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79" r:id="rId2"/>
    <p:sldMasterId id="2147483694" r:id="rId3"/>
    <p:sldMasterId id="2147483744" r:id="rId4"/>
  </p:sldMasterIdLst>
  <p:notesMasterIdLst>
    <p:notesMasterId r:id="rId227"/>
  </p:notesMasterIdLst>
  <p:sldIdLst>
    <p:sldId id="308" r:id="rId5"/>
    <p:sldId id="309" r:id="rId6"/>
    <p:sldId id="669" r:id="rId7"/>
    <p:sldId id="625" r:id="rId8"/>
    <p:sldId id="626" r:id="rId9"/>
    <p:sldId id="670" r:id="rId10"/>
    <p:sldId id="627" r:id="rId11"/>
    <p:sldId id="671" r:id="rId12"/>
    <p:sldId id="672" r:id="rId13"/>
    <p:sldId id="673" r:id="rId14"/>
    <p:sldId id="674" r:id="rId15"/>
    <p:sldId id="675" r:id="rId16"/>
    <p:sldId id="677" r:id="rId17"/>
    <p:sldId id="676" r:id="rId18"/>
    <p:sldId id="678" r:id="rId19"/>
    <p:sldId id="679" r:id="rId20"/>
    <p:sldId id="680" r:id="rId21"/>
    <p:sldId id="681" r:id="rId22"/>
    <p:sldId id="698" r:id="rId23"/>
    <p:sldId id="682" r:id="rId24"/>
    <p:sldId id="684" r:id="rId25"/>
    <p:sldId id="683" r:id="rId26"/>
    <p:sldId id="685" r:id="rId27"/>
    <p:sldId id="686" r:id="rId28"/>
    <p:sldId id="687" r:id="rId29"/>
    <p:sldId id="755" r:id="rId30"/>
    <p:sldId id="688" r:id="rId31"/>
    <p:sldId id="689" r:id="rId32"/>
    <p:sldId id="692" r:id="rId33"/>
    <p:sldId id="693" r:id="rId34"/>
    <p:sldId id="690" r:id="rId35"/>
    <p:sldId id="694" r:id="rId36"/>
    <p:sldId id="699" r:id="rId37"/>
    <p:sldId id="696" r:id="rId38"/>
    <p:sldId id="697" r:id="rId39"/>
    <p:sldId id="700" r:id="rId40"/>
    <p:sldId id="702" r:id="rId41"/>
    <p:sldId id="703" r:id="rId42"/>
    <p:sldId id="704" r:id="rId43"/>
    <p:sldId id="705" r:id="rId44"/>
    <p:sldId id="706" r:id="rId45"/>
    <p:sldId id="707" r:id="rId46"/>
    <p:sldId id="708" r:id="rId47"/>
    <p:sldId id="709" r:id="rId48"/>
    <p:sldId id="710" r:id="rId49"/>
    <p:sldId id="711" r:id="rId50"/>
    <p:sldId id="712" r:id="rId51"/>
    <p:sldId id="713" r:id="rId52"/>
    <p:sldId id="701" r:id="rId53"/>
    <p:sldId id="714" r:id="rId54"/>
    <p:sldId id="767" r:id="rId55"/>
    <p:sldId id="769" r:id="rId56"/>
    <p:sldId id="715" r:id="rId57"/>
    <p:sldId id="717" r:id="rId58"/>
    <p:sldId id="719" r:id="rId59"/>
    <p:sldId id="718" r:id="rId60"/>
    <p:sldId id="720" r:id="rId61"/>
    <p:sldId id="721" r:id="rId62"/>
    <p:sldId id="723" r:id="rId63"/>
    <p:sldId id="725" r:id="rId64"/>
    <p:sldId id="724" r:id="rId65"/>
    <p:sldId id="727" r:id="rId66"/>
    <p:sldId id="756" r:id="rId67"/>
    <p:sldId id="751" r:id="rId68"/>
    <p:sldId id="750" r:id="rId69"/>
    <p:sldId id="752" r:id="rId70"/>
    <p:sldId id="753" r:id="rId71"/>
    <p:sldId id="754" r:id="rId72"/>
    <p:sldId id="757" r:id="rId73"/>
    <p:sldId id="758" r:id="rId74"/>
    <p:sldId id="759" r:id="rId75"/>
    <p:sldId id="761" r:id="rId76"/>
    <p:sldId id="762" r:id="rId77"/>
    <p:sldId id="763" r:id="rId78"/>
    <p:sldId id="764" r:id="rId79"/>
    <p:sldId id="729" r:id="rId80"/>
    <p:sldId id="730" r:id="rId81"/>
    <p:sldId id="731" r:id="rId82"/>
    <p:sldId id="733" r:id="rId83"/>
    <p:sldId id="734" r:id="rId84"/>
    <p:sldId id="735" r:id="rId85"/>
    <p:sldId id="770" r:id="rId86"/>
    <p:sldId id="736" r:id="rId87"/>
    <p:sldId id="739" r:id="rId88"/>
    <p:sldId id="740" r:id="rId89"/>
    <p:sldId id="816" r:id="rId90"/>
    <p:sldId id="741" r:id="rId91"/>
    <p:sldId id="743" r:id="rId92"/>
    <p:sldId id="744" r:id="rId93"/>
    <p:sldId id="745" r:id="rId94"/>
    <p:sldId id="747" r:id="rId95"/>
    <p:sldId id="748" r:id="rId96"/>
    <p:sldId id="749" r:id="rId97"/>
    <p:sldId id="771" r:id="rId98"/>
    <p:sldId id="772" r:id="rId99"/>
    <p:sldId id="773" r:id="rId100"/>
    <p:sldId id="774" r:id="rId101"/>
    <p:sldId id="775" r:id="rId102"/>
    <p:sldId id="776" r:id="rId103"/>
    <p:sldId id="779" r:id="rId104"/>
    <p:sldId id="778" r:id="rId105"/>
    <p:sldId id="777" r:id="rId106"/>
    <p:sldId id="780" r:id="rId107"/>
    <p:sldId id="782" r:id="rId108"/>
    <p:sldId id="783" r:id="rId109"/>
    <p:sldId id="817" r:id="rId110"/>
    <p:sldId id="785" r:id="rId111"/>
    <p:sldId id="818" r:id="rId112"/>
    <p:sldId id="819" r:id="rId113"/>
    <p:sldId id="784" r:id="rId114"/>
    <p:sldId id="786" r:id="rId115"/>
    <p:sldId id="787" r:id="rId116"/>
    <p:sldId id="820" r:id="rId117"/>
    <p:sldId id="821" r:id="rId118"/>
    <p:sldId id="822" r:id="rId119"/>
    <p:sldId id="825" r:id="rId120"/>
    <p:sldId id="823" r:id="rId121"/>
    <p:sldId id="824" r:id="rId122"/>
    <p:sldId id="826" r:id="rId123"/>
    <p:sldId id="828" r:id="rId124"/>
    <p:sldId id="827" r:id="rId125"/>
    <p:sldId id="839" r:id="rId126"/>
    <p:sldId id="829" r:id="rId127"/>
    <p:sldId id="830" r:id="rId128"/>
    <p:sldId id="832" r:id="rId129"/>
    <p:sldId id="833" r:id="rId130"/>
    <p:sldId id="788" r:id="rId131"/>
    <p:sldId id="793" r:id="rId132"/>
    <p:sldId id="794" r:id="rId133"/>
    <p:sldId id="795" r:id="rId134"/>
    <p:sldId id="796" r:id="rId135"/>
    <p:sldId id="797" r:id="rId136"/>
    <p:sldId id="798" r:id="rId137"/>
    <p:sldId id="799" r:id="rId138"/>
    <p:sldId id="800" r:id="rId139"/>
    <p:sldId id="801" r:id="rId140"/>
    <p:sldId id="802" r:id="rId141"/>
    <p:sldId id="840" r:id="rId142"/>
    <p:sldId id="841" r:id="rId143"/>
    <p:sldId id="803" r:id="rId144"/>
    <p:sldId id="804" r:id="rId145"/>
    <p:sldId id="896" r:id="rId146"/>
    <p:sldId id="899" r:id="rId147"/>
    <p:sldId id="902" r:id="rId148"/>
    <p:sldId id="897" r:id="rId149"/>
    <p:sldId id="898" r:id="rId150"/>
    <p:sldId id="888" r:id="rId151"/>
    <p:sldId id="900" r:id="rId152"/>
    <p:sldId id="901" r:id="rId153"/>
    <p:sldId id="805" r:id="rId154"/>
    <p:sldId id="806" r:id="rId155"/>
    <p:sldId id="894" r:id="rId156"/>
    <p:sldId id="807" r:id="rId157"/>
    <p:sldId id="808" r:id="rId158"/>
    <p:sldId id="895" r:id="rId159"/>
    <p:sldId id="810" r:id="rId160"/>
    <p:sldId id="811" r:id="rId161"/>
    <p:sldId id="812" r:id="rId162"/>
    <p:sldId id="889" r:id="rId163"/>
    <p:sldId id="964" r:id="rId164"/>
    <p:sldId id="903" r:id="rId165"/>
    <p:sldId id="904" r:id="rId166"/>
    <p:sldId id="905" r:id="rId167"/>
    <p:sldId id="906" r:id="rId168"/>
    <p:sldId id="907" r:id="rId169"/>
    <p:sldId id="908" r:id="rId170"/>
    <p:sldId id="909" r:id="rId171"/>
    <p:sldId id="910" r:id="rId172"/>
    <p:sldId id="911" r:id="rId173"/>
    <p:sldId id="912" r:id="rId174"/>
    <p:sldId id="913" r:id="rId175"/>
    <p:sldId id="914" r:id="rId176"/>
    <p:sldId id="915" r:id="rId177"/>
    <p:sldId id="916" r:id="rId178"/>
    <p:sldId id="917" r:id="rId179"/>
    <p:sldId id="918" r:id="rId180"/>
    <p:sldId id="919" r:id="rId181"/>
    <p:sldId id="920" r:id="rId182"/>
    <p:sldId id="921" r:id="rId183"/>
    <p:sldId id="922" r:id="rId184"/>
    <p:sldId id="923" r:id="rId185"/>
    <p:sldId id="924" r:id="rId186"/>
    <p:sldId id="925" r:id="rId187"/>
    <p:sldId id="926" r:id="rId188"/>
    <p:sldId id="927" r:id="rId189"/>
    <p:sldId id="928" r:id="rId190"/>
    <p:sldId id="929" r:id="rId191"/>
    <p:sldId id="930" r:id="rId192"/>
    <p:sldId id="931" r:id="rId193"/>
    <p:sldId id="932" r:id="rId194"/>
    <p:sldId id="933" r:id="rId195"/>
    <p:sldId id="934" r:id="rId196"/>
    <p:sldId id="935" r:id="rId197"/>
    <p:sldId id="936" r:id="rId198"/>
    <p:sldId id="937" r:id="rId199"/>
    <p:sldId id="938" r:id="rId200"/>
    <p:sldId id="939" r:id="rId201"/>
    <p:sldId id="940" r:id="rId202"/>
    <p:sldId id="941" r:id="rId203"/>
    <p:sldId id="942" r:id="rId204"/>
    <p:sldId id="943" r:id="rId205"/>
    <p:sldId id="944" r:id="rId206"/>
    <p:sldId id="945" r:id="rId207"/>
    <p:sldId id="946" r:id="rId208"/>
    <p:sldId id="947" r:id="rId209"/>
    <p:sldId id="948" r:id="rId210"/>
    <p:sldId id="949" r:id="rId211"/>
    <p:sldId id="950" r:id="rId212"/>
    <p:sldId id="951" r:id="rId213"/>
    <p:sldId id="952" r:id="rId214"/>
    <p:sldId id="953" r:id="rId215"/>
    <p:sldId id="954" r:id="rId216"/>
    <p:sldId id="955" r:id="rId217"/>
    <p:sldId id="956" r:id="rId218"/>
    <p:sldId id="957" r:id="rId219"/>
    <p:sldId id="958" r:id="rId220"/>
    <p:sldId id="959" r:id="rId221"/>
    <p:sldId id="960" r:id="rId222"/>
    <p:sldId id="961" r:id="rId223"/>
    <p:sldId id="962" r:id="rId224"/>
    <p:sldId id="813" r:id="rId225"/>
    <p:sldId id="814" r:id="rId226"/>
  </p:sldIdLst>
  <p:sldSz cx="12190413" cy="6859588"/>
  <p:notesSz cx="6858000" cy="9144000"/>
  <p:defaultTextStyle>
    <a:defPPr>
      <a:defRPr lang="zh-CN"/>
    </a:defPPr>
    <a:lvl1pPr marL="0" algn="l" defTabSz="1172121" rtl="0" eaLnBrk="1" latinLnBrk="0" hangingPunct="1">
      <a:defRPr sz="2300" kern="1200">
        <a:solidFill>
          <a:schemeClr val="tx1"/>
        </a:solidFill>
        <a:latin typeface="+mn-lt"/>
        <a:ea typeface="+mn-ea"/>
        <a:cs typeface="+mn-cs"/>
      </a:defRPr>
    </a:lvl1pPr>
    <a:lvl2pPr marL="586060" algn="l" defTabSz="1172121" rtl="0" eaLnBrk="1" latinLnBrk="0" hangingPunct="1">
      <a:defRPr sz="2300" kern="1200">
        <a:solidFill>
          <a:schemeClr val="tx1"/>
        </a:solidFill>
        <a:latin typeface="+mn-lt"/>
        <a:ea typeface="+mn-ea"/>
        <a:cs typeface="+mn-cs"/>
      </a:defRPr>
    </a:lvl2pPr>
    <a:lvl3pPr marL="1172121" algn="l" defTabSz="1172121" rtl="0" eaLnBrk="1" latinLnBrk="0" hangingPunct="1">
      <a:defRPr sz="2300" kern="1200">
        <a:solidFill>
          <a:schemeClr val="tx1"/>
        </a:solidFill>
        <a:latin typeface="+mn-lt"/>
        <a:ea typeface="+mn-ea"/>
        <a:cs typeface="+mn-cs"/>
      </a:defRPr>
    </a:lvl3pPr>
    <a:lvl4pPr marL="1758180" algn="l" defTabSz="1172121" rtl="0" eaLnBrk="1" latinLnBrk="0" hangingPunct="1">
      <a:defRPr sz="2300" kern="1200">
        <a:solidFill>
          <a:schemeClr val="tx1"/>
        </a:solidFill>
        <a:latin typeface="+mn-lt"/>
        <a:ea typeface="+mn-ea"/>
        <a:cs typeface="+mn-cs"/>
      </a:defRPr>
    </a:lvl4pPr>
    <a:lvl5pPr marL="2344241" algn="l" defTabSz="1172121" rtl="0" eaLnBrk="1" latinLnBrk="0" hangingPunct="1">
      <a:defRPr sz="2300" kern="1200">
        <a:solidFill>
          <a:schemeClr val="tx1"/>
        </a:solidFill>
        <a:latin typeface="+mn-lt"/>
        <a:ea typeface="+mn-ea"/>
        <a:cs typeface="+mn-cs"/>
      </a:defRPr>
    </a:lvl5pPr>
    <a:lvl6pPr marL="2930299" algn="l" defTabSz="1172121" rtl="0" eaLnBrk="1" latinLnBrk="0" hangingPunct="1">
      <a:defRPr sz="2300" kern="1200">
        <a:solidFill>
          <a:schemeClr val="tx1"/>
        </a:solidFill>
        <a:latin typeface="+mn-lt"/>
        <a:ea typeface="+mn-ea"/>
        <a:cs typeface="+mn-cs"/>
      </a:defRPr>
    </a:lvl6pPr>
    <a:lvl7pPr marL="3516359" algn="l" defTabSz="1172121" rtl="0" eaLnBrk="1" latinLnBrk="0" hangingPunct="1">
      <a:defRPr sz="2300" kern="1200">
        <a:solidFill>
          <a:schemeClr val="tx1"/>
        </a:solidFill>
        <a:latin typeface="+mn-lt"/>
        <a:ea typeface="+mn-ea"/>
        <a:cs typeface="+mn-cs"/>
      </a:defRPr>
    </a:lvl7pPr>
    <a:lvl8pPr marL="4102421" algn="l" defTabSz="1172121" rtl="0" eaLnBrk="1" latinLnBrk="0" hangingPunct="1">
      <a:defRPr sz="2300" kern="1200">
        <a:solidFill>
          <a:schemeClr val="tx1"/>
        </a:solidFill>
        <a:latin typeface="+mn-lt"/>
        <a:ea typeface="+mn-ea"/>
        <a:cs typeface="+mn-cs"/>
      </a:defRPr>
    </a:lvl8pPr>
    <a:lvl9pPr marL="4688482" algn="l" defTabSz="1172121"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39" autoAdjust="0"/>
    <p:restoredTop sz="87354" autoAdjust="0"/>
  </p:normalViewPr>
  <p:slideViewPr>
    <p:cSldViewPr>
      <p:cViewPr>
        <p:scale>
          <a:sx n="80" d="100"/>
          <a:sy n="80" d="100"/>
        </p:scale>
        <p:origin x="-3324" y="-420"/>
      </p:cViewPr>
      <p:guideLst>
        <p:guide orient="horz" pos="2161"/>
        <p:guide pos="3840"/>
      </p:guideLst>
    </p:cSldViewPr>
  </p:slideViewPr>
  <p:notesTextViewPr>
    <p:cViewPr>
      <p:scale>
        <a:sx n="1" d="1"/>
        <a:sy n="1" d="1"/>
      </p:scale>
      <p:origin x="0" y="0"/>
    </p:cViewPr>
  </p:notesTextViewPr>
  <p:sorterViewPr>
    <p:cViewPr>
      <p:scale>
        <a:sx n="140" d="100"/>
        <a:sy n="140" d="100"/>
      </p:scale>
      <p:origin x="0" y="0"/>
    </p:cViewPr>
  </p:sorterViewPr>
  <p:notesViewPr>
    <p:cSldViewPr>
      <p:cViewPr varScale="1">
        <p:scale>
          <a:sx n="83" d="100"/>
          <a:sy n="83" d="100"/>
        </p:scale>
        <p:origin x="-574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notesMaster" Target="notesMasters/notesMaster1.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presProps" Target="presProps.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viewProps" Target="viewProps.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theme" Target="theme/theme1.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231" Type="http://schemas.openxmlformats.org/officeDocument/2006/relationships/tableStyles" Target="tableStyles.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slideMaster" Target="slideMasters/slideMaster1.xml"/><Relationship Id="rId212" Type="http://schemas.openxmlformats.org/officeDocument/2006/relationships/slide" Target="slides/slide208.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 Type="http://schemas.openxmlformats.org/officeDocument/2006/relationships/slideMaster" Target="slideMasters/slideMaster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slideMaster" Target="slideMasters/slideMaster3.xml"/><Relationship Id="rId214" Type="http://schemas.openxmlformats.org/officeDocument/2006/relationships/slide" Target="slides/slide2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emf"/><Relationship Id="rId4" Type="http://schemas.openxmlformats.org/officeDocument/2006/relationships/image" Target="../media/image7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DC29E-25C7-49B5-BAFC-417295D47C88}" type="datetimeFigureOut">
              <a:rPr lang="zh-CN" altLang="en-US" smtClean="0"/>
              <a:t>2020/6/11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DA4E6-DBF2-4B22-AEBC-299FDD4ED234}" type="slidenum">
              <a:rPr lang="zh-CN" altLang="en-US" smtClean="0"/>
              <a:t>‹#›</a:t>
            </a:fld>
            <a:endParaRPr lang="zh-CN" altLang="en-US"/>
          </a:p>
        </p:txBody>
      </p:sp>
    </p:spTree>
    <p:extLst>
      <p:ext uri="{BB962C8B-B14F-4D97-AF65-F5344CB8AC3E}">
        <p14:creationId xmlns:p14="http://schemas.microsoft.com/office/powerpoint/2010/main" val="1839171503"/>
      </p:ext>
    </p:extLst>
  </p:cSld>
  <p:clrMap bg1="lt1" tx1="dk1" bg2="lt2" tx2="dk2" accent1="accent1" accent2="accent2" accent3="accent3" accent4="accent4" accent5="accent5" accent6="accent6" hlink="hlink" folHlink="folHlink"/>
  <p:notesStyle>
    <a:lvl1pPr marL="0" algn="l" defTabSz="1172121" rtl="0" eaLnBrk="1" latinLnBrk="0" hangingPunct="1">
      <a:defRPr sz="1500" kern="1200">
        <a:solidFill>
          <a:schemeClr val="tx1"/>
        </a:solidFill>
        <a:latin typeface="+mn-lt"/>
        <a:ea typeface="+mn-ea"/>
        <a:cs typeface="+mn-cs"/>
      </a:defRPr>
    </a:lvl1pPr>
    <a:lvl2pPr marL="586060" algn="l" defTabSz="1172121" rtl="0" eaLnBrk="1" latinLnBrk="0" hangingPunct="1">
      <a:defRPr sz="1500" kern="1200">
        <a:solidFill>
          <a:schemeClr val="tx1"/>
        </a:solidFill>
        <a:latin typeface="+mn-lt"/>
        <a:ea typeface="+mn-ea"/>
        <a:cs typeface="+mn-cs"/>
      </a:defRPr>
    </a:lvl2pPr>
    <a:lvl3pPr marL="1172121" algn="l" defTabSz="1172121" rtl="0" eaLnBrk="1" latinLnBrk="0" hangingPunct="1">
      <a:defRPr sz="1500" kern="1200">
        <a:solidFill>
          <a:schemeClr val="tx1"/>
        </a:solidFill>
        <a:latin typeface="+mn-lt"/>
        <a:ea typeface="+mn-ea"/>
        <a:cs typeface="+mn-cs"/>
      </a:defRPr>
    </a:lvl3pPr>
    <a:lvl4pPr marL="1758180" algn="l" defTabSz="1172121" rtl="0" eaLnBrk="1" latinLnBrk="0" hangingPunct="1">
      <a:defRPr sz="1500" kern="1200">
        <a:solidFill>
          <a:schemeClr val="tx1"/>
        </a:solidFill>
        <a:latin typeface="+mn-lt"/>
        <a:ea typeface="+mn-ea"/>
        <a:cs typeface="+mn-cs"/>
      </a:defRPr>
    </a:lvl4pPr>
    <a:lvl5pPr marL="2344241" algn="l" defTabSz="1172121" rtl="0" eaLnBrk="1" latinLnBrk="0" hangingPunct="1">
      <a:defRPr sz="1500" kern="1200">
        <a:solidFill>
          <a:schemeClr val="tx1"/>
        </a:solidFill>
        <a:latin typeface="+mn-lt"/>
        <a:ea typeface="+mn-ea"/>
        <a:cs typeface="+mn-cs"/>
      </a:defRPr>
    </a:lvl5pPr>
    <a:lvl6pPr marL="2930299" algn="l" defTabSz="1172121" rtl="0" eaLnBrk="1" latinLnBrk="0" hangingPunct="1">
      <a:defRPr sz="1500" kern="1200">
        <a:solidFill>
          <a:schemeClr val="tx1"/>
        </a:solidFill>
        <a:latin typeface="+mn-lt"/>
        <a:ea typeface="+mn-ea"/>
        <a:cs typeface="+mn-cs"/>
      </a:defRPr>
    </a:lvl6pPr>
    <a:lvl7pPr marL="3516359" algn="l" defTabSz="1172121" rtl="0" eaLnBrk="1" latinLnBrk="0" hangingPunct="1">
      <a:defRPr sz="1500" kern="1200">
        <a:solidFill>
          <a:schemeClr val="tx1"/>
        </a:solidFill>
        <a:latin typeface="+mn-lt"/>
        <a:ea typeface="+mn-ea"/>
        <a:cs typeface="+mn-cs"/>
      </a:defRPr>
    </a:lvl7pPr>
    <a:lvl8pPr marL="4102421" algn="l" defTabSz="1172121" rtl="0" eaLnBrk="1" latinLnBrk="0" hangingPunct="1">
      <a:defRPr sz="1500" kern="1200">
        <a:solidFill>
          <a:schemeClr val="tx1"/>
        </a:solidFill>
        <a:latin typeface="+mn-lt"/>
        <a:ea typeface="+mn-ea"/>
        <a:cs typeface="+mn-cs"/>
      </a:defRPr>
    </a:lvl8pPr>
    <a:lvl9pPr marL="4688482" algn="l" defTabSz="117212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headEnd/>
            <a:tailEnd/>
          </a:ln>
        </p:spPr>
      </p:sp>
      <p:sp>
        <p:nvSpPr>
          <p:cNvPr id="1024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latin typeface="Arial" charset="0"/>
              </a:rPr>
              <a:t>visualgo</a:t>
            </a:r>
            <a:endParaRPr lang="zh-CN" altLang="en-US" smtClean="0">
              <a:latin typeface="Arial" charset="0"/>
            </a:endParaRPr>
          </a:p>
        </p:txBody>
      </p:sp>
      <p:sp>
        <p:nvSpPr>
          <p:cNvPr id="1024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506903-821C-476D-B4EF-4047FC2EADFF}" type="slidenum">
              <a:rPr kumimoji="1" lang="en-US" altLang="zh-CN">
                <a:solidFill>
                  <a:srgbClr val="000000"/>
                </a:solidFill>
                <a:latin typeface="Arial" charset="0"/>
              </a:rPr>
              <a:pPr fontAlgn="base">
                <a:spcBef>
                  <a:spcPct val="0"/>
                </a:spcBef>
                <a:spcAft>
                  <a:spcPct val="0"/>
                </a:spcAft>
                <a:defRPr/>
              </a:pPr>
              <a:t>70</a:t>
            </a:fld>
            <a:endParaRPr kumimoji="1" lang="en-US" altLang="zh-CN">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headEnd/>
            <a:tailEnd/>
          </a:ln>
        </p:spPr>
      </p:sp>
      <p:sp>
        <p:nvSpPr>
          <p:cNvPr id="1044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latin typeface="Arial" charset="0"/>
              </a:rPr>
              <a:t>visualgo</a:t>
            </a:r>
            <a:endParaRPr lang="zh-CN" altLang="en-US" smtClean="0">
              <a:latin typeface="Arial" charset="0"/>
            </a:endParaRPr>
          </a:p>
        </p:txBody>
      </p:sp>
      <p:sp>
        <p:nvSpPr>
          <p:cNvPr id="1044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A7E88D-DA89-4831-B70E-05907D695738}" type="slidenum">
              <a:rPr kumimoji="1" lang="en-US" altLang="zh-CN">
                <a:solidFill>
                  <a:srgbClr val="000000"/>
                </a:solidFill>
                <a:latin typeface="Arial" charset="0"/>
              </a:rPr>
              <a:pPr fontAlgn="base">
                <a:spcBef>
                  <a:spcPct val="0"/>
                </a:spcBef>
                <a:spcAft>
                  <a:spcPct val="0"/>
                </a:spcAft>
                <a:defRPr/>
              </a:pPr>
              <a:t>71</a:t>
            </a:fld>
            <a:endParaRPr kumimoji="1" lang="en-US" altLang="zh-CN">
              <a:solidFill>
                <a:srgbClr val="000000"/>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82988EEB-7FC7-451D-9703-5E5A70FA2BB1}" type="slidenum">
              <a:rPr kumimoji="1" lang="en-US" altLang="zh-CN" sz="1200">
                <a:latin typeface="Times New Roman" pitchFamily="18" charset="0"/>
              </a:rPr>
              <a:pPr algn="r"/>
              <a:t>76</a:t>
            </a:fld>
            <a:endParaRPr kumimoji="1" lang="en-US" altLang="zh-CN" sz="1200">
              <a:latin typeface="Times New Roman" pitchFamily="18" charset="0"/>
            </a:endParaRPr>
          </a:p>
        </p:txBody>
      </p:sp>
      <p:sp>
        <p:nvSpPr>
          <p:cNvPr id="36866" name="Rectangle 2"/>
          <p:cNvSpPr>
            <a:spLocks noGrp="1" noRot="1" noChangeAspect="1" noChangeArrowheads="1" noTextEdit="1"/>
          </p:cNvSpPr>
          <p:nvPr>
            <p:ph type="sldImg"/>
          </p:nvPr>
        </p:nvSpPr>
        <p:spPr bwMode="auto">
          <a:xfrm>
            <a:off x="687388" y="1143000"/>
            <a:ext cx="5483225" cy="3086100"/>
          </a:xfrm>
          <a:noFill/>
          <a:ln>
            <a:solidFill>
              <a:srgbClr val="000000"/>
            </a:solidFill>
            <a:miter lim="800000"/>
            <a:headEnd/>
            <a:tailEnd/>
          </a:ln>
        </p:spPr>
      </p:sp>
      <p:sp>
        <p:nvSpPr>
          <p:cNvPr id="368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10F4E-31D2-4941-BC55-235024F4A2B4}" type="slidenum">
              <a:rPr lang="zh-CN" altLang="en-US" smtClean="0"/>
              <a:t>83</a:t>
            </a:fld>
            <a:endParaRPr lang="zh-CN" altLang="en-US"/>
          </a:p>
        </p:txBody>
      </p:sp>
    </p:spTree>
    <p:extLst>
      <p:ext uri="{BB962C8B-B14F-4D97-AF65-F5344CB8AC3E}">
        <p14:creationId xmlns:p14="http://schemas.microsoft.com/office/powerpoint/2010/main" val="14338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itchFamily="34" charset="0"/>
                <a:ea typeface="宋体" pitchFamily="2" charset="-122"/>
              </a:defRPr>
            </a:lvl1pPr>
            <a:lvl2pPr marL="742950" indent="-285750">
              <a:defRPr sz="1200">
                <a:solidFill>
                  <a:schemeClr val="tx1"/>
                </a:solidFill>
                <a:latin typeface="Arial" pitchFamily="34" charset="0"/>
                <a:ea typeface="宋体" pitchFamily="2" charset="-122"/>
              </a:defRPr>
            </a:lvl2pPr>
            <a:lvl3pPr marL="1143000" indent="-228600">
              <a:defRPr sz="1200">
                <a:solidFill>
                  <a:schemeClr val="tx1"/>
                </a:solidFill>
                <a:latin typeface="Arial" pitchFamily="34" charset="0"/>
                <a:ea typeface="宋体" pitchFamily="2" charset="-122"/>
              </a:defRPr>
            </a:lvl3pPr>
            <a:lvl4pPr marL="1600200" indent="-228600">
              <a:defRPr sz="1200">
                <a:solidFill>
                  <a:schemeClr val="tx1"/>
                </a:solidFill>
                <a:latin typeface="Arial" pitchFamily="34" charset="0"/>
                <a:ea typeface="宋体" pitchFamily="2" charset="-122"/>
              </a:defRPr>
            </a:lvl4pPr>
            <a:lvl5pPr marL="2057400" indent="-228600">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buFontTx/>
              <a:buNone/>
            </a:pPr>
            <a:fld id="{320F4303-B9D8-401E-96AA-A42F78AAFACC}" type="slidenum">
              <a:rPr lang="en-US" altLang="zh-CN" sz="1800">
                <a:solidFill>
                  <a:srgbClr val="000000"/>
                </a:solidFill>
                <a:latin typeface="Times New Roman" pitchFamily="18" charset="0"/>
              </a:rPr>
              <a:pPr>
                <a:buFontTx/>
                <a:buNone/>
              </a:pPr>
              <a:t>88</a:t>
            </a:fld>
            <a:endParaRPr lang="en-US" altLang="zh-CN" sz="1800">
              <a:solidFill>
                <a:srgbClr val="000000"/>
              </a:solidFill>
              <a:latin typeface="Times New Roman" pitchFamily="18" charset="0"/>
            </a:endParaRPr>
          </a:p>
        </p:txBody>
      </p:sp>
      <p:sp>
        <p:nvSpPr>
          <p:cNvPr id="154627" name="Rectangle 2"/>
          <p:cNvSpPr>
            <a:spLocks noGrp="1" noRot="1" noChangeAspect="1" noChangeArrowheads="1" noTextEdit="1"/>
          </p:cNvSpPr>
          <p:nvPr>
            <p:ph type="sldImg" idx="4294967295"/>
          </p:nvPr>
        </p:nvSpPr>
        <p:spPr>
          <a:xfrm>
            <a:off x="382588" y="685800"/>
            <a:ext cx="6094412" cy="3429000"/>
          </a:xfrm>
          <a:ln/>
        </p:spPr>
      </p:sp>
      <p:sp>
        <p:nvSpPr>
          <p:cNvPr id="154628" name="Rectangle 3"/>
          <p:cNvSpPr>
            <a:spLocks noGrp="1" noChangeArrowheads="1"/>
          </p:cNvSpPr>
          <p:nvPr>
            <p:ph type="body" idx="4294967295"/>
          </p:nvPr>
        </p:nvSpPr>
        <p:spPr/>
        <p:txBody>
          <a:bodyPr>
            <a:prstTxWarp prst="textNoShape">
              <a:avLst/>
            </a:prstTxWarp>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7950D4-FEFB-4A24-B366-9A812FC68243}" type="slidenum">
              <a:rPr kumimoji="1" lang="en-US" altLang="zh-CN">
                <a:latin typeface="Arial" charset="0"/>
              </a:rPr>
              <a:pPr fontAlgn="base">
                <a:spcBef>
                  <a:spcPct val="0"/>
                </a:spcBef>
                <a:spcAft>
                  <a:spcPct val="0"/>
                </a:spcAft>
                <a:defRPr/>
              </a:pPr>
              <a:t>111</a:t>
            </a:fld>
            <a:endParaRPr kumimoji="1" lang="en-US" altLang="zh-CN">
              <a:latin typeface="Arial" charset="0"/>
            </a:endParaRPr>
          </a:p>
        </p:txBody>
      </p:sp>
      <p:sp>
        <p:nvSpPr>
          <p:cNvPr id="147458" name="Rectangle 2"/>
          <p:cNvSpPr>
            <a:spLocks noGrp="1" noRot="1" noChangeAspect="1" noChangeArrowheads="1" noTextEdit="1"/>
          </p:cNvSpPr>
          <p:nvPr>
            <p:ph type="sldImg"/>
          </p:nvPr>
        </p:nvSpPr>
        <p:spPr bwMode="auto">
          <a:xfrm>
            <a:off x="687388" y="1143000"/>
            <a:ext cx="5483225" cy="3086100"/>
          </a:xfrm>
          <a:noFill/>
          <a:ln>
            <a:solidFill>
              <a:srgbClr val="000000"/>
            </a:solidFill>
            <a:miter lim="800000"/>
            <a:headEnd/>
            <a:tailEnd/>
          </a:ln>
        </p:spPr>
      </p:sp>
      <p:sp>
        <p:nvSpPr>
          <p:cNvPr id="1474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10F4E-31D2-4941-BC55-235024F4A2B4}" type="slidenum">
              <a:rPr lang="zh-CN" altLang="en-US" smtClean="0">
                <a:solidFill>
                  <a:prstClr val="black"/>
                </a:solidFill>
              </a:rPr>
              <a:pPr/>
              <a:t>138</a:t>
            </a:fld>
            <a:endParaRPr lang="zh-CN" altLang="en-US">
              <a:solidFill>
                <a:prstClr val="black"/>
              </a:solidFill>
            </a:endParaRPr>
          </a:p>
        </p:txBody>
      </p:sp>
    </p:spTree>
    <p:extLst>
      <p:ext uri="{BB962C8B-B14F-4D97-AF65-F5344CB8AC3E}">
        <p14:creationId xmlns:p14="http://schemas.microsoft.com/office/powerpoint/2010/main" val="367798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应用于：密码学</a:t>
            </a:r>
            <a:endParaRPr lang="en-US" altLang="zh-CN" smtClean="0"/>
          </a:p>
          <a:p>
            <a:r>
              <a:rPr lang="zh-CN" altLang="en-US" smtClean="0"/>
              <a:t>王小云 破译 </a:t>
            </a:r>
            <a:r>
              <a:rPr lang="en-US" altLang="zh-CN" smtClean="0"/>
              <a:t>MD5</a:t>
            </a:r>
            <a:r>
              <a:rPr lang="zh-CN" altLang="en-US" smtClean="0"/>
              <a:t>，</a:t>
            </a:r>
            <a:r>
              <a:rPr lang="en-US" altLang="zh-CN" smtClean="0"/>
              <a:t>SHA-1</a:t>
            </a:r>
            <a:r>
              <a:rPr lang="zh-CN" altLang="en-US" smtClean="0"/>
              <a:t>等密码。</a:t>
            </a:r>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181</a:t>
            </a:fld>
            <a:endParaRPr lang="zh-CN" altLang="en-US"/>
          </a:p>
        </p:txBody>
      </p:sp>
    </p:spTree>
    <p:extLst>
      <p:ext uri="{BB962C8B-B14F-4D97-AF65-F5344CB8AC3E}">
        <p14:creationId xmlns:p14="http://schemas.microsoft.com/office/powerpoint/2010/main" val="2648811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0" y="1335158"/>
            <a:ext cx="11971036" cy="3607155"/>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609521" y="6363696"/>
            <a:ext cx="2844430" cy="365210"/>
          </a:xfrm>
        </p:spPr>
        <p:txBody>
          <a:body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p:cNvSpPr>
            <a:spLocks noGrp="1"/>
          </p:cNvSpPr>
          <p:nvPr>
            <p:ph type="ftr" sz="quarter" idx="11"/>
          </p:nvPr>
        </p:nvSpPr>
        <p:spPr>
          <a:xfrm>
            <a:off x="4165062" y="6363696"/>
            <a:ext cx="3860297" cy="365210"/>
          </a:xfrm>
        </p:spPr>
        <p:txBody>
          <a:bodyPr/>
          <a:lstStyle/>
          <a:p>
            <a:endParaRPr lang="zh-CN" altLang="en-US">
              <a:solidFill>
                <a:prstClr val="black">
                  <a:tint val="75000"/>
                </a:prstClr>
              </a:solidFill>
            </a:endParaRPr>
          </a:p>
        </p:txBody>
      </p:sp>
      <p:sp>
        <p:nvSpPr>
          <p:cNvPr id="6" name="矩形 5"/>
          <p:cNvSpPr/>
          <p:nvPr/>
        </p:nvSpPr>
        <p:spPr>
          <a:xfrm>
            <a:off x="4" y="0"/>
            <a:ext cx="12190413" cy="10529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r>
              <a:rPr lang="zh-CN" altLang="en-US" sz="4100" dirty="0">
                <a:solidFill>
                  <a:prstClr val="white"/>
                </a:solidFill>
              </a:rPr>
              <a:t>        计算机科学与技术学院</a:t>
            </a:r>
            <a:endParaRPr lang="zh-CN" altLang="en-US" sz="31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323" y="61250"/>
            <a:ext cx="1247976" cy="930487"/>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7297" y="266395"/>
            <a:ext cx="2207957" cy="520209"/>
          </a:xfrm>
          <a:prstGeom prst="rect">
            <a:avLst/>
          </a:prstGeom>
        </p:spPr>
      </p:pic>
      <p:sp>
        <p:nvSpPr>
          <p:cNvPr id="11" name="矩形 10"/>
          <p:cNvSpPr/>
          <p:nvPr/>
        </p:nvSpPr>
        <p:spPr>
          <a:xfrm flipV="1">
            <a:off x="2224" y="6201920"/>
            <a:ext cx="12190413" cy="657001"/>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black"/>
              </a:solidFill>
            </a:endParaRPr>
          </a:p>
        </p:txBody>
      </p:sp>
      <p:sp>
        <p:nvSpPr>
          <p:cNvPr id="15" name="矩形 14"/>
          <p:cNvSpPr/>
          <p:nvPr/>
        </p:nvSpPr>
        <p:spPr>
          <a:xfrm>
            <a:off x="2224" y="1146692"/>
            <a:ext cx="12190413" cy="5185777"/>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117211" tIns="58605" rIns="117211" bIns="58605"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4" y="1052980"/>
            <a:ext cx="12190413" cy="216074"/>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117211" tIns="58605" rIns="117211" bIns="58605"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391303" y="2133350"/>
            <a:ext cx="9407821" cy="1944666"/>
          </a:xfrm>
        </p:spPr>
        <p:txBody>
          <a:bodyPr anchor="ctr">
            <a:normAutofit/>
          </a:bodyPr>
          <a:lstStyle>
            <a:lvl1pPr marL="0" indent="0" algn="ctr">
              <a:buNone/>
              <a:defRPr sz="77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783065" y="4293603"/>
            <a:ext cx="6624304" cy="1604008"/>
          </a:xfrm>
        </p:spPr>
        <p:txBody>
          <a:bodyPr anchor="ctr">
            <a:normAutofit/>
          </a:bodyPr>
          <a:lstStyle>
            <a:lvl1pPr marL="0" indent="0" algn="ctr">
              <a:buNone/>
              <a:defRPr sz="4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223771" y="1096200"/>
            <a:ext cx="495541" cy="5099347"/>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117211" tIns="58605" rIns="117211" bIns="58605"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25989065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3"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3" y="2907391"/>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46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5" y="1600575"/>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5"/>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735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83"/>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83"/>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61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7513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9367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8"/>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7"/>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0160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6"/>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21"/>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4341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7943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5" y="274702"/>
            <a:ext cx="8025355"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5004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521" y="457306"/>
            <a:ext cx="10971372" cy="137191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521" y="1981659"/>
            <a:ext cx="10971372" cy="38871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ED4E6F-DCA5-4E93-A2A4-120AC5F29DC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614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1295303" y="2124554"/>
            <a:ext cx="10124094" cy="2150105"/>
          </a:xfrm>
          <a:noFill/>
        </p:spPr>
        <p:txBody>
          <a:bodyPr>
            <a:normAutofit/>
          </a:bodyPr>
          <a:lstStyle>
            <a:lvl1pPr algn="ctr">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8682459" y="6599178"/>
            <a:ext cx="2844430" cy="260410"/>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7203314" y="437703"/>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750586" y="474296"/>
            <a:ext cx="4672637"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218" y="61250"/>
            <a:ext cx="1247976" cy="930487"/>
          </a:xfrm>
          <a:prstGeom prst="rect">
            <a:avLst/>
          </a:prstGeom>
        </p:spPr>
      </p:pic>
    </p:spTree>
    <p:extLst>
      <p:ext uri="{BB962C8B-B14F-4D97-AF65-F5344CB8AC3E}">
        <p14:creationId xmlns:p14="http://schemas.microsoft.com/office/powerpoint/2010/main" val="114564982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521" y="457310"/>
            <a:ext cx="10971372" cy="541145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prstClr val="black">
                  <a:tint val="75000"/>
                </a:prstClr>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prstClr val="black">
                  <a:tint val="75000"/>
                </a:prstClr>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6D582A-0F0A-4557-AEA7-4937C3E8F9E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99651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1F308D-9DC3-4ED5-87E8-6C13F32D16A8}"/>
              </a:ext>
            </a:extLst>
          </p:cNvPr>
          <p:cNvSpPr>
            <a:spLocks noGrp="1"/>
          </p:cNvSpPr>
          <p:nvPr>
            <p:ph type="ctrTitle"/>
          </p:nvPr>
        </p:nvSpPr>
        <p:spPr>
          <a:xfrm>
            <a:off x="1523802" y="1122627"/>
            <a:ext cx="9142810" cy="2388153"/>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51FC25AF-28AD-48C3-BCCC-A4F21143095B}"/>
              </a:ext>
            </a:extLst>
          </p:cNvPr>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54B1F11-8636-40C4-BD4F-07C75D93E48D}"/>
              </a:ext>
            </a:extLst>
          </p:cNvPr>
          <p:cNvSpPr>
            <a:spLocks noGrp="1"/>
          </p:cNvSpPr>
          <p:nvPr>
            <p:ph type="dt" sz="half" idx="10"/>
          </p:nvPr>
        </p:nvSpPr>
        <p:spPr/>
        <p:txBody>
          <a:bodyPr/>
          <a:lstStyle/>
          <a:p>
            <a:fld id="{180853F6-C344-4A74-B0AD-C9F669B56F5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4A379D80-F66B-40F5-A1D3-9DF6CCDFBBF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110DCF04-F1DE-4F34-B0F0-80BC164F5B16}"/>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4817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8B122D-4763-4C8F-9DB2-C558FC442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16D67CA-2417-4F10-8A66-0582FC4DAB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5D7842B-9B1F-4FA1-9BBD-C5A39F9E9FF8}"/>
              </a:ext>
            </a:extLst>
          </p:cNvPr>
          <p:cNvSpPr>
            <a:spLocks noGrp="1"/>
          </p:cNvSpPr>
          <p:nvPr>
            <p:ph type="dt" sz="half" idx="10"/>
          </p:nvPr>
        </p:nvSpPr>
        <p:spPr/>
        <p:txBody>
          <a:bodyPr/>
          <a:lstStyle/>
          <a:p>
            <a:fld id="{A9032EB4-D7ED-4C32-AF39-44D2DCB1B407}"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8698BD1B-0E43-4479-AF3F-C8AD839C28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0106280B-5FD7-4C92-9A33-35FF4280CCA9}"/>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83195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B2E755-07F0-4D99-B5A0-51D5025DCB59}"/>
              </a:ext>
            </a:extLst>
          </p:cNvPr>
          <p:cNvSpPr>
            <a:spLocks noGrp="1"/>
          </p:cNvSpPr>
          <p:nvPr>
            <p:ph type="title"/>
          </p:nvPr>
        </p:nvSpPr>
        <p:spPr>
          <a:xfrm>
            <a:off x="831747" y="1710160"/>
            <a:ext cx="10514231" cy="2853398"/>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198186E0-5710-41DB-ABAE-284AD53DA32E}"/>
              </a:ext>
            </a:extLst>
          </p:cNvPr>
          <p:cNvSpPr>
            <a:spLocks noGrp="1"/>
          </p:cNvSpPr>
          <p:nvPr>
            <p:ph type="body" idx="1"/>
          </p:nvPr>
        </p:nvSpPr>
        <p:spPr>
          <a:xfrm>
            <a:off x="831747" y="4590552"/>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6EFE9C03-67D1-408E-9FB4-18D4EB989B73}"/>
              </a:ext>
            </a:extLst>
          </p:cNvPr>
          <p:cNvSpPr>
            <a:spLocks noGrp="1"/>
          </p:cNvSpPr>
          <p:nvPr>
            <p:ph type="dt" sz="half" idx="10"/>
          </p:nvPr>
        </p:nvSpPr>
        <p:spPr/>
        <p:txBody>
          <a:bodyPr/>
          <a:lstStyle/>
          <a:p>
            <a:fld id="{BC067AF0-75AD-42C0-9C88-997C3E2ED9CC}"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202B6CF-D08D-49CC-9882-F997235A884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8A58EA9F-511E-4786-861E-B5308D2AE8AC}"/>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2191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1E2CE0-E055-4A87-B16D-0683DE3EF2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EBF67956-6E32-4A99-B268-C05F178C6C69}"/>
              </a:ext>
            </a:extLst>
          </p:cNvPr>
          <p:cNvSpPr>
            <a:spLocks noGrp="1"/>
          </p:cNvSpPr>
          <p:nvPr>
            <p:ph sz="half" idx="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A24FFA8-A1C4-44C7-B2B3-B3040A7122C8}"/>
              </a:ext>
            </a:extLst>
          </p:cNvPr>
          <p:cNvSpPr>
            <a:spLocks noGrp="1"/>
          </p:cNvSpPr>
          <p:nvPr>
            <p:ph sz="half" idx="2"/>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8F0564BA-BCE7-4873-9710-22CC7D68B327}"/>
              </a:ext>
            </a:extLst>
          </p:cNvPr>
          <p:cNvSpPr>
            <a:spLocks noGrp="1"/>
          </p:cNvSpPr>
          <p:nvPr>
            <p:ph type="dt" sz="half" idx="10"/>
          </p:nvPr>
        </p:nvSpPr>
        <p:spPr/>
        <p:txBody>
          <a:bodyPr/>
          <a:lstStyle/>
          <a:p>
            <a:fld id="{98DAA0D3-6AF2-493F-BD10-25E89AE944DD}"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AB5BA9AA-E168-43A4-9E8D-072A51BAAF5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D2B496F4-4610-4819-9D0E-781C3E2AA6B2}"/>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2064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6EE343-D343-4C3D-8518-8B9F792B3454}"/>
              </a:ext>
            </a:extLst>
          </p:cNvPr>
          <p:cNvSpPr>
            <a:spLocks noGrp="1"/>
          </p:cNvSpPr>
          <p:nvPr>
            <p:ph type="title"/>
          </p:nvPr>
        </p:nvSpPr>
        <p:spPr>
          <a:xfrm>
            <a:off x="839683" y="365214"/>
            <a:ext cx="10514231" cy="1325870"/>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053810D-7719-4754-A4E6-46CE45CFFA10}"/>
              </a:ext>
            </a:extLst>
          </p:cNvPr>
          <p:cNvSpPr>
            <a:spLocks noGrp="1"/>
          </p:cNvSpPr>
          <p:nvPr>
            <p:ph type="body" idx="1"/>
          </p:nvPr>
        </p:nvSpPr>
        <p:spPr>
          <a:xfrm>
            <a:off x="839684"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CB19894E-A763-4DBA-BF3B-ADCEBA38F371}"/>
              </a:ext>
            </a:extLst>
          </p:cNvPr>
          <p:cNvSpPr>
            <a:spLocks noGrp="1"/>
          </p:cNvSpPr>
          <p:nvPr>
            <p:ph sz="half" idx="2"/>
          </p:nvPr>
        </p:nvSpPr>
        <p:spPr>
          <a:xfrm>
            <a:off x="839684" y="2505655"/>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F8E2DC39-ED6E-42C3-B95A-0570BD9B634C}"/>
              </a:ext>
            </a:extLst>
          </p:cNvPr>
          <p:cNvSpPr>
            <a:spLocks noGrp="1"/>
          </p:cNvSpPr>
          <p:nvPr>
            <p:ph type="body" sz="quarter" idx="3"/>
          </p:nvPr>
        </p:nvSpPr>
        <p:spPr>
          <a:xfrm>
            <a:off x="6171404"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DF965E55-4D67-48E5-9B1B-BEED892DDDB5}"/>
              </a:ext>
            </a:extLst>
          </p:cNvPr>
          <p:cNvSpPr>
            <a:spLocks noGrp="1"/>
          </p:cNvSpPr>
          <p:nvPr>
            <p:ph sz="quarter" idx="4"/>
          </p:nvPr>
        </p:nvSpPr>
        <p:spPr>
          <a:xfrm>
            <a:off x="6171404" y="2505655"/>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2187678B-1BD3-45DA-B68B-D8E32BC7D02A}"/>
              </a:ext>
            </a:extLst>
          </p:cNvPr>
          <p:cNvSpPr>
            <a:spLocks noGrp="1"/>
          </p:cNvSpPr>
          <p:nvPr>
            <p:ph type="dt" sz="half" idx="10"/>
          </p:nvPr>
        </p:nvSpPr>
        <p:spPr/>
        <p:txBody>
          <a:bodyPr/>
          <a:lstStyle/>
          <a:p>
            <a:fld id="{6A8F0AA9-3946-4683-A653-DE6411993CF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B829EDE1-3DF0-42A6-AF6D-E2E322D087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1B56A0E5-DF39-4B91-B557-30839961C3AB}"/>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48927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C64893-6A56-4051-A707-0842F3A2B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33ABEBF7-592E-4F1C-A3BF-4A673E168CDC}"/>
              </a:ext>
            </a:extLst>
          </p:cNvPr>
          <p:cNvSpPr>
            <a:spLocks noGrp="1"/>
          </p:cNvSpPr>
          <p:nvPr>
            <p:ph type="dt" sz="half" idx="10"/>
          </p:nvPr>
        </p:nvSpPr>
        <p:spPr/>
        <p:txBody>
          <a:bodyPr/>
          <a:lstStyle/>
          <a:p>
            <a:fld id="{7E0D4DE8-A0BC-445C-9519-9B8D5427AF4C}"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C4416FF5-33B7-4A6A-8032-C21635BAD23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AF3B255D-ABA1-47CF-B2BA-10D8F3419073}"/>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6374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F3773B1-1527-43B9-875E-342ED119581C}"/>
              </a:ext>
            </a:extLst>
          </p:cNvPr>
          <p:cNvSpPr>
            <a:spLocks noGrp="1"/>
          </p:cNvSpPr>
          <p:nvPr>
            <p:ph type="dt" sz="half" idx="10"/>
          </p:nvPr>
        </p:nvSpPr>
        <p:spPr/>
        <p:txBody>
          <a:bodyPr/>
          <a:lstStyle/>
          <a:p>
            <a:fld id="{AE0B03EC-077C-49C3-80B0-2E78D84EB005}"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B1AE1A67-EB58-4F69-88EC-AAF243A7CDC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223C791E-E14C-4C19-8462-5634D36965E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120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E58E74-37C5-4F00-B50A-B17634183817}"/>
              </a:ext>
            </a:extLst>
          </p:cNvPr>
          <p:cNvSpPr>
            <a:spLocks noGrp="1"/>
          </p:cNvSpPr>
          <p:nvPr>
            <p:ph type="title"/>
          </p:nvPr>
        </p:nvSpPr>
        <p:spPr>
          <a:xfrm>
            <a:off x="839683" y="457310"/>
            <a:ext cx="3931725" cy="1600571"/>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A855715-F2D3-46F3-848F-BB55539985F8}"/>
              </a:ext>
            </a:extLst>
          </p:cNvPr>
          <p:cNvSpPr>
            <a:spLocks noGrp="1"/>
          </p:cNvSpPr>
          <p:nvPr>
            <p:ph idx="1"/>
          </p:nvPr>
        </p:nvSpPr>
        <p:spPr>
          <a:xfrm>
            <a:off x="5182513" y="98768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48B4F9DF-4C05-4E7B-8F8B-D0989B13B644}"/>
              </a:ext>
            </a:extLst>
          </p:cNvPr>
          <p:cNvSpPr>
            <a:spLocks noGrp="1"/>
          </p:cNvSpPr>
          <p:nvPr>
            <p:ph type="body" sz="half" idx="2"/>
          </p:nvPr>
        </p:nvSpPr>
        <p:spPr>
          <a:xfrm>
            <a:off x="839683"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F61ADC2-772E-4627-AB2F-19F720AC7803}"/>
              </a:ext>
            </a:extLst>
          </p:cNvPr>
          <p:cNvSpPr>
            <a:spLocks noGrp="1"/>
          </p:cNvSpPr>
          <p:nvPr>
            <p:ph type="dt" sz="half" idx="10"/>
          </p:nvPr>
        </p:nvSpPr>
        <p:spPr/>
        <p:txBody>
          <a:bodyPr/>
          <a:lstStyle/>
          <a:p>
            <a:fld id="{F31661BD-87E3-42C5-85E5-9A45E431BFDB}"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D8E987EE-3E61-4401-AF51-033EBCA204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3D9E3087-C356-432E-9D44-D46F1A14BD1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0159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3B4EA9-FC88-4612-ADBD-40A0851F6FE8}"/>
              </a:ext>
            </a:extLst>
          </p:cNvPr>
          <p:cNvSpPr>
            <a:spLocks noGrp="1"/>
          </p:cNvSpPr>
          <p:nvPr>
            <p:ph type="title"/>
          </p:nvPr>
        </p:nvSpPr>
        <p:spPr>
          <a:xfrm>
            <a:off x="839683" y="457310"/>
            <a:ext cx="3931725" cy="1600571"/>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D90A7733-B70C-435B-BABE-922B9F798D62}"/>
              </a:ext>
            </a:extLst>
          </p:cNvPr>
          <p:cNvSpPr>
            <a:spLocks noGrp="1"/>
          </p:cNvSpPr>
          <p:nvPr>
            <p:ph type="pic" idx="1"/>
          </p:nvPr>
        </p:nvSpPr>
        <p:spPr>
          <a:xfrm>
            <a:off x="5182513" y="98768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107FFA74-F1AC-4483-B048-EE6B5370343C}"/>
              </a:ext>
            </a:extLst>
          </p:cNvPr>
          <p:cNvSpPr>
            <a:spLocks noGrp="1"/>
          </p:cNvSpPr>
          <p:nvPr>
            <p:ph type="body" sz="half" idx="2"/>
          </p:nvPr>
        </p:nvSpPr>
        <p:spPr>
          <a:xfrm>
            <a:off x="839683"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E9E2050-7B6B-446D-BAF0-4D5369337B54}"/>
              </a:ext>
            </a:extLst>
          </p:cNvPr>
          <p:cNvSpPr>
            <a:spLocks noGrp="1"/>
          </p:cNvSpPr>
          <p:nvPr>
            <p:ph type="dt" sz="half" idx="10"/>
          </p:nvPr>
        </p:nvSpPr>
        <p:spPr/>
        <p:txBody>
          <a:bodyPr/>
          <a:lstStyle/>
          <a:p>
            <a:fld id="{7353632B-31B0-431D-A575-48F48B76FE1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77E76BC2-8779-4F42-8D17-B6CFEEBA1DB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4C8C7C8E-C1CF-450B-B6FF-35EB851D79C4}"/>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9290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683" y="6599178"/>
            <a:ext cx="10268730" cy="26041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1079364" y="889136"/>
            <a:ext cx="10631213" cy="460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412208" y="255012"/>
            <a:ext cx="932488" cy="7209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11" tIns="58605" rIns="117211" bIns="58605"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973765" y="1148213"/>
            <a:ext cx="10736814" cy="4868199"/>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104" y="188383"/>
            <a:ext cx="10233473" cy="64852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1159" y="6584289"/>
            <a:ext cx="2844430" cy="260410"/>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65" y="59045"/>
            <a:ext cx="1247976" cy="930487"/>
          </a:xfrm>
          <a:prstGeom prst="rect">
            <a:avLst/>
          </a:prstGeom>
        </p:spPr>
      </p:pic>
    </p:spTree>
    <p:extLst>
      <p:ext uri="{BB962C8B-B14F-4D97-AF65-F5344CB8AC3E}">
        <p14:creationId xmlns:p14="http://schemas.microsoft.com/office/powerpoint/2010/main" val="229725149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3B0B94A-ECDC-46DF-B92E-16BC3AA76D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C5227FD3-4712-49B6-87EE-7C82812596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8B894F7-07DD-4242-9DD9-4E4FE9570AE7}"/>
              </a:ext>
            </a:extLst>
          </p:cNvPr>
          <p:cNvSpPr>
            <a:spLocks noGrp="1"/>
          </p:cNvSpPr>
          <p:nvPr>
            <p:ph type="dt" sz="half" idx="10"/>
          </p:nvPr>
        </p:nvSpPr>
        <p:spPr/>
        <p:txBody>
          <a:bodyPr/>
          <a:lstStyle/>
          <a:p>
            <a:fld id="{2D0D66A5-42A7-494A-9010-EDD21DD219E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BC259E8E-BA25-4B62-A2A2-8AE25F6FDED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CEB36833-4B94-43B2-984E-7E076AFF068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8229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7DF9287E-DC66-42C7-87B4-9232B0B6D8CF}"/>
              </a:ext>
            </a:extLst>
          </p:cNvPr>
          <p:cNvSpPr>
            <a:spLocks noGrp="1"/>
          </p:cNvSpPr>
          <p:nvPr>
            <p:ph type="title" orient="vert"/>
          </p:nvPr>
        </p:nvSpPr>
        <p:spPr>
          <a:xfrm>
            <a:off x="8723766" y="365209"/>
            <a:ext cx="2628558" cy="5813184"/>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B1B2F92A-332E-428A-8366-7F8AB4BF79A8}"/>
              </a:ext>
            </a:extLst>
          </p:cNvPr>
          <p:cNvSpPr>
            <a:spLocks noGrp="1"/>
          </p:cNvSpPr>
          <p:nvPr>
            <p:ph type="body" orient="vert" idx="1"/>
          </p:nvPr>
        </p:nvSpPr>
        <p:spPr>
          <a:xfrm>
            <a:off x="838094"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2291BB54-5B62-4BAA-9AF2-2DC2F1A19DAB}"/>
              </a:ext>
            </a:extLst>
          </p:cNvPr>
          <p:cNvSpPr>
            <a:spLocks noGrp="1"/>
          </p:cNvSpPr>
          <p:nvPr>
            <p:ph type="dt" sz="half" idx="10"/>
          </p:nvPr>
        </p:nvSpPr>
        <p:spPr/>
        <p:txBody>
          <a:bodyPr/>
          <a:lstStyle/>
          <a:p>
            <a:fld id="{CF5336EC-F897-4FA4-B114-901032F6462A}"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CDFCD049-995A-40EC-A9CB-50D669CD38D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695C555E-FA76-4906-B455-EDBDFB28343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5796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28568" y="836807"/>
            <a:ext cx="10027462" cy="45730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75653" y="1484667"/>
            <a:ext cx="4977752" cy="48985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956578" y="1484667"/>
            <a:ext cx="4977752" cy="48985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Rectangle 17"/>
          <p:cNvSpPr>
            <a:spLocks noGrp="1" noChangeArrowheads="1"/>
          </p:cNvSpPr>
          <p:nvPr>
            <p:ph type="sldNum" sz="quarter" idx="11"/>
          </p:nvPr>
        </p:nvSpPr>
        <p:spPr/>
        <p:txBody>
          <a:bodyPr/>
          <a:lstStyle>
            <a:lvl1pPr>
              <a:defRPr/>
            </a:lvl1pPr>
          </a:lstStyle>
          <a:p>
            <a:pPr>
              <a:defRPr/>
            </a:pPr>
            <a:fld id="{0E57ACE0-CFF2-42A7-9DF4-859EE07D3692}" type="slidenum">
              <a:rPr lang="en-US" altLang="zh-CN">
                <a:solidFill>
                  <a:prstClr val="black">
                    <a:tint val="75000"/>
                  </a:prstClr>
                </a:solidFill>
              </a:rPr>
              <a:pPr>
                <a:defRPr/>
              </a:pPr>
              <a:t>‹#›</a:t>
            </a:fld>
            <a:r>
              <a:rPr lang="en-US" altLang="zh-CN">
                <a:solidFill>
                  <a:prstClr val="black">
                    <a:tint val="75000"/>
                  </a:prstClr>
                </a:solidFill>
              </a:rPr>
              <a:t>/52 </a:t>
            </a:r>
          </a:p>
        </p:txBody>
      </p:sp>
    </p:spTree>
    <p:extLst>
      <p:ext uri="{BB962C8B-B14F-4D97-AF65-F5344CB8AC3E}">
        <p14:creationId xmlns:p14="http://schemas.microsoft.com/office/powerpoint/2010/main" val="2857311011"/>
      </p:ext>
    </p:extLst>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1F308D-9DC3-4ED5-87E8-6C13F32D16A8}"/>
              </a:ext>
            </a:extLst>
          </p:cNvPr>
          <p:cNvSpPr>
            <a:spLocks noGrp="1"/>
          </p:cNvSpPr>
          <p:nvPr>
            <p:ph type="ctrTitle"/>
          </p:nvPr>
        </p:nvSpPr>
        <p:spPr>
          <a:xfrm>
            <a:off x="1523802" y="1122628"/>
            <a:ext cx="9142810" cy="2388153"/>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51FC25AF-28AD-48C3-BCCC-A4F21143095B}"/>
              </a:ext>
            </a:extLst>
          </p:cNvPr>
          <p:cNvSpPr>
            <a:spLocks noGrp="1"/>
          </p:cNvSpPr>
          <p:nvPr>
            <p:ph type="subTitle" idx="1"/>
          </p:nvPr>
        </p:nvSpPr>
        <p:spPr>
          <a:xfrm>
            <a:off x="1523802" y="3602872"/>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54B1F11-8636-40C4-BD4F-07C75D93E48D}"/>
              </a:ext>
            </a:extLst>
          </p:cNvPr>
          <p:cNvSpPr>
            <a:spLocks noGrp="1"/>
          </p:cNvSpPr>
          <p:nvPr>
            <p:ph type="dt" sz="half" idx="10"/>
          </p:nvPr>
        </p:nvSpPr>
        <p:spPr/>
        <p:txBody>
          <a:bodyPr/>
          <a:lstStyle/>
          <a:p>
            <a:fld id="{FF1FBB46-BB89-4CAA-8FBC-DF213ACD6304}"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4A379D80-F66B-40F5-A1D3-9DF6CCDFBBF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110DCF04-F1DE-4F34-B0F0-80BC164F5B16}"/>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1454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8B122D-4763-4C8F-9DB2-C558FC4426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16D67CA-2417-4F10-8A66-0582FC4DAB0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5D7842B-9B1F-4FA1-9BBD-C5A39F9E9FF8}"/>
              </a:ext>
            </a:extLst>
          </p:cNvPr>
          <p:cNvSpPr>
            <a:spLocks noGrp="1"/>
          </p:cNvSpPr>
          <p:nvPr>
            <p:ph type="dt" sz="half" idx="10"/>
          </p:nvPr>
        </p:nvSpPr>
        <p:spPr/>
        <p:txBody>
          <a:bodyPr/>
          <a:lstStyle/>
          <a:p>
            <a:fld id="{5EA9889C-D84D-4ABC-9D33-2527DF997C0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8698BD1B-0E43-4479-AF3F-C8AD839C28BB}"/>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0106280B-5FD7-4C92-9A33-35FF4280CCA9}"/>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70101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B2E755-07F0-4D99-B5A0-51D5025DCB59}"/>
              </a:ext>
            </a:extLst>
          </p:cNvPr>
          <p:cNvSpPr>
            <a:spLocks noGrp="1"/>
          </p:cNvSpPr>
          <p:nvPr>
            <p:ph type="title"/>
          </p:nvPr>
        </p:nvSpPr>
        <p:spPr>
          <a:xfrm>
            <a:off x="831748" y="1710168"/>
            <a:ext cx="10514231" cy="2853398"/>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98186E0-5710-41DB-ABAE-284AD53DA32E}"/>
              </a:ext>
            </a:extLst>
          </p:cNvPr>
          <p:cNvSpPr>
            <a:spLocks noGrp="1"/>
          </p:cNvSpPr>
          <p:nvPr>
            <p:ph type="body" idx="1"/>
          </p:nvPr>
        </p:nvSpPr>
        <p:spPr>
          <a:xfrm>
            <a:off x="831748" y="4590560"/>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EFE9C03-67D1-408E-9FB4-18D4EB989B73}"/>
              </a:ext>
            </a:extLst>
          </p:cNvPr>
          <p:cNvSpPr>
            <a:spLocks noGrp="1"/>
          </p:cNvSpPr>
          <p:nvPr>
            <p:ph type="dt" sz="half" idx="10"/>
          </p:nvPr>
        </p:nvSpPr>
        <p:spPr/>
        <p:txBody>
          <a:bodyPr/>
          <a:lstStyle/>
          <a:p>
            <a:fld id="{6E4064B5-7D09-4D50-9865-4276F2AB603E}"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2202B6CF-D08D-49CC-9882-F997235A884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8A58EA9F-511E-4786-861E-B5308D2AE8AC}"/>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6317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1E2CE0-E055-4A87-B16D-0683DE3EF2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BF67956-6E32-4A99-B268-C05F178C6C69}"/>
              </a:ext>
            </a:extLst>
          </p:cNvPr>
          <p:cNvSpPr>
            <a:spLocks noGrp="1"/>
          </p:cNvSpPr>
          <p:nvPr>
            <p:ph sz="half" idx="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DA24FFA8-A1C4-44C7-B2B3-B3040A7122C8}"/>
              </a:ext>
            </a:extLst>
          </p:cNvPr>
          <p:cNvSpPr>
            <a:spLocks noGrp="1"/>
          </p:cNvSpPr>
          <p:nvPr>
            <p:ph sz="half" idx="2"/>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F0564BA-BCE7-4873-9710-22CC7D68B327}"/>
              </a:ext>
            </a:extLst>
          </p:cNvPr>
          <p:cNvSpPr>
            <a:spLocks noGrp="1"/>
          </p:cNvSpPr>
          <p:nvPr>
            <p:ph type="dt" sz="half" idx="10"/>
          </p:nvPr>
        </p:nvSpPr>
        <p:spPr/>
        <p:txBody>
          <a:bodyPr/>
          <a:lstStyle/>
          <a:p>
            <a:fld id="{DC6A3F0F-5450-44E6-BA1C-213CD4852D49}"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AB5BA9AA-E168-43A4-9E8D-072A51BAAF5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D2B496F4-4610-4819-9D0E-781C3E2AA6B2}"/>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78986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6EE343-D343-4C3D-8518-8B9F792B3454}"/>
              </a:ext>
            </a:extLst>
          </p:cNvPr>
          <p:cNvSpPr>
            <a:spLocks noGrp="1"/>
          </p:cNvSpPr>
          <p:nvPr>
            <p:ph type="title"/>
          </p:nvPr>
        </p:nvSpPr>
        <p:spPr>
          <a:xfrm>
            <a:off x="839684" y="365214"/>
            <a:ext cx="10514231" cy="132587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053810D-7719-4754-A4E6-46CE45CFFA10}"/>
              </a:ext>
            </a:extLst>
          </p:cNvPr>
          <p:cNvSpPr>
            <a:spLocks noGrp="1"/>
          </p:cNvSpPr>
          <p:nvPr>
            <p:ph type="body" idx="1"/>
          </p:nvPr>
        </p:nvSpPr>
        <p:spPr>
          <a:xfrm>
            <a:off x="839685" y="1681552"/>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CB19894E-A763-4DBA-BF3B-ADCEBA38F371}"/>
              </a:ext>
            </a:extLst>
          </p:cNvPr>
          <p:cNvSpPr>
            <a:spLocks noGrp="1"/>
          </p:cNvSpPr>
          <p:nvPr>
            <p:ph sz="half" idx="2"/>
          </p:nvPr>
        </p:nvSpPr>
        <p:spPr>
          <a:xfrm>
            <a:off x="839685" y="2505655"/>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8E2DC39-ED6E-42C3-B95A-0570BD9B634C}"/>
              </a:ext>
            </a:extLst>
          </p:cNvPr>
          <p:cNvSpPr>
            <a:spLocks noGrp="1"/>
          </p:cNvSpPr>
          <p:nvPr>
            <p:ph type="body" sz="quarter" idx="3"/>
          </p:nvPr>
        </p:nvSpPr>
        <p:spPr>
          <a:xfrm>
            <a:off x="6171405" y="1681552"/>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DF965E55-4D67-48E5-9B1B-BEED892DDDB5}"/>
              </a:ext>
            </a:extLst>
          </p:cNvPr>
          <p:cNvSpPr>
            <a:spLocks noGrp="1"/>
          </p:cNvSpPr>
          <p:nvPr>
            <p:ph sz="quarter" idx="4"/>
          </p:nvPr>
        </p:nvSpPr>
        <p:spPr>
          <a:xfrm>
            <a:off x="6171405" y="2505655"/>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2187678B-1BD3-45DA-B68B-D8E32BC7D02A}"/>
              </a:ext>
            </a:extLst>
          </p:cNvPr>
          <p:cNvSpPr>
            <a:spLocks noGrp="1"/>
          </p:cNvSpPr>
          <p:nvPr>
            <p:ph type="dt" sz="half" idx="10"/>
          </p:nvPr>
        </p:nvSpPr>
        <p:spPr/>
        <p:txBody>
          <a:bodyPr/>
          <a:lstStyle/>
          <a:p>
            <a:fld id="{667D2881-3190-4FE4-A624-B8586C66B496}"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xmlns="" id="{B829EDE1-3DF0-42A6-AF6D-E2E322D08788}"/>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xmlns="" id="{1B56A0E5-DF39-4B91-B557-30839961C3AB}"/>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05342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C64893-6A56-4051-A707-0842F3A2B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3ABEBF7-592E-4F1C-A3BF-4A673E168CDC}"/>
              </a:ext>
            </a:extLst>
          </p:cNvPr>
          <p:cNvSpPr>
            <a:spLocks noGrp="1"/>
          </p:cNvSpPr>
          <p:nvPr>
            <p:ph type="dt" sz="half" idx="10"/>
          </p:nvPr>
        </p:nvSpPr>
        <p:spPr/>
        <p:txBody>
          <a:bodyPr/>
          <a:lstStyle/>
          <a:p>
            <a:fld id="{9E14D50C-B4F5-4F5E-B605-3E6D20F0FAD2}"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xmlns="" id="{C4416FF5-33B7-4A6A-8032-C21635BAD23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xmlns="" id="{AF3B255D-ABA1-47CF-B2BA-10D8F3419073}"/>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2029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F3773B1-1527-43B9-875E-342ED119581C}"/>
              </a:ext>
            </a:extLst>
          </p:cNvPr>
          <p:cNvSpPr>
            <a:spLocks noGrp="1"/>
          </p:cNvSpPr>
          <p:nvPr>
            <p:ph type="dt" sz="half" idx="10"/>
          </p:nvPr>
        </p:nvSpPr>
        <p:spPr/>
        <p:txBody>
          <a:bodyPr/>
          <a:lstStyle/>
          <a:p>
            <a:fld id="{E2C14E44-6FB1-472E-A4A8-A8F61518465E}"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xmlns="" id="{B1AE1A67-EB58-4F69-88EC-AAF243A7CDC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xmlns="" id="{223C791E-E14C-4C19-8462-5634D36965E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98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285" y="1600576"/>
            <a:ext cx="10361851" cy="1780520"/>
          </a:xfrm>
          <a:prstGeom prst="rect">
            <a:avLst/>
          </a:prstGeom>
        </p:spPr>
        <p:txBody>
          <a:bodyPr anchor="b">
            <a:normAutofit/>
          </a:bodyPr>
          <a:lstStyle>
            <a:lvl1pPr>
              <a:defRPr sz="56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566" y="3556832"/>
            <a:ext cx="8533289" cy="1473542"/>
          </a:xfrm>
        </p:spPr>
        <p:txBody>
          <a:bodyPr>
            <a:normAutofit/>
          </a:bodyPr>
          <a:lstStyle>
            <a:lvl1pPr marL="0" indent="0" algn="ctr">
              <a:buNone/>
              <a:defRPr sz="2600">
                <a:solidFill>
                  <a:srgbClr val="FFFFFF"/>
                </a:solidFill>
              </a:defRPr>
            </a:lvl1pPr>
            <a:lvl2pPr marL="586060" indent="0" algn="ctr">
              <a:buNone/>
              <a:defRPr>
                <a:solidFill>
                  <a:schemeClr val="tx1">
                    <a:tint val="75000"/>
                  </a:schemeClr>
                </a:solidFill>
              </a:defRPr>
            </a:lvl2pPr>
            <a:lvl3pPr marL="1172121" indent="0" algn="ctr">
              <a:buNone/>
              <a:defRPr>
                <a:solidFill>
                  <a:schemeClr val="tx1">
                    <a:tint val="75000"/>
                  </a:schemeClr>
                </a:solidFill>
              </a:defRPr>
            </a:lvl3pPr>
            <a:lvl4pPr marL="1758180" indent="0" algn="ctr">
              <a:buNone/>
              <a:defRPr>
                <a:solidFill>
                  <a:schemeClr val="tx1">
                    <a:tint val="75000"/>
                  </a:schemeClr>
                </a:solidFill>
              </a:defRPr>
            </a:lvl4pPr>
            <a:lvl5pPr marL="2344241" indent="0" algn="ctr">
              <a:buNone/>
              <a:defRPr>
                <a:solidFill>
                  <a:schemeClr val="tx1">
                    <a:tint val="75000"/>
                  </a:schemeClr>
                </a:solidFill>
              </a:defRPr>
            </a:lvl5pPr>
            <a:lvl6pPr marL="2930299" indent="0" algn="ctr">
              <a:buNone/>
              <a:defRPr>
                <a:solidFill>
                  <a:schemeClr val="tx1">
                    <a:tint val="75000"/>
                  </a:schemeClr>
                </a:solidFill>
              </a:defRPr>
            </a:lvl6pPr>
            <a:lvl7pPr marL="3516359" indent="0" algn="ctr">
              <a:buNone/>
              <a:defRPr>
                <a:solidFill>
                  <a:schemeClr val="tx1">
                    <a:tint val="75000"/>
                  </a:schemeClr>
                </a:solidFill>
              </a:defRPr>
            </a:lvl7pPr>
            <a:lvl8pPr marL="4102421" indent="0" algn="ctr">
              <a:buNone/>
              <a:defRPr>
                <a:solidFill>
                  <a:schemeClr val="tx1">
                    <a:tint val="75000"/>
                  </a:schemeClr>
                </a:solidFill>
              </a:defRPr>
            </a:lvl8pPr>
            <a:lvl9pPr marL="4688482"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884004" y="6251623"/>
            <a:ext cx="5048263" cy="365210"/>
          </a:xfrm>
          <a:prstGeom prst="rect">
            <a:avLst/>
          </a:prstGeom>
        </p:spPr>
        <p:txBody>
          <a:body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258168" y="6251623"/>
            <a:ext cx="5048264" cy="365210"/>
          </a:xfrm>
          <a:prstGeom prst="rect">
            <a:avLst/>
          </a:prstGeom>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5320759" y="6251623"/>
            <a:ext cx="1548900" cy="365210"/>
          </a:xfrm>
          <a:prstGeom prst="rect">
            <a:avLst/>
          </a:prstGeom>
        </p:spPr>
        <p:txBody>
          <a:body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494580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E58E74-37C5-4F00-B50A-B17634183817}"/>
              </a:ext>
            </a:extLst>
          </p:cNvPr>
          <p:cNvSpPr>
            <a:spLocks noGrp="1"/>
          </p:cNvSpPr>
          <p:nvPr>
            <p:ph type="title"/>
          </p:nvPr>
        </p:nvSpPr>
        <p:spPr>
          <a:xfrm>
            <a:off x="839684" y="457311"/>
            <a:ext cx="3931725" cy="1600571"/>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A855715-F2D3-46F3-848F-BB55539985F8}"/>
              </a:ext>
            </a:extLst>
          </p:cNvPr>
          <p:cNvSpPr>
            <a:spLocks noGrp="1"/>
          </p:cNvSpPr>
          <p:nvPr>
            <p:ph idx="1"/>
          </p:nvPr>
        </p:nvSpPr>
        <p:spPr>
          <a:xfrm>
            <a:off x="5182513" y="987693"/>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8B4F9DF-4C05-4E7B-8F8B-D0989B13B644}"/>
              </a:ext>
            </a:extLst>
          </p:cNvPr>
          <p:cNvSpPr>
            <a:spLocks noGrp="1"/>
          </p:cNvSpPr>
          <p:nvPr>
            <p:ph type="body" sz="half" idx="2"/>
          </p:nvPr>
        </p:nvSpPr>
        <p:spPr>
          <a:xfrm>
            <a:off x="839684"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5F61ADC2-772E-4627-AB2F-19F720AC7803}"/>
              </a:ext>
            </a:extLst>
          </p:cNvPr>
          <p:cNvSpPr>
            <a:spLocks noGrp="1"/>
          </p:cNvSpPr>
          <p:nvPr>
            <p:ph type="dt" sz="half" idx="10"/>
          </p:nvPr>
        </p:nvSpPr>
        <p:spPr/>
        <p:txBody>
          <a:bodyPr/>
          <a:lstStyle/>
          <a:p>
            <a:fld id="{3EE47E56-09C5-4B4B-912B-274DCE20E6FA}"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D8E987EE-3E61-4401-AF51-033EBCA2041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3D9E3087-C356-432E-9D44-D46F1A14BD1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88137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3B4EA9-FC88-4612-ADBD-40A0851F6FE8}"/>
              </a:ext>
            </a:extLst>
          </p:cNvPr>
          <p:cNvSpPr>
            <a:spLocks noGrp="1"/>
          </p:cNvSpPr>
          <p:nvPr>
            <p:ph type="title"/>
          </p:nvPr>
        </p:nvSpPr>
        <p:spPr>
          <a:xfrm>
            <a:off x="839684" y="457311"/>
            <a:ext cx="3931725" cy="1600571"/>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90A7733-B70C-435B-BABE-922B9F798D62}"/>
              </a:ext>
            </a:extLst>
          </p:cNvPr>
          <p:cNvSpPr>
            <a:spLocks noGrp="1"/>
          </p:cNvSpPr>
          <p:nvPr>
            <p:ph type="pic" idx="1"/>
          </p:nvPr>
        </p:nvSpPr>
        <p:spPr>
          <a:xfrm>
            <a:off x="5182513" y="987693"/>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107FFA74-F1AC-4483-B048-EE6B5370343C}"/>
              </a:ext>
            </a:extLst>
          </p:cNvPr>
          <p:cNvSpPr>
            <a:spLocks noGrp="1"/>
          </p:cNvSpPr>
          <p:nvPr>
            <p:ph type="body" sz="half" idx="2"/>
          </p:nvPr>
        </p:nvSpPr>
        <p:spPr>
          <a:xfrm>
            <a:off x="839684" y="2057876"/>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E9E2050-7B6B-446D-BAF0-4D5369337B54}"/>
              </a:ext>
            </a:extLst>
          </p:cNvPr>
          <p:cNvSpPr>
            <a:spLocks noGrp="1"/>
          </p:cNvSpPr>
          <p:nvPr>
            <p:ph type="dt" sz="half" idx="10"/>
          </p:nvPr>
        </p:nvSpPr>
        <p:spPr/>
        <p:txBody>
          <a:bodyPr/>
          <a:lstStyle/>
          <a:p>
            <a:fld id="{F036E653-1092-4B46-AA3D-3E6F0E629728}"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xmlns="" id="{77E76BC2-8779-4F42-8D17-B6CFEEBA1DB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xmlns="" id="{4C8C7C8E-C1CF-450B-B6FF-35EB851D79C4}"/>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62863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B0B94A-ECDC-46DF-B92E-16BC3AA76D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5227FD3-4712-49B6-87EE-7C82812596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8B894F7-07DD-4242-9DD9-4E4FE9570AE7}"/>
              </a:ext>
            </a:extLst>
          </p:cNvPr>
          <p:cNvSpPr>
            <a:spLocks noGrp="1"/>
          </p:cNvSpPr>
          <p:nvPr>
            <p:ph type="dt" sz="half" idx="10"/>
          </p:nvPr>
        </p:nvSpPr>
        <p:spPr/>
        <p:txBody>
          <a:bodyPr/>
          <a:lstStyle/>
          <a:p>
            <a:fld id="{85A7C325-69B8-4C2E-A1B5-F2278895A1B7}"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BC259E8E-BA25-4B62-A2A2-8AE25F6FDED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CEB36833-4B94-43B2-984E-7E076AFF068A}"/>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69514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7DF9287E-DC66-42C7-87B4-9232B0B6D8CF}"/>
              </a:ext>
            </a:extLst>
          </p:cNvPr>
          <p:cNvSpPr>
            <a:spLocks noGrp="1"/>
          </p:cNvSpPr>
          <p:nvPr>
            <p:ph type="title" orient="vert"/>
          </p:nvPr>
        </p:nvSpPr>
        <p:spPr>
          <a:xfrm>
            <a:off x="8723766" y="365209"/>
            <a:ext cx="2628558" cy="5813184"/>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1B2F92A-332E-428A-8366-7F8AB4BF79A8}"/>
              </a:ext>
            </a:extLst>
          </p:cNvPr>
          <p:cNvSpPr>
            <a:spLocks noGrp="1"/>
          </p:cNvSpPr>
          <p:nvPr>
            <p:ph type="body" orient="vert" idx="1"/>
          </p:nvPr>
        </p:nvSpPr>
        <p:spPr>
          <a:xfrm>
            <a:off x="838094"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291BB54-5B62-4BAA-9AF2-2DC2F1A19DAB}"/>
              </a:ext>
            </a:extLst>
          </p:cNvPr>
          <p:cNvSpPr>
            <a:spLocks noGrp="1"/>
          </p:cNvSpPr>
          <p:nvPr>
            <p:ph type="dt" sz="half" idx="10"/>
          </p:nvPr>
        </p:nvSpPr>
        <p:spPr/>
        <p:txBody>
          <a:bodyPr/>
          <a:lstStyle/>
          <a:p>
            <a:fld id="{C2443C56-5064-4043-974B-CCB10A167CC1}" type="datetime1">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CDFCD049-995A-40EC-A9CB-50D669CD38D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695C555E-FA76-4906-B455-EDBDFB28343D}"/>
              </a:ext>
            </a:extLst>
          </p:cNvPr>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92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solidFill>
                  <a:prstClr val="black">
                    <a:tint val="75000"/>
                  </a:prstClr>
                </a:solidFill>
              </a:rPr>
              <a:pPr/>
              <a:t>6/11/2020</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D95434A-1094-4C26-ADA4-1AB6210859AE}" type="slidenum">
              <a:rPr 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889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8A2C6-363A-4A83-A922-BE4BFBB679E9}" type="datetimeFigureOut">
              <a:rPr lang="zh-CN" altLang="en-US" smtClean="0"/>
              <a:t>2020/6/11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234843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8A2C6-363A-4A83-A922-BE4BFBB679E9}"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E2A752-7D54-479C-84D0-32F4D0CA487F}" type="slidenum">
              <a:rPr lang="zh-CN" altLang="en-US" smtClean="0"/>
              <a:t>‹#›</a:t>
            </a:fld>
            <a:endParaRPr lang="zh-CN" altLang="en-US"/>
          </a:p>
        </p:txBody>
      </p:sp>
    </p:spTree>
    <p:extLst>
      <p:ext uri="{BB962C8B-B14F-4D97-AF65-F5344CB8AC3E}">
        <p14:creationId xmlns:p14="http://schemas.microsoft.com/office/powerpoint/2010/main" val="97823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5" y="2130923"/>
            <a:ext cx="10361851" cy="147036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6"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55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8A2C6-363A-4A83-A922-BE4BFBB679E9}"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1E2A752-7D54-479C-84D0-32F4D0CA487F}"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555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117211" tIns="58605" rIns="117211" bIns="58605"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609521" y="1600581"/>
            <a:ext cx="10971372" cy="4527011"/>
          </a:xfrm>
          <a:prstGeom prst="rect">
            <a:avLst/>
          </a:prstGeom>
        </p:spPr>
        <p:txBody>
          <a:bodyPr vert="horz" lIns="117211" tIns="58605" rIns="117211" bIns="586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609521" y="6357832"/>
            <a:ext cx="2844430" cy="365210"/>
          </a:xfrm>
          <a:prstGeom prst="rect">
            <a:avLst/>
          </a:prstGeom>
        </p:spPr>
        <p:txBody>
          <a:bodyPr vert="horz" lIns="117211" tIns="58605" rIns="117211" bIns="58605" rtlCol="0" anchor="ctr"/>
          <a:lstStyle>
            <a:lvl1pPr algn="l">
              <a:defRPr sz="1500">
                <a:solidFill>
                  <a:schemeClr val="tx1">
                    <a:tint val="75000"/>
                  </a:schemeClr>
                </a:solidFill>
              </a:defRPr>
            </a:lvl1pPr>
          </a:lstStyle>
          <a:p>
            <a:fld id="{A50C5AAE-0B16-46AE-9118-13DD8FB9120E}" type="datetimeFigureOut">
              <a:rPr lang="zh-CN" altLang="en-US" smtClean="0">
                <a:solidFill>
                  <a:prstClr val="black">
                    <a:tint val="75000"/>
                  </a:prstClr>
                </a:solidFill>
              </a:rPr>
              <a:pPr/>
              <a:t>2020/6/11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165062" y="6357832"/>
            <a:ext cx="3860297" cy="365210"/>
          </a:xfrm>
          <a:prstGeom prst="rect">
            <a:avLst/>
          </a:prstGeom>
        </p:spPr>
        <p:txBody>
          <a:bodyPr vert="horz" lIns="117211" tIns="58605" rIns="117211" bIns="58605" rtlCol="0" anchor="ctr"/>
          <a:lstStyle>
            <a:lvl1pPr algn="ctr">
              <a:defRPr sz="15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736464" y="6357832"/>
            <a:ext cx="2844430" cy="365210"/>
          </a:xfrm>
          <a:prstGeom prst="rect">
            <a:avLst/>
          </a:prstGeom>
        </p:spPr>
        <p:txBody>
          <a:bodyPr vert="horz" lIns="117211" tIns="58605" rIns="117211" bIns="58605" rtlCol="0" anchor="ctr"/>
          <a:lstStyle>
            <a:lvl1pPr algn="r">
              <a:defRPr sz="15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3009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677" r:id="rId5"/>
    <p:sldLayoutId id="2147483678" r:id="rId6"/>
    <p:sldLayoutId id="2147483693" r:id="rId7"/>
  </p:sldLayoutIdLst>
  <p:timing>
    <p:tnLst>
      <p:par>
        <p:cTn id="1" dur="indefinite" restart="never" nodeType="tmRoot"/>
      </p:par>
    </p:tnLst>
  </p:timing>
  <p:txStyles>
    <p:titleStyle>
      <a:lvl1pPr algn="ctr" defTabSz="586060" rtl="0" eaLnBrk="1" latinLnBrk="0" hangingPunct="1">
        <a:spcBef>
          <a:spcPct val="0"/>
        </a:spcBef>
        <a:buNone/>
        <a:defRPr sz="5600" kern="1200">
          <a:solidFill>
            <a:schemeClr val="tx1"/>
          </a:solidFill>
          <a:latin typeface="+mj-lt"/>
          <a:ea typeface="+mj-ea"/>
          <a:cs typeface="+mj-cs"/>
        </a:defRPr>
      </a:lvl1pPr>
    </p:titleStyle>
    <p:bodyStyle>
      <a:lvl1pPr marL="439544" indent="-439544" algn="l" defTabSz="586060" rtl="0" eaLnBrk="1" latinLnBrk="0" hangingPunct="1">
        <a:spcBef>
          <a:spcPct val="20000"/>
        </a:spcBef>
        <a:buFont typeface="Arial"/>
        <a:buChar char="•"/>
        <a:defRPr sz="4100" kern="1200">
          <a:solidFill>
            <a:schemeClr val="tx1"/>
          </a:solidFill>
          <a:latin typeface="+mn-lt"/>
          <a:ea typeface="+mn-ea"/>
          <a:cs typeface="+mn-cs"/>
        </a:defRPr>
      </a:lvl1pPr>
      <a:lvl2pPr marL="952347" indent="-366288" algn="l" defTabSz="586060" rtl="0" eaLnBrk="1" latinLnBrk="0" hangingPunct="1">
        <a:spcBef>
          <a:spcPct val="20000"/>
        </a:spcBef>
        <a:buFont typeface="Arial"/>
        <a:buChar char="–"/>
        <a:defRPr sz="3600" kern="1200">
          <a:solidFill>
            <a:schemeClr val="tx1"/>
          </a:solidFill>
          <a:latin typeface="+mn-lt"/>
          <a:ea typeface="+mn-ea"/>
          <a:cs typeface="+mn-cs"/>
        </a:defRPr>
      </a:lvl2pPr>
      <a:lvl3pPr marL="1465149" indent="-293031" algn="l" defTabSz="586060" rtl="0" eaLnBrk="1" latinLnBrk="0" hangingPunct="1">
        <a:spcBef>
          <a:spcPct val="20000"/>
        </a:spcBef>
        <a:buFont typeface="Arial"/>
        <a:buChar char="•"/>
        <a:defRPr sz="3100" kern="1200">
          <a:solidFill>
            <a:schemeClr val="tx1"/>
          </a:solidFill>
          <a:latin typeface="+mn-lt"/>
          <a:ea typeface="+mn-ea"/>
          <a:cs typeface="+mn-cs"/>
        </a:defRPr>
      </a:lvl3pPr>
      <a:lvl4pPr marL="2051210" indent="-293031" algn="l" defTabSz="586060" rtl="0" eaLnBrk="1" latinLnBrk="0" hangingPunct="1">
        <a:spcBef>
          <a:spcPct val="20000"/>
        </a:spcBef>
        <a:buFont typeface="Arial"/>
        <a:buChar char="–"/>
        <a:defRPr sz="2600" kern="1200">
          <a:solidFill>
            <a:schemeClr val="tx1"/>
          </a:solidFill>
          <a:latin typeface="+mn-lt"/>
          <a:ea typeface="+mn-ea"/>
          <a:cs typeface="+mn-cs"/>
        </a:defRPr>
      </a:lvl4pPr>
      <a:lvl5pPr marL="2637271" indent="-293031" algn="l" defTabSz="586060" rtl="0" eaLnBrk="1" latinLnBrk="0" hangingPunct="1">
        <a:spcBef>
          <a:spcPct val="20000"/>
        </a:spcBef>
        <a:buFont typeface="Arial"/>
        <a:buChar char="»"/>
        <a:defRPr sz="2600" kern="1200">
          <a:solidFill>
            <a:schemeClr val="tx1"/>
          </a:solidFill>
          <a:latin typeface="+mn-lt"/>
          <a:ea typeface="+mn-ea"/>
          <a:cs typeface="+mn-cs"/>
        </a:defRPr>
      </a:lvl5pPr>
      <a:lvl6pPr marL="3223331" indent="-293031" algn="l" defTabSz="586060" rtl="0" eaLnBrk="1" latinLnBrk="0" hangingPunct="1">
        <a:spcBef>
          <a:spcPct val="20000"/>
        </a:spcBef>
        <a:buFont typeface="Arial"/>
        <a:buChar char="•"/>
        <a:defRPr sz="2600" kern="1200">
          <a:solidFill>
            <a:schemeClr val="tx1"/>
          </a:solidFill>
          <a:latin typeface="+mn-lt"/>
          <a:ea typeface="+mn-ea"/>
          <a:cs typeface="+mn-cs"/>
        </a:defRPr>
      </a:lvl6pPr>
      <a:lvl7pPr marL="3809390" indent="-293031" algn="l" defTabSz="586060" rtl="0" eaLnBrk="1" latinLnBrk="0" hangingPunct="1">
        <a:spcBef>
          <a:spcPct val="20000"/>
        </a:spcBef>
        <a:buFont typeface="Arial"/>
        <a:buChar char="•"/>
        <a:defRPr sz="2600" kern="1200">
          <a:solidFill>
            <a:schemeClr val="tx1"/>
          </a:solidFill>
          <a:latin typeface="+mn-lt"/>
          <a:ea typeface="+mn-ea"/>
          <a:cs typeface="+mn-cs"/>
        </a:defRPr>
      </a:lvl7pPr>
      <a:lvl8pPr marL="4395451" indent="-293031" algn="l" defTabSz="586060" rtl="0" eaLnBrk="1" latinLnBrk="0" hangingPunct="1">
        <a:spcBef>
          <a:spcPct val="20000"/>
        </a:spcBef>
        <a:buFont typeface="Arial"/>
        <a:buChar char="•"/>
        <a:defRPr sz="2600" kern="1200">
          <a:solidFill>
            <a:schemeClr val="tx1"/>
          </a:solidFill>
          <a:latin typeface="+mn-lt"/>
          <a:ea typeface="+mn-ea"/>
          <a:cs typeface="+mn-cs"/>
        </a:defRPr>
      </a:lvl8pPr>
      <a:lvl9pPr marL="4981508" indent="-293031" algn="l" defTabSz="586060"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86060" rtl="0" eaLnBrk="1" latinLnBrk="0" hangingPunct="1">
        <a:defRPr sz="2300" kern="1200">
          <a:solidFill>
            <a:schemeClr val="tx1"/>
          </a:solidFill>
          <a:latin typeface="+mn-lt"/>
          <a:ea typeface="+mn-ea"/>
          <a:cs typeface="+mn-cs"/>
        </a:defRPr>
      </a:lvl1pPr>
      <a:lvl2pPr marL="586060" algn="l" defTabSz="586060" rtl="0" eaLnBrk="1" latinLnBrk="0" hangingPunct="1">
        <a:defRPr sz="2300" kern="1200">
          <a:solidFill>
            <a:schemeClr val="tx1"/>
          </a:solidFill>
          <a:latin typeface="+mn-lt"/>
          <a:ea typeface="+mn-ea"/>
          <a:cs typeface="+mn-cs"/>
        </a:defRPr>
      </a:lvl2pPr>
      <a:lvl3pPr marL="1172121" algn="l" defTabSz="586060" rtl="0" eaLnBrk="1" latinLnBrk="0" hangingPunct="1">
        <a:defRPr sz="2300" kern="1200">
          <a:solidFill>
            <a:schemeClr val="tx1"/>
          </a:solidFill>
          <a:latin typeface="+mn-lt"/>
          <a:ea typeface="+mn-ea"/>
          <a:cs typeface="+mn-cs"/>
        </a:defRPr>
      </a:lvl3pPr>
      <a:lvl4pPr marL="1758180" algn="l" defTabSz="586060" rtl="0" eaLnBrk="1" latinLnBrk="0" hangingPunct="1">
        <a:defRPr sz="2300" kern="1200">
          <a:solidFill>
            <a:schemeClr val="tx1"/>
          </a:solidFill>
          <a:latin typeface="+mn-lt"/>
          <a:ea typeface="+mn-ea"/>
          <a:cs typeface="+mn-cs"/>
        </a:defRPr>
      </a:lvl4pPr>
      <a:lvl5pPr marL="2344241" algn="l" defTabSz="586060" rtl="0" eaLnBrk="1" latinLnBrk="0" hangingPunct="1">
        <a:defRPr sz="2300" kern="1200">
          <a:solidFill>
            <a:schemeClr val="tx1"/>
          </a:solidFill>
          <a:latin typeface="+mn-lt"/>
          <a:ea typeface="+mn-ea"/>
          <a:cs typeface="+mn-cs"/>
        </a:defRPr>
      </a:lvl5pPr>
      <a:lvl6pPr marL="2930299" algn="l" defTabSz="586060" rtl="0" eaLnBrk="1" latinLnBrk="0" hangingPunct="1">
        <a:defRPr sz="2300" kern="1200">
          <a:solidFill>
            <a:schemeClr val="tx1"/>
          </a:solidFill>
          <a:latin typeface="+mn-lt"/>
          <a:ea typeface="+mn-ea"/>
          <a:cs typeface="+mn-cs"/>
        </a:defRPr>
      </a:lvl6pPr>
      <a:lvl7pPr marL="3516359" algn="l" defTabSz="586060" rtl="0" eaLnBrk="1" latinLnBrk="0" hangingPunct="1">
        <a:defRPr sz="2300" kern="1200">
          <a:solidFill>
            <a:schemeClr val="tx1"/>
          </a:solidFill>
          <a:latin typeface="+mn-lt"/>
          <a:ea typeface="+mn-ea"/>
          <a:cs typeface="+mn-cs"/>
        </a:defRPr>
      </a:lvl7pPr>
      <a:lvl8pPr marL="4102421" algn="l" defTabSz="586060" rtl="0" eaLnBrk="1" latinLnBrk="0" hangingPunct="1">
        <a:defRPr sz="2300" kern="1200">
          <a:solidFill>
            <a:schemeClr val="tx1"/>
          </a:solidFill>
          <a:latin typeface="+mn-lt"/>
          <a:ea typeface="+mn-ea"/>
          <a:cs typeface="+mn-cs"/>
        </a:defRPr>
      </a:lvl8pPr>
      <a:lvl9pPr marL="4688482" algn="l" defTabSz="586060"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5"/>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pPr defTabSz="1088502"/>
            <a:fld id="{DEE8A2C6-363A-4A83-A922-BE4BFBB679E9}" type="datetimeFigureOut">
              <a:rPr lang="zh-CN" altLang="en-US" smtClean="0">
                <a:solidFill>
                  <a:prstClr val="black">
                    <a:tint val="75000"/>
                  </a:prstClr>
                </a:solidFill>
              </a:rPr>
              <a:pPr defTabSz="1088502"/>
              <a:t>2020/6/11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062"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pPr defTabSz="1088502"/>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pPr defTabSz="1088502"/>
            <a:fld id="{01E2A752-7D54-479C-84D0-32F4D0CA487F}" type="slidenum">
              <a:rPr lang="zh-CN" altLang="en-US" smtClean="0">
                <a:solidFill>
                  <a:prstClr val="black">
                    <a:tint val="75000"/>
                  </a:prstClr>
                </a:solidFill>
              </a:rPr>
              <a:pPr defTabSz="1088502"/>
              <a:t>‹#›</a:t>
            </a:fld>
            <a:endParaRPr lang="zh-CN" altLang="en-US">
              <a:solidFill>
                <a:prstClr val="black">
                  <a:tint val="75000"/>
                </a:prstClr>
              </a:solidFill>
            </a:endParaRPr>
          </a:p>
        </p:txBody>
      </p:sp>
    </p:spTree>
    <p:extLst>
      <p:ext uri="{BB962C8B-B14F-4D97-AF65-F5344CB8AC3E}">
        <p14:creationId xmlns:p14="http://schemas.microsoft.com/office/powerpoint/2010/main" val="5222149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B1CDAB5-4108-4CEA-9182-A3DA218CF45C}"/>
              </a:ext>
            </a:extLst>
          </p:cNvPr>
          <p:cNvSpPr>
            <a:spLocks noGrp="1"/>
          </p:cNvSpPr>
          <p:nvPr>
            <p:ph type="title"/>
          </p:nvPr>
        </p:nvSpPr>
        <p:spPr>
          <a:xfrm>
            <a:off x="838095" y="365214"/>
            <a:ext cx="10514231" cy="132587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BE111D6-613B-463B-B6BD-11C293A62BD2}"/>
              </a:ext>
            </a:extLst>
          </p:cNvPr>
          <p:cNvSpPr>
            <a:spLocks noGrp="1"/>
          </p:cNvSpPr>
          <p:nvPr>
            <p:ph type="body" idx="1"/>
          </p:nvPr>
        </p:nvSpPr>
        <p:spPr>
          <a:xfrm>
            <a:off x="838095" y="1826048"/>
            <a:ext cx="10514231" cy="435234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9E53B8E-0846-48C1-8799-BCD6E4A5F896}"/>
              </a:ext>
            </a:extLst>
          </p:cNvPr>
          <p:cNvSpPr>
            <a:spLocks noGrp="1"/>
          </p:cNvSpPr>
          <p:nvPr>
            <p:ph type="dt" sz="half" idx="2"/>
          </p:nvPr>
        </p:nvSpPr>
        <p:spPr>
          <a:xfrm>
            <a:off x="838095" y="6357848"/>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CF696D8-4885-4A11-B53B-57D9E68EDB23}" type="datetime1">
              <a:rPr lang="zh-CN" altLang="en-US" smtClean="0">
                <a:solidFill>
                  <a:prstClr val="black">
                    <a:tint val="75000"/>
                  </a:prstClr>
                </a:solidFill>
              </a:rPr>
              <a:pPr defTabSz="914400"/>
              <a:t>2020/6/11</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792F202A-A39D-4FF1-B25C-A28A0270C386}"/>
              </a:ext>
            </a:extLst>
          </p:cNvPr>
          <p:cNvSpPr>
            <a:spLocks noGrp="1"/>
          </p:cNvSpPr>
          <p:nvPr>
            <p:ph type="ftr" sz="quarter" idx="3"/>
          </p:nvPr>
        </p:nvSpPr>
        <p:spPr>
          <a:xfrm>
            <a:off x="4038075" y="6357848"/>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B6FB6D2E-7A48-45C4-B9B2-62607E25BBDE}"/>
              </a:ext>
            </a:extLst>
          </p:cNvPr>
          <p:cNvSpPr>
            <a:spLocks noGrp="1"/>
          </p:cNvSpPr>
          <p:nvPr>
            <p:ph type="sldNum" sz="quarter" idx="4"/>
          </p:nvPr>
        </p:nvSpPr>
        <p:spPr>
          <a:xfrm>
            <a:off x="8609479" y="6357848"/>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4E74B28E-D899-4E33-89B3-E1DBC4EE95B8}"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0170582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B1CDAB5-4108-4CEA-9182-A3DA218CF45C}"/>
              </a:ext>
            </a:extLst>
          </p:cNvPr>
          <p:cNvSpPr>
            <a:spLocks noGrp="1"/>
          </p:cNvSpPr>
          <p:nvPr>
            <p:ph type="title"/>
          </p:nvPr>
        </p:nvSpPr>
        <p:spPr>
          <a:xfrm>
            <a:off x="838096" y="365214"/>
            <a:ext cx="10514231" cy="132587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BE111D6-613B-463B-B6BD-11C293A62BD2}"/>
              </a:ext>
            </a:extLst>
          </p:cNvPr>
          <p:cNvSpPr>
            <a:spLocks noGrp="1"/>
          </p:cNvSpPr>
          <p:nvPr>
            <p:ph type="body" idx="1"/>
          </p:nvPr>
        </p:nvSpPr>
        <p:spPr>
          <a:xfrm>
            <a:off x="838096" y="1826048"/>
            <a:ext cx="10514231" cy="435234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9E53B8E-0846-48C1-8799-BCD6E4A5F896}"/>
              </a:ext>
            </a:extLst>
          </p:cNvPr>
          <p:cNvSpPr>
            <a:spLocks noGrp="1"/>
          </p:cNvSpPr>
          <p:nvPr>
            <p:ph type="dt" sz="half" idx="2"/>
          </p:nvPr>
        </p:nvSpPr>
        <p:spPr>
          <a:xfrm>
            <a:off x="838096" y="6357856"/>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8F1CB02-8CD5-4B65-A740-3E9B87EF9B4E}" type="datetime1">
              <a:rPr lang="zh-CN" altLang="en-US" smtClean="0">
                <a:solidFill>
                  <a:prstClr val="black">
                    <a:tint val="75000"/>
                  </a:prstClr>
                </a:solidFill>
              </a:rPr>
              <a:pPr defTabSz="914400"/>
              <a:t>2020/6/11</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xmlns="" id="{792F202A-A39D-4FF1-B25C-A28A0270C386}"/>
              </a:ext>
            </a:extLst>
          </p:cNvPr>
          <p:cNvSpPr>
            <a:spLocks noGrp="1"/>
          </p:cNvSpPr>
          <p:nvPr>
            <p:ph type="ftr" sz="quarter" idx="3"/>
          </p:nvPr>
        </p:nvSpPr>
        <p:spPr>
          <a:xfrm>
            <a:off x="4038075" y="6357856"/>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xmlns="" id="{B6FB6D2E-7A48-45C4-B9B2-62607E25BBDE}"/>
              </a:ext>
            </a:extLst>
          </p:cNvPr>
          <p:cNvSpPr>
            <a:spLocks noGrp="1"/>
          </p:cNvSpPr>
          <p:nvPr>
            <p:ph type="sldNum" sz="quarter" idx="4"/>
          </p:nvPr>
        </p:nvSpPr>
        <p:spPr>
          <a:xfrm>
            <a:off x="8609479" y="6357856"/>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4E74B28E-D899-4E33-89B3-E1DBC4EE95B8}"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64687306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7.vml"/><Relationship Id="rId5" Type="http://schemas.openxmlformats.org/officeDocument/2006/relationships/slide" Target="slide117.xml"/><Relationship Id="rId4" Type="http://schemas.openxmlformats.org/officeDocument/2006/relationships/image" Target="../media/image88.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3.xml"/><Relationship Id="rId4" Type="http://schemas.openxmlformats.org/officeDocument/2006/relationships/image" Target="../media/image9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hyperlink" Target="https://github.com/python/cpython/blob/24e5ad4689de9adc8e4a7d8c08fe400dcea668e6/Objects/listsort.txt" TargetMode="Externa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hyperlink" Target="https://github.com/python/cpython/blob/ae00a5a88534fd45939f86c12e038da9fa6f9ed6/Objects/listobject.c" TargetMode="Externa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04.emf"/></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0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110.emf"/><Relationship Id="rId5" Type="http://schemas.openxmlformats.org/officeDocument/2006/relationships/oleObject" Target="../embeddings/oleObject12.bin"/><Relationship Id="rId4" Type="http://schemas.openxmlformats.org/officeDocument/2006/relationships/image" Target="../media/image109.emf"/></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hyperlink" Target="https://github.com/python/cpython/blob/d905df766c367c350f20c46ccd99d4da19ed57d8/Objects/dictobject.c" TargetMode="Externa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hyperlink" Target="https://www.geeksforgeeks.org/median-two-sorted-arrays-different-sizes-ologminn-m/"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3.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22.pn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4.png"/><Relationship Id="rId9" Type="http://schemas.openxmlformats.org/officeDocument/2006/relationships/image" Target="../media/image30.png"/><Relationship Id="rId1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5.png"/><Relationship Id="rId7" Type="http://schemas.openxmlformats.org/officeDocument/2006/relationships/image" Target="../media/image51.png"/><Relationship Id="rId2" Type="http://schemas.openxmlformats.org/officeDocument/2006/relationships/image" Target="../media/image44.png"/><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23.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image" Target="../media/image53.png"/><Relationship Id="rId16" Type="http://schemas.openxmlformats.org/officeDocument/2006/relationships/image" Target="../media/image64.png"/><Relationship Id="rId1" Type="http://schemas.openxmlformats.org/officeDocument/2006/relationships/slideLayout" Target="../slideLayouts/slideLayout14.xml"/><Relationship Id="rId6" Type="http://schemas.openxmlformats.org/officeDocument/2006/relationships/image" Target="../media/image55.png"/><Relationship Id="rId11" Type="http://schemas.openxmlformats.org/officeDocument/2006/relationships/image" Target="../media/image59.png"/><Relationship Id="rId5" Type="http://schemas.openxmlformats.org/officeDocument/2006/relationships/image" Target="../media/image26.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40.png"/><Relationship Id="rId1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71.emf"/><Relationship Id="rId5" Type="http://schemas.openxmlformats.org/officeDocument/2006/relationships/oleObject" Target="../embeddings/oleObject2.bin"/><Relationship Id="rId4" Type="http://schemas.openxmlformats.org/officeDocument/2006/relationships/image" Target="../media/image70.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3.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77.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5.bin"/><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8.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08-10</a:t>
            </a:r>
            <a:r>
              <a:rPr lang="zh-CN" altLang="en-US" smtClean="0"/>
              <a:t>周补充（查找和排序）</a:t>
            </a:r>
            <a:endParaRPr lang="zh-CN" altLang="en-US" dirty="0"/>
          </a:p>
        </p:txBody>
      </p:sp>
    </p:spTree>
    <p:extLst>
      <p:ext uri="{BB962C8B-B14F-4D97-AF65-F5344CB8AC3E}">
        <p14:creationId xmlns:p14="http://schemas.microsoft.com/office/powerpoint/2010/main" val="727093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不同查找表下的查找算法</a:t>
            </a:r>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82" y="1557586"/>
            <a:ext cx="10550462" cy="396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12046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en-US" altLang="zh-CN" smtClean="0"/>
              <a:t>1</a:t>
            </a:r>
            <a:r>
              <a:rPr lang="zh-CN" altLang="en-US" smtClean="0"/>
              <a:t>、</a:t>
            </a:r>
            <a:r>
              <a:rPr lang="zh-CN" altLang="en-US"/>
              <a:t>归并排序主</a:t>
            </a:r>
            <a:r>
              <a:rPr lang="zh-CN" altLang="en-US" smtClean="0"/>
              <a:t>算法</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100</a:t>
            </a:fld>
            <a:endParaRPr lang="zh-CN" alt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686" y="1125538"/>
            <a:ext cx="815216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0274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endParaRPr lang="zh-CN" altLang="en-US"/>
          </a:p>
        </p:txBody>
      </p:sp>
      <p:sp>
        <p:nvSpPr>
          <p:cNvPr id="3" name="标题 2"/>
          <p:cNvSpPr>
            <a:spLocks noGrp="1"/>
          </p:cNvSpPr>
          <p:nvPr>
            <p:ph type="title"/>
          </p:nvPr>
        </p:nvSpPr>
        <p:spPr>
          <a:xfrm>
            <a:off x="1486698" y="221789"/>
            <a:ext cx="10233473" cy="648527"/>
          </a:xfrm>
        </p:spPr>
        <p:txBody>
          <a:bodyPr>
            <a:normAutofit fontScale="90000"/>
          </a:bodyPr>
          <a:lstStyle/>
          <a:p>
            <a:r>
              <a:rPr lang="en-US" altLang="zh-CN"/>
              <a:t>2</a:t>
            </a:r>
            <a:r>
              <a:rPr lang="zh-CN" altLang="en-US"/>
              <a:t>、一趟归并排序</a:t>
            </a:r>
            <a:r>
              <a:rPr lang="zh-CN" altLang="en-US" smtClean="0"/>
              <a:t>算法</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101</a:t>
            </a:fld>
            <a:endParaRPr lang="zh-CN"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78" y="1053534"/>
            <a:ext cx="10081120" cy="521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312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smtClean="0"/>
              <a:t>3</a:t>
            </a:r>
            <a:r>
              <a:rPr lang="zh-CN" altLang="en-US" smtClean="0"/>
              <a:t>、</a:t>
            </a:r>
            <a:r>
              <a:rPr lang="zh-CN" altLang="en-US"/>
              <a:t>两个有序表归并</a:t>
            </a:r>
            <a:r>
              <a:rPr lang="zh-CN" altLang="en-US" smtClean="0"/>
              <a:t>算法</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102</a:t>
            </a:fld>
            <a:endParaRPr lang="zh-CN" altLang="en-US"/>
          </a:p>
        </p:txBody>
      </p:sp>
      <p:sp>
        <p:nvSpPr>
          <p:cNvPr id="3" name="Rectangle 1"/>
          <p:cNvSpPr>
            <a:spLocks noChangeArrowheads="1"/>
          </p:cNvSpPr>
          <p:nvPr/>
        </p:nvSpPr>
        <p:spPr bwMode="auto">
          <a:xfrm>
            <a:off x="622602" y="938655"/>
            <a:ext cx="7720595" cy="5909310"/>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def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merge(</a:t>
            </a:r>
            <a:r>
              <a:rPr kumimoji="0" lang="zh-CN" altLang="zh-CN" sz="1800" b="0" i="0" u="none" strike="noStrike" cap="none" normalizeH="0" baseline="0" dirty="0" smtClean="0">
                <a:ln>
                  <a:noFill/>
                </a:ln>
                <a:solidFill>
                  <a:srgbClr val="94558D"/>
                </a:solidFill>
                <a:effectLst/>
                <a:latin typeface="宋体" pitchFamily="2" charset="-122"/>
                <a:ea typeface="宋体" pitchFamily="2" charset="-122"/>
                <a:cs typeface="宋体" pitchFamily="2" charset="-122"/>
              </a:rPr>
              <a:t>self</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,r, </a:t>
            </a:r>
            <a:r>
              <a:rPr kumimoji="0" lang="zh-CN" altLang="zh-CN" sz="1800" b="0" i="0" u="none" strike="noStrike" cap="none" normalizeH="0" baseline="0" smtClean="0">
                <a:ln>
                  <a:noFill/>
                </a:ln>
                <a:solidFill>
                  <a:srgbClr val="000000"/>
                </a:solidFill>
                <a:effectLst/>
                <a:latin typeface="宋体" pitchFamily="2" charset="-122"/>
                <a:ea typeface="宋体" pitchFamily="2" charset="-122"/>
                <a:cs typeface="宋体" pitchFamily="2" charset="-122"/>
              </a:rPr>
              <a:t>order,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start, mid, end):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i = start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j = mid + </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k = start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 &lt;= mid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and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 &lt;= end):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if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(r[i].key&lt;=r[j].key):</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r[i]</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else</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r[j]</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 &lt;= mid):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r[i]</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 &lt;= end) :</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r[j]</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8543482" y="1197546"/>
            <a:ext cx="3024337" cy="1508105"/>
          </a:xfrm>
          <a:prstGeom prst="rect">
            <a:avLst/>
          </a:prstGeom>
          <a:solidFill>
            <a:schemeClr val="accent4">
              <a:lumMod val="20000"/>
              <a:lumOff val="80000"/>
            </a:schemeClr>
          </a:solidFill>
        </p:spPr>
        <p:txBody>
          <a:bodyPr wrap="square">
            <a:spAutoFit/>
          </a:bodyPr>
          <a:lstStyle/>
          <a:p>
            <a:pPr marL="82550" lvl="1"/>
            <a:r>
              <a:rPr lang="zh-CN" altLang="en-US"/>
              <a:t>将</a:t>
            </a:r>
            <a:r>
              <a:rPr lang="en-US" altLang="zh-CN"/>
              <a:t>r[start..mid]</a:t>
            </a:r>
            <a:r>
              <a:rPr lang="zh-CN" altLang="en-US"/>
              <a:t>和</a:t>
            </a:r>
            <a:r>
              <a:rPr lang="en-US" altLang="zh-CN"/>
              <a:t>r[mid+1..end]</a:t>
            </a:r>
            <a:r>
              <a:rPr lang="zh-CN" altLang="en-US"/>
              <a:t>两个有序表归并到</a:t>
            </a:r>
            <a:r>
              <a:rPr lang="en-US" altLang="zh-CN"/>
              <a:t>order[start..end]</a:t>
            </a:r>
            <a:r>
              <a:rPr lang="zh-CN" altLang="en-US"/>
              <a:t>中</a:t>
            </a:r>
            <a:endParaRPr lang="en-US" altLang="zh-CN" dirty="0"/>
          </a:p>
        </p:txBody>
      </p:sp>
    </p:spTree>
    <p:extLst>
      <p:ext uri="{BB962C8B-B14F-4D97-AF65-F5344CB8AC3E}">
        <p14:creationId xmlns:p14="http://schemas.microsoft.com/office/powerpoint/2010/main" val="2216016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5"/>
          <p:cNvSpPr>
            <a:spLocks noChangeArrowheads="1"/>
          </p:cNvSpPr>
          <p:nvPr/>
        </p:nvSpPr>
        <p:spPr bwMode="auto">
          <a:xfrm>
            <a:off x="1775653" y="1799709"/>
            <a:ext cx="9599950" cy="576396"/>
          </a:xfrm>
          <a:prstGeom prst="rect">
            <a:avLst/>
          </a:prstGeom>
          <a:noFill/>
          <a:ln w="9525">
            <a:noFill/>
            <a:miter lim="800000"/>
            <a:headEnd/>
            <a:tailEnd/>
          </a:ln>
        </p:spPr>
        <p:txBody>
          <a:bodyPr anchor="ctr"/>
          <a:lstStyle/>
          <a:p>
            <a:pPr>
              <a:lnSpc>
                <a:spcPct val="85000"/>
              </a:lnSpc>
            </a:pPr>
            <a:endParaRPr kumimoji="1" lang="zh-CN" altLang="en-US" sz="3600" b="1" dirty="0">
              <a:solidFill>
                <a:srgbClr val="FF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归并排序</a:t>
            </a:r>
            <a:r>
              <a:rPr lang="en-US" altLang="zh-CN" smtClean="0"/>
              <a:t>--</a:t>
            </a:r>
            <a:r>
              <a:rPr lang="zh-CN" altLang="en-US">
                <a:solidFill>
                  <a:srgbClr val="FF0000"/>
                </a:solidFill>
              </a:rPr>
              <a:t>自顶向下</a:t>
            </a:r>
            <a:r>
              <a:rPr lang="zh-CN" altLang="en-US" smtClean="0"/>
              <a:t>递归</a:t>
            </a:r>
            <a:endParaRPr lang="zh-CN" altLang="en-US"/>
          </a:p>
        </p:txBody>
      </p:sp>
      <p:sp>
        <p:nvSpPr>
          <p:cNvPr id="7" name="Text Box 2"/>
          <p:cNvSpPr txBox="1">
            <a:spLocks noChangeArrowheads="1"/>
          </p:cNvSpPr>
          <p:nvPr/>
        </p:nvSpPr>
        <p:spPr bwMode="auto">
          <a:xfrm>
            <a:off x="958726" y="1303640"/>
            <a:ext cx="10463438" cy="4984316"/>
          </a:xfrm>
          <a:prstGeom prst="rect">
            <a:avLst/>
          </a:prstGeom>
          <a:noFill/>
          <a:ln w="9525">
            <a:noFill/>
            <a:miter lim="800000"/>
            <a:headEnd/>
            <a:tailEnd/>
          </a:ln>
        </p:spPr>
        <p:txBody>
          <a:bodyPr>
            <a:spAutoFit/>
          </a:bodyPr>
          <a:lstStyle/>
          <a:p>
            <a:pPr>
              <a:spcBef>
                <a:spcPct val="15000"/>
              </a:spcBef>
            </a:pPr>
            <a:r>
              <a:rPr kumimoji="1" lang="en-US" altLang="zh-CN" sz="2800" b="1" smtClean="0">
                <a:solidFill>
                  <a:srgbClr val="CC0000"/>
                </a:solidFill>
                <a:latin typeface="Times New Roman" pitchFamily="18" charset="0"/>
                <a:ea typeface="仿宋_GB2312" pitchFamily="49" charset="-122"/>
              </a:rPr>
              <a:t>def mergeSort </a:t>
            </a:r>
            <a:r>
              <a:rPr kumimoji="1" lang="en-US" altLang="zh-CN" sz="2800" b="1">
                <a:solidFill>
                  <a:srgbClr val="CC0000"/>
                </a:solidFill>
                <a:latin typeface="Times New Roman" pitchFamily="18" charset="0"/>
                <a:ea typeface="仿宋_GB2312" pitchFamily="49" charset="-122"/>
              </a:rPr>
              <a:t>( List ) </a:t>
            </a:r>
            <a:r>
              <a:rPr kumimoji="1" lang="zh-CN" altLang="en-US" sz="2800" b="1" smtClean="0">
                <a:solidFill>
                  <a:srgbClr val="CC0000"/>
                </a:solidFill>
                <a:latin typeface="Times New Roman" pitchFamily="18" charset="0"/>
                <a:ea typeface="仿宋_GB2312" pitchFamily="49" charset="-122"/>
              </a:rPr>
              <a:t>：</a:t>
            </a:r>
            <a:endParaRPr kumimoji="1" lang="en-US" altLang="zh-CN" sz="2800" b="1">
              <a:solidFill>
                <a:srgbClr val="CC0000"/>
              </a:solidFill>
              <a:latin typeface="Times New Roman" pitchFamily="18" charset="0"/>
              <a:ea typeface="仿宋_GB2312" pitchFamily="49" charset="-122"/>
            </a:endParaRPr>
          </a:p>
          <a:p>
            <a:pPr>
              <a:spcBef>
                <a:spcPct val="15000"/>
              </a:spcBef>
            </a:pPr>
            <a:r>
              <a:rPr kumimoji="1" lang="en-US" altLang="zh-CN" sz="2800" b="1">
                <a:solidFill>
                  <a:srgbClr val="CC0000"/>
                </a:solidFill>
                <a:latin typeface="Times New Roman" pitchFamily="18" charset="0"/>
                <a:ea typeface="仿宋_GB2312" pitchFamily="49" charset="-122"/>
              </a:rPr>
              <a:t>     if </a:t>
            </a:r>
            <a:r>
              <a:rPr kumimoji="1" lang="en-US" altLang="zh-CN" sz="2800" b="1" smtClean="0">
                <a:solidFill>
                  <a:srgbClr val="CC0000"/>
                </a:solidFill>
                <a:latin typeface="Times New Roman" pitchFamily="18" charset="0"/>
                <a:ea typeface="仿宋_GB2312" pitchFamily="49" charset="-122"/>
              </a:rPr>
              <a:t> </a:t>
            </a:r>
            <a:r>
              <a:rPr kumimoji="1" lang="en-US" altLang="zh-CN" sz="2800" b="1">
                <a:solidFill>
                  <a:srgbClr val="006600"/>
                </a:solidFill>
                <a:latin typeface="Times New Roman" pitchFamily="18" charset="0"/>
                <a:ea typeface="仿宋_GB2312" pitchFamily="49" charset="-122"/>
              </a:rPr>
              <a:t>List</a:t>
            </a:r>
            <a:r>
              <a:rPr kumimoji="1" lang="zh-CN" altLang="en-US" sz="2800" b="1">
                <a:solidFill>
                  <a:srgbClr val="006600"/>
                </a:solidFill>
                <a:latin typeface="Times New Roman" pitchFamily="18" charset="0"/>
                <a:ea typeface="仿宋_GB2312" pitchFamily="49" charset="-122"/>
              </a:rPr>
              <a:t>的长度大于</a:t>
            </a:r>
            <a:r>
              <a:rPr kumimoji="1" lang="en-US" altLang="zh-CN" sz="2800" b="1" smtClean="0">
                <a:solidFill>
                  <a:srgbClr val="006600"/>
                </a:solidFill>
                <a:latin typeface="Times New Roman" pitchFamily="18" charset="0"/>
                <a:ea typeface="仿宋_GB2312" pitchFamily="49" charset="-122"/>
              </a:rPr>
              <a:t>1:</a:t>
            </a:r>
            <a:endParaRPr kumimoji="1" lang="en-US" altLang="zh-CN" sz="2800" b="1">
              <a:solidFill>
                <a:srgbClr val="CC0000"/>
              </a:solidFill>
              <a:latin typeface="Times New Roman" pitchFamily="18" charset="0"/>
              <a:ea typeface="仿宋_GB2312" pitchFamily="49" charset="-122"/>
            </a:endParaRPr>
          </a:p>
          <a:p>
            <a:pPr>
              <a:spcBef>
                <a:spcPct val="15000"/>
              </a:spcBef>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006600"/>
                </a:solidFill>
                <a:latin typeface="Times New Roman" pitchFamily="18" charset="0"/>
                <a:ea typeface="仿宋_GB2312" pitchFamily="49" charset="-122"/>
              </a:rPr>
              <a:t>将</a:t>
            </a:r>
            <a:r>
              <a:rPr kumimoji="1" lang="en-US" altLang="zh-CN" sz="2800" b="1" u="sng">
                <a:solidFill>
                  <a:srgbClr val="006600"/>
                </a:solidFill>
                <a:latin typeface="Times New Roman" pitchFamily="18" charset="0"/>
                <a:ea typeface="仿宋_GB2312" pitchFamily="49" charset="-122"/>
              </a:rPr>
              <a:t>List</a:t>
            </a:r>
            <a:r>
              <a:rPr kumimoji="1" lang="zh-CN" altLang="en-US" sz="2800" b="1">
                <a:solidFill>
                  <a:srgbClr val="006600"/>
                </a:solidFill>
                <a:latin typeface="Times New Roman" pitchFamily="18" charset="0"/>
                <a:ea typeface="仿宋_GB2312" pitchFamily="49" charset="-122"/>
              </a:rPr>
              <a:t>划分为左右基本等长的两个子序列</a:t>
            </a:r>
            <a:endParaRPr kumimoji="1" lang="zh-CN" altLang="en-US" sz="2800" b="1">
              <a:solidFill>
                <a:srgbClr val="CC0000"/>
              </a:solidFill>
              <a:latin typeface="Times New Roman" pitchFamily="18" charset="0"/>
              <a:ea typeface="仿宋_GB2312" pitchFamily="49" charset="-122"/>
            </a:endParaRPr>
          </a:p>
          <a:p>
            <a:pPr>
              <a:spcBef>
                <a:spcPct val="15000"/>
              </a:spcBef>
            </a:pP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LeftList </a:t>
            </a:r>
            <a:r>
              <a:rPr kumimoji="1" lang="zh-CN" altLang="en-US" sz="2800" b="1">
                <a:solidFill>
                  <a:srgbClr val="006600"/>
                </a:solidFill>
                <a:latin typeface="Times New Roman" pitchFamily="18" charset="0"/>
                <a:ea typeface="仿宋_GB2312" pitchFamily="49" charset="-122"/>
              </a:rPr>
              <a:t>和</a:t>
            </a: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Right List;</a:t>
            </a:r>
          </a:p>
          <a:p>
            <a:pPr>
              <a:spcBef>
                <a:spcPct val="15000"/>
              </a:spcBef>
            </a:pPr>
            <a:r>
              <a:rPr kumimoji="1" lang="en-US" altLang="zh-CN" sz="2800" b="1">
                <a:solidFill>
                  <a:srgbClr val="CC0000"/>
                </a:solidFill>
                <a:latin typeface="Times New Roman" pitchFamily="18" charset="0"/>
                <a:ea typeface="仿宋_GB2312" pitchFamily="49" charset="-122"/>
              </a:rPr>
              <a:t>           </a:t>
            </a:r>
            <a:r>
              <a:rPr kumimoji="1" lang="en-US" altLang="zh-CN" sz="2800" b="1" smtClean="0">
                <a:solidFill>
                  <a:srgbClr val="CC0000"/>
                </a:solidFill>
                <a:latin typeface="Times New Roman" pitchFamily="18" charset="0"/>
                <a:ea typeface="仿宋_GB2312" pitchFamily="49" charset="-122"/>
              </a:rPr>
              <a:t>mergeSort </a:t>
            </a:r>
            <a:r>
              <a:rPr kumimoji="1" lang="en-US" altLang="zh-CN" sz="2800" b="1">
                <a:solidFill>
                  <a:srgbClr val="CC0000"/>
                </a:solidFill>
                <a:latin typeface="Times New Roman" pitchFamily="18" charset="0"/>
                <a:ea typeface="仿宋_GB2312" pitchFamily="49" charset="-122"/>
              </a:rPr>
              <a:t>( </a:t>
            </a:r>
            <a:r>
              <a:rPr kumimoji="1" lang="en-US" altLang="zh-CN" sz="2800" b="1" smtClean="0">
                <a:solidFill>
                  <a:srgbClr val="CC0000"/>
                </a:solidFill>
                <a:latin typeface="Times New Roman" pitchFamily="18" charset="0"/>
                <a:ea typeface="仿宋_GB2312" pitchFamily="49" charset="-122"/>
              </a:rPr>
              <a:t>leftList </a:t>
            </a:r>
            <a:r>
              <a:rPr kumimoji="1" lang="en-US" altLang="zh-CN" sz="2800" b="1">
                <a:solidFill>
                  <a:srgbClr val="CC0000"/>
                </a:solidFill>
                <a:latin typeface="Times New Roman" pitchFamily="18" charset="0"/>
                <a:ea typeface="仿宋_GB2312" pitchFamily="49" charset="-122"/>
              </a:rPr>
              <a:t>);</a:t>
            </a:r>
          </a:p>
          <a:p>
            <a:pPr>
              <a:spcBef>
                <a:spcPct val="15000"/>
              </a:spcBef>
            </a:pPr>
            <a:r>
              <a:rPr kumimoji="1" lang="en-US" altLang="zh-CN" sz="2800" b="1">
                <a:solidFill>
                  <a:srgbClr val="CC0000"/>
                </a:solidFill>
                <a:latin typeface="Times New Roman" pitchFamily="18" charset="0"/>
                <a:ea typeface="仿宋_GB2312" pitchFamily="49" charset="-122"/>
              </a:rPr>
              <a:t>           m</a:t>
            </a:r>
            <a:r>
              <a:rPr kumimoji="1" lang="en-US" altLang="zh-CN" sz="2800" b="1" smtClean="0">
                <a:solidFill>
                  <a:srgbClr val="CC0000"/>
                </a:solidFill>
                <a:latin typeface="Times New Roman" pitchFamily="18" charset="0"/>
                <a:ea typeface="仿宋_GB2312" pitchFamily="49" charset="-122"/>
              </a:rPr>
              <a:t>ergeSort </a:t>
            </a:r>
            <a:r>
              <a:rPr kumimoji="1" lang="en-US" altLang="zh-CN" sz="2800" b="1">
                <a:solidFill>
                  <a:srgbClr val="CC0000"/>
                </a:solidFill>
                <a:latin typeface="Times New Roman" pitchFamily="18" charset="0"/>
                <a:ea typeface="仿宋_GB2312" pitchFamily="49" charset="-122"/>
              </a:rPr>
              <a:t>( r</a:t>
            </a:r>
            <a:r>
              <a:rPr kumimoji="1" lang="en-US" altLang="zh-CN" sz="2800" b="1" smtClean="0">
                <a:solidFill>
                  <a:srgbClr val="CC0000"/>
                </a:solidFill>
                <a:latin typeface="Times New Roman" pitchFamily="18" charset="0"/>
                <a:ea typeface="仿宋_GB2312" pitchFamily="49" charset="-122"/>
              </a:rPr>
              <a:t>ightList </a:t>
            </a:r>
            <a:r>
              <a:rPr kumimoji="1" lang="en-US" altLang="zh-CN" sz="2800" b="1">
                <a:solidFill>
                  <a:srgbClr val="CC0000"/>
                </a:solidFill>
                <a:latin typeface="Times New Roman" pitchFamily="18" charset="0"/>
                <a:ea typeface="仿宋_GB2312" pitchFamily="49" charset="-122"/>
              </a:rPr>
              <a:t>);	</a:t>
            </a:r>
          </a:p>
          <a:p>
            <a:pPr>
              <a:spcBef>
                <a:spcPct val="15000"/>
              </a:spcBef>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006600"/>
                </a:solidFill>
                <a:latin typeface="Times New Roman" pitchFamily="18" charset="0"/>
                <a:ea typeface="仿宋_GB2312" pitchFamily="49" charset="-122"/>
              </a:rPr>
              <a:t>将两个子序列</a:t>
            </a: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l</a:t>
            </a:r>
            <a:r>
              <a:rPr kumimoji="1" lang="en-US" altLang="zh-CN" sz="2800" b="1" smtClean="0">
                <a:solidFill>
                  <a:srgbClr val="CC0000"/>
                </a:solidFill>
                <a:latin typeface="Times New Roman" pitchFamily="18" charset="0"/>
                <a:ea typeface="仿宋_GB2312" pitchFamily="49" charset="-122"/>
              </a:rPr>
              <a:t>eftList </a:t>
            </a:r>
            <a:r>
              <a:rPr kumimoji="1" lang="zh-CN" altLang="en-US" sz="2800" b="1">
                <a:solidFill>
                  <a:srgbClr val="006600"/>
                </a:solidFill>
                <a:latin typeface="Times New Roman" pitchFamily="18" charset="0"/>
                <a:ea typeface="仿宋_GB2312" pitchFamily="49" charset="-122"/>
              </a:rPr>
              <a:t>和</a:t>
            </a: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r</a:t>
            </a:r>
            <a:r>
              <a:rPr kumimoji="1" lang="en-US" altLang="zh-CN" sz="2800" b="1" smtClean="0">
                <a:solidFill>
                  <a:srgbClr val="CC0000"/>
                </a:solidFill>
                <a:latin typeface="Times New Roman" pitchFamily="18" charset="0"/>
                <a:ea typeface="仿宋_GB2312" pitchFamily="49" charset="-122"/>
              </a:rPr>
              <a:t>ightList</a:t>
            </a:r>
            <a:endParaRPr kumimoji="1" lang="en-US" altLang="zh-CN" sz="2800" b="1">
              <a:solidFill>
                <a:srgbClr val="CC0000"/>
              </a:solidFill>
              <a:latin typeface="Times New Roman" pitchFamily="18" charset="0"/>
              <a:ea typeface="仿宋_GB2312" pitchFamily="49" charset="-122"/>
            </a:endParaRPr>
          </a:p>
          <a:p>
            <a:pPr>
              <a:spcBef>
                <a:spcPct val="15000"/>
              </a:spcBef>
            </a:pPr>
            <a:r>
              <a:rPr kumimoji="1" lang="en-US" altLang="zh-CN" sz="2800" b="1">
                <a:solidFill>
                  <a:srgbClr val="CC0000"/>
                </a:solidFill>
                <a:latin typeface="Times New Roman" pitchFamily="18" charset="0"/>
                <a:ea typeface="仿宋_GB2312" pitchFamily="49" charset="-122"/>
              </a:rPr>
              <a:t>   	      </a:t>
            </a:r>
            <a:r>
              <a:rPr kumimoji="1" lang="en-US" altLang="zh-CN" sz="2800" b="1">
                <a:solidFill>
                  <a:srgbClr val="006600"/>
                </a:solidFill>
                <a:latin typeface="Times New Roman" pitchFamily="18" charset="0"/>
                <a:ea typeface="仿宋_GB2312" pitchFamily="49" charset="-122"/>
              </a:rPr>
              <a:t> </a:t>
            </a:r>
            <a:r>
              <a:rPr kumimoji="1" lang="zh-CN" altLang="en-US" sz="2800" b="1">
                <a:solidFill>
                  <a:srgbClr val="006600"/>
                </a:solidFill>
                <a:latin typeface="Times New Roman" pitchFamily="18" charset="0"/>
                <a:ea typeface="仿宋_GB2312" pitchFamily="49" charset="-122"/>
              </a:rPr>
              <a:t>归并为一个</a:t>
            </a:r>
            <a:r>
              <a:rPr kumimoji="1" lang="zh-CN" altLang="en-US" sz="2800" b="1" smtClean="0">
                <a:solidFill>
                  <a:srgbClr val="006600"/>
                </a:solidFill>
                <a:latin typeface="Times New Roman" pitchFamily="18" charset="0"/>
                <a:ea typeface="仿宋_GB2312" pitchFamily="49" charset="-122"/>
              </a:rPr>
              <a:t>序列</a:t>
            </a:r>
            <a:r>
              <a:rPr kumimoji="1" lang="en-US" altLang="zh-CN" sz="2800" b="1">
                <a:solidFill>
                  <a:srgbClr val="CC0000"/>
                </a:solidFill>
                <a:latin typeface="Times New Roman" pitchFamily="18" charset="0"/>
                <a:ea typeface="仿宋_GB2312" pitchFamily="49" charset="-122"/>
              </a:rPr>
              <a:t>L</a:t>
            </a:r>
            <a:r>
              <a:rPr kumimoji="1" lang="en-US" altLang="zh-CN" sz="2800" b="1" smtClean="0">
                <a:solidFill>
                  <a:srgbClr val="CC0000"/>
                </a:solidFill>
                <a:latin typeface="Times New Roman" pitchFamily="18" charset="0"/>
                <a:ea typeface="仿宋_GB2312" pitchFamily="49" charset="-122"/>
              </a:rPr>
              <a:t>ist</a:t>
            </a:r>
            <a:r>
              <a:rPr kumimoji="1" lang="en-US" altLang="zh-CN" sz="2800" b="1">
                <a:solidFill>
                  <a:srgbClr val="CC0000"/>
                </a:solidFill>
                <a:latin typeface="Times New Roman" pitchFamily="18" charset="0"/>
                <a:ea typeface="仿宋_GB2312" pitchFamily="49" charset="-122"/>
              </a:rPr>
              <a:t>;</a:t>
            </a:r>
          </a:p>
          <a:p>
            <a:pPr>
              <a:spcBef>
                <a:spcPct val="15000"/>
              </a:spcBef>
            </a:pPr>
            <a:r>
              <a:rPr kumimoji="1" lang="en-US" altLang="zh-CN" sz="2800" b="1">
                <a:solidFill>
                  <a:srgbClr val="CC0000"/>
                </a:solidFill>
                <a:latin typeface="Times New Roman" pitchFamily="18" charset="0"/>
                <a:ea typeface="仿宋_GB2312" pitchFamily="49" charset="-122"/>
              </a:rPr>
              <a:t>    }</a:t>
            </a:r>
          </a:p>
          <a:p>
            <a:pPr>
              <a:spcBef>
                <a:spcPct val="15000"/>
              </a:spcBef>
            </a:pPr>
            <a:r>
              <a:rPr kumimoji="1" lang="en-US" altLang="zh-CN" sz="2800" b="1">
                <a:solidFill>
                  <a:srgbClr val="CC0000"/>
                </a:solidFill>
                <a:latin typeface="Times New Roman" pitchFamily="18" charset="0"/>
                <a:ea typeface="仿宋_GB2312" pitchFamily="49" charset="-122"/>
              </a:rPr>
              <a:t>}</a:t>
            </a:r>
          </a:p>
        </p:txBody>
      </p:sp>
    </p:spTree>
    <p:extLst>
      <p:ext uri="{BB962C8B-B14F-4D97-AF65-F5344CB8AC3E}">
        <p14:creationId xmlns:p14="http://schemas.microsoft.com/office/powerpoint/2010/main" val="2588606819"/>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614812" y="511294"/>
            <a:ext cx="1266528" cy="523341"/>
          </a:xfrm>
          <a:prstGeom prst="rect">
            <a:avLst/>
          </a:prstGeom>
          <a:noFill/>
          <a:ln w="9525">
            <a:noFill/>
            <a:miter lim="800000"/>
            <a:headEnd/>
            <a:tailEnd/>
          </a:ln>
        </p:spPr>
        <p:txBody>
          <a:bodyPr wrap="none">
            <a:spAutoFit/>
          </a:bodyPr>
          <a:lstStyle/>
          <a:p>
            <a:r>
              <a:rPr kumimoji="1" lang="zh-CN" altLang="zh-CN" sz="2800" b="1">
                <a:solidFill>
                  <a:schemeClr val="accent2"/>
                </a:solidFill>
                <a:latin typeface="Times New Roman" pitchFamily="18" charset="0"/>
                <a:ea typeface="隶书" pitchFamily="49" charset="-122"/>
              </a:rPr>
              <a:t>例如：</a:t>
            </a:r>
            <a:endParaRPr kumimoji="1" lang="zh-CN" altLang="en-US" sz="2800">
              <a:latin typeface="Times New Roman" pitchFamily="18" charset="0"/>
            </a:endParaRPr>
          </a:p>
        </p:txBody>
      </p:sp>
      <p:sp>
        <p:nvSpPr>
          <p:cNvPr id="118787" name="Text Box 3"/>
          <p:cNvSpPr txBox="1">
            <a:spLocks noChangeArrowheads="1"/>
          </p:cNvSpPr>
          <p:nvPr/>
        </p:nvSpPr>
        <p:spPr bwMode="auto">
          <a:xfrm>
            <a:off x="2926970" y="692314"/>
            <a:ext cx="4075155" cy="523220"/>
          </a:xfrm>
          <a:prstGeom prst="rect">
            <a:avLst/>
          </a:prstGeom>
          <a:noFill/>
          <a:ln w="9525">
            <a:noFill/>
            <a:miter lim="800000"/>
            <a:headEnd/>
            <a:tailEnd/>
          </a:ln>
        </p:spPr>
        <p:txBody>
          <a:bodyPr wrap="none">
            <a:spAutoFit/>
          </a:bodyPr>
          <a:lstStyle/>
          <a:p>
            <a:r>
              <a:rPr kumimoji="1" lang="en-US" altLang="zh-CN" sz="2800">
                <a:latin typeface="Times New Roman" pitchFamily="18" charset="0"/>
              </a:rPr>
              <a:t>52,  23,  80,     36,  68,  </a:t>
            </a:r>
            <a:r>
              <a:rPr kumimoji="1" lang="en-US" altLang="zh-CN" sz="2800" smtClean="0">
                <a:latin typeface="Times New Roman" pitchFamily="18" charset="0"/>
              </a:rPr>
              <a:t>14</a:t>
            </a:r>
            <a:endParaRPr kumimoji="1" lang="en-US" altLang="zh-CN" sz="2800">
              <a:latin typeface="Times New Roman" pitchFamily="18" charset="0"/>
            </a:endParaRPr>
          </a:p>
        </p:txBody>
      </p:sp>
      <p:sp>
        <p:nvSpPr>
          <p:cNvPr id="118788" name="Text Box 4"/>
          <p:cNvSpPr txBox="1">
            <a:spLocks noChangeArrowheads="1"/>
          </p:cNvSpPr>
          <p:nvPr/>
        </p:nvSpPr>
        <p:spPr bwMode="auto">
          <a:xfrm>
            <a:off x="2639146" y="1557703"/>
            <a:ext cx="6112700" cy="523341"/>
          </a:xfrm>
          <a:prstGeom prst="rect">
            <a:avLst/>
          </a:prstGeom>
          <a:noFill/>
          <a:ln w="9525">
            <a:noFill/>
            <a:miter lim="800000"/>
            <a:headEnd/>
            <a:tailEnd/>
          </a:ln>
        </p:spPr>
        <p:txBody>
          <a:bodyPr wrap="square">
            <a:spAutoFit/>
          </a:bodyPr>
          <a:lstStyle/>
          <a:p>
            <a:r>
              <a:rPr kumimoji="1" lang="en-US" altLang="zh-CN" sz="2800" smtClean="0">
                <a:latin typeface="Times New Roman" pitchFamily="18" charset="0"/>
              </a:rPr>
              <a:t>  [ </a:t>
            </a:r>
            <a:r>
              <a:rPr kumimoji="1" lang="en-US" altLang="zh-CN" sz="2800">
                <a:latin typeface="Times New Roman" pitchFamily="18" charset="0"/>
              </a:rPr>
              <a:t>52,  23,  80]   </a:t>
            </a:r>
            <a:r>
              <a:rPr kumimoji="1" lang="en-US" altLang="zh-CN" sz="2800" smtClean="0">
                <a:latin typeface="Times New Roman" pitchFamily="18" charset="0"/>
              </a:rPr>
              <a:t>        </a:t>
            </a:r>
            <a:r>
              <a:rPr kumimoji="1" lang="en-US" altLang="zh-CN" sz="2800" smtClean="0">
                <a:solidFill>
                  <a:schemeClr val="accent1"/>
                </a:solidFill>
                <a:latin typeface="Times New Roman" pitchFamily="18" charset="0"/>
              </a:rPr>
              <a:t>[</a:t>
            </a:r>
            <a:r>
              <a:rPr kumimoji="1" lang="en-US" altLang="zh-CN" sz="2800">
                <a:solidFill>
                  <a:schemeClr val="accent1"/>
                </a:solidFill>
                <a:latin typeface="Times New Roman" pitchFamily="18" charset="0"/>
              </a:rPr>
              <a:t>36,  68,  14]</a:t>
            </a:r>
            <a:endParaRPr kumimoji="1" lang="en-US" altLang="zh-CN" sz="2800">
              <a:latin typeface="Times New Roman" pitchFamily="18" charset="0"/>
            </a:endParaRPr>
          </a:p>
        </p:txBody>
      </p:sp>
      <p:sp>
        <p:nvSpPr>
          <p:cNvPr id="118789" name="Text Box 5"/>
          <p:cNvSpPr txBox="1">
            <a:spLocks noChangeArrowheads="1"/>
          </p:cNvSpPr>
          <p:nvPr/>
        </p:nvSpPr>
        <p:spPr bwMode="auto">
          <a:xfrm>
            <a:off x="2565066" y="2134099"/>
            <a:ext cx="2550698" cy="523220"/>
          </a:xfrm>
          <a:prstGeom prst="rect">
            <a:avLst/>
          </a:prstGeom>
          <a:noFill/>
          <a:ln w="9525">
            <a:noFill/>
            <a:miter lim="800000"/>
            <a:headEnd/>
            <a:tailEnd/>
          </a:ln>
        </p:spPr>
        <p:txBody>
          <a:bodyPr wrap="none">
            <a:spAutoFit/>
          </a:bodyPr>
          <a:lstStyle/>
          <a:p>
            <a:r>
              <a:rPr kumimoji="1" lang="en-US" altLang="zh-CN" sz="2800">
                <a:latin typeface="Times New Roman" pitchFamily="18" charset="0"/>
              </a:rPr>
              <a:t>[ 52,  23] </a:t>
            </a:r>
            <a:r>
              <a:rPr kumimoji="1" lang="en-US" altLang="zh-CN" sz="2800" smtClean="0">
                <a:latin typeface="Times New Roman" pitchFamily="18" charset="0"/>
              </a:rPr>
              <a:t>    </a:t>
            </a:r>
            <a:r>
              <a:rPr kumimoji="1" lang="en-US" altLang="zh-CN" sz="2800" smtClean="0">
                <a:solidFill>
                  <a:schemeClr val="accent1"/>
                </a:solidFill>
                <a:latin typeface="Times New Roman" pitchFamily="18" charset="0"/>
              </a:rPr>
              <a:t>[</a:t>
            </a:r>
            <a:r>
              <a:rPr kumimoji="1" lang="en-US" altLang="zh-CN" sz="2800">
                <a:solidFill>
                  <a:schemeClr val="accent1"/>
                </a:solidFill>
                <a:latin typeface="Times New Roman" pitchFamily="18" charset="0"/>
              </a:rPr>
              <a:t>80]</a:t>
            </a:r>
            <a:endParaRPr kumimoji="1" lang="en-US" altLang="zh-CN" sz="2800">
              <a:latin typeface="Times New Roman" pitchFamily="18" charset="0"/>
            </a:endParaRPr>
          </a:p>
        </p:txBody>
      </p:sp>
      <p:sp>
        <p:nvSpPr>
          <p:cNvPr id="118790" name="Text Box 6"/>
          <p:cNvSpPr txBox="1">
            <a:spLocks noChangeArrowheads="1"/>
          </p:cNvSpPr>
          <p:nvPr/>
        </p:nvSpPr>
        <p:spPr bwMode="auto">
          <a:xfrm>
            <a:off x="2565066" y="2924866"/>
            <a:ext cx="1523802" cy="519233"/>
          </a:xfrm>
          <a:prstGeom prst="rect">
            <a:avLst/>
          </a:prstGeom>
          <a:noFill/>
          <a:ln w="9525">
            <a:noFill/>
            <a:miter lim="800000"/>
            <a:headEnd/>
            <a:tailEnd/>
          </a:ln>
        </p:spPr>
        <p:txBody>
          <a:bodyPr>
            <a:spAutoFit/>
          </a:bodyPr>
          <a:lstStyle/>
          <a:p>
            <a:r>
              <a:rPr kumimoji="1" lang="en-US" altLang="zh-CN" sz="2800">
                <a:latin typeface="Times New Roman" pitchFamily="18" charset="0"/>
              </a:rPr>
              <a:t>[ 52]</a:t>
            </a:r>
          </a:p>
        </p:txBody>
      </p:sp>
      <p:sp>
        <p:nvSpPr>
          <p:cNvPr id="118791" name="Text Box 7"/>
          <p:cNvSpPr txBox="1">
            <a:spLocks noChangeArrowheads="1"/>
          </p:cNvSpPr>
          <p:nvPr/>
        </p:nvSpPr>
        <p:spPr bwMode="auto">
          <a:xfrm>
            <a:off x="2565067" y="3826765"/>
            <a:ext cx="1502138" cy="523341"/>
          </a:xfrm>
          <a:prstGeom prst="rect">
            <a:avLst/>
          </a:prstGeom>
          <a:noFill/>
          <a:ln w="9525">
            <a:noFill/>
            <a:miter lim="800000"/>
            <a:headEnd/>
            <a:tailEnd/>
          </a:ln>
        </p:spPr>
        <p:txBody>
          <a:bodyPr wrap="none">
            <a:spAutoFit/>
          </a:bodyPr>
          <a:lstStyle/>
          <a:p>
            <a:r>
              <a:rPr kumimoji="1" lang="en-US" altLang="zh-CN" sz="2800">
                <a:solidFill>
                  <a:srgbClr val="0000FF"/>
                </a:solidFill>
                <a:latin typeface="Times New Roman" pitchFamily="18" charset="0"/>
              </a:rPr>
              <a:t>[ 23,  52]</a:t>
            </a:r>
            <a:endParaRPr kumimoji="1" lang="en-US" altLang="zh-CN" sz="2800">
              <a:latin typeface="Times New Roman" pitchFamily="18" charset="0"/>
            </a:endParaRPr>
          </a:p>
        </p:txBody>
      </p:sp>
      <p:sp>
        <p:nvSpPr>
          <p:cNvPr id="118792" name="Text Box 8"/>
          <p:cNvSpPr txBox="1">
            <a:spLocks noChangeArrowheads="1"/>
          </p:cNvSpPr>
          <p:nvPr/>
        </p:nvSpPr>
        <p:spPr bwMode="auto">
          <a:xfrm>
            <a:off x="2827561" y="4649277"/>
            <a:ext cx="2130434" cy="523341"/>
          </a:xfrm>
          <a:prstGeom prst="rect">
            <a:avLst/>
          </a:prstGeom>
          <a:noFill/>
          <a:ln w="9525">
            <a:noFill/>
            <a:miter lim="800000"/>
            <a:headEnd/>
            <a:tailEnd/>
          </a:ln>
        </p:spPr>
        <p:txBody>
          <a:bodyPr wrap="none">
            <a:spAutoFit/>
          </a:bodyPr>
          <a:lstStyle/>
          <a:p>
            <a:r>
              <a:rPr kumimoji="1" lang="en-US" altLang="zh-CN" sz="2800">
                <a:solidFill>
                  <a:srgbClr val="9900CC"/>
                </a:solidFill>
                <a:latin typeface="Times New Roman" pitchFamily="18" charset="0"/>
              </a:rPr>
              <a:t>[</a:t>
            </a:r>
            <a:r>
              <a:rPr kumimoji="1" lang="en-US" altLang="zh-CN" sz="2800">
                <a:latin typeface="Times New Roman" pitchFamily="18" charset="0"/>
              </a:rPr>
              <a:t> </a:t>
            </a:r>
            <a:r>
              <a:rPr kumimoji="1" lang="en-US" altLang="zh-CN" sz="2800">
                <a:solidFill>
                  <a:srgbClr val="9900CC"/>
                </a:solidFill>
                <a:latin typeface="Times New Roman" pitchFamily="18" charset="0"/>
              </a:rPr>
              <a:t>23,  52,  80]</a:t>
            </a:r>
            <a:endParaRPr kumimoji="1" lang="en-US" altLang="zh-CN" sz="2800">
              <a:latin typeface="Times New Roman" pitchFamily="18" charset="0"/>
            </a:endParaRPr>
          </a:p>
        </p:txBody>
      </p:sp>
      <p:sp>
        <p:nvSpPr>
          <p:cNvPr id="118793" name="Text Box 9"/>
          <p:cNvSpPr txBox="1">
            <a:spLocks noChangeArrowheads="1"/>
          </p:cNvSpPr>
          <p:nvPr/>
        </p:nvSpPr>
        <p:spPr bwMode="auto">
          <a:xfrm>
            <a:off x="5519553" y="2134099"/>
            <a:ext cx="2281394" cy="523220"/>
          </a:xfrm>
          <a:prstGeom prst="rect">
            <a:avLst/>
          </a:prstGeom>
          <a:noFill/>
          <a:ln w="9525">
            <a:noFill/>
            <a:miter lim="800000"/>
            <a:headEnd/>
            <a:tailEnd/>
          </a:ln>
        </p:spPr>
        <p:txBody>
          <a:bodyPr wrap="none">
            <a:spAutoFit/>
          </a:bodyPr>
          <a:lstStyle/>
          <a:p>
            <a:r>
              <a:rPr kumimoji="1" lang="en-US" altLang="zh-CN" sz="2800">
                <a:latin typeface="Times New Roman" pitchFamily="18" charset="0"/>
              </a:rPr>
              <a:t>[36,  68] </a:t>
            </a:r>
            <a:r>
              <a:rPr kumimoji="1" lang="en-US" altLang="zh-CN" sz="2800" smtClean="0">
                <a:latin typeface="Times New Roman" pitchFamily="18" charset="0"/>
              </a:rPr>
              <a:t>  </a:t>
            </a:r>
            <a:r>
              <a:rPr kumimoji="1" lang="en-US" altLang="zh-CN" sz="2800" smtClean="0">
                <a:solidFill>
                  <a:schemeClr val="accent1"/>
                </a:solidFill>
                <a:latin typeface="Times New Roman" pitchFamily="18" charset="0"/>
              </a:rPr>
              <a:t>[</a:t>
            </a:r>
            <a:r>
              <a:rPr kumimoji="1" lang="en-US" altLang="zh-CN" sz="2800">
                <a:solidFill>
                  <a:schemeClr val="accent1"/>
                </a:solidFill>
                <a:latin typeface="Times New Roman" pitchFamily="18" charset="0"/>
              </a:rPr>
              <a:t>14]</a:t>
            </a:r>
            <a:endParaRPr kumimoji="1" lang="en-US" altLang="zh-CN" sz="2800">
              <a:latin typeface="Times New Roman" pitchFamily="18" charset="0"/>
            </a:endParaRPr>
          </a:p>
        </p:txBody>
      </p:sp>
      <p:sp>
        <p:nvSpPr>
          <p:cNvPr id="118794" name="Text Box 10"/>
          <p:cNvSpPr txBox="1">
            <a:spLocks noChangeArrowheads="1"/>
          </p:cNvSpPr>
          <p:nvPr/>
        </p:nvSpPr>
        <p:spPr bwMode="auto">
          <a:xfrm>
            <a:off x="5519549" y="2924853"/>
            <a:ext cx="1473288" cy="523341"/>
          </a:xfrm>
          <a:prstGeom prst="rect">
            <a:avLst/>
          </a:prstGeom>
          <a:noFill/>
          <a:ln w="9525">
            <a:noFill/>
            <a:miter lim="800000"/>
            <a:headEnd/>
            <a:tailEnd/>
          </a:ln>
        </p:spPr>
        <p:txBody>
          <a:bodyPr wrap="none">
            <a:spAutoFit/>
          </a:bodyPr>
          <a:lstStyle/>
          <a:p>
            <a:r>
              <a:rPr kumimoji="1" lang="en-US" altLang="zh-CN" sz="2800">
                <a:latin typeface="Times New Roman" pitchFamily="18" charset="0"/>
              </a:rPr>
              <a:t>[36] </a:t>
            </a:r>
            <a:r>
              <a:rPr kumimoji="1" lang="en-US" altLang="zh-CN" sz="2800">
                <a:solidFill>
                  <a:schemeClr val="accent1"/>
                </a:solidFill>
                <a:latin typeface="Times New Roman" pitchFamily="18" charset="0"/>
              </a:rPr>
              <a:t>[68]</a:t>
            </a:r>
            <a:endParaRPr kumimoji="1" lang="en-US" altLang="zh-CN" sz="2800">
              <a:latin typeface="Times New Roman" pitchFamily="18" charset="0"/>
            </a:endParaRPr>
          </a:p>
        </p:txBody>
      </p:sp>
      <p:sp>
        <p:nvSpPr>
          <p:cNvPr id="118795" name="Text Box 11"/>
          <p:cNvSpPr txBox="1">
            <a:spLocks noChangeArrowheads="1"/>
          </p:cNvSpPr>
          <p:nvPr/>
        </p:nvSpPr>
        <p:spPr bwMode="auto">
          <a:xfrm>
            <a:off x="5519549" y="3861695"/>
            <a:ext cx="1412382" cy="523341"/>
          </a:xfrm>
          <a:prstGeom prst="rect">
            <a:avLst/>
          </a:prstGeom>
          <a:noFill/>
          <a:ln w="9525">
            <a:noFill/>
            <a:miter lim="800000"/>
            <a:headEnd/>
            <a:tailEnd/>
          </a:ln>
        </p:spPr>
        <p:txBody>
          <a:bodyPr wrap="none">
            <a:spAutoFit/>
          </a:bodyPr>
          <a:lstStyle/>
          <a:p>
            <a:r>
              <a:rPr kumimoji="1" lang="en-US" altLang="zh-CN" sz="2800">
                <a:solidFill>
                  <a:srgbClr val="0000FF"/>
                </a:solidFill>
                <a:latin typeface="Times New Roman" pitchFamily="18" charset="0"/>
              </a:rPr>
              <a:t>[36,  68]</a:t>
            </a:r>
            <a:endParaRPr kumimoji="1" lang="en-US" altLang="zh-CN" sz="2800">
              <a:latin typeface="Times New Roman" pitchFamily="18" charset="0"/>
            </a:endParaRPr>
          </a:p>
        </p:txBody>
      </p:sp>
      <p:sp>
        <p:nvSpPr>
          <p:cNvPr id="118796" name="Text Box 12"/>
          <p:cNvSpPr txBox="1">
            <a:spLocks noChangeArrowheads="1"/>
          </p:cNvSpPr>
          <p:nvPr/>
        </p:nvSpPr>
        <p:spPr bwMode="auto">
          <a:xfrm>
            <a:off x="5710776" y="4680778"/>
            <a:ext cx="2040677" cy="523341"/>
          </a:xfrm>
          <a:prstGeom prst="rect">
            <a:avLst/>
          </a:prstGeom>
          <a:noFill/>
          <a:ln w="9525">
            <a:noFill/>
            <a:miter lim="800000"/>
            <a:headEnd/>
            <a:tailEnd/>
          </a:ln>
        </p:spPr>
        <p:txBody>
          <a:bodyPr wrap="none">
            <a:spAutoFit/>
          </a:bodyPr>
          <a:lstStyle/>
          <a:p>
            <a:r>
              <a:rPr kumimoji="1" lang="en-US" altLang="zh-CN" sz="2800">
                <a:solidFill>
                  <a:srgbClr val="9900CC"/>
                </a:solidFill>
                <a:latin typeface="Times New Roman" pitchFamily="18" charset="0"/>
              </a:rPr>
              <a:t>[14,  36,  68]</a:t>
            </a:r>
            <a:endParaRPr kumimoji="1" lang="en-US" altLang="zh-CN" sz="2800">
              <a:latin typeface="Times New Roman" pitchFamily="18" charset="0"/>
            </a:endParaRPr>
          </a:p>
        </p:txBody>
      </p:sp>
      <p:sp>
        <p:nvSpPr>
          <p:cNvPr id="118797" name="Text Box 13"/>
          <p:cNvSpPr txBox="1">
            <a:spLocks noChangeArrowheads="1"/>
          </p:cNvSpPr>
          <p:nvPr/>
        </p:nvSpPr>
        <p:spPr bwMode="auto">
          <a:xfrm>
            <a:off x="3525912" y="5512693"/>
            <a:ext cx="4105077" cy="523341"/>
          </a:xfrm>
          <a:prstGeom prst="rect">
            <a:avLst/>
          </a:prstGeom>
          <a:noFill/>
          <a:ln w="9525">
            <a:noFill/>
            <a:miter lim="800000"/>
            <a:headEnd/>
            <a:tailEnd/>
          </a:ln>
        </p:spPr>
        <p:txBody>
          <a:bodyPr wrap="none">
            <a:spAutoFit/>
          </a:bodyPr>
          <a:lstStyle/>
          <a:p>
            <a:r>
              <a:rPr kumimoji="1" lang="en-US" altLang="zh-CN" sz="2800">
                <a:solidFill>
                  <a:srgbClr val="660066"/>
                </a:solidFill>
                <a:latin typeface="Times New Roman" pitchFamily="18" charset="0"/>
              </a:rPr>
              <a:t>[ 14,  23,  36,  52,  68,  80 ]</a:t>
            </a:r>
          </a:p>
        </p:txBody>
      </p:sp>
      <p:sp>
        <p:nvSpPr>
          <p:cNvPr id="118798" name="Text Box 14"/>
          <p:cNvSpPr txBox="1">
            <a:spLocks noChangeArrowheads="1"/>
          </p:cNvSpPr>
          <p:nvPr/>
        </p:nvSpPr>
        <p:spPr bwMode="auto">
          <a:xfrm>
            <a:off x="3599993" y="2924853"/>
            <a:ext cx="784087" cy="523341"/>
          </a:xfrm>
          <a:prstGeom prst="rect">
            <a:avLst/>
          </a:prstGeom>
          <a:noFill/>
          <a:ln w="9525">
            <a:noFill/>
            <a:miter lim="800000"/>
            <a:headEnd/>
            <a:tailEnd/>
          </a:ln>
        </p:spPr>
        <p:txBody>
          <a:bodyPr wrap="none">
            <a:spAutoFit/>
          </a:bodyPr>
          <a:lstStyle/>
          <a:p>
            <a:r>
              <a:rPr kumimoji="1" lang="en-US" altLang="zh-CN" sz="2800">
                <a:solidFill>
                  <a:schemeClr val="accent1"/>
                </a:solidFill>
                <a:latin typeface="Times New Roman" pitchFamily="18" charset="0"/>
              </a:rPr>
              <a:t>[23]</a:t>
            </a:r>
            <a:endParaRPr kumimoji="1" lang="en-US" altLang="zh-CN" sz="2800">
              <a:latin typeface="Times New Roman" pitchFamily="18" charset="0"/>
            </a:endParaRPr>
          </a:p>
        </p:txBody>
      </p:sp>
      <p:sp>
        <p:nvSpPr>
          <p:cNvPr id="118799" name="Line 15"/>
          <p:cNvSpPr>
            <a:spLocks noChangeShapeType="1"/>
          </p:cNvSpPr>
          <p:nvPr/>
        </p:nvSpPr>
        <p:spPr bwMode="auto">
          <a:xfrm>
            <a:off x="3119565" y="3501248"/>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0" name="Line 16"/>
          <p:cNvSpPr>
            <a:spLocks noChangeShapeType="1"/>
          </p:cNvSpPr>
          <p:nvPr/>
        </p:nvSpPr>
        <p:spPr bwMode="auto">
          <a:xfrm flipH="1">
            <a:off x="3664617" y="3538567"/>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1" name="Line 17"/>
          <p:cNvSpPr>
            <a:spLocks noChangeShapeType="1"/>
          </p:cNvSpPr>
          <p:nvPr/>
        </p:nvSpPr>
        <p:spPr bwMode="auto">
          <a:xfrm>
            <a:off x="3885694" y="4388870"/>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2" name="Line 18"/>
          <p:cNvSpPr>
            <a:spLocks noChangeShapeType="1"/>
          </p:cNvSpPr>
          <p:nvPr/>
        </p:nvSpPr>
        <p:spPr bwMode="auto">
          <a:xfrm flipH="1">
            <a:off x="4939657" y="3186527"/>
            <a:ext cx="12698" cy="1335397"/>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3" name="Line 19"/>
          <p:cNvSpPr>
            <a:spLocks noChangeShapeType="1"/>
          </p:cNvSpPr>
          <p:nvPr/>
        </p:nvSpPr>
        <p:spPr bwMode="auto">
          <a:xfrm>
            <a:off x="5832321" y="3574290"/>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4" name="Line 20"/>
          <p:cNvSpPr>
            <a:spLocks noChangeShapeType="1"/>
          </p:cNvSpPr>
          <p:nvPr/>
        </p:nvSpPr>
        <p:spPr bwMode="auto">
          <a:xfrm flipH="1">
            <a:off x="6362452" y="3574290"/>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5" name="Line 21"/>
          <p:cNvSpPr>
            <a:spLocks noChangeShapeType="1"/>
          </p:cNvSpPr>
          <p:nvPr/>
        </p:nvSpPr>
        <p:spPr bwMode="auto">
          <a:xfrm>
            <a:off x="6478278" y="4438090"/>
            <a:ext cx="406347" cy="304871"/>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6" name="Line 22"/>
          <p:cNvSpPr>
            <a:spLocks noChangeShapeType="1"/>
          </p:cNvSpPr>
          <p:nvPr/>
        </p:nvSpPr>
        <p:spPr bwMode="auto">
          <a:xfrm>
            <a:off x="7560234" y="3032832"/>
            <a:ext cx="0" cy="1621212"/>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7" name="Line 23"/>
          <p:cNvSpPr>
            <a:spLocks noChangeShapeType="1"/>
          </p:cNvSpPr>
          <p:nvPr/>
        </p:nvSpPr>
        <p:spPr bwMode="auto">
          <a:xfrm>
            <a:off x="4495219" y="5151042"/>
            <a:ext cx="914281" cy="457306"/>
          </a:xfrm>
          <a:prstGeom prst="line">
            <a:avLst/>
          </a:prstGeom>
          <a:noFill/>
          <a:ln w="28575">
            <a:solidFill>
              <a:srgbClr val="0000FF"/>
            </a:solidFill>
            <a:round/>
            <a:headEnd/>
            <a:tailEnd type="triangle" w="med" len="med"/>
          </a:ln>
        </p:spPr>
        <p:txBody>
          <a:bodyPr wrap="none" anchor="ctr"/>
          <a:lstStyle/>
          <a:p>
            <a:endParaRPr lang="zh-CN" altLang="en-US"/>
          </a:p>
        </p:txBody>
      </p:sp>
      <p:sp>
        <p:nvSpPr>
          <p:cNvPr id="118808" name="Line 24"/>
          <p:cNvSpPr>
            <a:spLocks noChangeShapeType="1"/>
          </p:cNvSpPr>
          <p:nvPr/>
        </p:nvSpPr>
        <p:spPr bwMode="auto">
          <a:xfrm flipH="1">
            <a:off x="6190445" y="5158982"/>
            <a:ext cx="1015868" cy="457306"/>
          </a:xfrm>
          <a:prstGeom prst="line">
            <a:avLst/>
          </a:prstGeom>
          <a:noFill/>
          <a:ln w="28575">
            <a:solidFill>
              <a:srgbClr val="0000FF"/>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1757498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0-#ppt_w/2"/>
                                          </p:val>
                                        </p:tav>
                                        <p:tav tm="100000">
                                          <p:val>
                                            <p:strVal val="#ppt_x"/>
                                          </p:val>
                                        </p:tav>
                                      </p:tavLst>
                                    </p:anim>
                                    <p:anim calcmode="lin" valueType="num">
                                      <p:cBhvr additive="base">
                                        <p:cTn id="8" dur="500" fill="hold"/>
                                        <p:tgtEl>
                                          <p:spTgt spid="1187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8787"/>
                                        </p:tgtEl>
                                        <p:attrNameLst>
                                          <p:attrName>style.visibility</p:attrName>
                                        </p:attrNameLst>
                                      </p:cBhvr>
                                      <p:to>
                                        <p:strVal val="visible"/>
                                      </p:to>
                                    </p:set>
                                    <p:animEffect transition="in" filter="wipe(left)">
                                      <p:cBhvr>
                                        <p:cTn id="13" dur="500"/>
                                        <p:tgtEl>
                                          <p:spTgt spid="1187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8788"/>
                                        </p:tgtEl>
                                        <p:attrNameLst>
                                          <p:attrName>style.visibility</p:attrName>
                                        </p:attrNameLst>
                                      </p:cBhvr>
                                      <p:to>
                                        <p:strVal val="visible"/>
                                      </p:to>
                                    </p:set>
                                    <p:animEffect transition="in" filter="wipe(left)">
                                      <p:cBhvr>
                                        <p:cTn id="18" dur="500"/>
                                        <p:tgtEl>
                                          <p:spTgt spid="1187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8789"/>
                                        </p:tgtEl>
                                        <p:attrNameLst>
                                          <p:attrName>style.visibility</p:attrName>
                                        </p:attrNameLst>
                                      </p:cBhvr>
                                      <p:to>
                                        <p:strVal val="visible"/>
                                      </p:to>
                                    </p:set>
                                    <p:animEffect transition="in" filter="wipe(left)">
                                      <p:cBhvr>
                                        <p:cTn id="23" dur="500"/>
                                        <p:tgtEl>
                                          <p:spTgt spid="1187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8790"/>
                                        </p:tgtEl>
                                        <p:attrNameLst>
                                          <p:attrName>style.visibility</p:attrName>
                                        </p:attrNameLst>
                                      </p:cBhvr>
                                      <p:to>
                                        <p:strVal val="visible"/>
                                      </p:to>
                                    </p:set>
                                    <p:animEffect transition="in" filter="wipe(left)">
                                      <p:cBhvr>
                                        <p:cTn id="28" dur="500"/>
                                        <p:tgtEl>
                                          <p:spTgt spid="118790"/>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18798"/>
                                        </p:tgtEl>
                                        <p:attrNameLst>
                                          <p:attrName>style.visibility</p:attrName>
                                        </p:attrNameLst>
                                      </p:cBhvr>
                                      <p:to>
                                        <p:strVal val="visible"/>
                                      </p:to>
                                    </p:set>
                                    <p:animEffect transition="in" filter="wipe(left)">
                                      <p:cBhvr>
                                        <p:cTn id="32" dur="500"/>
                                        <p:tgtEl>
                                          <p:spTgt spid="1187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8799"/>
                                        </p:tgtEl>
                                        <p:attrNameLst>
                                          <p:attrName>style.visibility</p:attrName>
                                        </p:attrNameLst>
                                      </p:cBhvr>
                                      <p:to>
                                        <p:strVal val="visible"/>
                                      </p:to>
                                    </p:set>
                                    <p:animEffect transition="in" filter="wipe(up)">
                                      <p:cBhvr>
                                        <p:cTn id="37" dur="500"/>
                                        <p:tgtEl>
                                          <p:spTgt spid="118799"/>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18800"/>
                                        </p:tgtEl>
                                        <p:attrNameLst>
                                          <p:attrName>style.visibility</p:attrName>
                                        </p:attrNameLst>
                                      </p:cBhvr>
                                      <p:to>
                                        <p:strVal val="visible"/>
                                      </p:to>
                                    </p:set>
                                    <p:animEffect transition="in" filter="wipe(up)">
                                      <p:cBhvr>
                                        <p:cTn id="41" dur="500"/>
                                        <p:tgtEl>
                                          <p:spTgt spid="1188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8791"/>
                                        </p:tgtEl>
                                        <p:attrNameLst>
                                          <p:attrName>style.visibility</p:attrName>
                                        </p:attrNameLst>
                                      </p:cBhvr>
                                      <p:to>
                                        <p:strVal val="visible"/>
                                      </p:to>
                                    </p:set>
                                    <p:animEffect transition="in" filter="wipe(left)">
                                      <p:cBhvr>
                                        <p:cTn id="46" dur="500"/>
                                        <p:tgtEl>
                                          <p:spTgt spid="1187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18801"/>
                                        </p:tgtEl>
                                        <p:attrNameLst>
                                          <p:attrName>style.visibility</p:attrName>
                                        </p:attrNameLst>
                                      </p:cBhvr>
                                      <p:to>
                                        <p:strVal val="visible"/>
                                      </p:to>
                                    </p:set>
                                    <p:animEffect transition="in" filter="wipe(up)">
                                      <p:cBhvr>
                                        <p:cTn id="51" dur="500"/>
                                        <p:tgtEl>
                                          <p:spTgt spid="118801"/>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18802"/>
                                        </p:tgtEl>
                                        <p:attrNameLst>
                                          <p:attrName>style.visibility</p:attrName>
                                        </p:attrNameLst>
                                      </p:cBhvr>
                                      <p:to>
                                        <p:strVal val="visible"/>
                                      </p:to>
                                    </p:set>
                                    <p:animEffect transition="in" filter="wipe(up)">
                                      <p:cBhvr>
                                        <p:cTn id="55" dur="500"/>
                                        <p:tgtEl>
                                          <p:spTgt spid="11880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18792"/>
                                        </p:tgtEl>
                                        <p:attrNameLst>
                                          <p:attrName>style.visibility</p:attrName>
                                        </p:attrNameLst>
                                      </p:cBhvr>
                                      <p:to>
                                        <p:strVal val="visible"/>
                                      </p:to>
                                    </p:set>
                                    <p:animEffect transition="in" filter="wipe(left)">
                                      <p:cBhvr>
                                        <p:cTn id="60" dur="500"/>
                                        <p:tgtEl>
                                          <p:spTgt spid="11879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8793"/>
                                        </p:tgtEl>
                                        <p:attrNameLst>
                                          <p:attrName>style.visibility</p:attrName>
                                        </p:attrNameLst>
                                      </p:cBhvr>
                                      <p:to>
                                        <p:strVal val="visible"/>
                                      </p:to>
                                    </p:set>
                                    <p:animEffect transition="in" filter="wipe(left)">
                                      <p:cBhvr>
                                        <p:cTn id="65" dur="500"/>
                                        <p:tgtEl>
                                          <p:spTgt spid="11879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8794"/>
                                        </p:tgtEl>
                                        <p:attrNameLst>
                                          <p:attrName>style.visibility</p:attrName>
                                        </p:attrNameLst>
                                      </p:cBhvr>
                                      <p:to>
                                        <p:strVal val="visible"/>
                                      </p:to>
                                    </p:set>
                                    <p:animEffect transition="in" filter="wipe(left)">
                                      <p:cBhvr>
                                        <p:cTn id="70" dur="500"/>
                                        <p:tgtEl>
                                          <p:spTgt spid="1187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18803"/>
                                        </p:tgtEl>
                                        <p:attrNameLst>
                                          <p:attrName>style.visibility</p:attrName>
                                        </p:attrNameLst>
                                      </p:cBhvr>
                                      <p:to>
                                        <p:strVal val="visible"/>
                                      </p:to>
                                    </p:set>
                                    <p:animEffect transition="in" filter="wipe(up)">
                                      <p:cBhvr>
                                        <p:cTn id="75" dur="500"/>
                                        <p:tgtEl>
                                          <p:spTgt spid="118803"/>
                                        </p:tgtEl>
                                      </p:cBhvr>
                                    </p:animEffec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18804"/>
                                        </p:tgtEl>
                                        <p:attrNameLst>
                                          <p:attrName>style.visibility</p:attrName>
                                        </p:attrNameLst>
                                      </p:cBhvr>
                                      <p:to>
                                        <p:strVal val="visible"/>
                                      </p:to>
                                    </p:set>
                                    <p:animEffect transition="in" filter="wipe(up)">
                                      <p:cBhvr>
                                        <p:cTn id="79" dur="500"/>
                                        <p:tgtEl>
                                          <p:spTgt spid="11880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18795"/>
                                        </p:tgtEl>
                                        <p:attrNameLst>
                                          <p:attrName>style.visibility</p:attrName>
                                        </p:attrNameLst>
                                      </p:cBhvr>
                                      <p:to>
                                        <p:strVal val="visible"/>
                                      </p:to>
                                    </p:set>
                                    <p:animEffect transition="in" filter="wipe(left)">
                                      <p:cBhvr>
                                        <p:cTn id="84" dur="500"/>
                                        <p:tgtEl>
                                          <p:spTgt spid="1187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18805"/>
                                        </p:tgtEl>
                                        <p:attrNameLst>
                                          <p:attrName>style.visibility</p:attrName>
                                        </p:attrNameLst>
                                      </p:cBhvr>
                                      <p:to>
                                        <p:strVal val="visible"/>
                                      </p:to>
                                    </p:set>
                                    <p:animEffect transition="in" filter="wipe(up)">
                                      <p:cBhvr>
                                        <p:cTn id="89" dur="500"/>
                                        <p:tgtEl>
                                          <p:spTgt spid="118805"/>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118806"/>
                                        </p:tgtEl>
                                        <p:attrNameLst>
                                          <p:attrName>style.visibility</p:attrName>
                                        </p:attrNameLst>
                                      </p:cBhvr>
                                      <p:to>
                                        <p:strVal val="visible"/>
                                      </p:to>
                                    </p:set>
                                    <p:animEffect transition="in" filter="wipe(up)">
                                      <p:cBhvr>
                                        <p:cTn id="93" dur="500"/>
                                        <p:tgtEl>
                                          <p:spTgt spid="11880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8796"/>
                                        </p:tgtEl>
                                        <p:attrNameLst>
                                          <p:attrName>style.visibility</p:attrName>
                                        </p:attrNameLst>
                                      </p:cBhvr>
                                      <p:to>
                                        <p:strVal val="visible"/>
                                      </p:to>
                                    </p:set>
                                    <p:animEffect transition="in" filter="wipe(left)">
                                      <p:cBhvr>
                                        <p:cTn id="98" dur="500"/>
                                        <p:tgtEl>
                                          <p:spTgt spid="11879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18807"/>
                                        </p:tgtEl>
                                        <p:attrNameLst>
                                          <p:attrName>style.visibility</p:attrName>
                                        </p:attrNameLst>
                                      </p:cBhvr>
                                      <p:to>
                                        <p:strVal val="visible"/>
                                      </p:to>
                                    </p:set>
                                    <p:animEffect transition="in" filter="wipe(up)">
                                      <p:cBhvr>
                                        <p:cTn id="103" dur="500"/>
                                        <p:tgtEl>
                                          <p:spTgt spid="118807"/>
                                        </p:tgtEl>
                                      </p:cBhvr>
                                    </p:animEffect>
                                  </p:childTnLst>
                                </p:cTn>
                              </p:par>
                            </p:childTnLst>
                          </p:cTn>
                        </p:par>
                        <p:par>
                          <p:cTn id="104" fill="hold" nodeType="afterGroup">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118808"/>
                                        </p:tgtEl>
                                        <p:attrNameLst>
                                          <p:attrName>style.visibility</p:attrName>
                                        </p:attrNameLst>
                                      </p:cBhvr>
                                      <p:to>
                                        <p:strVal val="visible"/>
                                      </p:to>
                                    </p:set>
                                    <p:animEffect transition="in" filter="wipe(up)">
                                      <p:cBhvr>
                                        <p:cTn id="107" dur="500"/>
                                        <p:tgtEl>
                                          <p:spTgt spid="11880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18797"/>
                                        </p:tgtEl>
                                        <p:attrNameLst>
                                          <p:attrName>style.visibility</p:attrName>
                                        </p:attrNameLst>
                                      </p:cBhvr>
                                      <p:to>
                                        <p:strVal val="visible"/>
                                      </p:to>
                                    </p:set>
                                    <p:animEffect transition="in" filter="wipe(left)">
                                      <p:cBhvr>
                                        <p:cTn id="112" dur="5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788" grpId="0" autoUpdateAnimBg="0"/>
      <p:bldP spid="118789" grpId="0" autoUpdateAnimBg="0"/>
      <p:bldP spid="118790" grpId="0" autoUpdateAnimBg="0"/>
      <p:bldP spid="118791" grpId="0" autoUpdateAnimBg="0"/>
      <p:bldP spid="118792" grpId="0" autoUpdateAnimBg="0"/>
      <p:bldP spid="118793" grpId="0" autoUpdateAnimBg="0"/>
      <p:bldP spid="118794" grpId="0" autoUpdateAnimBg="0"/>
      <p:bldP spid="118795" grpId="0" autoUpdateAnimBg="0"/>
      <p:bldP spid="118796" grpId="0" autoUpdateAnimBg="0"/>
      <p:bldP spid="118797" grpId="0" autoUpdateAnimBg="0"/>
      <p:bldP spid="118798" grpId="0" autoUpdateAnimBg="0"/>
      <p:bldP spid="118799" grpId="0" animBg="1"/>
      <p:bldP spid="118800" grpId="0" animBg="1"/>
      <p:bldP spid="118801" grpId="0" animBg="1"/>
      <p:bldP spid="118802" grpId="0" animBg="1"/>
      <p:bldP spid="118803" grpId="0" animBg="1"/>
      <p:bldP spid="118804" grpId="0" animBg="1"/>
      <p:bldP spid="118805" grpId="0" animBg="1"/>
      <p:bldP spid="118806" grpId="0" animBg="1"/>
      <p:bldP spid="118807" grpId="0" animBg="1"/>
      <p:bldP spid="11880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147638"/>
            <a:ext cx="11430000" cy="656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916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type="body" sz="quarter" idx="10"/>
          </p:nvPr>
        </p:nvSpPr>
        <p:spPr/>
        <p:txBody>
          <a:bodyPr>
            <a:normAutofit/>
          </a:bodyPr>
          <a:lstStyle/>
          <a:p>
            <a:r>
              <a:rPr lang="en-US" altLang="zh-CN" smtClean="0"/>
              <a:t>1</a:t>
            </a:r>
            <a:r>
              <a:rPr lang="zh-CN" altLang="en-US" smtClean="0"/>
              <a:t>、归并排序接口算法</a:t>
            </a:r>
            <a:endParaRPr lang="en-US" altLang="zh-CN"/>
          </a:p>
          <a:p>
            <a:pPr lvl="1"/>
            <a:r>
              <a:rPr lang="en-US" altLang="zh-CN"/>
              <a:t>m</a:t>
            </a:r>
            <a:r>
              <a:rPr lang="en-US" altLang="zh-CN" smtClean="0"/>
              <a:t>erge_sort</a:t>
            </a:r>
            <a:endParaRPr lang="en-US" altLang="zh-CN" dirty="0" smtClean="0"/>
          </a:p>
          <a:p>
            <a:pPr eaLnBrk="1" hangingPunct="1"/>
            <a:r>
              <a:rPr lang="en-US" altLang="zh-CN" smtClean="0"/>
              <a:t>2</a:t>
            </a:r>
            <a:r>
              <a:rPr lang="zh-CN" altLang="en-US" smtClean="0"/>
              <a:t>、归并排序递归算法</a:t>
            </a:r>
            <a:endParaRPr lang="en-US" altLang="zh-CN" dirty="0" smtClean="0"/>
          </a:p>
          <a:p>
            <a:pPr lvl="1"/>
            <a:r>
              <a:rPr lang="en-US" altLang="zh-CN" dirty="0" err="1" smtClean="0"/>
              <a:t>mergepass</a:t>
            </a:r>
            <a:r>
              <a:rPr lang="en-US" altLang="zh-CN" dirty="0" smtClean="0"/>
              <a:t>(</a:t>
            </a:r>
            <a:r>
              <a:rPr lang="en-US" altLang="zh-CN" dirty="0" err="1" smtClean="0"/>
              <a:t>r,order,s,n</a:t>
            </a:r>
            <a:r>
              <a:rPr lang="en-US" altLang="zh-CN" dirty="0" smtClean="0"/>
              <a:t>)</a:t>
            </a:r>
            <a:r>
              <a:rPr lang="zh-CN" altLang="en-US" dirty="0" smtClean="0"/>
              <a:t>将</a:t>
            </a:r>
            <a:r>
              <a:rPr lang="en-US" altLang="zh-CN" dirty="0" smtClean="0"/>
              <a:t>r</a:t>
            </a:r>
            <a:r>
              <a:rPr lang="zh-CN" altLang="en-US" dirty="0" smtClean="0"/>
              <a:t>中的长度为</a:t>
            </a:r>
            <a:r>
              <a:rPr lang="en-US" altLang="zh-CN" dirty="0" smtClean="0"/>
              <a:t>s</a:t>
            </a:r>
            <a:r>
              <a:rPr lang="zh-CN" altLang="en-US" dirty="0" smtClean="0"/>
              <a:t>的有序序列进行</a:t>
            </a:r>
            <a:r>
              <a:rPr lang="zh-CN" altLang="en-US" smtClean="0"/>
              <a:t>两两归并</a:t>
            </a:r>
            <a:endParaRPr lang="en-US" altLang="zh-CN" smtClean="0"/>
          </a:p>
          <a:p>
            <a:r>
              <a:rPr lang="en-US" altLang="zh-CN" smtClean="0"/>
              <a:t>3</a:t>
            </a:r>
            <a:r>
              <a:rPr lang="zh-CN" altLang="en-US" smtClean="0"/>
              <a:t>、</a:t>
            </a:r>
            <a:r>
              <a:rPr lang="zh-CN" altLang="en-US"/>
              <a:t>两个有序表归并</a:t>
            </a:r>
            <a:r>
              <a:rPr lang="zh-CN" altLang="en-US" smtClean="0"/>
              <a:t>算法</a:t>
            </a:r>
            <a:r>
              <a:rPr lang="en-US" altLang="zh-CN" smtClean="0"/>
              <a:t>(</a:t>
            </a:r>
            <a:r>
              <a:rPr lang="zh-CN" altLang="en-US" smtClean="0">
                <a:solidFill>
                  <a:srgbClr val="FF0000"/>
                </a:solidFill>
              </a:rPr>
              <a:t>与自底向上对应算法一样</a:t>
            </a:r>
            <a:r>
              <a:rPr lang="en-US" altLang="zh-CN" smtClean="0"/>
              <a:t>)</a:t>
            </a:r>
            <a:endParaRPr lang="en-US" altLang="zh-CN"/>
          </a:p>
          <a:p>
            <a:pPr lvl="1" algn="l"/>
            <a:r>
              <a:rPr lang="en-US" altLang="zh-CN"/>
              <a:t>m</a:t>
            </a:r>
            <a:r>
              <a:rPr lang="zh-CN" altLang="zh-CN"/>
              <a:t>erge</a:t>
            </a:r>
            <a:r>
              <a:rPr lang="en-US" altLang="zh-CN"/>
              <a:t>(</a:t>
            </a:r>
            <a:r>
              <a:rPr lang="zh-CN" altLang="zh-CN"/>
              <a:t>self</a:t>
            </a:r>
            <a:r>
              <a:rPr lang="en-US" altLang="zh-CN"/>
              <a:t>,</a:t>
            </a:r>
            <a:r>
              <a:rPr lang="zh-CN" altLang="zh-CN"/>
              <a:t>r,order,start,mid,end):</a:t>
            </a:r>
            <a:br>
              <a:rPr lang="zh-CN" altLang="zh-CN"/>
            </a:br>
            <a:r>
              <a:rPr lang="zh-CN" altLang="en-US"/>
              <a:t>将</a:t>
            </a:r>
            <a:r>
              <a:rPr lang="en-US" altLang="zh-CN"/>
              <a:t>r[start..mid]</a:t>
            </a:r>
            <a:r>
              <a:rPr lang="zh-CN" altLang="en-US"/>
              <a:t>和</a:t>
            </a:r>
            <a:r>
              <a:rPr lang="en-US" altLang="zh-CN"/>
              <a:t>r[mid+1..end]</a:t>
            </a:r>
            <a:r>
              <a:rPr lang="zh-CN" altLang="en-US"/>
              <a:t>两个有序表归并到</a:t>
            </a:r>
            <a:r>
              <a:rPr lang="en-US" altLang="zh-CN"/>
              <a:t>order[start..end]</a:t>
            </a:r>
            <a:r>
              <a:rPr lang="zh-CN" altLang="en-US"/>
              <a:t>中</a:t>
            </a:r>
            <a:endParaRPr lang="en-US" altLang="zh-CN" dirty="0" smtClean="0"/>
          </a:p>
        </p:txBody>
      </p:sp>
      <p:sp>
        <p:nvSpPr>
          <p:cNvPr id="2" name="标题 1"/>
          <p:cNvSpPr>
            <a:spLocks noGrp="1"/>
          </p:cNvSpPr>
          <p:nvPr>
            <p:ph type="title"/>
          </p:nvPr>
        </p:nvSpPr>
        <p:spPr/>
        <p:txBody>
          <a:bodyPr>
            <a:normAutofit fontScale="90000"/>
          </a:bodyPr>
          <a:lstStyle/>
          <a:p>
            <a:r>
              <a:rPr lang="zh-CN" altLang="en-US" smtClean="0"/>
              <a:t>算法</a:t>
            </a:r>
            <a:endParaRPr lang="zh-CN" altLang="en-US"/>
          </a:p>
        </p:txBody>
      </p:sp>
    </p:spTree>
    <p:extLst>
      <p:ext uri="{BB962C8B-B14F-4D97-AF65-F5344CB8AC3E}">
        <p14:creationId xmlns:p14="http://schemas.microsoft.com/office/powerpoint/2010/main" val="29612455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smtClean="0"/>
              <a:t>算法</a:t>
            </a:r>
            <a:r>
              <a:rPr lang="en-US" altLang="zh-CN" smtClean="0"/>
              <a:t>1-2</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107</a:t>
            </a:fld>
            <a:endParaRPr lang="zh-CN" altLang="en-US"/>
          </a:p>
        </p:txBody>
      </p:sp>
      <p:sp>
        <p:nvSpPr>
          <p:cNvPr id="3" name="Rectangle 1"/>
          <p:cNvSpPr>
            <a:spLocks noChangeArrowheads="1"/>
          </p:cNvSpPr>
          <p:nvPr/>
        </p:nvSpPr>
        <p:spPr bwMode="auto">
          <a:xfrm>
            <a:off x="330162" y="3124163"/>
            <a:ext cx="6260286" cy="5233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8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4" name="Rectangle 1"/>
          <p:cNvSpPr>
            <a:spLocks noChangeArrowheads="1"/>
          </p:cNvSpPr>
          <p:nvPr/>
        </p:nvSpPr>
        <p:spPr bwMode="auto">
          <a:xfrm>
            <a:off x="957435" y="1341562"/>
            <a:ext cx="10800524" cy="446276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zh-CN" sz="2000" b="1">
                <a:solidFill>
                  <a:srgbClr val="000080"/>
                </a:solidFill>
                <a:latin typeface="Consolas" pitchFamily="49" charset="0"/>
                <a:ea typeface="宋体" pitchFamily="2" charset="-122"/>
                <a:cs typeface="宋体" pitchFamily="2" charset="-122"/>
              </a:rPr>
              <a:t>def </a:t>
            </a:r>
            <a:r>
              <a:rPr lang="zh-CN" altLang="zh-CN" sz="2000">
                <a:solidFill>
                  <a:srgbClr val="000000"/>
                </a:solidFill>
                <a:latin typeface="Consolas" pitchFamily="49" charset="0"/>
                <a:ea typeface="宋体" pitchFamily="2" charset="-122"/>
                <a:cs typeface="宋体" pitchFamily="2" charset="-122"/>
              </a:rPr>
              <a:t>merge_sort(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a:t>
            </a:r>
            <a:br>
              <a:rPr lang="zh-CN" altLang="zh-CN" sz="2000">
                <a:solidFill>
                  <a:srgbClr val="000000"/>
                </a:solidFill>
                <a:latin typeface="Consolas" pitchFamily="49" charset="0"/>
                <a:ea typeface="宋体" pitchFamily="2" charset="-122"/>
                <a:cs typeface="宋体" pitchFamily="2" charset="-122"/>
              </a:rPr>
            </a:br>
            <a:r>
              <a:rPr lang="zh-CN" altLang="zh-CN" sz="2000">
                <a:solidFill>
                  <a:srgbClr val="000000"/>
                </a:solidFill>
                <a:latin typeface="Consolas" pitchFamily="49" charset="0"/>
                <a:ea typeface="宋体" pitchFamily="2" charset="-122"/>
                <a:cs typeface="宋体" pitchFamily="2" charset="-122"/>
              </a:rPr>
              <a:t>    temp = [</a:t>
            </a:r>
            <a:r>
              <a:rPr lang="zh-CN" altLang="zh-CN" sz="2000" b="1">
                <a:solidFill>
                  <a:srgbClr val="000080"/>
                </a:solidFill>
                <a:latin typeface="Consolas" pitchFamily="49" charset="0"/>
                <a:ea typeface="宋体" pitchFamily="2" charset="-122"/>
                <a:cs typeface="宋体" pitchFamily="2" charset="-122"/>
              </a:rPr>
              <a:t>None for </a:t>
            </a:r>
            <a:r>
              <a:rPr lang="zh-CN" altLang="zh-CN" sz="2000">
                <a:solidFill>
                  <a:srgbClr val="808080"/>
                </a:solidFill>
                <a:latin typeface="Consolas" pitchFamily="49" charset="0"/>
                <a:ea typeface="宋体" pitchFamily="2" charset="-122"/>
                <a:cs typeface="宋体" pitchFamily="2" charset="-122"/>
              </a:rPr>
              <a:t>i </a:t>
            </a:r>
            <a:r>
              <a:rPr lang="zh-CN" altLang="zh-CN" sz="2000" b="1">
                <a:solidFill>
                  <a:srgbClr val="000080"/>
                </a:solidFill>
                <a:latin typeface="Consolas" pitchFamily="49" charset="0"/>
                <a:ea typeface="宋体" pitchFamily="2" charset="-122"/>
                <a:cs typeface="宋体" pitchFamily="2" charset="-122"/>
              </a:rPr>
              <a:t>in </a:t>
            </a:r>
            <a:r>
              <a:rPr lang="zh-CN" altLang="zh-CN" sz="2000">
                <a:solidFill>
                  <a:srgbClr val="000080"/>
                </a:solidFill>
                <a:latin typeface="Consolas" pitchFamily="49" charset="0"/>
                <a:ea typeface="宋体" pitchFamily="2" charset="-122"/>
                <a:cs typeface="宋体" pitchFamily="2" charset="-122"/>
              </a:rPr>
              <a:t>range</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0000FF"/>
                </a:solidFill>
                <a:latin typeface="Consolas" pitchFamily="49" charset="0"/>
                <a:ea typeface="宋体" pitchFamily="2" charset="-122"/>
                <a:cs typeface="宋体" pitchFamily="2" charset="-122"/>
              </a:rPr>
              <a:t>0</a:t>
            </a:r>
            <a:r>
              <a:rPr lang="zh-CN" altLang="zh-CN" sz="2000">
                <a:solidFill>
                  <a:srgbClr val="000000"/>
                </a:solidFill>
                <a:latin typeface="Consolas" pitchFamily="49" charset="0"/>
                <a:ea typeface="宋体" pitchFamily="2" charset="-122"/>
                <a:cs typeface="宋体" pitchFamily="2" charset="-122"/>
              </a:rPr>
              <a:t>, </a:t>
            </a:r>
            <a:r>
              <a:rPr lang="zh-CN" altLang="zh-CN" sz="2000">
                <a:solidFill>
                  <a:srgbClr val="000080"/>
                </a:solidFill>
                <a:latin typeface="Consolas" pitchFamily="49" charset="0"/>
                <a:ea typeface="宋体" pitchFamily="2" charset="-122"/>
                <a:cs typeface="宋体" pitchFamily="2" charset="-122"/>
              </a:rPr>
              <a:t>len</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.data))]</a:t>
            </a:r>
            <a:br>
              <a:rPr lang="zh-CN" altLang="zh-CN" sz="2000">
                <a:solidFill>
                  <a:srgbClr val="000000"/>
                </a:solidFill>
                <a:latin typeface="Consolas" pitchFamily="49" charset="0"/>
                <a:ea typeface="宋体" pitchFamily="2" charset="-122"/>
                <a:cs typeface="宋体" pitchFamily="2" charset="-122"/>
              </a:rPr>
            </a:br>
            <a:r>
              <a:rPr lang="zh-CN" altLang="zh-CN" sz="2000">
                <a:solidFill>
                  <a:srgbClr val="000000"/>
                </a:solidFill>
                <a:latin typeface="Consolas" pitchFamily="49" charset="0"/>
                <a:ea typeface="宋体" pitchFamily="2" charset="-122"/>
                <a:cs typeface="宋体" pitchFamily="2" charset="-122"/>
              </a:rPr>
              <a:t>    </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.recursive_mergeSort(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.data, </a:t>
            </a:r>
            <a:r>
              <a:rPr lang="zh-CN" altLang="zh-CN" sz="2000">
                <a:solidFill>
                  <a:srgbClr val="0000FF"/>
                </a:solidFill>
                <a:latin typeface="Consolas" pitchFamily="49" charset="0"/>
                <a:ea typeface="宋体" pitchFamily="2" charset="-122"/>
                <a:cs typeface="宋体" pitchFamily="2" charset="-122"/>
              </a:rPr>
              <a:t>0</a:t>
            </a:r>
            <a:r>
              <a:rPr lang="zh-CN" altLang="zh-CN" sz="2000">
                <a:solidFill>
                  <a:srgbClr val="000000"/>
                </a:solidFill>
                <a:latin typeface="Consolas" pitchFamily="49" charset="0"/>
                <a:ea typeface="宋体" pitchFamily="2" charset="-122"/>
                <a:cs typeface="宋体" pitchFamily="2" charset="-122"/>
              </a:rPr>
              <a:t>, </a:t>
            </a:r>
            <a:r>
              <a:rPr lang="zh-CN" altLang="zh-CN" sz="2000">
                <a:solidFill>
                  <a:srgbClr val="000080"/>
                </a:solidFill>
                <a:latin typeface="Consolas" pitchFamily="49" charset="0"/>
                <a:ea typeface="宋体" pitchFamily="2" charset="-122"/>
                <a:cs typeface="宋体" pitchFamily="2" charset="-122"/>
              </a:rPr>
              <a:t>len</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.data) - </a:t>
            </a:r>
            <a:r>
              <a:rPr lang="zh-CN" altLang="zh-CN" sz="2000">
                <a:solidFill>
                  <a:srgbClr val="0000FF"/>
                </a:solidFill>
                <a:latin typeface="Consolas" pitchFamily="49" charset="0"/>
                <a:ea typeface="宋体" pitchFamily="2" charset="-122"/>
                <a:cs typeface="宋体" pitchFamily="2" charset="-122"/>
              </a:rPr>
              <a:t>1</a:t>
            </a:r>
            <a:r>
              <a:rPr lang="zh-CN" altLang="zh-CN" sz="2000">
                <a:solidFill>
                  <a:srgbClr val="000000"/>
                </a:solidFill>
                <a:latin typeface="Consolas" pitchFamily="49" charset="0"/>
                <a:ea typeface="宋体" pitchFamily="2" charset="-122"/>
                <a:cs typeface="宋体" pitchFamily="2" charset="-122"/>
              </a:rPr>
              <a:t>, temp</a:t>
            </a:r>
            <a:r>
              <a:rPr lang="zh-CN" altLang="zh-CN" sz="2000" smtClean="0">
                <a:solidFill>
                  <a:srgbClr val="000000"/>
                </a:solidFill>
                <a:latin typeface="Consolas" pitchFamily="49" charset="0"/>
                <a:ea typeface="宋体" pitchFamily="2" charset="-122"/>
                <a:cs typeface="宋体" pitchFamily="2" charset="-122"/>
              </a:rPr>
              <a:t>)</a:t>
            </a:r>
            <a:endParaRPr lang="en-US" altLang="zh-CN" sz="2000" smtClean="0">
              <a:solidFill>
                <a:srgbClr val="000000"/>
              </a:solidFill>
              <a:latin typeface="Consolas" pitchFamily="49" charset="0"/>
              <a:ea typeface="宋体" pitchFamily="2" charset="-122"/>
              <a:cs typeface="宋体" pitchFamily="2" charset="-122"/>
            </a:endParaRPr>
          </a:p>
          <a:p>
            <a:pPr defTabSz="914400" fontAlgn="base">
              <a:spcBef>
                <a:spcPct val="0"/>
              </a:spcBef>
              <a:spcAft>
                <a:spcPct val="0"/>
              </a:spcAft>
            </a:pPr>
            <a:endParaRPr lang="en-US" altLang="zh-CN" sz="2000">
              <a:solidFill>
                <a:srgbClr val="000000"/>
              </a:solidFill>
              <a:latin typeface="Consolas" pitchFamily="49" charset="0"/>
              <a:ea typeface="宋体" pitchFamily="2" charset="-122"/>
              <a:cs typeface="宋体" pitchFamily="2" charset="-122"/>
            </a:endParaRPr>
          </a:p>
          <a:p>
            <a:pPr defTabSz="914400" fontAlgn="base">
              <a:spcBef>
                <a:spcPct val="0"/>
              </a:spcBef>
              <a:spcAft>
                <a:spcPct val="0"/>
              </a:spcAft>
            </a:pPr>
            <a:endParaRPr lang="zh-CN" altLang="zh-CN" sz="3200">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recursive_mergeSort(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 left, right, temp):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(left &lt; right):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mid = (left + right)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.recursive_mergeSort(r, left, mid, temp)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.recursive_mergeSort(r, mid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right, temp)</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.merge(r, temp, left, mid, right)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1889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r>
              <a:rPr lang="en-US" altLang="zh-CN" smtClean="0"/>
              <a:t>3</a:t>
            </a:r>
            <a:endParaRPr lang="zh-CN" altLang="en-US"/>
          </a:p>
        </p:txBody>
      </p:sp>
      <p:sp>
        <p:nvSpPr>
          <p:cNvPr id="4" name="Rectangle 1"/>
          <p:cNvSpPr>
            <a:spLocks noChangeArrowheads="1"/>
          </p:cNvSpPr>
          <p:nvPr/>
        </p:nvSpPr>
        <p:spPr bwMode="auto">
          <a:xfrm>
            <a:off x="622602" y="938655"/>
            <a:ext cx="7720595" cy="5909310"/>
          </a:xfrm>
          <a:prstGeom prst="rect">
            <a:avLst/>
          </a:prstGeom>
          <a:solidFill>
            <a:schemeClr val="accent1">
              <a:lumMod val="20000"/>
              <a:lumOff val="80000"/>
            </a:schemeClr>
          </a:solid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def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merge(</a:t>
            </a:r>
            <a:r>
              <a:rPr kumimoji="0" lang="zh-CN" altLang="zh-CN" sz="1800" b="0" i="0" u="none" strike="noStrike" cap="none" normalizeH="0" baseline="0" dirty="0" smtClean="0">
                <a:ln>
                  <a:noFill/>
                </a:ln>
                <a:solidFill>
                  <a:srgbClr val="94558D"/>
                </a:solidFill>
                <a:effectLst/>
                <a:latin typeface="宋体" pitchFamily="2" charset="-122"/>
                <a:ea typeface="宋体" pitchFamily="2" charset="-122"/>
                <a:cs typeface="宋体" pitchFamily="2" charset="-122"/>
              </a:rPr>
              <a:t>self</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,r, </a:t>
            </a:r>
            <a:r>
              <a:rPr kumimoji="0" lang="zh-CN" altLang="zh-CN" sz="1800" b="0" i="0" u="none" strike="noStrike" cap="none" normalizeH="0" baseline="0" smtClean="0">
                <a:ln>
                  <a:noFill/>
                </a:ln>
                <a:solidFill>
                  <a:srgbClr val="000000"/>
                </a:solidFill>
                <a:effectLst/>
                <a:latin typeface="宋体" pitchFamily="2" charset="-122"/>
                <a:ea typeface="宋体" pitchFamily="2" charset="-122"/>
                <a:cs typeface="宋体" pitchFamily="2" charset="-122"/>
              </a:rPr>
              <a:t>order,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start, mid, end):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i = start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j = mid + </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k = start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 &lt;= mid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and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 &lt;= end):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if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(r[i].key&lt;=r[j].key):</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r[i]</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else</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r[j]</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 &lt;= mid):</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r[i]</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i+=</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1" i="0" u="none" strike="noStrike" cap="none" normalizeH="0" baseline="0" dirty="0" smtClean="0">
                <a:ln>
                  <a:noFill/>
                </a:ln>
                <a:solidFill>
                  <a:srgbClr val="000080"/>
                </a:solidFill>
                <a:effectLst/>
                <a:latin typeface="宋体" pitchFamily="2" charset="-122"/>
                <a:ea typeface="宋体" pitchFamily="2" charset="-122"/>
                <a:cs typeface="宋体" pitchFamily="2" charset="-122"/>
              </a:rPr>
              <a:t>while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 &lt;= end) :</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order[k] = r[j]</a:t>
            </a:r>
            <a:b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        k+=</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b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b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        </a:t>
            </a:r>
            <a:r>
              <a:rPr kumimoji="0" lang="zh-CN" altLang="zh-CN" sz="1800" b="0" i="0" u="none" strike="noStrike" cap="none" normalizeH="0" baseline="0" dirty="0" smtClean="0">
                <a:ln>
                  <a:noFill/>
                </a:ln>
                <a:solidFill>
                  <a:srgbClr val="000000"/>
                </a:solidFill>
                <a:effectLst/>
                <a:latin typeface="宋体" pitchFamily="2" charset="-122"/>
                <a:ea typeface="宋体" pitchFamily="2" charset="-122"/>
                <a:cs typeface="宋体" pitchFamily="2" charset="-122"/>
              </a:rPr>
              <a:t>j+=</a:t>
            </a:r>
            <a:r>
              <a:rPr kumimoji="0" lang="zh-CN" altLang="zh-CN" sz="1800" b="0" i="0" u="none" strike="noStrike" cap="none" normalizeH="0" baseline="0" dirty="0" smtClean="0">
                <a:ln>
                  <a:noFill/>
                </a:ln>
                <a:solidFill>
                  <a:srgbClr val="0000FF"/>
                </a:solidFill>
                <a:effectLst/>
                <a:latin typeface="宋体" pitchFamily="2" charset="-122"/>
                <a:ea typeface="宋体" pitchFamily="2" charset="-122"/>
                <a:cs typeface="宋体" pitchFamily="2" charset="-122"/>
              </a:rPr>
              <a:t>1</a:t>
            </a:r>
            <a:endPar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0685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算法比较</a:t>
            </a:r>
            <a:endParaRPr lang="zh-CN" alt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1269554"/>
            <a:ext cx="405765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14" y="1014094"/>
            <a:ext cx="469582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972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6574" y="1053534"/>
            <a:ext cx="11233248" cy="4868199"/>
          </a:xfrm>
        </p:spPr>
        <p:txBody>
          <a:bodyPr>
            <a:normAutofit fontScale="92500" lnSpcReduction="10000"/>
          </a:bodyPr>
          <a:lstStyle/>
          <a:p>
            <a:r>
              <a:rPr lang="en-US" altLang="zh-CN" smtClean="0"/>
              <a:t>1</a:t>
            </a:r>
            <a:r>
              <a:rPr lang="zh-CN" altLang="en-US" smtClean="0"/>
              <a:t>、</a:t>
            </a:r>
            <a:r>
              <a:rPr lang="zh-CN" altLang="zh-CN" smtClean="0"/>
              <a:t>用</a:t>
            </a:r>
            <a:r>
              <a:rPr lang="zh-CN" altLang="zh-CN"/>
              <a:t>大</a:t>
            </a:r>
            <a:r>
              <a:rPr lang="en-US" altLang="zh-CN"/>
              <a:t>O</a:t>
            </a:r>
            <a:r>
              <a:rPr lang="zh-CN" altLang="zh-CN"/>
              <a:t>记号表示的</a:t>
            </a:r>
            <a:r>
              <a:rPr lang="zh-CN" altLang="zh-CN">
                <a:solidFill>
                  <a:srgbClr val="FF0000"/>
                </a:solidFill>
              </a:rPr>
              <a:t>时间复杂</a:t>
            </a:r>
            <a:r>
              <a:rPr lang="zh-CN" altLang="zh-CN" smtClean="0">
                <a:solidFill>
                  <a:srgbClr val="FF0000"/>
                </a:solidFill>
              </a:rPr>
              <a:t>度</a:t>
            </a:r>
            <a:r>
              <a:rPr lang="zh-CN" altLang="en-US" smtClean="0"/>
              <a:t>来</a:t>
            </a:r>
            <a:r>
              <a:rPr lang="zh-CN" altLang="zh-CN" smtClean="0"/>
              <a:t>衡量</a:t>
            </a:r>
            <a:r>
              <a:rPr lang="zh-CN" altLang="zh-CN"/>
              <a:t>各查找算法的性能。由于查找算法的关键操作是目标关键字与查找表中各记录的关键字之间的比较，因此查找算法的时间复杂度即是</a:t>
            </a:r>
            <a:r>
              <a:rPr lang="zh-CN" altLang="zh-CN">
                <a:solidFill>
                  <a:srgbClr val="FF0000"/>
                </a:solidFill>
              </a:rPr>
              <a:t>查找过程中关键字相互比较次数的数量级表示</a:t>
            </a:r>
            <a:r>
              <a:rPr lang="zh-CN" altLang="zh-CN"/>
              <a:t>。</a:t>
            </a:r>
          </a:p>
          <a:p>
            <a:r>
              <a:rPr lang="en-US" altLang="zh-CN" smtClean="0"/>
              <a:t>2</a:t>
            </a:r>
            <a:r>
              <a:rPr lang="zh-CN" altLang="en-US" smtClean="0"/>
              <a:t>、</a:t>
            </a:r>
            <a:r>
              <a:rPr lang="zh-CN" altLang="zh-CN" smtClean="0"/>
              <a:t>直接</a:t>
            </a:r>
            <a:r>
              <a:rPr lang="zh-CN" altLang="zh-CN"/>
              <a:t>以</a:t>
            </a:r>
            <a:r>
              <a:rPr lang="zh-CN" altLang="zh-CN">
                <a:solidFill>
                  <a:srgbClr val="FF0000"/>
                </a:solidFill>
              </a:rPr>
              <a:t>关键字比较</a:t>
            </a:r>
            <a:r>
              <a:rPr lang="zh-CN" altLang="zh-CN" smtClean="0">
                <a:solidFill>
                  <a:srgbClr val="FF0000"/>
                </a:solidFill>
              </a:rPr>
              <a:t>次数衡量</a:t>
            </a:r>
            <a:r>
              <a:rPr lang="zh-CN" altLang="zh-CN"/>
              <a:t>查找算法</a:t>
            </a:r>
            <a:r>
              <a:rPr lang="zh-CN" altLang="zh-CN" smtClean="0"/>
              <a:t>性能</a:t>
            </a:r>
            <a:endParaRPr lang="en-US" altLang="zh-CN" smtClean="0"/>
          </a:p>
          <a:p>
            <a:pPr lvl="1"/>
            <a:r>
              <a:rPr lang="zh-CN" altLang="zh-CN" smtClean="0"/>
              <a:t>考虑</a:t>
            </a:r>
            <a:r>
              <a:rPr lang="zh-CN" altLang="zh-CN"/>
              <a:t>最好和最坏情况下的关键字比较</a:t>
            </a:r>
            <a:r>
              <a:rPr lang="zh-CN" altLang="zh-CN" smtClean="0"/>
              <a:t>次数</a:t>
            </a:r>
            <a:r>
              <a:rPr lang="zh-CN" altLang="en-US"/>
              <a:t>；</a:t>
            </a:r>
            <a:endParaRPr lang="en-US" altLang="zh-CN" smtClean="0"/>
          </a:p>
          <a:p>
            <a:pPr lvl="1"/>
            <a:r>
              <a:rPr lang="zh-CN" altLang="en-US" smtClean="0"/>
              <a:t>计算</a:t>
            </a:r>
            <a:r>
              <a:rPr lang="zh-CN" altLang="zh-CN" b="1" smtClean="0">
                <a:solidFill>
                  <a:srgbClr val="FF0000"/>
                </a:solidFill>
              </a:rPr>
              <a:t>平均</a:t>
            </a:r>
            <a:r>
              <a:rPr lang="zh-CN" altLang="zh-CN" b="1">
                <a:solidFill>
                  <a:srgbClr val="FF0000"/>
                </a:solidFill>
              </a:rPr>
              <a:t>情况下的关键字比较</a:t>
            </a:r>
            <a:r>
              <a:rPr lang="zh-CN" altLang="zh-CN" b="1" smtClean="0">
                <a:solidFill>
                  <a:srgbClr val="FF0000"/>
                </a:solidFill>
              </a:rPr>
              <a:t>次数</a:t>
            </a:r>
            <a:r>
              <a:rPr lang="zh-CN" altLang="en-US" smtClean="0"/>
              <a:t>，</a:t>
            </a:r>
            <a:r>
              <a:rPr lang="zh-CN" altLang="zh-CN" smtClean="0"/>
              <a:t>平均</a:t>
            </a:r>
            <a:r>
              <a:rPr lang="zh-CN" altLang="zh-CN"/>
              <a:t>查找长度</a:t>
            </a:r>
            <a:r>
              <a:rPr lang="en-US" altLang="zh-CN">
                <a:solidFill>
                  <a:srgbClr val="FF0000"/>
                </a:solidFill>
              </a:rPr>
              <a:t>ASL</a:t>
            </a:r>
            <a:r>
              <a:rPr lang="zh-CN" altLang="zh-CN"/>
              <a:t>（</a:t>
            </a:r>
            <a:r>
              <a:rPr lang="en-US" altLang="zh-CN"/>
              <a:t>Average Search Length</a:t>
            </a:r>
            <a:r>
              <a:rPr lang="zh-CN" altLang="zh-CN" smtClean="0"/>
              <a:t>），</a:t>
            </a:r>
            <a:r>
              <a:rPr lang="zh-CN" altLang="en-US" smtClean="0"/>
              <a:t>即</a:t>
            </a:r>
            <a:r>
              <a:rPr lang="zh-CN" altLang="zh-CN" smtClean="0"/>
              <a:t>平均</a:t>
            </a:r>
            <a:r>
              <a:rPr lang="zh-CN" altLang="zh-CN"/>
              <a:t>情况下进行一次查找所</a:t>
            </a:r>
            <a:r>
              <a:rPr lang="zh-CN" altLang="zh-CN" smtClean="0"/>
              <a:t>需</a:t>
            </a:r>
            <a:r>
              <a:rPr lang="zh-CN" altLang="en-US" smtClean="0"/>
              <a:t>进行的</a:t>
            </a:r>
            <a:r>
              <a:rPr lang="zh-CN" altLang="zh-CN" smtClean="0"/>
              <a:t>关键字比较次数</a:t>
            </a:r>
            <a:r>
              <a:rPr lang="zh-CN" altLang="zh-CN"/>
              <a:t>，即对查找表中的每个元素按照某种概率进行查找时的平均比较次数</a:t>
            </a:r>
            <a:r>
              <a:rPr lang="zh-CN" altLang="zh-CN" smtClean="0"/>
              <a:t>。</a:t>
            </a:r>
            <a:endParaRPr lang="en-US" altLang="zh-CN" smtClean="0"/>
          </a:p>
          <a:p>
            <a:r>
              <a:rPr lang="en-US" altLang="zh-CN" smtClean="0"/>
              <a:t>3</a:t>
            </a:r>
            <a:r>
              <a:rPr lang="zh-CN" altLang="en-US" smtClean="0"/>
              <a:t>、常借助比较树工具</a:t>
            </a:r>
            <a:endParaRPr lang="zh-CN" altLang="en-US"/>
          </a:p>
        </p:txBody>
      </p:sp>
      <p:sp>
        <p:nvSpPr>
          <p:cNvPr id="3" name="标题 2"/>
          <p:cNvSpPr>
            <a:spLocks noGrp="1"/>
          </p:cNvSpPr>
          <p:nvPr>
            <p:ph type="title"/>
          </p:nvPr>
        </p:nvSpPr>
        <p:spPr/>
        <p:txBody>
          <a:bodyPr>
            <a:normAutofit fontScale="90000"/>
          </a:bodyPr>
          <a:lstStyle/>
          <a:p>
            <a:r>
              <a:rPr lang="zh-CN" altLang="zh-CN"/>
              <a:t>查找算法的性能衡量</a:t>
            </a:r>
            <a:endParaRPr lang="zh-CN" altLang="en-US"/>
          </a:p>
        </p:txBody>
      </p:sp>
    </p:spTree>
    <p:extLst>
      <p:ext uri="{BB962C8B-B14F-4D97-AF65-F5344CB8AC3E}">
        <p14:creationId xmlns:p14="http://schemas.microsoft.com/office/powerpoint/2010/main" val="31434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09" name="图片 80"/>
          <p:cNvPicPr>
            <a:picLocks noChangeAspect="1" noChangeArrowheads="1"/>
          </p:cNvPicPr>
          <p:nvPr/>
        </p:nvPicPr>
        <p:blipFill>
          <a:blip r:embed="rId2"/>
          <a:srcRect/>
          <a:stretch>
            <a:fillRect/>
          </a:stretch>
        </p:blipFill>
        <p:spPr bwMode="auto">
          <a:xfrm>
            <a:off x="1390481" y="765352"/>
            <a:ext cx="10660261" cy="5601997"/>
          </a:xfrm>
          <a:prstGeom prst="rect">
            <a:avLst/>
          </a:prstGeom>
          <a:noFill/>
          <a:ln w="9525">
            <a:noFill/>
            <a:miter lim="800000"/>
            <a:headEnd/>
            <a:tailEnd/>
          </a:ln>
        </p:spPr>
      </p:pic>
    </p:spTree>
    <p:extLst>
      <p:ext uri="{BB962C8B-B14F-4D97-AF65-F5344CB8AC3E}">
        <p14:creationId xmlns:p14="http://schemas.microsoft.com/office/powerpoint/2010/main" val="2138244612"/>
      </p:ext>
    </p:extLst>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3" name="Picture 5"/>
          <p:cNvPicPr>
            <a:picLocks noChangeAspect="1" noChangeArrowheads="1"/>
          </p:cNvPicPr>
          <p:nvPr/>
        </p:nvPicPr>
        <p:blipFill>
          <a:blip r:embed="rId3"/>
          <a:srcRect/>
          <a:stretch>
            <a:fillRect/>
          </a:stretch>
        </p:blipFill>
        <p:spPr bwMode="auto">
          <a:xfrm>
            <a:off x="1870890" y="658965"/>
            <a:ext cx="9252862" cy="3455200"/>
          </a:xfrm>
          <a:prstGeom prst="rect">
            <a:avLst/>
          </a:prstGeom>
          <a:noFill/>
          <a:ln w="9525">
            <a:noFill/>
            <a:miter lim="800000"/>
            <a:headEnd/>
            <a:tailEnd/>
          </a:ln>
        </p:spPr>
      </p:pic>
      <p:sp>
        <p:nvSpPr>
          <p:cNvPr id="146435" name="Text Box 9"/>
          <p:cNvSpPr txBox="1">
            <a:spLocks noChangeArrowheads="1"/>
          </p:cNvSpPr>
          <p:nvPr/>
        </p:nvSpPr>
        <p:spPr bwMode="auto">
          <a:xfrm>
            <a:off x="1968254" y="4293608"/>
            <a:ext cx="9310005" cy="1940374"/>
          </a:xfrm>
          <a:prstGeom prst="rect">
            <a:avLst/>
          </a:prstGeom>
          <a:noFill/>
          <a:ln w="9525">
            <a:noFill/>
            <a:miter lim="800000"/>
            <a:headEnd/>
            <a:tailEnd/>
          </a:ln>
        </p:spPr>
        <p:txBody>
          <a:bodyPr>
            <a:spAutoFit/>
          </a:bodyPr>
          <a:lstStyle/>
          <a:p>
            <a:r>
              <a:rPr kumimoji="1" lang="zh-CN" altLang="en-US" sz="2000" b="1"/>
              <a:t>比较发生在</a:t>
            </a:r>
            <a:r>
              <a:rPr kumimoji="1" lang="en-US" altLang="zh-CN" sz="2000" b="1"/>
              <a:t>merge</a:t>
            </a:r>
            <a:r>
              <a:rPr kumimoji="1" lang="zh-CN" altLang="en-US" sz="2000" b="1"/>
              <a:t>函数中</a:t>
            </a:r>
          </a:p>
          <a:p>
            <a:r>
              <a:rPr kumimoji="1" lang="zh-CN" altLang="en-US" sz="2000" b="1"/>
              <a:t>最多比较次数小于两表的长度。</a:t>
            </a:r>
          </a:p>
          <a:p>
            <a:r>
              <a:rPr kumimoji="1" lang="zh-CN" altLang="en-US" sz="2000" b="1"/>
              <a:t>每一层上表的总长为</a:t>
            </a:r>
            <a:r>
              <a:rPr kumimoji="1" lang="en-US" altLang="zh-CN" sz="2000" b="1"/>
              <a:t>n</a:t>
            </a:r>
          </a:p>
          <a:p>
            <a:r>
              <a:rPr kumimoji="1" lang="zh-CN" altLang="en-US" sz="2000" b="1"/>
              <a:t>因此每一层上关键字的比较次数小于</a:t>
            </a:r>
            <a:r>
              <a:rPr kumimoji="1" lang="en-US" altLang="zh-CN" sz="2000" b="1"/>
              <a:t>n</a:t>
            </a:r>
          </a:p>
          <a:p>
            <a:r>
              <a:rPr kumimoji="1" lang="zh-CN" altLang="en-US" sz="2000" b="1"/>
              <a:t>共有层数约</a:t>
            </a:r>
            <a:r>
              <a:rPr kumimoji="1" lang="en-US" altLang="zh-CN" sz="2000" b="1"/>
              <a:t>lgn</a:t>
            </a:r>
          </a:p>
          <a:p>
            <a:r>
              <a:rPr kumimoji="1" lang="zh-CN" altLang="en-US" sz="2000" b="1"/>
              <a:t>比较共约</a:t>
            </a:r>
            <a:r>
              <a:rPr kumimoji="1" lang="en-US" altLang="zh-CN" sz="2000" b="1"/>
              <a:t>nlgn</a:t>
            </a:r>
          </a:p>
        </p:txBody>
      </p:sp>
    </p:spTree>
    <p:extLst>
      <p:ext uri="{BB962C8B-B14F-4D97-AF65-F5344CB8AC3E}">
        <p14:creationId xmlns:p14="http://schemas.microsoft.com/office/powerpoint/2010/main" val="2951321411"/>
      </p:ext>
    </p:extLst>
  </p:cSld>
  <p:clrMapOvr>
    <a:masterClrMapping/>
  </p:clrMapOvr>
  <p:transition>
    <p:pull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1541935" y="1094366"/>
            <a:ext cx="6472404" cy="4525363"/>
          </a:xfrm>
          <a:prstGeom prst="rect">
            <a:avLst/>
          </a:prstGeom>
          <a:noFill/>
          <a:ln w="9525">
            <a:noFill/>
            <a:miter lim="800000"/>
            <a:headEnd/>
            <a:tailEnd/>
          </a:ln>
        </p:spPr>
        <p:txBody>
          <a:bodyPr wrap="none">
            <a:spAutoFit/>
          </a:bodyPr>
          <a:lstStyle/>
          <a:p>
            <a:r>
              <a:rPr kumimoji="1" lang="zh-CN" altLang="en-US" sz="3600" b="1" dirty="0">
                <a:solidFill>
                  <a:srgbClr val="0000FF"/>
                </a:solidFill>
                <a:latin typeface="Times New Roman" pitchFamily="18" charset="0"/>
                <a:ea typeface="楷体_GB2312" pitchFamily="49" charset="-122"/>
              </a:rPr>
              <a:t>结论</a:t>
            </a:r>
            <a:r>
              <a:rPr kumimoji="1" lang="en-US" altLang="zh-CN" sz="3600" b="1" dirty="0">
                <a:solidFill>
                  <a:srgbClr val="0000FF"/>
                </a:solidFill>
                <a:latin typeface="Times New Roman" pitchFamily="18" charset="0"/>
                <a:ea typeface="楷体_GB2312" pitchFamily="49" charset="-122"/>
              </a:rPr>
              <a:t>:</a:t>
            </a:r>
            <a:r>
              <a:rPr kumimoji="1" lang="en-US" altLang="zh-CN" sz="3600" b="1" dirty="0">
                <a:solidFill>
                  <a:srgbClr val="990000"/>
                </a:solidFill>
                <a:latin typeface="Times New Roman" pitchFamily="18" charset="0"/>
                <a:ea typeface="楷体_GB2312" pitchFamily="49" charset="-122"/>
              </a:rPr>
              <a:t> </a:t>
            </a:r>
          </a:p>
          <a:p>
            <a:r>
              <a:rPr kumimoji="1" lang="en-US" altLang="zh-CN" sz="3600" b="1" dirty="0">
                <a:solidFill>
                  <a:srgbClr val="990000"/>
                </a:solidFill>
                <a:latin typeface="Times New Roman" pitchFamily="18" charset="0"/>
                <a:ea typeface="楷体_GB2312" pitchFamily="49" charset="-122"/>
              </a:rPr>
              <a:t>       1</a:t>
            </a:r>
            <a:r>
              <a:rPr kumimoji="1" lang="en-US" altLang="zh-CN" sz="3600" b="1" dirty="0" smtClean="0">
                <a:solidFill>
                  <a:srgbClr val="990000"/>
                </a:solidFill>
                <a:latin typeface="Times New Roman" pitchFamily="18" charset="0"/>
                <a:ea typeface="楷体_GB2312" pitchFamily="49" charset="-122"/>
              </a:rPr>
              <a:t>)</a:t>
            </a:r>
            <a:r>
              <a:rPr kumimoji="1" lang="zh-CN" altLang="en-US" sz="3600" b="1" dirty="0">
                <a:solidFill>
                  <a:srgbClr val="990000"/>
                </a:solidFill>
                <a:latin typeface="Times New Roman" pitchFamily="18" charset="0"/>
                <a:ea typeface="楷体_GB2312" pitchFamily="49" charset="-122"/>
              </a:rPr>
              <a:t>归并</a:t>
            </a:r>
            <a:r>
              <a:rPr kumimoji="1" lang="zh-CN" altLang="en-US" sz="3600" b="1" dirty="0" smtClean="0">
                <a:solidFill>
                  <a:srgbClr val="990000"/>
                </a:solidFill>
                <a:latin typeface="Times New Roman" pitchFamily="18" charset="0"/>
                <a:ea typeface="楷体_GB2312" pitchFamily="49" charset="-122"/>
              </a:rPr>
              <a:t>排序</a:t>
            </a:r>
            <a:r>
              <a:rPr kumimoji="1" lang="zh-CN" altLang="en-US" sz="3600" b="1" dirty="0">
                <a:solidFill>
                  <a:srgbClr val="990000"/>
                </a:solidFill>
                <a:latin typeface="Times New Roman" pitchFamily="18" charset="0"/>
                <a:ea typeface="楷体_GB2312" pitchFamily="49" charset="-122"/>
              </a:rPr>
              <a:t>的时间复杂度为</a:t>
            </a:r>
          </a:p>
          <a:p>
            <a:r>
              <a:rPr kumimoji="1" lang="zh-CN" altLang="en-US" sz="3600" b="1" dirty="0">
                <a:solidFill>
                  <a:srgbClr val="990000"/>
                </a:solidFill>
                <a:latin typeface="Times New Roman" pitchFamily="18" charset="0"/>
                <a:ea typeface="楷体_GB2312" pitchFamily="49" charset="-122"/>
              </a:rPr>
              <a:t>                              </a:t>
            </a:r>
          </a:p>
          <a:p>
            <a:r>
              <a:rPr kumimoji="1" lang="zh-CN" altLang="en-US" sz="3600" b="1" dirty="0">
                <a:solidFill>
                  <a:srgbClr val="0000FF"/>
                </a:solidFill>
                <a:latin typeface="Times New Roman" pitchFamily="18" charset="0"/>
                <a:ea typeface="楷体_GB2312" pitchFamily="49" charset="-122"/>
              </a:rPr>
              <a:t>       </a:t>
            </a:r>
          </a:p>
          <a:p>
            <a:r>
              <a:rPr kumimoji="1" lang="zh-CN" altLang="en-US" sz="3600" b="1" dirty="0">
                <a:solidFill>
                  <a:srgbClr val="0000FF"/>
                </a:solidFill>
                <a:latin typeface="Times New Roman" pitchFamily="18" charset="0"/>
                <a:ea typeface="楷体_GB2312" pitchFamily="49" charset="-122"/>
              </a:rPr>
              <a:t>       </a:t>
            </a:r>
            <a:r>
              <a:rPr kumimoji="1" lang="en-US" altLang="zh-CN" sz="3600" b="1" dirty="0">
                <a:solidFill>
                  <a:srgbClr val="990000"/>
                </a:solidFill>
                <a:latin typeface="Times New Roman" pitchFamily="18" charset="0"/>
                <a:ea typeface="楷体_GB2312" pitchFamily="49" charset="-122"/>
              </a:rPr>
              <a:t>2)</a:t>
            </a:r>
            <a:r>
              <a:rPr kumimoji="1" lang="zh-CN" altLang="en-US" sz="3600" b="1" dirty="0">
                <a:solidFill>
                  <a:srgbClr val="990000"/>
                </a:solidFill>
                <a:latin typeface="Times New Roman" pitchFamily="18" charset="0"/>
                <a:ea typeface="楷体_GB2312" pitchFamily="49" charset="-122"/>
              </a:rPr>
              <a:t>所需辅助空间</a:t>
            </a:r>
          </a:p>
          <a:p>
            <a:endParaRPr kumimoji="1" lang="zh-CN" altLang="en-US" sz="3600" b="1" dirty="0">
              <a:solidFill>
                <a:srgbClr val="FF0000"/>
              </a:solidFill>
              <a:latin typeface="Times New Roman" pitchFamily="18" charset="0"/>
              <a:ea typeface="楷体_GB2312" pitchFamily="49" charset="-122"/>
            </a:endParaRPr>
          </a:p>
          <a:p>
            <a:endParaRPr kumimoji="1" lang="zh-CN" altLang="en-US" sz="3600" b="1" dirty="0">
              <a:solidFill>
                <a:srgbClr val="FF0000"/>
              </a:solidFill>
              <a:latin typeface="Times New Roman" pitchFamily="18" charset="0"/>
              <a:ea typeface="楷体_GB2312" pitchFamily="49" charset="-122"/>
            </a:endParaRPr>
          </a:p>
          <a:p>
            <a:r>
              <a:rPr kumimoji="1" lang="zh-CN" altLang="en-US" sz="3600" b="1" dirty="0">
                <a:solidFill>
                  <a:srgbClr val="990000"/>
                </a:solidFill>
                <a:latin typeface="Times New Roman" pitchFamily="18" charset="0"/>
                <a:ea typeface="楷体_GB2312" pitchFamily="49" charset="-122"/>
              </a:rPr>
              <a:t>       </a:t>
            </a:r>
            <a:r>
              <a:rPr kumimoji="1" lang="en-US" altLang="zh-CN" sz="3600" b="1" dirty="0">
                <a:solidFill>
                  <a:srgbClr val="990000"/>
                </a:solidFill>
                <a:latin typeface="Times New Roman" pitchFamily="18" charset="0"/>
                <a:ea typeface="楷体_GB2312" pitchFamily="49" charset="-122"/>
              </a:rPr>
              <a:t>3</a:t>
            </a:r>
            <a:r>
              <a:rPr kumimoji="1" lang="zh-CN" altLang="en-US" sz="3600" b="1" dirty="0">
                <a:solidFill>
                  <a:srgbClr val="990000"/>
                </a:solidFill>
                <a:latin typeface="Times New Roman" pitchFamily="18" charset="0"/>
                <a:ea typeface="楷体_GB2312" pitchFamily="49" charset="-122"/>
              </a:rPr>
              <a:t>）是              排序</a:t>
            </a:r>
            <a:r>
              <a:rPr kumimoji="1" lang="zh-CN" altLang="en-US" sz="3600" b="1" dirty="0">
                <a:solidFill>
                  <a:srgbClr val="FF0000"/>
                </a:solidFill>
                <a:latin typeface="Times New Roman" pitchFamily="18" charset="0"/>
                <a:ea typeface="楷体_GB2312" pitchFamily="49" charset="-122"/>
              </a:rPr>
              <a:t>        </a:t>
            </a:r>
            <a:endParaRPr kumimoji="1" lang="zh-CN" altLang="en-US" sz="3600" dirty="0">
              <a:solidFill>
                <a:srgbClr val="FF0000"/>
              </a:solidFill>
              <a:latin typeface="Times New Roman" pitchFamily="18" charset="0"/>
              <a:ea typeface="楷体_GB2312" pitchFamily="49" charset="-122"/>
            </a:endParaRPr>
          </a:p>
        </p:txBody>
      </p:sp>
      <p:sp>
        <p:nvSpPr>
          <p:cNvPr id="179203" name="Rectangle 3"/>
          <p:cNvSpPr>
            <a:spLocks noChangeArrowheads="1"/>
          </p:cNvSpPr>
          <p:nvPr/>
        </p:nvSpPr>
        <p:spPr bwMode="auto">
          <a:xfrm>
            <a:off x="8014339" y="1573226"/>
            <a:ext cx="2107995" cy="646481"/>
          </a:xfrm>
          <a:prstGeom prst="rect">
            <a:avLst/>
          </a:prstGeom>
          <a:noFill/>
          <a:ln w="9525">
            <a:noFill/>
            <a:miter lim="800000"/>
            <a:headEnd/>
            <a:tailEnd/>
          </a:ln>
        </p:spPr>
        <p:txBody>
          <a:bodyPr wrap="none">
            <a:spAutoFit/>
          </a:bodyPr>
          <a:lstStyle/>
          <a:p>
            <a:pPr algn="ctr"/>
            <a:r>
              <a:rPr kumimoji="1" lang="en-US" altLang="zh-CN" sz="3600" b="1" dirty="0">
                <a:solidFill>
                  <a:srgbClr val="0000FF"/>
                </a:solidFill>
                <a:latin typeface="Times New Roman" pitchFamily="18" charset="0"/>
                <a:ea typeface="楷体_GB2312" pitchFamily="49" charset="-122"/>
              </a:rPr>
              <a:t>O(nlog</a:t>
            </a:r>
            <a:r>
              <a:rPr kumimoji="1" lang="en-US" altLang="zh-CN" sz="3600" b="1" baseline="-25000" dirty="0">
                <a:solidFill>
                  <a:srgbClr val="0000FF"/>
                </a:solidFill>
                <a:latin typeface="Times New Roman" pitchFamily="18" charset="0"/>
                <a:ea typeface="楷体_GB2312" pitchFamily="49" charset="-122"/>
              </a:rPr>
              <a:t>2</a:t>
            </a:r>
            <a:r>
              <a:rPr kumimoji="1" lang="en-US" altLang="zh-CN" sz="3600" b="1" dirty="0">
                <a:solidFill>
                  <a:srgbClr val="0000FF"/>
                </a:solidFill>
                <a:latin typeface="Times New Roman" pitchFamily="18" charset="0"/>
                <a:ea typeface="楷体_GB2312" pitchFamily="49" charset="-122"/>
              </a:rPr>
              <a:t>n)</a:t>
            </a:r>
          </a:p>
        </p:txBody>
      </p:sp>
      <p:sp>
        <p:nvSpPr>
          <p:cNvPr id="179204" name="Rectangle 4"/>
          <p:cNvSpPr>
            <a:spLocks noChangeArrowheads="1"/>
          </p:cNvSpPr>
          <p:nvPr/>
        </p:nvSpPr>
        <p:spPr bwMode="auto">
          <a:xfrm>
            <a:off x="5999628" y="3300276"/>
            <a:ext cx="1107852" cy="646481"/>
          </a:xfrm>
          <a:prstGeom prst="rect">
            <a:avLst/>
          </a:prstGeom>
          <a:noFill/>
          <a:ln w="9525">
            <a:noFill/>
            <a:miter lim="800000"/>
            <a:headEnd/>
            <a:tailEnd/>
          </a:ln>
        </p:spPr>
        <p:txBody>
          <a:bodyPr wrap="none">
            <a:spAutoFit/>
          </a:bodyPr>
          <a:lstStyle/>
          <a:p>
            <a:pPr algn="ctr"/>
            <a:r>
              <a:rPr kumimoji="1" lang="en-US" altLang="zh-CN" sz="3600" b="1" dirty="0" smtClean="0">
                <a:solidFill>
                  <a:srgbClr val="0000FF"/>
                </a:solidFill>
                <a:latin typeface="Times New Roman" pitchFamily="18" charset="0"/>
                <a:ea typeface="楷体_GB2312" pitchFamily="49" charset="-122"/>
              </a:rPr>
              <a:t>O(n)</a:t>
            </a:r>
            <a:endParaRPr kumimoji="1" lang="en-US" altLang="zh-CN" sz="3600" b="1" dirty="0">
              <a:solidFill>
                <a:srgbClr val="0000FF"/>
              </a:solidFill>
              <a:latin typeface="Times New Roman" pitchFamily="18" charset="0"/>
              <a:ea typeface="楷体_GB2312" pitchFamily="49" charset="-122"/>
            </a:endParaRPr>
          </a:p>
        </p:txBody>
      </p:sp>
      <p:sp>
        <p:nvSpPr>
          <p:cNvPr id="179205" name="Rectangle 5"/>
          <p:cNvSpPr>
            <a:spLocks noChangeArrowheads="1"/>
          </p:cNvSpPr>
          <p:nvPr/>
        </p:nvSpPr>
        <p:spPr bwMode="auto">
          <a:xfrm>
            <a:off x="3862958" y="4942878"/>
            <a:ext cx="1111057" cy="646481"/>
          </a:xfrm>
          <a:prstGeom prst="rect">
            <a:avLst/>
          </a:prstGeom>
          <a:noFill/>
          <a:ln w="9525">
            <a:noFill/>
            <a:miter lim="800000"/>
            <a:headEnd/>
            <a:tailEnd/>
          </a:ln>
        </p:spPr>
        <p:txBody>
          <a:bodyPr wrap="none">
            <a:spAutoFit/>
          </a:bodyPr>
          <a:lstStyle/>
          <a:p>
            <a:pPr algn="ctr"/>
            <a:r>
              <a:rPr kumimoji="1" lang="zh-CN" altLang="en-US" sz="3600" b="1" dirty="0" smtClean="0">
                <a:solidFill>
                  <a:srgbClr val="0000FF"/>
                </a:solidFill>
                <a:latin typeface="Times New Roman" pitchFamily="18" charset="0"/>
                <a:ea typeface="楷体_GB2312" pitchFamily="49" charset="-122"/>
              </a:rPr>
              <a:t>稳定</a:t>
            </a:r>
            <a:endParaRPr kumimoji="1" lang="zh-CN" altLang="en-US" sz="3600" b="1" dirty="0">
              <a:solidFill>
                <a:srgbClr val="0000FF"/>
              </a:solidFill>
              <a:latin typeface="Times New Roman" pitchFamily="18" charset="0"/>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归并排序</a:t>
            </a:r>
            <a:r>
              <a:rPr lang="en-US" altLang="zh-CN"/>
              <a:t>—</a:t>
            </a:r>
            <a:r>
              <a:rPr lang="zh-CN" altLang="en-US"/>
              <a:t>性能</a:t>
            </a:r>
            <a:r>
              <a:rPr lang="zh-CN" altLang="en-US" smtClean="0"/>
              <a:t>分析</a:t>
            </a:r>
            <a:endParaRPr lang="zh-CN" altLang="en-US"/>
          </a:p>
        </p:txBody>
      </p:sp>
    </p:spTree>
    <p:extLst>
      <p:ext uri="{BB962C8B-B14F-4D97-AF65-F5344CB8AC3E}">
        <p14:creationId xmlns:p14="http://schemas.microsoft.com/office/powerpoint/2010/main" val="31312072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wipe(left)">
                                      <p:cBhvr>
                                        <p:cTn id="7" dur="500"/>
                                        <p:tgtEl>
                                          <p:spTgt spid="179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79203"/>
                                        </p:tgtEl>
                                        <p:attrNameLst>
                                          <p:attrName>style.visibility</p:attrName>
                                        </p:attrNameLst>
                                      </p:cBhvr>
                                      <p:to>
                                        <p:strVal val="visible"/>
                                      </p:to>
                                    </p:set>
                                    <p:anim calcmode="lin" valueType="num">
                                      <p:cBhvr>
                                        <p:cTn id="12" dur="1000" fill="hold"/>
                                        <p:tgtEl>
                                          <p:spTgt spid="179203"/>
                                        </p:tgtEl>
                                        <p:attrNameLst>
                                          <p:attrName>ppt_w</p:attrName>
                                        </p:attrNameLst>
                                      </p:cBhvr>
                                      <p:tavLst>
                                        <p:tav tm="0">
                                          <p:val>
                                            <p:fltVal val="0"/>
                                          </p:val>
                                        </p:tav>
                                        <p:tav tm="100000">
                                          <p:val>
                                            <p:strVal val="#ppt_w"/>
                                          </p:val>
                                        </p:tav>
                                      </p:tavLst>
                                    </p:anim>
                                    <p:anim calcmode="lin" valueType="num">
                                      <p:cBhvr>
                                        <p:cTn id="13" dur="1000" fill="hold"/>
                                        <p:tgtEl>
                                          <p:spTgt spid="179203"/>
                                        </p:tgtEl>
                                        <p:attrNameLst>
                                          <p:attrName>ppt_h</p:attrName>
                                        </p:attrNameLst>
                                      </p:cBhvr>
                                      <p:tavLst>
                                        <p:tav tm="0">
                                          <p:val>
                                            <p:fltVal val="0"/>
                                          </p:val>
                                        </p:tav>
                                        <p:tav tm="100000">
                                          <p:val>
                                            <p:strVal val="#ppt_h"/>
                                          </p:val>
                                        </p:tav>
                                      </p:tavLst>
                                    </p:anim>
                                    <p:anim calcmode="lin" valueType="num">
                                      <p:cBhvr>
                                        <p:cTn id="14" dur="1000" fill="hold"/>
                                        <p:tgtEl>
                                          <p:spTgt spid="179203"/>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92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79204"/>
                                        </p:tgtEl>
                                        <p:attrNameLst>
                                          <p:attrName>style.visibility</p:attrName>
                                        </p:attrNameLst>
                                      </p:cBhvr>
                                      <p:to>
                                        <p:strVal val="visible"/>
                                      </p:to>
                                    </p:set>
                                    <p:anim calcmode="lin" valueType="num">
                                      <p:cBhvr>
                                        <p:cTn id="20" dur="1000" fill="hold"/>
                                        <p:tgtEl>
                                          <p:spTgt spid="179204"/>
                                        </p:tgtEl>
                                        <p:attrNameLst>
                                          <p:attrName>ppt_w</p:attrName>
                                        </p:attrNameLst>
                                      </p:cBhvr>
                                      <p:tavLst>
                                        <p:tav tm="0">
                                          <p:val>
                                            <p:fltVal val="0"/>
                                          </p:val>
                                        </p:tav>
                                        <p:tav tm="100000">
                                          <p:val>
                                            <p:strVal val="#ppt_w"/>
                                          </p:val>
                                        </p:tav>
                                      </p:tavLst>
                                    </p:anim>
                                    <p:anim calcmode="lin" valueType="num">
                                      <p:cBhvr>
                                        <p:cTn id="21" dur="1000" fill="hold"/>
                                        <p:tgtEl>
                                          <p:spTgt spid="179204"/>
                                        </p:tgtEl>
                                        <p:attrNameLst>
                                          <p:attrName>ppt_h</p:attrName>
                                        </p:attrNameLst>
                                      </p:cBhvr>
                                      <p:tavLst>
                                        <p:tav tm="0">
                                          <p:val>
                                            <p:fltVal val="0"/>
                                          </p:val>
                                        </p:tav>
                                        <p:tav tm="100000">
                                          <p:val>
                                            <p:strVal val="#ppt_h"/>
                                          </p:val>
                                        </p:tav>
                                      </p:tavLst>
                                    </p:anim>
                                    <p:anim calcmode="lin" valueType="num">
                                      <p:cBhvr>
                                        <p:cTn id="22" dur="1000" fill="hold"/>
                                        <p:tgtEl>
                                          <p:spTgt spid="17920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792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79205"/>
                                        </p:tgtEl>
                                        <p:attrNameLst>
                                          <p:attrName>style.visibility</p:attrName>
                                        </p:attrNameLst>
                                      </p:cBhvr>
                                      <p:to>
                                        <p:strVal val="visible"/>
                                      </p:to>
                                    </p:set>
                                    <p:anim calcmode="lin" valueType="num">
                                      <p:cBhvr>
                                        <p:cTn id="28" dur="1000" fill="hold"/>
                                        <p:tgtEl>
                                          <p:spTgt spid="179205"/>
                                        </p:tgtEl>
                                        <p:attrNameLst>
                                          <p:attrName>ppt_w</p:attrName>
                                        </p:attrNameLst>
                                      </p:cBhvr>
                                      <p:tavLst>
                                        <p:tav tm="0">
                                          <p:val>
                                            <p:fltVal val="0"/>
                                          </p:val>
                                        </p:tav>
                                        <p:tav tm="100000">
                                          <p:val>
                                            <p:strVal val="#ppt_w"/>
                                          </p:val>
                                        </p:tav>
                                      </p:tavLst>
                                    </p:anim>
                                    <p:anim calcmode="lin" valueType="num">
                                      <p:cBhvr>
                                        <p:cTn id="29" dur="1000" fill="hold"/>
                                        <p:tgtEl>
                                          <p:spTgt spid="179205"/>
                                        </p:tgtEl>
                                        <p:attrNameLst>
                                          <p:attrName>ppt_h</p:attrName>
                                        </p:attrNameLst>
                                      </p:cBhvr>
                                      <p:tavLst>
                                        <p:tav tm="0">
                                          <p:val>
                                            <p:fltVal val="0"/>
                                          </p:val>
                                        </p:tav>
                                        <p:tav tm="100000">
                                          <p:val>
                                            <p:strVal val="#ppt_h"/>
                                          </p:val>
                                        </p:tav>
                                      </p:tavLst>
                                    </p:anim>
                                    <p:anim calcmode="lin" valueType="num">
                                      <p:cBhvr>
                                        <p:cTn id="30" dur="1000" fill="hold"/>
                                        <p:tgtEl>
                                          <p:spTgt spid="179205"/>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7920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3" grpId="0" autoUpdateAnimBg="0"/>
      <p:bldP spid="179204" grpId="0" autoUpdateAnimBg="0"/>
      <p:bldP spid="179205"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rmAutofit fontScale="90000"/>
          </a:bodyPr>
          <a:lstStyle/>
          <a:p>
            <a:pPr>
              <a:lnSpc>
                <a:spcPct val="150000"/>
              </a:lnSpc>
              <a:spcBef>
                <a:spcPct val="50000"/>
              </a:spcBef>
              <a:defRPr/>
            </a:pPr>
            <a:r>
              <a:rPr lang="zh-CN" altLang="en-US" sz="3600" b="1" smtClean="0">
                <a:ea typeface="楷体_GB2312" pitchFamily="49" charset="-122"/>
              </a:rPr>
              <a:t>快速</a:t>
            </a:r>
            <a:r>
              <a:rPr lang="zh-CN" altLang="en-US" sz="3600" b="1" dirty="0">
                <a:ea typeface="楷体_GB2312" pitchFamily="49" charset="-122"/>
              </a:rPr>
              <a:t>排序</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solidFill>
                  <a:prstClr val="black">
                    <a:tint val="75000"/>
                  </a:prstClr>
                </a:solidFill>
              </a:rPr>
              <a:pPr/>
              <a:t>113</a:t>
            </a:fld>
            <a:endParaRPr lang="zh-CN" altLang="en-US" dirty="0">
              <a:solidFill>
                <a:prstClr val="black">
                  <a:tint val="75000"/>
                </a:prstClr>
              </a:solidFill>
            </a:endParaRPr>
          </a:p>
        </p:txBody>
      </p:sp>
      <p:sp>
        <p:nvSpPr>
          <p:cNvPr id="3" name="矩形 2">
            <a:extLst>
              <a:ext uri="{FF2B5EF4-FFF2-40B4-BE49-F238E27FC236}">
                <a16:creationId xmlns="" xmlns:a16="http://schemas.microsoft.com/office/drawing/2014/main" id="{7C731C68-D8B4-4EFA-9F8F-8A549ADC8D98}"/>
              </a:ext>
            </a:extLst>
          </p:cNvPr>
          <p:cNvSpPr/>
          <p:nvPr/>
        </p:nvSpPr>
        <p:spPr>
          <a:xfrm>
            <a:off x="746603" y="1165833"/>
            <a:ext cx="11168097" cy="2678276"/>
          </a:xfrm>
          <a:prstGeom prst="rect">
            <a:avLst/>
          </a:prstGeom>
        </p:spPr>
        <p:txBody>
          <a:bodyPr wrap="square">
            <a:spAutoFit/>
          </a:bodyPr>
          <a:lstStyle/>
          <a:p>
            <a:pPr algn="just" defTabSz="914400"/>
            <a:r>
              <a:rPr lang="zh-CN" altLang="en-US" sz="2800" b="1" dirty="0">
                <a:solidFill>
                  <a:srgbClr val="00007D"/>
                </a:solidFill>
                <a:latin typeface="Comic Sans MS" pitchFamily="66" charset="0"/>
                <a:ea typeface="楷体_GB2312" pitchFamily="49" charset="-122"/>
              </a:rPr>
              <a:t>快速排序是由</a:t>
            </a:r>
            <a:r>
              <a:rPr lang="en-US" altLang="zh-CN" sz="2800" b="1" dirty="0">
                <a:solidFill>
                  <a:srgbClr val="00007D"/>
                </a:solidFill>
                <a:latin typeface="Comic Sans MS" pitchFamily="66" charset="0"/>
                <a:ea typeface="楷体_GB2312" pitchFamily="49" charset="-122"/>
              </a:rPr>
              <a:t>C. A. R. Hoare</a:t>
            </a:r>
            <a:r>
              <a:rPr lang="zh-CN" altLang="en-US" sz="2800" b="1" dirty="0">
                <a:solidFill>
                  <a:srgbClr val="00007D"/>
                </a:solidFill>
                <a:latin typeface="Comic Sans MS" pitchFamily="66" charset="0"/>
                <a:ea typeface="楷体_GB2312" pitchFamily="49" charset="-122"/>
              </a:rPr>
              <a:t>在</a:t>
            </a:r>
            <a:r>
              <a:rPr lang="en-US" altLang="zh-CN" sz="2800" b="1" dirty="0">
                <a:solidFill>
                  <a:srgbClr val="00007D"/>
                </a:solidFill>
                <a:latin typeface="Comic Sans MS" pitchFamily="66" charset="0"/>
                <a:ea typeface="楷体_GB2312" pitchFamily="49" charset="-122"/>
              </a:rPr>
              <a:t>1962</a:t>
            </a:r>
            <a:r>
              <a:rPr lang="zh-CN" altLang="en-US" sz="2800" b="1" dirty="0">
                <a:solidFill>
                  <a:srgbClr val="00007D"/>
                </a:solidFill>
                <a:latin typeface="Comic Sans MS" pitchFamily="66" charset="0"/>
                <a:ea typeface="楷体_GB2312" pitchFamily="49" charset="-122"/>
              </a:rPr>
              <a:t>年提出的排序算法，该算法在冒泡排序的基础上做出了以下改进：将序列中的某一个记录设定为枢轴（通常我们将第一个记录设定为枢轴），通过一趟排序后，把序列分为两个子序列</a:t>
            </a:r>
            <a:r>
              <a:rPr lang="en-US" altLang="zh-CN" sz="2800" b="1" dirty="0">
                <a:solidFill>
                  <a:srgbClr val="00007D"/>
                </a:solidFill>
                <a:latin typeface="Comic Sans MS" pitchFamily="66" charset="0"/>
                <a:ea typeface="楷体_GB2312" pitchFamily="49" charset="-122"/>
              </a:rPr>
              <a:t>——</a:t>
            </a:r>
            <a:r>
              <a:rPr lang="zh-CN" altLang="en-US" sz="2800" b="1" dirty="0">
                <a:solidFill>
                  <a:srgbClr val="00007D"/>
                </a:solidFill>
                <a:latin typeface="Comic Sans MS" pitchFamily="66" charset="0"/>
                <a:ea typeface="楷体_GB2312" pitchFamily="49" charset="-122"/>
              </a:rPr>
              <a:t>左子序列和右子序列。我们将不小于枢轴的记录移动到右子序列中，并将小于枢轴的记录移动到左子序列中。接下来对左子序列和右子序列分别重复执行上述步骤，直到快速排序结束。</a:t>
            </a:r>
          </a:p>
        </p:txBody>
      </p:sp>
    </p:spTree>
    <p:extLst>
      <p:ext uri="{BB962C8B-B14F-4D97-AF65-F5344CB8AC3E}">
        <p14:creationId xmlns:p14="http://schemas.microsoft.com/office/powerpoint/2010/main" val="680607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Text Box 4"/>
          <p:cNvSpPr txBox="1">
            <a:spLocks noChangeArrowheads="1"/>
          </p:cNvSpPr>
          <p:nvPr/>
        </p:nvSpPr>
        <p:spPr bwMode="auto">
          <a:xfrm>
            <a:off x="2255355" y="1724424"/>
            <a:ext cx="7983028" cy="528760"/>
          </a:xfrm>
          <a:prstGeom prst="rect">
            <a:avLst/>
          </a:prstGeom>
          <a:solidFill>
            <a:srgbClr val="CCFFCC"/>
          </a:solidFill>
          <a:ln w="9525">
            <a:solidFill>
              <a:srgbClr val="003300"/>
            </a:solidFill>
            <a:miter lim="800000"/>
            <a:headEnd/>
            <a:tailEnd/>
          </a:ln>
        </p:spPr>
        <p:txBody>
          <a:bodyPr>
            <a:spAutoFit/>
          </a:bodyPr>
          <a:lstStyle/>
          <a:p>
            <a:pPr algn="ctr" defTabSz="914400">
              <a:spcBef>
                <a:spcPct val="50000"/>
              </a:spcBef>
            </a:pPr>
            <a:r>
              <a:rPr kumimoji="1" lang="zh-CN" altLang="en-US" sz="2800" b="1">
                <a:solidFill>
                  <a:prstClr val="black"/>
                </a:solidFill>
                <a:latin typeface="Times New Roman" pitchFamily="18" charset="0"/>
              </a:rPr>
              <a:t>无 序 的 记 录 序 列</a:t>
            </a:r>
          </a:p>
        </p:txBody>
      </p:sp>
      <p:sp>
        <p:nvSpPr>
          <p:cNvPr id="193541" name="Text Box 5"/>
          <p:cNvSpPr txBox="1">
            <a:spLocks noChangeArrowheads="1"/>
          </p:cNvSpPr>
          <p:nvPr/>
        </p:nvSpPr>
        <p:spPr bwMode="auto">
          <a:xfrm>
            <a:off x="2062762" y="4696912"/>
            <a:ext cx="3879346" cy="470009"/>
          </a:xfrm>
          <a:prstGeom prst="rect">
            <a:avLst/>
          </a:prstGeom>
          <a:solidFill>
            <a:srgbClr val="CCFFCC"/>
          </a:solidFill>
          <a:ln w="12700">
            <a:solidFill>
              <a:srgbClr val="003300"/>
            </a:solidFill>
            <a:miter lim="800000"/>
            <a:headEnd/>
            <a:tailEnd/>
          </a:ln>
        </p:spPr>
        <p:txBody>
          <a:bodyPr>
            <a:spAutoFit/>
          </a:bodyPr>
          <a:lstStyle/>
          <a:p>
            <a:pPr defTabSz="914400">
              <a:spcBef>
                <a:spcPct val="50000"/>
              </a:spcBef>
            </a:pPr>
            <a:r>
              <a:rPr kumimoji="1" lang="zh-CN" altLang="en-US" sz="2400" b="1" dirty="0">
                <a:solidFill>
                  <a:prstClr val="black"/>
                </a:solidFill>
                <a:latin typeface="Times New Roman" pitchFamily="18" charset="0"/>
              </a:rPr>
              <a:t>无序</a:t>
            </a:r>
            <a:r>
              <a:rPr kumimoji="1" lang="zh-CN" altLang="en-US" sz="2400" b="1" dirty="0" smtClean="0">
                <a:solidFill>
                  <a:prstClr val="black"/>
                </a:solidFill>
                <a:latin typeface="Times New Roman" pitchFamily="18" charset="0"/>
              </a:rPr>
              <a:t>记录左子序列</a:t>
            </a:r>
            <a:endParaRPr kumimoji="1" lang="en-US" altLang="zh-CN" sz="2400" b="1" dirty="0">
              <a:solidFill>
                <a:prstClr val="black"/>
              </a:solidFill>
              <a:latin typeface="Times New Roman" pitchFamily="18" charset="0"/>
            </a:endParaRPr>
          </a:p>
        </p:txBody>
      </p:sp>
      <p:sp>
        <p:nvSpPr>
          <p:cNvPr id="193542" name="Text Box 6"/>
          <p:cNvSpPr txBox="1">
            <a:spLocks noChangeArrowheads="1"/>
          </p:cNvSpPr>
          <p:nvPr/>
        </p:nvSpPr>
        <p:spPr bwMode="auto">
          <a:xfrm>
            <a:off x="7247917" y="4655635"/>
            <a:ext cx="3250777" cy="461772"/>
          </a:xfrm>
          <a:prstGeom prst="rect">
            <a:avLst/>
          </a:prstGeom>
          <a:solidFill>
            <a:srgbClr val="CCFFCC"/>
          </a:solidFill>
          <a:ln w="12700">
            <a:solidFill>
              <a:srgbClr val="003300"/>
            </a:solidFill>
            <a:miter lim="800000"/>
            <a:headEnd/>
            <a:tailEnd/>
          </a:ln>
        </p:spPr>
        <p:txBody>
          <a:bodyPr>
            <a:spAutoFit/>
          </a:bodyPr>
          <a:lstStyle/>
          <a:p>
            <a:pPr defTabSz="914400">
              <a:spcBef>
                <a:spcPct val="50000"/>
              </a:spcBef>
            </a:pPr>
            <a:r>
              <a:rPr kumimoji="1" lang="zh-CN" altLang="en-US" sz="2400" b="1" dirty="0" smtClean="0">
                <a:solidFill>
                  <a:prstClr val="black"/>
                </a:solidFill>
                <a:latin typeface="Times New Roman" pitchFamily="18" charset="0"/>
              </a:rPr>
              <a:t>无序记录右子序列</a:t>
            </a:r>
            <a:endParaRPr kumimoji="1" lang="en-US" altLang="zh-CN" sz="2400" b="1" dirty="0">
              <a:solidFill>
                <a:prstClr val="black"/>
              </a:solidFill>
              <a:latin typeface="Times New Roman" pitchFamily="18" charset="0"/>
            </a:endParaRPr>
          </a:p>
        </p:txBody>
      </p:sp>
      <p:sp>
        <p:nvSpPr>
          <p:cNvPr id="193543" name="Oval 7"/>
          <p:cNvSpPr>
            <a:spLocks noChangeArrowheads="1"/>
          </p:cNvSpPr>
          <p:nvPr/>
        </p:nvSpPr>
        <p:spPr bwMode="auto">
          <a:xfrm>
            <a:off x="6174906" y="4696912"/>
            <a:ext cx="812694" cy="533524"/>
          </a:xfrm>
          <a:prstGeom prst="ellipse">
            <a:avLst/>
          </a:prstGeom>
          <a:solidFill>
            <a:srgbClr val="FFCC99"/>
          </a:solidFill>
          <a:ln w="19050">
            <a:solidFill>
              <a:srgbClr val="FF0000"/>
            </a:solidFill>
            <a:round/>
            <a:headEnd/>
            <a:tailEnd/>
          </a:ln>
        </p:spPr>
        <p:txBody>
          <a:bodyPr wrap="none" anchor="ctr"/>
          <a:lstStyle/>
          <a:p>
            <a:pPr algn="ctr" defTabSz="914400"/>
            <a:r>
              <a:rPr kumimoji="1" lang="zh-CN" altLang="en-US" sz="1800" b="1">
                <a:solidFill>
                  <a:srgbClr val="990000"/>
                </a:solidFill>
                <a:latin typeface="Times New Roman" pitchFamily="18" charset="0"/>
              </a:rPr>
              <a:t>枢轴</a:t>
            </a:r>
            <a:endParaRPr kumimoji="1" lang="zh-CN" altLang="en-US" sz="1800">
              <a:solidFill>
                <a:prstClr val="black"/>
              </a:solidFill>
              <a:latin typeface="Times New Roman" pitchFamily="18" charset="0"/>
            </a:endParaRPr>
          </a:p>
        </p:txBody>
      </p:sp>
      <p:sp>
        <p:nvSpPr>
          <p:cNvPr id="193544" name="AutoShape 8"/>
          <p:cNvSpPr>
            <a:spLocks noChangeArrowheads="1"/>
          </p:cNvSpPr>
          <p:nvPr/>
        </p:nvSpPr>
        <p:spPr bwMode="auto">
          <a:xfrm>
            <a:off x="6378080" y="2486601"/>
            <a:ext cx="304760" cy="2134094"/>
          </a:xfrm>
          <a:prstGeom prst="downArrow">
            <a:avLst>
              <a:gd name="adj1" fmla="val 50000"/>
              <a:gd name="adj2" fmla="val 233333"/>
            </a:avLst>
          </a:prstGeom>
          <a:solidFill>
            <a:schemeClr val="hlink"/>
          </a:solidFill>
          <a:ln w="9525">
            <a:solidFill>
              <a:schemeClr val="tx1"/>
            </a:solidFill>
            <a:miter lim="800000"/>
            <a:headEnd/>
            <a:tailEnd/>
          </a:ln>
        </p:spPr>
        <p:txBody>
          <a:bodyPr vert="eaVert" wrap="none" anchor="ctr"/>
          <a:lstStyle/>
          <a:p>
            <a:pPr algn="ctr" defTabSz="914400"/>
            <a:endParaRPr kumimoji="1" lang="zh-CN" altLang="en-US" sz="2400">
              <a:solidFill>
                <a:prstClr val="black"/>
              </a:solidFill>
              <a:latin typeface="Times New Roman" pitchFamily="18" charset="0"/>
            </a:endParaRPr>
          </a:p>
        </p:txBody>
      </p:sp>
      <p:sp>
        <p:nvSpPr>
          <p:cNvPr id="193545" name="Text Box 9"/>
          <p:cNvSpPr txBox="1">
            <a:spLocks noChangeArrowheads="1"/>
          </p:cNvSpPr>
          <p:nvPr/>
        </p:nvSpPr>
        <p:spPr bwMode="auto">
          <a:xfrm>
            <a:off x="2517784" y="3096342"/>
            <a:ext cx="2646533" cy="1077467"/>
          </a:xfrm>
          <a:prstGeom prst="rect">
            <a:avLst/>
          </a:prstGeom>
          <a:noFill/>
          <a:ln w="9525">
            <a:noFill/>
            <a:miter lim="800000"/>
            <a:headEnd/>
            <a:tailEnd/>
          </a:ln>
        </p:spPr>
        <p:txBody>
          <a:bodyPr wrap="none">
            <a:spAutoFit/>
          </a:bodyPr>
          <a:lstStyle/>
          <a:p>
            <a:pPr defTabSz="914400"/>
            <a:r>
              <a:rPr kumimoji="1" lang="zh-CN" altLang="en-US" sz="3200">
                <a:solidFill>
                  <a:srgbClr val="990000"/>
                </a:solidFill>
                <a:latin typeface="Times New Roman" pitchFamily="18" charset="0"/>
                <a:ea typeface="隶书" pitchFamily="49" charset="-122"/>
              </a:rPr>
              <a:t>通过一趟快速</a:t>
            </a:r>
          </a:p>
          <a:p>
            <a:pPr defTabSz="914400"/>
            <a:r>
              <a:rPr kumimoji="1" lang="zh-CN" altLang="en-US" sz="3200">
                <a:solidFill>
                  <a:srgbClr val="990000"/>
                </a:solidFill>
                <a:latin typeface="Times New Roman" pitchFamily="18" charset="0"/>
                <a:ea typeface="隶书" pitchFamily="49" charset="-122"/>
              </a:rPr>
              <a:t>排序后</a:t>
            </a:r>
            <a:endParaRPr kumimoji="1" lang="zh-CN" altLang="en-US" sz="3200">
              <a:solidFill>
                <a:prstClr val="black"/>
              </a:solidFill>
              <a:latin typeface="Times New Roman" pitchFamily="18" charset="0"/>
            </a:endParaRPr>
          </a:p>
        </p:txBody>
      </p:sp>
      <p:sp>
        <p:nvSpPr>
          <p:cNvPr id="193546" name="Text Box 10"/>
          <p:cNvSpPr txBox="1">
            <a:spLocks noChangeArrowheads="1"/>
          </p:cNvSpPr>
          <p:nvPr/>
        </p:nvSpPr>
        <p:spPr bwMode="auto">
          <a:xfrm>
            <a:off x="7046864" y="3248785"/>
            <a:ext cx="2646533" cy="584910"/>
          </a:xfrm>
          <a:prstGeom prst="rect">
            <a:avLst/>
          </a:prstGeom>
          <a:noFill/>
          <a:ln w="9525">
            <a:noFill/>
            <a:miter lim="800000"/>
            <a:headEnd/>
            <a:tailEnd/>
          </a:ln>
        </p:spPr>
        <p:txBody>
          <a:bodyPr wrap="none">
            <a:spAutoFit/>
          </a:bodyPr>
          <a:lstStyle/>
          <a:p>
            <a:pPr defTabSz="914400"/>
            <a:r>
              <a:rPr kumimoji="1" lang="zh-CN" altLang="en-US" sz="3200">
                <a:solidFill>
                  <a:srgbClr val="990000"/>
                </a:solidFill>
                <a:latin typeface="Times New Roman" pitchFamily="18" charset="0"/>
                <a:ea typeface="隶书" pitchFamily="49" charset="-122"/>
              </a:rPr>
              <a:t>（一次划分）</a:t>
            </a:r>
          </a:p>
        </p:txBody>
      </p:sp>
      <p:sp>
        <p:nvSpPr>
          <p:cNvPr id="79880" name="Rectangle 5"/>
          <p:cNvSpPr>
            <a:spLocks noChangeArrowheads="1"/>
          </p:cNvSpPr>
          <p:nvPr/>
        </p:nvSpPr>
        <p:spPr bwMode="auto">
          <a:xfrm>
            <a:off x="1775653" y="692317"/>
            <a:ext cx="9599950" cy="576396"/>
          </a:xfrm>
          <a:prstGeom prst="rect">
            <a:avLst/>
          </a:prstGeom>
          <a:noFill/>
          <a:ln w="9525">
            <a:noFill/>
            <a:miter lim="800000"/>
            <a:headEnd/>
            <a:tailEnd/>
          </a:ln>
        </p:spPr>
        <p:txBody>
          <a:bodyPr anchor="ctr"/>
          <a:lstStyle/>
          <a:p>
            <a:pPr defTabSz="914400">
              <a:lnSpc>
                <a:spcPct val="85000"/>
              </a:lnSpc>
            </a:pPr>
            <a:endParaRPr kumimoji="1" lang="zh-CN" altLang="en-US" sz="3600" b="1" dirty="0">
              <a:solidFill>
                <a:srgbClr val="FF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一趟快速</a:t>
            </a:r>
            <a:r>
              <a:rPr lang="zh-CN" altLang="en-US" smtClean="0"/>
              <a:t>排序</a:t>
            </a:r>
            <a:endParaRPr lang="zh-CN" altLang="en-US"/>
          </a:p>
        </p:txBody>
      </p:sp>
    </p:spTree>
    <p:extLst>
      <p:ext uri="{BB962C8B-B14F-4D97-AF65-F5344CB8AC3E}">
        <p14:creationId xmlns:p14="http://schemas.microsoft.com/office/powerpoint/2010/main" val="27966888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left)">
                                      <p:cBhvr>
                                        <p:cTn id="7" dur="500"/>
                                        <p:tgtEl>
                                          <p:spTgt spid="193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44"/>
                                        </p:tgtEl>
                                        <p:attrNameLst>
                                          <p:attrName>style.visibility</p:attrName>
                                        </p:attrNameLst>
                                      </p:cBhvr>
                                      <p:to>
                                        <p:strVal val="visible"/>
                                      </p:to>
                                    </p:set>
                                    <p:animEffect transition="in" filter="wipe(up)">
                                      <p:cBhvr>
                                        <p:cTn id="12" dur="500"/>
                                        <p:tgtEl>
                                          <p:spTgt spid="19354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3545"/>
                                        </p:tgtEl>
                                        <p:attrNameLst>
                                          <p:attrName>style.visibility</p:attrName>
                                        </p:attrNameLst>
                                      </p:cBhvr>
                                      <p:to>
                                        <p:strVal val="visible"/>
                                      </p:to>
                                    </p:set>
                                    <p:animEffect transition="in" filter="wipe(left)">
                                      <p:cBhvr>
                                        <p:cTn id="16" dur="500"/>
                                        <p:tgtEl>
                                          <p:spTgt spid="19354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93546"/>
                                        </p:tgtEl>
                                        <p:attrNameLst>
                                          <p:attrName>style.visibility</p:attrName>
                                        </p:attrNameLst>
                                      </p:cBhvr>
                                      <p:to>
                                        <p:strVal val="visible"/>
                                      </p:to>
                                    </p:set>
                                    <p:animEffect transition="in" filter="wipe(left)">
                                      <p:cBhvr>
                                        <p:cTn id="20" dur="500"/>
                                        <p:tgtEl>
                                          <p:spTgt spid="1935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3541"/>
                                        </p:tgtEl>
                                        <p:attrNameLst>
                                          <p:attrName>style.visibility</p:attrName>
                                        </p:attrNameLst>
                                      </p:cBhvr>
                                      <p:to>
                                        <p:strVal val="visible"/>
                                      </p:to>
                                    </p:set>
                                    <p:animEffect transition="in" filter="wipe(left)">
                                      <p:cBhvr>
                                        <p:cTn id="25" dur="500"/>
                                        <p:tgtEl>
                                          <p:spTgt spid="193541"/>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3543"/>
                                        </p:tgtEl>
                                        <p:attrNameLst>
                                          <p:attrName>style.visibility</p:attrName>
                                        </p:attrNameLst>
                                      </p:cBhvr>
                                      <p:to>
                                        <p:strVal val="visible"/>
                                      </p:to>
                                    </p:set>
                                    <p:animEffect transition="in" filter="wipe(left)">
                                      <p:cBhvr>
                                        <p:cTn id="29" dur="500"/>
                                        <p:tgtEl>
                                          <p:spTgt spid="193543"/>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93542"/>
                                        </p:tgtEl>
                                        <p:attrNameLst>
                                          <p:attrName>style.visibility</p:attrName>
                                        </p:attrNameLst>
                                      </p:cBhvr>
                                      <p:to>
                                        <p:strVal val="visible"/>
                                      </p:to>
                                    </p:set>
                                    <p:animEffect transition="in" filter="wipe(left)">
                                      <p:cBhvr>
                                        <p:cTn id="33" dur="500"/>
                                        <p:tgtEl>
                                          <p:spTgt spid="19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animBg="1" autoUpdateAnimBg="0"/>
      <p:bldP spid="193541" grpId="0" animBg="1" autoUpdateAnimBg="0"/>
      <p:bldP spid="193542" grpId="0" animBg="1" autoUpdateAnimBg="0"/>
      <p:bldP spid="193543" grpId="0" animBg="1" autoUpdateAnimBg="0"/>
      <p:bldP spid="193544" grpId="0" animBg="1"/>
      <p:bldP spid="193545" grpId="0" autoUpdateAnimBg="0"/>
      <p:bldP spid="193546"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2"/>
          <p:cNvSpPr txBox="1">
            <a:spLocks noChangeArrowheads="1"/>
          </p:cNvSpPr>
          <p:nvPr/>
        </p:nvSpPr>
        <p:spPr bwMode="auto">
          <a:xfrm>
            <a:off x="958726" y="1303648"/>
            <a:ext cx="10463438" cy="4919408"/>
          </a:xfrm>
          <a:prstGeom prst="rect">
            <a:avLst/>
          </a:prstGeom>
          <a:noFill/>
          <a:ln>
            <a:noFill/>
          </a:ln>
          <a:extLst/>
        </p:spPr>
        <p:txBody>
          <a:bodyPr>
            <a:spAutoFit/>
          </a:bodyP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defTabSz="914400">
              <a:spcBef>
                <a:spcPct val="15000"/>
              </a:spcBef>
              <a:defRPr/>
            </a:pPr>
            <a:r>
              <a:rPr lang="en-US" altLang="zh-CN" b="1" dirty="0" err="1">
                <a:solidFill>
                  <a:srgbClr val="CC0000"/>
                </a:solidFill>
                <a:ea typeface="仿宋_GB2312" pitchFamily="49" charset="-122"/>
              </a:rPr>
              <a:t>QuickSort</a:t>
            </a:r>
            <a:r>
              <a:rPr lang="en-US" altLang="zh-CN" b="1" dirty="0">
                <a:solidFill>
                  <a:srgbClr val="CC0000"/>
                </a:solidFill>
                <a:ea typeface="仿宋_GB2312" pitchFamily="49" charset="-122"/>
              </a:rPr>
              <a:t> ( List ) </a:t>
            </a:r>
            <a:r>
              <a:rPr lang="en-US" altLang="zh-CN" b="1" dirty="0" smtClean="0">
                <a:solidFill>
                  <a:srgbClr val="CC0000"/>
                </a:solidFill>
                <a:ea typeface="仿宋_GB2312" pitchFamily="49" charset="-122"/>
              </a:rPr>
              <a:t>:</a:t>
            </a:r>
            <a:endParaRPr lang="en-US" altLang="zh-CN" b="1" dirty="0">
              <a:solidFill>
                <a:srgbClr val="CC0000"/>
              </a:solidFill>
              <a:ea typeface="仿宋_GB2312" pitchFamily="49" charset="-122"/>
            </a:endParaRPr>
          </a:p>
          <a:p>
            <a:pPr defTabSz="914400">
              <a:spcBef>
                <a:spcPct val="15000"/>
              </a:spcBef>
              <a:defRPr/>
            </a:pPr>
            <a:r>
              <a:rPr lang="en-US" altLang="zh-CN" b="1" dirty="0">
                <a:solidFill>
                  <a:srgbClr val="CC0000"/>
                </a:solidFill>
                <a:ea typeface="仿宋_GB2312" pitchFamily="49" charset="-122"/>
              </a:rPr>
              <a:t>     if ( </a:t>
            </a:r>
            <a:r>
              <a:rPr lang="en-US" altLang="zh-CN" b="1" dirty="0">
                <a:solidFill>
                  <a:srgbClr val="006600"/>
                </a:solidFill>
                <a:ea typeface="仿宋_GB2312" pitchFamily="49" charset="-122"/>
              </a:rPr>
              <a:t>List</a:t>
            </a:r>
            <a:r>
              <a:rPr lang="zh-CN" altLang="en-US" b="1" dirty="0">
                <a:solidFill>
                  <a:srgbClr val="006600"/>
                </a:solidFill>
                <a:ea typeface="仿宋_GB2312" pitchFamily="49" charset="-122"/>
              </a:rPr>
              <a:t>的长度大于</a:t>
            </a:r>
            <a:r>
              <a:rPr lang="en-US" altLang="zh-CN" b="1" dirty="0">
                <a:solidFill>
                  <a:srgbClr val="006600"/>
                </a:solidFill>
                <a:ea typeface="仿宋_GB2312" pitchFamily="49" charset="-122"/>
              </a:rPr>
              <a:t>1</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p>
          <a:p>
            <a:pPr defTabSz="914400">
              <a:spcBef>
                <a:spcPct val="15000"/>
              </a:spcBef>
              <a:defRPr/>
            </a:pPr>
            <a:r>
              <a:rPr lang="en-US" altLang="zh-CN" b="1" dirty="0">
                <a:solidFill>
                  <a:srgbClr val="CC0000"/>
                </a:solidFill>
                <a:ea typeface="仿宋_GB2312" pitchFamily="49" charset="-122"/>
              </a:rPr>
              <a:t>	</a:t>
            </a:r>
            <a:r>
              <a:rPr lang="zh-CN" altLang="en-US" b="1" i="1" dirty="0" smtClean="0">
                <a:solidFill>
                  <a:srgbClr val="CC0000"/>
                </a:solidFill>
                <a:ea typeface="仿宋_GB2312" pitchFamily="49" charset="-122"/>
              </a:rPr>
              <a:t>选取一个枢轴</a:t>
            </a:r>
            <a:endParaRPr lang="en-US" altLang="zh-CN" b="1" i="1" dirty="0" smtClean="0">
              <a:solidFill>
                <a:srgbClr val="CC0000"/>
              </a:solidFill>
              <a:ea typeface="仿宋_GB2312" pitchFamily="49" charset="-122"/>
            </a:endParaRPr>
          </a:p>
          <a:p>
            <a:pPr defTabSz="914400">
              <a:spcBef>
                <a:spcPct val="15000"/>
              </a:spcBef>
              <a:defRPr/>
            </a:pPr>
            <a:r>
              <a:rPr lang="en-US" altLang="zh-CN" b="1" i="1" dirty="0">
                <a:solidFill>
                  <a:srgbClr val="CC0000"/>
                </a:solidFill>
                <a:ea typeface="仿宋_GB2312" pitchFamily="49" charset="-122"/>
              </a:rPr>
              <a:t>	</a:t>
            </a:r>
            <a:r>
              <a:rPr lang="zh-CN" altLang="en-US" b="1" i="1" dirty="0" smtClean="0">
                <a:solidFill>
                  <a:srgbClr val="CC0000"/>
                </a:solidFill>
                <a:ea typeface="仿宋_GB2312" pitchFamily="49" charset="-122"/>
              </a:rPr>
              <a:t>将枢轴交换到最终正确位置</a:t>
            </a:r>
            <a:endParaRPr lang="en-US" altLang="zh-CN" b="1" i="1" dirty="0" smtClean="0">
              <a:solidFill>
                <a:srgbClr val="CC0000"/>
              </a:solidFill>
              <a:ea typeface="仿宋_GB2312" pitchFamily="49" charset="-122"/>
            </a:endParaRPr>
          </a:p>
          <a:p>
            <a:pPr defTabSz="914400">
              <a:spcBef>
                <a:spcPct val="15000"/>
              </a:spcBef>
              <a:defRPr/>
            </a:pPr>
            <a:r>
              <a:rPr lang="en-US" altLang="zh-CN" b="1" i="1" dirty="0">
                <a:solidFill>
                  <a:srgbClr val="CC0000"/>
                </a:solidFill>
                <a:ea typeface="仿宋_GB2312" pitchFamily="49" charset="-122"/>
              </a:rPr>
              <a:t>	</a:t>
            </a:r>
            <a:r>
              <a:rPr lang="zh-CN" altLang="en-US" b="1" i="1" dirty="0" smtClean="0">
                <a:solidFill>
                  <a:srgbClr val="CC0000"/>
                </a:solidFill>
                <a:ea typeface="仿宋_GB2312" pitchFamily="49" charset="-122"/>
              </a:rPr>
              <a:t>其左边子</a:t>
            </a:r>
            <a:r>
              <a:rPr lang="zh-CN" altLang="en-US" b="1" i="1" dirty="0">
                <a:solidFill>
                  <a:srgbClr val="CC0000"/>
                </a:solidFill>
                <a:ea typeface="仿宋_GB2312" pitchFamily="49" charset="-122"/>
              </a:rPr>
              <a:t>序列 </a:t>
            </a:r>
            <a:r>
              <a:rPr lang="en-US" altLang="zh-CN" b="1" i="1" dirty="0" err="1" smtClean="0">
                <a:solidFill>
                  <a:srgbClr val="CC0000"/>
                </a:solidFill>
                <a:ea typeface="仿宋_GB2312" pitchFamily="49" charset="-122"/>
              </a:rPr>
              <a:t>LeftList</a:t>
            </a:r>
            <a:r>
              <a:rPr lang="zh-CN" altLang="en-US" b="1" i="1" dirty="0" smtClean="0">
                <a:solidFill>
                  <a:srgbClr val="CC0000"/>
                </a:solidFill>
                <a:ea typeface="仿宋_GB2312" pitchFamily="49" charset="-122"/>
              </a:rPr>
              <a:t>存放</a:t>
            </a:r>
            <a:r>
              <a:rPr lang="zh-CN" altLang="en-US" b="1" i="1" dirty="0" smtClean="0">
                <a:solidFill>
                  <a:srgbClr val="00007D"/>
                </a:solidFill>
                <a:latin typeface="Comic Sans MS" pitchFamily="66" charset="0"/>
                <a:ea typeface="楷体_GB2312" pitchFamily="49" charset="-122"/>
              </a:rPr>
              <a:t>小于</a:t>
            </a:r>
            <a:r>
              <a:rPr lang="zh-CN" altLang="en-US" b="1" i="1" dirty="0">
                <a:solidFill>
                  <a:srgbClr val="00007D"/>
                </a:solidFill>
                <a:latin typeface="Comic Sans MS" pitchFamily="66" charset="0"/>
                <a:ea typeface="楷体_GB2312" pitchFamily="49" charset="-122"/>
              </a:rPr>
              <a:t>枢轴的</a:t>
            </a:r>
            <a:r>
              <a:rPr lang="zh-CN" altLang="en-US" b="1" i="1" dirty="0" smtClean="0">
                <a:solidFill>
                  <a:srgbClr val="00007D"/>
                </a:solidFill>
                <a:latin typeface="Comic Sans MS" pitchFamily="66" charset="0"/>
                <a:ea typeface="楷体_GB2312" pitchFamily="49" charset="-122"/>
              </a:rPr>
              <a:t>记录</a:t>
            </a:r>
            <a:endParaRPr lang="en-US" altLang="zh-CN" b="1" i="1" dirty="0" smtClean="0">
              <a:solidFill>
                <a:srgbClr val="CC0000"/>
              </a:solidFill>
              <a:ea typeface="仿宋_GB2312" pitchFamily="49" charset="-122"/>
            </a:endParaRPr>
          </a:p>
          <a:p>
            <a:pPr defTabSz="914400">
              <a:spcBef>
                <a:spcPct val="15000"/>
              </a:spcBef>
              <a:defRPr/>
            </a:pPr>
            <a:r>
              <a:rPr lang="en-US" altLang="zh-CN" b="1" i="1" dirty="0">
                <a:solidFill>
                  <a:srgbClr val="CC0000"/>
                </a:solidFill>
                <a:ea typeface="仿宋_GB2312" pitchFamily="49" charset="-122"/>
              </a:rPr>
              <a:t>	</a:t>
            </a:r>
            <a:r>
              <a:rPr lang="zh-CN" altLang="en-US" b="1" i="1" dirty="0" smtClean="0">
                <a:solidFill>
                  <a:srgbClr val="CC0000"/>
                </a:solidFill>
                <a:ea typeface="仿宋_GB2312" pitchFamily="49" charset="-122"/>
              </a:rPr>
              <a:t>右边子序列</a:t>
            </a:r>
            <a:r>
              <a:rPr lang="en-US" altLang="zh-CN" b="1" i="1" dirty="0" err="1" smtClean="0">
                <a:solidFill>
                  <a:srgbClr val="CC0000"/>
                </a:solidFill>
                <a:ea typeface="仿宋_GB2312" pitchFamily="49" charset="-122"/>
              </a:rPr>
              <a:t>RightList</a:t>
            </a:r>
            <a:r>
              <a:rPr lang="zh-CN" altLang="en-US" b="1" i="1" dirty="0">
                <a:solidFill>
                  <a:srgbClr val="CC0000"/>
                </a:solidFill>
                <a:ea typeface="仿宋_GB2312" pitchFamily="49" charset="-122"/>
              </a:rPr>
              <a:t>存放</a:t>
            </a:r>
            <a:r>
              <a:rPr lang="zh-CN" altLang="en-US" b="1" i="1" dirty="0" smtClean="0">
                <a:solidFill>
                  <a:srgbClr val="00007D"/>
                </a:solidFill>
                <a:latin typeface="Comic Sans MS" pitchFamily="66" charset="0"/>
                <a:ea typeface="楷体_GB2312" pitchFamily="49" charset="-122"/>
              </a:rPr>
              <a:t>大于等于枢轴的记录</a:t>
            </a:r>
            <a:r>
              <a:rPr lang="en-US" altLang="zh-CN" b="1" i="1" dirty="0" smtClean="0">
                <a:solidFill>
                  <a:srgbClr val="CC0000"/>
                </a:solidFill>
                <a:ea typeface="仿宋_GB2312" pitchFamily="49" charset="-122"/>
              </a:rPr>
              <a:t>           </a:t>
            </a:r>
            <a:r>
              <a:rPr lang="en-US" altLang="zh-CN" b="1" dirty="0" smtClean="0">
                <a:solidFill>
                  <a:srgbClr val="CC0000"/>
                </a:solidFill>
                <a:ea typeface="仿宋_GB2312" pitchFamily="49" charset="-122"/>
              </a:rPr>
              <a:t>	</a:t>
            </a:r>
            <a:r>
              <a:rPr lang="en-US" altLang="zh-CN" b="1" dirty="0" err="1" smtClean="0">
                <a:solidFill>
                  <a:srgbClr val="CC0000"/>
                </a:solidFill>
                <a:ea typeface="仿宋_GB2312" pitchFamily="49" charset="-122"/>
              </a:rPr>
              <a:t>QuickSort</a:t>
            </a:r>
            <a:r>
              <a:rPr lang="en-US" altLang="zh-CN" b="1" dirty="0" smtClean="0">
                <a:solidFill>
                  <a:srgbClr val="CC0000"/>
                </a:solidFill>
                <a:ea typeface="仿宋_GB2312" pitchFamily="49" charset="-122"/>
              </a:rPr>
              <a:t> </a:t>
            </a:r>
            <a:r>
              <a:rPr lang="en-US" altLang="zh-CN" b="1" dirty="0">
                <a:solidFill>
                  <a:srgbClr val="CC0000"/>
                </a:solidFill>
                <a:ea typeface="仿宋_GB2312" pitchFamily="49" charset="-122"/>
              </a:rPr>
              <a:t>( </a:t>
            </a:r>
            <a:r>
              <a:rPr lang="en-US" altLang="zh-CN" b="1" dirty="0" err="1">
                <a:solidFill>
                  <a:srgbClr val="CC0000"/>
                </a:solidFill>
                <a:ea typeface="仿宋_GB2312" pitchFamily="49" charset="-122"/>
              </a:rPr>
              <a:t>LeftList</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endParaRPr lang="en-US" altLang="zh-CN" b="1" dirty="0">
              <a:solidFill>
                <a:srgbClr val="CC0000"/>
              </a:solidFill>
              <a:ea typeface="仿宋_GB2312" pitchFamily="49" charset="-122"/>
            </a:endParaRPr>
          </a:p>
          <a:p>
            <a:pPr defTabSz="914400">
              <a:spcBef>
                <a:spcPct val="15000"/>
              </a:spcBef>
              <a:defRPr/>
            </a:pPr>
            <a:r>
              <a:rPr lang="en-US" altLang="zh-CN" b="1" dirty="0">
                <a:solidFill>
                  <a:srgbClr val="CC0000"/>
                </a:solidFill>
                <a:ea typeface="仿宋_GB2312" pitchFamily="49" charset="-122"/>
              </a:rPr>
              <a:t>           </a:t>
            </a:r>
            <a:r>
              <a:rPr lang="en-US" altLang="zh-CN" b="1" dirty="0" err="1">
                <a:solidFill>
                  <a:srgbClr val="CC0000"/>
                </a:solidFill>
                <a:ea typeface="仿宋_GB2312" pitchFamily="49" charset="-122"/>
              </a:rPr>
              <a:t>QuickSort</a:t>
            </a:r>
            <a:r>
              <a:rPr lang="en-US" altLang="zh-CN" b="1" dirty="0">
                <a:solidFill>
                  <a:srgbClr val="CC0000"/>
                </a:solidFill>
                <a:ea typeface="仿宋_GB2312" pitchFamily="49" charset="-122"/>
              </a:rPr>
              <a:t> ( </a:t>
            </a:r>
            <a:r>
              <a:rPr lang="en-US" altLang="zh-CN" b="1" dirty="0" err="1">
                <a:solidFill>
                  <a:srgbClr val="CC0000"/>
                </a:solidFill>
                <a:ea typeface="仿宋_GB2312" pitchFamily="49" charset="-122"/>
              </a:rPr>
              <a:t>RightList</a:t>
            </a:r>
            <a:r>
              <a:rPr lang="en-US" altLang="zh-CN" b="1" dirty="0">
                <a:solidFill>
                  <a:srgbClr val="CC0000"/>
                </a:solidFill>
                <a:ea typeface="仿宋_GB2312" pitchFamily="49" charset="-122"/>
              </a:rPr>
              <a:t> </a:t>
            </a:r>
            <a:r>
              <a:rPr lang="en-US" altLang="zh-CN" b="1" dirty="0" smtClean="0">
                <a:solidFill>
                  <a:srgbClr val="CC0000"/>
                </a:solidFill>
                <a:ea typeface="仿宋_GB2312" pitchFamily="49" charset="-122"/>
              </a:rPr>
              <a:t>)</a:t>
            </a:r>
            <a:endParaRPr lang="en-US" altLang="zh-CN" b="1" strike="sngStrike" dirty="0">
              <a:solidFill>
                <a:srgbClr val="CC0000"/>
              </a:solidFill>
              <a:ea typeface="仿宋_GB2312" pitchFamily="49" charset="-122"/>
            </a:endParaRPr>
          </a:p>
          <a:p>
            <a:pPr defTabSz="914400">
              <a:spcBef>
                <a:spcPct val="15000"/>
              </a:spcBef>
              <a:defRPr/>
            </a:pPr>
            <a:r>
              <a:rPr lang="en-US" altLang="zh-CN" b="1" dirty="0">
                <a:solidFill>
                  <a:srgbClr val="CC0000"/>
                </a:solidFill>
                <a:ea typeface="仿宋_GB2312" pitchFamily="49" charset="-122"/>
              </a:rPr>
              <a:t>    </a:t>
            </a:r>
          </a:p>
          <a:p>
            <a:pPr defTabSz="914400">
              <a:spcBef>
                <a:spcPct val="15000"/>
              </a:spcBef>
              <a:defRPr/>
            </a:pPr>
            <a:endParaRPr lang="en-US" altLang="zh-CN" b="1" dirty="0">
              <a:solidFill>
                <a:srgbClr val="CC0000"/>
              </a:solidFill>
              <a:ea typeface="仿宋_GB2312" pitchFamily="49" charset="-122"/>
            </a:endParaRPr>
          </a:p>
        </p:txBody>
      </p:sp>
      <p:sp>
        <p:nvSpPr>
          <p:cNvPr id="80899" name="Rectangle 3"/>
          <p:cNvSpPr>
            <a:spLocks noChangeArrowheads="1"/>
          </p:cNvSpPr>
          <p:nvPr/>
        </p:nvSpPr>
        <p:spPr bwMode="auto">
          <a:xfrm>
            <a:off x="912176" y="670081"/>
            <a:ext cx="1986182" cy="631088"/>
          </a:xfrm>
          <a:prstGeom prst="rect">
            <a:avLst/>
          </a:prstGeom>
          <a:noFill/>
          <a:ln w="9525">
            <a:noFill/>
            <a:miter lim="800000"/>
            <a:headEnd/>
            <a:tailEnd/>
          </a:ln>
        </p:spPr>
        <p:txBody>
          <a:bodyPr wrap="none">
            <a:spAutoFit/>
          </a:bodyPr>
          <a:lstStyle/>
          <a:p>
            <a:pPr defTabSz="914400"/>
            <a:r>
              <a:rPr kumimoji="1" lang="zh-CN" altLang="en-US" sz="3500" b="1">
                <a:solidFill>
                  <a:srgbClr val="000066"/>
                </a:solidFill>
                <a:latin typeface="Times New Roman" pitchFamily="18" charset="0"/>
                <a:ea typeface="仿宋_GB2312" pitchFamily="49" charset="-122"/>
              </a:rPr>
              <a:t>算法描述</a:t>
            </a:r>
            <a:endParaRPr kumimoji="1" lang="zh-CN" altLang="en-US" sz="3500" b="1">
              <a:solidFill>
                <a:srgbClr val="006600"/>
              </a:solidFill>
              <a:latin typeface="Times New Roman" pitchFamily="18" charset="0"/>
              <a:ea typeface="仿宋_GB2312" pitchFamily="49" charset="-122"/>
            </a:endParaRPr>
          </a:p>
        </p:txBody>
      </p:sp>
    </p:spTree>
    <p:extLst>
      <p:ext uri="{BB962C8B-B14F-4D97-AF65-F5344CB8AC3E}">
        <p14:creationId xmlns:p14="http://schemas.microsoft.com/office/powerpoint/2010/main" val="943839488"/>
      </p:ext>
    </p:extLst>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rmAutofit fontScale="90000"/>
          </a:bodyPr>
          <a:lstStyle/>
          <a:p>
            <a:pPr>
              <a:lnSpc>
                <a:spcPct val="150000"/>
              </a:lnSpc>
              <a:spcBef>
                <a:spcPct val="50000"/>
              </a:spcBef>
              <a:defRPr/>
            </a:pPr>
            <a:r>
              <a:rPr lang="zh-CN" altLang="en-US" sz="3600" b="1" smtClean="0">
                <a:ea typeface="楷体_GB2312" pitchFamily="49" charset="-122"/>
              </a:rPr>
              <a:t>快速排序接口方法和递归算法</a:t>
            </a:r>
            <a:endParaRPr lang="zh-CN" altLang="en-US" sz="3600" b="1" dirty="0">
              <a:ea typeface="楷体_GB2312" pitchFamily="49" charset="-122"/>
            </a:endParaRP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solidFill>
                  <a:prstClr val="black">
                    <a:tint val="75000"/>
                  </a:prstClr>
                </a:solidFill>
              </a:rPr>
              <a:pPr/>
              <a:t>116</a:t>
            </a:fld>
            <a:endParaRPr lang="zh-CN" altLang="en-US" dirty="0">
              <a:solidFill>
                <a:prstClr val="black">
                  <a:tint val="75000"/>
                </a:prstClr>
              </a:solidFill>
            </a:endParaRPr>
          </a:p>
        </p:txBody>
      </p:sp>
      <p:sp>
        <p:nvSpPr>
          <p:cNvPr id="3" name="Rectangle 1"/>
          <p:cNvSpPr>
            <a:spLocks noChangeArrowheads="1"/>
          </p:cNvSpPr>
          <p:nvPr/>
        </p:nvSpPr>
        <p:spPr bwMode="auto">
          <a:xfrm>
            <a:off x="1126658" y="1485578"/>
            <a:ext cx="8856984" cy="255454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recursive_quickSort(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low, high):</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 &lt; high:</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pivot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.adjust2(low, high)</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.recursive_quickSort(low, pivot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.recursive_quickSort(pivot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high)</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quick_sort(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.recursive_quickSort(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7933531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7" name="Object 12"/>
          <p:cNvGraphicFramePr>
            <a:graphicFrameLocks noChangeAspect="1"/>
          </p:cNvGraphicFramePr>
          <p:nvPr/>
        </p:nvGraphicFramePr>
        <p:xfrm>
          <a:off x="2878293" y="1797481"/>
          <a:ext cx="9168206" cy="735183"/>
        </p:xfrm>
        <a:graphic>
          <a:graphicData uri="http://schemas.openxmlformats.org/presentationml/2006/ole">
            <mc:AlternateContent xmlns:mc="http://schemas.openxmlformats.org/markup-compatibility/2006">
              <mc:Choice xmlns:v="urn:schemas-microsoft-com:vml" Requires="v">
                <p:oleObj spid="_x0000_s31782" name="文档" r:id="rId3" imgW="4739400" imgH="415800" progId="Word.Document.8">
                  <p:embed/>
                </p:oleObj>
              </mc:Choice>
              <mc:Fallback>
                <p:oleObj name="文档" r:id="rId3" imgW="4739400" imgH="415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293" y="1797481"/>
                        <a:ext cx="9168206" cy="73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12" name="Line 8"/>
          <p:cNvSpPr>
            <a:spLocks noChangeShapeType="1"/>
          </p:cNvSpPr>
          <p:nvPr/>
        </p:nvSpPr>
        <p:spPr bwMode="auto">
          <a:xfrm flipV="1">
            <a:off x="3117445" y="2459607"/>
            <a:ext cx="0" cy="609741"/>
          </a:xfrm>
          <a:prstGeom prst="line">
            <a:avLst/>
          </a:prstGeom>
          <a:noFill/>
          <a:ln w="19050">
            <a:solidFill>
              <a:srgbClr val="006600"/>
            </a:solidFill>
            <a:round/>
            <a:headEnd/>
            <a:tailEnd type="triangle" w="med" len="med"/>
          </a:ln>
        </p:spPr>
        <p:txBody>
          <a:bodyPr wrap="none" anchor="ctr"/>
          <a:lstStyle/>
          <a:p>
            <a:pPr defTabSz="914400"/>
            <a:endParaRPr lang="zh-CN" altLang="en-US" sz="1800">
              <a:solidFill>
                <a:prstClr val="black"/>
              </a:solidFill>
            </a:endParaRPr>
          </a:p>
        </p:txBody>
      </p:sp>
      <p:sp>
        <p:nvSpPr>
          <p:cNvPr id="123913" name="Text Box 9"/>
          <p:cNvSpPr txBox="1">
            <a:spLocks noChangeArrowheads="1"/>
          </p:cNvSpPr>
          <p:nvPr/>
        </p:nvSpPr>
        <p:spPr bwMode="auto">
          <a:xfrm>
            <a:off x="2804224" y="3021713"/>
            <a:ext cx="986239" cy="519232"/>
          </a:xfrm>
          <a:prstGeom prst="rect">
            <a:avLst/>
          </a:prstGeom>
          <a:noFill/>
          <a:ln w="9525">
            <a:noFill/>
            <a:miter lim="800000"/>
            <a:headEnd/>
            <a:tailEnd/>
          </a:ln>
        </p:spPr>
        <p:txBody>
          <a:bodyPr>
            <a:spAutoFit/>
          </a:bodyPr>
          <a:lstStyle/>
          <a:p>
            <a:pPr defTabSz="914400">
              <a:spcBef>
                <a:spcPct val="50000"/>
              </a:spcBef>
            </a:pPr>
            <a:r>
              <a:rPr kumimoji="1" lang="en-US" altLang="zh-CN" sz="2800">
                <a:solidFill>
                  <a:srgbClr val="006600"/>
                </a:solidFill>
                <a:latin typeface="Times New Roman" pitchFamily="18" charset="0"/>
              </a:rPr>
              <a:t>i</a:t>
            </a:r>
            <a:endParaRPr kumimoji="1" lang="en-US" altLang="zh-CN" sz="2800">
              <a:solidFill>
                <a:prstClr val="black"/>
              </a:solidFill>
              <a:latin typeface="Times New Roman" pitchFamily="18" charset="0"/>
            </a:endParaRPr>
          </a:p>
        </p:txBody>
      </p:sp>
      <p:sp>
        <p:nvSpPr>
          <p:cNvPr id="123914" name="Line 10"/>
          <p:cNvSpPr>
            <a:spLocks noChangeShapeType="1"/>
          </p:cNvSpPr>
          <p:nvPr/>
        </p:nvSpPr>
        <p:spPr bwMode="auto">
          <a:xfrm flipV="1">
            <a:off x="11263434" y="2497716"/>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15" name="Text Box 11"/>
          <p:cNvSpPr txBox="1">
            <a:spLocks noChangeArrowheads="1"/>
          </p:cNvSpPr>
          <p:nvPr/>
        </p:nvSpPr>
        <p:spPr bwMode="auto">
          <a:xfrm>
            <a:off x="11072965" y="3023315"/>
            <a:ext cx="590474" cy="519233"/>
          </a:xfrm>
          <a:prstGeom prst="rect">
            <a:avLst/>
          </a:prstGeom>
          <a:noFill/>
          <a:ln w="9525">
            <a:noFill/>
            <a:miter lim="800000"/>
            <a:headEnd/>
            <a:tailEnd/>
          </a:ln>
        </p:spPr>
        <p:txBody>
          <a:bodyPr>
            <a:spAutoFit/>
          </a:bodyPr>
          <a:lstStyle/>
          <a:p>
            <a:pPr defTabSz="914400">
              <a:spcBef>
                <a:spcPct val="50000"/>
              </a:spcBef>
            </a:pPr>
            <a:r>
              <a:rPr kumimoji="1" lang="en-US" altLang="zh-CN" sz="2800">
                <a:solidFill>
                  <a:srgbClr val="800000"/>
                </a:solidFill>
                <a:latin typeface="Times New Roman" pitchFamily="18" charset="0"/>
              </a:rPr>
              <a:t>j</a:t>
            </a:r>
            <a:endParaRPr kumimoji="1" lang="en-US" altLang="zh-CN" sz="2800">
              <a:solidFill>
                <a:prstClr val="black"/>
              </a:solidFill>
              <a:latin typeface="Times New Roman" pitchFamily="18" charset="0"/>
            </a:endParaRPr>
          </a:p>
        </p:txBody>
      </p:sp>
      <p:sp>
        <p:nvSpPr>
          <p:cNvPr id="123916" name="Text Box 12"/>
          <p:cNvSpPr txBox="1">
            <a:spLocks noChangeArrowheads="1"/>
          </p:cNvSpPr>
          <p:nvPr/>
        </p:nvSpPr>
        <p:spPr bwMode="auto">
          <a:xfrm>
            <a:off x="2063489" y="3571123"/>
            <a:ext cx="6239121" cy="579571"/>
          </a:xfrm>
          <a:prstGeom prst="rect">
            <a:avLst/>
          </a:prstGeom>
          <a:noFill/>
          <a:ln w="9525">
            <a:noFill/>
            <a:miter lim="800000"/>
            <a:headEnd/>
            <a:tailEnd/>
          </a:ln>
        </p:spPr>
        <p:txBody>
          <a:bodyPr>
            <a:spAutoFit/>
          </a:bodyPr>
          <a:lstStyle/>
          <a:p>
            <a:pPr defTabSz="914400">
              <a:spcBef>
                <a:spcPct val="50000"/>
              </a:spcBef>
            </a:pPr>
            <a:r>
              <a:rPr kumimoji="1" lang="zh-CN" altLang="en-US" sz="3200" b="1">
                <a:solidFill>
                  <a:srgbClr val="FF0000"/>
                </a:solidFill>
                <a:latin typeface="楷体_GB2312" pitchFamily="49" charset="-122"/>
                <a:ea typeface="楷体_GB2312" pitchFamily="49" charset="-122"/>
              </a:rPr>
              <a:t>设 </a:t>
            </a:r>
            <a:r>
              <a:rPr kumimoji="1" lang="en-US" altLang="zh-CN" sz="3200" b="1">
                <a:solidFill>
                  <a:srgbClr val="FF0000"/>
                </a:solidFill>
                <a:latin typeface="楷体_GB2312" pitchFamily="49" charset="-122"/>
                <a:ea typeface="楷体_GB2312" pitchFamily="49" charset="-122"/>
              </a:rPr>
              <a:t>r[i]=52 </a:t>
            </a:r>
            <a:r>
              <a:rPr kumimoji="1" lang="zh-CN" altLang="en-US" sz="3200" b="1">
                <a:solidFill>
                  <a:srgbClr val="FF0000"/>
                </a:solidFill>
                <a:latin typeface="楷体_GB2312" pitchFamily="49" charset="-122"/>
                <a:ea typeface="楷体_GB2312" pitchFamily="49" charset="-122"/>
              </a:rPr>
              <a:t>为枢轴</a:t>
            </a:r>
            <a:endParaRPr kumimoji="1" lang="zh-CN" altLang="en-US" sz="3200">
              <a:solidFill>
                <a:prstClr val="black"/>
              </a:solidFill>
              <a:latin typeface="楷体_GB2312" pitchFamily="49" charset="-122"/>
              <a:ea typeface="楷体_GB2312" pitchFamily="49" charset="-122"/>
            </a:endParaRPr>
          </a:p>
        </p:txBody>
      </p:sp>
      <p:sp>
        <p:nvSpPr>
          <p:cNvPr id="123917" name="Text Box 13"/>
          <p:cNvSpPr txBox="1">
            <a:spLocks noChangeArrowheads="1"/>
          </p:cNvSpPr>
          <p:nvPr/>
        </p:nvSpPr>
        <p:spPr bwMode="auto">
          <a:xfrm>
            <a:off x="1870895" y="4126868"/>
            <a:ext cx="10319524" cy="1067047"/>
          </a:xfrm>
          <a:prstGeom prst="rect">
            <a:avLst/>
          </a:prstGeom>
          <a:noFill/>
          <a:ln w="9525">
            <a:noFill/>
            <a:miter lim="800000"/>
            <a:headEnd/>
            <a:tailEnd/>
          </a:ln>
        </p:spPr>
        <p:txBody>
          <a:bodyPr>
            <a:spAutoFit/>
          </a:bodyPr>
          <a:lstStyle/>
          <a:p>
            <a:pPr defTabSz="914400"/>
            <a:r>
              <a:rPr kumimoji="1" lang="en-US" altLang="zh-CN" sz="3200" dirty="0">
                <a:solidFill>
                  <a:srgbClr val="800000"/>
                </a:solidFill>
                <a:latin typeface="Times New Roman" pitchFamily="18" charset="0"/>
                <a:ea typeface="楷体_GB2312" pitchFamily="49" charset="-122"/>
              </a:rPr>
              <a:t>   </a:t>
            </a:r>
            <a:r>
              <a:rPr kumimoji="1" lang="zh-CN" altLang="en-US" sz="3200" dirty="0">
                <a:solidFill>
                  <a:srgbClr val="003366"/>
                </a:solidFill>
                <a:latin typeface="Times New Roman" pitchFamily="18" charset="0"/>
                <a:ea typeface="楷体_GB2312" pitchFamily="49" charset="-122"/>
              </a:rPr>
              <a:t>将 </a:t>
            </a:r>
            <a:r>
              <a:rPr kumimoji="1" lang="en-US" altLang="zh-CN" sz="3200" dirty="0">
                <a:solidFill>
                  <a:srgbClr val="003366"/>
                </a:solidFill>
                <a:latin typeface="Times New Roman" pitchFamily="18" charset="0"/>
                <a:ea typeface="楷体_GB2312" pitchFamily="49" charset="-122"/>
              </a:rPr>
              <a:t>r[</a:t>
            </a:r>
            <a:r>
              <a:rPr kumimoji="1" lang="en-US" altLang="zh-CN" sz="3200" dirty="0">
                <a:solidFill>
                  <a:srgbClr val="800000"/>
                </a:solidFill>
                <a:latin typeface="Times New Roman" pitchFamily="18" charset="0"/>
                <a:ea typeface="楷体_GB2312" pitchFamily="49" charset="-122"/>
              </a:rPr>
              <a:t>j</a:t>
            </a:r>
            <a:r>
              <a:rPr kumimoji="1" lang="en-US" altLang="zh-CN" sz="3200" dirty="0" smtClean="0">
                <a:solidFill>
                  <a:srgbClr val="003366"/>
                </a:solidFill>
                <a:latin typeface="Times New Roman" pitchFamily="18" charset="0"/>
                <a:ea typeface="楷体_GB2312" pitchFamily="49" charset="-122"/>
              </a:rPr>
              <a:t>].</a:t>
            </a:r>
            <a:r>
              <a:rPr kumimoji="1" lang="en-US" altLang="zh-CN" sz="3200" smtClean="0">
                <a:solidFill>
                  <a:srgbClr val="003366"/>
                </a:solidFill>
                <a:latin typeface="Times New Roman" pitchFamily="18" charset="0"/>
                <a:ea typeface="楷体_GB2312" pitchFamily="49" charset="-122"/>
              </a:rPr>
              <a:t>Key </a:t>
            </a:r>
            <a:r>
              <a:rPr kumimoji="1" lang="zh-CN" altLang="en-US" sz="3200" smtClean="0">
                <a:solidFill>
                  <a:srgbClr val="003366"/>
                </a:solidFill>
                <a:latin typeface="Times New Roman" pitchFamily="18" charset="0"/>
                <a:ea typeface="楷体_GB2312" pitchFamily="49" charset="-122"/>
              </a:rPr>
              <a:t>和 </a:t>
            </a:r>
            <a:r>
              <a:rPr kumimoji="1" lang="zh-CN" altLang="en-US" sz="3200" dirty="0">
                <a:solidFill>
                  <a:srgbClr val="003366"/>
                </a:solidFill>
                <a:latin typeface="Times New Roman" pitchFamily="18" charset="0"/>
                <a:ea typeface="楷体_GB2312" pitchFamily="49" charset="-122"/>
              </a:rPr>
              <a:t>枢轴关键字进行比较</a:t>
            </a:r>
            <a:r>
              <a:rPr kumimoji="1" lang="en-US" altLang="zh-CN" sz="3200" dirty="0">
                <a:solidFill>
                  <a:srgbClr val="003366"/>
                </a:solidFill>
                <a:latin typeface="Times New Roman" pitchFamily="18" charset="0"/>
                <a:ea typeface="楷体_GB2312" pitchFamily="49" charset="-122"/>
              </a:rPr>
              <a:t>,</a:t>
            </a:r>
            <a:r>
              <a:rPr kumimoji="1" lang="zh-CN" altLang="en-US" sz="3200" dirty="0">
                <a:solidFill>
                  <a:srgbClr val="003366"/>
                </a:solidFill>
                <a:latin typeface="Times New Roman" pitchFamily="18" charset="0"/>
                <a:ea typeface="楷体_GB2312" pitchFamily="49" charset="-122"/>
              </a:rPr>
              <a:t>要求</a:t>
            </a:r>
            <a:r>
              <a:rPr kumimoji="1" lang="en-US" altLang="zh-CN" sz="3200" dirty="0">
                <a:solidFill>
                  <a:srgbClr val="003366"/>
                </a:solidFill>
                <a:latin typeface="Times New Roman" pitchFamily="18" charset="0"/>
                <a:ea typeface="楷体_GB2312" pitchFamily="49" charset="-122"/>
              </a:rPr>
              <a:t>r[</a:t>
            </a:r>
            <a:r>
              <a:rPr kumimoji="1" lang="en-US" altLang="zh-CN" sz="3200" dirty="0">
                <a:solidFill>
                  <a:srgbClr val="800000"/>
                </a:solidFill>
                <a:latin typeface="Times New Roman" pitchFamily="18" charset="0"/>
                <a:ea typeface="楷体_GB2312" pitchFamily="49" charset="-122"/>
              </a:rPr>
              <a:t>j</a:t>
            </a:r>
            <a:r>
              <a:rPr kumimoji="1" lang="en-US" altLang="zh-CN" sz="3200" dirty="0">
                <a:solidFill>
                  <a:srgbClr val="003366"/>
                </a:solidFill>
                <a:latin typeface="Times New Roman" pitchFamily="18" charset="0"/>
                <a:ea typeface="楷体_GB2312" pitchFamily="49" charset="-122"/>
              </a:rPr>
              <a:t>].key </a:t>
            </a:r>
            <a:r>
              <a:rPr kumimoji="1" lang="en-US" altLang="zh-CN" sz="3200" b="1" dirty="0">
                <a:solidFill>
                  <a:srgbClr val="FF0000"/>
                </a:solidFill>
                <a:latin typeface="Times New Roman" pitchFamily="18" charset="0"/>
              </a:rPr>
              <a:t>≥</a:t>
            </a:r>
            <a:r>
              <a:rPr kumimoji="1" lang="en-US" altLang="zh-CN" sz="3200" b="1" dirty="0">
                <a:solidFill>
                  <a:srgbClr val="003366"/>
                </a:solidFill>
                <a:latin typeface="Times New Roman" pitchFamily="18" charset="0"/>
              </a:rPr>
              <a:t> </a:t>
            </a:r>
            <a:r>
              <a:rPr kumimoji="1" lang="zh-CN" altLang="en-US" sz="3200" dirty="0">
                <a:solidFill>
                  <a:srgbClr val="003366"/>
                </a:solidFill>
                <a:latin typeface="Times New Roman" pitchFamily="18" charset="0"/>
                <a:ea typeface="楷体_GB2312" pitchFamily="49" charset="-122"/>
              </a:rPr>
              <a:t>枢轴的关键字；</a:t>
            </a:r>
            <a:endParaRPr kumimoji="1" lang="zh-CN" altLang="en-US" sz="3200" dirty="0">
              <a:solidFill>
                <a:prstClr val="black"/>
              </a:solidFill>
              <a:latin typeface="Times New Roman" pitchFamily="18" charset="0"/>
              <a:ea typeface="楷体_GB2312" pitchFamily="49" charset="-122"/>
            </a:endParaRPr>
          </a:p>
        </p:txBody>
      </p:sp>
      <p:sp>
        <p:nvSpPr>
          <p:cNvPr id="123918" name="Text Box 14"/>
          <p:cNvSpPr txBox="1">
            <a:spLocks noChangeArrowheads="1"/>
          </p:cNvSpPr>
          <p:nvPr/>
        </p:nvSpPr>
        <p:spPr bwMode="auto">
          <a:xfrm>
            <a:off x="1822214" y="5459094"/>
            <a:ext cx="10033810" cy="1067047"/>
          </a:xfrm>
          <a:prstGeom prst="rect">
            <a:avLst/>
          </a:prstGeom>
          <a:noFill/>
          <a:ln w="9525">
            <a:noFill/>
            <a:miter lim="800000"/>
            <a:headEnd/>
            <a:tailEnd/>
          </a:ln>
        </p:spPr>
        <p:txBody>
          <a:bodyPr>
            <a:spAutoFit/>
          </a:bodyPr>
          <a:lstStyle/>
          <a:p>
            <a:pPr defTabSz="914400"/>
            <a:r>
              <a:rPr kumimoji="1" lang="en-US" altLang="zh-CN" sz="3200" dirty="0">
                <a:solidFill>
                  <a:srgbClr val="800000"/>
                </a:solidFill>
                <a:latin typeface="Times New Roman" pitchFamily="18" charset="0"/>
                <a:ea typeface="楷体_GB2312" pitchFamily="49" charset="-122"/>
              </a:rPr>
              <a:t>   </a:t>
            </a:r>
            <a:r>
              <a:rPr kumimoji="1" lang="zh-CN" altLang="en-US" sz="3200" dirty="0">
                <a:solidFill>
                  <a:srgbClr val="003366"/>
                </a:solidFill>
                <a:latin typeface="Times New Roman" pitchFamily="18" charset="0"/>
                <a:ea typeface="楷体_GB2312" pitchFamily="49" charset="-122"/>
              </a:rPr>
              <a:t>将 </a:t>
            </a:r>
            <a:r>
              <a:rPr kumimoji="1" lang="en-US" altLang="zh-CN" sz="3200" dirty="0">
                <a:solidFill>
                  <a:srgbClr val="003366"/>
                </a:solidFill>
                <a:latin typeface="Times New Roman" pitchFamily="18" charset="0"/>
                <a:ea typeface="楷体_GB2312" pitchFamily="49" charset="-122"/>
              </a:rPr>
              <a:t>r[</a:t>
            </a:r>
            <a:r>
              <a:rPr kumimoji="1" lang="en-US" altLang="zh-CN" sz="3200" dirty="0" err="1">
                <a:solidFill>
                  <a:srgbClr val="006600"/>
                </a:solidFill>
                <a:latin typeface="Times New Roman" pitchFamily="18" charset="0"/>
                <a:ea typeface="楷体_GB2312" pitchFamily="49" charset="-122"/>
              </a:rPr>
              <a:t>i</a:t>
            </a:r>
            <a:r>
              <a:rPr kumimoji="1" lang="en-US" altLang="zh-CN" sz="3200" dirty="0">
                <a:solidFill>
                  <a:srgbClr val="003366"/>
                </a:solidFill>
                <a:latin typeface="Times New Roman" pitchFamily="18" charset="0"/>
                <a:ea typeface="楷体_GB2312" pitchFamily="49" charset="-122"/>
              </a:rPr>
              <a:t>].key </a:t>
            </a:r>
            <a:r>
              <a:rPr kumimoji="1" lang="zh-CN" altLang="en-US" sz="3200" dirty="0">
                <a:solidFill>
                  <a:srgbClr val="003366"/>
                </a:solidFill>
                <a:latin typeface="Times New Roman" pitchFamily="18" charset="0"/>
                <a:ea typeface="楷体_GB2312" pitchFamily="49" charset="-122"/>
              </a:rPr>
              <a:t>和 枢轴关键字进行比较，要求</a:t>
            </a:r>
            <a:r>
              <a:rPr kumimoji="1" lang="en-US" altLang="zh-CN" sz="3200" dirty="0">
                <a:solidFill>
                  <a:srgbClr val="003366"/>
                </a:solidFill>
                <a:latin typeface="Times New Roman" pitchFamily="18" charset="0"/>
                <a:ea typeface="楷体_GB2312" pitchFamily="49" charset="-122"/>
              </a:rPr>
              <a:t>r[</a:t>
            </a:r>
            <a:r>
              <a:rPr kumimoji="1" lang="en-US" altLang="zh-CN" sz="3200" dirty="0" err="1">
                <a:solidFill>
                  <a:srgbClr val="006600"/>
                </a:solidFill>
                <a:latin typeface="Times New Roman" pitchFamily="18" charset="0"/>
                <a:ea typeface="楷体_GB2312" pitchFamily="49" charset="-122"/>
              </a:rPr>
              <a:t>i</a:t>
            </a:r>
            <a:r>
              <a:rPr kumimoji="1" lang="en-US" altLang="zh-CN" sz="3200" dirty="0">
                <a:solidFill>
                  <a:srgbClr val="003366"/>
                </a:solidFill>
                <a:latin typeface="Times New Roman" pitchFamily="18" charset="0"/>
                <a:ea typeface="楷体_GB2312" pitchFamily="49" charset="-122"/>
              </a:rPr>
              <a:t>].key </a:t>
            </a:r>
            <a:r>
              <a:rPr kumimoji="1" lang="en-US" altLang="zh-CN" sz="3200" dirty="0" smtClean="0">
                <a:solidFill>
                  <a:srgbClr val="003366"/>
                </a:solidFill>
                <a:latin typeface="Times New Roman" pitchFamily="18" charset="0"/>
                <a:ea typeface="楷体_GB2312" pitchFamily="49" charset="-122"/>
              </a:rPr>
              <a:t>&lt;</a:t>
            </a:r>
            <a:r>
              <a:rPr kumimoji="1" lang="en-US" altLang="zh-CN" sz="3200" b="1" dirty="0" smtClean="0">
                <a:solidFill>
                  <a:srgbClr val="003366"/>
                </a:solidFill>
                <a:latin typeface="Times New Roman" pitchFamily="18" charset="0"/>
              </a:rPr>
              <a:t> </a:t>
            </a:r>
            <a:r>
              <a:rPr kumimoji="1" lang="zh-CN" altLang="en-US" sz="3200" dirty="0">
                <a:solidFill>
                  <a:srgbClr val="003366"/>
                </a:solidFill>
                <a:latin typeface="Times New Roman" pitchFamily="18" charset="0"/>
                <a:ea typeface="楷体_GB2312" pitchFamily="49" charset="-122"/>
              </a:rPr>
              <a:t>枢轴的关键字。</a:t>
            </a:r>
            <a:endParaRPr kumimoji="1" lang="en-US" altLang="zh-CN" sz="3200" dirty="0">
              <a:solidFill>
                <a:srgbClr val="003366"/>
              </a:solidFill>
              <a:latin typeface="Times New Roman" pitchFamily="18" charset="0"/>
              <a:ea typeface="楷体_GB2312" pitchFamily="49" charset="-122"/>
            </a:endParaRPr>
          </a:p>
        </p:txBody>
      </p:sp>
      <p:sp>
        <p:nvSpPr>
          <p:cNvPr id="123919" name="Line 15"/>
          <p:cNvSpPr>
            <a:spLocks noChangeShapeType="1"/>
          </p:cNvSpPr>
          <p:nvPr/>
        </p:nvSpPr>
        <p:spPr bwMode="auto">
          <a:xfrm flipV="1">
            <a:off x="10116350" y="2497716"/>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20" name="Text Box 16"/>
          <p:cNvSpPr txBox="1">
            <a:spLocks noChangeArrowheads="1"/>
          </p:cNvSpPr>
          <p:nvPr/>
        </p:nvSpPr>
        <p:spPr bwMode="auto">
          <a:xfrm>
            <a:off x="9925886" y="3023315"/>
            <a:ext cx="488887" cy="519233"/>
          </a:xfrm>
          <a:prstGeom prst="rect">
            <a:avLst/>
          </a:prstGeom>
          <a:noFill/>
          <a:ln w="9525">
            <a:noFill/>
            <a:miter lim="800000"/>
            <a:headEnd/>
            <a:tailEnd/>
          </a:ln>
        </p:spPr>
        <p:txBody>
          <a:bodyPr>
            <a:spAutoFit/>
          </a:bodyPr>
          <a:lstStyle/>
          <a:p>
            <a:pPr defTabSz="914400">
              <a:spcBef>
                <a:spcPct val="50000"/>
              </a:spcBef>
            </a:pPr>
            <a:r>
              <a:rPr kumimoji="1" lang="en-US" altLang="zh-CN" sz="2800">
                <a:solidFill>
                  <a:srgbClr val="800000"/>
                </a:solidFill>
                <a:latin typeface="Times New Roman" pitchFamily="18" charset="0"/>
              </a:rPr>
              <a:t>j</a:t>
            </a:r>
            <a:endParaRPr kumimoji="1" lang="en-US" altLang="zh-CN" sz="2800">
              <a:solidFill>
                <a:prstClr val="black"/>
              </a:solidFill>
              <a:latin typeface="Times New Roman" pitchFamily="18" charset="0"/>
            </a:endParaRPr>
          </a:p>
        </p:txBody>
      </p:sp>
      <p:sp useBgFill="1">
        <p:nvSpPr>
          <p:cNvPr id="123921" name="Rectangle 17"/>
          <p:cNvSpPr>
            <a:spLocks noChangeArrowheads="1"/>
          </p:cNvSpPr>
          <p:nvPr/>
        </p:nvSpPr>
        <p:spPr bwMode="auto">
          <a:xfrm>
            <a:off x="10702590" y="2421504"/>
            <a:ext cx="1117455" cy="1067047"/>
          </a:xfrm>
          <a:prstGeom prst="rect">
            <a:avLst/>
          </a:prstGeom>
          <a:ln w="9525">
            <a:no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123922" name="Text Box 18"/>
          <p:cNvSpPr txBox="1">
            <a:spLocks noChangeArrowheads="1"/>
          </p:cNvSpPr>
          <p:nvPr/>
        </p:nvSpPr>
        <p:spPr bwMode="auto">
          <a:xfrm>
            <a:off x="2829622" y="1797466"/>
            <a:ext cx="884652" cy="579572"/>
          </a:xfrm>
          <a:prstGeom prst="rect">
            <a:avLst/>
          </a:prstGeom>
          <a:solidFill>
            <a:srgbClr val="CCFFCC"/>
          </a:solidFill>
          <a:ln w="9525">
            <a:noFill/>
            <a:miter lim="800000"/>
            <a:headEnd/>
            <a:tailEnd/>
          </a:ln>
        </p:spPr>
        <p:txBody>
          <a:bodyPr>
            <a:spAutoFit/>
          </a:bodyPr>
          <a:lstStyle/>
          <a:p>
            <a:pPr algn="ctr" defTabSz="914400">
              <a:spcBef>
                <a:spcPct val="50000"/>
              </a:spcBef>
            </a:pPr>
            <a:r>
              <a:rPr kumimoji="1" lang="en-US" altLang="zh-CN" sz="3200" b="1">
                <a:solidFill>
                  <a:srgbClr val="009999"/>
                </a:solidFill>
                <a:latin typeface="Times New Roman" pitchFamily="18" charset="0"/>
              </a:rPr>
              <a:t>23</a:t>
            </a:r>
            <a:endParaRPr kumimoji="1" lang="en-US" altLang="zh-CN" sz="3600">
              <a:solidFill>
                <a:prstClr val="black"/>
              </a:solidFill>
              <a:latin typeface="Times New Roman" pitchFamily="18" charset="0"/>
            </a:endParaRPr>
          </a:p>
        </p:txBody>
      </p:sp>
      <p:sp>
        <p:nvSpPr>
          <p:cNvPr id="123923" name="Line 19"/>
          <p:cNvSpPr>
            <a:spLocks noChangeShapeType="1"/>
          </p:cNvSpPr>
          <p:nvPr/>
        </p:nvSpPr>
        <p:spPr bwMode="auto">
          <a:xfrm flipV="1">
            <a:off x="4152359" y="2497716"/>
            <a:ext cx="0" cy="609741"/>
          </a:xfrm>
          <a:prstGeom prst="line">
            <a:avLst/>
          </a:prstGeom>
          <a:noFill/>
          <a:ln w="19050">
            <a:solidFill>
              <a:srgbClr val="006600"/>
            </a:solidFill>
            <a:round/>
            <a:headEnd/>
            <a:tailEnd type="triangle" w="med" len="med"/>
          </a:ln>
        </p:spPr>
        <p:txBody>
          <a:bodyPr wrap="none" anchor="ctr"/>
          <a:lstStyle/>
          <a:p>
            <a:pPr defTabSz="914400"/>
            <a:endParaRPr lang="zh-CN" altLang="en-US" sz="1800">
              <a:solidFill>
                <a:prstClr val="black"/>
              </a:solidFill>
            </a:endParaRPr>
          </a:p>
        </p:txBody>
      </p:sp>
      <p:sp>
        <p:nvSpPr>
          <p:cNvPr id="123924" name="Text Box 20"/>
          <p:cNvSpPr txBox="1">
            <a:spLocks noChangeArrowheads="1"/>
          </p:cNvSpPr>
          <p:nvPr/>
        </p:nvSpPr>
        <p:spPr bwMode="auto">
          <a:xfrm>
            <a:off x="3853961" y="3023315"/>
            <a:ext cx="704757" cy="519233"/>
          </a:xfrm>
          <a:prstGeom prst="rect">
            <a:avLst/>
          </a:prstGeom>
          <a:noFill/>
          <a:ln w="9525">
            <a:noFill/>
            <a:miter lim="800000"/>
            <a:headEnd/>
            <a:tailEnd/>
          </a:ln>
        </p:spPr>
        <p:txBody>
          <a:bodyPr>
            <a:spAutoFit/>
          </a:bodyPr>
          <a:lstStyle/>
          <a:p>
            <a:pPr defTabSz="914400">
              <a:spcBef>
                <a:spcPct val="50000"/>
              </a:spcBef>
            </a:pPr>
            <a:r>
              <a:rPr kumimoji="1" lang="en-US" altLang="zh-CN" sz="2800">
                <a:solidFill>
                  <a:srgbClr val="006600"/>
                </a:solidFill>
                <a:latin typeface="Times New Roman" pitchFamily="18" charset="0"/>
              </a:rPr>
              <a:t>i</a:t>
            </a:r>
            <a:endParaRPr kumimoji="1" lang="en-US" altLang="zh-CN" sz="2800">
              <a:solidFill>
                <a:prstClr val="black"/>
              </a:solidFill>
              <a:latin typeface="Times New Roman" pitchFamily="18" charset="0"/>
            </a:endParaRPr>
          </a:p>
        </p:txBody>
      </p:sp>
      <p:sp useBgFill="1">
        <p:nvSpPr>
          <p:cNvPr id="123925" name="Rectangle 21"/>
          <p:cNvSpPr>
            <a:spLocks noChangeArrowheads="1"/>
          </p:cNvSpPr>
          <p:nvPr/>
        </p:nvSpPr>
        <p:spPr bwMode="auto">
          <a:xfrm>
            <a:off x="2664537" y="2492952"/>
            <a:ext cx="812694" cy="1079750"/>
          </a:xfrm>
          <a:prstGeom prst="rect">
            <a:avLst/>
          </a:prstGeom>
          <a:ln w="9525">
            <a:no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123926" name="Text Box 22"/>
          <p:cNvSpPr txBox="1">
            <a:spLocks noChangeArrowheads="1"/>
          </p:cNvSpPr>
          <p:nvPr/>
        </p:nvSpPr>
        <p:spPr bwMode="auto">
          <a:xfrm>
            <a:off x="9934346" y="1797466"/>
            <a:ext cx="884652" cy="579572"/>
          </a:xfrm>
          <a:prstGeom prst="rect">
            <a:avLst/>
          </a:prstGeom>
          <a:solidFill>
            <a:srgbClr val="CCFFCC"/>
          </a:solidFill>
          <a:ln w="9525">
            <a:noFill/>
            <a:miter lim="800000"/>
            <a:headEnd/>
            <a:tailEnd/>
          </a:ln>
        </p:spPr>
        <p:txBody>
          <a:bodyPr>
            <a:spAutoFit/>
          </a:bodyPr>
          <a:lstStyle/>
          <a:p>
            <a:pPr algn="ctr" defTabSz="914400">
              <a:spcBef>
                <a:spcPct val="50000"/>
              </a:spcBef>
            </a:pPr>
            <a:r>
              <a:rPr kumimoji="1" lang="en-US" altLang="zh-CN" sz="3200" b="1">
                <a:solidFill>
                  <a:srgbClr val="009999"/>
                </a:solidFill>
                <a:latin typeface="Times New Roman" pitchFamily="18" charset="0"/>
              </a:rPr>
              <a:t>80</a:t>
            </a:r>
            <a:endParaRPr kumimoji="1" lang="en-US" altLang="zh-CN" sz="3600">
              <a:solidFill>
                <a:prstClr val="black"/>
              </a:solidFill>
              <a:latin typeface="Times New Roman" pitchFamily="18" charset="0"/>
            </a:endParaRPr>
          </a:p>
        </p:txBody>
      </p:sp>
      <p:sp>
        <p:nvSpPr>
          <p:cNvPr id="123927" name="Line 23"/>
          <p:cNvSpPr>
            <a:spLocks noChangeShapeType="1"/>
          </p:cNvSpPr>
          <p:nvPr/>
        </p:nvSpPr>
        <p:spPr bwMode="auto">
          <a:xfrm flipV="1">
            <a:off x="6958694" y="2445316"/>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28" name="Text Box 24"/>
          <p:cNvSpPr txBox="1">
            <a:spLocks noChangeArrowheads="1"/>
          </p:cNvSpPr>
          <p:nvPr/>
        </p:nvSpPr>
        <p:spPr bwMode="auto">
          <a:xfrm>
            <a:off x="6632776" y="3023300"/>
            <a:ext cx="1189412"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800000"/>
                </a:solidFill>
                <a:latin typeface="Times New Roman" pitchFamily="18" charset="0"/>
              </a:rPr>
              <a:t>  j</a:t>
            </a:r>
            <a:endParaRPr kumimoji="1" lang="en-US" altLang="zh-CN" sz="2400">
              <a:solidFill>
                <a:prstClr val="black"/>
              </a:solidFill>
              <a:latin typeface="Times New Roman" pitchFamily="18" charset="0"/>
            </a:endParaRPr>
          </a:p>
        </p:txBody>
      </p:sp>
      <p:sp useBgFill="1">
        <p:nvSpPr>
          <p:cNvPr id="123929" name="Rectangle 25"/>
          <p:cNvSpPr>
            <a:spLocks noChangeArrowheads="1"/>
          </p:cNvSpPr>
          <p:nvPr/>
        </p:nvSpPr>
        <p:spPr bwMode="auto">
          <a:xfrm>
            <a:off x="9784089" y="2492952"/>
            <a:ext cx="823276" cy="1219482"/>
          </a:xfrm>
          <a:prstGeom prst="rect">
            <a:avLst/>
          </a:prstGeom>
          <a:ln w="9525">
            <a:no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123930" name="Text Box 26"/>
          <p:cNvSpPr txBox="1">
            <a:spLocks noChangeArrowheads="1"/>
          </p:cNvSpPr>
          <p:nvPr/>
        </p:nvSpPr>
        <p:spPr bwMode="auto">
          <a:xfrm>
            <a:off x="4653957" y="1797466"/>
            <a:ext cx="884652" cy="579572"/>
          </a:xfrm>
          <a:prstGeom prst="rect">
            <a:avLst/>
          </a:prstGeom>
          <a:solidFill>
            <a:srgbClr val="CCFFCC"/>
          </a:solidFill>
          <a:ln w="9525">
            <a:noFill/>
            <a:miter lim="800000"/>
            <a:headEnd/>
            <a:tailEnd/>
          </a:ln>
        </p:spPr>
        <p:txBody>
          <a:bodyPr>
            <a:spAutoFit/>
          </a:bodyPr>
          <a:lstStyle/>
          <a:p>
            <a:pPr algn="ctr" defTabSz="914400">
              <a:spcBef>
                <a:spcPct val="50000"/>
              </a:spcBef>
            </a:pPr>
            <a:r>
              <a:rPr kumimoji="1" lang="en-US" altLang="zh-CN" sz="3200" b="1">
                <a:solidFill>
                  <a:srgbClr val="009999"/>
                </a:solidFill>
                <a:latin typeface="Times New Roman" pitchFamily="18" charset="0"/>
              </a:rPr>
              <a:t>14</a:t>
            </a:r>
            <a:endParaRPr kumimoji="1" lang="en-US" altLang="zh-CN" sz="3600">
              <a:solidFill>
                <a:prstClr val="black"/>
              </a:solidFill>
              <a:latin typeface="Times New Roman" pitchFamily="18" charset="0"/>
            </a:endParaRPr>
          </a:p>
        </p:txBody>
      </p:sp>
      <p:sp>
        <p:nvSpPr>
          <p:cNvPr id="123931" name="Line 27"/>
          <p:cNvSpPr>
            <a:spLocks noChangeShapeType="1"/>
          </p:cNvSpPr>
          <p:nvPr/>
        </p:nvSpPr>
        <p:spPr bwMode="auto">
          <a:xfrm flipV="1">
            <a:off x="6573511" y="2518358"/>
            <a:ext cx="0" cy="609741"/>
          </a:xfrm>
          <a:prstGeom prst="line">
            <a:avLst/>
          </a:prstGeom>
          <a:noFill/>
          <a:ln w="19050">
            <a:solidFill>
              <a:srgbClr val="006600"/>
            </a:solidFill>
            <a:round/>
            <a:headEnd/>
            <a:tailEnd type="triangle" w="med" len="med"/>
          </a:ln>
        </p:spPr>
        <p:txBody>
          <a:bodyPr wrap="none" anchor="ctr"/>
          <a:lstStyle/>
          <a:p>
            <a:pPr defTabSz="914400"/>
            <a:endParaRPr lang="zh-CN" altLang="en-US" sz="1800">
              <a:solidFill>
                <a:prstClr val="black"/>
              </a:solidFill>
            </a:endParaRPr>
          </a:p>
        </p:txBody>
      </p:sp>
      <p:sp>
        <p:nvSpPr>
          <p:cNvPr id="123932" name="Text Box 28"/>
          <p:cNvSpPr txBox="1">
            <a:spLocks noChangeArrowheads="1"/>
          </p:cNvSpPr>
          <p:nvPr/>
        </p:nvSpPr>
        <p:spPr bwMode="auto">
          <a:xfrm>
            <a:off x="5972467" y="2996307"/>
            <a:ext cx="986239"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006600"/>
                </a:solidFill>
                <a:latin typeface="Times New Roman" pitchFamily="18" charset="0"/>
              </a:rPr>
              <a:t>   i</a:t>
            </a:r>
            <a:endParaRPr kumimoji="1" lang="en-US" altLang="zh-CN" sz="2400">
              <a:solidFill>
                <a:prstClr val="black"/>
              </a:solidFill>
              <a:latin typeface="Times New Roman" pitchFamily="18" charset="0"/>
            </a:endParaRPr>
          </a:p>
        </p:txBody>
      </p:sp>
      <p:sp useBgFill="1">
        <p:nvSpPr>
          <p:cNvPr id="123933" name="Rectangle 29"/>
          <p:cNvSpPr>
            <a:spLocks noChangeArrowheads="1"/>
          </p:cNvSpPr>
          <p:nvPr/>
        </p:nvSpPr>
        <p:spPr bwMode="auto">
          <a:xfrm>
            <a:off x="3441257" y="2421498"/>
            <a:ext cx="914281" cy="1059108"/>
          </a:xfrm>
          <a:prstGeom prst="rect">
            <a:avLst/>
          </a:prstGeom>
          <a:ln w="9525">
            <a:no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123934" name="Text Box 30"/>
          <p:cNvSpPr txBox="1">
            <a:spLocks noChangeArrowheads="1"/>
          </p:cNvSpPr>
          <p:nvPr/>
        </p:nvSpPr>
        <p:spPr bwMode="auto">
          <a:xfrm>
            <a:off x="6380932" y="1726019"/>
            <a:ext cx="884652" cy="579571"/>
          </a:xfrm>
          <a:prstGeom prst="rect">
            <a:avLst/>
          </a:prstGeom>
          <a:solidFill>
            <a:srgbClr val="FFFFCC"/>
          </a:solidFill>
          <a:ln w="9525">
            <a:noFill/>
            <a:miter lim="800000"/>
            <a:headEnd/>
            <a:tailEnd/>
          </a:ln>
        </p:spPr>
        <p:txBody>
          <a:bodyPr>
            <a:spAutoFit/>
          </a:bodyPr>
          <a:lstStyle/>
          <a:p>
            <a:pPr algn="ctr" defTabSz="914400">
              <a:spcBef>
                <a:spcPct val="50000"/>
              </a:spcBef>
            </a:pPr>
            <a:r>
              <a:rPr kumimoji="1" lang="en-US" altLang="zh-CN" sz="3200" b="1">
                <a:solidFill>
                  <a:srgbClr val="FF0000"/>
                </a:solidFill>
                <a:latin typeface="Times New Roman" pitchFamily="18" charset="0"/>
              </a:rPr>
              <a:t>52</a:t>
            </a:r>
            <a:endParaRPr kumimoji="1" lang="en-US" altLang="zh-CN" sz="3600">
              <a:solidFill>
                <a:prstClr val="black"/>
              </a:solidFill>
              <a:latin typeface="Times New Roman" pitchFamily="18" charset="0"/>
            </a:endParaRPr>
          </a:p>
        </p:txBody>
      </p:sp>
      <p:sp>
        <p:nvSpPr>
          <p:cNvPr id="123936" name="Text Box 32"/>
          <p:cNvSpPr txBox="1">
            <a:spLocks noChangeArrowheads="1"/>
          </p:cNvSpPr>
          <p:nvPr/>
        </p:nvSpPr>
        <p:spPr bwMode="auto">
          <a:xfrm>
            <a:off x="1538628" y="1268716"/>
            <a:ext cx="1027711" cy="584910"/>
          </a:xfrm>
          <a:prstGeom prst="rect">
            <a:avLst/>
          </a:prstGeom>
          <a:noFill/>
          <a:ln w="9525">
            <a:noFill/>
            <a:miter lim="800000"/>
            <a:headEnd/>
            <a:tailEnd/>
          </a:ln>
        </p:spPr>
        <p:txBody>
          <a:bodyPr wrap="none">
            <a:spAutoFit/>
          </a:bodyPr>
          <a:lstStyle/>
          <a:p>
            <a:pPr defTabSz="914400"/>
            <a:r>
              <a:rPr kumimoji="1" lang="en-US" altLang="zh-CN" sz="3200" dirty="0" smtClean="0">
                <a:solidFill>
                  <a:srgbClr val="005042"/>
                </a:solidFill>
                <a:latin typeface="Times New Roman" pitchFamily="18" charset="0"/>
              </a:rPr>
              <a:t>pivot</a:t>
            </a:r>
            <a:endParaRPr kumimoji="1" lang="en-US" altLang="zh-CN" sz="3200" dirty="0">
              <a:solidFill>
                <a:prstClr val="black"/>
              </a:solidFill>
              <a:latin typeface="Times New Roman" pitchFamily="18" charset="0"/>
            </a:endParaRPr>
          </a:p>
        </p:txBody>
      </p:sp>
      <p:sp>
        <p:nvSpPr>
          <p:cNvPr id="123937" name="Rectangle 33"/>
          <p:cNvSpPr>
            <a:spLocks noChangeArrowheads="1"/>
          </p:cNvSpPr>
          <p:nvPr/>
        </p:nvSpPr>
        <p:spPr bwMode="auto">
          <a:xfrm>
            <a:off x="1868785" y="1797477"/>
            <a:ext cx="594958" cy="584910"/>
          </a:xfrm>
          <a:prstGeom prst="rect">
            <a:avLst/>
          </a:prstGeom>
          <a:solidFill>
            <a:srgbClr val="99CCFF">
              <a:alpha val="50195"/>
            </a:srgbClr>
          </a:solidFill>
          <a:ln w="9525">
            <a:solidFill>
              <a:schemeClr val="accent2"/>
            </a:solidFill>
            <a:miter lim="800000"/>
            <a:headEnd/>
            <a:tailEnd/>
          </a:ln>
        </p:spPr>
        <p:txBody>
          <a:bodyPr wrap="none">
            <a:spAutoFit/>
          </a:bodyPr>
          <a:lstStyle/>
          <a:p>
            <a:pPr defTabSz="914400"/>
            <a:r>
              <a:rPr kumimoji="1" lang="en-US" altLang="zh-CN" sz="3200" b="1">
                <a:solidFill>
                  <a:srgbClr val="FF0000"/>
                </a:solidFill>
                <a:latin typeface="Times New Roman" pitchFamily="18" charset="0"/>
              </a:rPr>
              <a:t>52</a:t>
            </a:r>
          </a:p>
        </p:txBody>
      </p:sp>
      <p:sp>
        <p:nvSpPr>
          <p:cNvPr id="123940" name="Line 36"/>
          <p:cNvSpPr>
            <a:spLocks noChangeShapeType="1"/>
          </p:cNvSpPr>
          <p:nvPr/>
        </p:nvSpPr>
        <p:spPr bwMode="auto">
          <a:xfrm flipV="1">
            <a:off x="9453920" y="2518358"/>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41" name="Text Box 37"/>
          <p:cNvSpPr txBox="1">
            <a:spLocks noChangeArrowheads="1"/>
          </p:cNvSpPr>
          <p:nvPr/>
        </p:nvSpPr>
        <p:spPr bwMode="auto">
          <a:xfrm>
            <a:off x="9261339" y="3023300"/>
            <a:ext cx="1189412"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800000"/>
                </a:solidFill>
                <a:latin typeface="Times New Roman" pitchFamily="18" charset="0"/>
              </a:rPr>
              <a:t>j</a:t>
            </a:r>
            <a:endParaRPr kumimoji="1" lang="en-US" altLang="zh-CN" sz="2400">
              <a:solidFill>
                <a:prstClr val="black"/>
              </a:solidFill>
              <a:latin typeface="Times New Roman" pitchFamily="18" charset="0"/>
            </a:endParaRPr>
          </a:p>
        </p:txBody>
      </p:sp>
      <p:sp>
        <p:nvSpPr>
          <p:cNvPr id="123942" name="Line 38"/>
          <p:cNvSpPr>
            <a:spLocks noChangeShapeType="1"/>
          </p:cNvSpPr>
          <p:nvPr/>
        </p:nvSpPr>
        <p:spPr bwMode="auto">
          <a:xfrm flipV="1">
            <a:off x="8590433" y="2445316"/>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43" name="Text Box 39"/>
          <p:cNvSpPr txBox="1">
            <a:spLocks noChangeArrowheads="1"/>
          </p:cNvSpPr>
          <p:nvPr/>
        </p:nvSpPr>
        <p:spPr bwMode="auto">
          <a:xfrm>
            <a:off x="8359745" y="3023300"/>
            <a:ext cx="518516"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800000"/>
                </a:solidFill>
                <a:latin typeface="Times New Roman" pitchFamily="18" charset="0"/>
              </a:rPr>
              <a:t>j</a:t>
            </a:r>
            <a:endParaRPr kumimoji="1" lang="en-US" altLang="zh-CN" sz="2400">
              <a:solidFill>
                <a:prstClr val="black"/>
              </a:solidFill>
              <a:latin typeface="Times New Roman" pitchFamily="18" charset="0"/>
            </a:endParaRPr>
          </a:p>
        </p:txBody>
      </p:sp>
      <p:sp>
        <p:nvSpPr>
          <p:cNvPr id="123944" name="Line 40"/>
          <p:cNvSpPr>
            <a:spLocks noChangeShapeType="1"/>
          </p:cNvSpPr>
          <p:nvPr/>
        </p:nvSpPr>
        <p:spPr bwMode="auto">
          <a:xfrm flipV="1">
            <a:off x="7629591" y="2445316"/>
            <a:ext cx="0" cy="609741"/>
          </a:xfrm>
          <a:prstGeom prst="line">
            <a:avLst/>
          </a:prstGeom>
          <a:noFill/>
          <a:ln w="19050">
            <a:solidFill>
              <a:srgbClr val="800000"/>
            </a:solidFill>
            <a:round/>
            <a:headEnd/>
            <a:tailEnd type="triangle" w="med" len="med"/>
          </a:ln>
        </p:spPr>
        <p:txBody>
          <a:bodyPr wrap="none" anchor="ctr"/>
          <a:lstStyle/>
          <a:p>
            <a:pPr defTabSz="914400"/>
            <a:endParaRPr lang="zh-CN" altLang="en-US" sz="1800">
              <a:solidFill>
                <a:prstClr val="black"/>
              </a:solidFill>
            </a:endParaRPr>
          </a:p>
        </p:txBody>
      </p:sp>
      <p:sp>
        <p:nvSpPr>
          <p:cNvPr id="123945" name="Text Box 41"/>
          <p:cNvSpPr txBox="1">
            <a:spLocks noChangeArrowheads="1"/>
          </p:cNvSpPr>
          <p:nvPr/>
        </p:nvSpPr>
        <p:spPr bwMode="auto">
          <a:xfrm>
            <a:off x="7401027" y="3023300"/>
            <a:ext cx="1189412"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800000"/>
                </a:solidFill>
                <a:latin typeface="Times New Roman" pitchFamily="18" charset="0"/>
              </a:rPr>
              <a:t> j</a:t>
            </a:r>
            <a:endParaRPr kumimoji="1" lang="en-US" altLang="zh-CN" sz="2400">
              <a:solidFill>
                <a:prstClr val="black"/>
              </a:solidFill>
              <a:latin typeface="Times New Roman" pitchFamily="18" charset="0"/>
            </a:endParaRPr>
          </a:p>
        </p:txBody>
      </p:sp>
      <p:sp>
        <p:nvSpPr>
          <p:cNvPr id="123946" name="Line 42"/>
          <p:cNvSpPr>
            <a:spLocks noChangeShapeType="1"/>
          </p:cNvSpPr>
          <p:nvPr/>
        </p:nvSpPr>
        <p:spPr bwMode="auto">
          <a:xfrm flipV="1">
            <a:off x="5805261" y="2445316"/>
            <a:ext cx="0" cy="609741"/>
          </a:xfrm>
          <a:prstGeom prst="line">
            <a:avLst/>
          </a:prstGeom>
          <a:noFill/>
          <a:ln w="19050">
            <a:solidFill>
              <a:srgbClr val="006600"/>
            </a:solidFill>
            <a:round/>
            <a:headEnd/>
            <a:tailEnd type="triangle" w="med" len="med"/>
          </a:ln>
        </p:spPr>
        <p:txBody>
          <a:bodyPr wrap="none" anchor="ctr"/>
          <a:lstStyle/>
          <a:p>
            <a:pPr defTabSz="914400"/>
            <a:endParaRPr lang="zh-CN" altLang="en-US" sz="1800">
              <a:solidFill>
                <a:prstClr val="black"/>
              </a:solidFill>
            </a:endParaRPr>
          </a:p>
        </p:txBody>
      </p:sp>
      <p:sp>
        <p:nvSpPr>
          <p:cNvPr id="123947" name="Text Box 43"/>
          <p:cNvSpPr txBox="1">
            <a:spLocks noChangeArrowheads="1"/>
          </p:cNvSpPr>
          <p:nvPr/>
        </p:nvSpPr>
        <p:spPr bwMode="auto">
          <a:xfrm>
            <a:off x="5204218" y="3023300"/>
            <a:ext cx="986239" cy="457306"/>
          </a:xfrm>
          <a:prstGeom prst="rect">
            <a:avLst/>
          </a:prstGeom>
          <a:noFill/>
          <a:ln w="9525">
            <a:noFill/>
            <a:miter lim="800000"/>
            <a:headEnd/>
            <a:tailEnd/>
          </a:ln>
        </p:spPr>
        <p:txBody>
          <a:bodyPr>
            <a:spAutoFit/>
          </a:bodyPr>
          <a:lstStyle/>
          <a:p>
            <a:pPr defTabSz="914400">
              <a:spcBef>
                <a:spcPct val="50000"/>
              </a:spcBef>
            </a:pPr>
            <a:r>
              <a:rPr kumimoji="1" lang="en-US" altLang="zh-CN" sz="2400">
                <a:solidFill>
                  <a:srgbClr val="006600"/>
                </a:solidFill>
                <a:latin typeface="Times New Roman" pitchFamily="18" charset="0"/>
              </a:rPr>
              <a:t>   i</a:t>
            </a:r>
            <a:endParaRPr kumimoji="1" lang="en-US" altLang="zh-CN" sz="2400">
              <a:solidFill>
                <a:prstClr val="black"/>
              </a:solidFill>
              <a:latin typeface="Times New Roman" pitchFamily="18" charset="0"/>
            </a:endParaRPr>
          </a:p>
        </p:txBody>
      </p:sp>
      <p:sp>
        <p:nvSpPr>
          <p:cNvPr id="3118" name="AutoShape 44">
            <a:hlinkClick r:id="" action="ppaction://hlinkshowjump?jump=previousslide" highlightClick="1"/>
          </p:cNvPr>
          <p:cNvSpPr>
            <a:spLocks noChangeArrowheads="1"/>
          </p:cNvSpPr>
          <p:nvPr/>
        </p:nvSpPr>
        <p:spPr bwMode="auto">
          <a:xfrm>
            <a:off x="10768198" y="6326065"/>
            <a:ext cx="507934" cy="381088"/>
          </a:xfrm>
          <a:prstGeom prst="actionButtonBackPrevious">
            <a:avLst/>
          </a:prstGeom>
          <a:solidFill>
            <a:schemeClr val="bg2"/>
          </a:solidFill>
          <a:ln w="9525">
            <a:solidFill>
              <a:schemeClr val="tx1"/>
            </a:solid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3119" name="AutoShape 49">
            <a:hlinkClick r:id="rId5" action="ppaction://hlinksldjump" highlightClick="1"/>
          </p:cNvPr>
          <p:cNvSpPr>
            <a:spLocks noChangeArrowheads="1"/>
          </p:cNvSpPr>
          <p:nvPr/>
        </p:nvSpPr>
        <p:spPr bwMode="auto">
          <a:xfrm>
            <a:off x="11375608" y="6310201"/>
            <a:ext cx="624335" cy="360446"/>
          </a:xfrm>
          <a:prstGeom prst="actionButtonForwardNext">
            <a:avLst/>
          </a:prstGeom>
          <a:solidFill>
            <a:schemeClr val="bg2"/>
          </a:solidFill>
          <a:ln w="9525">
            <a:solidFill>
              <a:schemeClr val="tx1"/>
            </a:solidFill>
            <a:miter lim="800000"/>
            <a:headEnd/>
            <a:tailEnd/>
          </a:ln>
        </p:spPr>
        <p:txBody>
          <a:bodyPr wrap="none" anchor="ctr"/>
          <a:lstStyle/>
          <a:p>
            <a:pPr algn="ctr" defTabSz="914400"/>
            <a:endParaRPr kumimoji="1" lang="zh-CN" altLang="en-US" sz="2400">
              <a:solidFill>
                <a:prstClr val="black"/>
              </a:solidFill>
              <a:latin typeface="Times New Roman" pitchFamily="18" charset="0"/>
            </a:endParaRPr>
          </a:p>
        </p:txBody>
      </p:sp>
      <p:sp>
        <p:nvSpPr>
          <p:cNvPr id="3120" name="Rectangle 5"/>
          <p:cNvSpPr>
            <a:spLocks noChangeArrowheads="1"/>
          </p:cNvSpPr>
          <p:nvPr/>
        </p:nvSpPr>
        <p:spPr bwMode="auto">
          <a:xfrm>
            <a:off x="1775653" y="692317"/>
            <a:ext cx="9599950" cy="576396"/>
          </a:xfrm>
          <a:prstGeom prst="rect">
            <a:avLst/>
          </a:prstGeom>
          <a:noFill/>
          <a:ln w="9525">
            <a:noFill/>
            <a:miter lim="800000"/>
            <a:headEnd/>
            <a:tailEnd/>
          </a:ln>
        </p:spPr>
        <p:txBody>
          <a:bodyPr anchor="ctr"/>
          <a:lstStyle/>
          <a:p>
            <a:pPr defTabSz="914400">
              <a:lnSpc>
                <a:spcPct val="85000"/>
              </a:lnSpc>
            </a:pPr>
            <a:r>
              <a:rPr lang="zh-CN" altLang="en-US" sz="3600" b="1" dirty="0" smtClean="0">
                <a:solidFill>
                  <a:prstClr val="black"/>
                </a:solidFill>
                <a:latin typeface="楷体_GB2312" pitchFamily="49" charset="-122"/>
                <a:ea typeface="楷体_GB2312" pitchFamily="49" charset="-122"/>
              </a:rPr>
              <a:t>快速</a:t>
            </a:r>
            <a:r>
              <a:rPr lang="zh-CN" altLang="en-US" sz="3600" b="1" dirty="0">
                <a:solidFill>
                  <a:prstClr val="black"/>
                </a:solidFill>
                <a:latin typeface="楷体_GB2312" pitchFamily="49" charset="-122"/>
                <a:ea typeface="楷体_GB2312" pitchFamily="49" charset="-122"/>
              </a:rPr>
              <a:t>排序</a:t>
            </a:r>
            <a:r>
              <a:rPr lang="en-US" altLang="zh-CN" sz="3600" b="1" dirty="0">
                <a:solidFill>
                  <a:prstClr val="black"/>
                </a:solidFill>
                <a:latin typeface="楷体_GB2312" pitchFamily="49" charset="-122"/>
                <a:ea typeface="楷体_GB2312" pitchFamily="49" charset="-122"/>
              </a:rPr>
              <a:t>- </a:t>
            </a:r>
            <a:r>
              <a:rPr lang="zh-CN" altLang="en-US" sz="3600" b="1" dirty="0">
                <a:solidFill>
                  <a:srgbClr val="FF0000"/>
                </a:solidFill>
                <a:latin typeface="楷体_GB2312" pitchFamily="49" charset="-122"/>
                <a:ea typeface="楷体_GB2312" pitchFamily="49" charset="-122"/>
              </a:rPr>
              <a:t>一趟快速排序</a:t>
            </a:r>
            <a:endParaRPr kumimoji="1" lang="zh-CN" altLang="en-US" sz="3600" b="1" dirty="0">
              <a:solidFill>
                <a:srgbClr val="FF0000"/>
              </a:solidFill>
              <a:latin typeface="楷体_GB2312" pitchFamily="49" charset="-122"/>
              <a:ea typeface="楷体_GB2312" pitchFamily="49" charset="-122"/>
            </a:endParaRPr>
          </a:p>
        </p:txBody>
      </p:sp>
      <p:sp>
        <p:nvSpPr>
          <p:cNvPr id="3" name="Line 19"/>
          <p:cNvSpPr>
            <a:spLocks noChangeShapeType="1"/>
          </p:cNvSpPr>
          <p:nvPr/>
        </p:nvSpPr>
        <p:spPr bwMode="auto">
          <a:xfrm flipV="1">
            <a:off x="5163995" y="2383395"/>
            <a:ext cx="0" cy="609741"/>
          </a:xfrm>
          <a:prstGeom prst="line">
            <a:avLst/>
          </a:prstGeom>
          <a:noFill/>
          <a:ln w="19050">
            <a:solidFill>
              <a:srgbClr val="006600"/>
            </a:solidFill>
            <a:round/>
            <a:headEnd/>
            <a:tailEnd type="triangle" w="med" len="med"/>
          </a:ln>
        </p:spPr>
        <p:txBody>
          <a:bodyPr wrap="none" anchor="ctr"/>
          <a:lstStyle/>
          <a:p>
            <a:pPr defTabSz="914400"/>
            <a:endParaRPr lang="zh-CN" altLang="en-US" sz="1800">
              <a:solidFill>
                <a:prstClr val="black"/>
              </a:solidFill>
            </a:endParaRPr>
          </a:p>
        </p:txBody>
      </p:sp>
      <p:sp>
        <p:nvSpPr>
          <p:cNvPr id="4" name="Text Box 20"/>
          <p:cNvSpPr txBox="1">
            <a:spLocks noChangeArrowheads="1"/>
          </p:cNvSpPr>
          <p:nvPr/>
        </p:nvSpPr>
        <p:spPr bwMode="auto">
          <a:xfrm>
            <a:off x="4463481" y="2910562"/>
            <a:ext cx="986239" cy="519232"/>
          </a:xfrm>
          <a:prstGeom prst="rect">
            <a:avLst/>
          </a:prstGeom>
          <a:noFill/>
          <a:ln w="9525">
            <a:noFill/>
            <a:miter lim="800000"/>
            <a:headEnd/>
            <a:tailEnd/>
          </a:ln>
        </p:spPr>
        <p:txBody>
          <a:bodyPr>
            <a:spAutoFit/>
          </a:bodyPr>
          <a:lstStyle/>
          <a:p>
            <a:pPr defTabSz="914400">
              <a:spcBef>
                <a:spcPct val="50000"/>
              </a:spcBef>
            </a:pPr>
            <a:r>
              <a:rPr kumimoji="1" lang="en-US" altLang="zh-CN" sz="2800">
                <a:solidFill>
                  <a:srgbClr val="006600"/>
                </a:solidFill>
                <a:latin typeface="Times New Roman" pitchFamily="18" charset="0"/>
              </a:rPr>
              <a:t>  i</a:t>
            </a:r>
            <a:endParaRPr kumimoji="1" lang="en-US" altLang="zh-CN" sz="2800">
              <a:solidFill>
                <a:prstClr val="black"/>
              </a:solidFill>
              <a:latin typeface="Times New Roman" pitchFamily="18" charset="0"/>
            </a:endParaRPr>
          </a:p>
        </p:txBody>
      </p:sp>
      <p:sp>
        <p:nvSpPr>
          <p:cNvPr id="41" name="TextBox 40"/>
          <p:cNvSpPr txBox="1">
            <a:spLocks noChangeArrowheads="1"/>
          </p:cNvSpPr>
          <p:nvPr/>
        </p:nvSpPr>
        <p:spPr bwMode="auto">
          <a:xfrm>
            <a:off x="9453920" y="692311"/>
            <a:ext cx="2499077" cy="369418"/>
          </a:xfrm>
          <a:prstGeom prst="rect">
            <a:avLst/>
          </a:prstGeom>
          <a:noFill/>
          <a:ln w="9525">
            <a:noFill/>
            <a:miter lim="800000"/>
            <a:headEnd/>
            <a:tailEnd/>
          </a:ln>
        </p:spPr>
        <p:txBody>
          <a:bodyPr wrap="none">
            <a:spAutoFit/>
          </a:bodyPr>
          <a:lstStyle/>
          <a:p>
            <a:pPr defTabSz="914400"/>
            <a:r>
              <a:rPr lang="zh-CN" altLang="en-US" sz="1800" dirty="0" smtClean="0">
                <a:solidFill>
                  <a:prstClr val="black"/>
                </a:solidFill>
                <a:latin typeface="Calibri" pitchFamily="34" charset="0"/>
              </a:rPr>
              <a:t>是否稳定？将</a:t>
            </a:r>
            <a:r>
              <a:rPr lang="en-US" altLang="zh-CN" sz="1800" dirty="0" smtClean="0">
                <a:solidFill>
                  <a:prstClr val="black"/>
                </a:solidFill>
                <a:latin typeface="Calibri" pitchFamily="34" charset="0"/>
              </a:rPr>
              <a:t>23</a:t>
            </a:r>
            <a:r>
              <a:rPr lang="zh-CN" altLang="en-US" sz="1800" dirty="0" smtClean="0">
                <a:solidFill>
                  <a:prstClr val="black"/>
                </a:solidFill>
                <a:latin typeface="Calibri" pitchFamily="34" charset="0"/>
              </a:rPr>
              <a:t>换成</a:t>
            </a:r>
            <a:r>
              <a:rPr lang="en-US" altLang="zh-CN" sz="1800" dirty="0" smtClean="0">
                <a:solidFill>
                  <a:prstClr val="black"/>
                </a:solidFill>
                <a:latin typeface="Calibri" pitchFamily="34" charset="0"/>
              </a:rPr>
              <a:t>49</a:t>
            </a:r>
            <a:endParaRPr lang="zh-CN" altLang="en-US" sz="1800" dirty="0">
              <a:solidFill>
                <a:prstClr val="black"/>
              </a:solidFill>
              <a:latin typeface="Calibri" pitchFamily="34" charset="0"/>
            </a:endParaRPr>
          </a:p>
        </p:txBody>
      </p:sp>
    </p:spTree>
    <p:extLst>
      <p:ext uri="{BB962C8B-B14F-4D97-AF65-F5344CB8AC3E}">
        <p14:creationId xmlns:p14="http://schemas.microsoft.com/office/powerpoint/2010/main" val="18072923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3936"/>
                                        </p:tgtEl>
                                        <p:attrNameLst>
                                          <p:attrName>style.visibility</p:attrName>
                                        </p:attrNameLst>
                                      </p:cBhvr>
                                      <p:to>
                                        <p:strVal val="visible"/>
                                      </p:to>
                                    </p:set>
                                    <p:animEffect transition="in" filter="wipe(left)">
                                      <p:cBhvr>
                                        <p:cTn id="11" dur="500"/>
                                        <p:tgtEl>
                                          <p:spTgt spid="12393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3937"/>
                                        </p:tgtEl>
                                        <p:attrNameLst>
                                          <p:attrName>style.visibility</p:attrName>
                                        </p:attrNameLst>
                                      </p:cBhvr>
                                      <p:to>
                                        <p:strVal val="visible"/>
                                      </p:to>
                                    </p:set>
                                    <p:animEffect transition="in" filter="wipe(left)">
                                      <p:cBhvr>
                                        <p:cTn id="15" dur="500"/>
                                        <p:tgtEl>
                                          <p:spTgt spid="1239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3912"/>
                                        </p:tgtEl>
                                        <p:attrNameLst>
                                          <p:attrName>style.visibility</p:attrName>
                                        </p:attrNameLst>
                                      </p:cBhvr>
                                      <p:to>
                                        <p:strVal val="visible"/>
                                      </p:to>
                                    </p:set>
                                    <p:animEffect transition="in" filter="wipe(down)">
                                      <p:cBhvr>
                                        <p:cTn id="20" dur="500"/>
                                        <p:tgtEl>
                                          <p:spTgt spid="12391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3913"/>
                                        </p:tgtEl>
                                        <p:attrNameLst>
                                          <p:attrName>style.visibility</p:attrName>
                                        </p:attrNameLst>
                                      </p:cBhvr>
                                      <p:to>
                                        <p:strVal val="visible"/>
                                      </p:to>
                                    </p:set>
                                    <p:animEffect transition="in" filter="wipe(down)">
                                      <p:cBhvr>
                                        <p:cTn id="23" dur="500"/>
                                        <p:tgtEl>
                                          <p:spTgt spid="1239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3914"/>
                                        </p:tgtEl>
                                        <p:attrNameLst>
                                          <p:attrName>style.visibility</p:attrName>
                                        </p:attrNameLst>
                                      </p:cBhvr>
                                      <p:to>
                                        <p:strVal val="visible"/>
                                      </p:to>
                                    </p:set>
                                    <p:animEffect transition="in" filter="wipe(down)">
                                      <p:cBhvr>
                                        <p:cTn id="28" dur="500"/>
                                        <p:tgtEl>
                                          <p:spTgt spid="1239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3915"/>
                                        </p:tgtEl>
                                        <p:attrNameLst>
                                          <p:attrName>style.visibility</p:attrName>
                                        </p:attrNameLst>
                                      </p:cBhvr>
                                      <p:to>
                                        <p:strVal val="visible"/>
                                      </p:to>
                                    </p:set>
                                    <p:animEffect transition="in" filter="wipe(down)">
                                      <p:cBhvr>
                                        <p:cTn id="31" dur="500"/>
                                        <p:tgtEl>
                                          <p:spTgt spid="1239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3916"/>
                                        </p:tgtEl>
                                        <p:attrNameLst>
                                          <p:attrName>style.visibility</p:attrName>
                                        </p:attrNameLst>
                                      </p:cBhvr>
                                      <p:to>
                                        <p:strVal val="visible"/>
                                      </p:to>
                                    </p:set>
                                    <p:animEffect transition="in" filter="wipe(left)">
                                      <p:cBhvr>
                                        <p:cTn id="36" dur="500"/>
                                        <p:tgtEl>
                                          <p:spTgt spid="1239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3917"/>
                                        </p:tgtEl>
                                        <p:attrNameLst>
                                          <p:attrName>style.visibility</p:attrName>
                                        </p:attrNameLst>
                                      </p:cBhvr>
                                      <p:to>
                                        <p:strVal val="visible"/>
                                      </p:to>
                                    </p:set>
                                    <p:animEffect transition="in" filter="wipe(left)">
                                      <p:cBhvr>
                                        <p:cTn id="41" dur="500"/>
                                        <p:tgtEl>
                                          <p:spTgt spid="1239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23921"/>
                                        </p:tgtEl>
                                        <p:attrNameLst>
                                          <p:attrName>style.visibility</p:attrName>
                                        </p:attrNameLst>
                                      </p:cBhvr>
                                      <p:to>
                                        <p:strVal val="visible"/>
                                      </p:to>
                                    </p:set>
                                    <p:animEffect transition="in" filter="wipe(up)">
                                      <p:cBhvr>
                                        <p:cTn id="46" dur="500"/>
                                        <p:tgtEl>
                                          <p:spTgt spid="123921"/>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23919"/>
                                        </p:tgtEl>
                                        <p:attrNameLst>
                                          <p:attrName>style.visibility</p:attrName>
                                        </p:attrNameLst>
                                      </p:cBhvr>
                                      <p:to>
                                        <p:strVal val="visible"/>
                                      </p:to>
                                    </p:set>
                                    <p:animEffect transition="in" filter="wipe(up)">
                                      <p:cBhvr>
                                        <p:cTn id="50" dur="500"/>
                                        <p:tgtEl>
                                          <p:spTgt spid="12391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23920"/>
                                        </p:tgtEl>
                                        <p:attrNameLst>
                                          <p:attrName>style.visibility</p:attrName>
                                        </p:attrNameLst>
                                      </p:cBhvr>
                                      <p:to>
                                        <p:strVal val="visible"/>
                                      </p:to>
                                    </p:set>
                                    <p:animEffect transition="in" filter="wipe(up)">
                                      <p:cBhvr>
                                        <p:cTn id="53" dur="500"/>
                                        <p:tgtEl>
                                          <p:spTgt spid="1239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3922"/>
                                        </p:tgtEl>
                                        <p:attrNameLst>
                                          <p:attrName>style.visibility</p:attrName>
                                        </p:attrNameLst>
                                      </p:cBhvr>
                                      <p:to>
                                        <p:strVal val="visible"/>
                                      </p:to>
                                    </p:set>
                                    <p:animEffect transition="in" filter="wipe(left)">
                                      <p:cBhvr>
                                        <p:cTn id="58" dur="500"/>
                                        <p:tgtEl>
                                          <p:spTgt spid="1239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23918"/>
                                        </p:tgtEl>
                                        <p:attrNameLst>
                                          <p:attrName>style.visibility</p:attrName>
                                        </p:attrNameLst>
                                      </p:cBhvr>
                                      <p:to>
                                        <p:strVal val="visible"/>
                                      </p:to>
                                    </p:set>
                                    <p:anim calcmode="lin" valueType="num">
                                      <p:cBhvr additive="base">
                                        <p:cTn id="63" dur="500" fill="hold"/>
                                        <p:tgtEl>
                                          <p:spTgt spid="123918"/>
                                        </p:tgtEl>
                                        <p:attrNameLst>
                                          <p:attrName>ppt_x</p:attrName>
                                        </p:attrNameLst>
                                      </p:cBhvr>
                                      <p:tavLst>
                                        <p:tav tm="0">
                                          <p:val>
                                            <p:strVal val="0-#ppt_w/2"/>
                                          </p:val>
                                        </p:tav>
                                        <p:tav tm="100000">
                                          <p:val>
                                            <p:strVal val="#ppt_x"/>
                                          </p:val>
                                        </p:tav>
                                      </p:tavLst>
                                    </p:anim>
                                    <p:anim calcmode="lin" valueType="num">
                                      <p:cBhvr additive="base">
                                        <p:cTn id="64"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23925"/>
                                        </p:tgtEl>
                                        <p:attrNameLst>
                                          <p:attrName>style.visibility</p:attrName>
                                        </p:attrNameLst>
                                      </p:cBhvr>
                                      <p:to>
                                        <p:strVal val="visible"/>
                                      </p:to>
                                    </p:set>
                                    <p:animEffect transition="in" filter="wipe(up)">
                                      <p:cBhvr>
                                        <p:cTn id="69" dur="500"/>
                                        <p:tgtEl>
                                          <p:spTgt spid="12392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23923"/>
                                        </p:tgtEl>
                                        <p:attrNameLst>
                                          <p:attrName>style.visibility</p:attrName>
                                        </p:attrNameLst>
                                      </p:cBhvr>
                                      <p:to>
                                        <p:strVal val="visible"/>
                                      </p:to>
                                    </p:set>
                                    <p:animEffect transition="in" filter="wipe(up)">
                                      <p:cBhvr>
                                        <p:cTn id="74" dur="500"/>
                                        <p:tgtEl>
                                          <p:spTgt spid="123923"/>
                                        </p:tgtEl>
                                      </p:cBhvr>
                                    </p:animEffect>
                                  </p:childTnLst>
                                  <p:subTnLst>
                                    <p:set>
                                      <p:cBhvr override="childStyle">
                                        <p:cTn dur="1" fill="hold" display="0" masterRel="nextClick" afterEffect="1"/>
                                        <p:tgtEl>
                                          <p:spTgt spid="123923"/>
                                        </p:tgtEl>
                                        <p:attrNameLst>
                                          <p:attrName>style.visibility</p:attrName>
                                        </p:attrNameLst>
                                      </p:cBhvr>
                                      <p:to>
                                        <p:strVal val="hidden"/>
                                      </p:to>
                                    </p:set>
                                  </p:subTnLst>
                                </p:cTn>
                              </p:par>
                              <p:par>
                                <p:cTn id="75" presetID="22" presetClass="entr" presetSubtype="1" fill="hold" grpId="0" nodeType="withEffect">
                                  <p:stCondLst>
                                    <p:cond delay="0"/>
                                  </p:stCondLst>
                                  <p:childTnLst>
                                    <p:set>
                                      <p:cBhvr>
                                        <p:cTn id="76" dur="1" fill="hold">
                                          <p:stCondLst>
                                            <p:cond delay="0"/>
                                          </p:stCondLst>
                                        </p:cTn>
                                        <p:tgtEl>
                                          <p:spTgt spid="123924"/>
                                        </p:tgtEl>
                                        <p:attrNameLst>
                                          <p:attrName>style.visibility</p:attrName>
                                        </p:attrNameLst>
                                      </p:cBhvr>
                                      <p:to>
                                        <p:strVal val="visible"/>
                                      </p:to>
                                    </p:set>
                                    <p:animEffect transition="in" filter="wipe(up)">
                                      <p:cBhvr>
                                        <p:cTn id="77" dur="500"/>
                                        <p:tgtEl>
                                          <p:spTgt spid="123924"/>
                                        </p:tgtEl>
                                      </p:cBhvr>
                                    </p:animEffect>
                                  </p:childTnLst>
                                  <p:subTnLst>
                                    <p:set>
                                      <p:cBhvr override="childStyle">
                                        <p:cTn dur="1" fill="hold" display="0" masterRel="nextClick" afterEffect="1"/>
                                        <p:tgtEl>
                                          <p:spTgt spid="123924"/>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up)">
                                      <p:cBhvr>
                                        <p:cTn id="82" dur="500"/>
                                        <p:tgtEl>
                                          <p:spTgt spid="3"/>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up)">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23926"/>
                                        </p:tgtEl>
                                        <p:attrNameLst>
                                          <p:attrName>style.visibility</p:attrName>
                                        </p:attrNameLst>
                                      </p:cBhvr>
                                      <p:to>
                                        <p:strVal val="visible"/>
                                      </p:to>
                                    </p:set>
                                    <p:animEffect transition="in" filter="wipe(left)">
                                      <p:cBhvr>
                                        <p:cTn id="91" dur="500"/>
                                        <p:tgtEl>
                                          <p:spTgt spid="12392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23929"/>
                                        </p:tgtEl>
                                        <p:attrNameLst>
                                          <p:attrName>style.visibility</p:attrName>
                                        </p:attrNameLst>
                                      </p:cBhvr>
                                      <p:to>
                                        <p:strVal val="visible"/>
                                      </p:to>
                                    </p:set>
                                    <p:animEffect transition="in" filter="wipe(up)">
                                      <p:cBhvr>
                                        <p:cTn id="96" dur="500"/>
                                        <p:tgtEl>
                                          <p:spTgt spid="123929"/>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123940"/>
                                        </p:tgtEl>
                                        <p:attrNameLst>
                                          <p:attrName>style.visibility</p:attrName>
                                        </p:attrNameLst>
                                      </p:cBhvr>
                                      <p:to>
                                        <p:strVal val="visible"/>
                                      </p:to>
                                    </p:set>
                                    <p:animEffect transition="in" filter="wipe(up)">
                                      <p:cBhvr>
                                        <p:cTn id="100" dur="500"/>
                                        <p:tgtEl>
                                          <p:spTgt spid="123940"/>
                                        </p:tgtEl>
                                      </p:cBhvr>
                                    </p:animEffect>
                                  </p:childTnLst>
                                  <p:subTnLst>
                                    <p:set>
                                      <p:cBhvr override="childStyle">
                                        <p:cTn dur="1" fill="hold" display="0" masterRel="nextClick" afterEffect="1"/>
                                        <p:tgtEl>
                                          <p:spTgt spid="123940"/>
                                        </p:tgtEl>
                                        <p:attrNameLst>
                                          <p:attrName>style.visibility</p:attrName>
                                        </p:attrNameLst>
                                      </p:cBhvr>
                                      <p:to>
                                        <p:strVal val="hidden"/>
                                      </p:to>
                                    </p:set>
                                  </p:subTnLst>
                                </p:cTn>
                              </p:par>
                            </p:childTnLst>
                          </p:cTn>
                        </p:par>
                        <p:par>
                          <p:cTn id="101" fill="hold" nodeType="afterGroup">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123941"/>
                                        </p:tgtEl>
                                        <p:attrNameLst>
                                          <p:attrName>style.visibility</p:attrName>
                                        </p:attrNameLst>
                                      </p:cBhvr>
                                      <p:to>
                                        <p:strVal val="visible"/>
                                      </p:to>
                                    </p:set>
                                    <p:animEffect transition="in" filter="wipe(up)">
                                      <p:cBhvr>
                                        <p:cTn id="104" dur="500"/>
                                        <p:tgtEl>
                                          <p:spTgt spid="123941"/>
                                        </p:tgtEl>
                                      </p:cBhvr>
                                    </p:animEffect>
                                  </p:childTnLst>
                                  <p:subTnLst>
                                    <p:set>
                                      <p:cBhvr override="childStyle">
                                        <p:cTn dur="1" fill="hold" display="0" masterRel="nextClick" afterEffect="1"/>
                                        <p:tgtEl>
                                          <p:spTgt spid="123941"/>
                                        </p:tgtEl>
                                        <p:attrNameLst>
                                          <p:attrName>style.visibility</p:attrName>
                                        </p:attrNameLst>
                                      </p:cBhvr>
                                      <p:to>
                                        <p:strVal val="hidden"/>
                                      </p:to>
                                    </p:set>
                                  </p:sub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23942"/>
                                        </p:tgtEl>
                                        <p:attrNameLst>
                                          <p:attrName>style.visibility</p:attrName>
                                        </p:attrNameLst>
                                      </p:cBhvr>
                                      <p:to>
                                        <p:strVal val="visible"/>
                                      </p:to>
                                    </p:set>
                                    <p:animEffect transition="in" filter="wipe(up)">
                                      <p:cBhvr>
                                        <p:cTn id="109" dur="500"/>
                                        <p:tgtEl>
                                          <p:spTgt spid="123942"/>
                                        </p:tgtEl>
                                      </p:cBhvr>
                                    </p:animEffect>
                                  </p:childTnLst>
                                  <p:subTnLst>
                                    <p:set>
                                      <p:cBhvr override="childStyle">
                                        <p:cTn dur="1" fill="hold" display="0" masterRel="nextClick" afterEffect="1"/>
                                        <p:tgtEl>
                                          <p:spTgt spid="123942"/>
                                        </p:tgtEl>
                                        <p:attrNameLst>
                                          <p:attrName>style.visibility</p:attrName>
                                        </p:attrNameLst>
                                      </p:cBhvr>
                                      <p:to>
                                        <p:strVal val="hidden"/>
                                      </p:to>
                                    </p:set>
                                  </p:subTnLst>
                                </p:cTn>
                              </p:par>
                              <p:par>
                                <p:cTn id="110" presetID="22" presetClass="entr" presetSubtype="1" fill="hold" grpId="0" nodeType="withEffect">
                                  <p:stCondLst>
                                    <p:cond delay="0"/>
                                  </p:stCondLst>
                                  <p:childTnLst>
                                    <p:set>
                                      <p:cBhvr>
                                        <p:cTn id="111" dur="1" fill="hold">
                                          <p:stCondLst>
                                            <p:cond delay="0"/>
                                          </p:stCondLst>
                                        </p:cTn>
                                        <p:tgtEl>
                                          <p:spTgt spid="123943"/>
                                        </p:tgtEl>
                                        <p:attrNameLst>
                                          <p:attrName>style.visibility</p:attrName>
                                        </p:attrNameLst>
                                      </p:cBhvr>
                                      <p:to>
                                        <p:strVal val="visible"/>
                                      </p:to>
                                    </p:set>
                                    <p:animEffect transition="in" filter="wipe(up)">
                                      <p:cBhvr>
                                        <p:cTn id="112" dur="500"/>
                                        <p:tgtEl>
                                          <p:spTgt spid="123943"/>
                                        </p:tgtEl>
                                      </p:cBhvr>
                                    </p:animEffect>
                                  </p:childTnLst>
                                  <p:subTnLst>
                                    <p:set>
                                      <p:cBhvr override="childStyle">
                                        <p:cTn dur="1" fill="hold" display="0" masterRel="nextClick" afterEffect="1"/>
                                        <p:tgtEl>
                                          <p:spTgt spid="123943"/>
                                        </p:tgtEl>
                                        <p:attrNameLst>
                                          <p:attrName>style.visibility</p:attrName>
                                        </p:attrNameLst>
                                      </p:cBhvr>
                                      <p:to>
                                        <p:strVal val="hidden"/>
                                      </p:to>
                                    </p:set>
                                  </p:sub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123944"/>
                                        </p:tgtEl>
                                        <p:attrNameLst>
                                          <p:attrName>style.visibility</p:attrName>
                                        </p:attrNameLst>
                                      </p:cBhvr>
                                      <p:to>
                                        <p:strVal val="visible"/>
                                      </p:to>
                                    </p:set>
                                    <p:animEffect transition="in" filter="wipe(up)">
                                      <p:cBhvr>
                                        <p:cTn id="117" dur="500"/>
                                        <p:tgtEl>
                                          <p:spTgt spid="123944"/>
                                        </p:tgtEl>
                                      </p:cBhvr>
                                    </p:animEffect>
                                  </p:childTnLst>
                                  <p:subTnLst>
                                    <p:set>
                                      <p:cBhvr override="childStyle">
                                        <p:cTn dur="1" fill="hold" display="0" masterRel="nextClick" afterEffect="1"/>
                                        <p:tgtEl>
                                          <p:spTgt spid="123944"/>
                                        </p:tgtEl>
                                        <p:attrNameLst>
                                          <p:attrName>style.visibility</p:attrName>
                                        </p:attrNameLst>
                                      </p:cBhvr>
                                      <p:to>
                                        <p:strVal val="hidden"/>
                                      </p:to>
                                    </p:set>
                                  </p:subTnLst>
                                </p:cTn>
                              </p:par>
                              <p:par>
                                <p:cTn id="118" presetID="22" presetClass="entr" presetSubtype="1" fill="hold" grpId="0" nodeType="withEffect">
                                  <p:stCondLst>
                                    <p:cond delay="0"/>
                                  </p:stCondLst>
                                  <p:childTnLst>
                                    <p:set>
                                      <p:cBhvr>
                                        <p:cTn id="119" dur="1" fill="hold">
                                          <p:stCondLst>
                                            <p:cond delay="0"/>
                                          </p:stCondLst>
                                        </p:cTn>
                                        <p:tgtEl>
                                          <p:spTgt spid="123945"/>
                                        </p:tgtEl>
                                        <p:attrNameLst>
                                          <p:attrName>style.visibility</p:attrName>
                                        </p:attrNameLst>
                                      </p:cBhvr>
                                      <p:to>
                                        <p:strVal val="visible"/>
                                      </p:to>
                                    </p:set>
                                    <p:animEffect transition="in" filter="wipe(up)">
                                      <p:cBhvr>
                                        <p:cTn id="120" dur="500"/>
                                        <p:tgtEl>
                                          <p:spTgt spid="123945"/>
                                        </p:tgtEl>
                                      </p:cBhvr>
                                    </p:animEffect>
                                  </p:childTnLst>
                                  <p:subTnLst>
                                    <p:set>
                                      <p:cBhvr override="childStyle">
                                        <p:cTn dur="1" fill="hold" display="0" masterRel="nextClick" afterEffect="1"/>
                                        <p:tgtEl>
                                          <p:spTgt spid="123945"/>
                                        </p:tgtEl>
                                        <p:attrNameLst>
                                          <p:attrName>style.visibility</p:attrName>
                                        </p:attrNameLst>
                                      </p:cBhvr>
                                      <p:to>
                                        <p:strVal val="hidden"/>
                                      </p:to>
                                    </p:set>
                                  </p:sub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23927"/>
                                        </p:tgtEl>
                                        <p:attrNameLst>
                                          <p:attrName>style.visibility</p:attrName>
                                        </p:attrNameLst>
                                      </p:cBhvr>
                                      <p:to>
                                        <p:strVal val="visible"/>
                                      </p:to>
                                    </p:set>
                                    <p:animEffect transition="in" filter="wipe(up)">
                                      <p:cBhvr>
                                        <p:cTn id="125" dur="500"/>
                                        <p:tgtEl>
                                          <p:spTgt spid="123927"/>
                                        </p:tgtEl>
                                      </p:cBhvr>
                                    </p:animEffect>
                                  </p:childTnLst>
                                </p:cTn>
                              </p:par>
                            </p:childTnLst>
                          </p:cTn>
                        </p:par>
                        <p:par>
                          <p:cTn id="126" fill="hold" nodeType="afterGroup">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123928"/>
                                        </p:tgtEl>
                                        <p:attrNameLst>
                                          <p:attrName>style.visibility</p:attrName>
                                        </p:attrNameLst>
                                      </p:cBhvr>
                                      <p:to>
                                        <p:strVal val="visible"/>
                                      </p:to>
                                    </p:set>
                                    <p:animEffect transition="in" filter="wipe(up)">
                                      <p:cBhvr>
                                        <p:cTn id="129" dur="500"/>
                                        <p:tgtEl>
                                          <p:spTgt spid="12392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23930"/>
                                        </p:tgtEl>
                                        <p:attrNameLst>
                                          <p:attrName>style.visibility</p:attrName>
                                        </p:attrNameLst>
                                      </p:cBhvr>
                                      <p:to>
                                        <p:strVal val="visible"/>
                                      </p:to>
                                    </p:set>
                                    <p:animEffect transition="in" filter="wipe(left)">
                                      <p:cBhvr>
                                        <p:cTn id="134" dur="500"/>
                                        <p:tgtEl>
                                          <p:spTgt spid="12393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123933"/>
                                        </p:tgtEl>
                                        <p:attrNameLst>
                                          <p:attrName>style.visibility</p:attrName>
                                        </p:attrNameLst>
                                      </p:cBhvr>
                                      <p:to>
                                        <p:strVal val="visible"/>
                                      </p:to>
                                    </p:set>
                                    <p:animEffect transition="in" filter="wipe(up)">
                                      <p:cBhvr>
                                        <p:cTn id="139" dur="500"/>
                                        <p:tgtEl>
                                          <p:spTgt spid="123933"/>
                                        </p:tgtEl>
                                      </p:cBhvr>
                                    </p:animEffect>
                                  </p:childTnLst>
                                </p:cTn>
                              </p:par>
                            </p:childTnLst>
                          </p:cTn>
                        </p:par>
                        <p:par>
                          <p:cTn id="140" fill="hold" nodeType="afterGroup">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23946"/>
                                        </p:tgtEl>
                                        <p:attrNameLst>
                                          <p:attrName>style.visibility</p:attrName>
                                        </p:attrNameLst>
                                      </p:cBhvr>
                                      <p:to>
                                        <p:strVal val="visible"/>
                                      </p:to>
                                    </p:set>
                                    <p:animEffect transition="in" filter="wipe(up)">
                                      <p:cBhvr>
                                        <p:cTn id="143" dur="500"/>
                                        <p:tgtEl>
                                          <p:spTgt spid="123946"/>
                                        </p:tgtEl>
                                      </p:cBhvr>
                                    </p:animEffect>
                                  </p:childTnLst>
                                  <p:subTnLst>
                                    <p:set>
                                      <p:cBhvr override="childStyle">
                                        <p:cTn dur="1" fill="hold" display="0" masterRel="nextClick" afterEffect="1"/>
                                        <p:tgtEl>
                                          <p:spTgt spid="123946"/>
                                        </p:tgtEl>
                                        <p:attrNameLst>
                                          <p:attrName>style.visibility</p:attrName>
                                        </p:attrNameLst>
                                      </p:cBhvr>
                                      <p:to>
                                        <p:strVal val="hidden"/>
                                      </p:to>
                                    </p:set>
                                  </p:subTnLst>
                                </p:cTn>
                              </p:par>
                            </p:childTnLst>
                          </p:cTn>
                        </p:par>
                        <p:par>
                          <p:cTn id="144" fill="hold" nodeType="afterGroup">
                            <p:stCondLst>
                              <p:cond delay="1000"/>
                            </p:stCondLst>
                            <p:childTnLst>
                              <p:par>
                                <p:cTn id="145" presetID="22" presetClass="entr" presetSubtype="1" fill="hold" grpId="0" nodeType="afterEffect">
                                  <p:stCondLst>
                                    <p:cond delay="0"/>
                                  </p:stCondLst>
                                  <p:childTnLst>
                                    <p:set>
                                      <p:cBhvr>
                                        <p:cTn id="146" dur="1" fill="hold">
                                          <p:stCondLst>
                                            <p:cond delay="0"/>
                                          </p:stCondLst>
                                        </p:cTn>
                                        <p:tgtEl>
                                          <p:spTgt spid="123947"/>
                                        </p:tgtEl>
                                        <p:attrNameLst>
                                          <p:attrName>style.visibility</p:attrName>
                                        </p:attrNameLst>
                                      </p:cBhvr>
                                      <p:to>
                                        <p:strVal val="visible"/>
                                      </p:to>
                                    </p:set>
                                    <p:animEffect transition="in" filter="wipe(up)">
                                      <p:cBhvr>
                                        <p:cTn id="147" dur="500"/>
                                        <p:tgtEl>
                                          <p:spTgt spid="123947"/>
                                        </p:tgtEl>
                                      </p:cBhvr>
                                    </p:animEffect>
                                  </p:childTnLst>
                                  <p:subTnLst>
                                    <p:set>
                                      <p:cBhvr override="childStyle">
                                        <p:cTn dur="1" fill="hold" display="0" masterRel="nextClick" afterEffect="1"/>
                                        <p:tgtEl>
                                          <p:spTgt spid="123947"/>
                                        </p:tgtEl>
                                        <p:attrNameLst>
                                          <p:attrName>style.visibility</p:attrName>
                                        </p:attrNameLst>
                                      </p:cBhvr>
                                      <p:to>
                                        <p:strVal val="hidden"/>
                                      </p:to>
                                    </p:set>
                                  </p:sub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123931"/>
                                        </p:tgtEl>
                                        <p:attrNameLst>
                                          <p:attrName>style.visibility</p:attrName>
                                        </p:attrNameLst>
                                      </p:cBhvr>
                                      <p:to>
                                        <p:strVal val="visible"/>
                                      </p:to>
                                    </p:set>
                                    <p:animEffect transition="in" filter="wipe(up)">
                                      <p:cBhvr>
                                        <p:cTn id="152" dur="500"/>
                                        <p:tgtEl>
                                          <p:spTgt spid="123931"/>
                                        </p:tgtEl>
                                      </p:cBhvr>
                                    </p:animEffect>
                                  </p:childTnLst>
                                </p:cTn>
                              </p:par>
                            </p:childTnLst>
                          </p:cTn>
                        </p:par>
                        <p:par>
                          <p:cTn id="153" fill="hold" nodeType="afterGroup">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123932"/>
                                        </p:tgtEl>
                                        <p:attrNameLst>
                                          <p:attrName>style.visibility</p:attrName>
                                        </p:attrNameLst>
                                      </p:cBhvr>
                                      <p:to>
                                        <p:strVal val="visible"/>
                                      </p:to>
                                    </p:set>
                                    <p:animEffect transition="in" filter="wipe(up)">
                                      <p:cBhvr>
                                        <p:cTn id="156" dur="500"/>
                                        <p:tgtEl>
                                          <p:spTgt spid="123932"/>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2" presetClass="entr" presetSubtype="1" fill="hold" grpId="0" nodeType="clickEffect">
                                  <p:stCondLst>
                                    <p:cond delay="0"/>
                                  </p:stCondLst>
                                  <p:childTnLst>
                                    <p:set>
                                      <p:cBhvr>
                                        <p:cTn id="160" dur="1" fill="hold">
                                          <p:stCondLst>
                                            <p:cond delay="0"/>
                                          </p:stCondLst>
                                        </p:cTn>
                                        <p:tgtEl>
                                          <p:spTgt spid="123934"/>
                                        </p:tgtEl>
                                        <p:attrNameLst>
                                          <p:attrName>style.visibility</p:attrName>
                                        </p:attrNameLst>
                                      </p:cBhvr>
                                      <p:to>
                                        <p:strVal val="visible"/>
                                      </p:to>
                                    </p:set>
                                    <p:animEffect transition="in" filter="slide(fromTop)">
                                      <p:cBhvr>
                                        <p:cTn id="161" dur="500"/>
                                        <p:tgtEl>
                                          <p:spTgt spid="123934"/>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2" grpId="0" animBg="1"/>
      <p:bldP spid="123913" grpId="0" autoUpdateAnimBg="0"/>
      <p:bldP spid="123914" grpId="0" animBg="1"/>
      <p:bldP spid="123915" grpId="0" autoUpdateAnimBg="0"/>
      <p:bldP spid="123916" grpId="0" autoUpdateAnimBg="0"/>
      <p:bldP spid="123917" grpId="0" autoUpdateAnimBg="0"/>
      <p:bldP spid="123918" grpId="0" autoUpdateAnimBg="0"/>
      <p:bldP spid="123919" grpId="0" animBg="1"/>
      <p:bldP spid="123920" grpId="0" autoUpdateAnimBg="0"/>
      <p:bldP spid="123921" grpId="0" animBg="1"/>
      <p:bldP spid="123922" grpId="0" animBg="1" autoUpdateAnimBg="0"/>
      <p:bldP spid="123923" grpId="0" animBg="1"/>
      <p:bldP spid="123924" grpId="0" autoUpdateAnimBg="0"/>
      <p:bldP spid="123925" grpId="0" animBg="1"/>
      <p:bldP spid="123926" grpId="0" animBg="1" autoUpdateAnimBg="0"/>
      <p:bldP spid="123927" grpId="0" animBg="1"/>
      <p:bldP spid="123928" grpId="0" autoUpdateAnimBg="0"/>
      <p:bldP spid="123929" grpId="0" animBg="1"/>
      <p:bldP spid="123930" grpId="0" animBg="1" autoUpdateAnimBg="0"/>
      <p:bldP spid="123931" grpId="0" animBg="1"/>
      <p:bldP spid="123932" grpId="0" autoUpdateAnimBg="0"/>
      <p:bldP spid="123933" grpId="0" animBg="1"/>
      <p:bldP spid="123934" grpId="0" animBg="1" autoUpdateAnimBg="0"/>
      <p:bldP spid="123936" grpId="0" autoUpdateAnimBg="0"/>
      <p:bldP spid="123937" grpId="0" animBg="1" autoUpdateAnimBg="0"/>
      <p:bldP spid="123940" grpId="0" animBg="1"/>
      <p:bldP spid="123941" grpId="0" autoUpdateAnimBg="0"/>
      <p:bldP spid="123942" grpId="0" animBg="1"/>
      <p:bldP spid="123943" grpId="0" autoUpdateAnimBg="0"/>
      <p:bldP spid="123944" grpId="0" animBg="1"/>
      <p:bldP spid="123945" grpId="0" autoUpdateAnimBg="0"/>
      <p:bldP spid="123946" grpId="0" animBg="1"/>
      <p:bldP spid="123947" grpId="0" autoUpdateAnimBg="0"/>
      <p:bldP spid="3" grpId="0" animBg="1"/>
      <p:bldP spid="4" grpId="0" autoUpdateAnimBg="0"/>
      <p:bldP spid="4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051"/>
          <p:cNvSpPr>
            <a:spLocks noChangeArrowheads="1"/>
          </p:cNvSpPr>
          <p:nvPr/>
        </p:nvSpPr>
        <p:spPr bwMode="auto">
          <a:xfrm>
            <a:off x="163937" y="1341566"/>
            <a:ext cx="4455093" cy="3662541"/>
          </a:xfrm>
          <a:prstGeom prst="rect">
            <a:avLst/>
          </a:prstGeom>
          <a:noFill/>
          <a:ln w="9525">
            <a:noFill/>
            <a:miter lim="800000"/>
            <a:headEnd/>
            <a:tailEnd/>
          </a:ln>
        </p:spPr>
        <p:txBody>
          <a:bodyPr wrap="square">
            <a:spAutoFit/>
          </a:bodyPr>
          <a:lstStyle/>
          <a:p>
            <a:pPr algn="just" defTabSz="914400"/>
            <a:r>
              <a:rPr kumimoji="1" lang="en-US" altLang="zh-CN" sz="2000" b="1" dirty="0">
                <a:solidFill>
                  <a:prstClr val="black"/>
                </a:solidFill>
                <a:latin typeface="Times New Roman" pitchFamily="18" charset="0"/>
              </a:rPr>
              <a:t>     </a:t>
            </a:r>
            <a:r>
              <a:rPr kumimoji="1" lang="zh-CN" altLang="en-US" sz="2000" b="1" dirty="0">
                <a:solidFill>
                  <a:prstClr val="black"/>
                </a:solidFill>
                <a:latin typeface="Times New Roman" pitchFamily="18" charset="0"/>
              </a:rPr>
              <a:t>以首结点为枢轴</a:t>
            </a:r>
            <a:r>
              <a:rPr kumimoji="1" lang="en-US" altLang="zh-CN" sz="2000" b="1" dirty="0">
                <a:solidFill>
                  <a:prstClr val="black"/>
                </a:solidFill>
                <a:latin typeface="Times New Roman" pitchFamily="18" charset="0"/>
              </a:rPr>
              <a:t>,</a:t>
            </a:r>
            <a:r>
              <a:rPr kumimoji="1" lang="zh-CN" altLang="en-US" sz="2000" b="1" dirty="0">
                <a:solidFill>
                  <a:prstClr val="black"/>
                </a:solidFill>
                <a:latin typeface="Times New Roman" pitchFamily="18" charset="0"/>
              </a:rPr>
              <a:t>考虑的结点序列</a:t>
            </a:r>
          </a:p>
          <a:p>
            <a:pPr algn="just" defTabSz="914400"/>
            <a:r>
              <a:rPr kumimoji="1" lang="zh-CN" altLang="en-US" sz="2000" b="1" dirty="0">
                <a:solidFill>
                  <a:prstClr val="black"/>
                </a:solidFill>
                <a:latin typeface="Times New Roman" pitchFamily="18" charset="0"/>
              </a:rPr>
              <a:t>为</a:t>
            </a:r>
            <a:r>
              <a:rPr kumimoji="1" lang="en-US" altLang="zh-CN" sz="2000" b="1" dirty="0">
                <a:solidFill>
                  <a:srgbClr val="FF0000"/>
                </a:solidFill>
                <a:latin typeface="Times New Roman" pitchFamily="18" charset="0"/>
              </a:rPr>
              <a:t>r[i]</a:t>
            </a:r>
            <a:r>
              <a:rPr kumimoji="1" lang="zh-CN" altLang="en-US" sz="2000" b="1" dirty="0">
                <a:solidFill>
                  <a:prstClr val="black"/>
                </a:solidFill>
                <a:latin typeface="Times New Roman" pitchFamily="18" charset="0"/>
              </a:rPr>
              <a:t>，</a:t>
            </a:r>
            <a:r>
              <a:rPr kumimoji="1" lang="en-US" altLang="zh-CN" sz="2000" b="1" dirty="0">
                <a:solidFill>
                  <a:prstClr val="black"/>
                </a:solidFill>
                <a:latin typeface="Times New Roman" pitchFamily="18" charset="0"/>
              </a:rPr>
              <a:t>r[i+1]</a:t>
            </a:r>
            <a:r>
              <a:rPr kumimoji="1" lang="zh-CN" altLang="en-US" sz="2000" b="1" dirty="0">
                <a:solidFill>
                  <a:prstClr val="black"/>
                </a:solidFill>
                <a:latin typeface="Times New Roman" pitchFamily="18" charset="0"/>
              </a:rPr>
              <a:t>，</a:t>
            </a:r>
            <a:r>
              <a:rPr kumimoji="1" lang="en-US" altLang="zh-CN" sz="2000" b="1" dirty="0">
                <a:solidFill>
                  <a:prstClr val="black"/>
                </a:solidFill>
                <a:latin typeface="Times New Roman" pitchFamily="18" charset="0"/>
              </a:rPr>
              <a:t>…</a:t>
            </a:r>
            <a:r>
              <a:rPr kumimoji="1" lang="zh-CN" altLang="en-US" sz="2000" b="1" dirty="0">
                <a:solidFill>
                  <a:prstClr val="black"/>
                </a:solidFill>
                <a:latin typeface="Times New Roman" pitchFamily="18" charset="0"/>
              </a:rPr>
              <a:t>，</a:t>
            </a:r>
            <a:r>
              <a:rPr kumimoji="1" lang="en-US" altLang="zh-CN" sz="2000" b="1" dirty="0">
                <a:solidFill>
                  <a:srgbClr val="FF0000"/>
                </a:solidFill>
                <a:latin typeface="Times New Roman" pitchFamily="18" charset="0"/>
              </a:rPr>
              <a:t>r[j],</a:t>
            </a:r>
            <a:r>
              <a:rPr kumimoji="1" lang="zh-CN" altLang="en-US" sz="2000" b="1" dirty="0">
                <a:solidFill>
                  <a:prstClr val="black"/>
                </a:solidFill>
                <a:latin typeface="Times New Roman" pitchFamily="18" charset="0"/>
              </a:rPr>
              <a:t>且</a:t>
            </a:r>
            <a:r>
              <a:rPr kumimoji="1" lang="en-US" altLang="zh-CN" sz="2000" b="1" dirty="0">
                <a:solidFill>
                  <a:prstClr val="black"/>
                </a:solidFill>
                <a:latin typeface="Times New Roman" pitchFamily="18" charset="0"/>
              </a:rPr>
              <a:t>i&lt;j</a:t>
            </a:r>
            <a:r>
              <a:rPr kumimoji="1" lang="zh-CN" altLang="en-US" sz="2000" b="1" dirty="0">
                <a:solidFill>
                  <a:prstClr val="black"/>
                </a:solidFill>
                <a:latin typeface="Times New Roman" pitchFamily="18" charset="0"/>
              </a:rPr>
              <a:t>。</a:t>
            </a:r>
          </a:p>
          <a:p>
            <a:pPr algn="just" defTabSz="914400"/>
            <a:r>
              <a:rPr kumimoji="1" lang="en-US" altLang="zh-CN" sz="2000" b="1" dirty="0">
                <a:solidFill>
                  <a:prstClr val="black"/>
                </a:solidFill>
                <a:latin typeface="Times New Roman" pitchFamily="18" charset="0"/>
              </a:rPr>
              <a:t>1</a:t>
            </a:r>
            <a:r>
              <a:rPr kumimoji="1" lang="zh-CN" altLang="en-US" sz="2000" b="1" dirty="0">
                <a:solidFill>
                  <a:prstClr val="black"/>
                </a:solidFill>
                <a:latin typeface="Times New Roman" pitchFamily="18" charset="0"/>
              </a:rPr>
              <a:t>） </a:t>
            </a:r>
            <a:r>
              <a:rPr kumimoji="1" lang="en-US" altLang="zh-CN" sz="2000" b="1" dirty="0">
                <a:solidFill>
                  <a:prstClr val="black"/>
                </a:solidFill>
                <a:latin typeface="Times New Roman" pitchFamily="18" charset="0"/>
              </a:rPr>
              <a:t> </a:t>
            </a:r>
            <a:r>
              <a:rPr kumimoji="1" lang="en-US" altLang="zh-CN" sz="2000" b="1" dirty="0">
                <a:solidFill>
                  <a:prstClr val="black"/>
                </a:solidFill>
                <a:latin typeface="Times New Roman" pitchFamily="18" charset="0"/>
                <a:ea typeface="楷体_GB2312" pitchFamily="49" charset="-122"/>
              </a:rPr>
              <a:t>pivot= </a:t>
            </a:r>
            <a:r>
              <a:rPr kumimoji="1" lang="en-US" altLang="zh-CN" sz="2400" b="1" dirty="0">
                <a:solidFill>
                  <a:prstClr val="black"/>
                </a:solidFill>
                <a:latin typeface="Times New Roman" pitchFamily="18" charset="0"/>
              </a:rPr>
              <a:t>r[i]</a:t>
            </a:r>
            <a:endParaRPr kumimoji="1" lang="en-US" altLang="zh-CN" sz="2000" b="1" dirty="0">
              <a:solidFill>
                <a:prstClr val="black"/>
              </a:solidFill>
              <a:latin typeface="Times New Roman" pitchFamily="18" charset="0"/>
            </a:endParaRPr>
          </a:p>
          <a:p>
            <a:pPr algn="just" defTabSz="914400"/>
            <a:r>
              <a:rPr kumimoji="1" lang="en-US" altLang="zh-CN" sz="2000" b="1" dirty="0">
                <a:solidFill>
                  <a:prstClr val="black"/>
                </a:solidFill>
                <a:latin typeface="Times New Roman" pitchFamily="18" charset="0"/>
              </a:rPr>
              <a:t>2</a:t>
            </a:r>
            <a:r>
              <a:rPr kumimoji="1" lang="zh-CN" altLang="en-US" sz="2000" b="1" dirty="0">
                <a:solidFill>
                  <a:prstClr val="black"/>
                </a:solidFill>
                <a:latin typeface="Times New Roman" pitchFamily="18" charset="0"/>
              </a:rPr>
              <a:t>）如果</a:t>
            </a:r>
            <a:r>
              <a:rPr kumimoji="1" lang="en-US" altLang="zh-CN" sz="2000" b="1" dirty="0">
                <a:solidFill>
                  <a:prstClr val="black"/>
                </a:solidFill>
                <a:latin typeface="Times New Roman" pitchFamily="18" charset="0"/>
              </a:rPr>
              <a:t>i!=j</a:t>
            </a:r>
            <a:r>
              <a:rPr kumimoji="1" lang="zh-CN" altLang="en-US" sz="2000" b="1" dirty="0">
                <a:solidFill>
                  <a:prstClr val="black"/>
                </a:solidFill>
                <a:latin typeface="Times New Roman" pitchFamily="18" charset="0"/>
              </a:rPr>
              <a:t>，则</a:t>
            </a:r>
          </a:p>
          <a:p>
            <a:pPr algn="just" defTabSz="914400"/>
            <a:r>
              <a:rPr kumimoji="1" lang="zh-CN" altLang="en-US" sz="2000" b="1" dirty="0">
                <a:solidFill>
                  <a:prstClr val="black"/>
                </a:solidFill>
                <a:latin typeface="Times New Roman" pitchFamily="18" charset="0"/>
              </a:rPr>
              <a:t> </a:t>
            </a:r>
            <a:r>
              <a:rPr kumimoji="1" lang="en-US" altLang="zh-CN" sz="2000" b="1" dirty="0">
                <a:solidFill>
                  <a:prstClr val="black"/>
                </a:solidFill>
                <a:latin typeface="Times New Roman" pitchFamily="18" charset="0"/>
              </a:rPr>
              <a:t>(a)</a:t>
            </a:r>
            <a:r>
              <a:rPr kumimoji="1" lang="zh-CN" altLang="en-US" sz="2000" b="1" dirty="0">
                <a:solidFill>
                  <a:prstClr val="black"/>
                </a:solidFill>
                <a:latin typeface="Times New Roman" pitchFamily="18" charset="0"/>
              </a:rPr>
              <a:t>若</a:t>
            </a:r>
            <a:r>
              <a:rPr kumimoji="1" lang="en-US" altLang="zh-CN" sz="2000" b="1" dirty="0">
                <a:solidFill>
                  <a:prstClr val="black"/>
                </a:solidFill>
                <a:latin typeface="Times New Roman" pitchFamily="18" charset="0"/>
              </a:rPr>
              <a:t>r[j].key</a:t>
            </a:r>
            <a:r>
              <a:rPr kumimoji="1" lang="en-US" altLang="zh-CN" sz="2000" b="1" dirty="0" smtClean="0">
                <a:solidFill>
                  <a:prstClr val="black"/>
                </a:solidFill>
                <a:latin typeface="Times New Roman" pitchFamily="18" charset="0"/>
              </a:rPr>
              <a:t>&gt;=</a:t>
            </a:r>
            <a:r>
              <a:rPr kumimoji="1" lang="en-US" altLang="zh-CN" sz="2000" b="1" dirty="0" err="1" smtClean="0">
                <a:solidFill>
                  <a:prstClr val="black"/>
                </a:solidFill>
                <a:latin typeface="Times New Roman" pitchFamily="18" charset="0"/>
              </a:rPr>
              <a:t>pivot.</a:t>
            </a:r>
            <a:r>
              <a:rPr kumimoji="1" lang="en-US" altLang="zh-CN" sz="2400" b="1" dirty="0" err="1" smtClean="0">
                <a:solidFill>
                  <a:prstClr val="black"/>
                </a:solidFill>
                <a:latin typeface="Times New Roman" pitchFamily="18" charset="0"/>
              </a:rPr>
              <a:t>key</a:t>
            </a:r>
            <a:r>
              <a:rPr kumimoji="1" lang="en-US" altLang="zh-CN" sz="2400" b="1" dirty="0">
                <a:solidFill>
                  <a:prstClr val="black"/>
                </a:solidFill>
                <a:latin typeface="Times New Roman" pitchFamily="18" charset="0"/>
              </a:rPr>
              <a:t>;</a:t>
            </a:r>
            <a:r>
              <a:rPr kumimoji="1" lang="en-US" altLang="zh-CN" sz="2000" b="1" dirty="0">
                <a:solidFill>
                  <a:prstClr val="black"/>
                </a:solidFill>
                <a:latin typeface="Times New Roman" pitchFamily="18" charset="0"/>
              </a:rPr>
              <a:t>,</a:t>
            </a:r>
            <a:r>
              <a:rPr kumimoji="1" lang="zh-CN" altLang="en-US" sz="2000" b="1" dirty="0">
                <a:solidFill>
                  <a:prstClr val="black"/>
                </a:solidFill>
                <a:latin typeface="Times New Roman" pitchFamily="18" charset="0"/>
              </a:rPr>
              <a:t>那么</a:t>
            </a:r>
            <a:r>
              <a:rPr kumimoji="1" lang="en-US" altLang="zh-CN" sz="2000" b="1" dirty="0">
                <a:solidFill>
                  <a:prstClr val="black"/>
                </a:solidFill>
                <a:latin typeface="Times New Roman" pitchFamily="18" charset="0"/>
              </a:rPr>
              <a:t>j=j-1</a:t>
            </a:r>
            <a:r>
              <a:rPr kumimoji="1" lang="en-US" altLang="zh-CN" sz="2000" b="1" dirty="0" smtClean="0">
                <a:solidFill>
                  <a:prstClr val="black"/>
                </a:solidFill>
                <a:latin typeface="Times New Roman" pitchFamily="18" charset="0"/>
              </a:rPr>
              <a:t>,   </a:t>
            </a:r>
            <a:r>
              <a:rPr kumimoji="1" lang="zh-CN" altLang="en-US" sz="2000" b="1" dirty="0">
                <a:solidFill>
                  <a:prstClr val="black"/>
                </a:solidFill>
                <a:latin typeface="Times New Roman" pitchFamily="18" charset="0"/>
              </a:rPr>
              <a:t>转</a:t>
            </a:r>
            <a:r>
              <a:rPr kumimoji="1" lang="en-US" altLang="zh-CN" sz="2000" b="1" dirty="0">
                <a:solidFill>
                  <a:prstClr val="black"/>
                </a:solidFill>
                <a:latin typeface="Times New Roman" pitchFamily="18" charset="0"/>
              </a:rPr>
              <a:t>(a)</a:t>
            </a:r>
            <a:r>
              <a:rPr kumimoji="1" lang="zh-CN" altLang="en-US" sz="2000" b="1" dirty="0">
                <a:solidFill>
                  <a:prstClr val="black"/>
                </a:solidFill>
                <a:latin typeface="Times New Roman" pitchFamily="18" charset="0"/>
              </a:rPr>
              <a:t>；</a:t>
            </a:r>
          </a:p>
          <a:p>
            <a:pPr algn="just" defTabSz="914400"/>
            <a:r>
              <a:rPr kumimoji="1" lang="zh-CN" altLang="en-US" sz="2000" b="1" dirty="0">
                <a:solidFill>
                  <a:prstClr val="black"/>
                </a:solidFill>
                <a:latin typeface="Times New Roman" pitchFamily="18" charset="0"/>
              </a:rPr>
              <a:t>     </a:t>
            </a:r>
            <a:r>
              <a:rPr kumimoji="1" lang="zh-CN" altLang="en-US" sz="2000" b="1" dirty="0" smtClean="0">
                <a:solidFill>
                  <a:prstClr val="black"/>
                </a:solidFill>
                <a:latin typeface="Times New Roman" pitchFamily="18" charset="0"/>
              </a:rPr>
              <a:t>若</a:t>
            </a:r>
            <a:r>
              <a:rPr kumimoji="1" lang="en-US" altLang="zh-CN" sz="2000" b="1" dirty="0" smtClean="0">
                <a:solidFill>
                  <a:prstClr val="black"/>
                </a:solidFill>
                <a:latin typeface="Times New Roman" pitchFamily="18" charset="0"/>
              </a:rPr>
              <a:t>i&lt;j</a:t>
            </a:r>
            <a:r>
              <a:rPr kumimoji="1" lang="zh-CN" altLang="en-US" sz="2000" b="1" dirty="0" smtClean="0">
                <a:solidFill>
                  <a:prstClr val="black"/>
                </a:solidFill>
                <a:latin typeface="Times New Roman" pitchFamily="18" charset="0"/>
              </a:rPr>
              <a:t> </a:t>
            </a:r>
            <a:r>
              <a:rPr kumimoji="1" lang="en-US" altLang="zh-CN" sz="2000" b="1" dirty="0">
                <a:solidFill>
                  <a:prstClr val="black"/>
                </a:solidFill>
                <a:latin typeface="Times New Roman" pitchFamily="18" charset="0"/>
              </a:rPr>
              <a:t>r[i]=r[j]</a:t>
            </a:r>
            <a:r>
              <a:rPr kumimoji="1" lang="zh-CN" altLang="en-US" sz="2000" b="1" dirty="0">
                <a:solidFill>
                  <a:prstClr val="black"/>
                </a:solidFill>
                <a:latin typeface="Times New Roman" pitchFamily="18" charset="0"/>
              </a:rPr>
              <a:t>，</a:t>
            </a:r>
            <a:r>
              <a:rPr kumimoji="1" lang="en-US" altLang="zh-CN" sz="2000" b="1" dirty="0">
                <a:solidFill>
                  <a:prstClr val="black"/>
                </a:solidFill>
                <a:latin typeface="Times New Roman" pitchFamily="18" charset="0"/>
              </a:rPr>
              <a:t>i=i+1, </a:t>
            </a:r>
            <a:r>
              <a:rPr kumimoji="1" lang="zh-CN" altLang="en-US" sz="2000" b="1" dirty="0">
                <a:solidFill>
                  <a:prstClr val="black"/>
                </a:solidFill>
                <a:latin typeface="Times New Roman" pitchFamily="18" charset="0"/>
              </a:rPr>
              <a:t>转（</a:t>
            </a:r>
            <a:r>
              <a:rPr kumimoji="1" lang="en-US" altLang="zh-CN" sz="2000" b="1" dirty="0">
                <a:solidFill>
                  <a:prstClr val="black"/>
                </a:solidFill>
                <a:latin typeface="Times New Roman" pitchFamily="18" charset="0"/>
              </a:rPr>
              <a:t>b</a:t>
            </a:r>
            <a:r>
              <a:rPr kumimoji="1" lang="zh-CN" altLang="en-US" sz="2000" b="1" dirty="0">
                <a:solidFill>
                  <a:prstClr val="black"/>
                </a:solidFill>
                <a:latin typeface="Times New Roman" pitchFamily="18" charset="0"/>
              </a:rPr>
              <a:t>）</a:t>
            </a:r>
          </a:p>
          <a:p>
            <a:pPr algn="just" defTabSz="914400"/>
            <a:r>
              <a:rPr kumimoji="1" lang="zh-CN" altLang="en-US" sz="2000" b="1" dirty="0">
                <a:solidFill>
                  <a:prstClr val="black"/>
                </a:solidFill>
                <a:latin typeface="Times New Roman" pitchFamily="18" charset="0"/>
              </a:rPr>
              <a:t>  </a:t>
            </a:r>
            <a:r>
              <a:rPr kumimoji="1" lang="en-US" altLang="zh-CN" sz="2000" b="1" dirty="0">
                <a:solidFill>
                  <a:prstClr val="black"/>
                </a:solidFill>
                <a:latin typeface="Times New Roman" pitchFamily="18" charset="0"/>
              </a:rPr>
              <a:t>(b)</a:t>
            </a:r>
            <a:r>
              <a:rPr kumimoji="1" lang="zh-CN" altLang="en-US" sz="2000" b="1" dirty="0">
                <a:solidFill>
                  <a:prstClr val="black"/>
                </a:solidFill>
                <a:latin typeface="Times New Roman" pitchFamily="18" charset="0"/>
              </a:rPr>
              <a:t>若</a:t>
            </a:r>
            <a:r>
              <a:rPr kumimoji="1" lang="en-US" altLang="zh-CN" sz="2000" b="1" dirty="0">
                <a:solidFill>
                  <a:prstClr val="black"/>
                </a:solidFill>
                <a:latin typeface="Times New Roman" pitchFamily="18" charset="0"/>
              </a:rPr>
              <a:t>r[i].</a:t>
            </a:r>
            <a:r>
              <a:rPr kumimoji="1" lang="en-US" altLang="zh-CN" sz="2000" b="1" dirty="0" smtClean="0">
                <a:solidFill>
                  <a:prstClr val="black"/>
                </a:solidFill>
                <a:latin typeface="Times New Roman" pitchFamily="18" charset="0"/>
              </a:rPr>
              <a:t>key&lt;pivot</a:t>
            </a:r>
            <a:r>
              <a:rPr kumimoji="1" lang="en-US" altLang="zh-CN" sz="2000" b="1" dirty="0">
                <a:solidFill>
                  <a:prstClr val="black"/>
                </a:solidFill>
                <a:latin typeface="Times New Roman" pitchFamily="18" charset="0"/>
              </a:rPr>
              <a:t>. </a:t>
            </a:r>
            <a:r>
              <a:rPr kumimoji="1" lang="en-US" altLang="zh-CN" sz="2400" b="1" dirty="0">
                <a:solidFill>
                  <a:prstClr val="black"/>
                </a:solidFill>
                <a:latin typeface="Times New Roman" pitchFamily="18" charset="0"/>
              </a:rPr>
              <a:t>key;</a:t>
            </a:r>
            <a:r>
              <a:rPr kumimoji="1" lang="en-US" altLang="zh-CN" sz="2000" b="1" dirty="0">
                <a:solidFill>
                  <a:prstClr val="black"/>
                </a:solidFill>
                <a:latin typeface="Times New Roman" pitchFamily="18" charset="0"/>
              </a:rPr>
              <a:t>,</a:t>
            </a:r>
            <a:r>
              <a:rPr kumimoji="1" lang="zh-CN" altLang="en-US" sz="2000" b="1" dirty="0">
                <a:solidFill>
                  <a:prstClr val="black"/>
                </a:solidFill>
                <a:latin typeface="Times New Roman" pitchFamily="18" charset="0"/>
              </a:rPr>
              <a:t>那么</a:t>
            </a:r>
            <a:r>
              <a:rPr kumimoji="1" lang="en-US" altLang="zh-CN" sz="2000" b="1" dirty="0">
                <a:solidFill>
                  <a:prstClr val="black"/>
                </a:solidFill>
                <a:latin typeface="Times New Roman" pitchFamily="18" charset="0"/>
              </a:rPr>
              <a:t>i=i+1</a:t>
            </a:r>
            <a:r>
              <a:rPr kumimoji="1" lang="zh-CN" altLang="en-US" sz="2000" b="1" dirty="0">
                <a:solidFill>
                  <a:prstClr val="black"/>
                </a:solidFill>
                <a:latin typeface="Times New Roman" pitchFamily="18" charset="0"/>
              </a:rPr>
              <a:t>，</a:t>
            </a:r>
          </a:p>
          <a:p>
            <a:pPr algn="just" defTabSz="914400"/>
            <a:r>
              <a:rPr kumimoji="1" lang="zh-CN" altLang="en-US" sz="2000" b="1" dirty="0">
                <a:solidFill>
                  <a:prstClr val="black"/>
                </a:solidFill>
                <a:latin typeface="Times New Roman" pitchFamily="18" charset="0"/>
              </a:rPr>
              <a:t>       转</a:t>
            </a:r>
            <a:r>
              <a:rPr kumimoji="1" lang="en-US" altLang="zh-CN" sz="2000" b="1" dirty="0">
                <a:solidFill>
                  <a:prstClr val="black"/>
                </a:solidFill>
                <a:latin typeface="Times New Roman" pitchFamily="18" charset="0"/>
              </a:rPr>
              <a:t>(b)</a:t>
            </a:r>
            <a:r>
              <a:rPr kumimoji="1" lang="zh-CN" altLang="en-US" sz="2000" b="1" dirty="0">
                <a:solidFill>
                  <a:prstClr val="black"/>
                </a:solidFill>
                <a:latin typeface="Times New Roman" pitchFamily="18" charset="0"/>
              </a:rPr>
              <a:t>；</a:t>
            </a:r>
          </a:p>
          <a:p>
            <a:pPr algn="just" defTabSz="914400"/>
            <a:r>
              <a:rPr kumimoji="1" lang="zh-CN" altLang="en-US" sz="2000" b="1" dirty="0">
                <a:solidFill>
                  <a:prstClr val="black"/>
                </a:solidFill>
                <a:latin typeface="Times New Roman" pitchFamily="18" charset="0"/>
              </a:rPr>
              <a:t>        若</a:t>
            </a:r>
            <a:r>
              <a:rPr kumimoji="1" lang="en-US" altLang="zh-CN" sz="2000" b="1" dirty="0">
                <a:solidFill>
                  <a:prstClr val="black"/>
                </a:solidFill>
                <a:latin typeface="Times New Roman" pitchFamily="18" charset="0"/>
              </a:rPr>
              <a:t>i&lt;j</a:t>
            </a:r>
            <a:r>
              <a:rPr kumimoji="1" lang="zh-CN" altLang="en-US" sz="2000" b="1" dirty="0">
                <a:solidFill>
                  <a:prstClr val="black"/>
                </a:solidFill>
                <a:latin typeface="Times New Roman" pitchFamily="18" charset="0"/>
              </a:rPr>
              <a:t>  </a:t>
            </a:r>
            <a:r>
              <a:rPr kumimoji="1" lang="en-US" altLang="zh-CN" sz="2000" b="1" dirty="0">
                <a:solidFill>
                  <a:prstClr val="black"/>
                </a:solidFill>
                <a:latin typeface="Times New Roman" pitchFamily="18" charset="0"/>
              </a:rPr>
              <a:t>r[j]=r[i],j=j-1,</a:t>
            </a:r>
            <a:r>
              <a:rPr kumimoji="1" lang="zh-CN" altLang="en-US" sz="2000" b="1" dirty="0">
                <a:solidFill>
                  <a:prstClr val="black"/>
                </a:solidFill>
                <a:latin typeface="Times New Roman" pitchFamily="18" charset="0"/>
              </a:rPr>
              <a:t>转</a:t>
            </a:r>
            <a:r>
              <a:rPr kumimoji="1" lang="en-US" altLang="zh-CN" sz="2000" b="1" dirty="0">
                <a:solidFill>
                  <a:prstClr val="black"/>
                </a:solidFill>
                <a:latin typeface="Times New Roman" pitchFamily="18" charset="0"/>
              </a:rPr>
              <a:t>2</a:t>
            </a:r>
            <a:r>
              <a:rPr kumimoji="1" lang="zh-CN" altLang="en-US" sz="2000" b="1" dirty="0">
                <a:solidFill>
                  <a:prstClr val="black"/>
                </a:solidFill>
                <a:latin typeface="Times New Roman" pitchFamily="18" charset="0"/>
              </a:rPr>
              <a:t>）</a:t>
            </a:r>
          </a:p>
          <a:p>
            <a:pPr algn="just" defTabSz="914400"/>
            <a:r>
              <a:rPr kumimoji="1" lang="en-US" altLang="zh-CN" sz="2000" b="1" dirty="0">
                <a:solidFill>
                  <a:prstClr val="black"/>
                </a:solidFill>
                <a:latin typeface="Times New Roman" pitchFamily="18" charset="0"/>
              </a:rPr>
              <a:t>3</a:t>
            </a:r>
            <a:r>
              <a:rPr kumimoji="1" lang="zh-CN" altLang="en-US" sz="2000" b="1" dirty="0">
                <a:solidFill>
                  <a:prstClr val="black"/>
                </a:solidFill>
                <a:latin typeface="Times New Roman" pitchFamily="18" charset="0"/>
              </a:rPr>
              <a:t>）如果</a:t>
            </a:r>
            <a:r>
              <a:rPr kumimoji="1" lang="en-US" altLang="zh-CN" sz="2000" b="1" dirty="0">
                <a:solidFill>
                  <a:prstClr val="black"/>
                </a:solidFill>
                <a:latin typeface="Times New Roman" pitchFamily="18" charset="0"/>
              </a:rPr>
              <a:t>i==j</a:t>
            </a:r>
            <a:r>
              <a:rPr kumimoji="1" lang="zh-CN" altLang="en-US" sz="2000" b="1" dirty="0">
                <a:solidFill>
                  <a:prstClr val="black"/>
                </a:solidFill>
                <a:latin typeface="Times New Roman" pitchFamily="18" charset="0"/>
              </a:rPr>
              <a:t>，则</a:t>
            </a:r>
            <a:r>
              <a:rPr kumimoji="1" lang="en-US" altLang="zh-CN" sz="2000" b="1" dirty="0">
                <a:solidFill>
                  <a:prstClr val="black"/>
                </a:solidFill>
                <a:latin typeface="Times New Roman" pitchFamily="18" charset="0"/>
              </a:rPr>
              <a:t>r[i]=</a:t>
            </a:r>
            <a:r>
              <a:rPr kumimoji="1" lang="en-US" altLang="zh-CN" sz="2000" b="1" dirty="0" smtClean="0">
                <a:solidFill>
                  <a:prstClr val="black"/>
                </a:solidFill>
                <a:latin typeface="Times New Roman" pitchFamily="18" charset="0"/>
              </a:rPr>
              <a:t>pivot</a:t>
            </a:r>
            <a:r>
              <a:rPr kumimoji="1" lang="zh-CN" altLang="en-US" sz="2000" b="1" dirty="0" smtClean="0">
                <a:solidFill>
                  <a:prstClr val="black"/>
                </a:solidFill>
                <a:latin typeface="Times New Roman" pitchFamily="18" charset="0"/>
              </a:rPr>
              <a:t>。</a:t>
            </a:r>
            <a:endParaRPr kumimoji="1" lang="zh-CN" altLang="en-US" sz="2000" b="1" dirty="0">
              <a:solidFill>
                <a:prstClr val="black"/>
              </a:solidFill>
              <a:latin typeface="Times New Roman" pitchFamily="18" charset="0"/>
            </a:endParaRPr>
          </a:p>
        </p:txBody>
      </p:sp>
      <p:sp>
        <p:nvSpPr>
          <p:cNvPr id="2" name="Rectangle 1"/>
          <p:cNvSpPr>
            <a:spLocks noChangeArrowheads="1"/>
          </p:cNvSpPr>
          <p:nvPr/>
        </p:nvSpPr>
        <p:spPr bwMode="auto">
          <a:xfrm>
            <a:off x="4619027" y="933738"/>
            <a:ext cx="6984776" cy="480131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adjust(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low, high):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low</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high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lang="en-US" altLang="zh-CN" sz="1800">
                <a:solidFill>
                  <a:srgbClr val="FF0000"/>
                </a:solidFill>
                <a:latin typeface="Consolas" pitchFamily="49" charset="0"/>
                <a:ea typeface="宋体" pitchFamily="2" charset="-122"/>
                <a:cs typeface="宋体" pitchFamily="2" charset="-122"/>
              </a:rPr>
              <a:t>pivot</a:t>
            </a:r>
            <a: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t> = self.data[i]</a:t>
            </a:r>
            <a:br>
              <a:rPr kumimoji="0" lang="zh-CN" altLang="zh-CN" sz="18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j:</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j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 &gt;= </a:t>
            </a:r>
            <a:r>
              <a:rPr lang="en-US" altLang="zh-CN" sz="1800">
                <a:solidFill>
                  <a:srgbClr val="000000"/>
                </a:solidFill>
                <a:latin typeface="Consolas" pitchFamily="49" charset="0"/>
                <a:ea typeface="宋体" pitchFamily="2" charset="-122"/>
                <a:cs typeface="宋体" pitchFamily="2" charset="-122"/>
              </a:rPr>
              <a:t>pivot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j:</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j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.data[i].key &lt; </a:t>
            </a:r>
            <a:r>
              <a:rPr lang="en-US" altLang="zh-CN" sz="1800">
                <a:solidFill>
                  <a:srgbClr val="000000"/>
                </a:solidFill>
                <a:latin typeface="Consolas" pitchFamily="49" charset="0"/>
                <a:ea typeface="宋体" pitchFamily="2" charset="-122"/>
                <a:cs typeface="宋体" pitchFamily="2" charset="-122"/>
              </a:rPr>
              <a:t>pivot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&lt; j:</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 </a:t>
            </a:r>
            <a:r>
              <a:rPr lang="en-US" altLang="zh-CN" sz="1800">
                <a:solidFill>
                  <a:srgbClr val="000000"/>
                </a:solidFill>
                <a:latin typeface="Consolas" pitchFamily="49" charset="0"/>
                <a:ea typeface="宋体" pitchFamily="2" charset="-122"/>
                <a:cs typeface="宋体" pitchFamily="2" charset="-122"/>
              </a:rPr>
              <a:t>pivot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标题 3"/>
          <p:cNvSpPr>
            <a:spLocks noGrp="1"/>
          </p:cNvSpPr>
          <p:nvPr>
            <p:ph type="title"/>
          </p:nvPr>
        </p:nvSpPr>
        <p:spPr/>
        <p:txBody>
          <a:bodyPr>
            <a:normAutofit fontScale="90000"/>
          </a:bodyPr>
          <a:lstStyle/>
          <a:p>
            <a:r>
              <a:rPr lang="zh-CN" altLang="en-US" smtClean="0"/>
              <a:t>一</a:t>
            </a:r>
            <a:r>
              <a:rPr lang="zh-CN" altLang="en-US"/>
              <a:t>趟划分</a:t>
            </a:r>
            <a:r>
              <a:rPr lang="zh-CN" altLang="en-US" smtClean="0"/>
              <a:t>算法</a:t>
            </a:r>
            <a:r>
              <a:rPr lang="en-US" altLang="zh-CN" smtClean="0"/>
              <a:t>1</a:t>
            </a:r>
            <a:r>
              <a:rPr lang="zh-CN" altLang="en-US" smtClean="0"/>
              <a:t>：</a:t>
            </a:r>
            <a:endParaRPr lang="zh-CN" altLang="en-US"/>
          </a:p>
        </p:txBody>
      </p:sp>
    </p:spTree>
    <p:extLst>
      <p:ext uri="{BB962C8B-B14F-4D97-AF65-F5344CB8AC3E}">
        <p14:creationId xmlns:p14="http://schemas.microsoft.com/office/powerpoint/2010/main" val="1873356623"/>
      </p:ext>
    </p:extLst>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mtClean="0"/>
              <a:t>一</a:t>
            </a:r>
            <a:r>
              <a:rPr lang="zh-CN" altLang="en-US"/>
              <a:t>趟</a:t>
            </a:r>
            <a:r>
              <a:rPr lang="zh-CN" altLang="en-US" smtClean="0"/>
              <a:t>划分算法</a:t>
            </a:r>
            <a:r>
              <a:rPr lang="en-US" altLang="zh-CN" smtClean="0"/>
              <a:t>2</a:t>
            </a:r>
            <a:r>
              <a:rPr lang="zh-CN" altLang="en-US" smtClean="0"/>
              <a:t>：</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solidFill>
                  <a:prstClr val="black">
                    <a:tint val="75000"/>
                  </a:prstClr>
                </a:solidFill>
              </a:rPr>
              <a:pPr/>
              <a:t>119</a:t>
            </a:fld>
            <a:endParaRPr lang="zh-CN" altLang="en-US">
              <a:solidFill>
                <a:prstClr val="black">
                  <a:tint val="75000"/>
                </a:prstClr>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84" y="941142"/>
            <a:ext cx="8464117" cy="16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079" y="2626075"/>
            <a:ext cx="8875232" cy="195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244" y="5154389"/>
            <a:ext cx="9078405" cy="1466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30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lnSpcReduction="10000"/>
              </a:bodyPr>
              <a:lstStyle/>
              <a:p>
                <a:endParaRPr lang="en-US" altLang="zh-CN" smtClean="0"/>
              </a:p>
              <a:p>
                <a:endParaRPr lang="en-US" altLang="zh-CN"/>
              </a:p>
              <a:p>
                <a:r>
                  <a:rPr lang="en-US" altLang="zh-CN" smtClean="0"/>
                  <a:t>p</a:t>
                </a:r>
                <a:r>
                  <a:rPr lang="en-US" altLang="zh-CN" baseline="-25000" smtClean="0"/>
                  <a:t>i</a:t>
                </a:r>
                <a:r>
                  <a:rPr lang="zh-CN" altLang="zh-CN" smtClean="0"/>
                  <a:t>是查找</a:t>
                </a:r>
                <a:r>
                  <a:rPr lang="zh-CN" altLang="zh-CN"/>
                  <a:t>第</a:t>
                </a:r>
                <a:r>
                  <a:rPr lang="en-US" altLang="zh-CN"/>
                  <a:t>i</a:t>
                </a:r>
                <a:r>
                  <a:rPr lang="zh-CN" altLang="zh-CN"/>
                  <a:t>个记录的概率</a:t>
                </a:r>
                <a:r>
                  <a:rPr lang="zh-CN" altLang="zh-CN" smtClean="0"/>
                  <a:t>，</a:t>
                </a:r>
                <a:endParaRPr lang="en-US" altLang="zh-CN" smtClean="0"/>
              </a:p>
              <a:p>
                <a:r>
                  <a:rPr lang="en-US" altLang="zh-CN" smtClean="0"/>
                  <a:t>c</a:t>
                </a:r>
                <a:r>
                  <a:rPr lang="en-US" altLang="zh-CN" baseline="-25000" smtClean="0"/>
                  <a:t>i</a:t>
                </a:r>
                <a:r>
                  <a:rPr lang="zh-CN" altLang="zh-CN"/>
                  <a:t>是指查找第</a:t>
                </a:r>
                <a:r>
                  <a:rPr lang="en-US" altLang="zh-CN"/>
                  <a:t>i</a:t>
                </a:r>
                <a:r>
                  <a:rPr lang="zh-CN" altLang="zh-CN"/>
                  <a:t>个记录时关键字比较的次数</a:t>
                </a:r>
                <a:r>
                  <a:rPr lang="zh-CN" altLang="zh-CN" smtClean="0"/>
                  <a:t>。</a:t>
                </a:r>
                <a:endParaRPr lang="en-US" altLang="zh-CN" smtClean="0"/>
              </a:p>
              <a:p>
                <a:r>
                  <a:rPr lang="zh-CN" altLang="zh-CN" smtClean="0"/>
                  <a:t>一般</a:t>
                </a:r>
                <a:r>
                  <a:rPr lang="zh-CN" altLang="zh-CN"/>
                  <a:t>情况</a:t>
                </a:r>
                <a:r>
                  <a:rPr lang="zh-CN" altLang="zh-CN" smtClean="0"/>
                  <a:t>下</a:t>
                </a:r>
                <a:r>
                  <a:rPr lang="zh-CN" altLang="en-US" smtClean="0"/>
                  <a:t>假设</a:t>
                </a:r>
                <a:r>
                  <a:rPr lang="zh-CN" altLang="zh-CN" smtClean="0"/>
                  <a:t>查找</a:t>
                </a:r>
                <a:r>
                  <a:rPr lang="zh-CN" altLang="zh-CN"/>
                  <a:t>每个元素的</a:t>
                </a:r>
                <a:r>
                  <a:rPr lang="zh-CN" altLang="zh-CN" smtClean="0"/>
                  <a:t>概率相同，</a:t>
                </a:r>
                <a:r>
                  <a:rPr lang="zh-CN" altLang="en-US" smtClean="0"/>
                  <a:t>如</a:t>
                </a:r>
                <a:r>
                  <a:rPr lang="zh-CN" altLang="zh-CN" smtClean="0"/>
                  <a:t>在</a:t>
                </a:r>
                <a:r>
                  <a:rPr lang="zh-CN" altLang="zh-CN"/>
                  <a:t>查找成功时，对于长度为</a:t>
                </a:r>
                <a:r>
                  <a:rPr lang="en-US" altLang="zh-CN"/>
                  <a:t>n</a:t>
                </a:r>
                <a:r>
                  <a:rPr lang="zh-CN" altLang="zh-CN"/>
                  <a:t>的查找表，查找任何一个元素的</a:t>
                </a:r>
                <a:r>
                  <a:rPr lang="zh-CN" altLang="zh-CN" smtClean="0"/>
                  <a:t>概率为</a:t>
                </a:r>
                <a14:m>
                  <m:oMath xmlns:m="http://schemas.openxmlformats.org/officeDocument/2006/math">
                    <m:f>
                      <m:fPr>
                        <m:ctrlPr>
                          <a:rPr lang="zh-CN" altLang="zh-CN" i="1">
                            <a:latin typeface="Cambria Math"/>
                          </a:rPr>
                        </m:ctrlPr>
                      </m:fPr>
                      <m:num>
                        <m:r>
                          <a:rPr lang="en-US" altLang="zh-CN" i="1">
                            <a:latin typeface="Cambria Math"/>
                          </a:rPr>
                          <m:t>1</m:t>
                        </m:r>
                      </m:num>
                      <m:den>
                        <m:r>
                          <a:rPr lang="en-US" altLang="zh-CN" i="1">
                            <a:latin typeface="Cambria Math"/>
                          </a:rPr>
                          <m:t>𝑛</m:t>
                        </m:r>
                      </m:den>
                    </m:f>
                  </m:oMath>
                </a14:m>
                <a:r>
                  <a:rPr lang="zh-CN" altLang="zh-CN" smtClean="0"/>
                  <a:t>；</a:t>
                </a:r>
                <a:endParaRPr lang="en-US" altLang="zh-CN" smtClean="0"/>
              </a:p>
              <a:p>
                <a:r>
                  <a:rPr lang="zh-CN" altLang="zh-CN" smtClean="0"/>
                  <a:t>在</a:t>
                </a:r>
                <a:r>
                  <a:rPr lang="zh-CN" altLang="zh-CN"/>
                  <a:t>查找失败时，不同的失败情况产生的概率也认为是相同的。</a:t>
                </a:r>
              </a:p>
              <a:p>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2"/>
                <a:stretch>
                  <a:fillRect l="-1022" r="-482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平均查找长度的计算</a:t>
            </a:r>
            <a:endParaRPr lang="zh-CN" altLang="en-US"/>
          </a:p>
        </p:txBody>
      </p:sp>
      <mc:AlternateContent xmlns:mc="http://schemas.openxmlformats.org/markup-compatibility/2006" xmlns:a14="http://schemas.microsoft.com/office/drawing/2010/main">
        <mc:Choice Requires="a14">
          <p:sp>
            <p:nvSpPr>
              <p:cNvPr id="4" name="矩形 3"/>
              <p:cNvSpPr/>
              <p:nvPr/>
            </p:nvSpPr>
            <p:spPr>
              <a:xfrm>
                <a:off x="3358906" y="1125538"/>
                <a:ext cx="2090557" cy="10872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𝐴𝑆𝐿</m:t>
                      </m:r>
                      <m:r>
                        <a:rPr lang="en-US" altLang="zh-CN" i="1">
                          <a:latin typeface="Cambria Math"/>
                        </a:rPr>
                        <m:t>=</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=0</m:t>
                          </m:r>
                        </m:sub>
                        <m:sup>
                          <m:r>
                            <a:rPr lang="en-US" altLang="zh-CN" i="1">
                              <a:latin typeface="Cambria Math"/>
                            </a:rPr>
                            <m:t>𝑛</m:t>
                          </m:r>
                          <m:r>
                            <a:rPr lang="en-US" altLang="zh-CN" i="1">
                              <a:latin typeface="Cambria Math"/>
                            </a:rPr>
                            <m:t>−1</m:t>
                          </m:r>
                        </m:sup>
                        <m:e>
                          <m:sSub>
                            <m:sSubPr>
                              <m:ctrlPr>
                                <a:rPr lang="zh-CN" altLang="zh-CN" i="1">
                                  <a:latin typeface="Cambria Math"/>
                                </a:rPr>
                              </m:ctrlPr>
                            </m:sSubPr>
                            <m:e>
                              <m:r>
                                <a:rPr lang="en-US" altLang="zh-CN" i="1">
                                  <a:latin typeface="Cambria Math"/>
                                </a:rPr>
                                <m:t>𝑝</m:t>
                              </m:r>
                            </m:e>
                            <m:sub>
                              <m:r>
                                <a:rPr lang="en-US" altLang="zh-CN" i="1">
                                  <a:latin typeface="Cambria Math"/>
                                </a:rPr>
                                <m:t>𝑖</m:t>
                              </m:r>
                            </m:sub>
                          </m:sSub>
                          <m:sSub>
                            <m:sSubPr>
                              <m:ctrlPr>
                                <a:rPr lang="zh-CN" altLang="zh-CN" i="1">
                                  <a:latin typeface="Cambria Math"/>
                                </a:rPr>
                              </m:ctrlPr>
                            </m:sSubPr>
                            <m:e>
                              <m:r>
                                <a:rPr lang="en-US" altLang="zh-CN" i="1">
                                  <a:latin typeface="Cambria Math"/>
                                </a:rPr>
                                <m:t>𝑐</m:t>
                              </m:r>
                            </m:e>
                            <m:sub>
                              <m:r>
                                <a:rPr lang="en-US" altLang="zh-CN" i="1">
                                  <a:latin typeface="Cambria Math"/>
                                </a:rPr>
                                <m:t>𝑖</m:t>
                              </m:r>
                            </m:sub>
                          </m:sSub>
                        </m:e>
                      </m:nary>
                    </m:oMath>
                  </m:oMathPara>
                </a14:m>
                <a:endParaRPr lang="zh-CN" altLang="en-US"/>
              </a:p>
            </p:txBody>
          </p:sp>
        </mc:Choice>
        <mc:Fallback xmlns="">
          <p:sp>
            <p:nvSpPr>
              <p:cNvPr id="4" name="矩形 3"/>
              <p:cNvSpPr>
                <a:spLocks noRot="1" noChangeAspect="1" noMove="1" noResize="1" noEditPoints="1" noAdjustHandles="1" noChangeArrowheads="1" noChangeShapeType="1" noTextEdit="1"/>
              </p:cNvSpPr>
              <p:nvPr/>
            </p:nvSpPr>
            <p:spPr>
              <a:xfrm>
                <a:off x="3358902" y="1125538"/>
                <a:ext cx="2050881" cy="109619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405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120</a:t>
            </a:fld>
            <a:endParaRPr lang="zh-CN" altLang="en-US">
              <a:solidFill>
                <a:prstClr val="black">
                  <a:tint val="75000"/>
                </a:prstClr>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257025430"/>
              </p:ext>
            </p:extLst>
          </p:nvPr>
        </p:nvGraphicFramePr>
        <p:xfrm>
          <a:off x="825136" y="444935"/>
          <a:ext cx="8126943" cy="3607636"/>
        </p:xfrm>
        <a:graphic>
          <a:graphicData uri="http://schemas.openxmlformats.org/drawingml/2006/table">
            <a:tbl>
              <a:tblPr firstRow="1" bandRow="1">
                <a:tableStyleId>{5940675A-B579-460E-94D1-54222C63F5DA}</a:tableStyleId>
              </a:tblPr>
              <a:tblGrid>
                <a:gridCol w="546292"/>
                <a:gridCol w="1079099"/>
                <a:gridCol w="812694"/>
                <a:gridCol w="812694"/>
                <a:gridCol w="812694"/>
                <a:gridCol w="812694"/>
                <a:gridCol w="812694"/>
                <a:gridCol w="812694"/>
                <a:gridCol w="812694"/>
                <a:gridCol w="812694"/>
              </a:tblGrid>
              <a:tr h="370926">
                <a:tc>
                  <a:txBody>
                    <a:bodyPr/>
                    <a:lstStyle/>
                    <a:p>
                      <a:endParaRPr lang="zh-CN" altLang="en-US" sz="1800" dirty="0"/>
                    </a:p>
                  </a:txBody>
                  <a:tcPr marL="91428" marR="91428" marT="45731" marB="45731"/>
                </a:tc>
                <a:tc>
                  <a:txBody>
                    <a:bodyPr/>
                    <a:lstStyle/>
                    <a:p>
                      <a:r>
                        <a:rPr lang="en-US" altLang="zh-CN" sz="1800" dirty="0" smtClean="0"/>
                        <a:t>1</a:t>
                      </a:r>
                      <a:endParaRPr lang="zh-CN" altLang="en-US" sz="1800" dirty="0"/>
                    </a:p>
                  </a:txBody>
                  <a:tcPr marL="91428" marR="91428" marT="45731" marB="45731">
                    <a:solidFill>
                      <a:srgbClr val="FFC000"/>
                    </a:solidFill>
                  </a:tcPr>
                </a:tc>
                <a:tc>
                  <a:txBody>
                    <a:bodyPr/>
                    <a:lstStyle/>
                    <a:p>
                      <a:r>
                        <a:rPr lang="en-US" altLang="zh-CN" sz="1800" dirty="0" smtClean="0"/>
                        <a:t>2</a:t>
                      </a:r>
                      <a:endParaRPr lang="zh-CN" altLang="en-US" sz="1800" dirty="0"/>
                    </a:p>
                  </a:txBody>
                  <a:tcPr marL="91428" marR="91428" marT="45731" marB="45731"/>
                </a:tc>
                <a:tc>
                  <a:txBody>
                    <a:bodyPr/>
                    <a:lstStyle/>
                    <a:p>
                      <a:r>
                        <a:rPr lang="en-US" altLang="zh-CN" sz="1800" dirty="0" smtClean="0"/>
                        <a:t>3</a:t>
                      </a:r>
                      <a:endParaRPr lang="zh-CN" altLang="en-US" sz="1800" dirty="0"/>
                    </a:p>
                  </a:txBody>
                  <a:tcPr marL="91428" marR="91428" marT="45731" marB="45731"/>
                </a:tc>
                <a:tc>
                  <a:txBody>
                    <a:bodyPr/>
                    <a:lstStyle/>
                    <a:p>
                      <a:r>
                        <a:rPr lang="en-US" altLang="zh-CN" sz="1800" dirty="0" smtClean="0"/>
                        <a:t>4</a:t>
                      </a:r>
                      <a:endParaRPr lang="zh-CN" altLang="en-US" sz="1800" dirty="0"/>
                    </a:p>
                  </a:txBody>
                  <a:tcPr marL="91428" marR="91428" marT="45731" marB="45731"/>
                </a:tc>
                <a:tc>
                  <a:txBody>
                    <a:bodyPr/>
                    <a:lstStyle/>
                    <a:p>
                      <a:r>
                        <a:rPr lang="en-US" altLang="zh-CN" sz="1800" dirty="0" smtClean="0"/>
                        <a:t>5</a:t>
                      </a:r>
                      <a:endParaRPr lang="zh-CN" altLang="en-US" sz="1800" dirty="0"/>
                    </a:p>
                  </a:txBody>
                  <a:tcPr marL="91428" marR="91428" marT="45731" marB="45731"/>
                </a:tc>
                <a:tc>
                  <a:txBody>
                    <a:bodyPr/>
                    <a:lstStyle/>
                    <a:p>
                      <a:r>
                        <a:rPr lang="en-US" altLang="zh-CN" sz="1800" dirty="0" smtClean="0"/>
                        <a:t>6</a:t>
                      </a:r>
                      <a:endParaRPr lang="zh-CN" altLang="en-US" sz="1800" dirty="0"/>
                    </a:p>
                  </a:txBody>
                  <a:tcPr marL="91428" marR="91428" marT="45731" marB="45731"/>
                </a:tc>
                <a:tc>
                  <a:txBody>
                    <a:bodyPr/>
                    <a:lstStyle/>
                    <a:p>
                      <a:r>
                        <a:rPr lang="en-US" altLang="zh-CN" sz="1800" dirty="0" smtClean="0"/>
                        <a:t>7</a:t>
                      </a:r>
                      <a:endParaRPr lang="zh-CN" altLang="en-US" sz="1800" dirty="0"/>
                    </a:p>
                  </a:txBody>
                  <a:tcPr marL="91428" marR="91428" marT="45731" marB="45731"/>
                </a:tc>
                <a:tc>
                  <a:txBody>
                    <a:bodyPr/>
                    <a:lstStyle/>
                    <a:p>
                      <a:r>
                        <a:rPr lang="en-US" altLang="zh-CN" sz="1800" dirty="0" smtClean="0"/>
                        <a:t>8</a:t>
                      </a:r>
                      <a:endParaRPr lang="zh-CN" altLang="en-US" sz="1800" dirty="0"/>
                    </a:p>
                  </a:txBody>
                  <a:tcPr marL="91428" marR="91428" marT="45731" marB="45731"/>
                </a:tc>
                <a:tc>
                  <a:txBody>
                    <a:bodyPr/>
                    <a:lstStyle/>
                    <a:p>
                      <a:r>
                        <a:rPr lang="en-US" altLang="zh-CN" sz="1800" dirty="0" smtClean="0"/>
                        <a:t>9</a:t>
                      </a:r>
                      <a:endParaRPr lang="zh-CN" altLang="en-US" sz="1800" dirty="0"/>
                    </a:p>
                  </a:txBody>
                  <a:tcPr marL="91428" marR="91428" marT="45731" marB="45731"/>
                </a:tc>
              </a:tr>
              <a:tr h="640228">
                <a:tc>
                  <a:txBody>
                    <a:bodyPr/>
                    <a:lstStyle/>
                    <a:p>
                      <a:r>
                        <a:rPr lang="zh-CN" altLang="en-US" sz="1800" dirty="0" smtClean="0"/>
                        <a:t>初始</a:t>
                      </a:r>
                      <a:endParaRPr lang="zh-CN" altLang="en-US" sz="1800" dirty="0"/>
                    </a:p>
                  </a:txBody>
                  <a:tcPr marL="91428" marR="91428" marT="45731" marB="45731"/>
                </a:tc>
                <a:tc>
                  <a:txBody>
                    <a:bodyPr/>
                    <a:lstStyle/>
                    <a:p>
                      <a:r>
                        <a:rPr lang="en-US" altLang="zh-CN" sz="1800" dirty="0" smtClean="0"/>
                        <a:t>26(pivot)</a:t>
                      </a:r>
                      <a:endParaRPr lang="zh-CN" altLang="en-US" sz="1800" dirty="0"/>
                    </a:p>
                  </a:txBody>
                  <a:tcPr marL="91428" marR="91428" marT="45731" marB="45731">
                    <a:solidFill>
                      <a:srgbClr val="FFC000"/>
                    </a:solidFill>
                  </a:tcPr>
                </a:tc>
                <a:tc>
                  <a:txBody>
                    <a:bodyPr/>
                    <a:lstStyle/>
                    <a:p>
                      <a:r>
                        <a:rPr lang="en-US" altLang="zh-CN" sz="1800" dirty="0" smtClean="0"/>
                        <a:t>67</a:t>
                      </a:r>
                      <a:endParaRPr lang="zh-CN" altLang="en-US" sz="1800" dirty="0"/>
                    </a:p>
                  </a:txBody>
                  <a:tcPr marL="91428" marR="91428" marT="45731" marB="45731">
                    <a:noFill/>
                  </a:tcPr>
                </a:tc>
                <a:tc>
                  <a:txBody>
                    <a:bodyPr/>
                    <a:lstStyle/>
                    <a:p>
                      <a:r>
                        <a:rPr lang="en-US" altLang="zh-CN" sz="1800" dirty="0" smtClean="0"/>
                        <a:t>35</a:t>
                      </a:r>
                      <a:endParaRPr lang="zh-CN" altLang="en-US" sz="1800" dirty="0"/>
                    </a:p>
                  </a:txBody>
                  <a:tcPr marL="91428" marR="91428" marT="45731" marB="45731">
                    <a:noFill/>
                  </a:tcPr>
                </a:tc>
                <a:tc>
                  <a:txBody>
                    <a:bodyPr/>
                    <a:lstStyle/>
                    <a:p>
                      <a:r>
                        <a:rPr lang="en-US" altLang="zh-CN" sz="1800" dirty="0" smtClean="0"/>
                        <a:t>9</a:t>
                      </a:r>
                      <a:endParaRPr lang="zh-CN" altLang="en-US" sz="1800" dirty="0"/>
                    </a:p>
                  </a:txBody>
                  <a:tcPr marL="91428" marR="91428" marT="45731" marB="45731"/>
                </a:tc>
                <a:tc>
                  <a:txBody>
                    <a:bodyPr/>
                    <a:lstStyle/>
                    <a:p>
                      <a:r>
                        <a:rPr lang="en-US" altLang="zh-CN" sz="1800" dirty="0" smtClean="0"/>
                        <a:t>-6</a:t>
                      </a:r>
                      <a:endParaRPr lang="zh-CN" altLang="en-US" sz="1800" dirty="0"/>
                    </a:p>
                  </a:txBody>
                  <a:tcPr marL="91428" marR="91428" marT="45731" marB="45731"/>
                </a:tc>
                <a:tc>
                  <a:txBody>
                    <a:bodyPr/>
                    <a:lstStyle/>
                    <a:p>
                      <a:r>
                        <a:rPr lang="en-US" altLang="zh-CN" sz="1800" dirty="0" smtClean="0"/>
                        <a:t>43</a:t>
                      </a:r>
                      <a:endParaRPr lang="zh-CN" altLang="en-US" sz="1800" dirty="0"/>
                    </a:p>
                  </a:txBody>
                  <a:tcPr marL="91428" marR="91428" marT="45731" marB="45731"/>
                </a:tc>
                <a:tc>
                  <a:txBody>
                    <a:bodyPr/>
                    <a:lstStyle/>
                    <a:p>
                      <a:r>
                        <a:rPr lang="en-US" altLang="zh-CN" sz="1800" dirty="0" smtClean="0"/>
                        <a:t>82</a:t>
                      </a:r>
                      <a:endParaRPr lang="zh-CN" altLang="en-US" sz="1800" dirty="0"/>
                    </a:p>
                  </a:txBody>
                  <a:tcPr marL="91428" marR="91428" marT="45731" marB="45731"/>
                </a:tc>
                <a:tc>
                  <a:txBody>
                    <a:bodyPr/>
                    <a:lstStyle/>
                    <a:p>
                      <a:r>
                        <a:rPr lang="en-US" altLang="zh-CN" sz="1800" dirty="0" smtClean="0"/>
                        <a:t>10</a:t>
                      </a:r>
                      <a:endParaRPr lang="zh-CN" altLang="en-US" sz="1800" dirty="0"/>
                    </a:p>
                  </a:txBody>
                  <a:tcPr marL="91428" marR="91428" marT="45731" marB="45731"/>
                </a:tc>
                <a:tc>
                  <a:txBody>
                    <a:bodyPr/>
                    <a:lstStyle/>
                    <a:p>
                      <a:r>
                        <a:rPr lang="en-US" altLang="zh-CN" sz="1800" dirty="0" smtClean="0"/>
                        <a:t>54</a:t>
                      </a:r>
                      <a:endParaRPr lang="zh-CN" altLang="en-US" sz="1800" dirty="0"/>
                    </a:p>
                  </a:txBody>
                  <a:tcPr marL="91428" marR="91428" marT="45731" marB="45731"/>
                </a:tc>
              </a:tr>
              <a:tr h="370926">
                <a:tc>
                  <a:txBody>
                    <a:bodyPr/>
                    <a:lstStyle/>
                    <a:p>
                      <a:endParaRPr lang="zh-CN" altLang="en-US" sz="1800"/>
                    </a:p>
                  </a:txBody>
                  <a:tcPr marL="91428" marR="91428" marT="45731" marB="45731"/>
                </a:tc>
                <a:tc>
                  <a:txBody>
                    <a:bodyPr/>
                    <a:lstStyle/>
                    <a:p>
                      <a:r>
                        <a:rPr lang="en-US" altLang="zh-CN" sz="1800" dirty="0" err="1" smtClean="0"/>
                        <a:t>lastsmall</a:t>
                      </a:r>
                      <a:endParaRPr lang="zh-CN" altLang="en-US" sz="1800" dirty="0"/>
                    </a:p>
                  </a:txBody>
                  <a:tcPr marL="91428" marR="91428" marT="45731" marB="45731"/>
                </a:tc>
                <a:tc>
                  <a:txBody>
                    <a:bodyPr/>
                    <a:lstStyle/>
                    <a:p>
                      <a:r>
                        <a:rPr lang="en-US" altLang="zh-CN" sz="1800" dirty="0" smtClean="0"/>
                        <a:t>i</a:t>
                      </a:r>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70926">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70926">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noFill/>
                  </a:tcPr>
                </a:tc>
                <a:tc>
                  <a:txBody>
                    <a:bodyPr/>
                    <a:lstStyle/>
                    <a:p>
                      <a:endParaRPr lang="zh-CN" altLang="en-US" sz="1800" kern="1200" dirty="0">
                        <a:solidFill>
                          <a:schemeClr val="tx1"/>
                        </a:solidFill>
                        <a:latin typeface="+mn-lt"/>
                        <a:ea typeface="+mn-ea"/>
                        <a:cs typeface="+mn-cs"/>
                      </a:endParaRPr>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70926">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dirty="0">
                        <a:solidFill>
                          <a:schemeClr val="tx1"/>
                        </a:solidFill>
                        <a:latin typeface="+mn-lt"/>
                        <a:ea typeface="+mn-ea"/>
                        <a:cs typeface="+mn-cs"/>
                      </a:endParaRPr>
                    </a:p>
                  </a:txBody>
                  <a:tcPr marL="91428" marR="91428" marT="45731" marB="45731"/>
                </a:tc>
                <a:tc>
                  <a:txBody>
                    <a:bodyPr/>
                    <a:lstStyle/>
                    <a:p>
                      <a:endParaRPr lang="zh-CN" altLang="en-US" sz="1800" kern="1200" dirty="0">
                        <a:solidFill>
                          <a:schemeClr val="tx1"/>
                        </a:solidFill>
                        <a:latin typeface="+mn-lt"/>
                        <a:ea typeface="+mn-ea"/>
                        <a:cs typeface="+mn-cs"/>
                      </a:endParaRPr>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70926">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kern="1200">
                        <a:solidFill>
                          <a:schemeClr val="tx1"/>
                        </a:solidFill>
                        <a:latin typeface="+mn-lt"/>
                        <a:ea typeface="+mn-ea"/>
                        <a:cs typeface="+mn-cs"/>
                      </a:endParaRPr>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70926">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r>
              <a:tr h="370926">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r>
            </a:tbl>
          </a:graphicData>
        </a:graphic>
      </p:graphicFrame>
    </p:spTree>
    <p:extLst>
      <p:ext uri="{BB962C8B-B14F-4D97-AF65-F5344CB8AC3E}">
        <p14:creationId xmlns:p14="http://schemas.microsoft.com/office/powerpoint/2010/main" val="2414465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239156" y="444931"/>
            <a:ext cx="11568194" cy="523341"/>
          </a:xfrm>
          <a:prstGeom prst="rect">
            <a:avLst/>
          </a:prstGeom>
          <a:noFill/>
          <a:ln w="9525">
            <a:noFill/>
            <a:miter lim="800000"/>
            <a:headEnd/>
            <a:tailEnd/>
          </a:ln>
        </p:spPr>
        <p:txBody>
          <a:bodyPr anchor="ctr">
            <a:spAutoFit/>
          </a:bodyPr>
          <a:lstStyle/>
          <a:p>
            <a:pPr defTabSz="914400">
              <a:buFont typeface="Wingdings" pitchFamily="2" charset="2"/>
              <a:buNone/>
            </a:pPr>
            <a:r>
              <a:rPr lang="zh-CN" altLang="en-US" sz="2800" dirty="0" smtClean="0">
                <a:solidFill>
                  <a:prstClr val="black"/>
                </a:solidFill>
              </a:rPr>
              <a:t> </a:t>
            </a:r>
            <a:endParaRPr lang="zh-CN" altLang="en-US" sz="2800" dirty="0">
              <a:solidFill>
                <a:prstClr val="black"/>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904897154"/>
              </p:ext>
            </p:extLst>
          </p:nvPr>
        </p:nvGraphicFramePr>
        <p:xfrm>
          <a:off x="639960" y="279793"/>
          <a:ext cx="11287897" cy="3574549"/>
        </p:xfrm>
        <a:graphic>
          <a:graphicData uri="http://schemas.openxmlformats.org/drawingml/2006/table">
            <a:tbl>
              <a:tblPr firstRow="1" bandRow="1">
                <a:tableStyleId>{5940675A-B579-460E-94D1-54222C63F5DA}</a:tableStyleId>
              </a:tblPr>
              <a:tblGrid>
                <a:gridCol w="758769"/>
                <a:gridCol w="1498809"/>
                <a:gridCol w="1181448"/>
                <a:gridCol w="1224136"/>
                <a:gridCol w="1008112"/>
                <a:gridCol w="1101463"/>
                <a:gridCol w="1128790"/>
                <a:gridCol w="1128790"/>
                <a:gridCol w="1128790"/>
                <a:gridCol w="1128790"/>
              </a:tblGrid>
              <a:tr h="598279">
                <a:tc>
                  <a:txBody>
                    <a:bodyPr/>
                    <a:lstStyle/>
                    <a:p>
                      <a:endParaRPr lang="zh-CN" altLang="en-US" sz="1800" dirty="0"/>
                    </a:p>
                  </a:txBody>
                  <a:tcPr marL="91428" marR="91428" marT="45731" marB="45731"/>
                </a:tc>
                <a:tc>
                  <a:txBody>
                    <a:bodyPr/>
                    <a:lstStyle/>
                    <a:p>
                      <a:r>
                        <a:rPr lang="en-US" altLang="zh-CN" sz="1800" smtClean="0"/>
                        <a:t>low=0</a:t>
                      </a:r>
                      <a:endParaRPr lang="zh-CN" altLang="en-US" sz="1800" dirty="0"/>
                    </a:p>
                  </a:txBody>
                  <a:tcPr marL="91428" marR="91428" marT="45731" marB="45731">
                    <a:solidFill>
                      <a:srgbClr val="FFC000"/>
                    </a:solidFill>
                  </a:tcPr>
                </a:tc>
                <a:tc>
                  <a:txBody>
                    <a:bodyPr/>
                    <a:lstStyle/>
                    <a:p>
                      <a:r>
                        <a:rPr lang="en-US" altLang="zh-CN" sz="1800" smtClean="0"/>
                        <a:t>1</a:t>
                      </a:r>
                      <a:endParaRPr lang="zh-CN" altLang="en-US" sz="1800" dirty="0"/>
                    </a:p>
                  </a:txBody>
                  <a:tcPr marL="91428" marR="91428" marT="45731" marB="45731"/>
                </a:tc>
                <a:tc>
                  <a:txBody>
                    <a:bodyPr/>
                    <a:lstStyle/>
                    <a:p>
                      <a:r>
                        <a:rPr lang="en-US" altLang="zh-CN" sz="1800" smtClean="0"/>
                        <a:t>2</a:t>
                      </a:r>
                      <a:endParaRPr lang="zh-CN" altLang="en-US" sz="1800" dirty="0"/>
                    </a:p>
                  </a:txBody>
                  <a:tcPr marL="91428" marR="91428" marT="45731" marB="45731"/>
                </a:tc>
                <a:tc>
                  <a:txBody>
                    <a:bodyPr/>
                    <a:lstStyle/>
                    <a:p>
                      <a:r>
                        <a:rPr lang="en-US" altLang="zh-CN" sz="1800" smtClean="0"/>
                        <a:t>3</a:t>
                      </a:r>
                      <a:endParaRPr lang="zh-CN" altLang="en-US" sz="1800" dirty="0"/>
                    </a:p>
                  </a:txBody>
                  <a:tcPr marL="91428" marR="91428" marT="45731" marB="45731"/>
                </a:tc>
                <a:tc>
                  <a:txBody>
                    <a:bodyPr/>
                    <a:lstStyle/>
                    <a:p>
                      <a:r>
                        <a:rPr lang="en-US" altLang="zh-CN" sz="1800" smtClean="0"/>
                        <a:t>4</a:t>
                      </a:r>
                      <a:endParaRPr lang="zh-CN" altLang="en-US" sz="1800" dirty="0"/>
                    </a:p>
                  </a:txBody>
                  <a:tcPr marL="91428" marR="91428" marT="45731" marB="45731"/>
                </a:tc>
                <a:tc>
                  <a:txBody>
                    <a:bodyPr/>
                    <a:lstStyle/>
                    <a:p>
                      <a:r>
                        <a:rPr lang="en-US" altLang="zh-CN" sz="1800" smtClean="0"/>
                        <a:t>5</a:t>
                      </a:r>
                      <a:endParaRPr lang="zh-CN" altLang="en-US" sz="1800" dirty="0"/>
                    </a:p>
                  </a:txBody>
                  <a:tcPr marL="91428" marR="91428" marT="45731" marB="45731"/>
                </a:tc>
                <a:tc>
                  <a:txBody>
                    <a:bodyPr/>
                    <a:lstStyle/>
                    <a:p>
                      <a:r>
                        <a:rPr lang="en-US" altLang="zh-CN" sz="1800" smtClean="0"/>
                        <a:t>6</a:t>
                      </a:r>
                      <a:endParaRPr lang="zh-CN" altLang="en-US" sz="1800" dirty="0"/>
                    </a:p>
                  </a:txBody>
                  <a:tcPr marL="91428" marR="91428" marT="45731" marB="45731"/>
                </a:tc>
                <a:tc>
                  <a:txBody>
                    <a:bodyPr/>
                    <a:lstStyle/>
                    <a:p>
                      <a:r>
                        <a:rPr lang="en-US" altLang="zh-CN" sz="1800" smtClean="0"/>
                        <a:t>7</a:t>
                      </a:r>
                      <a:endParaRPr lang="zh-CN" altLang="en-US" sz="1800" dirty="0"/>
                    </a:p>
                  </a:txBody>
                  <a:tcPr marL="91428" marR="91428" marT="45731" marB="45731"/>
                </a:tc>
                <a:tc>
                  <a:txBody>
                    <a:bodyPr/>
                    <a:lstStyle/>
                    <a:p>
                      <a:r>
                        <a:rPr lang="en-US" altLang="zh-CN" sz="1800" smtClean="0"/>
                        <a:t>high=8</a:t>
                      </a:r>
                      <a:endParaRPr lang="zh-CN" altLang="en-US" sz="1800" dirty="0"/>
                    </a:p>
                  </a:txBody>
                  <a:tcPr marL="91428" marR="91428" marT="45731" marB="45731"/>
                </a:tc>
              </a:tr>
              <a:tr h="598279">
                <a:tc>
                  <a:txBody>
                    <a:bodyPr/>
                    <a:lstStyle/>
                    <a:p>
                      <a:r>
                        <a:rPr lang="zh-CN" altLang="en-US" sz="1800" dirty="0" smtClean="0"/>
                        <a:t>初始</a:t>
                      </a:r>
                      <a:endParaRPr lang="zh-CN" altLang="en-US" sz="1800" dirty="0"/>
                    </a:p>
                  </a:txBody>
                  <a:tcPr marL="91428" marR="91428" marT="45731" marB="45731"/>
                </a:tc>
                <a:tc>
                  <a:txBody>
                    <a:bodyPr/>
                    <a:lstStyle/>
                    <a:p>
                      <a:r>
                        <a:rPr lang="en-US" altLang="zh-CN" sz="1800" dirty="0" smtClean="0"/>
                        <a:t>26(pivot)</a:t>
                      </a:r>
                      <a:endParaRPr lang="zh-CN" altLang="en-US" sz="1800" dirty="0"/>
                    </a:p>
                  </a:txBody>
                  <a:tcPr marL="91428" marR="91428" marT="45731" marB="45731">
                    <a:solidFill>
                      <a:srgbClr val="FFC000"/>
                    </a:solidFill>
                  </a:tcPr>
                </a:tc>
                <a:tc>
                  <a:txBody>
                    <a:bodyPr/>
                    <a:lstStyle/>
                    <a:p>
                      <a:r>
                        <a:rPr lang="en-US" altLang="zh-CN" sz="1800" dirty="0" smtClean="0"/>
                        <a:t>67</a:t>
                      </a:r>
                      <a:endParaRPr lang="zh-CN" altLang="en-US" sz="1800" dirty="0"/>
                    </a:p>
                  </a:txBody>
                  <a:tcPr marL="91428" marR="91428" marT="45731" marB="45731">
                    <a:noFill/>
                  </a:tcPr>
                </a:tc>
                <a:tc>
                  <a:txBody>
                    <a:bodyPr/>
                    <a:lstStyle/>
                    <a:p>
                      <a:r>
                        <a:rPr lang="en-US" altLang="zh-CN" sz="1800" dirty="0" smtClean="0"/>
                        <a:t>35</a:t>
                      </a:r>
                      <a:endParaRPr lang="zh-CN" altLang="en-US" sz="1800" dirty="0"/>
                    </a:p>
                  </a:txBody>
                  <a:tcPr marL="91428" marR="91428" marT="45731" marB="45731">
                    <a:noFill/>
                  </a:tcPr>
                </a:tc>
                <a:tc>
                  <a:txBody>
                    <a:bodyPr/>
                    <a:lstStyle/>
                    <a:p>
                      <a:r>
                        <a:rPr lang="en-US" altLang="zh-CN" sz="1800" dirty="0" smtClean="0"/>
                        <a:t>9</a:t>
                      </a:r>
                      <a:endParaRPr lang="zh-CN" altLang="en-US" sz="1800" dirty="0"/>
                    </a:p>
                  </a:txBody>
                  <a:tcPr marL="91428" marR="91428" marT="45731" marB="45731"/>
                </a:tc>
                <a:tc>
                  <a:txBody>
                    <a:bodyPr/>
                    <a:lstStyle/>
                    <a:p>
                      <a:r>
                        <a:rPr lang="en-US" altLang="zh-CN" sz="1800" dirty="0" smtClean="0"/>
                        <a:t>-6</a:t>
                      </a:r>
                      <a:endParaRPr lang="zh-CN" altLang="en-US" sz="1800" dirty="0"/>
                    </a:p>
                  </a:txBody>
                  <a:tcPr marL="91428" marR="91428" marT="45731" marB="45731"/>
                </a:tc>
                <a:tc>
                  <a:txBody>
                    <a:bodyPr/>
                    <a:lstStyle/>
                    <a:p>
                      <a:r>
                        <a:rPr lang="en-US" altLang="zh-CN" sz="1800" dirty="0" smtClean="0"/>
                        <a:t>43</a:t>
                      </a:r>
                      <a:endParaRPr lang="zh-CN" altLang="en-US" sz="1800" dirty="0"/>
                    </a:p>
                  </a:txBody>
                  <a:tcPr marL="91428" marR="91428" marT="45731" marB="45731"/>
                </a:tc>
                <a:tc>
                  <a:txBody>
                    <a:bodyPr/>
                    <a:lstStyle/>
                    <a:p>
                      <a:r>
                        <a:rPr lang="en-US" altLang="zh-CN" sz="1800" dirty="0" smtClean="0"/>
                        <a:t>82</a:t>
                      </a:r>
                      <a:endParaRPr lang="zh-CN" altLang="en-US" sz="1800" dirty="0"/>
                    </a:p>
                  </a:txBody>
                  <a:tcPr marL="91428" marR="91428" marT="45731" marB="45731"/>
                </a:tc>
                <a:tc>
                  <a:txBody>
                    <a:bodyPr/>
                    <a:lstStyle/>
                    <a:p>
                      <a:r>
                        <a:rPr lang="en-US" altLang="zh-CN" sz="1800" dirty="0" smtClean="0"/>
                        <a:t>10</a:t>
                      </a:r>
                      <a:endParaRPr lang="zh-CN" altLang="en-US" sz="1800" dirty="0"/>
                    </a:p>
                  </a:txBody>
                  <a:tcPr marL="91428" marR="91428" marT="45731" marB="45731"/>
                </a:tc>
                <a:tc>
                  <a:txBody>
                    <a:bodyPr/>
                    <a:lstStyle/>
                    <a:p>
                      <a:r>
                        <a:rPr lang="en-US" altLang="zh-CN" sz="1800" dirty="0" smtClean="0"/>
                        <a:t>54</a:t>
                      </a:r>
                      <a:endParaRPr lang="zh-CN" altLang="en-US" sz="1800" dirty="0"/>
                    </a:p>
                  </a:txBody>
                  <a:tcPr marL="91428" marR="91428" marT="45731" marB="45731"/>
                </a:tc>
              </a:tr>
              <a:tr h="640228">
                <a:tc>
                  <a:txBody>
                    <a:bodyPr/>
                    <a:lstStyle/>
                    <a:p>
                      <a:endParaRPr lang="zh-CN" altLang="en-US" sz="1800"/>
                    </a:p>
                  </a:txBody>
                  <a:tcPr marL="91428" marR="91428"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last_small</a:t>
                      </a:r>
                      <a:endParaRPr lang="zh-CN" altLang="en-US" sz="1800" dirty="0" smtClean="0"/>
                    </a:p>
                    <a:p>
                      <a:endParaRPr lang="zh-CN" altLang="en-US" sz="1800" dirty="0"/>
                    </a:p>
                  </a:txBody>
                  <a:tcPr marL="91428" marR="91428" marT="45731" marB="45731"/>
                </a:tc>
                <a:tc>
                  <a:txBody>
                    <a:bodyPr/>
                    <a:lstStyle/>
                    <a:p>
                      <a:r>
                        <a:rPr lang="en-US" altLang="zh-CN" sz="1800" dirty="0" smtClean="0"/>
                        <a:t>i</a:t>
                      </a:r>
                      <a:endParaRPr lang="zh-CN" altLang="en-US" sz="1800" dirty="0"/>
                    </a:p>
                  </a:txBody>
                  <a:tcPr marL="91428" marR="91428"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r>
              <a:tr h="365845">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solidFill>
                      <a:srgbClr val="FF000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65845">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marL="91428" marR="91428" marT="45731" marB="45731">
                    <a:noFill/>
                  </a:tcPr>
                </a:tc>
                <a:tc>
                  <a:txBody>
                    <a:bodyPr/>
                    <a:lstStyle/>
                    <a:p>
                      <a:endParaRPr lang="zh-CN" altLang="en-US" sz="1800" dirty="0"/>
                    </a:p>
                  </a:txBody>
                  <a:tcPr marL="91428" marR="91428" marT="45731" marB="45731">
                    <a:noFill/>
                  </a:tcPr>
                </a:tc>
                <a:tc>
                  <a:txBody>
                    <a:bodyPr/>
                    <a:lstStyle/>
                    <a:p>
                      <a:endParaRPr lang="zh-CN" altLang="en-US" sz="1800" dirty="0"/>
                    </a:p>
                  </a:txBody>
                  <a:tcPr marL="91428" marR="91428" marT="45731" marB="45731">
                    <a:noFill/>
                  </a:tcPr>
                </a:tc>
                <a:tc>
                  <a:txBody>
                    <a:bodyPr/>
                    <a:lstStyle/>
                    <a:p>
                      <a:endParaRPr lang="zh-CN" altLang="en-US" sz="1800" dirty="0"/>
                    </a:p>
                  </a:txBody>
                  <a:tcPr marL="91428" marR="91428" marT="45731" marB="45731">
                    <a:noFill/>
                  </a:tcPr>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r>
              <a:tr h="365845">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solidFill>
                      <a:srgbClr val="FF0000"/>
                    </a:solidFill>
                  </a:tcPr>
                </a:tc>
                <a:tc>
                  <a:txBody>
                    <a:bodyPr/>
                    <a:lstStyle/>
                    <a:p>
                      <a:endParaRPr lang="zh-CN" altLang="en-US" sz="1800" dirty="0"/>
                    </a:p>
                  </a:txBody>
                  <a:tcPr marL="91428" marR="91428" marT="45731" marB="45731">
                    <a:solidFill>
                      <a:srgbClr val="FF000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solidFill>
                      <a:srgbClr val="00B0F0"/>
                    </a:solidFill>
                  </a:tcPr>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r>
              <a:tr h="640228">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a:p>
                  </a:txBody>
                  <a:tcPr marL="91428" marR="91428" marT="45731" marB="45731"/>
                </a:tc>
                <a:tc>
                  <a:txBody>
                    <a:bodyPr/>
                    <a:lstStyle/>
                    <a:p>
                      <a:endParaRPr lang="zh-CN" altLang="en-US" sz="1800" dirty="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a:p>
                  </a:txBody>
                  <a:tcPr marL="91428" marR="91428" marT="45731" marB="45731"/>
                </a:tc>
                <a:tc>
                  <a:txBody>
                    <a:bodyPr/>
                    <a:lstStyle/>
                    <a:p>
                      <a:endParaRPr lang="zh-CN" altLang="en-US" sz="1800" dirty="0"/>
                    </a:p>
                  </a:txBody>
                  <a:tcPr marL="91428" marR="91428" marT="45731" marB="45731"/>
                </a:tc>
                <a:tc>
                  <a:txBody>
                    <a:bodyPr/>
                    <a:lstStyle/>
                    <a:p>
                      <a:endParaRPr lang="zh-CN" altLang="en-US" sz="1800" dirty="0"/>
                    </a:p>
                  </a:txBody>
                  <a:tcPr marL="91428" marR="91428" marT="45731" marB="45731"/>
                </a:tc>
              </a:tr>
            </a:tbl>
          </a:graphicData>
        </a:graphic>
      </p:graphicFrame>
      <p:sp>
        <p:nvSpPr>
          <p:cNvPr id="4" name="矩形 3"/>
          <p:cNvSpPr/>
          <p:nvPr/>
        </p:nvSpPr>
        <p:spPr>
          <a:xfrm>
            <a:off x="8367161" y="4648439"/>
            <a:ext cx="3202704" cy="369418"/>
          </a:xfrm>
          <a:prstGeom prst="rect">
            <a:avLst/>
          </a:prstGeom>
        </p:spPr>
        <p:txBody>
          <a:bodyPr wrap="none">
            <a:spAutoFit/>
          </a:bodyPr>
          <a:lstStyle/>
          <a:p>
            <a:pPr defTabSz="914400"/>
            <a:r>
              <a:rPr lang="en-US" altLang="zh-CN" sz="1800" dirty="0">
                <a:solidFill>
                  <a:srgbClr val="FF0000"/>
                </a:solidFill>
              </a:rPr>
              <a:t>https://visualgo.net/en/sorting</a:t>
            </a:r>
            <a:endParaRPr lang="zh-CN" altLang="en-US" sz="1800" dirty="0">
              <a:solidFill>
                <a:srgbClr val="FF0000"/>
              </a:solidFill>
            </a:endParaRPr>
          </a:p>
        </p:txBody>
      </p:sp>
      <p:sp>
        <p:nvSpPr>
          <p:cNvPr id="7" name="Rectangle 3"/>
          <p:cNvSpPr>
            <a:spLocks noChangeArrowheads="1"/>
          </p:cNvSpPr>
          <p:nvPr/>
        </p:nvSpPr>
        <p:spPr bwMode="auto">
          <a:xfrm>
            <a:off x="694606" y="4052604"/>
            <a:ext cx="6912768" cy="2800767"/>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defTabSz="914400" fontAlgn="base">
              <a:spcBef>
                <a:spcPct val="0"/>
              </a:spcBef>
              <a:spcAft>
                <a:spcPct val="0"/>
              </a:spcAft>
            </a:pPr>
            <a:r>
              <a:rPr lang="zh-CN" altLang="zh-CN" sz="1600" b="1" smtClean="0">
                <a:solidFill>
                  <a:srgbClr val="000080"/>
                </a:solidFill>
                <a:latin typeface="Consolas" pitchFamily="49" charset="0"/>
                <a:ea typeface="宋体" pitchFamily="2" charset="-122"/>
                <a:cs typeface="宋体" pitchFamily="2" charset="-122"/>
              </a:rPr>
              <a:t>def </a:t>
            </a:r>
            <a:r>
              <a:rPr lang="zh-CN" altLang="zh-CN" sz="1600" smtClean="0">
                <a:solidFill>
                  <a:srgbClr val="000000"/>
                </a:solidFill>
                <a:latin typeface="Consolas" pitchFamily="49" charset="0"/>
                <a:ea typeface="宋体" pitchFamily="2" charset="-122"/>
                <a:cs typeface="宋体" pitchFamily="2" charset="-122"/>
              </a:rPr>
              <a:t>adjust(</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 low, high):</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last_small = low</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a:t>
            </a:r>
            <a:r>
              <a:rPr lang="zh-CN" altLang="zh-CN" sz="1600" b="1" smtClean="0">
                <a:solidFill>
                  <a:srgbClr val="000080"/>
                </a:solidFill>
                <a:latin typeface="Consolas" pitchFamily="49" charset="0"/>
                <a:ea typeface="宋体" pitchFamily="2" charset="-122"/>
                <a:cs typeface="宋体" pitchFamily="2" charset="-122"/>
              </a:rPr>
              <a:t>for </a:t>
            </a:r>
            <a:r>
              <a:rPr lang="zh-CN" altLang="zh-CN" sz="1600" smtClean="0">
                <a:solidFill>
                  <a:srgbClr val="000000"/>
                </a:solidFill>
                <a:latin typeface="Consolas" pitchFamily="49" charset="0"/>
                <a:ea typeface="宋体" pitchFamily="2" charset="-122"/>
                <a:cs typeface="宋体" pitchFamily="2" charset="-122"/>
              </a:rPr>
              <a:t>i </a:t>
            </a:r>
            <a:r>
              <a:rPr lang="zh-CN" altLang="zh-CN" sz="1600" b="1" smtClean="0">
                <a:solidFill>
                  <a:srgbClr val="000080"/>
                </a:solidFill>
                <a:latin typeface="Consolas" pitchFamily="49" charset="0"/>
                <a:ea typeface="宋体" pitchFamily="2" charset="-122"/>
                <a:cs typeface="宋体" pitchFamily="2" charset="-122"/>
              </a:rPr>
              <a:t>in </a:t>
            </a:r>
            <a:r>
              <a:rPr lang="zh-CN" altLang="zh-CN" sz="1600" smtClean="0">
                <a:solidFill>
                  <a:srgbClr val="000080"/>
                </a:solidFill>
                <a:latin typeface="Consolas" pitchFamily="49" charset="0"/>
                <a:ea typeface="宋体" pitchFamily="2" charset="-122"/>
                <a:cs typeface="宋体" pitchFamily="2" charset="-122"/>
              </a:rPr>
              <a:t>range</a:t>
            </a:r>
            <a:r>
              <a:rPr lang="zh-CN" altLang="zh-CN" sz="1600" smtClean="0">
                <a:solidFill>
                  <a:srgbClr val="000000"/>
                </a:solidFill>
                <a:latin typeface="Consolas" pitchFamily="49" charset="0"/>
                <a:ea typeface="宋体" pitchFamily="2" charset="-122"/>
                <a:cs typeface="宋体" pitchFamily="2" charset="-122"/>
              </a:rPr>
              <a:t>(low + </a:t>
            </a:r>
            <a:r>
              <a:rPr lang="zh-CN" altLang="zh-CN" sz="1600" smtClean="0">
                <a:solidFill>
                  <a:srgbClr val="0000FF"/>
                </a:solidFill>
                <a:latin typeface="Consolas" pitchFamily="49" charset="0"/>
                <a:ea typeface="宋体" pitchFamily="2" charset="-122"/>
                <a:cs typeface="宋体" pitchFamily="2" charset="-122"/>
              </a:rPr>
              <a:t>1</a:t>
            </a:r>
            <a:r>
              <a:rPr lang="zh-CN" altLang="zh-CN" sz="1600" smtClean="0">
                <a:solidFill>
                  <a:srgbClr val="000000"/>
                </a:solidFill>
                <a:latin typeface="Consolas" pitchFamily="49" charset="0"/>
                <a:ea typeface="宋体" pitchFamily="2" charset="-122"/>
                <a:cs typeface="宋体" pitchFamily="2" charset="-122"/>
              </a:rPr>
              <a:t>, high + </a:t>
            </a:r>
            <a:r>
              <a:rPr lang="zh-CN" altLang="zh-CN" sz="1600" smtClean="0">
                <a:solidFill>
                  <a:srgbClr val="0000FF"/>
                </a:solidFill>
                <a:latin typeface="Consolas" pitchFamily="49" charset="0"/>
                <a:ea typeface="宋体" pitchFamily="2" charset="-122"/>
                <a:cs typeface="宋体" pitchFamily="2" charset="-122"/>
              </a:rPr>
              <a:t>1</a:t>
            </a:r>
            <a:r>
              <a:rPr lang="zh-CN" altLang="zh-CN" sz="1600" smtClean="0">
                <a:solidFill>
                  <a:srgbClr val="000000"/>
                </a:solidFill>
                <a:latin typeface="Consolas" pitchFamily="49" charset="0"/>
                <a:ea typeface="宋体" pitchFamily="2" charset="-122"/>
                <a:cs typeface="宋体" pitchFamily="2" charset="-122"/>
              </a:rPr>
              <a:t>):</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.comparision += </a:t>
            </a:r>
            <a:r>
              <a:rPr lang="zh-CN" altLang="zh-CN" sz="1600" smtClean="0">
                <a:solidFill>
                  <a:srgbClr val="0000FF"/>
                </a:solidFill>
                <a:latin typeface="Consolas" pitchFamily="49" charset="0"/>
                <a:ea typeface="宋体" pitchFamily="2" charset="-122"/>
                <a:cs typeface="宋体" pitchFamily="2" charset="-122"/>
              </a:rPr>
              <a:t>1</a:t>
            </a:r>
            <a:br>
              <a:rPr lang="zh-CN" altLang="zh-CN" sz="1600" smtClean="0">
                <a:solidFill>
                  <a:srgbClr val="0000FF"/>
                </a:solidFill>
                <a:latin typeface="Consolas" pitchFamily="49" charset="0"/>
                <a:ea typeface="宋体" pitchFamily="2" charset="-122"/>
                <a:cs typeface="宋体" pitchFamily="2" charset="-122"/>
              </a:rPr>
            </a:br>
            <a:r>
              <a:rPr lang="zh-CN" altLang="zh-CN" sz="1600" smtClean="0">
                <a:solidFill>
                  <a:srgbClr val="0000FF"/>
                </a:solidFill>
                <a:latin typeface="Consolas" pitchFamily="49" charset="0"/>
                <a:ea typeface="宋体" pitchFamily="2" charset="-122"/>
                <a:cs typeface="宋体" pitchFamily="2" charset="-122"/>
              </a:rPr>
              <a:t>        </a:t>
            </a:r>
            <a:r>
              <a:rPr lang="zh-CN" altLang="zh-CN" sz="1600" b="1" smtClean="0">
                <a:solidFill>
                  <a:srgbClr val="000080"/>
                </a:solidFill>
                <a:latin typeface="Consolas" pitchFamily="49" charset="0"/>
                <a:ea typeface="宋体" pitchFamily="2" charset="-122"/>
                <a:cs typeface="宋体" pitchFamily="2" charset="-122"/>
              </a:rPr>
              <a:t>if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.data[i].key &lt;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.data[low].key:</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last_small = last_small + </a:t>
            </a:r>
            <a:r>
              <a:rPr lang="zh-CN" altLang="zh-CN" sz="1600" smtClean="0">
                <a:solidFill>
                  <a:srgbClr val="0000FF"/>
                </a:solidFill>
                <a:latin typeface="Consolas" pitchFamily="49" charset="0"/>
                <a:ea typeface="宋体" pitchFamily="2" charset="-122"/>
                <a:cs typeface="宋体" pitchFamily="2" charset="-122"/>
              </a:rPr>
              <a:t>1</a:t>
            </a:r>
            <a:br>
              <a:rPr lang="zh-CN" altLang="zh-CN" sz="1600" smtClean="0">
                <a:solidFill>
                  <a:srgbClr val="0000FF"/>
                </a:solidFill>
                <a:latin typeface="Consolas" pitchFamily="49" charset="0"/>
                <a:ea typeface="宋体" pitchFamily="2" charset="-122"/>
                <a:cs typeface="宋体" pitchFamily="2" charset="-122"/>
              </a:rPr>
            </a:br>
            <a:r>
              <a:rPr lang="zh-CN" altLang="zh-CN" sz="1600" smtClean="0">
                <a:solidFill>
                  <a:srgbClr val="0000FF"/>
                </a:solidFill>
                <a:latin typeface="Consolas" pitchFamily="49" charset="0"/>
                <a:ea typeface="宋体" pitchFamily="2" charset="-122"/>
                <a:cs typeface="宋体" pitchFamily="2" charset="-122"/>
              </a:rPr>
              <a: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.swap(last_small, i)</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.move += </a:t>
            </a:r>
            <a:r>
              <a:rPr lang="zh-CN" altLang="zh-CN" sz="1600" smtClean="0">
                <a:solidFill>
                  <a:srgbClr val="0000FF"/>
                </a:solidFill>
                <a:latin typeface="Consolas" pitchFamily="49" charset="0"/>
                <a:ea typeface="宋体" pitchFamily="2" charset="-122"/>
                <a:cs typeface="宋体" pitchFamily="2" charset="-122"/>
              </a:rPr>
              <a:t>3</a:t>
            </a:r>
            <a:br>
              <a:rPr lang="zh-CN" altLang="zh-CN" sz="1600" smtClean="0">
                <a:solidFill>
                  <a:srgbClr val="0000FF"/>
                </a:solidFill>
                <a:latin typeface="Consolas" pitchFamily="49" charset="0"/>
                <a:ea typeface="宋体" pitchFamily="2" charset="-122"/>
                <a:cs typeface="宋体" pitchFamily="2" charset="-122"/>
              </a:rPr>
            </a:br>
            <a:r>
              <a:rPr lang="zh-CN" altLang="zh-CN" sz="1600" smtClean="0">
                <a:solidFill>
                  <a:srgbClr val="0000FF"/>
                </a:solidFill>
                <a:latin typeface="Consolas" pitchFamily="49" charset="0"/>
                <a:ea typeface="宋体" pitchFamily="2" charset="-122"/>
                <a:cs typeface="宋体" pitchFamily="2" charset="-122"/>
              </a:rPr>
              <a: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.swap(low, last_small)</a:t>
            </a:r>
            <a:br>
              <a:rPr lang="zh-CN" altLang="zh-CN" sz="1600" smtClean="0">
                <a:solidFill>
                  <a:srgbClr val="000000"/>
                </a:solidFill>
                <a:latin typeface="Consolas" pitchFamily="49" charset="0"/>
                <a:ea typeface="宋体" pitchFamily="2" charset="-122"/>
                <a:cs typeface="宋体" pitchFamily="2" charset="-122"/>
              </a:rPr>
            </a:br>
            <a:r>
              <a:rPr lang="zh-CN" altLang="zh-CN" sz="1600" smtClean="0">
                <a:solidFill>
                  <a:srgbClr val="000000"/>
                </a:solidFill>
                <a:latin typeface="Consolas" pitchFamily="49" charset="0"/>
                <a:ea typeface="宋体" pitchFamily="2" charset="-122"/>
                <a:cs typeface="宋体" pitchFamily="2" charset="-122"/>
              </a:rPr>
              <a:t>    </a:t>
            </a:r>
            <a:r>
              <a:rPr lang="zh-CN" altLang="zh-CN" sz="1600" smtClean="0">
                <a:solidFill>
                  <a:srgbClr val="94558D"/>
                </a:solidFill>
                <a:latin typeface="Consolas" pitchFamily="49" charset="0"/>
                <a:ea typeface="宋体" pitchFamily="2" charset="-122"/>
                <a:cs typeface="宋体" pitchFamily="2" charset="-122"/>
              </a:rPr>
              <a:t>self</a:t>
            </a:r>
            <a:r>
              <a:rPr lang="zh-CN" altLang="zh-CN" sz="1600" smtClean="0">
                <a:solidFill>
                  <a:srgbClr val="000000"/>
                </a:solidFill>
                <a:latin typeface="Consolas" pitchFamily="49" charset="0"/>
                <a:ea typeface="宋体" pitchFamily="2" charset="-122"/>
                <a:cs typeface="宋体" pitchFamily="2" charset="-122"/>
              </a:rPr>
              <a:t>.move += </a:t>
            </a:r>
            <a:r>
              <a:rPr lang="zh-CN" altLang="zh-CN" sz="1600" smtClean="0">
                <a:solidFill>
                  <a:srgbClr val="0000FF"/>
                </a:solidFill>
                <a:latin typeface="Consolas" pitchFamily="49" charset="0"/>
                <a:ea typeface="宋体" pitchFamily="2" charset="-122"/>
                <a:cs typeface="宋体" pitchFamily="2" charset="-122"/>
              </a:rPr>
              <a:t>3</a:t>
            </a:r>
            <a:br>
              <a:rPr lang="zh-CN" altLang="zh-CN" sz="1600" smtClean="0">
                <a:solidFill>
                  <a:srgbClr val="0000FF"/>
                </a:solidFill>
                <a:latin typeface="Consolas" pitchFamily="49" charset="0"/>
                <a:ea typeface="宋体" pitchFamily="2" charset="-122"/>
                <a:cs typeface="宋体" pitchFamily="2" charset="-122"/>
              </a:rPr>
            </a:br>
            <a:r>
              <a:rPr lang="zh-CN" altLang="zh-CN" sz="1600" smtClean="0">
                <a:solidFill>
                  <a:srgbClr val="0000FF"/>
                </a:solidFill>
                <a:latin typeface="Consolas" pitchFamily="49" charset="0"/>
                <a:ea typeface="宋体" pitchFamily="2" charset="-122"/>
                <a:cs typeface="宋体" pitchFamily="2" charset="-122"/>
              </a:rPr>
              <a:t>    </a:t>
            </a:r>
            <a:r>
              <a:rPr lang="zh-CN" altLang="zh-CN" sz="1600" b="1" smtClean="0">
                <a:solidFill>
                  <a:srgbClr val="000080"/>
                </a:solidFill>
                <a:latin typeface="Consolas" pitchFamily="49" charset="0"/>
                <a:ea typeface="宋体" pitchFamily="2" charset="-122"/>
                <a:cs typeface="宋体" pitchFamily="2" charset="-122"/>
              </a:rPr>
              <a:t>return </a:t>
            </a:r>
            <a:r>
              <a:rPr lang="zh-CN" altLang="zh-CN" sz="1600" smtClean="0">
                <a:solidFill>
                  <a:srgbClr val="000000"/>
                </a:solidFill>
                <a:latin typeface="Consolas" pitchFamily="49" charset="0"/>
                <a:ea typeface="宋体" pitchFamily="2" charset="-122"/>
                <a:cs typeface="宋体" pitchFamily="2" charset="-122"/>
              </a:rPr>
              <a:t>last_small</a:t>
            </a:r>
            <a:endParaRPr lang="zh-CN" altLang="zh-CN" sz="2400" smtClean="0">
              <a:solidFill>
                <a:prstClr val="black"/>
              </a:solidFill>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77599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122</a:t>
            </a:fld>
            <a:endParaRPr lang="zh-CN" altLang="en-US">
              <a:solidFill>
                <a:prstClr val="black">
                  <a:tint val="75000"/>
                </a:prstClr>
              </a:solidFill>
            </a:endParaRPr>
          </a:p>
        </p:txBody>
      </p:sp>
      <p:pic>
        <p:nvPicPr>
          <p:cNvPr id="614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70" y="117003"/>
            <a:ext cx="8907304" cy="668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9558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a:t>（ </a:t>
            </a:r>
            <a:r>
              <a:rPr lang="en-US" altLang="zh-CN"/>
              <a:t>80 </a:t>
            </a:r>
            <a:r>
              <a:rPr lang="zh-CN" altLang="en-US" smtClean="0"/>
              <a:t>，</a:t>
            </a:r>
            <a:r>
              <a:rPr lang="en-US" altLang="zh-CN" smtClean="0"/>
              <a:t>100</a:t>
            </a:r>
            <a:r>
              <a:rPr lang="zh-CN" altLang="en-US"/>
              <a:t>，</a:t>
            </a:r>
            <a:r>
              <a:rPr lang="en-US" altLang="zh-CN" u="sng"/>
              <a:t>100</a:t>
            </a:r>
            <a:r>
              <a:rPr lang="zh-CN" altLang="en-US"/>
              <a:t>，</a:t>
            </a:r>
            <a:r>
              <a:rPr lang="en-US" altLang="zh-CN"/>
              <a:t>65 </a:t>
            </a:r>
            <a:r>
              <a:rPr lang="zh-CN" altLang="en-US"/>
              <a:t>，</a:t>
            </a:r>
            <a:r>
              <a:rPr lang="en-US" altLang="zh-CN"/>
              <a:t>85 </a:t>
            </a:r>
            <a:r>
              <a:rPr lang="zh-CN" altLang="en-US"/>
              <a:t>，</a:t>
            </a:r>
            <a:r>
              <a:rPr lang="en-US" altLang="zh-CN" u="sng"/>
              <a:t>65 </a:t>
            </a:r>
            <a:r>
              <a:rPr lang="zh-CN" altLang="en-US"/>
              <a:t>）</a:t>
            </a:r>
          </a:p>
          <a:p>
            <a:pPr marL="0" indent="0">
              <a:buNone/>
            </a:pPr>
            <a:r>
              <a:rPr lang="zh-CN" altLang="en-US"/>
              <a:t> </a:t>
            </a:r>
          </a:p>
          <a:p>
            <a:endParaRPr lang="zh-CN" altLang="en-US"/>
          </a:p>
        </p:txBody>
      </p:sp>
      <p:sp>
        <p:nvSpPr>
          <p:cNvPr id="5" name="标题 4"/>
          <p:cNvSpPr>
            <a:spLocks noGrp="1"/>
          </p:cNvSpPr>
          <p:nvPr>
            <p:ph type="title"/>
          </p:nvPr>
        </p:nvSpPr>
        <p:spPr/>
        <p:txBody>
          <a:bodyPr>
            <a:normAutofit fontScale="90000"/>
          </a:bodyPr>
          <a:lstStyle/>
          <a:p>
            <a:r>
              <a:rPr lang="zh-CN" altLang="en-US"/>
              <a:t>排序</a:t>
            </a:r>
            <a:r>
              <a:rPr lang="zh-CN" altLang="en-US" smtClean="0"/>
              <a:t>稳定性</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solidFill>
                  <a:prstClr val="black">
                    <a:tint val="75000"/>
                  </a:prstClr>
                </a:solidFill>
              </a:rPr>
              <a:pPr/>
              <a:t>123</a:t>
            </a:fld>
            <a:endParaRPr lang="zh-CN" altLang="en-US">
              <a:solidFill>
                <a:prstClr val="black">
                  <a:tint val="75000"/>
                </a:prstClr>
              </a:solidFill>
            </a:endParaRPr>
          </a:p>
        </p:txBody>
      </p:sp>
    </p:spTree>
    <p:extLst>
      <p:ext uri="{BB962C8B-B14F-4D97-AF65-F5344CB8AC3E}">
        <p14:creationId xmlns:p14="http://schemas.microsoft.com/office/powerpoint/2010/main" val="224967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9920" y="1243870"/>
            <a:ext cx="3659500" cy="584910"/>
          </a:xfrm>
          <a:prstGeom prst="rect">
            <a:avLst/>
          </a:prstGeom>
          <a:noFill/>
        </p:spPr>
        <p:txBody>
          <a:bodyPr wrap="none" rtlCol="0">
            <a:spAutoFit/>
          </a:bodyPr>
          <a:lstStyle/>
          <a:p>
            <a:pPr defTabSz="914400"/>
            <a:r>
              <a:rPr lang="en-US" altLang="zh-CN" sz="3200" dirty="0" smtClean="0">
                <a:solidFill>
                  <a:prstClr val="black"/>
                </a:solidFill>
              </a:rPr>
              <a:t>26 33 35 29 22 12 19</a:t>
            </a:r>
            <a:endParaRPr lang="zh-CN" altLang="en-US" sz="3200" dirty="0">
              <a:solidFill>
                <a:prstClr val="black"/>
              </a:solidFill>
            </a:endParaRPr>
          </a:p>
        </p:txBody>
      </p:sp>
      <p:sp>
        <p:nvSpPr>
          <p:cNvPr id="6" name="TextBox 5"/>
          <p:cNvSpPr txBox="1"/>
          <p:nvPr/>
        </p:nvSpPr>
        <p:spPr>
          <a:xfrm>
            <a:off x="6759041" y="1256613"/>
            <a:ext cx="4031348" cy="584910"/>
          </a:xfrm>
          <a:prstGeom prst="rect">
            <a:avLst/>
          </a:prstGeom>
          <a:noFill/>
        </p:spPr>
        <p:txBody>
          <a:bodyPr wrap="none" rtlCol="0">
            <a:spAutoFit/>
          </a:bodyPr>
          <a:lstStyle/>
          <a:p>
            <a:pPr defTabSz="914400"/>
            <a:r>
              <a:rPr lang="en-US" altLang="zh-CN" sz="3200" dirty="0" smtClean="0">
                <a:solidFill>
                  <a:prstClr val="black"/>
                </a:solidFill>
              </a:rPr>
              <a:t>12 19  22 26 29 33  35  </a:t>
            </a:r>
            <a:endParaRPr lang="zh-CN" altLang="en-US" sz="3200" dirty="0">
              <a:solidFill>
                <a:prstClr val="black"/>
              </a:solidFill>
            </a:endParaRP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 y="1973615"/>
            <a:ext cx="7152204" cy="292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921" y="1973609"/>
            <a:ext cx="6084611" cy="43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675129" y="5384067"/>
            <a:ext cx="1713708" cy="785012"/>
          </a:xfrm>
          <a:prstGeom prst="rect">
            <a:avLst/>
          </a:prstGeom>
        </p:spPr>
        <p:txBody>
          <a:bodyPr wrap="none">
            <a:spAutoFit/>
          </a:bodyPr>
          <a:lstStyle/>
          <a:p>
            <a:pPr algn="ctr" defTabSz="914400">
              <a:spcBef>
                <a:spcPct val="50000"/>
              </a:spcBef>
            </a:pPr>
            <a:r>
              <a:rPr kumimoji="1" lang="en-US" altLang="zh-CN" sz="1800" b="1" dirty="0" smtClean="0">
                <a:solidFill>
                  <a:srgbClr val="0000FF"/>
                </a:solidFill>
                <a:latin typeface="Times New Roman" pitchFamily="18" charset="0"/>
                <a:ea typeface="楷体_GB2312" pitchFamily="49" charset="-122"/>
              </a:rPr>
              <a:t>T(n)=O(nlog</a:t>
            </a:r>
            <a:r>
              <a:rPr kumimoji="1" lang="en-US" altLang="zh-CN" sz="1800" b="1" baseline="-25000" dirty="0" smtClean="0">
                <a:solidFill>
                  <a:srgbClr val="0000FF"/>
                </a:solidFill>
                <a:latin typeface="Times New Roman" pitchFamily="18" charset="0"/>
                <a:ea typeface="楷体_GB2312" pitchFamily="49" charset="-122"/>
              </a:rPr>
              <a:t>2</a:t>
            </a:r>
            <a:r>
              <a:rPr kumimoji="1" lang="en-US" altLang="zh-CN" sz="1800" b="1" dirty="0" smtClean="0">
                <a:solidFill>
                  <a:srgbClr val="0000FF"/>
                </a:solidFill>
                <a:latin typeface="Times New Roman" pitchFamily="18" charset="0"/>
                <a:ea typeface="楷体_GB2312" pitchFamily="49" charset="-122"/>
              </a:rPr>
              <a:t>n)</a:t>
            </a:r>
          </a:p>
          <a:p>
            <a:pPr algn="ctr" defTabSz="914400">
              <a:spcBef>
                <a:spcPct val="50000"/>
              </a:spcBef>
            </a:pPr>
            <a:r>
              <a:rPr kumimoji="1" lang="en-US" altLang="zh-CN" sz="1800" b="1" dirty="0" smtClean="0">
                <a:solidFill>
                  <a:srgbClr val="0000FF"/>
                </a:solidFill>
                <a:latin typeface="Times New Roman" pitchFamily="18" charset="0"/>
                <a:ea typeface="楷体_GB2312" pitchFamily="49" charset="-122"/>
              </a:rPr>
              <a:t>S(n)=O(log</a:t>
            </a:r>
            <a:r>
              <a:rPr kumimoji="1" lang="en-US" altLang="zh-CN" sz="1800" b="1" baseline="-25000" dirty="0" smtClean="0">
                <a:solidFill>
                  <a:srgbClr val="0000FF"/>
                </a:solidFill>
                <a:latin typeface="Times New Roman" pitchFamily="18" charset="0"/>
                <a:ea typeface="楷体_GB2312" pitchFamily="49" charset="-122"/>
              </a:rPr>
              <a:t>2</a:t>
            </a:r>
            <a:r>
              <a:rPr kumimoji="1" lang="en-US" altLang="zh-CN" sz="1800" b="1" dirty="0" smtClean="0">
                <a:solidFill>
                  <a:srgbClr val="0000FF"/>
                </a:solidFill>
                <a:latin typeface="Times New Roman" pitchFamily="18" charset="0"/>
                <a:ea typeface="楷体_GB2312" pitchFamily="49" charset="-122"/>
              </a:rPr>
              <a:t>n)</a:t>
            </a:r>
            <a:endParaRPr kumimoji="1" lang="en-US" altLang="zh-CN" sz="1800" b="1" dirty="0">
              <a:solidFill>
                <a:srgbClr val="0000FF"/>
              </a:solidFill>
              <a:latin typeface="Times New Roman" pitchFamily="18" charset="0"/>
              <a:ea typeface="楷体_GB2312" pitchFamily="49" charset="-122"/>
            </a:endParaRPr>
          </a:p>
        </p:txBody>
      </p:sp>
      <p:sp>
        <p:nvSpPr>
          <p:cNvPr id="15" name="矩形 14"/>
          <p:cNvSpPr/>
          <p:nvPr/>
        </p:nvSpPr>
        <p:spPr>
          <a:xfrm>
            <a:off x="8070785" y="5384067"/>
            <a:ext cx="1290570" cy="785012"/>
          </a:xfrm>
          <a:prstGeom prst="rect">
            <a:avLst/>
          </a:prstGeom>
        </p:spPr>
        <p:txBody>
          <a:bodyPr wrap="none">
            <a:spAutoFit/>
          </a:bodyPr>
          <a:lstStyle/>
          <a:p>
            <a:pPr algn="ctr" defTabSz="914400">
              <a:spcBef>
                <a:spcPct val="50000"/>
              </a:spcBef>
            </a:pPr>
            <a:r>
              <a:rPr kumimoji="1" lang="en-US" altLang="zh-CN" sz="1800" b="1" dirty="0" smtClean="0">
                <a:solidFill>
                  <a:srgbClr val="0000FF"/>
                </a:solidFill>
                <a:latin typeface="Times New Roman" pitchFamily="18" charset="0"/>
                <a:ea typeface="楷体_GB2312" pitchFamily="49" charset="-122"/>
              </a:rPr>
              <a:t>T(n)=O(n</a:t>
            </a:r>
            <a:r>
              <a:rPr kumimoji="1" lang="en-US" altLang="zh-CN" sz="1800" b="1" baseline="30000" dirty="0" smtClean="0">
                <a:solidFill>
                  <a:srgbClr val="0000FF"/>
                </a:solidFill>
                <a:latin typeface="Times New Roman" pitchFamily="18" charset="0"/>
                <a:ea typeface="楷体_GB2312" pitchFamily="49" charset="-122"/>
              </a:rPr>
              <a:t>2</a:t>
            </a:r>
            <a:r>
              <a:rPr kumimoji="1" lang="en-US" altLang="zh-CN" sz="1800" b="1" dirty="0" smtClean="0">
                <a:solidFill>
                  <a:srgbClr val="0000FF"/>
                </a:solidFill>
                <a:latin typeface="Times New Roman" pitchFamily="18" charset="0"/>
                <a:ea typeface="楷体_GB2312" pitchFamily="49" charset="-122"/>
              </a:rPr>
              <a:t>)</a:t>
            </a:r>
          </a:p>
          <a:p>
            <a:pPr algn="ctr" defTabSz="914400">
              <a:spcBef>
                <a:spcPct val="50000"/>
              </a:spcBef>
            </a:pPr>
            <a:r>
              <a:rPr kumimoji="1" lang="en-US" altLang="zh-CN" sz="1800" b="1" dirty="0" smtClean="0">
                <a:solidFill>
                  <a:srgbClr val="0000FF"/>
                </a:solidFill>
                <a:latin typeface="Times New Roman" pitchFamily="18" charset="0"/>
                <a:ea typeface="楷体_GB2312" pitchFamily="49" charset="-122"/>
              </a:rPr>
              <a:t>S(n)=O(n)</a:t>
            </a:r>
            <a:endParaRPr kumimoji="1" lang="en-US" altLang="zh-CN" sz="1800" b="1" dirty="0">
              <a:solidFill>
                <a:srgbClr val="0000FF"/>
              </a:solidFill>
              <a:latin typeface="Times New Roman" pitchFamily="18" charset="0"/>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不同被排序序列的递归调用</a:t>
            </a:r>
            <a:r>
              <a:rPr lang="zh-CN" altLang="en-US" smtClean="0"/>
              <a:t>树</a:t>
            </a:r>
            <a:endParaRPr lang="zh-CN" altLang="en-US"/>
          </a:p>
        </p:txBody>
      </p:sp>
    </p:spTree>
    <p:extLst>
      <p:ext uri="{BB962C8B-B14F-4D97-AF65-F5344CB8AC3E}">
        <p14:creationId xmlns:p14="http://schemas.microsoft.com/office/powerpoint/2010/main" val="176517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1026"/>
          <p:cNvSpPr txBox="1">
            <a:spLocks noChangeArrowheads="1"/>
          </p:cNvSpPr>
          <p:nvPr/>
        </p:nvSpPr>
        <p:spPr bwMode="auto">
          <a:xfrm>
            <a:off x="1487829" y="1375093"/>
            <a:ext cx="8838049" cy="3550472"/>
          </a:xfrm>
          <a:prstGeom prst="rect">
            <a:avLst/>
          </a:prstGeom>
          <a:noFill/>
          <a:ln w="9525">
            <a:noFill/>
            <a:miter lim="800000"/>
            <a:headEnd/>
            <a:tailEnd/>
          </a:ln>
        </p:spPr>
        <p:txBody>
          <a:bodyPr>
            <a:spAutoFit/>
          </a:bodyPr>
          <a:lstStyle/>
          <a:p>
            <a:pPr defTabSz="914400">
              <a:lnSpc>
                <a:spcPct val="105000"/>
              </a:lnSpc>
            </a:pPr>
            <a:r>
              <a:rPr kumimoji="1" lang="en-US" altLang="zh-CN" sz="3600" b="1" dirty="0">
                <a:solidFill>
                  <a:srgbClr val="990000"/>
                </a:solidFill>
                <a:latin typeface="Times New Roman" pitchFamily="18" charset="0"/>
                <a:ea typeface="楷体_GB2312" pitchFamily="49" charset="-122"/>
              </a:rPr>
              <a:t>     1) </a:t>
            </a:r>
            <a:r>
              <a:rPr kumimoji="1" lang="zh-CN" altLang="en-US" sz="3600" b="1" dirty="0">
                <a:solidFill>
                  <a:srgbClr val="990000"/>
                </a:solidFill>
                <a:latin typeface="Times New Roman" pitchFamily="18" charset="0"/>
                <a:ea typeface="楷体_GB2312" pitchFamily="49" charset="-122"/>
              </a:rPr>
              <a:t>快速排序的时间复杂度为</a:t>
            </a:r>
            <a:r>
              <a:rPr kumimoji="1" lang="en-US" altLang="zh-CN" sz="3600" b="1" dirty="0">
                <a:solidFill>
                  <a:srgbClr val="990000"/>
                </a:solidFill>
                <a:latin typeface="Times New Roman" pitchFamily="18" charset="0"/>
                <a:ea typeface="楷体_GB2312" pitchFamily="49" charset="-122"/>
              </a:rPr>
              <a:t>:</a:t>
            </a:r>
          </a:p>
          <a:p>
            <a:pPr defTabSz="914400">
              <a:lnSpc>
                <a:spcPct val="105000"/>
              </a:lnSpc>
            </a:pPr>
            <a:endParaRPr kumimoji="1" lang="en-US" altLang="zh-CN" sz="3600" b="1" dirty="0">
              <a:solidFill>
                <a:srgbClr val="990000"/>
              </a:solidFill>
              <a:latin typeface="Times New Roman" pitchFamily="18" charset="0"/>
              <a:ea typeface="楷体_GB2312" pitchFamily="49" charset="-122"/>
            </a:endParaRPr>
          </a:p>
          <a:p>
            <a:pPr defTabSz="914400">
              <a:lnSpc>
                <a:spcPct val="105000"/>
              </a:lnSpc>
            </a:pPr>
            <a:r>
              <a:rPr kumimoji="1" lang="en-US" altLang="zh-CN" sz="3600" b="1" dirty="0">
                <a:solidFill>
                  <a:srgbClr val="990000"/>
                </a:solidFill>
                <a:latin typeface="Times New Roman" pitchFamily="18" charset="0"/>
                <a:ea typeface="楷体_GB2312" pitchFamily="49" charset="-122"/>
              </a:rPr>
              <a:t>      </a:t>
            </a:r>
          </a:p>
          <a:p>
            <a:pPr defTabSz="914400">
              <a:lnSpc>
                <a:spcPct val="105000"/>
              </a:lnSpc>
            </a:pPr>
            <a:endParaRPr kumimoji="1" lang="en-US" altLang="zh-CN" sz="3600" b="1" dirty="0">
              <a:solidFill>
                <a:srgbClr val="990000"/>
              </a:solidFill>
              <a:latin typeface="Times New Roman" pitchFamily="18" charset="0"/>
              <a:ea typeface="楷体_GB2312" pitchFamily="49" charset="-122"/>
            </a:endParaRPr>
          </a:p>
          <a:p>
            <a:pPr defTabSz="914400">
              <a:lnSpc>
                <a:spcPct val="105000"/>
              </a:lnSpc>
            </a:pPr>
            <a:r>
              <a:rPr kumimoji="1" lang="en-US" altLang="zh-CN" sz="3600" b="1" dirty="0">
                <a:solidFill>
                  <a:srgbClr val="990000"/>
                </a:solidFill>
                <a:latin typeface="Times New Roman" pitchFamily="18" charset="0"/>
                <a:ea typeface="楷体_GB2312" pitchFamily="49" charset="-122"/>
              </a:rPr>
              <a:t>     2) </a:t>
            </a:r>
            <a:r>
              <a:rPr kumimoji="1" lang="zh-CN" altLang="en-US" sz="3600" b="1" dirty="0">
                <a:solidFill>
                  <a:srgbClr val="990000"/>
                </a:solidFill>
                <a:latin typeface="Times New Roman" pitchFamily="18" charset="0"/>
                <a:ea typeface="楷体_GB2312" pitchFamily="49" charset="-122"/>
              </a:rPr>
              <a:t>所需辅助空间</a:t>
            </a:r>
          </a:p>
          <a:p>
            <a:pPr defTabSz="914400">
              <a:lnSpc>
                <a:spcPct val="105000"/>
              </a:lnSpc>
            </a:pPr>
            <a:r>
              <a:rPr kumimoji="1" lang="zh-CN" altLang="en-US" sz="3600" b="1">
                <a:solidFill>
                  <a:srgbClr val="990000"/>
                </a:solidFill>
                <a:latin typeface="Times New Roman" pitchFamily="18" charset="0"/>
                <a:ea typeface="楷体_GB2312" pitchFamily="49" charset="-122"/>
              </a:rPr>
              <a:t>     </a:t>
            </a:r>
            <a:r>
              <a:rPr kumimoji="1" lang="en-US" altLang="zh-CN" sz="3600" b="1" smtClean="0">
                <a:solidFill>
                  <a:srgbClr val="990000"/>
                </a:solidFill>
                <a:latin typeface="Times New Roman" pitchFamily="18" charset="0"/>
                <a:ea typeface="楷体_GB2312" pitchFamily="49" charset="-122"/>
              </a:rPr>
              <a:t>3)</a:t>
            </a:r>
            <a:r>
              <a:rPr kumimoji="1" lang="zh-CN" altLang="en-US" sz="3600" b="1" smtClean="0">
                <a:solidFill>
                  <a:srgbClr val="990000"/>
                </a:solidFill>
                <a:latin typeface="Times New Roman" pitchFamily="18" charset="0"/>
                <a:ea typeface="楷体_GB2312" pitchFamily="49" charset="-122"/>
              </a:rPr>
              <a:t>是              </a:t>
            </a:r>
            <a:r>
              <a:rPr kumimoji="1" lang="zh-CN" altLang="en-US" sz="3600" b="1" dirty="0">
                <a:solidFill>
                  <a:srgbClr val="990000"/>
                </a:solidFill>
                <a:latin typeface="Times New Roman" pitchFamily="18" charset="0"/>
                <a:ea typeface="楷体_GB2312" pitchFamily="49" charset="-122"/>
              </a:rPr>
              <a:t>排序</a:t>
            </a:r>
            <a:endParaRPr kumimoji="1" lang="zh-CN" altLang="en-US" sz="3600" dirty="0">
              <a:solidFill>
                <a:prstClr val="black"/>
              </a:solidFill>
              <a:latin typeface="Times New Roman" pitchFamily="18" charset="0"/>
              <a:ea typeface="楷体_GB2312" pitchFamily="49" charset="-122"/>
            </a:endParaRPr>
          </a:p>
        </p:txBody>
      </p:sp>
      <p:sp>
        <p:nvSpPr>
          <p:cNvPr id="164867" name="Rectangle 1027"/>
          <p:cNvSpPr>
            <a:spLocks noChangeArrowheads="1"/>
          </p:cNvSpPr>
          <p:nvPr/>
        </p:nvSpPr>
        <p:spPr bwMode="auto">
          <a:xfrm>
            <a:off x="1990754" y="2080732"/>
            <a:ext cx="8514541" cy="1465601"/>
          </a:xfrm>
          <a:prstGeom prst="rect">
            <a:avLst/>
          </a:prstGeom>
          <a:noFill/>
          <a:ln w="9525">
            <a:noFill/>
            <a:miter lim="800000"/>
            <a:headEnd/>
            <a:tailEnd/>
          </a:ln>
        </p:spPr>
        <p:txBody>
          <a:bodyPr wrap="square">
            <a:spAutoFit/>
          </a:bodyPr>
          <a:lstStyle/>
          <a:p>
            <a:pPr algn="ctr" defTabSz="914400">
              <a:spcBef>
                <a:spcPct val="50000"/>
              </a:spcBef>
            </a:pPr>
            <a:r>
              <a:rPr kumimoji="1" lang="en-US" altLang="zh-CN" sz="3600" b="1" dirty="0">
                <a:solidFill>
                  <a:srgbClr val="0000FF"/>
                </a:solidFill>
                <a:latin typeface="Times New Roman" pitchFamily="18" charset="0"/>
                <a:ea typeface="楷体_GB2312" pitchFamily="49" charset="-122"/>
              </a:rPr>
              <a:t>O(nlog</a:t>
            </a:r>
            <a:r>
              <a:rPr kumimoji="1" lang="en-US" altLang="zh-CN" sz="3600" b="1" baseline="-25000" dirty="0">
                <a:solidFill>
                  <a:srgbClr val="0000FF"/>
                </a:solidFill>
                <a:latin typeface="Times New Roman" pitchFamily="18" charset="0"/>
                <a:ea typeface="楷体_GB2312" pitchFamily="49" charset="-122"/>
              </a:rPr>
              <a:t>2</a:t>
            </a:r>
            <a:r>
              <a:rPr kumimoji="1" lang="en-US" altLang="zh-CN" sz="3600" b="1" dirty="0">
                <a:solidFill>
                  <a:srgbClr val="0000FF"/>
                </a:solidFill>
                <a:latin typeface="Times New Roman" pitchFamily="18" charset="0"/>
                <a:ea typeface="楷体_GB2312" pitchFamily="49" charset="-122"/>
              </a:rPr>
              <a:t>n)</a:t>
            </a:r>
          </a:p>
          <a:p>
            <a:pPr algn="ctr" defTabSz="914400">
              <a:spcBef>
                <a:spcPct val="50000"/>
              </a:spcBef>
            </a:pPr>
            <a:r>
              <a:rPr kumimoji="1" lang="en-US" altLang="zh-CN" sz="3600" b="1" dirty="0">
                <a:solidFill>
                  <a:srgbClr val="990000"/>
                </a:solidFill>
                <a:latin typeface="Times New Roman" pitchFamily="18" charset="0"/>
                <a:ea typeface="楷体_GB2312" pitchFamily="49" charset="-122"/>
              </a:rPr>
              <a:t>         </a:t>
            </a:r>
            <a:r>
              <a:rPr kumimoji="1" lang="zh-CN" altLang="en-US" sz="3600" b="1" dirty="0">
                <a:solidFill>
                  <a:prstClr val="black"/>
                </a:solidFill>
                <a:latin typeface="Times New Roman" pitchFamily="18" charset="0"/>
                <a:ea typeface="楷体_GB2312" pitchFamily="49" charset="-122"/>
              </a:rPr>
              <a:t>是内部排序中性能最好的一种</a:t>
            </a:r>
            <a:r>
              <a:rPr kumimoji="1" lang="zh-CN" altLang="en-US" sz="3600" b="1" dirty="0">
                <a:solidFill>
                  <a:srgbClr val="990000"/>
                </a:solidFill>
                <a:latin typeface="Times New Roman" pitchFamily="18" charset="0"/>
                <a:ea typeface="楷体_GB2312" pitchFamily="49" charset="-122"/>
              </a:rPr>
              <a:t>。</a:t>
            </a:r>
          </a:p>
        </p:txBody>
      </p:sp>
      <p:sp>
        <p:nvSpPr>
          <p:cNvPr id="164868" name="Rectangle 1028"/>
          <p:cNvSpPr>
            <a:spLocks noChangeArrowheads="1"/>
          </p:cNvSpPr>
          <p:nvPr/>
        </p:nvSpPr>
        <p:spPr bwMode="auto">
          <a:xfrm>
            <a:off x="6126764" y="3632611"/>
            <a:ext cx="1851790" cy="646331"/>
          </a:xfrm>
          <a:prstGeom prst="rect">
            <a:avLst/>
          </a:prstGeom>
          <a:noFill/>
          <a:ln w="9525">
            <a:noFill/>
            <a:miter lim="800000"/>
            <a:headEnd/>
            <a:tailEnd/>
          </a:ln>
        </p:spPr>
        <p:txBody>
          <a:bodyPr wrap="none">
            <a:spAutoFit/>
          </a:bodyPr>
          <a:lstStyle/>
          <a:p>
            <a:pPr algn="ctr" defTabSz="914400"/>
            <a:r>
              <a:rPr kumimoji="1" lang="en-US" altLang="zh-CN" sz="3600" b="1" smtClean="0">
                <a:solidFill>
                  <a:srgbClr val="0000FF"/>
                </a:solidFill>
                <a:latin typeface="Times New Roman" pitchFamily="18" charset="0"/>
                <a:ea typeface="楷体_GB2312" pitchFamily="49" charset="-122"/>
              </a:rPr>
              <a:t>O(log</a:t>
            </a:r>
            <a:r>
              <a:rPr kumimoji="1" lang="en-US" altLang="zh-CN" sz="3600" b="1" baseline="-25000" smtClean="0">
                <a:solidFill>
                  <a:srgbClr val="0000FF"/>
                </a:solidFill>
                <a:latin typeface="Times New Roman" pitchFamily="18" charset="0"/>
                <a:ea typeface="楷体_GB2312" pitchFamily="49" charset="-122"/>
              </a:rPr>
              <a:t>2</a:t>
            </a:r>
            <a:r>
              <a:rPr kumimoji="1" lang="en-US" altLang="zh-CN" sz="3600" b="1" smtClean="0">
                <a:solidFill>
                  <a:srgbClr val="0000FF"/>
                </a:solidFill>
                <a:latin typeface="Times New Roman" pitchFamily="18" charset="0"/>
                <a:ea typeface="楷体_GB2312" pitchFamily="49" charset="-122"/>
              </a:rPr>
              <a:t>n</a:t>
            </a:r>
            <a:r>
              <a:rPr kumimoji="1" lang="en-US" altLang="zh-CN" sz="3600" b="1" dirty="0" smtClean="0">
                <a:solidFill>
                  <a:srgbClr val="0000FF"/>
                </a:solidFill>
                <a:latin typeface="Times New Roman" pitchFamily="18" charset="0"/>
                <a:ea typeface="楷体_GB2312" pitchFamily="49" charset="-122"/>
              </a:rPr>
              <a:t>)</a:t>
            </a:r>
            <a:endParaRPr kumimoji="1" lang="zh-CN" altLang="en-US" sz="3600" b="1" dirty="0">
              <a:solidFill>
                <a:srgbClr val="0000FF"/>
              </a:solidFill>
              <a:latin typeface="Times New Roman" pitchFamily="18" charset="0"/>
              <a:ea typeface="楷体_GB2312" pitchFamily="49" charset="-122"/>
            </a:endParaRPr>
          </a:p>
        </p:txBody>
      </p:sp>
      <p:sp>
        <p:nvSpPr>
          <p:cNvPr id="164869" name="Rectangle 1029"/>
          <p:cNvSpPr>
            <a:spLocks noChangeArrowheads="1"/>
          </p:cNvSpPr>
          <p:nvPr/>
        </p:nvSpPr>
        <p:spPr bwMode="auto">
          <a:xfrm>
            <a:off x="3142882" y="4279098"/>
            <a:ext cx="1574265" cy="646481"/>
          </a:xfrm>
          <a:prstGeom prst="rect">
            <a:avLst/>
          </a:prstGeom>
          <a:noFill/>
          <a:ln w="9525">
            <a:noFill/>
            <a:miter lim="800000"/>
            <a:headEnd/>
            <a:tailEnd/>
          </a:ln>
        </p:spPr>
        <p:txBody>
          <a:bodyPr wrap="none">
            <a:spAutoFit/>
          </a:bodyPr>
          <a:lstStyle/>
          <a:p>
            <a:pPr algn="ctr" defTabSz="914400"/>
            <a:r>
              <a:rPr kumimoji="1" lang="zh-CN" altLang="en-US" sz="3600" b="1" dirty="0">
                <a:solidFill>
                  <a:srgbClr val="0000FF"/>
                </a:solidFill>
                <a:latin typeface="Times New Roman" pitchFamily="18" charset="0"/>
                <a:ea typeface="楷体_GB2312" pitchFamily="49" charset="-122"/>
              </a:rPr>
              <a:t>不稳定</a:t>
            </a:r>
          </a:p>
        </p:txBody>
      </p:sp>
      <p:sp>
        <p:nvSpPr>
          <p:cNvPr id="96261" name="Rectangle 5"/>
          <p:cNvSpPr>
            <a:spLocks noChangeArrowheads="1"/>
          </p:cNvSpPr>
          <p:nvPr/>
        </p:nvSpPr>
        <p:spPr bwMode="auto">
          <a:xfrm>
            <a:off x="1775653" y="692317"/>
            <a:ext cx="9599950" cy="576396"/>
          </a:xfrm>
          <a:prstGeom prst="rect">
            <a:avLst/>
          </a:prstGeom>
          <a:noFill/>
          <a:ln w="9525">
            <a:noFill/>
            <a:miter lim="800000"/>
            <a:headEnd/>
            <a:tailEnd/>
          </a:ln>
        </p:spPr>
        <p:txBody>
          <a:bodyPr anchor="ctr"/>
          <a:lstStyle/>
          <a:p>
            <a:pPr defTabSz="914400">
              <a:lnSpc>
                <a:spcPct val="85000"/>
              </a:lnSpc>
            </a:pPr>
            <a:r>
              <a:rPr lang="zh-CN" altLang="en-US" sz="3600" b="1" dirty="0" smtClean="0">
                <a:solidFill>
                  <a:prstClr val="black"/>
                </a:solidFill>
                <a:latin typeface="楷体_GB2312" pitchFamily="49" charset="-122"/>
                <a:ea typeface="楷体_GB2312" pitchFamily="49" charset="-122"/>
              </a:rPr>
              <a:t>快速</a:t>
            </a:r>
            <a:r>
              <a:rPr lang="zh-CN" altLang="en-US" sz="3600" b="1" dirty="0">
                <a:solidFill>
                  <a:prstClr val="black"/>
                </a:solidFill>
                <a:latin typeface="楷体_GB2312" pitchFamily="49" charset="-122"/>
                <a:ea typeface="楷体_GB2312" pitchFamily="49" charset="-122"/>
              </a:rPr>
              <a:t>排序</a:t>
            </a:r>
            <a:r>
              <a:rPr lang="en-US" altLang="zh-CN" sz="3600" b="1" dirty="0">
                <a:solidFill>
                  <a:prstClr val="black"/>
                </a:solidFill>
                <a:latin typeface="楷体_GB2312" pitchFamily="49" charset="-122"/>
                <a:ea typeface="楷体_GB2312" pitchFamily="49" charset="-122"/>
              </a:rPr>
              <a:t>- </a:t>
            </a:r>
            <a:r>
              <a:rPr lang="zh-CN" altLang="en-US" sz="3600" b="1" dirty="0">
                <a:solidFill>
                  <a:srgbClr val="FF0000"/>
                </a:solidFill>
                <a:latin typeface="楷体_GB2312" pitchFamily="49" charset="-122"/>
                <a:ea typeface="楷体_GB2312" pitchFamily="49" charset="-122"/>
              </a:rPr>
              <a:t>性能分析</a:t>
            </a:r>
            <a:endParaRPr kumimoji="1" lang="zh-CN" altLang="en-US" sz="3600" b="1" dirty="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21365411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p:cTn id="12" dur="1000" fill="hold"/>
                                        <p:tgtEl>
                                          <p:spTgt spid="164867"/>
                                        </p:tgtEl>
                                        <p:attrNameLst>
                                          <p:attrName>ppt_w</p:attrName>
                                        </p:attrNameLst>
                                      </p:cBhvr>
                                      <p:tavLst>
                                        <p:tav tm="0">
                                          <p:val>
                                            <p:fltVal val="0"/>
                                          </p:val>
                                        </p:tav>
                                        <p:tav tm="100000">
                                          <p:val>
                                            <p:strVal val="#ppt_w"/>
                                          </p:val>
                                        </p:tav>
                                      </p:tavLst>
                                    </p:anim>
                                    <p:anim calcmode="lin" valueType="num">
                                      <p:cBhvr>
                                        <p:cTn id="13" dur="1000" fill="hold"/>
                                        <p:tgtEl>
                                          <p:spTgt spid="164867"/>
                                        </p:tgtEl>
                                        <p:attrNameLst>
                                          <p:attrName>ppt_h</p:attrName>
                                        </p:attrNameLst>
                                      </p:cBhvr>
                                      <p:tavLst>
                                        <p:tav tm="0">
                                          <p:val>
                                            <p:fltVal val="0"/>
                                          </p:val>
                                        </p:tav>
                                        <p:tav tm="100000">
                                          <p:val>
                                            <p:strVal val="#ppt_h"/>
                                          </p:val>
                                        </p:tav>
                                      </p:tavLst>
                                    </p:anim>
                                    <p:anim calcmode="lin" valueType="num">
                                      <p:cBhvr>
                                        <p:cTn id="14" dur="1000" fill="hold"/>
                                        <p:tgtEl>
                                          <p:spTgt spid="1648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648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64868"/>
                                        </p:tgtEl>
                                        <p:attrNameLst>
                                          <p:attrName>style.visibility</p:attrName>
                                        </p:attrNameLst>
                                      </p:cBhvr>
                                      <p:to>
                                        <p:strVal val="visible"/>
                                      </p:to>
                                    </p:set>
                                    <p:anim calcmode="lin" valueType="num">
                                      <p:cBhvr>
                                        <p:cTn id="20" dur="1000" fill="hold"/>
                                        <p:tgtEl>
                                          <p:spTgt spid="164868"/>
                                        </p:tgtEl>
                                        <p:attrNameLst>
                                          <p:attrName>ppt_w</p:attrName>
                                        </p:attrNameLst>
                                      </p:cBhvr>
                                      <p:tavLst>
                                        <p:tav tm="0">
                                          <p:val>
                                            <p:fltVal val="0"/>
                                          </p:val>
                                        </p:tav>
                                        <p:tav tm="100000">
                                          <p:val>
                                            <p:strVal val="#ppt_w"/>
                                          </p:val>
                                        </p:tav>
                                      </p:tavLst>
                                    </p:anim>
                                    <p:anim calcmode="lin" valueType="num">
                                      <p:cBhvr>
                                        <p:cTn id="21" dur="1000" fill="hold"/>
                                        <p:tgtEl>
                                          <p:spTgt spid="164868"/>
                                        </p:tgtEl>
                                        <p:attrNameLst>
                                          <p:attrName>ppt_h</p:attrName>
                                        </p:attrNameLst>
                                      </p:cBhvr>
                                      <p:tavLst>
                                        <p:tav tm="0">
                                          <p:val>
                                            <p:fltVal val="0"/>
                                          </p:val>
                                        </p:tav>
                                        <p:tav tm="100000">
                                          <p:val>
                                            <p:strVal val="#ppt_h"/>
                                          </p:val>
                                        </p:tav>
                                      </p:tavLst>
                                    </p:anim>
                                    <p:anim calcmode="lin" valueType="num">
                                      <p:cBhvr>
                                        <p:cTn id="22" dur="1000" fill="hold"/>
                                        <p:tgtEl>
                                          <p:spTgt spid="164868"/>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648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64869"/>
                                        </p:tgtEl>
                                        <p:attrNameLst>
                                          <p:attrName>style.visibility</p:attrName>
                                        </p:attrNameLst>
                                      </p:cBhvr>
                                      <p:to>
                                        <p:strVal val="visible"/>
                                      </p:to>
                                    </p:set>
                                    <p:anim calcmode="lin" valueType="num">
                                      <p:cBhvr>
                                        <p:cTn id="28" dur="1000" fill="hold"/>
                                        <p:tgtEl>
                                          <p:spTgt spid="164869"/>
                                        </p:tgtEl>
                                        <p:attrNameLst>
                                          <p:attrName>ppt_w</p:attrName>
                                        </p:attrNameLst>
                                      </p:cBhvr>
                                      <p:tavLst>
                                        <p:tav tm="0">
                                          <p:val>
                                            <p:fltVal val="0"/>
                                          </p:val>
                                        </p:tav>
                                        <p:tav tm="100000">
                                          <p:val>
                                            <p:strVal val="#ppt_w"/>
                                          </p:val>
                                        </p:tav>
                                      </p:tavLst>
                                    </p:anim>
                                    <p:anim calcmode="lin" valueType="num">
                                      <p:cBhvr>
                                        <p:cTn id="29" dur="1000" fill="hold"/>
                                        <p:tgtEl>
                                          <p:spTgt spid="164869"/>
                                        </p:tgtEl>
                                        <p:attrNameLst>
                                          <p:attrName>ppt_h</p:attrName>
                                        </p:attrNameLst>
                                      </p:cBhvr>
                                      <p:tavLst>
                                        <p:tav tm="0">
                                          <p:val>
                                            <p:fltVal val="0"/>
                                          </p:val>
                                        </p:tav>
                                        <p:tav tm="100000">
                                          <p:val>
                                            <p:strVal val="#ppt_h"/>
                                          </p:val>
                                        </p:tav>
                                      </p:tavLst>
                                    </p:anim>
                                    <p:anim calcmode="lin" valueType="num">
                                      <p:cBhvr>
                                        <p:cTn id="30" dur="1000" fill="hold"/>
                                        <p:tgtEl>
                                          <p:spTgt spid="16486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648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68" grpId="0" autoUpdateAnimBg="0"/>
      <p:bldP spid="164869"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486700" y="1440204"/>
            <a:ext cx="10080371" cy="1169822"/>
          </a:xfrm>
          <a:prstGeom prst="rect">
            <a:avLst/>
          </a:prstGeom>
          <a:noFill/>
          <a:ln w="9525">
            <a:solidFill>
              <a:schemeClr val="tx1"/>
            </a:solidFill>
            <a:miter lim="800000"/>
            <a:headEnd/>
            <a:tailEnd/>
          </a:ln>
        </p:spPr>
        <p:txBody>
          <a:bodyPr>
            <a:spAutoFit/>
          </a:bodyPr>
          <a:lstStyle/>
          <a:p>
            <a:pPr defTabSz="914400">
              <a:lnSpc>
                <a:spcPct val="125000"/>
              </a:lnSpc>
            </a:pPr>
            <a:r>
              <a:rPr kumimoji="1" lang="en-US" altLang="zh-CN" sz="2800" b="1">
                <a:solidFill>
                  <a:srgbClr val="800000"/>
                </a:solidFill>
                <a:latin typeface="Times New Roman" pitchFamily="18" charset="0"/>
                <a:ea typeface="楷体_GB2312" pitchFamily="49" charset="-122"/>
              </a:rPr>
              <a:t>    </a:t>
            </a:r>
            <a:r>
              <a:rPr kumimoji="1" lang="zh-CN" altLang="en-US" sz="2800" b="1" smtClean="0">
                <a:solidFill>
                  <a:prstClr val="black"/>
                </a:solidFill>
                <a:latin typeface="Times New Roman" pitchFamily="18" charset="0"/>
                <a:ea typeface="楷体_GB2312" pitchFamily="49" charset="-122"/>
              </a:rPr>
              <a:t>若选取</a:t>
            </a:r>
            <a:r>
              <a:rPr kumimoji="1" lang="zh-CN" altLang="en-US" sz="2800" b="1" smtClean="0">
                <a:solidFill>
                  <a:srgbClr val="FF0000"/>
                </a:solidFill>
                <a:latin typeface="Times New Roman" pitchFamily="18" charset="0"/>
                <a:ea typeface="楷体_GB2312" pitchFamily="49" charset="-122"/>
              </a:rPr>
              <a:t>首元素为枢轴</a:t>
            </a:r>
            <a:r>
              <a:rPr kumimoji="1" lang="zh-CN" altLang="en-US" sz="2800" b="1" smtClean="0">
                <a:solidFill>
                  <a:prstClr val="black"/>
                </a:solidFill>
                <a:latin typeface="Times New Roman" pitchFamily="18" charset="0"/>
                <a:ea typeface="楷体_GB2312" pitchFamily="49" charset="-122"/>
              </a:rPr>
              <a:t>，待</a:t>
            </a:r>
            <a:r>
              <a:rPr kumimoji="1" lang="zh-CN" altLang="en-US" sz="2800" b="1" dirty="0">
                <a:solidFill>
                  <a:prstClr val="black"/>
                </a:solidFill>
                <a:latin typeface="Times New Roman" pitchFamily="18" charset="0"/>
                <a:ea typeface="楷体_GB2312" pitchFamily="49" charset="-122"/>
              </a:rPr>
              <a:t>排记录的初始状态为</a:t>
            </a:r>
            <a:r>
              <a:rPr kumimoji="1" lang="zh-CN" altLang="en-US" sz="2800" b="1" dirty="0">
                <a:solidFill>
                  <a:srgbClr val="FF3300"/>
                </a:solidFill>
                <a:latin typeface="Times New Roman" pitchFamily="18" charset="0"/>
                <a:ea typeface="楷体_GB2312" pitchFamily="49" charset="-122"/>
              </a:rPr>
              <a:t>按关键字有序时，快速排序将</a:t>
            </a:r>
            <a:r>
              <a:rPr kumimoji="1" lang="zh-CN" altLang="en-US" sz="2800" b="1">
                <a:solidFill>
                  <a:srgbClr val="FF3300"/>
                </a:solidFill>
                <a:latin typeface="Times New Roman" pitchFamily="18" charset="0"/>
                <a:ea typeface="楷体_GB2312" pitchFamily="49" charset="-122"/>
              </a:rPr>
              <a:t>蜕化</a:t>
            </a:r>
            <a:r>
              <a:rPr kumimoji="1" lang="zh-CN" altLang="en-US" sz="2800" b="1" smtClean="0">
                <a:solidFill>
                  <a:srgbClr val="FF3300"/>
                </a:solidFill>
                <a:latin typeface="Times New Roman" pitchFamily="18" charset="0"/>
                <a:ea typeface="楷体_GB2312" pitchFamily="49" charset="-122"/>
              </a:rPr>
              <a:t>为冒泡排序</a:t>
            </a:r>
            <a:r>
              <a:rPr kumimoji="1" lang="zh-CN" altLang="en-US" sz="2800" b="1" dirty="0">
                <a:solidFill>
                  <a:prstClr val="black"/>
                </a:solidFill>
                <a:latin typeface="Times New Roman" pitchFamily="18" charset="0"/>
                <a:ea typeface="楷体_GB2312" pitchFamily="49" charset="-122"/>
              </a:rPr>
              <a:t>，其时间复杂度为</a:t>
            </a:r>
            <a:r>
              <a:rPr kumimoji="1" lang="en-US" altLang="zh-CN" sz="2800" b="1" dirty="0">
                <a:solidFill>
                  <a:prstClr val="black"/>
                </a:solidFill>
                <a:latin typeface="Times New Roman" pitchFamily="18" charset="0"/>
                <a:ea typeface="楷体_GB2312" pitchFamily="49" charset="-122"/>
              </a:rPr>
              <a:t>O(n</a:t>
            </a:r>
            <a:r>
              <a:rPr kumimoji="1" lang="en-US" altLang="zh-CN" sz="2800" b="1" baseline="30000" dirty="0">
                <a:solidFill>
                  <a:prstClr val="black"/>
                </a:solidFill>
                <a:latin typeface="Times New Roman" pitchFamily="18" charset="0"/>
                <a:ea typeface="楷体_GB2312" pitchFamily="49" charset="-122"/>
              </a:rPr>
              <a:t>2</a:t>
            </a:r>
            <a:r>
              <a:rPr kumimoji="1" lang="en-US" altLang="zh-CN"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Times New Roman" pitchFamily="18" charset="0"/>
                <a:ea typeface="楷体_GB2312" pitchFamily="49" charset="-122"/>
              </a:rPr>
              <a:t>。</a:t>
            </a:r>
          </a:p>
        </p:txBody>
      </p:sp>
      <p:sp>
        <p:nvSpPr>
          <p:cNvPr id="36869" name="Text Box 5"/>
          <p:cNvSpPr txBox="1">
            <a:spLocks noChangeArrowheads="1"/>
          </p:cNvSpPr>
          <p:nvPr/>
        </p:nvSpPr>
        <p:spPr bwMode="auto">
          <a:xfrm>
            <a:off x="1486694" y="2969312"/>
            <a:ext cx="10175608" cy="1244888"/>
          </a:xfrm>
          <a:prstGeom prst="rect">
            <a:avLst/>
          </a:prstGeom>
          <a:noFill/>
          <a:ln w="9525">
            <a:noFill/>
            <a:miter lim="800000"/>
            <a:headEnd/>
            <a:tailEnd/>
          </a:ln>
        </p:spPr>
        <p:txBody>
          <a:bodyPr>
            <a:spAutoFit/>
          </a:bodyPr>
          <a:lstStyle/>
          <a:p>
            <a:pPr defTabSz="914400">
              <a:lnSpc>
                <a:spcPct val="135000"/>
              </a:lnSpc>
            </a:pPr>
            <a:r>
              <a:rPr kumimoji="1" lang="en-US" altLang="zh-CN" sz="2800" b="1">
                <a:solidFill>
                  <a:prstClr val="black"/>
                </a:solidFill>
                <a:latin typeface="Times New Roman" pitchFamily="18" charset="0"/>
                <a:ea typeface="楷体_GB2312" pitchFamily="49" charset="-122"/>
              </a:rPr>
              <a:t>    </a:t>
            </a:r>
            <a:r>
              <a:rPr kumimoji="1" lang="zh-CN" altLang="en-US" sz="2800" b="1">
                <a:solidFill>
                  <a:prstClr val="black"/>
                </a:solidFill>
                <a:latin typeface="Times New Roman" pitchFamily="18" charset="0"/>
                <a:ea typeface="楷体_GB2312" pitchFamily="49" charset="-122"/>
              </a:rPr>
              <a:t>为避免出现这种情况，</a:t>
            </a:r>
            <a:r>
              <a:rPr kumimoji="1" lang="zh-CN" altLang="en-US" sz="2800" b="1">
                <a:solidFill>
                  <a:srgbClr val="ED7D31"/>
                </a:solidFill>
                <a:latin typeface="Times New Roman" pitchFamily="18" charset="0"/>
                <a:ea typeface="楷体_GB2312" pitchFamily="49" charset="-122"/>
              </a:rPr>
              <a:t>需在进行一次划分之前，进行“予处理”，</a:t>
            </a:r>
            <a:r>
              <a:rPr kumimoji="1" lang="zh-CN" altLang="en-US" sz="2800" b="1">
                <a:solidFill>
                  <a:prstClr val="black"/>
                </a:solidFill>
                <a:latin typeface="Times New Roman" pitchFamily="18" charset="0"/>
                <a:ea typeface="楷体_GB2312" pitchFamily="49" charset="-122"/>
              </a:rPr>
              <a:t>即：</a:t>
            </a:r>
          </a:p>
        </p:txBody>
      </p:sp>
      <p:sp>
        <p:nvSpPr>
          <p:cNvPr id="36873" name="Rectangle 9"/>
          <p:cNvSpPr>
            <a:spLocks noChangeArrowheads="1"/>
          </p:cNvSpPr>
          <p:nvPr/>
        </p:nvSpPr>
        <p:spPr bwMode="auto">
          <a:xfrm>
            <a:off x="1486694" y="4265013"/>
            <a:ext cx="10175608" cy="1256019"/>
          </a:xfrm>
          <a:prstGeom prst="rect">
            <a:avLst/>
          </a:prstGeom>
          <a:noFill/>
          <a:ln w="9525">
            <a:noFill/>
            <a:miter lim="800000"/>
            <a:headEnd/>
            <a:tailEnd/>
          </a:ln>
        </p:spPr>
        <p:txBody>
          <a:bodyPr>
            <a:spAutoFit/>
          </a:bodyPr>
          <a:lstStyle/>
          <a:p>
            <a:pPr defTabSz="914400">
              <a:lnSpc>
                <a:spcPct val="135000"/>
              </a:lnSpc>
            </a:pPr>
            <a:r>
              <a:rPr kumimoji="1" lang="en-US" altLang="zh-CN" sz="2800" b="1">
                <a:solidFill>
                  <a:prstClr val="black"/>
                </a:solidFill>
                <a:latin typeface="Times New Roman" pitchFamily="18" charset="0"/>
                <a:ea typeface="楷体_GB2312" pitchFamily="49" charset="-122"/>
              </a:rPr>
              <a:t>        </a:t>
            </a:r>
            <a:r>
              <a:rPr kumimoji="1" lang="zh-CN" altLang="en-US" sz="2800" b="1">
                <a:solidFill>
                  <a:prstClr val="black"/>
                </a:solidFill>
                <a:latin typeface="Times New Roman" pitchFamily="18" charset="0"/>
                <a:ea typeface="楷体_GB2312" pitchFamily="49" charset="-122"/>
              </a:rPr>
              <a:t>先对 </a:t>
            </a:r>
            <a:r>
              <a:rPr kumimoji="1" lang="en-US" altLang="zh-CN" sz="2800" b="1">
                <a:solidFill>
                  <a:prstClr val="black"/>
                </a:solidFill>
                <a:latin typeface="Times New Roman" pitchFamily="18" charset="0"/>
                <a:ea typeface="楷体_GB2312" pitchFamily="49" charset="-122"/>
              </a:rPr>
              <a:t>r(</a:t>
            </a:r>
            <a:r>
              <a:rPr kumimoji="1" lang="en-US" altLang="zh-CN" sz="2800" b="1">
                <a:solidFill>
                  <a:srgbClr val="FF0000"/>
                </a:solidFill>
                <a:latin typeface="Times New Roman" pitchFamily="18" charset="0"/>
                <a:ea typeface="楷体_GB2312" pitchFamily="49" charset="-122"/>
              </a:rPr>
              <a:t>i</a:t>
            </a:r>
            <a:r>
              <a:rPr kumimoji="1" lang="en-US" altLang="zh-CN" sz="2800" b="1">
                <a:solidFill>
                  <a:prstClr val="black"/>
                </a:solidFill>
                <a:latin typeface="Times New Roman" pitchFamily="18" charset="0"/>
                <a:ea typeface="楷体_GB2312" pitchFamily="49" charset="-122"/>
              </a:rPr>
              <a:t>).key,  r(</a:t>
            </a:r>
            <a:r>
              <a:rPr kumimoji="1" lang="en-US" altLang="zh-CN" sz="2800" b="1">
                <a:solidFill>
                  <a:srgbClr val="FF0000"/>
                </a:solidFill>
                <a:latin typeface="Times New Roman" pitchFamily="18" charset="0"/>
                <a:ea typeface="楷体_GB2312" pitchFamily="49" charset="-122"/>
              </a:rPr>
              <a:t>j</a:t>
            </a:r>
            <a:r>
              <a:rPr kumimoji="1" lang="en-US" altLang="zh-CN" sz="2800" b="1">
                <a:solidFill>
                  <a:prstClr val="black"/>
                </a:solidFill>
                <a:latin typeface="Times New Roman" pitchFamily="18" charset="0"/>
                <a:ea typeface="楷体_GB2312" pitchFamily="49" charset="-122"/>
              </a:rPr>
              <a:t>).key </a:t>
            </a:r>
            <a:r>
              <a:rPr kumimoji="1" lang="zh-CN" altLang="en-US" sz="2800" b="1">
                <a:solidFill>
                  <a:prstClr val="black"/>
                </a:solidFill>
                <a:latin typeface="Times New Roman" pitchFamily="18" charset="0"/>
                <a:ea typeface="楷体_GB2312" pitchFamily="49" charset="-122"/>
              </a:rPr>
              <a:t>和 </a:t>
            </a:r>
            <a:r>
              <a:rPr kumimoji="1" lang="en-US" altLang="zh-CN" sz="2800" b="1">
                <a:solidFill>
                  <a:prstClr val="black"/>
                </a:solidFill>
                <a:latin typeface="Times New Roman" pitchFamily="18" charset="0"/>
                <a:ea typeface="楷体_GB2312" pitchFamily="49" charset="-122"/>
              </a:rPr>
              <a:t>r[</a:t>
            </a:r>
            <a:r>
              <a:rPr kumimoji="1" lang="en-US" altLang="zh-CN" sz="2800" b="1">
                <a:solidFill>
                  <a:prstClr val="black"/>
                </a:solidFill>
                <a:latin typeface="Times New Roman" pitchFamily="18" charset="0"/>
                <a:ea typeface="楷体_GB2312" pitchFamily="49" charset="-122"/>
                <a:sym typeface="Symbol" pitchFamily="18" charset="2"/>
              </a:rPr>
              <a:t></a:t>
            </a:r>
            <a:r>
              <a:rPr kumimoji="1" lang="en-US" altLang="zh-CN" sz="2800" b="1">
                <a:solidFill>
                  <a:prstClr val="black"/>
                </a:solidFill>
                <a:latin typeface="Times New Roman" pitchFamily="18" charset="0"/>
                <a:ea typeface="楷体_GB2312" pitchFamily="49" charset="-122"/>
              </a:rPr>
              <a:t>(</a:t>
            </a:r>
            <a:r>
              <a:rPr kumimoji="1" lang="en-US" altLang="zh-CN" sz="2800" b="1">
                <a:solidFill>
                  <a:srgbClr val="FF0000"/>
                </a:solidFill>
                <a:latin typeface="Times New Roman" pitchFamily="18" charset="0"/>
                <a:ea typeface="楷体_GB2312" pitchFamily="49" charset="-122"/>
              </a:rPr>
              <a:t>i+j)/2</a:t>
            </a:r>
            <a:r>
              <a:rPr kumimoji="1" lang="en-US" altLang="zh-CN" sz="2800" b="1">
                <a:solidFill>
                  <a:prstClr val="black"/>
                </a:solidFill>
                <a:latin typeface="Times New Roman" pitchFamily="18" charset="0"/>
                <a:ea typeface="楷体_GB2312" pitchFamily="49" charset="-122"/>
                <a:sym typeface="Symbol" pitchFamily="18" charset="2"/>
              </a:rPr>
              <a:t>]</a:t>
            </a:r>
            <a:r>
              <a:rPr kumimoji="1" lang="en-US" altLang="zh-CN" sz="2800" b="1">
                <a:solidFill>
                  <a:prstClr val="black"/>
                </a:solidFill>
                <a:latin typeface="Times New Roman" pitchFamily="18" charset="0"/>
                <a:ea typeface="楷体_GB2312" pitchFamily="49" charset="-122"/>
              </a:rPr>
              <a:t>.key</a:t>
            </a:r>
            <a:r>
              <a:rPr kumimoji="1" lang="zh-CN" altLang="en-US" sz="2800" b="1">
                <a:solidFill>
                  <a:prstClr val="black"/>
                </a:solidFill>
                <a:latin typeface="Times New Roman" pitchFamily="18" charset="0"/>
                <a:ea typeface="楷体_GB2312" pitchFamily="49" charset="-122"/>
              </a:rPr>
              <a:t>，进行相互比较，然后</a:t>
            </a:r>
            <a:r>
              <a:rPr kumimoji="1" lang="zh-CN" altLang="en-US" sz="2800" b="1">
                <a:solidFill>
                  <a:srgbClr val="ED7D31"/>
                </a:solidFill>
                <a:latin typeface="Times New Roman" pitchFamily="18" charset="0"/>
                <a:ea typeface="楷体_GB2312" pitchFamily="49" charset="-122"/>
              </a:rPr>
              <a:t>取</a:t>
            </a:r>
            <a:r>
              <a:rPr kumimoji="1" lang="zh-CN" altLang="en-US" sz="2800" b="1">
                <a:solidFill>
                  <a:prstClr val="black"/>
                </a:solidFill>
                <a:latin typeface="Times New Roman" pitchFamily="18" charset="0"/>
                <a:ea typeface="楷体_GB2312" pitchFamily="49" charset="-122"/>
              </a:rPr>
              <a:t>关键字为  </a:t>
            </a:r>
            <a:r>
              <a:rPr kumimoji="1" lang="zh-CN" altLang="en-US" sz="2800" b="1">
                <a:solidFill>
                  <a:srgbClr val="ED7D31"/>
                </a:solidFill>
                <a:latin typeface="Times New Roman" pitchFamily="18" charset="0"/>
                <a:ea typeface="楷体_GB2312" pitchFamily="49" charset="-122"/>
              </a:rPr>
              <a:t>“三者之中”</a:t>
            </a:r>
            <a:r>
              <a:rPr kumimoji="1" lang="zh-CN" altLang="en-US" sz="2800" b="1">
                <a:solidFill>
                  <a:prstClr val="black"/>
                </a:solidFill>
                <a:latin typeface="Times New Roman" pitchFamily="18" charset="0"/>
                <a:ea typeface="楷体_GB2312" pitchFamily="49" charset="-122"/>
              </a:rPr>
              <a:t>的记录</a:t>
            </a:r>
            <a:r>
              <a:rPr kumimoji="1" lang="zh-CN" altLang="en-US" sz="2800" b="1">
                <a:solidFill>
                  <a:srgbClr val="ED7D31"/>
                </a:solidFill>
                <a:latin typeface="Times New Roman" pitchFamily="18" charset="0"/>
                <a:ea typeface="楷体_GB2312" pitchFamily="49" charset="-122"/>
              </a:rPr>
              <a:t>为枢轴</a:t>
            </a:r>
            <a:r>
              <a:rPr kumimoji="1" lang="zh-CN" altLang="en-US" sz="2800" b="1">
                <a:solidFill>
                  <a:prstClr val="black"/>
                </a:solidFill>
                <a:latin typeface="Times New Roman" pitchFamily="18" charset="0"/>
                <a:ea typeface="楷体_GB2312" pitchFamily="49" charset="-122"/>
              </a:rPr>
              <a:t>记录。</a:t>
            </a:r>
          </a:p>
        </p:txBody>
      </p:sp>
      <p:sp>
        <p:nvSpPr>
          <p:cNvPr id="2" name="标题 1"/>
          <p:cNvSpPr>
            <a:spLocks noGrp="1"/>
          </p:cNvSpPr>
          <p:nvPr>
            <p:ph type="title"/>
          </p:nvPr>
        </p:nvSpPr>
        <p:spPr/>
        <p:txBody>
          <a:bodyPr>
            <a:normAutofit fontScale="90000"/>
          </a:bodyPr>
          <a:lstStyle/>
          <a:p>
            <a:r>
              <a:rPr lang="zh-CN" altLang="en-US"/>
              <a:t>快速</a:t>
            </a:r>
            <a:r>
              <a:rPr lang="zh-CN" altLang="en-US" smtClean="0"/>
              <a:t>排序</a:t>
            </a:r>
            <a:endParaRPr lang="zh-CN" altLang="en-US"/>
          </a:p>
        </p:txBody>
      </p:sp>
    </p:spTree>
    <p:extLst>
      <p:ext uri="{BB962C8B-B14F-4D97-AF65-F5344CB8AC3E}">
        <p14:creationId xmlns:p14="http://schemas.microsoft.com/office/powerpoint/2010/main" val="2972655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trips(downRight)">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strips(downRight)">
                                      <p:cBhvr>
                                        <p:cTn id="12" dur="500"/>
                                        <p:tgtEl>
                                          <p:spTgt spid="3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36873"/>
                                        </p:tgtEl>
                                        <p:attrNameLst>
                                          <p:attrName>style.visibility</p:attrName>
                                        </p:attrNameLst>
                                      </p:cBhvr>
                                      <p:to>
                                        <p:strVal val="visible"/>
                                      </p:to>
                                    </p:set>
                                    <p:animEffect transition="in" filter="wipe(left)">
                                      <p:cBhvr>
                                        <p:cTn id="17" dur="3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P spid="36869" grpId="0" autoUpdateAnimBg="0"/>
      <p:bldP spid="36873"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971413" y="304902"/>
            <a:ext cx="6323777" cy="51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endParaRPr lang="zh-CN" altLang="en-US" sz="2800">
              <a:solidFill>
                <a:srgbClr val="000000"/>
              </a:solidFill>
              <a:effectLst>
                <a:outerShdw blurRad="38100" dist="38100" dir="2700000" algn="tl">
                  <a:srgbClr val="C0C0C0"/>
                </a:outerShdw>
              </a:effectLst>
              <a:ea typeface="楷体_GB2312" pitchFamily="49" charset="-122"/>
            </a:endParaRPr>
          </a:p>
        </p:txBody>
      </p:sp>
      <p:sp>
        <p:nvSpPr>
          <p:cNvPr id="3" name="文本占位符 2"/>
          <p:cNvSpPr>
            <a:spLocks noGrp="1"/>
          </p:cNvSpPr>
          <p:nvPr>
            <p:ph type="body" sz="quarter" idx="10"/>
          </p:nvPr>
        </p:nvSpPr>
        <p:spPr/>
        <p:txBody>
          <a:bodyPr/>
          <a:lstStyle/>
          <a:p>
            <a:r>
              <a:rPr lang="zh-CN" altLang="en-US"/>
              <a:t>多关键字排序</a:t>
            </a:r>
          </a:p>
          <a:p>
            <a:r>
              <a:rPr lang="zh-CN" altLang="en-US" smtClean="0"/>
              <a:t>链式</a:t>
            </a:r>
            <a:r>
              <a:rPr lang="zh-CN" altLang="en-US"/>
              <a:t>基数排序</a:t>
            </a:r>
          </a:p>
          <a:p>
            <a:endParaRPr lang="zh-CN" altLang="en-US"/>
          </a:p>
        </p:txBody>
      </p:sp>
      <p:sp>
        <p:nvSpPr>
          <p:cNvPr id="5126" name="Rectangle 6"/>
          <p:cNvSpPr>
            <a:spLocks noGrp="1" noChangeArrowheads="1"/>
          </p:cNvSpPr>
          <p:nvPr>
            <p:ph type="title"/>
          </p:nvPr>
        </p:nvSpPr>
        <p:spPr/>
        <p:txBody>
          <a:bodyPr>
            <a:normAutofit fontScale="90000"/>
          </a:bodyPr>
          <a:lstStyle/>
          <a:p>
            <a:pPr marL="342900" indent="-342900" algn="just">
              <a:lnSpc>
                <a:spcPct val="170000"/>
              </a:lnSpc>
              <a:defRPr/>
            </a:pPr>
            <a:r>
              <a:rPr lang="zh-CN" altLang="en-US" sz="3600" b="1" smtClean="0">
                <a:ea typeface="楷体_GB2312" pitchFamily="49" charset="-122"/>
              </a:rPr>
              <a:t>基数</a:t>
            </a:r>
            <a:r>
              <a:rPr lang="zh-CN" altLang="en-US" sz="3600" b="1" dirty="0">
                <a:ea typeface="楷体_GB2312" pitchFamily="49" charset="-122"/>
              </a:rPr>
              <a:t>排序</a:t>
            </a:r>
          </a:p>
        </p:txBody>
      </p:sp>
      <p:sp>
        <p:nvSpPr>
          <p:cNvPr id="2" name="灯片编号占位符 1">
            <a:extLst>
              <a:ext uri="{FF2B5EF4-FFF2-40B4-BE49-F238E27FC236}">
                <a16:creationId xmlns:a16="http://schemas.microsoft.com/office/drawing/2014/main" xmlns="" id="{7C3221A1-3C76-4EDF-AF6B-FC2216109C46}"/>
              </a:ext>
            </a:extLst>
          </p:cNvPr>
          <p:cNvSpPr>
            <a:spLocks noGrp="1"/>
          </p:cNvSpPr>
          <p:nvPr>
            <p:ph type="sldNum" sz="quarter" idx="13"/>
          </p:nvPr>
        </p:nvSpPr>
        <p:spPr/>
        <p:txBody>
          <a:bodyPr/>
          <a:lstStyle/>
          <a:p>
            <a:fld id="{03393B65-40D7-4763-93B6-B3A5C3BD0019}" type="slidenum">
              <a:rPr lang="zh-CN" altLang="en-US" smtClean="0"/>
              <a:pPr/>
              <a:t>127</a:t>
            </a:fld>
            <a:endParaRPr lang="zh-CN" altLang="en-US" dirty="0"/>
          </a:p>
        </p:txBody>
      </p:sp>
    </p:spTree>
    <p:extLst>
      <p:ext uri="{BB962C8B-B14F-4D97-AF65-F5344CB8AC3E}">
        <p14:creationId xmlns:p14="http://schemas.microsoft.com/office/powerpoint/2010/main" val="2798290722"/>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394194" y="1053530"/>
            <a:ext cx="10262380" cy="1169822"/>
          </a:xfrm>
          <a:prstGeom prst="rect">
            <a:avLst/>
          </a:prstGeom>
          <a:noFill/>
          <a:ln w="9525">
            <a:noFill/>
            <a:miter lim="800000"/>
            <a:headEnd/>
            <a:tailEnd/>
          </a:ln>
        </p:spPr>
        <p:txBody>
          <a:bodyPr>
            <a:spAutoFit/>
          </a:bodyPr>
          <a:lstStyle/>
          <a:p>
            <a:pPr>
              <a:lnSpc>
                <a:spcPct val="125000"/>
              </a:lnSpc>
            </a:pPr>
            <a:r>
              <a:rPr kumimoji="1" lang="zh-CN" altLang="en-US" sz="2800" b="1">
                <a:solidFill>
                  <a:srgbClr val="990033"/>
                </a:solidFill>
                <a:latin typeface="楷体_GB2312" pitchFamily="49" charset="-122"/>
                <a:ea typeface="楷体_GB2312" pitchFamily="49" charset="-122"/>
              </a:rPr>
              <a:t>例如</a:t>
            </a:r>
            <a:r>
              <a:rPr kumimoji="1" lang="en-US" altLang="zh-CN" sz="2800" b="1">
                <a:solidFill>
                  <a:srgbClr val="990033"/>
                </a:solidFill>
                <a:latin typeface="楷体_GB2312" pitchFamily="49" charset="-122"/>
                <a:ea typeface="楷体_GB2312" pitchFamily="49" charset="-122"/>
              </a:rPr>
              <a:t>:</a:t>
            </a:r>
            <a:r>
              <a:rPr kumimoji="1" lang="zh-CN" altLang="en-US" sz="2800">
                <a:latin typeface="楷体_GB2312" pitchFamily="49" charset="-122"/>
                <a:ea typeface="楷体_GB2312" pitchFamily="49" charset="-122"/>
              </a:rPr>
              <a:t>学生记录含三个关键字</a:t>
            </a:r>
            <a:r>
              <a:rPr kumimoji="1" lang="en-US" altLang="zh-CN" sz="2800">
                <a:latin typeface="楷体_GB2312" pitchFamily="49" charset="-122"/>
                <a:ea typeface="楷体_GB2312" pitchFamily="49" charset="-122"/>
              </a:rPr>
              <a:t>:</a:t>
            </a:r>
          </a:p>
          <a:p>
            <a:pPr>
              <a:lnSpc>
                <a:spcPct val="125000"/>
              </a:lnSpc>
            </a:pPr>
            <a:r>
              <a:rPr kumimoji="1" lang="zh-CN" altLang="en-US" sz="2800" b="1">
                <a:solidFill>
                  <a:srgbClr val="0000FF"/>
                </a:solidFill>
                <a:latin typeface="楷体_GB2312" pitchFamily="49" charset="-122"/>
                <a:ea typeface="楷体_GB2312" pitchFamily="49" charset="-122"/>
              </a:rPr>
              <a:t>系别</a:t>
            </a:r>
            <a:r>
              <a:rPr kumimoji="1" lang="zh-CN" altLang="en-US" sz="2800">
                <a:solidFill>
                  <a:srgbClr val="008784"/>
                </a:solidFill>
                <a:latin typeface="楷体_GB2312" pitchFamily="49" charset="-122"/>
                <a:ea typeface="楷体_GB2312" pitchFamily="49" charset="-122"/>
              </a:rPr>
              <a:t>、</a:t>
            </a:r>
            <a:r>
              <a:rPr kumimoji="1" lang="zh-CN" altLang="en-US" sz="2800" b="1">
                <a:solidFill>
                  <a:srgbClr val="FF0000"/>
                </a:solidFill>
                <a:latin typeface="楷体_GB2312" pitchFamily="49" charset="-122"/>
                <a:ea typeface="楷体_GB2312" pitchFamily="49" charset="-122"/>
              </a:rPr>
              <a:t>班号</a:t>
            </a:r>
            <a:r>
              <a:rPr kumimoji="1" lang="zh-CN" altLang="en-US" sz="2800">
                <a:latin typeface="楷体_GB2312" pitchFamily="49" charset="-122"/>
                <a:ea typeface="楷体_GB2312" pitchFamily="49" charset="-122"/>
              </a:rPr>
              <a:t>和</a:t>
            </a:r>
            <a:r>
              <a:rPr kumimoji="1" lang="zh-CN" altLang="en-US" sz="2800" b="1">
                <a:solidFill>
                  <a:srgbClr val="990000"/>
                </a:solidFill>
                <a:latin typeface="楷体_GB2312" pitchFamily="49" charset="-122"/>
                <a:ea typeface="楷体_GB2312" pitchFamily="49" charset="-122"/>
              </a:rPr>
              <a:t>班内的序列号</a:t>
            </a:r>
            <a:r>
              <a:rPr kumimoji="1" lang="zh-CN" altLang="en-US" sz="2800">
                <a:latin typeface="楷体_GB2312" pitchFamily="49" charset="-122"/>
                <a:ea typeface="楷体_GB2312" pitchFamily="49" charset="-122"/>
              </a:rPr>
              <a:t>，其中以系别为最主位关键字。</a:t>
            </a:r>
          </a:p>
        </p:txBody>
      </p:sp>
      <p:sp>
        <p:nvSpPr>
          <p:cNvPr id="57347" name="Rectangle 3"/>
          <p:cNvSpPr>
            <a:spLocks noChangeArrowheads="1"/>
          </p:cNvSpPr>
          <p:nvPr/>
        </p:nvSpPr>
        <p:spPr bwMode="auto">
          <a:xfrm>
            <a:off x="1240990" y="3214027"/>
            <a:ext cx="10512114" cy="2743835"/>
          </a:xfrm>
          <a:prstGeom prst="rect">
            <a:avLst/>
          </a:prstGeom>
          <a:noFill/>
          <a:ln w="9525">
            <a:solidFill>
              <a:srgbClr val="009999"/>
            </a:solidFill>
            <a:miter lim="800000"/>
            <a:headEnd/>
            <a:tailEnd/>
          </a:ln>
        </p:spPr>
        <p:txBody>
          <a:bodyPr wrap="none" anchor="ctr"/>
          <a:lstStyle/>
          <a:p>
            <a:pPr algn="ctr"/>
            <a:endParaRPr kumimoji="1" lang="zh-CN" altLang="zh-CN" sz="2400">
              <a:latin typeface="Times New Roman" pitchFamily="18" charset="0"/>
            </a:endParaRPr>
          </a:p>
        </p:txBody>
      </p:sp>
      <p:sp>
        <p:nvSpPr>
          <p:cNvPr id="57348" name="Line 4"/>
          <p:cNvSpPr>
            <a:spLocks noChangeShapeType="1"/>
          </p:cNvSpPr>
          <p:nvPr/>
        </p:nvSpPr>
        <p:spPr bwMode="auto">
          <a:xfrm flipV="1">
            <a:off x="1300254" y="3861877"/>
            <a:ext cx="10213703" cy="31757"/>
          </a:xfrm>
          <a:prstGeom prst="line">
            <a:avLst/>
          </a:prstGeom>
          <a:noFill/>
          <a:ln w="9525">
            <a:solidFill>
              <a:srgbClr val="009999"/>
            </a:solidFill>
            <a:round/>
            <a:headEnd/>
            <a:tailEnd/>
          </a:ln>
        </p:spPr>
        <p:txBody>
          <a:bodyPr wrap="none" anchor="ctr"/>
          <a:lstStyle/>
          <a:p>
            <a:endParaRPr lang="zh-CN" altLang="en-US"/>
          </a:p>
        </p:txBody>
      </p:sp>
      <p:sp>
        <p:nvSpPr>
          <p:cNvPr id="57349" name="Line 5"/>
          <p:cNvSpPr>
            <a:spLocks noChangeShapeType="1"/>
          </p:cNvSpPr>
          <p:nvPr/>
        </p:nvSpPr>
        <p:spPr bwMode="auto">
          <a:xfrm flipV="1">
            <a:off x="1300254" y="4509727"/>
            <a:ext cx="10213703" cy="69866"/>
          </a:xfrm>
          <a:prstGeom prst="line">
            <a:avLst/>
          </a:prstGeom>
          <a:noFill/>
          <a:ln w="9525">
            <a:solidFill>
              <a:srgbClr val="009999"/>
            </a:solidFill>
            <a:round/>
            <a:headEnd/>
            <a:tailEnd/>
          </a:ln>
        </p:spPr>
        <p:txBody>
          <a:bodyPr wrap="none" anchor="ctr"/>
          <a:lstStyle/>
          <a:p>
            <a:endParaRPr lang="zh-CN" altLang="en-US"/>
          </a:p>
        </p:txBody>
      </p:sp>
      <p:sp>
        <p:nvSpPr>
          <p:cNvPr id="57350" name="Line 6"/>
          <p:cNvSpPr>
            <a:spLocks noChangeShapeType="1"/>
          </p:cNvSpPr>
          <p:nvPr/>
        </p:nvSpPr>
        <p:spPr bwMode="auto">
          <a:xfrm flipV="1">
            <a:off x="1300254" y="5230624"/>
            <a:ext cx="10213703" cy="34933"/>
          </a:xfrm>
          <a:prstGeom prst="line">
            <a:avLst/>
          </a:prstGeom>
          <a:noFill/>
          <a:ln w="9525">
            <a:solidFill>
              <a:srgbClr val="009999"/>
            </a:solidFill>
            <a:round/>
            <a:headEnd/>
            <a:tailEnd/>
          </a:ln>
        </p:spPr>
        <p:txBody>
          <a:bodyPr wrap="none" anchor="ctr"/>
          <a:lstStyle/>
          <a:p>
            <a:endParaRPr lang="zh-CN" altLang="en-US"/>
          </a:p>
        </p:txBody>
      </p:sp>
      <p:sp>
        <p:nvSpPr>
          <p:cNvPr id="57352" name="Line 8"/>
          <p:cNvSpPr>
            <a:spLocks noChangeShapeType="1"/>
          </p:cNvSpPr>
          <p:nvPr/>
        </p:nvSpPr>
        <p:spPr bwMode="auto">
          <a:xfrm>
            <a:off x="7090695" y="3207679"/>
            <a:ext cx="0" cy="2743835"/>
          </a:xfrm>
          <a:prstGeom prst="line">
            <a:avLst/>
          </a:prstGeom>
          <a:noFill/>
          <a:ln w="9525">
            <a:solidFill>
              <a:srgbClr val="009999"/>
            </a:solidFill>
            <a:round/>
            <a:headEnd/>
            <a:tailEnd/>
          </a:ln>
        </p:spPr>
        <p:txBody>
          <a:bodyPr wrap="none" anchor="ctr"/>
          <a:lstStyle/>
          <a:p>
            <a:endParaRPr lang="zh-CN" altLang="en-US"/>
          </a:p>
        </p:txBody>
      </p:sp>
      <p:sp>
        <p:nvSpPr>
          <p:cNvPr id="57353" name="Line 9"/>
          <p:cNvSpPr>
            <a:spLocks noChangeShapeType="1"/>
          </p:cNvSpPr>
          <p:nvPr/>
        </p:nvSpPr>
        <p:spPr bwMode="auto">
          <a:xfrm>
            <a:off x="8538307" y="3214027"/>
            <a:ext cx="0" cy="2743835"/>
          </a:xfrm>
          <a:prstGeom prst="line">
            <a:avLst/>
          </a:prstGeom>
          <a:noFill/>
          <a:ln w="9525">
            <a:solidFill>
              <a:srgbClr val="009999"/>
            </a:solidFill>
            <a:round/>
            <a:headEnd/>
            <a:tailEnd/>
          </a:ln>
        </p:spPr>
        <p:txBody>
          <a:bodyPr wrap="none" anchor="ctr"/>
          <a:lstStyle/>
          <a:p>
            <a:endParaRPr lang="zh-CN" altLang="en-US"/>
          </a:p>
        </p:txBody>
      </p:sp>
      <p:sp>
        <p:nvSpPr>
          <p:cNvPr id="57354" name="Line 10"/>
          <p:cNvSpPr>
            <a:spLocks noChangeShapeType="1"/>
          </p:cNvSpPr>
          <p:nvPr/>
        </p:nvSpPr>
        <p:spPr bwMode="auto">
          <a:xfrm>
            <a:off x="9882215" y="3214027"/>
            <a:ext cx="0" cy="2743835"/>
          </a:xfrm>
          <a:prstGeom prst="line">
            <a:avLst/>
          </a:prstGeom>
          <a:noFill/>
          <a:ln w="9525">
            <a:solidFill>
              <a:srgbClr val="009999"/>
            </a:solidFill>
            <a:round/>
            <a:headEnd/>
            <a:tailEnd/>
          </a:ln>
        </p:spPr>
        <p:txBody>
          <a:bodyPr wrap="none" anchor="ctr"/>
          <a:lstStyle/>
          <a:p>
            <a:endParaRPr lang="zh-CN" altLang="en-US"/>
          </a:p>
        </p:txBody>
      </p:sp>
      <p:sp>
        <p:nvSpPr>
          <p:cNvPr id="57355" name="Line 11"/>
          <p:cNvSpPr>
            <a:spLocks noChangeShapeType="1"/>
          </p:cNvSpPr>
          <p:nvPr/>
        </p:nvSpPr>
        <p:spPr bwMode="auto">
          <a:xfrm>
            <a:off x="5363720" y="3207679"/>
            <a:ext cx="0" cy="2743835"/>
          </a:xfrm>
          <a:prstGeom prst="line">
            <a:avLst/>
          </a:prstGeom>
          <a:noFill/>
          <a:ln w="9525">
            <a:solidFill>
              <a:srgbClr val="009999"/>
            </a:solidFill>
            <a:round/>
            <a:headEnd/>
            <a:tailEnd/>
          </a:ln>
        </p:spPr>
        <p:txBody>
          <a:bodyPr wrap="none" anchor="ctr"/>
          <a:lstStyle/>
          <a:p>
            <a:endParaRPr lang="zh-CN" altLang="en-US"/>
          </a:p>
        </p:txBody>
      </p:sp>
      <p:sp>
        <p:nvSpPr>
          <p:cNvPr id="57356" name="Line 12"/>
          <p:cNvSpPr>
            <a:spLocks noChangeShapeType="1"/>
          </p:cNvSpPr>
          <p:nvPr/>
        </p:nvSpPr>
        <p:spPr bwMode="auto">
          <a:xfrm>
            <a:off x="3738331" y="3207679"/>
            <a:ext cx="0" cy="2743835"/>
          </a:xfrm>
          <a:prstGeom prst="line">
            <a:avLst/>
          </a:prstGeom>
          <a:noFill/>
          <a:ln w="9525">
            <a:solidFill>
              <a:srgbClr val="009999"/>
            </a:solidFill>
            <a:round/>
            <a:headEnd/>
            <a:tailEnd/>
          </a:ln>
        </p:spPr>
        <p:txBody>
          <a:bodyPr wrap="none" anchor="ctr"/>
          <a:lstStyle/>
          <a:p>
            <a:endParaRPr lang="zh-CN" altLang="en-US"/>
          </a:p>
        </p:txBody>
      </p:sp>
      <p:sp>
        <p:nvSpPr>
          <p:cNvPr id="57357" name="Text Box 13"/>
          <p:cNvSpPr txBox="1">
            <a:spLocks noChangeArrowheads="1"/>
          </p:cNvSpPr>
          <p:nvPr/>
        </p:nvSpPr>
        <p:spPr bwMode="auto">
          <a:xfrm>
            <a:off x="1198666" y="3283897"/>
            <a:ext cx="149893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 </a:t>
            </a:r>
            <a:r>
              <a:rPr kumimoji="1" lang="zh-CN" altLang="en-US" sz="2400" b="1">
                <a:solidFill>
                  <a:schemeClr val="accent2"/>
                </a:solidFill>
                <a:latin typeface="Times New Roman" pitchFamily="18" charset="0"/>
                <a:ea typeface="楷体_GB2312" pitchFamily="49" charset="-122"/>
              </a:rPr>
              <a:t>无序序列</a:t>
            </a:r>
            <a:endParaRPr kumimoji="1" lang="zh-CN" altLang="en-US" sz="2400">
              <a:latin typeface="Times New Roman" pitchFamily="18" charset="0"/>
              <a:ea typeface="楷体_GB2312" pitchFamily="49" charset="-122"/>
            </a:endParaRPr>
          </a:p>
        </p:txBody>
      </p:sp>
      <p:sp>
        <p:nvSpPr>
          <p:cNvPr id="57359" name="Text Box 15"/>
          <p:cNvSpPr txBox="1">
            <a:spLocks noChangeArrowheads="1"/>
          </p:cNvSpPr>
          <p:nvPr/>
        </p:nvSpPr>
        <p:spPr bwMode="auto">
          <a:xfrm>
            <a:off x="1300253" y="3969852"/>
            <a:ext cx="1454055" cy="461772"/>
          </a:xfrm>
          <a:prstGeom prst="rect">
            <a:avLst/>
          </a:prstGeom>
          <a:noFill/>
          <a:ln w="9525">
            <a:noFill/>
            <a:miter lim="800000"/>
            <a:headEnd/>
            <a:tailEnd/>
          </a:ln>
        </p:spPr>
        <p:txBody>
          <a:bodyPr wrap="none">
            <a:spAutoFit/>
          </a:bodyPr>
          <a:lstStyle/>
          <a:p>
            <a:r>
              <a:rPr kumimoji="1" lang="zh-CN" altLang="en-US" sz="2400" b="1">
                <a:solidFill>
                  <a:schemeClr val="accent2"/>
                </a:solidFill>
                <a:latin typeface="Times New Roman" pitchFamily="18" charset="0"/>
                <a:ea typeface="楷体_GB2312" pitchFamily="49" charset="-122"/>
              </a:rPr>
              <a:t>对</a:t>
            </a:r>
            <a:r>
              <a:rPr kumimoji="1" lang="en-US" altLang="zh-CN" sz="2400" b="1">
                <a:solidFill>
                  <a:schemeClr val="accent2"/>
                </a:solidFill>
                <a:latin typeface="Times New Roman" pitchFamily="18" charset="0"/>
                <a:ea typeface="楷体_GB2312" pitchFamily="49" charset="-122"/>
              </a:rPr>
              <a:t>K</a:t>
            </a:r>
            <a:r>
              <a:rPr kumimoji="1" lang="en-US" altLang="zh-CN" sz="2400" b="1" baseline="30000">
                <a:solidFill>
                  <a:schemeClr val="accent2"/>
                </a:solidFill>
                <a:latin typeface="Times New Roman" pitchFamily="18" charset="0"/>
                <a:ea typeface="楷体_GB2312" pitchFamily="49" charset="-122"/>
              </a:rPr>
              <a:t>2</a:t>
            </a:r>
            <a:r>
              <a:rPr kumimoji="1" lang="zh-CN" altLang="en-US" sz="2400" b="1">
                <a:solidFill>
                  <a:schemeClr val="accent2"/>
                </a:solidFill>
                <a:latin typeface="Times New Roman" pitchFamily="18" charset="0"/>
                <a:ea typeface="楷体_GB2312" pitchFamily="49" charset="-122"/>
              </a:rPr>
              <a:t>排序</a:t>
            </a:r>
            <a:endParaRPr kumimoji="1" lang="zh-CN" altLang="en-US" sz="2400">
              <a:latin typeface="Times New Roman" pitchFamily="18" charset="0"/>
              <a:ea typeface="楷体_GB2312" pitchFamily="49" charset="-122"/>
            </a:endParaRPr>
          </a:p>
        </p:txBody>
      </p:sp>
      <p:sp>
        <p:nvSpPr>
          <p:cNvPr id="57360" name="Text Box 16"/>
          <p:cNvSpPr txBox="1">
            <a:spLocks noChangeArrowheads="1"/>
          </p:cNvSpPr>
          <p:nvPr/>
        </p:nvSpPr>
        <p:spPr bwMode="auto">
          <a:xfrm>
            <a:off x="1300253" y="4579597"/>
            <a:ext cx="1454055" cy="461772"/>
          </a:xfrm>
          <a:prstGeom prst="rect">
            <a:avLst/>
          </a:prstGeom>
          <a:noFill/>
          <a:ln w="9525">
            <a:noFill/>
            <a:miter lim="800000"/>
            <a:headEnd/>
            <a:tailEnd/>
          </a:ln>
        </p:spPr>
        <p:txBody>
          <a:bodyPr wrap="none">
            <a:spAutoFit/>
          </a:bodyPr>
          <a:lstStyle/>
          <a:p>
            <a:r>
              <a:rPr kumimoji="1" lang="zh-CN" altLang="en-US" sz="2400" b="1">
                <a:solidFill>
                  <a:schemeClr val="accent2"/>
                </a:solidFill>
                <a:latin typeface="Times New Roman" pitchFamily="18" charset="0"/>
                <a:ea typeface="楷体_GB2312" pitchFamily="49" charset="-122"/>
              </a:rPr>
              <a:t>对</a:t>
            </a:r>
            <a:r>
              <a:rPr kumimoji="1" lang="en-US" altLang="zh-CN" sz="2400" b="1">
                <a:solidFill>
                  <a:schemeClr val="accent2"/>
                </a:solidFill>
                <a:latin typeface="Times New Roman" pitchFamily="18" charset="0"/>
                <a:ea typeface="楷体_GB2312" pitchFamily="49" charset="-122"/>
              </a:rPr>
              <a:t>K</a:t>
            </a:r>
            <a:r>
              <a:rPr kumimoji="1" lang="en-US" altLang="zh-CN" sz="2400" b="1" baseline="30000">
                <a:solidFill>
                  <a:schemeClr val="accent2"/>
                </a:solidFill>
                <a:latin typeface="Times New Roman" pitchFamily="18" charset="0"/>
                <a:ea typeface="楷体_GB2312" pitchFamily="49" charset="-122"/>
              </a:rPr>
              <a:t>1</a:t>
            </a:r>
            <a:r>
              <a:rPr kumimoji="1" lang="zh-CN" altLang="en-US" sz="2400" b="1">
                <a:solidFill>
                  <a:schemeClr val="accent2"/>
                </a:solidFill>
                <a:latin typeface="Times New Roman" pitchFamily="18" charset="0"/>
                <a:ea typeface="楷体_GB2312" pitchFamily="49" charset="-122"/>
              </a:rPr>
              <a:t>排序</a:t>
            </a:r>
            <a:endParaRPr kumimoji="1" lang="zh-CN" altLang="en-US" sz="2400">
              <a:latin typeface="Times New Roman" pitchFamily="18" charset="0"/>
              <a:ea typeface="楷体_GB2312" pitchFamily="49" charset="-122"/>
            </a:endParaRPr>
          </a:p>
        </p:txBody>
      </p:sp>
      <p:sp>
        <p:nvSpPr>
          <p:cNvPr id="57361" name="Text Box 17"/>
          <p:cNvSpPr txBox="1">
            <a:spLocks noChangeArrowheads="1"/>
          </p:cNvSpPr>
          <p:nvPr/>
        </p:nvSpPr>
        <p:spPr bwMode="auto">
          <a:xfrm>
            <a:off x="1300253" y="5341770"/>
            <a:ext cx="1454055" cy="461772"/>
          </a:xfrm>
          <a:prstGeom prst="rect">
            <a:avLst/>
          </a:prstGeom>
          <a:noFill/>
          <a:ln w="9525">
            <a:noFill/>
            <a:miter lim="800000"/>
            <a:headEnd/>
            <a:tailEnd/>
          </a:ln>
        </p:spPr>
        <p:txBody>
          <a:bodyPr wrap="none">
            <a:spAutoFit/>
          </a:bodyPr>
          <a:lstStyle/>
          <a:p>
            <a:r>
              <a:rPr kumimoji="1" lang="zh-CN" altLang="en-US" sz="2400" b="1">
                <a:solidFill>
                  <a:schemeClr val="accent2"/>
                </a:solidFill>
                <a:latin typeface="Times New Roman" pitchFamily="18" charset="0"/>
                <a:ea typeface="楷体_GB2312" pitchFamily="49" charset="-122"/>
              </a:rPr>
              <a:t>对</a:t>
            </a:r>
            <a:r>
              <a:rPr kumimoji="1" lang="en-US" altLang="zh-CN" sz="2400" b="1">
                <a:solidFill>
                  <a:schemeClr val="accent2"/>
                </a:solidFill>
                <a:latin typeface="Times New Roman" pitchFamily="18" charset="0"/>
                <a:ea typeface="楷体_GB2312" pitchFamily="49" charset="-122"/>
              </a:rPr>
              <a:t>K</a:t>
            </a:r>
            <a:r>
              <a:rPr kumimoji="1" lang="en-US" altLang="zh-CN" sz="2400" b="1" baseline="30000">
                <a:solidFill>
                  <a:schemeClr val="accent2"/>
                </a:solidFill>
                <a:latin typeface="Times New Roman" pitchFamily="18" charset="0"/>
                <a:ea typeface="楷体_GB2312" pitchFamily="49" charset="-122"/>
              </a:rPr>
              <a:t>0</a:t>
            </a:r>
            <a:r>
              <a:rPr kumimoji="1" lang="zh-CN" altLang="en-US" sz="2400" b="1">
                <a:solidFill>
                  <a:schemeClr val="accent2"/>
                </a:solidFill>
                <a:latin typeface="Times New Roman" pitchFamily="18" charset="0"/>
                <a:ea typeface="楷体_GB2312" pitchFamily="49" charset="-122"/>
              </a:rPr>
              <a:t>排序</a:t>
            </a:r>
            <a:endParaRPr kumimoji="1" lang="zh-CN" altLang="en-US" sz="2400">
              <a:latin typeface="Times New Roman" pitchFamily="18" charset="0"/>
              <a:ea typeface="楷体_GB2312" pitchFamily="49" charset="-122"/>
            </a:endParaRPr>
          </a:p>
        </p:txBody>
      </p:sp>
      <p:sp>
        <p:nvSpPr>
          <p:cNvPr id="57362" name="Text Box 18"/>
          <p:cNvSpPr txBox="1">
            <a:spLocks noChangeArrowheads="1"/>
          </p:cNvSpPr>
          <p:nvPr/>
        </p:nvSpPr>
        <p:spPr bwMode="auto">
          <a:xfrm>
            <a:off x="3738336" y="328389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3,2,30</a:t>
            </a:r>
          </a:p>
        </p:txBody>
      </p:sp>
      <p:sp>
        <p:nvSpPr>
          <p:cNvPr id="57363" name="Text Box 19"/>
          <p:cNvSpPr txBox="1">
            <a:spLocks noChangeArrowheads="1"/>
          </p:cNvSpPr>
          <p:nvPr/>
        </p:nvSpPr>
        <p:spPr bwMode="auto">
          <a:xfrm>
            <a:off x="5444148" y="328389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1,2,15</a:t>
            </a:r>
          </a:p>
        </p:txBody>
      </p:sp>
      <p:sp>
        <p:nvSpPr>
          <p:cNvPr id="57364" name="Text Box 20"/>
          <p:cNvSpPr txBox="1">
            <a:spLocks noChangeArrowheads="1"/>
          </p:cNvSpPr>
          <p:nvPr/>
        </p:nvSpPr>
        <p:spPr bwMode="auto">
          <a:xfrm>
            <a:off x="7171123" y="328389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3,1,20</a:t>
            </a:r>
          </a:p>
        </p:txBody>
      </p:sp>
      <p:sp>
        <p:nvSpPr>
          <p:cNvPr id="57365" name="Text Box 21"/>
          <p:cNvSpPr txBox="1">
            <a:spLocks noChangeArrowheads="1"/>
          </p:cNvSpPr>
          <p:nvPr/>
        </p:nvSpPr>
        <p:spPr bwMode="auto">
          <a:xfrm>
            <a:off x="8538311" y="328389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2,3,18</a:t>
            </a:r>
          </a:p>
        </p:txBody>
      </p:sp>
      <p:sp>
        <p:nvSpPr>
          <p:cNvPr id="57366" name="Text Box 22"/>
          <p:cNvSpPr txBox="1">
            <a:spLocks noChangeArrowheads="1"/>
          </p:cNvSpPr>
          <p:nvPr/>
        </p:nvSpPr>
        <p:spPr bwMode="auto">
          <a:xfrm>
            <a:off x="10059996" y="328389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2,1,20</a:t>
            </a:r>
          </a:p>
        </p:txBody>
      </p:sp>
      <p:sp>
        <p:nvSpPr>
          <p:cNvPr id="57367" name="Text Box 23"/>
          <p:cNvSpPr txBox="1">
            <a:spLocks noChangeArrowheads="1"/>
          </p:cNvSpPr>
          <p:nvPr/>
        </p:nvSpPr>
        <p:spPr bwMode="auto">
          <a:xfrm>
            <a:off x="3738336" y="3969852"/>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1,2,</a:t>
            </a:r>
            <a:r>
              <a:rPr kumimoji="1" lang="en-US" altLang="zh-CN" sz="2400" b="1">
                <a:solidFill>
                  <a:srgbClr val="800000"/>
                </a:solidFill>
                <a:latin typeface="Times New Roman" pitchFamily="18" charset="0"/>
                <a:ea typeface="楷体_GB2312" pitchFamily="49" charset="-122"/>
              </a:rPr>
              <a:t>15</a:t>
            </a:r>
          </a:p>
        </p:txBody>
      </p:sp>
      <p:sp>
        <p:nvSpPr>
          <p:cNvPr id="57368" name="Text Box 24"/>
          <p:cNvSpPr txBox="1">
            <a:spLocks noChangeArrowheads="1"/>
          </p:cNvSpPr>
          <p:nvPr/>
        </p:nvSpPr>
        <p:spPr bwMode="auto">
          <a:xfrm>
            <a:off x="5465311" y="395397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2,3,</a:t>
            </a:r>
            <a:r>
              <a:rPr kumimoji="1" lang="en-US" altLang="zh-CN" sz="2400" b="1">
                <a:solidFill>
                  <a:srgbClr val="800000"/>
                </a:solidFill>
                <a:latin typeface="Times New Roman" pitchFamily="18" charset="0"/>
                <a:ea typeface="楷体_GB2312" pitchFamily="49" charset="-122"/>
              </a:rPr>
              <a:t>18</a:t>
            </a:r>
          </a:p>
        </p:txBody>
      </p:sp>
      <p:sp>
        <p:nvSpPr>
          <p:cNvPr id="57369" name="Text Box 25"/>
          <p:cNvSpPr txBox="1">
            <a:spLocks noChangeArrowheads="1"/>
          </p:cNvSpPr>
          <p:nvPr/>
        </p:nvSpPr>
        <p:spPr bwMode="auto">
          <a:xfrm>
            <a:off x="7171123" y="3936511"/>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3,1,</a:t>
            </a:r>
            <a:r>
              <a:rPr kumimoji="1" lang="en-US" altLang="zh-CN" sz="2400" b="1">
                <a:solidFill>
                  <a:srgbClr val="800000"/>
                </a:solidFill>
                <a:latin typeface="Times New Roman" pitchFamily="18" charset="0"/>
                <a:ea typeface="楷体_GB2312" pitchFamily="49" charset="-122"/>
              </a:rPr>
              <a:t>20</a:t>
            </a:r>
          </a:p>
        </p:txBody>
      </p:sp>
      <p:sp>
        <p:nvSpPr>
          <p:cNvPr id="57370" name="Text Box 26"/>
          <p:cNvSpPr txBox="1">
            <a:spLocks noChangeArrowheads="1"/>
          </p:cNvSpPr>
          <p:nvPr/>
        </p:nvSpPr>
        <p:spPr bwMode="auto">
          <a:xfrm>
            <a:off x="8538311" y="395397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2,1,</a:t>
            </a:r>
            <a:r>
              <a:rPr kumimoji="1" lang="en-US" altLang="zh-CN" sz="2400" b="1">
                <a:solidFill>
                  <a:srgbClr val="800000"/>
                </a:solidFill>
                <a:latin typeface="Times New Roman" pitchFamily="18" charset="0"/>
                <a:ea typeface="楷体_GB2312" pitchFamily="49" charset="-122"/>
              </a:rPr>
              <a:t>20</a:t>
            </a:r>
          </a:p>
        </p:txBody>
      </p:sp>
      <p:sp>
        <p:nvSpPr>
          <p:cNvPr id="57372" name="Text Box 28"/>
          <p:cNvSpPr txBox="1">
            <a:spLocks noChangeArrowheads="1"/>
          </p:cNvSpPr>
          <p:nvPr/>
        </p:nvSpPr>
        <p:spPr bwMode="auto">
          <a:xfrm>
            <a:off x="10170048" y="3933331"/>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3,2,</a:t>
            </a:r>
            <a:r>
              <a:rPr kumimoji="1" lang="en-US" altLang="zh-CN" sz="2400" b="1">
                <a:solidFill>
                  <a:srgbClr val="800000"/>
                </a:solidFill>
                <a:latin typeface="Times New Roman" pitchFamily="18" charset="0"/>
                <a:ea typeface="楷体_GB2312" pitchFamily="49" charset="-122"/>
              </a:rPr>
              <a:t>30</a:t>
            </a:r>
          </a:p>
        </p:txBody>
      </p:sp>
      <p:sp>
        <p:nvSpPr>
          <p:cNvPr id="57373" name="Text Box 29"/>
          <p:cNvSpPr txBox="1">
            <a:spLocks noChangeArrowheads="1"/>
          </p:cNvSpPr>
          <p:nvPr/>
        </p:nvSpPr>
        <p:spPr bwMode="auto">
          <a:xfrm>
            <a:off x="3738336" y="4655811"/>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a:t>
            </a:r>
            <a:r>
              <a:rPr kumimoji="1" lang="en-US" altLang="zh-CN" sz="2400" b="1">
                <a:solidFill>
                  <a:srgbClr val="FF0000"/>
                </a:solidFill>
                <a:latin typeface="Times New Roman" pitchFamily="18" charset="0"/>
                <a:ea typeface="楷体_GB2312" pitchFamily="49" charset="-122"/>
              </a:rPr>
              <a:t>1</a:t>
            </a:r>
            <a:r>
              <a:rPr kumimoji="1" lang="en-US" altLang="zh-CN" sz="2400">
                <a:latin typeface="Times New Roman" pitchFamily="18" charset="0"/>
                <a:ea typeface="楷体_GB2312" pitchFamily="49" charset="-122"/>
              </a:rPr>
              <a:t>,20</a:t>
            </a:r>
          </a:p>
        </p:txBody>
      </p:sp>
      <p:sp>
        <p:nvSpPr>
          <p:cNvPr id="57374" name="Text Box 30"/>
          <p:cNvSpPr txBox="1">
            <a:spLocks noChangeArrowheads="1"/>
          </p:cNvSpPr>
          <p:nvPr/>
        </p:nvSpPr>
        <p:spPr bwMode="auto">
          <a:xfrm>
            <a:off x="5444148" y="4622470"/>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a:t>
            </a:r>
            <a:r>
              <a:rPr kumimoji="1" lang="en-US" altLang="zh-CN" sz="2400" b="1">
                <a:solidFill>
                  <a:srgbClr val="FF0000"/>
                </a:solidFill>
                <a:latin typeface="Times New Roman" pitchFamily="18" charset="0"/>
                <a:ea typeface="楷体_GB2312" pitchFamily="49" charset="-122"/>
              </a:rPr>
              <a:t>1</a:t>
            </a:r>
            <a:r>
              <a:rPr kumimoji="1" lang="en-US" altLang="zh-CN" sz="2400">
                <a:latin typeface="Times New Roman" pitchFamily="18" charset="0"/>
                <a:ea typeface="楷体_GB2312" pitchFamily="49" charset="-122"/>
              </a:rPr>
              <a:t>,20</a:t>
            </a:r>
          </a:p>
        </p:txBody>
      </p:sp>
      <p:sp>
        <p:nvSpPr>
          <p:cNvPr id="57375" name="Text Box 31"/>
          <p:cNvSpPr txBox="1">
            <a:spLocks noChangeArrowheads="1"/>
          </p:cNvSpPr>
          <p:nvPr/>
        </p:nvSpPr>
        <p:spPr bwMode="auto">
          <a:xfrm>
            <a:off x="7194402" y="465422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1,</a:t>
            </a:r>
            <a:r>
              <a:rPr kumimoji="1" lang="en-US" altLang="zh-CN" sz="2400" b="1">
                <a:solidFill>
                  <a:srgbClr val="FF0000"/>
                </a:solidFill>
                <a:latin typeface="Times New Roman" pitchFamily="18" charset="0"/>
                <a:ea typeface="楷体_GB2312" pitchFamily="49" charset="-122"/>
              </a:rPr>
              <a:t>2</a:t>
            </a:r>
            <a:r>
              <a:rPr kumimoji="1" lang="en-US" altLang="zh-CN" sz="2400">
                <a:latin typeface="Times New Roman" pitchFamily="18" charset="0"/>
                <a:ea typeface="楷体_GB2312" pitchFamily="49" charset="-122"/>
              </a:rPr>
              <a:t>,15</a:t>
            </a:r>
          </a:p>
        </p:txBody>
      </p:sp>
      <p:sp>
        <p:nvSpPr>
          <p:cNvPr id="57376" name="Text Box 32"/>
          <p:cNvSpPr txBox="1">
            <a:spLocks noChangeArrowheads="1"/>
          </p:cNvSpPr>
          <p:nvPr/>
        </p:nvSpPr>
        <p:spPr bwMode="auto">
          <a:xfrm>
            <a:off x="8559475" y="4639936"/>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3,</a:t>
            </a:r>
            <a:r>
              <a:rPr kumimoji="1" lang="en-US" altLang="zh-CN" sz="2400" b="1">
                <a:solidFill>
                  <a:srgbClr val="FF0000"/>
                </a:solidFill>
                <a:latin typeface="Times New Roman" pitchFamily="18" charset="0"/>
                <a:ea typeface="楷体_GB2312" pitchFamily="49" charset="-122"/>
              </a:rPr>
              <a:t>2</a:t>
            </a:r>
            <a:r>
              <a:rPr kumimoji="1" lang="en-US" altLang="zh-CN" sz="2400">
                <a:latin typeface="Times New Roman" pitchFamily="18" charset="0"/>
                <a:ea typeface="楷体_GB2312" pitchFamily="49" charset="-122"/>
              </a:rPr>
              <a:t>,30</a:t>
            </a:r>
          </a:p>
        </p:txBody>
      </p:sp>
      <p:sp>
        <p:nvSpPr>
          <p:cNvPr id="57377" name="Text Box 33"/>
          <p:cNvSpPr txBox="1">
            <a:spLocks noChangeArrowheads="1"/>
          </p:cNvSpPr>
          <p:nvPr/>
        </p:nvSpPr>
        <p:spPr bwMode="auto">
          <a:xfrm>
            <a:off x="10265286" y="4654227"/>
            <a:ext cx="953983" cy="461772"/>
          </a:xfrm>
          <a:prstGeom prst="rect">
            <a:avLst/>
          </a:prstGeom>
          <a:noFill/>
          <a:ln w="9525">
            <a:noFill/>
            <a:miter lim="800000"/>
            <a:headEnd/>
            <a:tailEnd/>
          </a:ln>
        </p:spPr>
        <p:txBody>
          <a:bodyPr wrap="none">
            <a:spAutoFit/>
          </a:bodyPr>
          <a:lstStyle/>
          <a:p>
            <a:r>
              <a:rPr kumimoji="1" lang="en-US" altLang="zh-CN" sz="2400">
                <a:latin typeface="Times New Roman" pitchFamily="18" charset="0"/>
                <a:ea typeface="楷体_GB2312" pitchFamily="49" charset="-122"/>
              </a:rPr>
              <a:t>2,</a:t>
            </a:r>
            <a:r>
              <a:rPr kumimoji="1" lang="en-US" altLang="zh-CN" sz="2400" b="1">
                <a:solidFill>
                  <a:srgbClr val="FF0000"/>
                </a:solidFill>
                <a:latin typeface="Times New Roman" pitchFamily="18" charset="0"/>
                <a:ea typeface="楷体_GB2312" pitchFamily="49" charset="-122"/>
              </a:rPr>
              <a:t>3</a:t>
            </a:r>
            <a:r>
              <a:rPr kumimoji="1" lang="en-US" altLang="zh-CN" sz="2400">
                <a:latin typeface="Times New Roman" pitchFamily="18" charset="0"/>
                <a:ea typeface="楷体_GB2312" pitchFamily="49" charset="-122"/>
              </a:rPr>
              <a:t>,18</a:t>
            </a:r>
          </a:p>
        </p:txBody>
      </p:sp>
      <p:sp>
        <p:nvSpPr>
          <p:cNvPr id="57378" name="Text Box 34"/>
          <p:cNvSpPr txBox="1">
            <a:spLocks noChangeArrowheads="1"/>
          </p:cNvSpPr>
          <p:nvPr/>
        </p:nvSpPr>
        <p:spPr bwMode="auto">
          <a:xfrm>
            <a:off x="3645215" y="5341770"/>
            <a:ext cx="1030917" cy="461772"/>
          </a:xfrm>
          <a:prstGeom prst="rect">
            <a:avLst/>
          </a:prstGeom>
          <a:noFill/>
          <a:ln w="9525">
            <a:noFill/>
            <a:miter lim="800000"/>
            <a:headEnd/>
            <a:tailEnd/>
          </a:ln>
        </p:spPr>
        <p:txBody>
          <a:bodyPr wrap="none">
            <a:spAutoFit/>
          </a:bodyPr>
          <a:lstStyle/>
          <a:p>
            <a:r>
              <a:rPr kumimoji="1" lang="en-US" altLang="zh-CN" sz="2400" b="1">
                <a:solidFill>
                  <a:srgbClr val="000080"/>
                </a:solidFill>
                <a:latin typeface="Times New Roman" pitchFamily="18" charset="0"/>
                <a:ea typeface="楷体_GB2312" pitchFamily="49" charset="-122"/>
              </a:rPr>
              <a:t> </a:t>
            </a:r>
            <a:r>
              <a:rPr kumimoji="1" lang="en-US" altLang="zh-CN" sz="2400" b="1">
                <a:solidFill>
                  <a:srgbClr val="0000FF"/>
                </a:solidFill>
                <a:latin typeface="Times New Roman" pitchFamily="18" charset="0"/>
                <a:ea typeface="楷体_GB2312" pitchFamily="49" charset="-122"/>
              </a:rPr>
              <a:t>1</a:t>
            </a:r>
            <a:r>
              <a:rPr kumimoji="1" lang="en-US" altLang="zh-CN" sz="2400">
                <a:latin typeface="Times New Roman" pitchFamily="18" charset="0"/>
                <a:ea typeface="楷体_GB2312" pitchFamily="49" charset="-122"/>
              </a:rPr>
              <a:t>,2,15</a:t>
            </a:r>
          </a:p>
        </p:txBody>
      </p:sp>
      <p:sp>
        <p:nvSpPr>
          <p:cNvPr id="57382" name="Text Box 38"/>
          <p:cNvSpPr txBox="1">
            <a:spLocks noChangeArrowheads="1"/>
          </p:cNvSpPr>
          <p:nvPr/>
        </p:nvSpPr>
        <p:spPr bwMode="auto">
          <a:xfrm>
            <a:off x="5465311" y="5341770"/>
            <a:ext cx="953983" cy="461772"/>
          </a:xfrm>
          <a:prstGeom prst="rect">
            <a:avLst/>
          </a:prstGeom>
          <a:noFill/>
          <a:ln w="9525">
            <a:noFill/>
            <a:miter lim="800000"/>
            <a:headEnd/>
            <a:tailEnd/>
          </a:ln>
        </p:spPr>
        <p:txBody>
          <a:bodyPr wrap="none">
            <a:spAutoFit/>
          </a:bodyPr>
          <a:lstStyle/>
          <a:p>
            <a:r>
              <a:rPr kumimoji="1" lang="en-US" altLang="zh-CN" sz="2400" b="1">
                <a:solidFill>
                  <a:srgbClr val="0000FF"/>
                </a:solidFill>
                <a:latin typeface="Times New Roman" pitchFamily="18" charset="0"/>
                <a:ea typeface="楷体_GB2312" pitchFamily="49" charset="-122"/>
              </a:rPr>
              <a:t>2</a:t>
            </a:r>
            <a:r>
              <a:rPr kumimoji="1" lang="en-US" altLang="zh-CN" sz="2400">
                <a:latin typeface="Times New Roman" pitchFamily="18" charset="0"/>
                <a:ea typeface="楷体_GB2312" pitchFamily="49" charset="-122"/>
              </a:rPr>
              <a:t>,1,20</a:t>
            </a:r>
          </a:p>
        </p:txBody>
      </p:sp>
      <p:sp>
        <p:nvSpPr>
          <p:cNvPr id="57383" name="Text Box 39"/>
          <p:cNvSpPr txBox="1">
            <a:spLocks noChangeArrowheads="1"/>
          </p:cNvSpPr>
          <p:nvPr/>
        </p:nvSpPr>
        <p:spPr bwMode="auto">
          <a:xfrm>
            <a:off x="7192286" y="5341770"/>
            <a:ext cx="953983" cy="461772"/>
          </a:xfrm>
          <a:prstGeom prst="rect">
            <a:avLst/>
          </a:prstGeom>
          <a:noFill/>
          <a:ln w="9525">
            <a:noFill/>
            <a:miter lim="800000"/>
            <a:headEnd/>
            <a:tailEnd/>
          </a:ln>
        </p:spPr>
        <p:txBody>
          <a:bodyPr wrap="none">
            <a:spAutoFit/>
          </a:bodyPr>
          <a:lstStyle/>
          <a:p>
            <a:r>
              <a:rPr kumimoji="1" lang="en-US" altLang="zh-CN" sz="2400" b="1">
                <a:solidFill>
                  <a:srgbClr val="0000FF"/>
                </a:solidFill>
                <a:latin typeface="Times New Roman" pitchFamily="18" charset="0"/>
                <a:ea typeface="楷体_GB2312" pitchFamily="49" charset="-122"/>
              </a:rPr>
              <a:t>2</a:t>
            </a:r>
            <a:r>
              <a:rPr kumimoji="1" lang="en-US" altLang="zh-CN" sz="2400">
                <a:latin typeface="Times New Roman" pitchFamily="18" charset="0"/>
                <a:ea typeface="楷体_GB2312" pitchFamily="49" charset="-122"/>
              </a:rPr>
              <a:t>,3,18</a:t>
            </a:r>
          </a:p>
        </p:txBody>
      </p:sp>
      <p:sp>
        <p:nvSpPr>
          <p:cNvPr id="57384" name="Text Box 40"/>
          <p:cNvSpPr txBox="1">
            <a:spLocks noChangeArrowheads="1"/>
          </p:cNvSpPr>
          <p:nvPr/>
        </p:nvSpPr>
        <p:spPr bwMode="auto">
          <a:xfrm>
            <a:off x="8567941" y="5341770"/>
            <a:ext cx="953983" cy="461772"/>
          </a:xfrm>
          <a:prstGeom prst="rect">
            <a:avLst/>
          </a:prstGeom>
          <a:noFill/>
          <a:ln w="9525">
            <a:noFill/>
            <a:miter lim="800000"/>
            <a:headEnd/>
            <a:tailEnd/>
          </a:ln>
        </p:spPr>
        <p:txBody>
          <a:bodyPr wrap="none">
            <a:spAutoFit/>
          </a:bodyPr>
          <a:lstStyle/>
          <a:p>
            <a:r>
              <a:rPr kumimoji="1" lang="en-US" altLang="zh-CN" sz="2400" b="1">
                <a:solidFill>
                  <a:srgbClr val="0000FF"/>
                </a:solidFill>
                <a:latin typeface="Times New Roman" pitchFamily="18" charset="0"/>
                <a:ea typeface="楷体_GB2312" pitchFamily="49" charset="-122"/>
              </a:rPr>
              <a:t>3</a:t>
            </a:r>
            <a:r>
              <a:rPr kumimoji="1" lang="en-US" altLang="zh-CN" sz="2400">
                <a:latin typeface="Times New Roman" pitchFamily="18" charset="0"/>
                <a:ea typeface="楷体_GB2312" pitchFamily="49" charset="-122"/>
              </a:rPr>
              <a:t>,1,20</a:t>
            </a:r>
          </a:p>
        </p:txBody>
      </p:sp>
      <p:sp>
        <p:nvSpPr>
          <p:cNvPr id="57385" name="Text Box 41"/>
          <p:cNvSpPr txBox="1">
            <a:spLocks noChangeArrowheads="1"/>
          </p:cNvSpPr>
          <p:nvPr/>
        </p:nvSpPr>
        <p:spPr bwMode="auto">
          <a:xfrm>
            <a:off x="10265286" y="5375119"/>
            <a:ext cx="953983" cy="461772"/>
          </a:xfrm>
          <a:prstGeom prst="rect">
            <a:avLst/>
          </a:prstGeom>
          <a:noFill/>
          <a:ln w="9525">
            <a:noFill/>
            <a:miter lim="800000"/>
            <a:headEnd/>
            <a:tailEnd/>
          </a:ln>
        </p:spPr>
        <p:txBody>
          <a:bodyPr wrap="none">
            <a:spAutoFit/>
          </a:bodyPr>
          <a:lstStyle/>
          <a:p>
            <a:r>
              <a:rPr kumimoji="1" lang="en-US" altLang="zh-CN" sz="2400" b="1">
                <a:solidFill>
                  <a:srgbClr val="0000FF"/>
                </a:solidFill>
                <a:latin typeface="Times New Roman" pitchFamily="18" charset="0"/>
                <a:ea typeface="楷体_GB2312" pitchFamily="49" charset="-122"/>
              </a:rPr>
              <a:t>3</a:t>
            </a:r>
            <a:r>
              <a:rPr kumimoji="1" lang="en-US" altLang="zh-CN" sz="2400">
                <a:latin typeface="Times New Roman" pitchFamily="18" charset="0"/>
                <a:ea typeface="楷体_GB2312" pitchFamily="49" charset="-122"/>
              </a:rPr>
              <a:t>,2,30</a:t>
            </a:r>
          </a:p>
        </p:txBody>
      </p:sp>
      <p:sp>
        <p:nvSpPr>
          <p:cNvPr id="57388" name="Rectangle 44"/>
          <p:cNvSpPr>
            <a:spLocks noChangeArrowheads="1"/>
          </p:cNvSpPr>
          <p:nvPr/>
        </p:nvSpPr>
        <p:spPr bwMode="auto">
          <a:xfrm>
            <a:off x="1530935" y="2421682"/>
            <a:ext cx="2480166" cy="630942"/>
          </a:xfrm>
          <a:prstGeom prst="rect">
            <a:avLst/>
          </a:prstGeom>
          <a:noFill/>
          <a:ln w="9525">
            <a:noFill/>
            <a:miter lim="800000"/>
            <a:headEnd/>
            <a:tailEnd/>
          </a:ln>
        </p:spPr>
        <p:txBody>
          <a:bodyPr wrap="none">
            <a:spAutoFit/>
          </a:bodyPr>
          <a:lstStyle/>
          <a:p>
            <a:pPr>
              <a:lnSpc>
                <a:spcPct val="125000"/>
              </a:lnSpc>
            </a:pPr>
            <a:r>
              <a:rPr kumimoji="1" lang="en-US" altLang="zh-CN" sz="2800">
                <a:solidFill>
                  <a:prstClr val="black"/>
                </a:solidFill>
                <a:latin typeface="Times New Roman" pitchFamily="18" charset="0"/>
                <a:ea typeface="楷体_GB2312" pitchFamily="49" charset="-122"/>
              </a:rPr>
              <a:t>LSD</a:t>
            </a:r>
            <a:r>
              <a:rPr kumimoji="1" lang="zh-CN" altLang="en-US" sz="2800" smtClean="0">
                <a:solidFill>
                  <a:srgbClr val="990000"/>
                </a:solidFill>
                <a:latin typeface="楷体_GB2312" pitchFamily="49" charset="-122"/>
                <a:ea typeface="楷体_GB2312" pitchFamily="49" charset="-122"/>
              </a:rPr>
              <a:t>排序过程</a:t>
            </a:r>
            <a:r>
              <a:rPr kumimoji="1" lang="en-US" altLang="zh-CN" sz="2800" smtClean="0">
                <a:solidFill>
                  <a:srgbClr val="990000"/>
                </a:solidFill>
                <a:latin typeface="楷体_GB2312" pitchFamily="49" charset="-122"/>
                <a:ea typeface="楷体_GB2312" pitchFamily="49" charset="-122"/>
              </a:rPr>
              <a:t>:</a:t>
            </a:r>
            <a:endParaRPr kumimoji="1" lang="en-US" altLang="zh-CN" sz="2800">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多关键字的</a:t>
            </a:r>
            <a:r>
              <a:rPr lang="zh-CN" altLang="en-US" smtClean="0"/>
              <a:t>排序</a:t>
            </a:r>
            <a:endParaRPr lang="zh-CN" altLang="en-US"/>
          </a:p>
        </p:txBody>
      </p:sp>
    </p:spTree>
    <p:extLst>
      <p:ext uri="{BB962C8B-B14F-4D97-AF65-F5344CB8AC3E}">
        <p14:creationId xmlns:p14="http://schemas.microsoft.com/office/powerpoint/2010/main" val="168292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57346"/>
                                        </p:tgtEl>
                                        <p:attrNameLst>
                                          <p:attrName>style.visibility</p:attrName>
                                        </p:attrNameLst>
                                      </p:cBhvr>
                                      <p:to>
                                        <p:strVal val="visible"/>
                                      </p:to>
                                    </p:set>
                                    <p:animEffect transition="in" filter="strips(downRight)">
                                      <p:cBhvr>
                                        <p:cTn id="7" dur="3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88"/>
                                        </p:tgtEl>
                                        <p:attrNameLst>
                                          <p:attrName>style.visibility</p:attrName>
                                        </p:attrNameLst>
                                      </p:cBhvr>
                                      <p:to>
                                        <p:strVal val="visible"/>
                                      </p:to>
                                    </p:set>
                                    <p:animEffect transition="in" filter="wipe(left)">
                                      <p:cBhvr>
                                        <p:cTn id="12" dur="500"/>
                                        <p:tgtEl>
                                          <p:spTgt spid="57388"/>
                                        </p:tgtEl>
                                      </p:cBhvr>
                                    </p:animEffect>
                                  </p:childTnLst>
                                </p:cTn>
                              </p:par>
                            </p:childTnLst>
                          </p:cTn>
                        </p:par>
                        <p:par>
                          <p:cTn id="13" fill="hold" nodeType="afterGroup">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57347"/>
                                        </p:tgtEl>
                                        <p:attrNameLst>
                                          <p:attrName>style.visibility</p:attrName>
                                        </p:attrNameLst>
                                      </p:cBhvr>
                                      <p:to>
                                        <p:strVal val="visible"/>
                                      </p:to>
                                    </p:set>
                                    <p:anim calcmode="lin" valueType="num">
                                      <p:cBhvr>
                                        <p:cTn id="16" dur="500" fill="hold"/>
                                        <p:tgtEl>
                                          <p:spTgt spid="57347"/>
                                        </p:tgtEl>
                                        <p:attrNameLst>
                                          <p:attrName>ppt_x</p:attrName>
                                        </p:attrNameLst>
                                      </p:cBhvr>
                                      <p:tavLst>
                                        <p:tav tm="0">
                                          <p:val>
                                            <p:strVal val="#ppt_x-#ppt_w/2"/>
                                          </p:val>
                                        </p:tav>
                                        <p:tav tm="100000">
                                          <p:val>
                                            <p:strVal val="#ppt_x"/>
                                          </p:val>
                                        </p:tav>
                                      </p:tavLst>
                                    </p:anim>
                                    <p:anim calcmode="lin" valueType="num">
                                      <p:cBhvr>
                                        <p:cTn id="17" dur="500" fill="hold"/>
                                        <p:tgtEl>
                                          <p:spTgt spid="57347"/>
                                        </p:tgtEl>
                                        <p:attrNameLst>
                                          <p:attrName>ppt_y</p:attrName>
                                        </p:attrNameLst>
                                      </p:cBhvr>
                                      <p:tavLst>
                                        <p:tav tm="0">
                                          <p:val>
                                            <p:strVal val="#ppt_y"/>
                                          </p:val>
                                        </p:tav>
                                        <p:tav tm="100000">
                                          <p:val>
                                            <p:strVal val="#ppt_y"/>
                                          </p:val>
                                        </p:tav>
                                      </p:tavLst>
                                    </p:anim>
                                    <p:anim calcmode="lin" valueType="num">
                                      <p:cBhvr>
                                        <p:cTn id="18" dur="500" fill="hold"/>
                                        <p:tgtEl>
                                          <p:spTgt spid="57347"/>
                                        </p:tgtEl>
                                        <p:attrNameLst>
                                          <p:attrName>ppt_w</p:attrName>
                                        </p:attrNameLst>
                                      </p:cBhvr>
                                      <p:tavLst>
                                        <p:tav tm="0">
                                          <p:val>
                                            <p:fltVal val="0"/>
                                          </p:val>
                                        </p:tav>
                                        <p:tav tm="100000">
                                          <p:val>
                                            <p:strVal val="#ppt_w"/>
                                          </p:val>
                                        </p:tav>
                                      </p:tavLst>
                                    </p:anim>
                                    <p:anim calcmode="lin" valueType="num">
                                      <p:cBhvr>
                                        <p:cTn id="19" dur="500" fill="hold"/>
                                        <p:tgtEl>
                                          <p:spTgt spid="57347"/>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57348"/>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5734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57350"/>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57352"/>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57353"/>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57354"/>
                                        </p:tgtEl>
                                        <p:attrNameLst>
                                          <p:attrName>style.visibility</p:attrName>
                                        </p:attrNameLst>
                                      </p:cBhvr>
                                      <p:to>
                                        <p:strVal val="visible"/>
                                      </p:to>
                                    </p:set>
                                  </p:childTnLst>
                                </p:cTn>
                              </p:par>
                            </p:childTnLst>
                          </p:cTn>
                        </p:par>
                        <p:par>
                          <p:cTn id="38" fill="hold" nodeType="afterGroup">
                            <p:stCondLst>
                              <p:cond delay="4000"/>
                            </p:stCondLst>
                            <p:childTnLst>
                              <p:par>
                                <p:cTn id="39" presetID="1" presetClass="entr" presetSubtype="0" fill="hold" grpId="0" nodeType="afterEffect">
                                  <p:stCondLst>
                                    <p:cond delay="0"/>
                                  </p:stCondLst>
                                  <p:childTnLst>
                                    <p:set>
                                      <p:cBhvr>
                                        <p:cTn id="40" dur="1" fill="hold">
                                          <p:stCondLst>
                                            <p:cond delay="499"/>
                                          </p:stCondLst>
                                        </p:cTn>
                                        <p:tgtEl>
                                          <p:spTgt spid="57355"/>
                                        </p:tgtEl>
                                        <p:attrNameLst>
                                          <p:attrName>style.visibility</p:attrName>
                                        </p:attrNameLst>
                                      </p:cBhvr>
                                      <p:to>
                                        <p:strVal val="visible"/>
                                      </p:to>
                                    </p:set>
                                  </p:childTnLst>
                                </p:cTn>
                              </p:par>
                            </p:childTnLst>
                          </p:cTn>
                        </p:par>
                        <p:par>
                          <p:cTn id="41" fill="hold" nodeType="afterGroup">
                            <p:stCondLst>
                              <p:cond delay="4500"/>
                            </p:stCondLst>
                            <p:childTnLst>
                              <p:par>
                                <p:cTn id="42" presetID="1" presetClass="entr" presetSubtype="0" fill="hold" grpId="0" nodeType="afterEffect">
                                  <p:stCondLst>
                                    <p:cond delay="0"/>
                                  </p:stCondLst>
                                  <p:childTnLst>
                                    <p:set>
                                      <p:cBhvr>
                                        <p:cTn id="43" dur="1" fill="hold">
                                          <p:stCondLst>
                                            <p:cond delay="499"/>
                                          </p:stCondLst>
                                        </p:cTn>
                                        <p:tgtEl>
                                          <p:spTgt spid="57356"/>
                                        </p:tgtEl>
                                        <p:attrNameLst>
                                          <p:attrName>style.visibility</p:attrName>
                                        </p:attrNameLst>
                                      </p:cBhvr>
                                      <p:to>
                                        <p:strVal val="visible"/>
                                      </p:to>
                                    </p:se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7357"/>
                                        </p:tgtEl>
                                        <p:attrNameLst>
                                          <p:attrName>style.visibility</p:attrName>
                                        </p:attrNameLst>
                                      </p:cBhvr>
                                      <p:to>
                                        <p:strVal val="visible"/>
                                      </p:to>
                                    </p:set>
                                    <p:animEffect transition="in" filter="wipe(left)">
                                      <p:cBhvr>
                                        <p:cTn id="47" dur="500"/>
                                        <p:tgtEl>
                                          <p:spTgt spid="57357"/>
                                        </p:tgtEl>
                                      </p:cBhvr>
                                    </p:animEffect>
                                  </p:childTnLst>
                                </p:cTn>
                              </p:par>
                            </p:childTnLst>
                          </p:cTn>
                        </p:par>
                        <p:par>
                          <p:cTn id="48" fill="hold" nodeType="afterGroup">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57362"/>
                                        </p:tgtEl>
                                        <p:attrNameLst>
                                          <p:attrName>style.visibility</p:attrName>
                                        </p:attrNameLst>
                                      </p:cBhvr>
                                      <p:to>
                                        <p:strVal val="visible"/>
                                      </p:to>
                                    </p:set>
                                    <p:animEffect transition="in" filter="wipe(left)">
                                      <p:cBhvr>
                                        <p:cTn id="51" dur="500"/>
                                        <p:tgtEl>
                                          <p:spTgt spid="57362"/>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57363"/>
                                        </p:tgtEl>
                                        <p:attrNameLst>
                                          <p:attrName>style.visibility</p:attrName>
                                        </p:attrNameLst>
                                      </p:cBhvr>
                                      <p:to>
                                        <p:strVal val="visible"/>
                                      </p:to>
                                    </p:set>
                                    <p:animEffect transition="in" filter="wipe(left)">
                                      <p:cBhvr>
                                        <p:cTn id="55" dur="500"/>
                                        <p:tgtEl>
                                          <p:spTgt spid="57363"/>
                                        </p:tgtEl>
                                      </p:cBhvr>
                                    </p:animEffect>
                                  </p:childTnLst>
                                </p:cTn>
                              </p:par>
                            </p:childTnLst>
                          </p:cTn>
                        </p:par>
                        <p:par>
                          <p:cTn id="56" fill="hold" nodeType="afterGroup">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7364"/>
                                        </p:tgtEl>
                                        <p:attrNameLst>
                                          <p:attrName>style.visibility</p:attrName>
                                        </p:attrNameLst>
                                      </p:cBhvr>
                                      <p:to>
                                        <p:strVal val="visible"/>
                                      </p:to>
                                    </p:set>
                                    <p:animEffect transition="in" filter="wipe(left)">
                                      <p:cBhvr>
                                        <p:cTn id="59" dur="500"/>
                                        <p:tgtEl>
                                          <p:spTgt spid="57364"/>
                                        </p:tgtEl>
                                      </p:cBhvr>
                                    </p:animEffect>
                                  </p:childTnLst>
                                </p:cTn>
                              </p:par>
                            </p:childTnLst>
                          </p:cTn>
                        </p:par>
                        <p:par>
                          <p:cTn id="60" fill="hold" nodeType="afterGroup">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7365"/>
                                        </p:tgtEl>
                                        <p:attrNameLst>
                                          <p:attrName>style.visibility</p:attrName>
                                        </p:attrNameLst>
                                      </p:cBhvr>
                                      <p:to>
                                        <p:strVal val="visible"/>
                                      </p:to>
                                    </p:set>
                                    <p:animEffect transition="in" filter="wipe(left)">
                                      <p:cBhvr>
                                        <p:cTn id="63" dur="500"/>
                                        <p:tgtEl>
                                          <p:spTgt spid="57365"/>
                                        </p:tgtEl>
                                      </p:cBhvr>
                                    </p:animEffect>
                                  </p:childTnLst>
                                </p:cTn>
                              </p:par>
                            </p:childTnLst>
                          </p:cTn>
                        </p:par>
                        <p:par>
                          <p:cTn id="64" fill="hold" nodeType="afterGroup">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57366"/>
                                        </p:tgtEl>
                                        <p:attrNameLst>
                                          <p:attrName>style.visibility</p:attrName>
                                        </p:attrNameLst>
                                      </p:cBhvr>
                                      <p:to>
                                        <p:strVal val="visible"/>
                                      </p:to>
                                    </p:set>
                                    <p:animEffect transition="in" filter="wipe(left)">
                                      <p:cBhvr>
                                        <p:cTn id="67" dur="500"/>
                                        <p:tgtEl>
                                          <p:spTgt spid="5736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7359"/>
                                        </p:tgtEl>
                                        <p:attrNameLst>
                                          <p:attrName>style.visibility</p:attrName>
                                        </p:attrNameLst>
                                      </p:cBhvr>
                                      <p:to>
                                        <p:strVal val="visible"/>
                                      </p:to>
                                    </p:set>
                                    <p:animEffect transition="in" filter="wipe(left)">
                                      <p:cBhvr>
                                        <p:cTn id="72" dur="500"/>
                                        <p:tgtEl>
                                          <p:spTgt spid="573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7367"/>
                                        </p:tgtEl>
                                        <p:attrNameLst>
                                          <p:attrName>style.visibility</p:attrName>
                                        </p:attrNameLst>
                                      </p:cBhvr>
                                      <p:to>
                                        <p:strVal val="visible"/>
                                      </p:to>
                                    </p:set>
                                    <p:animEffect transition="in" filter="wipe(left)">
                                      <p:cBhvr>
                                        <p:cTn id="77" dur="500"/>
                                        <p:tgtEl>
                                          <p:spTgt spid="57367"/>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57368"/>
                                        </p:tgtEl>
                                        <p:attrNameLst>
                                          <p:attrName>style.visibility</p:attrName>
                                        </p:attrNameLst>
                                      </p:cBhvr>
                                      <p:to>
                                        <p:strVal val="visible"/>
                                      </p:to>
                                    </p:set>
                                    <p:animEffect transition="in" filter="wipe(left)">
                                      <p:cBhvr>
                                        <p:cTn id="81" dur="500"/>
                                        <p:tgtEl>
                                          <p:spTgt spid="57368"/>
                                        </p:tgtEl>
                                      </p:cBhvr>
                                    </p:animEffect>
                                  </p:childTnLst>
                                </p:cTn>
                              </p:par>
                            </p:childTnLst>
                          </p:cTn>
                        </p:par>
                        <p:par>
                          <p:cTn id="82" fill="hold" nodeType="afterGroup">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57369"/>
                                        </p:tgtEl>
                                        <p:attrNameLst>
                                          <p:attrName>style.visibility</p:attrName>
                                        </p:attrNameLst>
                                      </p:cBhvr>
                                      <p:to>
                                        <p:strVal val="visible"/>
                                      </p:to>
                                    </p:set>
                                    <p:animEffect transition="in" filter="wipe(left)">
                                      <p:cBhvr>
                                        <p:cTn id="85" dur="500"/>
                                        <p:tgtEl>
                                          <p:spTgt spid="57369"/>
                                        </p:tgtEl>
                                      </p:cBhvr>
                                    </p:animEffect>
                                  </p:childTnLst>
                                </p:cTn>
                              </p:par>
                            </p:childTnLst>
                          </p:cTn>
                        </p:par>
                        <p:par>
                          <p:cTn id="86" fill="hold" nodeType="afterGroup">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57370"/>
                                        </p:tgtEl>
                                        <p:attrNameLst>
                                          <p:attrName>style.visibility</p:attrName>
                                        </p:attrNameLst>
                                      </p:cBhvr>
                                      <p:to>
                                        <p:strVal val="visible"/>
                                      </p:to>
                                    </p:set>
                                    <p:animEffect transition="in" filter="wipe(left)">
                                      <p:cBhvr>
                                        <p:cTn id="89" dur="500"/>
                                        <p:tgtEl>
                                          <p:spTgt spid="57370"/>
                                        </p:tgtEl>
                                      </p:cBhvr>
                                    </p:animEffect>
                                  </p:childTnLst>
                                </p:cTn>
                              </p:par>
                            </p:childTnLst>
                          </p:cTn>
                        </p:par>
                        <p:par>
                          <p:cTn id="90" fill="hold" nodeType="afterGroup">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57372"/>
                                        </p:tgtEl>
                                        <p:attrNameLst>
                                          <p:attrName>style.visibility</p:attrName>
                                        </p:attrNameLst>
                                      </p:cBhvr>
                                      <p:to>
                                        <p:strVal val="visible"/>
                                      </p:to>
                                    </p:set>
                                    <p:animEffect transition="in" filter="wipe(left)">
                                      <p:cBhvr>
                                        <p:cTn id="93" dur="500"/>
                                        <p:tgtEl>
                                          <p:spTgt spid="5737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7360"/>
                                        </p:tgtEl>
                                        <p:attrNameLst>
                                          <p:attrName>style.visibility</p:attrName>
                                        </p:attrNameLst>
                                      </p:cBhvr>
                                      <p:to>
                                        <p:strVal val="visible"/>
                                      </p:to>
                                    </p:set>
                                    <p:animEffect transition="in" filter="wipe(left)">
                                      <p:cBhvr>
                                        <p:cTn id="98" dur="500"/>
                                        <p:tgtEl>
                                          <p:spTgt spid="5736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7373"/>
                                        </p:tgtEl>
                                        <p:attrNameLst>
                                          <p:attrName>style.visibility</p:attrName>
                                        </p:attrNameLst>
                                      </p:cBhvr>
                                      <p:to>
                                        <p:strVal val="visible"/>
                                      </p:to>
                                    </p:set>
                                    <p:animEffect transition="in" filter="wipe(left)">
                                      <p:cBhvr>
                                        <p:cTn id="103" dur="500"/>
                                        <p:tgtEl>
                                          <p:spTgt spid="57373"/>
                                        </p:tgtEl>
                                      </p:cBhvr>
                                    </p:animEffect>
                                  </p:childTnLst>
                                </p:cTn>
                              </p:par>
                            </p:childTnLst>
                          </p:cTn>
                        </p:par>
                        <p:par>
                          <p:cTn id="104" fill="hold" nodeType="afterGroup">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57374"/>
                                        </p:tgtEl>
                                        <p:attrNameLst>
                                          <p:attrName>style.visibility</p:attrName>
                                        </p:attrNameLst>
                                      </p:cBhvr>
                                      <p:to>
                                        <p:strVal val="visible"/>
                                      </p:to>
                                    </p:set>
                                    <p:animEffect transition="in" filter="wipe(left)">
                                      <p:cBhvr>
                                        <p:cTn id="107" dur="500"/>
                                        <p:tgtEl>
                                          <p:spTgt spid="57374"/>
                                        </p:tgtEl>
                                      </p:cBhvr>
                                    </p:animEffect>
                                  </p:childTnLst>
                                </p:cTn>
                              </p:par>
                            </p:childTnLst>
                          </p:cTn>
                        </p:par>
                        <p:par>
                          <p:cTn id="108" fill="hold" nodeType="afterGroup">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57375"/>
                                        </p:tgtEl>
                                        <p:attrNameLst>
                                          <p:attrName>style.visibility</p:attrName>
                                        </p:attrNameLst>
                                      </p:cBhvr>
                                      <p:to>
                                        <p:strVal val="visible"/>
                                      </p:to>
                                    </p:set>
                                    <p:animEffect transition="in" filter="wipe(left)">
                                      <p:cBhvr>
                                        <p:cTn id="111" dur="500"/>
                                        <p:tgtEl>
                                          <p:spTgt spid="57375"/>
                                        </p:tgtEl>
                                      </p:cBhvr>
                                    </p:animEffect>
                                  </p:childTnLst>
                                </p:cTn>
                              </p:par>
                            </p:childTnLst>
                          </p:cTn>
                        </p:par>
                        <p:par>
                          <p:cTn id="112" fill="hold" nodeType="afterGroup">
                            <p:stCondLst>
                              <p:cond delay="1500"/>
                            </p:stCondLst>
                            <p:childTnLst>
                              <p:par>
                                <p:cTn id="113" presetID="22" presetClass="entr" presetSubtype="8" fill="hold" grpId="0" nodeType="afterEffect">
                                  <p:stCondLst>
                                    <p:cond delay="0"/>
                                  </p:stCondLst>
                                  <p:childTnLst>
                                    <p:set>
                                      <p:cBhvr>
                                        <p:cTn id="114" dur="1" fill="hold">
                                          <p:stCondLst>
                                            <p:cond delay="0"/>
                                          </p:stCondLst>
                                        </p:cTn>
                                        <p:tgtEl>
                                          <p:spTgt spid="57376"/>
                                        </p:tgtEl>
                                        <p:attrNameLst>
                                          <p:attrName>style.visibility</p:attrName>
                                        </p:attrNameLst>
                                      </p:cBhvr>
                                      <p:to>
                                        <p:strVal val="visible"/>
                                      </p:to>
                                    </p:set>
                                    <p:animEffect transition="in" filter="wipe(left)">
                                      <p:cBhvr>
                                        <p:cTn id="115" dur="500"/>
                                        <p:tgtEl>
                                          <p:spTgt spid="57376"/>
                                        </p:tgtEl>
                                      </p:cBhvr>
                                    </p:animEffect>
                                  </p:childTnLst>
                                </p:cTn>
                              </p:par>
                            </p:childTnLst>
                          </p:cTn>
                        </p:par>
                        <p:par>
                          <p:cTn id="116" fill="hold" nodeType="afterGroup">
                            <p:stCondLst>
                              <p:cond delay="2000"/>
                            </p:stCondLst>
                            <p:childTnLst>
                              <p:par>
                                <p:cTn id="117" presetID="22" presetClass="entr" presetSubtype="8" fill="hold" grpId="0" nodeType="afterEffect">
                                  <p:stCondLst>
                                    <p:cond delay="0"/>
                                  </p:stCondLst>
                                  <p:childTnLst>
                                    <p:set>
                                      <p:cBhvr>
                                        <p:cTn id="118" dur="1" fill="hold">
                                          <p:stCondLst>
                                            <p:cond delay="0"/>
                                          </p:stCondLst>
                                        </p:cTn>
                                        <p:tgtEl>
                                          <p:spTgt spid="57377"/>
                                        </p:tgtEl>
                                        <p:attrNameLst>
                                          <p:attrName>style.visibility</p:attrName>
                                        </p:attrNameLst>
                                      </p:cBhvr>
                                      <p:to>
                                        <p:strVal val="visible"/>
                                      </p:to>
                                    </p:set>
                                    <p:animEffect transition="in" filter="wipe(left)">
                                      <p:cBhvr>
                                        <p:cTn id="119" dur="500"/>
                                        <p:tgtEl>
                                          <p:spTgt spid="57377"/>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7361"/>
                                        </p:tgtEl>
                                        <p:attrNameLst>
                                          <p:attrName>style.visibility</p:attrName>
                                        </p:attrNameLst>
                                      </p:cBhvr>
                                      <p:to>
                                        <p:strVal val="visible"/>
                                      </p:to>
                                    </p:set>
                                    <p:animEffect transition="in" filter="wipe(left)">
                                      <p:cBhvr>
                                        <p:cTn id="124" dur="500"/>
                                        <p:tgtEl>
                                          <p:spTgt spid="57361"/>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7378"/>
                                        </p:tgtEl>
                                        <p:attrNameLst>
                                          <p:attrName>style.visibility</p:attrName>
                                        </p:attrNameLst>
                                      </p:cBhvr>
                                      <p:to>
                                        <p:strVal val="visible"/>
                                      </p:to>
                                    </p:set>
                                    <p:animEffect transition="in" filter="wipe(left)">
                                      <p:cBhvr>
                                        <p:cTn id="129" dur="500"/>
                                        <p:tgtEl>
                                          <p:spTgt spid="57378"/>
                                        </p:tgtEl>
                                      </p:cBhvr>
                                    </p:animEffect>
                                  </p:childTnLst>
                                </p:cTn>
                              </p:par>
                            </p:childTnLst>
                          </p:cTn>
                        </p:par>
                        <p:par>
                          <p:cTn id="130" fill="hold" nodeType="afterGroup">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57382"/>
                                        </p:tgtEl>
                                        <p:attrNameLst>
                                          <p:attrName>style.visibility</p:attrName>
                                        </p:attrNameLst>
                                      </p:cBhvr>
                                      <p:to>
                                        <p:strVal val="visible"/>
                                      </p:to>
                                    </p:set>
                                    <p:animEffect transition="in" filter="wipe(left)">
                                      <p:cBhvr>
                                        <p:cTn id="133" dur="500"/>
                                        <p:tgtEl>
                                          <p:spTgt spid="57382"/>
                                        </p:tgtEl>
                                      </p:cBhvr>
                                    </p:animEffect>
                                  </p:childTnLst>
                                </p:cTn>
                              </p:par>
                            </p:childTnLst>
                          </p:cTn>
                        </p:par>
                        <p:par>
                          <p:cTn id="134" fill="hold" nodeType="afterGroup">
                            <p:stCondLst>
                              <p:cond delay="1000"/>
                            </p:stCondLst>
                            <p:childTnLst>
                              <p:par>
                                <p:cTn id="135" presetID="22" presetClass="entr" presetSubtype="8" fill="hold" grpId="0" nodeType="afterEffect">
                                  <p:stCondLst>
                                    <p:cond delay="0"/>
                                  </p:stCondLst>
                                  <p:childTnLst>
                                    <p:set>
                                      <p:cBhvr>
                                        <p:cTn id="136" dur="1" fill="hold">
                                          <p:stCondLst>
                                            <p:cond delay="0"/>
                                          </p:stCondLst>
                                        </p:cTn>
                                        <p:tgtEl>
                                          <p:spTgt spid="57383"/>
                                        </p:tgtEl>
                                        <p:attrNameLst>
                                          <p:attrName>style.visibility</p:attrName>
                                        </p:attrNameLst>
                                      </p:cBhvr>
                                      <p:to>
                                        <p:strVal val="visible"/>
                                      </p:to>
                                    </p:set>
                                    <p:animEffect transition="in" filter="wipe(left)">
                                      <p:cBhvr>
                                        <p:cTn id="137" dur="500"/>
                                        <p:tgtEl>
                                          <p:spTgt spid="57383"/>
                                        </p:tgtEl>
                                      </p:cBhvr>
                                    </p:animEffect>
                                  </p:childTnLst>
                                </p:cTn>
                              </p:par>
                            </p:childTnLst>
                          </p:cTn>
                        </p:par>
                        <p:par>
                          <p:cTn id="138" fill="hold" nodeType="afterGroup">
                            <p:stCondLst>
                              <p:cond delay="1500"/>
                            </p:stCondLst>
                            <p:childTnLst>
                              <p:par>
                                <p:cTn id="139" presetID="22" presetClass="entr" presetSubtype="8" fill="hold" grpId="0" nodeType="afterEffect">
                                  <p:stCondLst>
                                    <p:cond delay="0"/>
                                  </p:stCondLst>
                                  <p:childTnLst>
                                    <p:set>
                                      <p:cBhvr>
                                        <p:cTn id="140" dur="1" fill="hold">
                                          <p:stCondLst>
                                            <p:cond delay="0"/>
                                          </p:stCondLst>
                                        </p:cTn>
                                        <p:tgtEl>
                                          <p:spTgt spid="57384"/>
                                        </p:tgtEl>
                                        <p:attrNameLst>
                                          <p:attrName>style.visibility</p:attrName>
                                        </p:attrNameLst>
                                      </p:cBhvr>
                                      <p:to>
                                        <p:strVal val="visible"/>
                                      </p:to>
                                    </p:set>
                                    <p:animEffect transition="in" filter="wipe(left)">
                                      <p:cBhvr>
                                        <p:cTn id="141" dur="500"/>
                                        <p:tgtEl>
                                          <p:spTgt spid="57384"/>
                                        </p:tgtEl>
                                      </p:cBhvr>
                                    </p:animEffect>
                                  </p:childTnLst>
                                </p:cTn>
                              </p:par>
                            </p:childTnLst>
                          </p:cTn>
                        </p:par>
                        <p:par>
                          <p:cTn id="142" fill="hold" nodeType="afterGroup">
                            <p:stCondLst>
                              <p:cond delay="2000"/>
                            </p:stCondLst>
                            <p:childTnLst>
                              <p:par>
                                <p:cTn id="143" presetID="22" presetClass="entr" presetSubtype="8" fill="hold" grpId="0" nodeType="afterEffect">
                                  <p:stCondLst>
                                    <p:cond delay="0"/>
                                  </p:stCondLst>
                                  <p:childTnLst>
                                    <p:set>
                                      <p:cBhvr>
                                        <p:cTn id="144" dur="1" fill="hold">
                                          <p:stCondLst>
                                            <p:cond delay="0"/>
                                          </p:stCondLst>
                                        </p:cTn>
                                        <p:tgtEl>
                                          <p:spTgt spid="57385"/>
                                        </p:tgtEl>
                                        <p:attrNameLst>
                                          <p:attrName>style.visibility</p:attrName>
                                        </p:attrNameLst>
                                      </p:cBhvr>
                                      <p:to>
                                        <p:strVal val="visible"/>
                                      </p:to>
                                    </p:set>
                                    <p:animEffect transition="in" filter="wipe(left)">
                                      <p:cBhvr>
                                        <p:cTn id="145" dur="500"/>
                                        <p:tgtEl>
                                          <p:spTgt spid="57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nimBg="1" autoUpdateAnimBg="0"/>
      <p:bldP spid="57348" grpId="0" animBg="1"/>
      <p:bldP spid="57349" grpId="0" animBg="1"/>
      <p:bldP spid="57350" grpId="0" animBg="1"/>
      <p:bldP spid="57352" grpId="0" animBg="1"/>
      <p:bldP spid="57353" grpId="0" animBg="1"/>
      <p:bldP spid="57354" grpId="0" animBg="1"/>
      <p:bldP spid="57355" grpId="0" animBg="1"/>
      <p:bldP spid="57356" grpId="0" animBg="1"/>
      <p:bldP spid="57357" grpId="0" autoUpdateAnimBg="0"/>
      <p:bldP spid="57359" grpId="0" autoUpdateAnimBg="0"/>
      <p:bldP spid="57360" grpId="0" autoUpdateAnimBg="0"/>
      <p:bldP spid="57361" grpId="0" autoUpdateAnimBg="0"/>
      <p:bldP spid="57362" grpId="0" autoUpdateAnimBg="0"/>
      <p:bldP spid="57363" grpId="0" autoUpdateAnimBg="0"/>
      <p:bldP spid="57364" grpId="0" autoUpdateAnimBg="0"/>
      <p:bldP spid="57365" grpId="0" autoUpdateAnimBg="0"/>
      <p:bldP spid="57366" grpId="0" autoUpdateAnimBg="0"/>
      <p:bldP spid="57367" grpId="0" autoUpdateAnimBg="0"/>
      <p:bldP spid="57368" grpId="0" autoUpdateAnimBg="0"/>
      <p:bldP spid="57369" grpId="0" autoUpdateAnimBg="0"/>
      <p:bldP spid="57370" grpId="0" autoUpdateAnimBg="0"/>
      <p:bldP spid="57372" grpId="0" autoUpdateAnimBg="0"/>
      <p:bldP spid="57373" grpId="0" autoUpdateAnimBg="0"/>
      <p:bldP spid="57374" grpId="0" autoUpdateAnimBg="0"/>
      <p:bldP spid="57375" grpId="0" autoUpdateAnimBg="0"/>
      <p:bldP spid="57376" grpId="0" autoUpdateAnimBg="0"/>
      <p:bldP spid="57377" grpId="0" autoUpdateAnimBg="0"/>
      <p:bldP spid="57378" grpId="0" autoUpdateAnimBg="0"/>
      <p:bldP spid="57382" grpId="0" autoUpdateAnimBg="0"/>
      <p:bldP spid="57383" grpId="0" autoUpdateAnimBg="0"/>
      <p:bldP spid="57384" grpId="0" autoUpdateAnimBg="0"/>
      <p:bldP spid="57385" grpId="0" autoUpdateAnimBg="0"/>
      <p:bldP spid="57388"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1054650" y="1268708"/>
            <a:ext cx="10156561" cy="1708556"/>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zh-CN" altLang="en-US" sz="2800">
                <a:solidFill>
                  <a:prstClr val="black"/>
                </a:solidFill>
                <a:latin typeface="Times New Roman" pitchFamily="18" charset="0"/>
                <a:ea typeface="楷体_GB2312" pitchFamily="49" charset="-122"/>
              </a:rPr>
              <a:t>　　假如多关键字的记录序列中，每个关键字的取值范围相同，则按</a:t>
            </a:r>
            <a:r>
              <a:rPr kumimoji="1" lang="en-US" altLang="zh-CN" sz="2800">
                <a:solidFill>
                  <a:prstClr val="black"/>
                </a:solidFill>
                <a:latin typeface="Times New Roman" pitchFamily="18" charset="0"/>
                <a:ea typeface="楷体_GB2312" pitchFamily="49" charset="-122"/>
              </a:rPr>
              <a:t>LSD</a:t>
            </a:r>
            <a:r>
              <a:rPr kumimoji="1" lang="zh-CN" altLang="en-US" sz="2800">
                <a:solidFill>
                  <a:prstClr val="black"/>
                </a:solidFill>
                <a:latin typeface="Times New Roman" pitchFamily="18" charset="0"/>
                <a:ea typeface="楷体_GB2312" pitchFamily="49" charset="-122"/>
              </a:rPr>
              <a:t>法进行排序时，可以采用</a:t>
            </a:r>
            <a:r>
              <a:rPr kumimoji="1" lang="zh-CN" altLang="en-US" sz="2800" b="1">
                <a:solidFill>
                  <a:srgbClr val="FF0000"/>
                </a:solidFill>
                <a:latin typeface="Times New Roman" pitchFamily="18" charset="0"/>
                <a:ea typeface="楷体_GB2312" pitchFamily="49" charset="-122"/>
              </a:rPr>
              <a:t>“分配</a:t>
            </a:r>
            <a:r>
              <a:rPr kumimoji="1" lang="en-US" altLang="zh-CN" sz="2800" b="1">
                <a:solidFill>
                  <a:srgbClr val="FF0000"/>
                </a:solidFill>
                <a:latin typeface="楷体_GB2312" pitchFamily="49" charset="-122"/>
                <a:ea typeface="楷体_GB2312" pitchFamily="49" charset="-122"/>
              </a:rPr>
              <a:t>-</a:t>
            </a:r>
            <a:r>
              <a:rPr kumimoji="1" lang="zh-CN" altLang="en-US" sz="2800" b="1">
                <a:solidFill>
                  <a:srgbClr val="FF0000"/>
                </a:solidFill>
                <a:latin typeface="楷体_GB2312" pitchFamily="49" charset="-122"/>
                <a:ea typeface="楷体_GB2312" pitchFamily="49" charset="-122"/>
              </a:rPr>
              <a:t>收集</a:t>
            </a:r>
            <a:r>
              <a:rPr kumimoji="1" lang="zh-CN" altLang="en-US" sz="2800" b="1">
                <a:solidFill>
                  <a:srgbClr val="FF0000"/>
                </a:solidFill>
                <a:latin typeface="Times New Roman" pitchFamily="18" charset="0"/>
                <a:ea typeface="楷体_GB2312" pitchFamily="49" charset="-122"/>
              </a:rPr>
              <a:t>”</a:t>
            </a:r>
            <a:r>
              <a:rPr kumimoji="1" lang="zh-CN" altLang="en-US" sz="2800">
                <a:solidFill>
                  <a:prstClr val="black"/>
                </a:solidFill>
                <a:latin typeface="Times New Roman" pitchFamily="18" charset="0"/>
                <a:ea typeface="楷体_GB2312" pitchFamily="49" charset="-122"/>
              </a:rPr>
              <a:t>的方法，其好处是不需要进行关键字间的比较。</a:t>
            </a:r>
          </a:p>
        </p:txBody>
      </p:sp>
      <p:sp>
        <p:nvSpPr>
          <p:cNvPr id="58372" name="Text Box 4"/>
          <p:cNvSpPr txBox="1">
            <a:spLocks noChangeArrowheads="1"/>
          </p:cNvSpPr>
          <p:nvPr/>
        </p:nvSpPr>
        <p:spPr bwMode="auto">
          <a:xfrm>
            <a:off x="1054646" y="3574111"/>
            <a:ext cx="9887780" cy="1708556"/>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zh-CN" altLang="en-US" sz="2800">
                <a:solidFill>
                  <a:srgbClr val="0000FF"/>
                </a:solidFill>
                <a:latin typeface="Times New Roman" pitchFamily="18" charset="0"/>
                <a:ea typeface="楷体_GB2312" pitchFamily="49" charset="-122"/>
              </a:rPr>
              <a:t>　　</a:t>
            </a:r>
            <a:r>
              <a:rPr kumimoji="1" lang="zh-CN" altLang="en-US" sz="2800">
                <a:solidFill>
                  <a:prstClr val="black"/>
                </a:solidFill>
                <a:latin typeface="Times New Roman" pitchFamily="18" charset="0"/>
                <a:ea typeface="楷体_GB2312" pitchFamily="49" charset="-122"/>
              </a:rPr>
              <a:t>对于数字型或字符型的</a:t>
            </a:r>
            <a:r>
              <a:rPr kumimoji="1" lang="zh-CN" altLang="en-US" sz="2800" b="1">
                <a:solidFill>
                  <a:srgbClr val="000080"/>
                </a:solidFill>
                <a:latin typeface="Times New Roman" pitchFamily="18" charset="0"/>
                <a:ea typeface="楷体_GB2312" pitchFamily="49" charset="-122"/>
              </a:rPr>
              <a:t>单关键字</a:t>
            </a:r>
            <a:r>
              <a:rPr kumimoji="1" lang="zh-CN" altLang="en-US" sz="2800">
                <a:solidFill>
                  <a:prstClr val="black"/>
                </a:solidFill>
                <a:latin typeface="Times New Roman" pitchFamily="18" charset="0"/>
                <a:ea typeface="楷体_GB2312" pitchFamily="49" charset="-122"/>
              </a:rPr>
              <a:t>，可以</a:t>
            </a:r>
            <a:r>
              <a:rPr kumimoji="1" lang="zh-CN" altLang="en-US" sz="2800" b="1">
                <a:solidFill>
                  <a:srgbClr val="000080"/>
                </a:solidFill>
                <a:latin typeface="Times New Roman" pitchFamily="18" charset="0"/>
                <a:ea typeface="楷体_GB2312" pitchFamily="49" charset="-122"/>
              </a:rPr>
              <a:t>看成</a:t>
            </a:r>
            <a:r>
              <a:rPr kumimoji="1" lang="zh-CN" altLang="en-US" sz="2800">
                <a:solidFill>
                  <a:prstClr val="black"/>
                </a:solidFill>
                <a:latin typeface="Times New Roman" pitchFamily="18" charset="0"/>
                <a:ea typeface="楷体_GB2312" pitchFamily="49" charset="-122"/>
              </a:rPr>
              <a:t>是由多个数位或多个字符构成的</a:t>
            </a:r>
            <a:r>
              <a:rPr kumimoji="1" lang="zh-CN" altLang="en-US" sz="2800" b="1">
                <a:solidFill>
                  <a:srgbClr val="000080"/>
                </a:solidFill>
                <a:latin typeface="Times New Roman" pitchFamily="18" charset="0"/>
                <a:ea typeface="楷体_GB2312" pitchFamily="49" charset="-122"/>
              </a:rPr>
              <a:t>多关键字</a:t>
            </a:r>
            <a:r>
              <a:rPr kumimoji="1" lang="zh-CN" altLang="en-US" sz="2800">
                <a:solidFill>
                  <a:prstClr val="black"/>
                </a:solidFill>
                <a:latin typeface="Times New Roman" pitchFamily="18" charset="0"/>
                <a:ea typeface="楷体_GB2312" pitchFamily="49" charset="-122"/>
              </a:rPr>
              <a:t>，此时可以</a:t>
            </a:r>
            <a:r>
              <a:rPr kumimoji="1" lang="zh-CN" altLang="en-US" sz="2800" b="1">
                <a:solidFill>
                  <a:srgbClr val="000080"/>
                </a:solidFill>
                <a:latin typeface="Times New Roman" pitchFamily="18" charset="0"/>
                <a:ea typeface="楷体_GB2312" pitchFamily="49" charset="-122"/>
              </a:rPr>
              <a:t>采用</a:t>
            </a:r>
            <a:r>
              <a:rPr kumimoji="1" lang="zh-CN" altLang="en-US" sz="2800">
                <a:solidFill>
                  <a:prstClr val="black"/>
                </a:solidFill>
                <a:latin typeface="Times New Roman" pitchFamily="18" charset="0"/>
                <a:ea typeface="楷体_GB2312" pitchFamily="49" charset="-122"/>
              </a:rPr>
              <a:t>这种</a:t>
            </a:r>
            <a:r>
              <a:rPr kumimoji="1" lang="zh-CN" altLang="en-US" sz="2800" b="1">
                <a:solidFill>
                  <a:srgbClr val="000080"/>
                </a:solidFill>
                <a:latin typeface="Times New Roman" pitchFamily="18" charset="0"/>
                <a:ea typeface="楷体_GB2312" pitchFamily="49" charset="-122"/>
              </a:rPr>
              <a:t>“分配</a:t>
            </a:r>
            <a:r>
              <a:rPr kumimoji="1" lang="en-US" altLang="zh-CN" sz="2800" b="1">
                <a:solidFill>
                  <a:srgbClr val="000080"/>
                </a:solidFill>
                <a:latin typeface="楷体_GB2312" pitchFamily="49" charset="-122"/>
                <a:ea typeface="楷体_GB2312" pitchFamily="49" charset="-122"/>
              </a:rPr>
              <a:t>-</a:t>
            </a:r>
            <a:r>
              <a:rPr kumimoji="1" lang="zh-CN" altLang="en-US" sz="2800" b="1">
                <a:solidFill>
                  <a:srgbClr val="000080"/>
                </a:solidFill>
                <a:latin typeface="Times New Roman" pitchFamily="18" charset="0"/>
                <a:ea typeface="楷体_GB2312" pitchFamily="49" charset="-122"/>
              </a:rPr>
              <a:t>收集”</a:t>
            </a:r>
            <a:r>
              <a:rPr kumimoji="1" lang="zh-CN" altLang="en-US" sz="2800">
                <a:solidFill>
                  <a:prstClr val="black"/>
                </a:solidFill>
                <a:latin typeface="Times New Roman" pitchFamily="18" charset="0"/>
                <a:ea typeface="楷体_GB2312" pitchFamily="49" charset="-122"/>
              </a:rPr>
              <a:t>的办法</a:t>
            </a:r>
            <a:r>
              <a:rPr kumimoji="1" lang="zh-CN" altLang="en-US" sz="2800" b="1">
                <a:solidFill>
                  <a:srgbClr val="000080"/>
                </a:solidFill>
                <a:latin typeface="Times New Roman" pitchFamily="18" charset="0"/>
                <a:ea typeface="楷体_GB2312" pitchFamily="49" charset="-122"/>
              </a:rPr>
              <a:t>进行排序</a:t>
            </a:r>
            <a:r>
              <a:rPr kumimoji="1" lang="zh-CN" altLang="en-US" sz="2800">
                <a:solidFill>
                  <a:srgbClr val="0000FF"/>
                </a:solidFill>
                <a:latin typeface="Times New Roman" pitchFamily="18" charset="0"/>
                <a:ea typeface="楷体_GB2312" pitchFamily="49" charset="-122"/>
              </a:rPr>
              <a:t>，</a:t>
            </a:r>
            <a:r>
              <a:rPr kumimoji="1" lang="zh-CN" altLang="en-US" sz="2800" b="1">
                <a:solidFill>
                  <a:srgbClr val="000080"/>
                </a:solidFill>
                <a:latin typeface="Times New Roman" pitchFamily="18" charset="0"/>
                <a:ea typeface="楷体_GB2312" pitchFamily="49" charset="-122"/>
              </a:rPr>
              <a:t>称作基数排序法</a:t>
            </a:r>
            <a:r>
              <a:rPr kumimoji="1" lang="zh-CN" altLang="en-US" sz="2800">
                <a:solidFill>
                  <a:srgbClr val="0000FF"/>
                </a:solidFill>
                <a:latin typeface="Times New Roman" pitchFamily="18" charset="0"/>
                <a:ea typeface="楷体_GB2312" pitchFamily="49" charset="-122"/>
              </a:rPr>
              <a:t>。</a:t>
            </a:r>
          </a:p>
        </p:txBody>
      </p:sp>
      <p:sp>
        <p:nvSpPr>
          <p:cNvPr id="2" name="标题 1"/>
          <p:cNvSpPr>
            <a:spLocks noGrp="1"/>
          </p:cNvSpPr>
          <p:nvPr>
            <p:ph type="title"/>
          </p:nvPr>
        </p:nvSpPr>
        <p:spPr/>
        <p:txBody>
          <a:bodyPr>
            <a:normAutofit fontScale="90000"/>
          </a:bodyPr>
          <a:lstStyle/>
          <a:p>
            <a:r>
              <a:rPr lang="zh-CN" altLang="en-US"/>
              <a:t>链式基数</a:t>
            </a:r>
            <a:r>
              <a:rPr lang="zh-CN" altLang="en-US" smtClean="0"/>
              <a:t>排序</a:t>
            </a:r>
            <a:endParaRPr lang="zh-CN" altLang="en-US"/>
          </a:p>
        </p:txBody>
      </p:sp>
    </p:spTree>
    <p:extLst>
      <p:ext uri="{BB962C8B-B14F-4D97-AF65-F5344CB8AC3E}">
        <p14:creationId xmlns:p14="http://schemas.microsoft.com/office/powerpoint/2010/main" val="314531437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left)">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strips(downRight)">
                                      <p:cBhvr>
                                        <p:cTn id="12"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无序线性表下的查找</a:t>
            </a:r>
          </a:p>
        </p:txBody>
      </p:sp>
    </p:spTree>
    <p:extLst>
      <p:ext uri="{BB962C8B-B14F-4D97-AF65-F5344CB8AC3E}">
        <p14:creationId xmlns:p14="http://schemas.microsoft.com/office/powerpoint/2010/main" val="673208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414686" y="1413574"/>
            <a:ext cx="7288226" cy="954328"/>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990033"/>
                </a:solidFill>
                <a:latin typeface="Times New Roman" pitchFamily="18" charset="0"/>
                <a:ea typeface="楷体_GB2312" pitchFamily="49" charset="-122"/>
              </a:rPr>
              <a:t>例如：</a:t>
            </a:r>
            <a:r>
              <a:rPr kumimoji="1" lang="zh-CN" altLang="en-US" sz="2800" b="1">
                <a:solidFill>
                  <a:prstClr val="black"/>
                </a:solidFill>
                <a:latin typeface="Times New Roman" pitchFamily="18" charset="0"/>
                <a:ea typeface="楷体_GB2312" pitchFamily="49" charset="-122"/>
              </a:rPr>
              <a:t>对下列这组关键字</a:t>
            </a:r>
          </a:p>
          <a:p>
            <a:pPr fontAlgn="base">
              <a:spcBef>
                <a:spcPct val="0"/>
              </a:spcBef>
              <a:spcAft>
                <a:spcPct val="0"/>
              </a:spcAft>
            </a:pPr>
            <a:r>
              <a:rPr kumimoji="1" lang="zh-CN" altLang="en-US" sz="2800" b="1">
                <a:solidFill>
                  <a:srgbClr val="0000FF"/>
                </a:solidFill>
                <a:latin typeface="Times New Roman" pitchFamily="18" charset="0"/>
                <a:ea typeface="楷体_GB2312" pitchFamily="49" charset="-122"/>
              </a:rPr>
              <a:t>     </a:t>
            </a:r>
            <a:r>
              <a:rPr kumimoji="1" lang="en-US" altLang="zh-CN" sz="2800" b="1">
                <a:solidFill>
                  <a:srgbClr val="0000FF"/>
                </a:solidFill>
                <a:latin typeface="Times New Roman" pitchFamily="18" charset="0"/>
                <a:ea typeface="楷体_GB2312" pitchFamily="49" charset="-122"/>
              </a:rPr>
              <a:t>{209, 386, 768, 185, 247, 606, 230, 834, 539 }</a:t>
            </a:r>
            <a:endParaRPr kumimoji="1" lang="en-US" altLang="zh-CN" sz="2800" b="1">
              <a:solidFill>
                <a:prstClr val="black"/>
              </a:solidFill>
              <a:latin typeface="Times New Roman" pitchFamily="18" charset="0"/>
              <a:ea typeface="楷体_GB2312" pitchFamily="49" charset="-122"/>
            </a:endParaRPr>
          </a:p>
        </p:txBody>
      </p:sp>
      <p:sp>
        <p:nvSpPr>
          <p:cNvPr id="59395" name="Text Box 3"/>
          <p:cNvSpPr txBox="1">
            <a:spLocks noChangeArrowheads="1"/>
          </p:cNvSpPr>
          <p:nvPr/>
        </p:nvSpPr>
        <p:spPr bwMode="auto">
          <a:xfrm>
            <a:off x="1512041" y="2499672"/>
            <a:ext cx="9983016" cy="954328"/>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prstClr val="black"/>
                </a:solidFill>
                <a:latin typeface="Times New Roman" pitchFamily="18" charset="0"/>
                <a:ea typeface="楷体_GB2312" pitchFamily="49" charset="-122"/>
              </a:rPr>
              <a:t>首先</a:t>
            </a:r>
            <a:r>
              <a:rPr kumimoji="1" lang="zh-CN" altLang="en-US" sz="2800" b="1">
                <a:solidFill>
                  <a:prstClr val="black"/>
                </a:solidFill>
                <a:latin typeface="Times New Roman" pitchFamily="18" charset="0"/>
                <a:ea typeface="楷体_GB2312" pitchFamily="49" charset="-122"/>
              </a:rPr>
              <a:t>按其</a:t>
            </a:r>
            <a:r>
              <a:rPr kumimoji="1" lang="zh-CN" altLang="en-US" sz="2800" b="1">
                <a:solidFill>
                  <a:srgbClr val="990000"/>
                </a:solidFill>
                <a:latin typeface="Times New Roman" pitchFamily="18" charset="0"/>
                <a:ea typeface="楷体_GB2312" pitchFamily="49" charset="-122"/>
              </a:rPr>
              <a:t> </a:t>
            </a:r>
            <a:r>
              <a:rPr kumimoji="1" lang="zh-CN" altLang="en-US" sz="2800" b="1">
                <a:solidFill>
                  <a:srgbClr val="0000FF"/>
                </a:solidFill>
                <a:latin typeface="Times New Roman" pitchFamily="18" charset="0"/>
                <a:ea typeface="楷体_GB2312" pitchFamily="49" charset="-122"/>
              </a:rPr>
              <a:t>“个位数”</a:t>
            </a:r>
            <a:r>
              <a:rPr kumimoji="1" lang="zh-CN" altLang="en-US" sz="2800" b="1">
                <a:solidFill>
                  <a:srgbClr val="990000"/>
                </a:solidFill>
                <a:latin typeface="Times New Roman" pitchFamily="18" charset="0"/>
                <a:ea typeface="楷体_GB2312" pitchFamily="49" charset="-122"/>
              </a:rPr>
              <a:t>  </a:t>
            </a:r>
            <a:r>
              <a:rPr kumimoji="1" lang="zh-CN" altLang="en-US" sz="2800" b="1">
                <a:solidFill>
                  <a:prstClr val="black"/>
                </a:solidFill>
                <a:latin typeface="Times New Roman" pitchFamily="18" charset="0"/>
                <a:ea typeface="楷体_GB2312" pitchFamily="49" charset="-122"/>
              </a:rPr>
              <a:t>取值分别为 </a:t>
            </a:r>
            <a:r>
              <a:rPr kumimoji="1" lang="en-US" altLang="zh-CN" sz="2800" b="1">
                <a:solidFill>
                  <a:prstClr val="black"/>
                </a:solidFill>
                <a:latin typeface="Times New Roman" pitchFamily="18" charset="0"/>
                <a:ea typeface="楷体_GB2312" pitchFamily="49" charset="-122"/>
              </a:rPr>
              <a:t>0, 1, …,  </a:t>
            </a:r>
            <a:r>
              <a:rPr kumimoji="1" lang="en-US" altLang="zh-CN" sz="2800" b="1" smtClean="0">
                <a:solidFill>
                  <a:prstClr val="black"/>
                </a:solidFill>
                <a:latin typeface="Times New Roman" pitchFamily="18" charset="0"/>
                <a:ea typeface="楷体_GB2312" pitchFamily="49" charset="-122"/>
              </a:rPr>
              <a:t>9</a:t>
            </a:r>
            <a:r>
              <a:rPr kumimoji="1" lang="zh-CN" altLang="en-US" sz="2800" b="1" smtClean="0">
                <a:solidFill>
                  <a:srgbClr val="990000"/>
                </a:solidFill>
                <a:latin typeface="Times New Roman" pitchFamily="18" charset="0"/>
                <a:ea typeface="楷体_GB2312" pitchFamily="49" charset="-122"/>
              </a:rPr>
              <a:t> </a:t>
            </a:r>
            <a:r>
              <a:rPr kumimoji="1" lang="zh-CN" altLang="en-US" sz="2800" b="1" smtClean="0">
                <a:solidFill>
                  <a:srgbClr val="FF0000"/>
                </a:solidFill>
                <a:latin typeface="Times New Roman" pitchFamily="18" charset="0"/>
                <a:ea typeface="楷体_GB2312" pitchFamily="49" charset="-122"/>
              </a:rPr>
              <a:t>“分配” </a:t>
            </a:r>
            <a:r>
              <a:rPr kumimoji="1" lang="zh-CN" altLang="en-US" sz="2800" b="1">
                <a:solidFill>
                  <a:prstClr val="black"/>
                </a:solidFill>
                <a:latin typeface="Times New Roman" pitchFamily="18" charset="0"/>
                <a:ea typeface="楷体_GB2312" pitchFamily="49" charset="-122"/>
              </a:rPr>
              <a:t>成 </a:t>
            </a:r>
            <a:r>
              <a:rPr kumimoji="1" lang="en-US" altLang="zh-CN" sz="2800" b="1">
                <a:solidFill>
                  <a:prstClr val="black"/>
                </a:solidFill>
                <a:latin typeface="Times New Roman" pitchFamily="18" charset="0"/>
                <a:ea typeface="楷体_GB2312" pitchFamily="49" charset="-122"/>
              </a:rPr>
              <a:t>10 </a:t>
            </a:r>
            <a:r>
              <a:rPr kumimoji="1" lang="zh-CN" altLang="en-US" sz="2800" b="1">
                <a:solidFill>
                  <a:prstClr val="black"/>
                </a:solidFill>
                <a:latin typeface="Times New Roman" pitchFamily="18" charset="0"/>
                <a:ea typeface="楷体_GB2312" pitchFamily="49" charset="-122"/>
              </a:rPr>
              <a:t>组，之后按从 </a:t>
            </a:r>
            <a:r>
              <a:rPr kumimoji="1" lang="en-US" altLang="zh-CN" sz="2800" b="1">
                <a:solidFill>
                  <a:prstClr val="black"/>
                </a:solidFill>
                <a:latin typeface="Times New Roman" pitchFamily="18" charset="0"/>
                <a:ea typeface="楷体_GB2312" pitchFamily="49" charset="-122"/>
              </a:rPr>
              <a:t>0 </a:t>
            </a:r>
            <a:r>
              <a:rPr kumimoji="1" lang="zh-CN" altLang="en-US" sz="2800" b="1">
                <a:solidFill>
                  <a:prstClr val="black"/>
                </a:solidFill>
                <a:latin typeface="Times New Roman" pitchFamily="18" charset="0"/>
                <a:ea typeface="楷体_GB2312" pitchFamily="49" charset="-122"/>
              </a:rPr>
              <a:t>至 </a:t>
            </a:r>
            <a:r>
              <a:rPr kumimoji="1" lang="en-US" altLang="zh-CN" sz="2800" b="1">
                <a:solidFill>
                  <a:prstClr val="black"/>
                </a:solidFill>
                <a:latin typeface="Times New Roman" pitchFamily="18" charset="0"/>
                <a:ea typeface="楷体_GB2312" pitchFamily="49" charset="-122"/>
              </a:rPr>
              <a:t>9 </a:t>
            </a:r>
            <a:r>
              <a:rPr kumimoji="1" lang="zh-CN" altLang="en-US" sz="2800" b="1">
                <a:solidFill>
                  <a:prstClr val="black"/>
                </a:solidFill>
                <a:latin typeface="Times New Roman" pitchFamily="18" charset="0"/>
                <a:ea typeface="楷体_GB2312" pitchFamily="49" charset="-122"/>
              </a:rPr>
              <a:t>的顺序将  它们</a:t>
            </a:r>
            <a:r>
              <a:rPr kumimoji="1" lang="zh-CN" altLang="en-US" sz="2800" b="1">
                <a:solidFill>
                  <a:srgbClr val="990000"/>
                </a:solidFill>
                <a:latin typeface="Times New Roman" pitchFamily="18" charset="0"/>
                <a:ea typeface="楷体_GB2312" pitchFamily="49" charset="-122"/>
              </a:rPr>
              <a:t> </a:t>
            </a:r>
            <a:r>
              <a:rPr kumimoji="1" lang="zh-CN" altLang="en-US" sz="2800" b="1">
                <a:solidFill>
                  <a:srgbClr val="FF0000"/>
                </a:solidFill>
                <a:latin typeface="Times New Roman" pitchFamily="18" charset="0"/>
                <a:ea typeface="楷体_GB2312" pitchFamily="49" charset="-122"/>
              </a:rPr>
              <a:t>“收集”</a:t>
            </a:r>
            <a:r>
              <a:rPr kumimoji="1" lang="zh-CN" altLang="en-US" sz="2800" b="1">
                <a:solidFill>
                  <a:srgbClr val="990000"/>
                </a:solidFill>
                <a:latin typeface="Times New Roman" pitchFamily="18" charset="0"/>
                <a:ea typeface="楷体_GB2312" pitchFamily="49" charset="-122"/>
              </a:rPr>
              <a:t> </a:t>
            </a:r>
            <a:r>
              <a:rPr kumimoji="1" lang="zh-CN" altLang="en-US" sz="2800" b="1">
                <a:solidFill>
                  <a:prstClr val="black"/>
                </a:solidFill>
                <a:latin typeface="Times New Roman" pitchFamily="18" charset="0"/>
                <a:ea typeface="楷体_GB2312" pitchFamily="49" charset="-122"/>
              </a:rPr>
              <a:t>在一起</a:t>
            </a:r>
            <a:r>
              <a:rPr kumimoji="1" lang="zh-CN" altLang="en-US" sz="2800" b="1">
                <a:solidFill>
                  <a:srgbClr val="990000"/>
                </a:solidFill>
                <a:latin typeface="Times New Roman" pitchFamily="18" charset="0"/>
                <a:ea typeface="楷体_GB2312" pitchFamily="49" charset="-122"/>
              </a:rPr>
              <a:t>；</a:t>
            </a:r>
            <a:endParaRPr kumimoji="1" lang="zh-CN" altLang="en-US" sz="2800" b="1">
              <a:solidFill>
                <a:srgbClr val="990000"/>
              </a:solidFill>
              <a:latin typeface="楷体_GB2312" pitchFamily="49" charset="-122"/>
              <a:ea typeface="楷体_GB2312" pitchFamily="49" charset="-122"/>
            </a:endParaRPr>
          </a:p>
        </p:txBody>
      </p:sp>
      <p:sp>
        <p:nvSpPr>
          <p:cNvPr id="59396" name="Rectangle 4"/>
          <p:cNvSpPr>
            <a:spLocks noChangeArrowheads="1"/>
          </p:cNvSpPr>
          <p:nvPr/>
        </p:nvSpPr>
        <p:spPr bwMode="auto">
          <a:xfrm>
            <a:off x="1607283" y="4011322"/>
            <a:ext cx="9985133" cy="954328"/>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smtClean="0">
                <a:solidFill>
                  <a:prstClr val="black"/>
                </a:solidFill>
                <a:latin typeface="Times New Roman" pitchFamily="18" charset="0"/>
                <a:ea typeface="楷体_GB2312" pitchFamily="49" charset="-122"/>
              </a:rPr>
              <a:t>然后</a:t>
            </a:r>
            <a:r>
              <a:rPr kumimoji="1" lang="zh-CN" altLang="en-US" sz="2800" b="1">
                <a:solidFill>
                  <a:prstClr val="black"/>
                </a:solidFill>
                <a:latin typeface="Times New Roman" pitchFamily="18" charset="0"/>
                <a:ea typeface="楷体_GB2312" pitchFamily="49" charset="-122"/>
              </a:rPr>
              <a:t>按其</a:t>
            </a:r>
            <a:r>
              <a:rPr kumimoji="1" lang="zh-CN" altLang="en-US" sz="2800" b="1">
                <a:solidFill>
                  <a:srgbClr val="990000"/>
                </a:solidFill>
                <a:latin typeface="Times New Roman" pitchFamily="18" charset="0"/>
                <a:ea typeface="楷体_GB2312" pitchFamily="49" charset="-122"/>
              </a:rPr>
              <a:t> </a:t>
            </a:r>
            <a:r>
              <a:rPr kumimoji="1" lang="zh-CN" altLang="en-US" sz="2800" b="1">
                <a:solidFill>
                  <a:srgbClr val="0000FF"/>
                </a:solidFill>
                <a:latin typeface="Times New Roman" pitchFamily="18" charset="0"/>
                <a:ea typeface="楷体_GB2312" pitchFamily="49" charset="-122"/>
              </a:rPr>
              <a:t>“十位数”</a:t>
            </a:r>
            <a:r>
              <a:rPr kumimoji="1" lang="zh-CN" altLang="en-US" sz="2800" b="1">
                <a:solidFill>
                  <a:srgbClr val="990000"/>
                </a:solidFill>
                <a:latin typeface="Times New Roman" pitchFamily="18" charset="0"/>
                <a:ea typeface="楷体_GB2312" pitchFamily="49" charset="-122"/>
              </a:rPr>
              <a:t>  </a:t>
            </a:r>
            <a:r>
              <a:rPr kumimoji="1" lang="zh-CN" altLang="en-US" sz="2800" b="1">
                <a:solidFill>
                  <a:prstClr val="black"/>
                </a:solidFill>
                <a:latin typeface="Times New Roman" pitchFamily="18" charset="0"/>
                <a:ea typeface="楷体_GB2312" pitchFamily="49" charset="-122"/>
              </a:rPr>
              <a:t>取值分别为 </a:t>
            </a:r>
            <a:r>
              <a:rPr kumimoji="1" lang="en-US" altLang="zh-CN" sz="2800" b="1">
                <a:solidFill>
                  <a:prstClr val="black"/>
                </a:solidFill>
                <a:latin typeface="Times New Roman" pitchFamily="18" charset="0"/>
                <a:ea typeface="楷体_GB2312" pitchFamily="49" charset="-122"/>
              </a:rPr>
              <a:t>0, 1, …, 9</a:t>
            </a:r>
            <a:r>
              <a:rPr kumimoji="1" lang="en-US" altLang="zh-CN" sz="2800" b="1">
                <a:solidFill>
                  <a:srgbClr val="990000"/>
                </a:solidFill>
                <a:latin typeface="Times New Roman" pitchFamily="18" charset="0"/>
                <a:ea typeface="楷体_GB2312" pitchFamily="49" charset="-122"/>
              </a:rPr>
              <a:t>   </a:t>
            </a:r>
            <a:r>
              <a:rPr kumimoji="1" lang="en-US" altLang="zh-CN" sz="2800" b="1">
                <a:solidFill>
                  <a:srgbClr val="FF0000"/>
                </a:solidFill>
                <a:latin typeface="Times New Roman" pitchFamily="18" charset="0"/>
                <a:ea typeface="楷体_GB2312" pitchFamily="49" charset="-122"/>
              </a:rPr>
              <a:t>“</a:t>
            </a:r>
            <a:r>
              <a:rPr kumimoji="1" lang="zh-CN" altLang="en-US" sz="2800" b="1">
                <a:solidFill>
                  <a:srgbClr val="FF0000"/>
                </a:solidFill>
                <a:latin typeface="Times New Roman" pitchFamily="18" charset="0"/>
                <a:ea typeface="楷体_GB2312" pitchFamily="49" charset="-122"/>
              </a:rPr>
              <a:t>分配” </a:t>
            </a:r>
            <a:r>
              <a:rPr kumimoji="1" lang="zh-CN" altLang="en-US" sz="2800" b="1">
                <a:solidFill>
                  <a:prstClr val="black"/>
                </a:solidFill>
                <a:latin typeface="Times New Roman" pitchFamily="18" charset="0"/>
                <a:ea typeface="楷体_GB2312" pitchFamily="49" charset="-122"/>
              </a:rPr>
              <a:t>成 </a:t>
            </a:r>
            <a:r>
              <a:rPr kumimoji="1" lang="en-US" altLang="zh-CN" sz="2800" b="1">
                <a:solidFill>
                  <a:prstClr val="black"/>
                </a:solidFill>
                <a:latin typeface="Times New Roman" pitchFamily="18" charset="0"/>
                <a:ea typeface="楷体_GB2312" pitchFamily="49" charset="-122"/>
              </a:rPr>
              <a:t>10 </a:t>
            </a:r>
            <a:r>
              <a:rPr kumimoji="1" lang="zh-CN" altLang="en-US" sz="2800" b="1">
                <a:solidFill>
                  <a:prstClr val="black"/>
                </a:solidFill>
                <a:latin typeface="Times New Roman" pitchFamily="18" charset="0"/>
                <a:ea typeface="楷体_GB2312" pitchFamily="49" charset="-122"/>
              </a:rPr>
              <a:t>组，之后再按从 </a:t>
            </a:r>
            <a:r>
              <a:rPr kumimoji="1" lang="en-US" altLang="zh-CN" sz="2800" b="1">
                <a:solidFill>
                  <a:prstClr val="black"/>
                </a:solidFill>
                <a:latin typeface="Times New Roman" pitchFamily="18" charset="0"/>
                <a:ea typeface="楷体_GB2312" pitchFamily="49" charset="-122"/>
              </a:rPr>
              <a:t>0 </a:t>
            </a:r>
            <a:r>
              <a:rPr kumimoji="1" lang="zh-CN" altLang="en-US" sz="2800" b="1">
                <a:solidFill>
                  <a:prstClr val="black"/>
                </a:solidFill>
                <a:latin typeface="Times New Roman" pitchFamily="18" charset="0"/>
                <a:ea typeface="楷体_GB2312" pitchFamily="49" charset="-122"/>
              </a:rPr>
              <a:t>至 </a:t>
            </a:r>
            <a:r>
              <a:rPr kumimoji="1" lang="en-US" altLang="zh-CN" sz="2800" b="1">
                <a:solidFill>
                  <a:prstClr val="black"/>
                </a:solidFill>
                <a:latin typeface="Times New Roman" pitchFamily="18" charset="0"/>
                <a:ea typeface="楷体_GB2312" pitchFamily="49" charset="-122"/>
              </a:rPr>
              <a:t>9 </a:t>
            </a:r>
            <a:r>
              <a:rPr kumimoji="1" lang="zh-CN" altLang="en-US" sz="2800" b="1">
                <a:solidFill>
                  <a:prstClr val="black"/>
                </a:solidFill>
                <a:latin typeface="Times New Roman" pitchFamily="18" charset="0"/>
                <a:ea typeface="楷体_GB2312" pitchFamily="49" charset="-122"/>
              </a:rPr>
              <a:t>的顺序将它们</a:t>
            </a:r>
            <a:r>
              <a:rPr kumimoji="1" lang="zh-CN" altLang="en-US" sz="2800" b="1">
                <a:solidFill>
                  <a:srgbClr val="990000"/>
                </a:solidFill>
                <a:latin typeface="楷体_GB2312" pitchFamily="49" charset="-122"/>
                <a:ea typeface="楷体_GB2312" pitchFamily="49" charset="-122"/>
              </a:rPr>
              <a:t> </a:t>
            </a:r>
            <a:r>
              <a:rPr kumimoji="1" lang="zh-CN" altLang="en-US" sz="2800" b="1">
                <a:solidFill>
                  <a:srgbClr val="FF0000"/>
                </a:solidFill>
                <a:latin typeface="Times New Roman" pitchFamily="18" charset="0"/>
                <a:ea typeface="楷体_GB2312" pitchFamily="49" charset="-122"/>
              </a:rPr>
              <a:t>“</a:t>
            </a:r>
            <a:r>
              <a:rPr kumimoji="1" lang="zh-CN" altLang="en-US" sz="2800" b="1">
                <a:solidFill>
                  <a:srgbClr val="FF0000"/>
                </a:solidFill>
                <a:latin typeface="楷体_GB2312" pitchFamily="49" charset="-122"/>
                <a:ea typeface="楷体_GB2312" pitchFamily="49" charset="-122"/>
              </a:rPr>
              <a:t>收集</a:t>
            </a:r>
            <a:r>
              <a:rPr kumimoji="1" lang="zh-CN" altLang="en-US" sz="2800" b="1">
                <a:solidFill>
                  <a:srgbClr val="FF0000"/>
                </a:solidFill>
                <a:latin typeface="Times New Roman" pitchFamily="18" charset="0"/>
                <a:ea typeface="楷体_GB2312" pitchFamily="49" charset="-122"/>
              </a:rPr>
              <a:t>”</a:t>
            </a:r>
            <a:r>
              <a:rPr kumimoji="1" lang="zh-CN" altLang="en-US" sz="2800" b="1">
                <a:solidFill>
                  <a:srgbClr val="FF0000"/>
                </a:solidFill>
                <a:latin typeface="楷体_GB2312" pitchFamily="49" charset="-122"/>
                <a:ea typeface="楷体_GB2312" pitchFamily="49" charset="-122"/>
              </a:rPr>
              <a:t> </a:t>
            </a:r>
            <a:r>
              <a:rPr kumimoji="1" lang="zh-CN" altLang="en-US" sz="2800" b="1">
                <a:solidFill>
                  <a:prstClr val="black"/>
                </a:solidFill>
                <a:latin typeface="Times New Roman" pitchFamily="18" charset="0"/>
                <a:ea typeface="楷体_GB2312" pitchFamily="49" charset="-122"/>
              </a:rPr>
              <a:t>在一起；</a:t>
            </a:r>
          </a:p>
        </p:txBody>
      </p:sp>
      <p:sp>
        <p:nvSpPr>
          <p:cNvPr id="59397" name="Rectangle 5"/>
          <p:cNvSpPr>
            <a:spLocks noChangeArrowheads="1"/>
          </p:cNvSpPr>
          <p:nvPr/>
        </p:nvSpPr>
        <p:spPr bwMode="auto">
          <a:xfrm>
            <a:off x="1871152" y="5267653"/>
            <a:ext cx="6675959"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prstClr val="black"/>
                </a:solidFill>
                <a:latin typeface="Times New Roman" pitchFamily="18" charset="0"/>
                <a:ea typeface="楷体_GB2312" pitchFamily="49" charset="-122"/>
              </a:rPr>
              <a:t>最后按其“</a:t>
            </a:r>
            <a:r>
              <a:rPr kumimoji="1" lang="zh-CN" altLang="en-US" sz="2800" b="1">
                <a:solidFill>
                  <a:srgbClr val="0000FF"/>
                </a:solidFill>
                <a:latin typeface="楷体_GB2312" pitchFamily="49" charset="-122"/>
                <a:ea typeface="楷体_GB2312" pitchFamily="49" charset="-122"/>
              </a:rPr>
              <a:t>百位数</a:t>
            </a:r>
            <a:r>
              <a:rPr kumimoji="1" lang="zh-CN" altLang="en-US" sz="2800" b="1">
                <a:solidFill>
                  <a:prstClr val="black"/>
                </a:solidFill>
                <a:latin typeface="Times New Roman" pitchFamily="18" charset="0"/>
                <a:ea typeface="楷体_GB2312" pitchFamily="49" charset="-122"/>
              </a:rPr>
              <a:t>”重复一遍上述操作。</a:t>
            </a:r>
          </a:p>
        </p:txBody>
      </p:sp>
      <p:sp>
        <p:nvSpPr>
          <p:cNvPr id="2" name="标题 1"/>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36617825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5"/>
                                        </p:tgtEl>
                                        <p:attrNameLst>
                                          <p:attrName>style.visibility</p:attrName>
                                        </p:attrNameLst>
                                      </p:cBhvr>
                                      <p:to>
                                        <p:strVal val="visible"/>
                                      </p:to>
                                    </p:set>
                                    <p:animEffect transition="in" filter="wipe(left)">
                                      <p:cBhvr>
                                        <p:cTn id="12" dur="3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9396"/>
                                        </p:tgtEl>
                                        <p:attrNameLst>
                                          <p:attrName>style.visibility</p:attrName>
                                        </p:attrNameLst>
                                      </p:cBhvr>
                                      <p:to>
                                        <p:strVal val="visible"/>
                                      </p:to>
                                    </p:set>
                                    <p:animEffect transition="in" filter="wipe(left)">
                                      <p:cBhvr>
                                        <p:cTn id="17" dur="300"/>
                                        <p:tgtEl>
                                          <p:spTgt spid="59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9397"/>
                                        </p:tgtEl>
                                        <p:attrNameLst>
                                          <p:attrName>style.visibility</p:attrName>
                                        </p:attrNameLst>
                                      </p:cBhvr>
                                      <p:to>
                                        <p:strVal val="visible"/>
                                      </p:to>
                                    </p:set>
                                    <p:animEffect transition="in" filter="wipe(left)">
                                      <p:cBhvr>
                                        <p:cTn id="22" dur="3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P spid="59397" grpId="0"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151797" y="1125538"/>
            <a:ext cx="10046508" cy="954328"/>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dirty="0">
                <a:solidFill>
                  <a:srgbClr val="0000FF"/>
                </a:solidFill>
                <a:latin typeface="楷体_GB2312" pitchFamily="49" charset="-122"/>
                <a:ea typeface="楷体_GB2312" pitchFamily="49" charset="-122"/>
              </a:rPr>
              <a:t>　　</a:t>
            </a:r>
            <a:r>
              <a:rPr kumimoji="1" lang="zh-CN" altLang="en-US" sz="2800" b="1" dirty="0">
                <a:solidFill>
                  <a:prstClr val="black"/>
                </a:solidFill>
                <a:latin typeface="楷体_GB2312" pitchFamily="49" charset="-122"/>
                <a:ea typeface="楷体_GB2312" pitchFamily="49" charset="-122"/>
              </a:rPr>
              <a:t>在计算机上实现基数排序时，为减少所需辅助存储空间，应采用</a:t>
            </a:r>
            <a:r>
              <a:rPr kumimoji="1" lang="zh-CN" altLang="en-US" sz="2800" b="1" dirty="0">
                <a:solidFill>
                  <a:srgbClr val="FF0000"/>
                </a:solidFill>
                <a:latin typeface="楷体_GB2312" pitchFamily="49" charset="-122"/>
                <a:ea typeface="楷体_GB2312" pitchFamily="49" charset="-122"/>
              </a:rPr>
              <a:t>链表作存储结构</a:t>
            </a:r>
            <a:r>
              <a:rPr kumimoji="1" lang="zh-CN" altLang="en-US" sz="2800" b="1" dirty="0">
                <a:solidFill>
                  <a:prstClr val="black"/>
                </a:solidFill>
                <a:latin typeface="楷体_GB2312" pitchFamily="49" charset="-122"/>
                <a:ea typeface="楷体_GB2312" pitchFamily="49" charset="-122"/>
              </a:rPr>
              <a:t>，即链式基数排序，</a:t>
            </a:r>
            <a:r>
              <a:rPr kumimoji="1" lang="zh-CN" altLang="en-US" sz="2800" b="1" dirty="0">
                <a:solidFill>
                  <a:srgbClr val="0000FF"/>
                </a:solidFill>
                <a:latin typeface="楷体_GB2312" pitchFamily="49" charset="-122"/>
                <a:ea typeface="楷体_GB2312" pitchFamily="49" charset="-122"/>
              </a:rPr>
              <a:t>具体作法为</a:t>
            </a:r>
            <a:r>
              <a:rPr kumimoji="1" lang="zh-CN" altLang="en-US" sz="2800" b="1" dirty="0">
                <a:solidFill>
                  <a:prstClr val="black"/>
                </a:solidFill>
                <a:latin typeface="楷体_GB2312" pitchFamily="49" charset="-122"/>
                <a:ea typeface="楷体_GB2312" pitchFamily="49" charset="-122"/>
              </a:rPr>
              <a:t>：</a:t>
            </a:r>
          </a:p>
        </p:txBody>
      </p:sp>
      <p:sp>
        <p:nvSpPr>
          <p:cNvPr id="60419" name="Text Box 3"/>
          <p:cNvSpPr txBox="1">
            <a:spLocks noChangeArrowheads="1"/>
          </p:cNvSpPr>
          <p:nvPr/>
        </p:nvSpPr>
        <p:spPr bwMode="auto">
          <a:xfrm>
            <a:off x="1020839" y="2417136"/>
            <a:ext cx="797101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楷体_GB2312" pitchFamily="49" charset="-122"/>
                <a:ea typeface="楷体_GB2312" pitchFamily="49" charset="-122"/>
              </a:rPr>
              <a:t>    </a:t>
            </a:r>
            <a:r>
              <a:rPr kumimoji="1" lang="en-US" altLang="zh-CN" sz="2800" b="1" smtClean="0">
                <a:solidFill>
                  <a:prstClr val="black"/>
                </a:solidFill>
                <a:latin typeface="Times New Roman" pitchFamily="18" charset="0"/>
                <a:ea typeface="楷体_GB2312" pitchFamily="49" charset="-122"/>
              </a:rPr>
              <a:t>1 </a:t>
            </a:r>
            <a:r>
              <a:rPr kumimoji="1" lang="en-US" altLang="zh-CN" sz="2800" b="1">
                <a:solidFill>
                  <a:prstClr val="black"/>
                </a:solidFill>
                <a:latin typeface="楷体_GB2312" pitchFamily="49" charset="-122"/>
                <a:ea typeface="楷体_GB2312" pitchFamily="49" charset="-122"/>
              </a:rPr>
              <a:t>)</a:t>
            </a:r>
            <a:r>
              <a:rPr kumimoji="1" lang="zh-CN" altLang="en-US" sz="2800" b="1" smtClean="0">
                <a:solidFill>
                  <a:prstClr val="black"/>
                </a:solidFill>
                <a:latin typeface="Times New Roman" pitchFamily="18" charset="0"/>
                <a:ea typeface="楷体_GB2312" pitchFamily="49" charset="-122"/>
              </a:rPr>
              <a:t>待</a:t>
            </a:r>
            <a:r>
              <a:rPr kumimoji="1" lang="zh-CN" altLang="en-US" sz="2800" b="1">
                <a:solidFill>
                  <a:prstClr val="black"/>
                </a:solidFill>
                <a:latin typeface="Times New Roman" pitchFamily="18" charset="0"/>
                <a:ea typeface="楷体_GB2312" pitchFamily="49" charset="-122"/>
              </a:rPr>
              <a:t>排序记录以指针相链，构成一个</a:t>
            </a:r>
            <a:r>
              <a:rPr kumimoji="1" lang="zh-CN" altLang="en-US" sz="2800" b="1">
                <a:solidFill>
                  <a:srgbClr val="0000FF"/>
                </a:solidFill>
                <a:latin typeface="Times New Roman" pitchFamily="18" charset="0"/>
                <a:ea typeface="楷体_GB2312" pitchFamily="49" charset="-122"/>
              </a:rPr>
              <a:t>链表</a:t>
            </a:r>
            <a:r>
              <a:rPr kumimoji="1" lang="zh-CN" altLang="en-US" sz="2800" b="1">
                <a:solidFill>
                  <a:prstClr val="black"/>
                </a:solidFill>
                <a:latin typeface="Times New Roman" pitchFamily="18" charset="0"/>
                <a:ea typeface="楷体_GB2312" pitchFamily="49" charset="-122"/>
              </a:rPr>
              <a:t>；</a:t>
            </a:r>
          </a:p>
        </p:txBody>
      </p:sp>
      <p:sp>
        <p:nvSpPr>
          <p:cNvPr id="60420" name="Text Box 4"/>
          <p:cNvSpPr txBox="1">
            <a:spLocks noChangeArrowheads="1"/>
          </p:cNvSpPr>
          <p:nvPr/>
        </p:nvSpPr>
        <p:spPr bwMode="auto">
          <a:xfrm>
            <a:off x="1151799" y="2940477"/>
            <a:ext cx="10059206" cy="1373505"/>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a:solidFill>
                  <a:prstClr val="black"/>
                </a:solidFill>
                <a:latin typeface="楷体_GB2312" pitchFamily="49" charset="-122"/>
                <a:ea typeface="楷体_GB2312" pitchFamily="49" charset="-122"/>
              </a:rPr>
              <a:t>   ２</a:t>
            </a:r>
            <a:r>
              <a:rPr kumimoji="1" lang="en-US" altLang="zh-CN" sz="2800" b="1">
                <a:solidFill>
                  <a:prstClr val="black"/>
                </a:solidFill>
                <a:latin typeface="楷体_GB2312" pitchFamily="49" charset="-122"/>
                <a:ea typeface="楷体_GB2312" pitchFamily="49" charset="-122"/>
              </a:rPr>
              <a:t>) </a:t>
            </a:r>
            <a:r>
              <a:rPr kumimoji="1" lang="en-US" altLang="zh-CN" sz="2800" b="1">
                <a:solidFill>
                  <a:prstClr val="black"/>
                </a:solidFill>
                <a:latin typeface="Times New Roman" pitchFamily="18" charset="0"/>
                <a:ea typeface="楷体_GB2312" pitchFamily="49" charset="-122"/>
              </a:rPr>
              <a:t>“</a:t>
            </a:r>
            <a:r>
              <a:rPr kumimoji="1" lang="zh-CN" altLang="en-US" sz="2800" b="1">
                <a:solidFill>
                  <a:srgbClr val="0000FF"/>
                </a:solidFill>
                <a:latin typeface="楷体_GB2312" pitchFamily="49" charset="-122"/>
                <a:ea typeface="楷体_GB2312" pitchFamily="49" charset="-122"/>
              </a:rPr>
              <a:t>分配</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 时，按当前</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关键字位</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所取值，将记录分配到不同的 </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链队列</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 中，每个队列中记录的 </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关键字位</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 相同；</a:t>
            </a:r>
          </a:p>
        </p:txBody>
      </p:sp>
      <p:sp>
        <p:nvSpPr>
          <p:cNvPr id="60421" name="Text Box 5"/>
          <p:cNvSpPr txBox="1">
            <a:spLocks noChangeArrowheads="1"/>
          </p:cNvSpPr>
          <p:nvPr/>
        </p:nvSpPr>
        <p:spPr bwMode="auto">
          <a:xfrm>
            <a:off x="1151802" y="4453707"/>
            <a:ext cx="10156561" cy="946369"/>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800" b="1">
                <a:solidFill>
                  <a:prstClr val="black"/>
                </a:solidFill>
                <a:latin typeface="楷体_GB2312" pitchFamily="49" charset="-122"/>
                <a:ea typeface="楷体_GB2312" pitchFamily="49" charset="-122"/>
              </a:rPr>
              <a:t>   ３</a:t>
            </a:r>
            <a:r>
              <a:rPr kumimoji="1" lang="en-US" altLang="zh-CN" sz="2800" b="1">
                <a:solidFill>
                  <a:prstClr val="black"/>
                </a:solidFill>
                <a:latin typeface="楷体_GB2312" pitchFamily="49" charset="-122"/>
                <a:ea typeface="楷体_GB2312" pitchFamily="49" charset="-122"/>
              </a:rPr>
              <a:t>) </a:t>
            </a:r>
            <a:r>
              <a:rPr kumimoji="1" lang="en-US" altLang="zh-CN" sz="2800" b="1">
                <a:solidFill>
                  <a:prstClr val="black"/>
                </a:solidFill>
                <a:latin typeface="Times New Roman" pitchFamily="18" charset="0"/>
                <a:ea typeface="楷体_GB2312" pitchFamily="49" charset="-122"/>
              </a:rPr>
              <a:t>“</a:t>
            </a:r>
            <a:r>
              <a:rPr kumimoji="1" lang="zh-CN" altLang="en-US" sz="2800" b="1">
                <a:solidFill>
                  <a:srgbClr val="0000FF"/>
                </a:solidFill>
                <a:latin typeface="楷体_GB2312" pitchFamily="49" charset="-122"/>
                <a:ea typeface="楷体_GB2312" pitchFamily="49" charset="-122"/>
              </a:rPr>
              <a:t>收集</a:t>
            </a:r>
            <a:r>
              <a:rPr kumimoji="1" lang="zh-CN" altLang="en-US" sz="2800" b="1">
                <a:solidFill>
                  <a:prstClr val="black"/>
                </a:solidFill>
                <a:latin typeface="Times New Roman" pitchFamily="18" charset="0"/>
                <a:ea typeface="楷体_GB2312" pitchFamily="49" charset="-122"/>
              </a:rPr>
              <a:t>”</a:t>
            </a:r>
            <a:r>
              <a:rPr kumimoji="1" lang="zh-CN" altLang="en-US" sz="2800" b="1">
                <a:solidFill>
                  <a:prstClr val="black"/>
                </a:solidFill>
                <a:latin typeface="楷体_GB2312" pitchFamily="49" charset="-122"/>
                <a:ea typeface="楷体_GB2312" pitchFamily="49" charset="-122"/>
              </a:rPr>
              <a:t>时，按当前关键字位取值从小到大将各队列首尾相链成一个链表</a:t>
            </a:r>
            <a:r>
              <a:rPr kumimoji="1" lang="en-US" altLang="zh-CN" sz="2800" b="1">
                <a:solidFill>
                  <a:prstClr val="black"/>
                </a:solidFill>
                <a:latin typeface="楷体_GB2312" pitchFamily="49" charset="-122"/>
                <a:ea typeface="楷体_GB2312" pitchFamily="49" charset="-122"/>
              </a:rPr>
              <a:t>;</a:t>
            </a:r>
          </a:p>
        </p:txBody>
      </p:sp>
      <p:sp>
        <p:nvSpPr>
          <p:cNvPr id="60422" name="Text Box 6"/>
          <p:cNvSpPr txBox="1">
            <a:spLocks noChangeArrowheads="1"/>
          </p:cNvSpPr>
          <p:nvPr/>
        </p:nvSpPr>
        <p:spPr bwMode="auto">
          <a:xfrm>
            <a:off x="1213179" y="5590621"/>
            <a:ext cx="7586345"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prstClr val="black"/>
                </a:solidFill>
                <a:latin typeface="楷体_GB2312" pitchFamily="49" charset="-122"/>
                <a:ea typeface="楷体_GB2312" pitchFamily="49" charset="-122"/>
              </a:rPr>
              <a:t>   ４</a:t>
            </a:r>
            <a:r>
              <a:rPr kumimoji="1" lang="en-US" altLang="zh-CN" sz="2800" b="1">
                <a:solidFill>
                  <a:prstClr val="black"/>
                </a:solidFill>
                <a:latin typeface="楷体_GB2312" pitchFamily="49" charset="-122"/>
                <a:ea typeface="楷体_GB2312" pitchFamily="49" charset="-122"/>
              </a:rPr>
              <a:t>) </a:t>
            </a:r>
            <a:r>
              <a:rPr kumimoji="1" lang="zh-CN" altLang="en-US" sz="2800" b="1">
                <a:solidFill>
                  <a:prstClr val="black"/>
                </a:solidFill>
                <a:latin typeface="楷体_GB2312" pitchFamily="49" charset="-122"/>
                <a:ea typeface="楷体_GB2312" pitchFamily="49" charset="-122"/>
              </a:rPr>
              <a:t>对每个关键字位均</a:t>
            </a:r>
            <a:r>
              <a:rPr kumimoji="1" lang="zh-CN" altLang="en-US" sz="2800" b="1">
                <a:solidFill>
                  <a:srgbClr val="0000FF"/>
                </a:solidFill>
                <a:latin typeface="楷体_GB2312" pitchFamily="49" charset="-122"/>
                <a:ea typeface="楷体_GB2312" pitchFamily="49" charset="-122"/>
              </a:rPr>
              <a:t>重复</a:t>
            </a:r>
            <a:r>
              <a:rPr kumimoji="1" lang="en-US" altLang="zh-CN" sz="2800" b="1">
                <a:solidFill>
                  <a:srgbClr val="0000FF"/>
                </a:solidFill>
                <a:latin typeface="楷体_GB2312" pitchFamily="49" charset="-122"/>
                <a:ea typeface="楷体_GB2312" pitchFamily="49" charset="-122"/>
              </a:rPr>
              <a:t>2) </a:t>
            </a:r>
            <a:r>
              <a:rPr kumimoji="1" lang="zh-CN" altLang="en-US" sz="2800" b="1">
                <a:solidFill>
                  <a:srgbClr val="0000FF"/>
                </a:solidFill>
                <a:latin typeface="楷体_GB2312" pitchFamily="49" charset="-122"/>
                <a:ea typeface="楷体_GB2312" pitchFamily="49" charset="-122"/>
              </a:rPr>
              <a:t>和</a:t>
            </a:r>
            <a:r>
              <a:rPr kumimoji="1" lang="en-US" altLang="zh-CN" sz="2800" b="1">
                <a:solidFill>
                  <a:srgbClr val="0000FF"/>
                </a:solidFill>
                <a:latin typeface="楷体_GB2312" pitchFamily="49" charset="-122"/>
                <a:ea typeface="楷体_GB2312" pitchFamily="49" charset="-122"/>
              </a:rPr>
              <a:t>3)</a:t>
            </a:r>
            <a:r>
              <a:rPr kumimoji="1" lang="en-US" altLang="zh-CN" sz="2800" b="1">
                <a:solidFill>
                  <a:prstClr val="black"/>
                </a:solidFill>
                <a:latin typeface="楷体_GB2312" pitchFamily="49" charset="-122"/>
                <a:ea typeface="楷体_GB2312" pitchFamily="49" charset="-122"/>
              </a:rPr>
              <a:t> </a:t>
            </a:r>
            <a:r>
              <a:rPr kumimoji="1" lang="zh-CN" altLang="en-US" sz="2800" b="1">
                <a:solidFill>
                  <a:prstClr val="black"/>
                </a:solidFill>
                <a:latin typeface="楷体_GB2312" pitchFamily="49" charset="-122"/>
                <a:ea typeface="楷体_GB2312" pitchFamily="49" charset="-122"/>
              </a:rPr>
              <a:t>两步。</a:t>
            </a:r>
          </a:p>
        </p:txBody>
      </p:sp>
      <p:sp>
        <p:nvSpPr>
          <p:cNvPr id="2" name="标题 1"/>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5623976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0419"/>
                                        </p:tgtEl>
                                        <p:attrNameLst>
                                          <p:attrName>style.visibility</p:attrName>
                                        </p:attrNameLst>
                                      </p:cBhvr>
                                      <p:to>
                                        <p:strVal val="visible"/>
                                      </p:to>
                                    </p:set>
                                    <p:animEffect transition="in" filter="wipe(left)">
                                      <p:cBhvr>
                                        <p:cTn id="12" dur="300"/>
                                        <p:tgtEl>
                                          <p:spTgt spid="60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0420"/>
                                        </p:tgtEl>
                                        <p:attrNameLst>
                                          <p:attrName>style.visibility</p:attrName>
                                        </p:attrNameLst>
                                      </p:cBhvr>
                                      <p:to>
                                        <p:strVal val="visible"/>
                                      </p:to>
                                    </p:set>
                                    <p:animEffect transition="in" filter="wipe(left)">
                                      <p:cBhvr>
                                        <p:cTn id="17" dur="300"/>
                                        <p:tgtEl>
                                          <p:spTgt spid="60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60421"/>
                                        </p:tgtEl>
                                        <p:attrNameLst>
                                          <p:attrName>style.visibility</p:attrName>
                                        </p:attrNameLst>
                                      </p:cBhvr>
                                      <p:to>
                                        <p:strVal val="visible"/>
                                      </p:to>
                                    </p:set>
                                    <p:animEffect transition="in" filter="wipe(left)">
                                      <p:cBhvr>
                                        <p:cTn id="22" dur="300"/>
                                        <p:tgtEl>
                                          <p:spTgt spid="60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60422"/>
                                        </p:tgtEl>
                                        <p:attrNameLst>
                                          <p:attrName>style.visibility</p:attrName>
                                        </p:attrNameLst>
                                      </p:cBhvr>
                                      <p:to>
                                        <p:strVal val="visible"/>
                                      </p:to>
                                    </p:set>
                                    <p:animEffect transition="in" filter="wipe(left)">
                                      <p:cBhvr>
                                        <p:cTn id="27" dur="3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P spid="60421" grpId="0" autoUpdateAnimBg="0"/>
      <p:bldP spid="6042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476064" y="1197546"/>
            <a:ext cx="1266528"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prstClr val="black"/>
                </a:solidFill>
                <a:latin typeface="隶书" pitchFamily="49" charset="-122"/>
                <a:ea typeface="隶书" pitchFamily="49" charset="-122"/>
              </a:rPr>
              <a:t>例如：</a:t>
            </a:r>
            <a:endParaRPr kumimoji="1" lang="zh-CN" altLang="en-US" sz="2800" b="1">
              <a:solidFill>
                <a:prstClr val="black"/>
              </a:solidFill>
              <a:latin typeface="楷体_GB2312" pitchFamily="49" charset="-122"/>
              <a:ea typeface="楷体_GB2312" pitchFamily="49" charset="-122"/>
            </a:endParaRPr>
          </a:p>
        </p:txBody>
      </p:sp>
      <p:sp>
        <p:nvSpPr>
          <p:cNvPr id="61443" name="Text Box 3"/>
          <p:cNvSpPr txBox="1">
            <a:spLocks noChangeArrowheads="1"/>
          </p:cNvSpPr>
          <p:nvPr/>
        </p:nvSpPr>
        <p:spPr bwMode="auto">
          <a:xfrm>
            <a:off x="1799871" y="1629446"/>
            <a:ext cx="7565510"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p→369→367→167→239→237→138→230→139</a:t>
            </a:r>
          </a:p>
        </p:txBody>
      </p:sp>
      <p:sp>
        <p:nvSpPr>
          <p:cNvPr id="61444" name="Text Box 4"/>
          <p:cNvSpPr txBox="1">
            <a:spLocks noChangeArrowheads="1"/>
          </p:cNvSpPr>
          <p:nvPr/>
        </p:nvSpPr>
        <p:spPr bwMode="auto">
          <a:xfrm>
            <a:off x="1414690" y="1989895"/>
            <a:ext cx="2709043" cy="652637"/>
          </a:xfrm>
          <a:prstGeom prst="rect">
            <a:avLst/>
          </a:prstGeom>
          <a:noFill/>
          <a:ln w="9525">
            <a:noFill/>
            <a:miter lim="800000"/>
            <a:headEnd/>
            <a:tailEnd/>
          </a:ln>
        </p:spPr>
        <p:txBody>
          <a:bodyPr wrap="none">
            <a:spAutoFit/>
          </a:bodyPr>
          <a:lstStyle/>
          <a:p>
            <a:pPr fontAlgn="base">
              <a:lnSpc>
                <a:spcPct val="130000"/>
              </a:lnSpc>
              <a:spcBef>
                <a:spcPct val="0"/>
              </a:spcBef>
              <a:spcAft>
                <a:spcPct val="0"/>
              </a:spcAft>
            </a:pPr>
            <a:r>
              <a:rPr kumimoji="1" lang="zh-CN" altLang="en-US" sz="2800" b="1">
                <a:solidFill>
                  <a:srgbClr val="990000"/>
                </a:solidFill>
                <a:latin typeface="Times New Roman" pitchFamily="18" charset="0"/>
                <a:ea typeface="隶书" pitchFamily="49" charset="-122"/>
              </a:rPr>
              <a:t>进行第一次分配</a:t>
            </a:r>
          </a:p>
        </p:txBody>
      </p:sp>
      <p:sp>
        <p:nvSpPr>
          <p:cNvPr id="61445" name="Text Box 5"/>
          <p:cNvSpPr txBox="1">
            <a:spLocks noChangeArrowheads="1"/>
          </p:cNvSpPr>
          <p:nvPr/>
        </p:nvSpPr>
        <p:spPr bwMode="auto">
          <a:xfrm>
            <a:off x="1414690" y="5159276"/>
            <a:ext cx="2709043" cy="631088"/>
          </a:xfrm>
          <a:prstGeom prst="rect">
            <a:avLst/>
          </a:prstGeom>
          <a:noFill/>
          <a:ln w="9525">
            <a:noFill/>
            <a:miter lim="800000"/>
            <a:headEnd/>
            <a:tailEnd/>
          </a:ln>
        </p:spPr>
        <p:txBody>
          <a:bodyPr wrap="none">
            <a:spAutoFit/>
          </a:bodyPr>
          <a:lstStyle/>
          <a:p>
            <a:pPr fontAlgn="base">
              <a:lnSpc>
                <a:spcPct val="125000"/>
              </a:lnSpc>
              <a:spcBef>
                <a:spcPct val="0"/>
              </a:spcBef>
              <a:spcAft>
                <a:spcPct val="0"/>
              </a:spcAft>
            </a:pPr>
            <a:r>
              <a:rPr kumimoji="1" lang="zh-CN" altLang="en-US" sz="2800" b="1">
                <a:solidFill>
                  <a:srgbClr val="990000"/>
                </a:solidFill>
                <a:latin typeface="Times New Roman" pitchFamily="18" charset="0"/>
                <a:ea typeface="隶书" pitchFamily="49" charset="-122"/>
              </a:rPr>
              <a:t>进行第一次收集</a:t>
            </a:r>
          </a:p>
        </p:txBody>
      </p:sp>
      <p:sp>
        <p:nvSpPr>
          <p:cNvPr id="61446" name="Rectangle 6"/>
          <p:cNvSpPr>
            <a:spLocks noChangeArrowheads="1"/>
          </p:cNvSpPr>
          <p:nvPr/>
        </p:nvSpPr>
        <p:spPr bwMode="auto">
          <a:xfrm>
            <a:off x="1895107" y="2623451"/>
            <a:ext cx="3936488" cy="647850"/>
          </a:xfrm>
          <a:prstGeom prst="rect">
            <a:avLst/>
          </a:prstGeom>
          <a:noFill/>
          <a:ln w="9525">
            <a:noFill/>
            <a:miter lim="800000"/>
            <a:headEnd/>
            <a:tailEnd/>
          </a:ln>
        </p:spPr>
        <p:txBody>
          <a:bodyPr>
            <a:spAutoFit/>
          </a:bodyPr>
          <a:lstStyle/>
          <a:p>
            <a:pPr fontAlgn="base">
              <a:lnSpc>
                <a:spcPct val="130000"/>
              </a:lnSpc>
              <a:spcBef>
                <a:spcPct val="0"/>
              </a:spcBef>
              <a:spcAft>
                <a:spcPct val="0"/>
              </a:spcAft>
            </a:pPr>
            <a:r>
              <a:rPr kumimoji="1" lang="en-US" altLang="zh-CN" sz="2800">
                <a:solidFill>
                  <a:srgbClr val="006666"/>
                </a:solidFill>
                <a:latin typeface="Times New Roman" pitchFamily="18" charset="0"/>
                <a:ea typeface="楷体_GB2312" pitchFamily="49" charset="-122"/>
              </a:rPr>
              <a:t>f[</a:t>
            </a:r>
            <a:r>
              <a:rPr kumimoji="1" lang="en-US" altLang="zh-CN" sz="2800" b="1">
                <a:solidFill>
                  <a:srgbClr val="FF0000"/>
                </a:solidFill>
                <a:latin typeface="Times New Roman" pitchFamily="18" charset="0"/>
                <a:ea typeface="楷体_GB2312" pitchFamily="49" charset="-122"/>
              </a:rPr>
              <a:t>0</a:t>
            </a:r>
            <a:r>
              <a:rPr kumimoji="1" lang="en-US" altLang="zh-CN" sz="2800">
                <a:solidFill>
                  <a:srgbClr val="006666"/>
                </a:solidFill>
                <a:latin typeface="Times New Roman" pitchFamily="18" charset="0"/>
                <a:ea typeface="楷体_GB2312" pitchFamily="49" charset="-122"/>
              </a:rPr>
              <a:t>]                  r[</a:t>
            </a:r>
            <a:r>
              <a:rPr kumimoji="1" lang="en-US" altLang="zh-CN" sz="2800" b="1">
                <a:solidFill>
                  <a:srgbClr val="FF0000"/>
                </a:solidFill>
                <a:latin typeface="Times New Roman" pitchFamily="18" charset="0"/>
                <a:ea typeface="楷体_GB2312" pitchFamily="49" charset="-122"/>
              </a:rPr>
              <a:t>0</a:t>
            </a:r>
            <a:r>
              <a:rPr kumimoji="1" lang="en-US" altLang="zh-CN" sz="2800">
                <a:solidFill>
                  <a:srgbClr val="006666"/>
                </a:solidFill>
                <a:latin typeface="Times New Roman" pitchFamily="18" charset="0"/>
                <a:ea typeface="楷体_GB2312" pitchFamily="49" charset="-122"/>
              </a:rPr>
              <a:t>]</a:t>
            </a:r>
          </a:p>
        </p:txBody>
      </p:sp>
      <p:sp>
        <p:nvSpPr>
          <p:cNvPr id="61447" name="Rectangle 7"/>
          <p:cNvSpPr>
            <a:spLocks noChangeArrowheads="1"/>
          </p:cNvSpPr>
          <p:nvPr/>
        </p:nvSpPr>
        <p:spPr bwMode="auto">
          <a:xfrm>
            <a:off x="1935325" y="3357051"/>
            <a:ext cx="5393723" cy="566440"/>
          </a:xfrm>
          <a:prstGeom prst="rect">
            <a:avLst/>
          </a:prstGeom>
          <a:noFill/>
          <a:ln w="9525">
            <a:noFill/>
            <a:miter lim="800000"/>
            <a:headEnd/>
            <a:tailEnd/>
          </a:ln>
        </p:spPr>
        <p:txBody>
          <a:bodyPr wrap="none">
            <a:spAutoFit/>
          </a:bodyPr>
          <a:lstStyle/>
          <a:p>
            <a:pPr fontAlgn="base">
              <a:lnSpc>
                <a:spcPct val="110000"/>
              </a:lnSpc>
              <a:spcBef>
                <a:spcPct val="0"/>
              </a:spcBef>
              <a:spcAft>
                <a:spcPct val="0"/>
              </a:spcAft>
            </a:pPr>
            <a:r>
              <a:rPr kumimoji="1" lang="en-US" altLang="zh-CN" sz="2800">
                <a:solidFill>
                  <a:srgbClr val="006666"/>
                </a:solidFill>
                <a:latin typeface="Times New Roman" pitchFamily="18" charset="0"/>
                <a:ea typeface="楷体_GB2312" pitchFamily="49" charset="-122"/>
              </a:rPr>
              <a:t>f[</a:t>
            </a:r>
            <a:r>
              <a:rPr kumimoji="1" lang="en-US" altLang="zh-CN" sz="2800">
                <a:solidFill>
                  <a:srgbClr val="0000FF"/>
                </a:solidFill>
                <a:latin typeface="Times New Roman" pitchFamily="18" charset="0"/>
                <a:ea typeface="楷体_GB2312" pitchFamily="49" charset="-122"/>
              </a:rPr>
              <a:t>7</a:t>
            </a:r>
            <a:r>
              <a:rPr kumimoji="1" lang="en-US" altLang="zh-CN" sz="2800">
                <a:solidFill>
                  <a:srgbClr val="006666"/>
                </a:solidFill>
                <a:latin typeface="Times New Roman" pitchFamily="18" charset="0"/>
                <a:ea typeface="楷体_GB2312" pitchFamily="49" charset="-122"/>
              </a:rPr>
              <a:t>]                                              r[</a:t>
            </a:r>
            <a:r>
              <a:rPr kumimoji="1" lang="en-US" altLang="zh-CN" sz="2800" b="1">
                <a:solidFill>
                  <a:srgbClr val="0000FF"/>
                </a:solidFill>
                <a:latin typeface="Times New Roman" pitchFamily="18" charset="0"/>
                <a:ea typeface="楷体_GB2312" pitchFamily="49" charset="-122"/>
              </a:rPr>
              <a:t>7</a:t>
            </a:r>
            <a:r>
              <a:rPr kumimoji="1" lang="en-US" altLang="zh-CN" sz="2800">
                <a:solidFill>
                  <a:srgbClr val="006666"/>
                </a:solidFill>
                <a:latin typeface="Times New Roman" pitchFamily="18" charset="0"/>
                <a:ea typeface="楷体_GB2312" pitchFamily="49" charset="-122"/>
              </a:rPr>
              <a:t>]</a:t>
            </a:r>
          </a:p>
        </p:txBody>
      </p:sp>
      <p:sp>
        <p:nvSpPr>
          <p:cNvPr id="61448" name="Rectangle 8"/>
          <p:cNvSpPr>
            <a:spLocks noChangeArrowheads="1"/>
          </p:cNvSpPr>
          <p:nvPr/>
        </p:nvSpPr>
        <p:spPr bwMode="auto">
          <a:xfrm>
            <a:off x="1935320" y="4058887"/>
            <a:ext cx="2790786" cy="566440"/>
          </a:xfrm>
          <a:prstGeom prst="rect">
            <a:avLst/>
          </a:prstGeom>
          <a:noFill/>
          <a:ln w="9525">
            <a:noFill/>
            <a:miter lim="800000"/>
            <a:headEnd/>
            <a:tailEnd/>
          </a:ln>
        </p:spPr>
        <p:txBody>
          <a:bodyPr wrap="none">
            <a:spAutoFit/>
          </a:bodyPr>
          <a:lstStyle/>
          <a:p>
            <a:pPr fontAlgn="base">
              <a:lnSpc>
                <a:spcPct val="110000"/>
              </a:lnSpc>
              <a:spcBef>
                <a:spcPct val="0"/>
              </a:spcBef>
              <a:spcAft>
                <a:spcPct val="0"/>
              </a:spcAft>
            </a:pPr>
            <a:r>
              <a:rPr kumimoji="1" lang="en-US" altLang="zh-CN" sz="2800" dirty="0">
                <a:solidFill>
                  <a:srgbClr val="006666"/>
                </a:solidFill>
                <a:latin typeface="Times New Roman" pitchFamily="18" charset="0"/>
                <a:ea typeface="楷体_GB2312" pitchFamily="49" charset="-122"/>
              </a:rPr>
              <a:t>f[</a:t>
            </a:r>
            <a:r>
              <a:rPr kumimoji="1" lang="en-US" altLang="zh-CN" sz="2800" b="1" dirty="0">
                <a:solidFill>
                  <a:srgbClr val="FF00FF"/>
                </a:solidFill>
                <a:latin typeface="Times New Roman" pitchFamily="18" charset="0"/>
                <a:ea typeface="楷体_GB2312" pitchFamily="49" charset="-122"/>
              </a:rPr>
              <a:t>8</a:t>
            </a:r>
            <a:r>
              <a:rPr kumimoji="1" lang="en-US" altLang="zh-CN" sz="2800" dirty="0">
                <a:solidFill>
                  <a:srgbClr val="006666"/>
                </a:solidFill>
                <a:latin typeface="Times New Roman" pitchFamily="18" charset="0"/>
                <a:ea typeface="楷体_GB2312" pitchFamily="49" charset="-122"/>
              </a:rPr>
              <a:t>]                 r[</a:t>
            </a:r>
            <a:r>
              <a:rPr kumimoji="1" lang="en-US" altLang="zh-CN" sz="2800" b="1" dirty="0">
                <a:solidFill>
                  <a:srgbClr val="FF00FF"/>
                </a:solidFill>
                <a:latin typeface="Times New Roman" pitchFamily="18" charset="0"/>
                <a:ea typeface="楷体_GB2312" pitchFamily="49" charset="-122"/>
              </a:rPr>
              <a:t>8</a:t>
            </a:r>
            <a:r>
              <a:rPr kumimoji="1" lang="en-US" altLang="zh-CN" sz="2800" dirty="0">
                <a:solidFill>
                  <a:srgbClr val="006666"/>
                </a:solidFill>
                <a:latin typeface="Times New Roman" pitchFamily="18" charset="0"/>
                <a:ea typeface="楷体_GB2312" pitchFamily="49" charset="-122"/>
              </a:rPr>
              <a:t>]</a:t>
            </a:r>
          </a:p>
        </p:txBody>
      </p:sp>
      <p:sp>
        <p:nvSpPr>
          <p:cNvPr id="61449" name="Rectangle 9"/>
          <p:cNvSpPr>
            <a:spLocks noChangeArrowheads="1"/>
          </p:cNvSpPr>
          <p:nvPr/>
        </p:nvSpPr>
        <p:spPr bwMode="auto">
          <a:xfrm>
            <a:off x="1975879" y="4721936"/>
            <a:ext cx="5214889" cy="52322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dirty="0">
                <a:solidFill>
                  <a:srgbClr val="006666"/>
                </a:solidFill>
                <a:latin typeface="Times New Roman" pitchFamily="18" charset="0"/>
                <a:ea typeface="楷体_GB2312" pitchFamily="49" charset="-122"/>
              </a:rPr>
              <a:t>f[</a:t>
            </a:r>
            <a:r>
              <a:rPr kumimoji="1" lang="en-US" altLang="zh-CN" sz="2800" b="1" dirty="0">
                <a:solidFill>
                  <a:srgbClr val="CC3300"/>
                </a:solidFill>
                <a:latin typeface="Times New Roman" pitchFamily="18" charset="0"/>
                <a:ea typeface="楷体_GB2312" pitchFamily="49" charset="-122"/>
              </a:rPr>
              <a:t>9</a:t>
            </a:r>
            <a:r>
              <a:rPr kumimoji="1" lang="en-US" altLang="zh-CN" sz="2800">
                <a:solidFill>
                  <a:srgbClr val="006666"/>
                </a:solidFill>
                <a:latin typeface="Times New Roman" pitchFamily="18" charset="0"/>
                <a:ea typeface="楷体_GB2312" pitchFamily="49" charset="-122"/>
              </a:rPr>
              <a:t>] </a:t>
            </a:r>
            <a:r>
              <a:rPr kumimoji="1" lang="en-US" altLang="zh-CN" sz="2800" smtClean="0">
                <a:solidFill>
                  <a:srgbClr val="006666"/>
                </a:solidFill>
                <a:latin typeface="Times New Roman" pitchFamily="18" charset="0"/>
                <a:ea typeface="楷体_GB2312" pitchFamily="49" charset="-122"/>
              </a:rPr>
              <a:t>                                           </a:t>
            </a:r>
            <a:r>
              <a:rPr kumimoji="1" lang="en-US" altLang="zh-CN" sz="2800" dirty="0">
                <a:solidFill>
                  <a:srgbClr val="006666"/>
                </a:solidFill>
                <a:latin typeface="Times New Roman" pitchFamily="18" charset="0"/>
                <a:ea typeface="楷体_GB2312" pitchFamily="49" charset="-122"/>
              </a:rPr>
              <a:t>r[</a:t>
            </a:r>
            <a:r>
              <a:rPr kumimoji="1" lang="en-US" altLang="zh-CN" sz="2800" b="1" dirty="0">
                <a:solidFill>
                  <a:srgbClr val="CC3300"/>
                </a:solidFill>
                <a:latin typeface="Times New Roman" pitchFamily="18" charset="0"/>
                <a:ea typeface="楷体_GB2312" pitchFamily="49" charset="-122"/>
              </a:rPr>
              <a:t>9</a:t>
            </a:r>
            <a:r>
              <a:rPr kumimoji="1" lang="en-US" altLang="zh-CN" sz="2800" dirty="0">
                <a:solidFill>
                  <a:srgbClr val="006666"/>
                </a:solidFill>
                <a:latin typeface="Times New Roman" pitchFamily="18" charset="0"/>
                <a:ea typeface="楷体_GB2312" pitchFamily="49" charset="-122"/>
              </a:rPr>
              <a:t>]</a:t>
            </a:r>
          </a:p>
        </p:txBody>
      </p:sp>
      <p:sp>
        <p:nvSpPr>
          <p:cNvPr id="61450" name="Rectangle 10"/>
          <p:cNvSpPr>
            <a:spLocks noChangeArrowheads="1"/>
          </p:cNvSpPr>
          <p:nvPr/>
        </p:nvSpPr>
        <p:spPr bwMode="auto">
          <a:xfrm>
            <a:off x="1799871" y="5735675"/>
            <a:ext cx="128255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p→230</a:t>
            </a:r>
          </a:p>
        </p:txBody>
      </p:sp>
      <p:sp>
        <p:nvSpPr>
          <p:cNvPr id="61451" name="Rectangle 11"/>
          <p:cNvSpPr>
            <a:spLocks noChangeArrowheads="1"/>
          </p:cNvSpPr>
          <p:nvPr/>
        </p:nvSpPr>
        <p:spPr bwMode="auto">
          <a:xfrm>
            <a:off x="2737741" y="2747960"/>
            <a:ext cx="1441232"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srgbClr val="006666"/>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23</a:t>
            </a:r>
            <a:r>
              <a:rPr kumimoji="1" lang="en-US" altLang="zh-CN" sz="2800" b="1">
                <a:solidFill>
                  <a:srgbClr val="FF0000"/>
                </a:solidFill>
                <a:latin typeface="Times New Roman" pitchFamily="18" charset="0"/>
                <a:ea typeface="楷体_GB2312" pitchFamily="49" charset="-122"/>
              </a:rPr>
              <a:t>0</a:t>
            </a:r>
            <a:r>
              <a:rPr kumimoji="1" lang="en-US" altLang="zh-CN" sz="2800" b="1">
                <a:solidFill>
                  <a:srgbClr val="006666"/>
                </a:solidFill>
                <a:latin typeface="Times New Roman" pitchFamily="18" charset="0"/>
                <a:ea typeface="楷体_GB2312" pitchFamily="49" charset="-122"/>
              </a:rPr>
              <a:t>←</a:t>
            </a:r>
          </a:p>
        </p:txBody>
      </p:sp>
      <p:sp>
        <p:nvSpPr>
          <p:cNvPr id="61452" name="Rectangle 12"/>
          <p:cNvSpPr>
            <a:spLocks noChangeArrowheads="1"/>
          </p:cNvSpPr>
          <p:nvPr/>
        </p:nvSpPr>
        <p:spPr bwMode="auto">
          <a:xfrm>
            <a:off x="2670092" y="3415801"/>
            <a:ext cx="413392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srgbClr val="006666"/>
                </a:solidFill>
                <a:latin typeface="Times New Roman" pitchFamily="18" charset="0"/>
                <a:ea typeface="楷体_GB2312" pitchFamily="49" charset="-122"/>
              </a:rPr>
              <a:t>→</a:t>
            </a:r>
            <a:r>
              <a:rPr kumimoji="1" lang="en-US" altLang="zh-CN" sz="2800" b="1" dirty="0" smtClean="0">
                <a:solidFill>
                  <a:prstClr val="black"/>
                </a:solidFill>
                <a:latin typeface="Times New Roman" pitchFamily="18" charset="0"/>
                <a:ea typeface="楷体_GB2312" pitchFamily="49" charset="-122"/>
              </a:rPr>
              <a:t>36</a:t>
            </a:r>
            <a:r>
              <a:rPr kumimoji="1" lang="en-US" altLang="zh-CN" sz="2800" b="1" dirty="0" smtClean="0">
                <a:solidFill>
                  <a:srgbClr val="0000FF"/>
                </a:solidFill>
                <a:latin typeface="Times New Roman" pitchFamily="18" charset="0"/>
                <a:ea typeface="楷体_GB2312" pitchFamily="49" charset="-122"/>
              </a:rPr>
              <a:t>7                             </a:t>
            </a: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srgbClr val="006666"/>
              </a:solidFill>
              <a:latin typeface="Times New Roman" pitchFamily="18" charset="0"/>
              <a:ea typeface="楷体_GB2312" pitchFamily="49" charset="-122"/>
            </a:endParaRPr>
          </a:p>
        </p:txBody>
      </p:sp>
      <p:sp>
        <p:nvSpPr>
          <p:cNvPr id="61453" name="Rectangle 13"/>
          <p:cNvSpPr>
            <a:spLocks noChangeArrowheads="1"/>
          </p:cNvSpPr>
          <p:nvPr/>
        </p:nvSpPr>
        <p:spPr bwMode="auto">
          <a:xfrm>
            <a:off x="4073093" y="3400146"/>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dirty="0">
                <a:solidFill>
                  <a:prstClr val="black"/>
                </a:solidFill>
                <a:latin typeface="Times New Roman" pitchFamily="18" charset="0"/>
                <a:ea typeface="楷体_GB2312" pitchFamily="49" charset="-122"/>
              </a:rPr>
              <a:t>→16</a:t>
            </a:r>
            <a:r>
              <a:rPr kumimoji="1" lang="en-US" altLang="zh-CN" sz="2800" b="1" dirty="0">
                <a:solidFill>
                  <a:srgbClr val="0000FF"/>
                </a:solidFill>
                <a:latin typeface="Times New Roman" pitchFamily="18" charset="0"/>
                <a:ea typeface="楷体_GB2312" pitchFamily="49" charset="-122"/>
              </a:rPr>
              <a:t>7</a:t>
            </a:r>
          </a:p>
        </p:txBody>
      </p:sp>
      <p:sp>
        <p:nvSpPr>
          <p:cNvPr id="61454" name="Rectangle 14"/>
          <p:cNvSpPr>
            <a:spLocks noChangeArrowheads="1"/>
          </p:cNvSpPr>
          <p:nvPr/>
        </p:nvSpPr>
        <p:spPr bwMode="auto">
          <a:xfrm>
            <a:off x="5207803" y="3378596"/>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dirty="0">
                <a:solidFill>
                  <a:prstClr val="black"/>
                </a:solidFill>
                <a:latin typeface="Times New Roman" pitchFamily="18" charset="0"/>
                <a:ea typeface="楷体_GB2312" pitchFamily="49" charset="-122"/>
              </a:rPr>
              <a:t>→23</a:t>
            </a:r>
            <a:r>
              <a:rPr kumimoji="1" lang="en-US" altLang="zh-CN" sz="2800" b="1" dirty="0">
                <a:solidFill>
                  <a:srgbClr val="0000FF"/>
                </a:solidFill>
                <a:latin typeface="Times New Roman" pitchFamily="18" charset="0"/>
                <a:ea typeface="楷体_GB2312" pitchFamily="49" charset="-122"/>
              </a:rPr>
              <a:t>7</a:t>
            </a:r>
          </a:p>
        </p:txBody>
      </p:sp>
      <p:sp>
        <p:nvSpPr>
          <p:cNvPr id="61455" name="Rectangle 15"/>
          <p:cNvSpPr>
            <a:spLocks noChangeArrowheads="1"/>
          </p:cNvSpPr>
          <p:nvPr/>
        </p:nvSpPr>
        <p:spPr bwMode="auto">
          <a:xfrm>
            <a:off x="3175525" y="5735675"/>
            <a:ext cx="287733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→367→167→237</a:t>
            </a:r>
          </a:p>
        </p:txBody>
      </p:sp>
      <p:sp>
        <p:nvSpPr>
          <p:cNvPr id="61456" name="Rectangle 16"/>
          <p:cNvSpPr>
            <a:spLocks noChangeArrowheads="1"/>
          </p:cNvSpPr>
          <p:nvPr/>
        </p:nvSpPr>
        <p:spPr bwMode="auto">
          <a:xfrm>
            <a:off x="6246841" y="5762207"/>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→138</a:t>
            </a:r>
          </a:p>
        </p:txBody>
      </p:sp>
      <p:sp>
        <p:nvSpPr>
          <p:cNvPr id="61457" name="Rectangle 17"/>
          <p:cNvSpPr>
            <a:spLocks noChangeArrowheads="1"/>
          </p:cNvSpPr>
          <p:nvPr/>
        </p:nvSpPr>
        <p:spPr bwMode="auto">
          <a:xfrm>
            <a:off x="7329048" y="5769882"/>
            <a:ext cx="287733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→368→239→139</a:t>
            </a:r>
          </a:p>
        </p:txBody>
      </p:sp>
      <p:sp>
        <p:nvSpPr>
          <p:cNvPr id="61458" name="Rectangle 18"/>
          <p:cNvSpPr>
            <a:spLocks noChangeArrowheads="1"/>
          </p:cNvSpPr>
          <p:nvPr/>
        </p:nvSpPr>
        <p:spPr bwMode="auto">
          <a:xfrm>
            <a:off x="2771928" y="4740079"/>
            <a:ext cx="3774902"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srgbClr val="006666"/>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36</a:t>
            </a:r>
            <a:r>
              <a:rPr kumimoji="1" lang="en-US" altLang="zh-CN" sz="2800" b="1">
                <a:solidFill>
                  <a:srgbClr val="CC3300"/>
                </a:solidFill>
                <a:latin typeface="Times New Roman" pitchFamily="18" charset="0"/>
                <a:ea typeface="楷体_GB2312" pitchFamily="49" charset="-122"/>
              </a:rPr>
              <a:t>9                          </a:t>
            </a:r>
            <a:r>
              <a:rPr kumimoji="1" lang="en-US" altLang="zh-CN" sz="2800" b="1">
                <a:solidFill>
                  <a:srgbClr val="006666"/>
                </a:solidFill>
                <a:latin typeface="Times New Roman" pitchFamily="18" charset="0"/>
                <a:ea typeface="楷体_GB2312" pitchFamily="49" charset="-122"/>
              </a:rPr>
              <a:t>←</a:t>
            </a:r>
          </a:p>
        </p:txBody>
      </p:sp>
      <p:sp>
        <p:nvSpPr>
          <p:cNvPr id="61459" name="Rectangle 19"/>
          <p:cNvSpPr>
            <a:spLocks noChangeArrowheads="1"/>
          </p:cNvSpPr>
          <p:nvPr/>
        </p:nvSpPr>
        <p:spPr bwMode="auto">
          <a:xfrm>
            <a:off x="3891080" y="4724205"/>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→23</a:t>
            </a:r>
            <a:r>
              <a:rPr kumimoji="1" lang="en-US" altLang="zh-CN" sz="2800" b="1" dirty="0">
                <a:solidFill>
                  <a:srgbClr val="CC3300"/>
                </a:solidFill>
                <a:latin typeface="Times New Roman" pitchFamily="18" charset="0"/>
                <a:ea typeface="楷体_GB2312" pitchFamily="49" charset="-122"/>
              </a:rPr>
              <a:t>9</a:t>
            </a:r>
          </a:p>
        </p:txBody>
      </p:sp>
      <p:sp>
        <p:nvSpPr>
          <p:cNvPr id="61460" name="Rectangle 20"/>
          <p:cNvSpPr>
            <a:spLocks noChangeArrowheads="1"/>
          </p:cNvSpPr>
          <p:nvPr/>
        </p:nvSpPr>
        <p:spPr bwMode="auto">
          <a:xfrm>
            <a:off x="5118051" y="4740079"/>
            <a:ext cx="1171963"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dirty="0">
                <a:solidFill>
                  <a:prstClr val="black"/>
                </a:solidFill>
                <a:latin typeface="Times New Roman" pitchFamily="18" charset="0"/>
                <a:ea typeface="楷体_GB2312" pitchFamily="49" charset="-122"/>
              </a:rPr>
              <a:t>→13</a:t>
            </a:r>
            <a:r>
              <a:rPr kumimoji="1" lang="en-US" altLang="zh-CN" sz="2800" b="1" dirty="0">
                <a:solidFill>
                  <a:srgbClr val="CC3300"/>
                </a:solidFill>
                <a:latin typeface="Times New Roman" pitchFamily="18" charset="0"/>
                <a:ea typeface="楷体_GB2312" pitchFamily="49" charset="-122"/>
              </a:rPr>
              <a:t>9 </a:t>
            </a:r>
          </a:p>
        </p:txBody>
      </p:sp>
      <p:sp>
        <p:nvSpPr>
          <p:cNvPr id="61461" name="Rectangle 21"/>
          <p:cNvSpPr>
            <a:spLocks noChangeArrowheads="1"/>
          </p:cNvSpPr>
          <p:nvPr/>
        </p:nvSpPr>
        <p:spPr bwMode="auto">
          <a:xfrm>
            <a:off x="2670088" y="4058891"/>
            <a:ext cx="1441232"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srgbClr val="006666"/>
                </a:solidFill>
                <a:latin typeface="Times New Roman" pitchFamily="18" charset="0"/>
                <a:ea typeface="楷体_GB2312" pitchFamily="49" charset="-122"/>
              </a:rPr>
              <a:t>→</a:t>
            </a:r>
            <a:r>
              <a:rPr kumimoji="1" lang="en-US" altLang="zh-CN" sz="2800" b="1" dirty="0">
                <a:solidFill>
                  <a:prstClr val="black"/>
                </a:solidFill>
                <a:latin typeface="Times New Roman" pitchFamily="18" charset="0"/>
                <a:ea typeface="楷体_GB2312" pitchFamily="49" charset="-122"/>
              </a:rPr>
              <a:t>13</a:t>
            </a:r>
            <a:r>
              <a:rPr kumimoji="1" lang="en-US" altLang="zh-CN" sz="2800" b="1" dirty="0">
                <a:solidFill>
                  <a:srgbClr val="FF00FF"/>
                </a:solidFill>
                <a:latin typeface="Times New Roman" pitchFamily="18" charset="0"/>
                <a:ea typeface="楷体_GB2312" pitchFamily="49" charset="-122"/>
              </a:rPr>
              <a:t>8</a:t>
            </a:r>
            <a:r>
              <a:rPr kumimoji="1" lang="en-US" altLang="zh-CN" sz="2800" b="1" dirty="0">
                <a:solidFill>
                  <a:srgbClr val="006666"/>
                </a:solidFill>
                <a:latin typeface="Times New Roman" pitchFamily="18" charset="0"/>
                <a:ea typeface="楷体_GB2312" pitchFamily="49" charset="-122"/>
              </a:rPr>
              <a:t>←</a:t>
            </a:r>
          </a:p>
        </p:txBody>
      </p:sp>
      <p:sp>
        <p:nvSpPr>
          <p:cNvPr id="2" name="标题 1"/>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38092216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wipe(left)">
                                      <p:cBhvr>
                                        <p:cTn id="12" dur="500"/>
                                        <p:tgtEl>
                                          <p:spTgt spid="61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wipe(left)">
                                      <p:cBhvr>
                                        <p:cTn id="17" dur="500"/>
                                        <p:tgtEl>
                                          <p:spTgt spid="61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6"/>
                                        </p:tgtEl>
                                        <p:attrNameLst>
                                          <p:attrName>style.visibility</p:attrName>
                                        </p:attrNameLst>
                                      </p:cBhvr>
                                      <p:to>
                                        <p:strVal val="visible"/>
                                      </p:to>
                                    </p:set>
                                    <p:animEffect transition="in" filter="wipe(left)">
                                      <p:cBhvr>
                                        <p:cTn id="22" dur="500"/>
                                        <p:tgtEl>
                                          <p:spTgt spid="6144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1447"/>
                                        </p:tgtEl>
                                        <p:attrNameLst>
                                          <p:attrName>style.visibility</p:attrName>
                                        </p:attrNameLst>
                                      </p:cBhvr>
                                      <p:to>
                                        <p:strVal val="visible"/>
                                      </p:to>
                                    </p:set>
                                    <p:animEffect transition="in" filter="wipe(left)">
                                      <p:cBhvr>
                                        <p:cTn id="26" dur="500"/>
                                        <p:tgtEl>
                                          <p:spTgt spid="61447"/>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61448"/>
                                        </p:tgtEl>
                                        <p:attrNameLst>
                                          <p:attrName>style.visibility</p:attrName>
                                        </p:attrNameLst>
                                      </p:cBhvr>
                                      <p:to>
                                        <p:strVal val="visible"/>
                                      </p:to>
                                    </p:set>
                                    <p:animEffect transition="in" filter="wipe(left)">
                                      <p:cBhvr>
                                        <p:cTn id="30" dur="500"/>
                                        <p:tgtEl>
                                          <p:spTgt spid="61448"/>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61449"/>
                                        </p:tgtEl>
                                        <p:attrNameLst>
                                          <p:attrName>style.visibility</p:attrName>
                                        </p:attrNameLst>
                                      </p:cBhvr>
                                      <p:to>
                                        <p:strVal val="visible"/>
                                      </p:to>
                                    </p:set>
                                    <p:animEffect transition="in" filter="wipe(left)">
                                      <p:cBhvr>
                                        <p:cTn id="34" dur="500"/>
                                        <p:tgtEl>
                                          <p:spTgt spid="614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1458"/>
                                        </p:tgtEl>
                                        <p:attrNameLst>
                                          <p:attrName>style.visibility</p:attrName>
                                        </p:attrNameLst>
                                      </p:cBhvr>
                                      <p:to>
                                        <p:strVal val="visible"/>
                                      </p:to>
                                    </p:set>
                                    <p:animEffect transition="in" filter="wipe(left)">
                                      <p:cBhvr>
                                        <p:cTn id="39" dur="500"/>
                                        <p:tgtEl>
                                          <p:spTgt spid="614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1452"/>
                                        </p:tgtEl>
                                        <p:attrNameLst>
                                          <p:attrName>style.visibility</p:attrName>
                                        </p:attrNameLst>
                                      </p:cBhvr>
                                      <p:to>
                                        <p:strVal val="visible"/>
                                      </p:to>
                                    </p:set>
                                    <p:animEffect transition="in" filter="wipe(left)">
                                      <p:cBhvr>
                                        <p:cTn id="44" dur="500"/>
                                        <p:tgtEl>
                                          <p:spTgt spid="614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453"/>
                                        </p:tgtEl>
                                        <p:attrNameLst>
                                          <p:attrName>style.visibility</p:attrName>
                                        </p:attrNameLst>
                                      </p:cBhvr>
                                      <p:to>
                                        <p:strVal val="visible"/>
                                      </p:to>
                                    </p:set>
                                    <p:animEffect transition="in" filter="wipe(left)">
                                      <p:cBhvr>
                                        <p:cTn id="49" dur="500"/>
                                        <p:tgtEl>
                                          <p:spTgt spid="614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1459"/>
                                        </p:tgtEl>
                                        <p:attrNameLst>
                                          <p:attrName>style.visibility</p:attrName>
                                        </p:attrNameLst>
                                      </p:cBhvr>
                                      <p:to>
                                        <p:strVal val="visible"/>
                                      </p:to>
                                    </p:set>
                                    <p:animEffect transition="in" filter="wipe(left)">
                                      <p:cBhvr>
                                        <p:cTn id="54" dur="500"/>
                                        <p:tgtEl>
                                          <p:spTgt spid="6145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1454"/>
                                        </p:tgtEl>
                                        <p:attrNameLst>
                                          <p:attrName>style.visibility</p:attrName>
                                        </p:attrNameLst>
                                      </p:cBhvr>
                                      <p:to>
                                        <p:strVal val="visible"/>
                                      </p:to>
                                    </p:set>
                                    <p:animEffect transition="in" filter="wipe(left)">
                                      <p:cBhvr>
                                        <p:cTn id="59" dur="500"/>
                                        <p:tgtEl>
                                          <p:spTgt spid="614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1461"/>
                                        </p:tgtEl>
                                        <p:attrNameLst>
                                          <p:attrName>style.visibility</p:attrName>
                                        </p:attrNameLst>
                                      </p:cBhvr>
                                      <p:to>
                                        <p:strVal val="visible"/>
                                      </p:to>
                                    </p:set>
                                    <p:animEffect transition="in" filter="wipe(left)">
                                      <p:cBhvr>
                                        <p:cTn id="64" dur="500"/>
                                        <p:tgtEl>
                                          <p:spTgt spid="614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61451"/>
                                        </p:tgtEl>
                                        <p:attrNameLst>
                                          <p:attrName>style.visibility</p:attrName>
                                        </p:attrNameLst>
                                      </p:cBhvr>
                                      <p:to>
                                        <p:strVal val="visible"/>
                                      </p:to>
                                    </p:set>
                                    <p:animEffect transition="in" filter="wipe(left)">
                                      <p:cBhvr>
                                        <p:cTn id="69" dur="500"/>
                                        <p:tgtEl>
                                          <p:spTgt spid="6145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1460"/>
                                        </p:tgtEl>
                                        <p:attrNameLst>
                                          <p:attrName>style.visibility</p:attrName>
                                        </p:attrNameLst>
                                      </p:cBhvr>
                                      <p:to>
                                        <p:strVal val="visible"/>
                                      </p:to>
                                    </p:set>
                                    <p:animEffect transition="in" filter="wipe(left)">
                                      <p:cBhvr>
                                        <p:cTn id="74" dur="500"/>
                                        <p:tgtEl>
                                          <p:spTgt spid="6146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1445"/>
                                        </p:tgtEl>
                                        <p:attrNameLst>
                                          <p:attrName>style.visibility</p:attrName>
                                        </p:attrNameLst>
                                      </p:cBhvr>
                                      <p:to>
                                        <p:strVal val="visible"/>
                                      </p:to>
                                    </p:set>
                                    <p:animEffect transition="in" filter="wipe(left)">
                                      <p:cBhvr>
                                        <p:cTn id="79" dur="500"/>
                                        <p:tgtEl>
                                          <p:spTgt spid="6144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1450"/>
                                        </p:tgtEl>
                                        <p:attrNameLst>
                                          <p:attrName>style.visibility</p:attrName>
                                        </p:attrNameLst>
                                      </p:cBhvr>
                                      <p:to>
                                        <p:strVal val="visible"/>
                                      </p:to>
                                    </p:set>
                                    <p:animEffect transition="in" filter="wipe(left)">
                                      <p:cBhvr>
                                        <p:cTn id="84" dur="500"/>
                                        <p:tgtEl>
                                          <p:spTgt spid="6145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1455"/>
                                        </p:tgtEl>
                                        <p:attrNameLst>
                                          <p:attrName>style.visibility</p:attrName>
                                        </p:attrNameLst>
                                      </p:cBhvr>
                                      <p:to>
                                        <p:strVal val="visible"/>
                                      </p:to>
                                    </p:set>
                                    <p:animEffect transition="in" filter="wipe(left)">
                                      <p:cBhvr>
                                        <p:cTn id="89" dur="500"/>
                                        <p:tgtEl>
                                          <p:spTgt spid="6145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61456"/>
                                        </p:tgtEl>
                                        <p:attrNameLst>
                                          <p:attrName>style.visibility</p:attrName>
                                        </p:attrNameLst>
                                      </p:cBhvr>
                                      <p:to>
                                        <p:strVal val="visible"/>
                                      </p:to>
                                    </p:set>
                                    <p:animEffect transition="in" filter="wipe(left)">
                                      <p:cBhvr>
                                        <p:cTn id="94" dur="500"/>
                                        <p:tgtEl>
                                          <p:spTgt spid="6145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61457"/>
                                        </p:tgtEl>
                                        <p:attrNameLst>
                                          <p:attrName>style.visibility</p:attrName>
                                        </p:attrNameLst>
                                      </p:cBhvr>
                                      <p:to>
                                        <p:strVal val="visible"/>
                                      </p:to>
                                    </p:set>
                                    <p:animEffect transition="in" filter="wipe(left)">
                                      <p:cBhvr>
                                        <p:cTn id="99" dur="500"/>
                                        <p:tgtEl>
                                          <p:spTgt spid="6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3" grpId="0" autoUpdateAnimBg="0"/>
      <p:bldP spid="61444" grpId="0" autoUpdateAnimBg="0"/>
      <p:bldP spid="61445" grpId="0" autoUpdateAnimBg="0"/>
      <p:bldP spid="61446" grpId="0" autoUpdateAnimBg="0"/>
      <p:bldP spid="61447" grpId="0" autoUpdateAnimBg="0"/>
      <p:bldP spid="61448" grpId="0" autoUpdateAnimBg="0"/>
      <p:bldP spid="61449" grpId="0" autoUpdateAnimBg="0"/>
      <p:bldP spid="61450" grpId="0" autoUpdateAnimBg="0"/>
      <p:bldP spid="61451" grpId="0" autoUpdateAnimBg="0"/>
      <p:bldP spid="61452" grpId="0" autoUpdateAnimBg="0"/>
      <p:bldP spid="61453" grpId="0" autoUpdateAnimBg="0"/>
      <p:bldP spid="61454" grpId="0" autoUpdateAnimBg="0"/>
      <p:bldP spid="61455" grpId="0" autoUpdateAnimBg="0"/>
      <p:bldP spid="61456" grpId="0" autoUpdateAnimBg="0"/>
      <p:bldP spid="61457" grpId="0" autoUpdateAnimBg="0"/>
      <p:bldP spid="61458" grpId="0" autoUpdateAnimBg="0"/>
      <p:bldP spid="61459" grpId="0" autoUpdateAnimBg="0"/>
      <p:bldP spid="61460" grpId="0" autoUpdateAnimBg="0"/>
      <p:bldP spid="61461"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678303" y="1989604"/>
            <a:ext cx="2709043" cy="609539"/>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zh-CN" altLang="en-US" sz="2800" b="1">
                <a:solidFill>
                  <a:srgbClr val="990000"/>
                </a:solidFill>
                <a:latin typeface="Times New Roman" pitchFamily="18" charset="0"/>
                <a:ea typeface="隶书" pitchFamily="49" charset="-122"/>
              </a:rPr>
              <a:t>进行第二次分配</a:t>
            </a:r>
            <a:endParaRPr kumimoji="1" lang="zh-CN" altLang="en-US" sz="2800" b="1">
              <a:solidFill>
                <a:prstClr val="black"/>
              </a:solidFill>
              <a:latin typeface="Times New Roman" pitchFamily="18" charset="0"/>
              <a:ea typeface="楷体_GB2312" pitchFamily="49" charset="-122"/>
            </a:endParaRPr>
          </a:p>
        </p:txBody>
      </p:sp>
      <p:sp>
        <p:nvSpPr>
          <p:cNvPr id="62467" name="Text Box 3"/>
          <p:cNvSpPr txBox="1">
            <a:spLocks noChangeArrowheads="1"/>
          </p:cNvSpPr>
          <p:nvPr/>
        </p:nvSpPr>
        <p:spPr bwMode="auto">
          <a:xfrm>
            <a:off x="1968246" y="5158983"/>
            <a:ext cx="4872816" cy="609539"/>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en-US" altLang="zh-CN" sz="2800" b="1">
                <a:solidFill>
                  <a:prstClr val="black"/>
                </a:solidFill>
                <a:latin typeface="Times New Roman" pitchFamily="18" charset="0"/>
                <a:ea typeface="楷体_GB2312" pitchFamily="49" charset="-122"/>
              </a:rPr>
              <a:t>p→230→237→138→239→139</a:t>
            </a:r>
          </a:p>
        </p:txBody>
      </p:sp>
      <p:sp>
        <p:nvSpPr>
          <p:cNvPr id="62469" name="Text Box 5"/>
          <p:cNvSpPr txBox="1">
            <a:spLocks noChangeArrowheads="1"/>
          </p:cNvSpPr>
          <p:nvPr/>
        </p:nvSpPr>
        <p:spPr bwMode="auto">
          <a:xfrm>
            <a:off x="1678301" y="1557703"/>
            <a:ext cx="7565510"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p→230→367→167→237→138→368→239→139</a:t>
            </a:r>
          </a:p>
        </p:txBody>
      </p:sp>
      <p:sp>
        <p:nvSpPr>
          <p:cNvPr id="62470" name="Rectangle 6"/>
          <p:cNvSpPr>
            <a:spLocks noChangeArrowheads="1"/>
          </p:cNvSpPr>
          <p:nvPr/>
        </p:nvSpPr>
        <p:spPr bwMode="auto">
          <a:xfrm>
            <a:off x="2158726" y="2680321"/>
            <a:ext cx="9792542" cy="609398"/>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en-US" altLang="zh-CN" sz="2800" b="1" dirty="0">
                <a:solidFill>
                  <a:srgbClr val="006666"/>
                </a:solidFill>
                <a:latin typeface="Times New Roman" pitchFamily="18" charset="0"/>
                <a:ea typeface="楷体_GB2312" pitchFamily="49" charset="-122"/>
              </a:rPr>
              <a:t>f[</a:t>
            </a:r>
            <a:r>
              <a:rPr kumimoji="1" lang="en-US" altLang="zh-CN" sz="2800" b="1" dirty="0">
                <a:solidFill>
                  <a:srgbClr val="FF0000"/>
                </a:solidFill>
                <a:latin typeface="Times New Roman" pitchFamily="18" charset="0"/>
                <a:ea typeface="楷体_GB2312" pitchFamily="49" charset="-122"/>
              </a:rPr>
              <a:t>3</a:t>
            </a: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prstClr val="black"/>
              </a:solidFill>
              <a:latin typeface="Times New Roman" pitchFamily="18" charset="0"/>
              <a:ea typeface="楷体_GB2312" pitchFamily="49" charset="-122"/>
            </a:endParaRPr>
          </a:p>
        </p:txBody>
      </p:sp>
      <p:sp>
        <p:nvSpPr>
          <p:cNvPr id="62471" name="Rectangle 7"/>
          <p:cNvSpPr>
            <a:spLocks noChangeArrowheads="1"/>
          </p:cNvSpPr>
          <p:nvPr/>
        </p:nvSpPr>
        <p:spPr bwMode="auto">
          <a:xfrm>
            <a:off x="2063489" y="3574295"/>
            <a:ext cx="6912133" cy="604977"/>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en-US" altLang="zh-CN" sz="2800" b="1" dirty="0">
                <a:solidFill>
                  <a:srgbClr val="006666"/>
                </a:solidFill>
                <a:latin typeface="Times New Roman" pitchFamily="18" charset="0"/>
                <a:ea typeface="楷体_GB2312" pitchFamily="49" charset="-122"/>
              </a:rPr>
              <a:t> f[</a:t>
            </a:r>
            <a:r>
              <a:rPr kumimoji="1" lang="en-US" altLang="zh-CN" sz="2800" b="1" dirty="0">
                <a:solidFill>
                  <a:srgbClr val="0000FF"/>
                </a:solidFill>
                <a:latin typeface="Times New Roman" pitchFamily="18" charset="0"/>
                <a:ea typeface="楷体_GB2312" pitchFamily="49" charset="-122"/>
              </a:rPr>
              <a:t>6</a:t>
            </a: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srgbClr val="006666"/>
              </a:solidFill>
              <a:latin typeface="Times New Roman" pitchFamily="18" charset="0"/>
              <a:ea typeface="楷体_GB2312" pitchFamily="49" charset="-122"/>
            </a:endParaRPr>
          </a:p>
        </p:txBody>
      </p:sp>
      <p:sp>
        <p:nvSpPr>
          <p:cNvPr id="62472" name="Rectangle 8"/>
          <p:cNvSpPr>
            <a:spLocks noChangeArrowheads="1"/>
          </p:cNvSpPr>
          <p:nvPr/>
        </p:nvSpPr>
        <p:spPr bwMode="auto">
          <a:xfrm>
            <a:off x="3024325" y="2756546"/>
            <a:ext cx="9119529" cy="519233"/>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800" b="1" dirty="0">
                <a:solidFill>
                  <a:srgbClr val="006666"/>
                </a:solidFill>
                <a:latin typeface="Times New Roman" pitchFamily="18" charset="0"/>
                <a:ea typeface="楷体_GB2312" pitchFamily="49" charset="-122"/>
              </a:rPr>
              <a:t>→</a:t>
            </a:r>
            <a:r>
              <a:rPr kumimoji="1" lang="en-US" altLang="zh-CN" sz="2800" b="1" dirty="0" smtClean="0">
                <a:solidFill>
                  <a:prstClr val="black"/>
                </a:solidFill>
                <a:latin typeface="Times New Roman" pitchFamily="18" charset="0"/>
                <a:ea typeface="楷体_GB2312" pitchFamily="49" charset="-122"/>
              </a:rPr>
              <a:t>2</a:t>
            </a:r>
            <a:r>
              <a:rPr kumimoji="1" lang="en-US" altLang="zh-CN" sz="2800" b="1" dirty="0" smtClean="0">
                <a:solidFill>
                  <a:srgbClr val="FF0000"/>
                </a:solidFill>
                <a:latin typeface="Times New Roman" pitchFamily="18" charset="0"/>
                <a:ea typeface="楷体_GB2312" pitchFamily="49" charset="-122"/>
              </a:rPr>
              <a:t>3</a:t>
            </a:r>
            <a:r>
              <a:rPr kumimoji="1" lang="en-US" altLang="zh-CN" sz="2800" b="1" dirty="0" smtClean="0">
                <a:solidFill>
                  <a:prstClr val="black"/>
                </a:solidFill>
                <a:latin typeface="Times New Roman" pitchFamily="18" charset="0"/>
                <a:ea typeface="楷体_GB2312" pitchFamily="49" charset="-122"/>
              </a:rPr>
              <a:t>0</a:t>
            </a:r>
            <a:endParaRPr kumimoji="1" lang="en-US" altLang="zh-CN" sz="2800" b="1" dirty="0">
              <a:solidFill>
                <a:srgbClr val="006666"/>
              </a:solidFill>
              <a:latin typeface="Times New Roman" pitchFamily="18" charset="0"/>
              <a:ea typeface="楷体_GB2312" pitchFamily="49" charset="-122"/>
            </a:endParaRPr>
          </a:p>
        </p:txBody>
      </p:sp>
      <p:sp>
        <p:nvSpPr>
          <p:cNvPr id="62473" name="Rectangle 9"/>
          <p:cNvSpPr>
            <a:spLocks noChangeArrowheads="1"/>
          </p:cNvSpPr>
          <p:nvPr/>
        </p:nvSpPr>
        <p:spPr bwMode="auto">
          <a:xfrm>
            <a:off x="4558711" y="2756539"/>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→2</a:t>
            </a:r>
            <a:r>
              <a:rPr kumimoji="1" lang="en-US" altLang="zh-CN" sz="2800" b="1" dirty="0">
                <a:solidFill>
                  <a:srgbClr val="FF0000"/>
                </a:solidFill>
                <a:latin typeface="Times New Roman" pitchFamily="18" charset="0"/>
                <a:ea typeface="楷体_GB2312" pitchFamily="49" charset="-122"/>
              </a:rPr>
              <a:t>3</a:t>
            </a:r>
            <a:r>
              <a:rPr kumimoji="1" lang="en-US" altLang="zh-CN" sz="2800" b="1" dirty="0">
                <a:solidFill>
                  <a:prstClr val="black"/>
                </a:solidFill>
                <a:latin typeface="Times New Roman" pitchFamily="18" charset="0"/>
                <a:ea typeface="楷体_GB2312" pitchFamily="49" charset="-122"/>
              </a:rPr>
              <a:t>7</a:t>
            </a:r>
          </a:p>
        </p:txBody>
      </p:sp>
      <p:sp>
        <p:nvSpPr>
          <p:cNvPr id="62474" name="Rectangle 10"/>
          <p:cNvSpPr>
            <a:spLocks noChangeArrowheads="1"/>
          </p:cNvSpPr>
          <p:nvPr/>
        </p:nvSpPr>
        <p:spPr bwMode="auto">
          <a:xfrm>
            <a:off x="5902620" y="2756539"/>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→1</a:t>
            </a:r>
            <a:r>
              <a:rPr kumimoji="1" lang="en-US" altLang="zh-CN" sz="2800" b="1" dirty="0">
                <a:solidFill>
                  <a:srgbClr val="FF0000"/>
                </a:solidFill>
                <a:latin typeface="Times New Roman" pitchFamily="18" charset="0"/>
                <a:ea typeface="楷体_GB2312" pitchFamily="49" charset="-122"/>
              </a:rPr>
              <a:t>3</a:t>
            </a:r>
            <a:r>
              <a:rPr kumimoji="1" lang="en-US" altLang="zh-CN" sz="2800" b="1" dirty="0">
                <a:solidFill>
                  <a:prstClr val="black"/>
                </a:solidFill>
                <a:latin typeface="Times New Roman" pitchFamily="18" charset="0"/>
                <a:ea typeface="楷体_GB2312" pitchFamily="49" charset="-122"/>
              </a:rPr>
              <a:t>8</a:t>
            </a:r>
          </a:p>
        </p:txBody>
      </p:sp>
      <p:sp>
        <p:nvSpPr>
          <p:cNvPr id="62475" name="Rectangle 11"/>
          <p:cNvSpPr>
            <a:spLocks noChangeArrowheads="1"/>
          </p:cNvSpPr>
          <p:nvPr/>
        </p:nvSpPr>
        <p:spPr bwMode="auto">
          <a:xfrm>
            <a:off x="7054996" y="2721367"/>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→2</a:t>
            </a:r>
            <a:r>
              <a:rPr kumimoji="1" lang="en-US" altLang="zh-CN" sz="2800" b="1" dirty="0">
                <a:solidFill>
                  <a:srgbClr val="FF0000"/>
                </a:solidFill>
                <a:latin typeface="Times New Roman" pitchFamily="18" charset="0"/>
                <a:ea typeface="楷体_GB2312" pitchFamily="49" charset="-122"/>
              </a:rPr>
              <a:t>3</a:t>
            </a:r>
            <a:r>
              <a:rPr kumimoji="1" lang="en-US" altLang="zh-CN" sz="2800" b="1" dirty="0">
                <a:solidFill>
                  <a:prstClr val="black"/>
                </a:solidFill>
                <a:latin typeface="Times New Roman" pitchFamily="18" charset="0"/>
                <a:ea typeface="楷体_GB2312" pitchFamily="49" charset="-122"/>
              </a:rPr>
              <a:t>9</a:t>
            </a:r>
          </a:p>
        </p:txBody>
      </p:sp>
      <p:sp>
        <p:nvSpPr>
          <p:cNvPr id="62476" name="Rectangle 12"/>
          <p:cNvSpPr>
            <a:spLocks noChangeArrowheads="1"/>
          </p:cNvSpPr>
          <p:nvPr/>
        </p:nvSpPr>
        <p:spPr bwMode="auto">
          <a:xfrm>
            <a:off x="8161608" y="2734071"/>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→1</a:t>
            </a:r>
            <a:r>
              <a:rPr kumimoji="1" lang="en-US" altLang="zh-CN" sz="2800" b="1" dirty="0">
                <a:solidFill>
                  <a:srgbClr val="FF0000"/>
                </a:solidFill>
                <a:latin typeface="Times New Roman" pitchFamily="18" charset="0"/>
                <a:ea typeface="楷体_GB2312" pitchFamily="49" charset="-122"/>
              </a:rPr>
              <a:t>3</a:t>
            </a:r>
            <a:r>
              <a:rPr kumimoji="1" lang="en-US" altLang="zh-CN" sz="2800" b="1" dirty="0">
                <a:solidFill>
                  <a:prstClr val="black"/>
                </a:solidFill>
                <a:latin typeface="Times New Roman" pitchFamily="18" charset="0"/>
                <a:ea typeface="楷体_GB2312" pitchFamily="49" charset="-122"/>
              </a:rPr>
              <a:t>9</a:t>
            </a:r>
          </a:p>
        </p:txBody>
      </p:sp>
      <p:sp>
        <p:nvSpPr>
          <p:cNvPr id="62477" name="Rectangle 13"/>
          <p:cNvSpPr>
            <a:spLocks noChangeArrowheads="1"/>
          </p:cNvSpPr>
          <p:nvPr/>
        </p:nvSpPr>
        <p:spPr bwMode="auto">
          <a:xfrm>
            <a:off x="6983346" y="3571478"/>
            <a:ext cx="620070" cy="523341"/>
          </a:xfrm>
          <a:prstGeom prst="rect">
            <a:avLst/>
          </a:prstGeom>
          <a:noFill/>
          <a:ln w="9525">
            <a:noFill/>
            <a:miter lim="800000"/>
            <a:headEnd/>
            <a:tailEnd/>
          </a:ln>
        </p:spPr>
        <p:txBody>
          <a:bodyPr wrap="square">
            <a:spAutoFit/>
          </a:bodyPr>
          <a:lstStyle/>
          <a:p>
            <a:pPr fontAlgn="base">
              <a:spcBef>
                <a:spcPct val="0"/>
              </a:spcBef>
              <a:spcAft>
                <a:spcPct val="0"/>
              </a:spcAft>
            </a:pP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srgbClr val="006666"/>
              </a:solidFill>
              <a:latin typeface="Times New Roman" pitchFamily="18" charset="0"/>
              <a:ea typeface="楷体_GB2312" pitchFamily="49" charset="-122"/>
            </a:endParaRPr>
          </a:p>
        </p:txBody>
      </p:sp>
      <p:sp>
        <p:nvSpPr>
          <p:cNvPr id="62478" name="Rectangle 14"/>
          <p:cNvSpPr>
            <a:spLocks noChangeArrowheads="1"/>
          </p:cNvSpPr>
          <p:nvPr/>
        </p:nvSpPr>
        <p:spPr bwMode="auto">
          <a:xfrm>
            <a:off x="4368231" y="3645745"/>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→1</a:t>
            </a:r>
            <a:r>
              <a:rPr kumimoji="1" lang="en-US" altLang="zh-CN" sz="2800" b="1">
                <a:solidFill>
                  <a:srgbClr val="0000FF"/>
                </a:solidFill>
                <a:latin typeface="Times New Roman" pitchFamily="18" charset="0"/>
                <a:ea typeface="楷体_GB2312" pitchFamily="49" charset="-122"/>
              </a:rPr>
              <a:t>6</a:t>
            </a:r>
            <a:r>
              <a:rPr kumimoji="1" lang="en-US" altLang="zh-CN" sz="2800" b="1">
                <a:solidFill>
                  <a:prstClr val="black"/>
                </a:solidFill>
                <a:latin typeface="Times New Roman" pitchFamily="18" charset="0"/>
                <a:ea typeface="楷体_GB2312" pitchFamily="49" charset="-122"/>
              </a:rPr>
              <a:t>7</a:t>
            </a:r>
          </a:p>
        </p:txBody>
      </p:sp>
      <p:sp>
        <p:nvSpPr>
          <p:cNvPr id="62479" name="Rectangle 15"/>
          <p:cNvSpPr>
            <a:spLocks noChangeArrowheads="1"/>
          </p:cNvSpPr>
          <p:nvPr/>
        </p:nvSpPr>
        <p:spPr bwMode="auto">
          <a:xfrm>
            <a:off x="5820079" y="3655926"/>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→3</a:t>
            </a:r>
            <a:r>
              <a:rPr kumimoji="1" lang="en-US" altLang="zh-CN" sz="2800" b="1" dirty="0">
                <a:solidFill>
                  <a:srgbClr val="0000FF"/>
                </a:solidFill>
                <a:latin typeface="Times New Roman" pitchFamily="18" charset="0"/>
                <a:ea typeface="楷体_GB2312" pitchFamily="49" charset="-122"/>
              </a:rPr>
              <a:t>6</a:t>
            </a:r>
            <a:r>
              <a:rPr kumimoji="1" lang="en-US" altLang="zh-CN" sz="2800" b="1" dirty="0">
                <a:solidFill>
                  <a:prstClr val="black"/>
                </a:solidFill>
                <a:latin typeface="Times New Roman" pitchFamily="18" charset="0"/>
                <a:ea typeface="楷体_GB2312" pitchFamily="49" charset="-122"/>
              </a:rPr>
              <a:t>8</a:t>
            </a:r>
          </a:p>
        </p:txBody>
      </p:sp>
      <p:sp>
        <p:nvSpPr>
          <p:cNvPr id="62480" name="Rectangle 16"/>
          <p:cNvSpPr>
            <a:spLocks noChangeArrowheads="1"/>
          </p:cNvSpPr>
          <p:nvPr/>
        </p:nvSpPr>
        <p:spPr bwMode="auto">
          <a:xfrm>
            <a:off x="7054992" y="5230441"/>
            <a:ext cx="287733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→367→167→368</a:t>
            </a:r>
          </a:p>
        </p:txBody>
      </p:sp>
      <p:sp>
        <p:nvSpPr>
          <p:cNvPr id="62481" name="Rectangle 17"/>
          <p:cNvSpPr>
            <a:spLocks noChangeArrowheads="1"/>
          </p:cNvSpPr>
          <p:nvPr/>
        </p:nvSpPr>
        <p:spPr bwMode="auto">
          <a:xfrm>
            <a:off x="1775653" y="4293594"/>
            <a:ext cx="2709043" cy="609539"/>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zh-CN" altLang="en-US" sz="2800" b="1">
                <a:solidFill>
                  <a:srgbClr val="990000"/>
                </a:solidFill>
                <a:latin typeface="Times New Roman" pitchFamily="18" charset="0"/>
                <a:ea typeface="隶书" pitchFamily="49" charset="-122"/>
              </a:rPr>
              <a:t>进行第二次收集</a:t>
            </a:r>
          </a:p>
        </p:txBody>
      </p:sp>
      <p:sp>
        <p:nvSpPr>
          <p:cNvPr id="2" name="矩形 1"/>
          <p:cNvSpPr/>
          <p:nvPr/>
        </p:nvSpPr>
        <p:spPr>
          <a:xfrm>
            <a:off x="9456041" y="2694096"/>
            <a:ext cx="492379" cy="461772"/>
          </a:xfrm>
          <a:prstGeom prst="rect">
            <a:avLst/>
          </a:prstGeom>
        </p:spPr>
        <p:txBody>
          <a:bodyPr wrap="none">
            <a:spAutoFit/>
          </a:bodyPr>
          <a:lstStyle/>
          <a:p>
            <a:pPr fontAlgn="base">
              <a:spcBef>
                <a:spcPct val="0"/>
              </a:spcBef>
              <a:spcAft>
                <a:spcPct val="0"/>
              </a:spcAft>
            </a:pPr>
            <a:r>
              <a:rPr kumimoji="1" lang="en-US" altLang="zh-CN" sz="2400" b="1" dirty="0">
                <a:solidFill>
                  <a:srgbClr val="006666"/>
                </a:solidFill>
                <a:latin typeface="Times New Roman" pitchFamily="18" charset="0"/>
                <a:ea typeface="楷体_GB2312" pitchFamily="49" charset="-122"/>
              </a:rPr>
              <a:t>←</a:t>
            </a:r>
          </a:p>
        </p:txBody>
      </p:sp>
      <p:sp>
        <p:nvSpPr>
          <p:cNvPr id="3" name="矩形 2"/>
          <p:cNvSpPr/>
          <p:nvPr/>
        </p:nvSpPr>
        <p:spPr>
          <a:xfrm>
            <a:off x="9871485" y="2666394"/>
            <a:ext cx="679994" cy="535531"/>
          </a:xfrm>
          <a:prstGeom prst="rect">
            <a:avLst/>
          </a:prstGeom>
        </p:spPr>
        <p:txBody>
          <a:bodyPr wrap="none">
            <a:spAutoFit/>
          </a:bodyPr>
          <a:lstStyle/>
          <a:p>
            <a:pPr fontAlgn="base">
              <a:lnSpc>
                <a:spcPct val="120000"/>
              </a:lnSpc>
              <a:spcBef>
                <a:spcPct val="0"/>
              </a:spcBef>
              <a:spcAft>
                <a:spcPct val="0"/>
              </a:spcAft>
            </a:pPr>
            <a:r>
              <a:rPr kumimoji="1" lang="en-US" altLang="zh-CN" sz="2400" b="1" dirty="0">
                <a:solidFill>
                  <a:srgbClr val="006666"/>
                </a:solidFill>
                <a:latin typeface="Times New Roman" pitchFamily="18" charset="0"/>
                <a:ea typeface="楷体_GB2312" pitchFamily="49" charset="-122"/>
              </a:rPr>
              <a:t>r[</a:t>
            </a:r>
            <a:r>
              <a:rPr kumimoji="1" lang="en-US" altLang="zh-CN" sz="2400" b="1" dirty="0">
                <a:solidFill>
                  <a:srgbClr val="FF0000"/>
                </a:solidFill>
                <a:latin typeface="Times New Roman" pitchFamily="18" charset="0"/>
                <a:ea typeface="楷体_GB2312" pitchFamily="49" charset="-122"/>
              </a:rPr>
              <a:t>3</a:t>
            </a:r>
            <a:r>
              <a:rPr kumimoji="1" lang="en-US" altLang="zh-CN" sz="2400" b="1" dirty="0">
                <a:solidFill>
                  <a:srgbClr val="006666"/>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p:txBody>
      </p:sp>
      <p:sp>
        <p:nvSpPr>
          <p:cNvPr id="4" name="矩形 3"/>
          <p:cNvSpPr/>
          <p:nvPr/>
        </p:nvSpPr>
        <p:spPr>
          <a:xfrm>
            <a:off x="3298247" y="3655926"/>
            <a:ext cx="1171963" cy="523341"/>
          </a:xfrm>
          <a:prstGeom prst="rect">
            <a:avLst/>
          </a:prstGeom>
        </p:spPr>
        <p:txBody>
          <a:bodyPr wrap="none">
            <a:spAutoFit/>
          </a:bodyPr>
          <a:lstStyle/>
          <a:p>
            <a:r>
              <a:rPr kumimoji="1" lang="en-US" altLang="zh-CN" sz="2800" b="1" dirty="0">
                <a:solidFill>
                  <a:srgbClr val="006666"/>
                </a:solidFill>
                <a:latin typeface="Times New Roman" pitchFamily="18" charset="0"/>
                <a:ea typeface="楷体_GB2312" pitchFamily="49" charset="-122"/>
              </a:rPr>
              <a:t>→</a:t>
            </a:r>
            <a:r>
              <a:rPr kumimoji="1" lang="en-US" altLang="zh-CN" sz="2800" b="1" dirty="0">
                <a:solidFill>
                  <a:prstClr val="black"/>
                </a:solidFill>
                <a:latin typeface="Times New Roman" pitchFamily="18" charset="0"/>
                <a:ea typeface="楷体_GB2312" pitchFamily="49" charset="-122"/>
              </a:rPr>
              <a:t>3</a:t>
            </a:r>
            <a:r>
              <a:rPr kumimoji="1" lang="en-US" altLang="zh-CN" sz="2800" b="1" dirty="0">
                <a:solidFill>
                  <a:srgbClr val="0000FF"/>
                </a:solidFill>
                <a:latin typeface="Times New Roman" pitchFamily="18" charset="0"/>
                <a:ea typeface="楷体_GB2312" pitchFamily="49" charset="-122"/>
              </a:rPr>
              <a:t>6</a:t>
            </a:r>
            <a:r>
              <a:rPr kumimoji="1" lang="en-US" altLang="zh-CN" sz="2800" b="1" dirty="0">
                <a:solidFill>
                  <a:prstClr val="black"/>
                </a:solidFill>
                <a:latin typeface="Times New Roman" pitchFamily="18" charset="0"/>
                <a:ea typeface="楷体_GB2312" pitchFamily="49" charset="-122"/>
              </a:rPr>
              <a:t>7 </a:t>
            </a:r>
            <a:endParaRPr lang="zh-CN" altLang="en-US" sz="2800" dirty="0"/>
          </a:p>
        </p:txBody>
      </p:sp>
      <p:sp>
        <p:nvSpPr>
          <p:cNvPr id="5" name="矩形 4"/>
          <p:cNvSpPr/>
          <p:nvPr/>
        </p:nvSpPr>
        <p:spPr>
          <a:xfrm>
            <a:off x="7124126" y="3655931"/>
            <a:ext cx="756839" cy="461772"/>
          </a:xfrm>
          <a:prstGeom prst="rect">
            <a:avLst/>
          </a:prstGeom>
        </p:spPr>
        <p:txBody>
          <a:bodyPr wrap="none">
            <a:spAutoFit/>
          </a:bodyPr>
          <a:lstStyle/>
          <a:p>
            <a:r>
              <a:rPr kumimoji="1" lang="en-US" altLang="zh-CN" sz="2400" b="1" dirty="0">
                <a:solidFill>
                  <a:srgbClr val="006666"/>
                </a:solidFill>
                <a:latin typeface="Times New Roman" pitchFamily="18" charset="0"/>
                <a:ea typeface="楷体_GB2312" pitchFamily="49" charset="-122"/>
              </a:rPr>
              <a:t> r[</a:t>
            </a:r>
            <a:r>
              <a:rPr kumimoji="1" lang="en-US" altLang="zh-CN" sz="2400" b="1" dirty="0">
                <a:solidFill>
                  <a:srgbClr val="0000FF"/>
                </a:solidFill>
                <a:latin typeface="Times New Roman" pitchFamily="18" charset="0"/>
                <a:ea typeface="楷体_GB2312" pitchFamily="49" charset="-122"/>
              </a:rPr>
              <a:t>6</a:t>
            </a:r>
            <a:r>
              <a:rPr kumimoji="1" lang="en-US" altLang="zh-CN" sz="2400" b="1" dirty="0">
                <a:solidFill>
                  <a:srgbClr val="006666"/>
                </a:solidFill>
                <a:latin typeface="Times New Roman" pitchFamily="18" charset="0"/>
                <a:ea typeface="楷体_GB2312" pitchFamily="49" charset="-122"/>
              </a:rPr>
              <a:t>]</a:t>
            </a:r>
            <a:endParaRPr lang="zh-CN" altLang="en-US" sz="2400" dirty="0"/>
          </a:p>
        </p:txBody>
      </p:sp>
      <p:sp>
        <p:nvSpPr>
          <p:cNvPr id="6" name="标题 5"/>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7270551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6"/>
                                        </p:tgtEl>
                                        <p:attrNameLst>
                                          <p:attrName>style.visibility</p:attrName>
                                        </p:attrNameLst>
                                      </p:cBhvr>
                                      <p:to>
                                        <p:strVal val="visible"/>
                                      </p:to>
                                    </p:set>
                                    <p:animEffect transition="in" filter="wipe(left)">
                                      <p:cBhvr>
                                        <p:cTn id="12" dur="500"/>
                                        <p:tgtEl>
                                          <p:spTgt spid="62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70"/>
                                        </p:tgtEl>
                                        <p:attrNameLst>
                                          <p:attrName>style.visibility</p:attrName>
                                        </p:attrNameLst>
                                      </p:cBhvr>
                                      <p:to>
                                        <p:strVal val="visible"/>
                                      </p:to>
                                    </p:set>
                                    <p:animEffect transition="in" filter="wipe(left)">
                                      <p:cBhvr>
                                        <p:cTn id="17" dur="500"/>
                                        <p:tgtEl>
                                          <p:spTgt spid="6247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2471"/>
                                        </p:tgtEl>
                                        <p:attrNameLst>
                                          <p:attrName>style.visibility</p:attrName>
                                        </p:attrNameLst>
                                      </p:cBhvr>
                                      <p:to>
                                        <p:strVal val="visible"/>
                                      </p:to>
                                    </p:set>
                                    <p:animEffect transition="in" filter="wipe(left)">
                                      <p:cBhvr>
                                        <p:cTn id="21" dur="500"/>
                                        <p:tgtEl>
                                          <p:spTgt spid="62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72"/>
                                        </p:tgtEl>
                                        <p:attrNameLst>
                                          <p:attrName>style.visibility</p:attrName>
                                        </p:attrNameLst>
                                      </p:cBhvr>
                                      <p:to>
                                        <p:strVal val="visible"/>
                                      </p:to>
                                    </p:set>
                                    <p:animEffect transition="in" filter="wipe(left)">
                                      <p:cBhvr>
                                        <p:cTn id="26" dur="500"/>
                                        <p:tgtEl>
                                          <p:spTgt spid="6247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477"/>
                                        </p:tgtEl>
                                        <p:attrNameLst>
                                          <p:attrName>style.visibility</p:attrName>
                                        </p:attrNameLst>
                                      </p:cBhvr>
                                      <p:to>
                                        <p:strVal val="visible"/>
                                      </p:to>
                                    </p:set>
                                    <p:animEffect transition="in" filter="wipe(left)">
                                      <p:cBhvr>
                                        <p:cTn id="31" dur="500"/>
                                        <p:tgtEl>
                                          <p:spTgt spid="624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2478"/>
                                        </p:tgtEl>
                                        <p:attrNameLst>
                                          <p:attrName>style.visibility</p:attrName>
                                        </p:attrNameLst>
                                      </p:cBhvr>
                                      <p:to>
                                        <p:strVal val="visible"/>
                                      </p:to>
                                    </p:set>
                                    <p:animEffect transition="in" filter="wipe(left)">
                                      <p:cBhvr>
                                        <p:cTn id="36" dur="500"/>
                                        <p:tgtEl>
                                          <p:spTgt spid="624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473"/>
                                        </p:tgtEl>
                                        <p:attrNameLst>
                                          <p:attrName>style.visibility</p:attrName>
                                        </p:attrNameLst>
                                      </p:cBhvr>
                                      <p:to>
                                        <p:strVal val="visible"/>
                                      </p:to>
                                    </p:set>
                                    <p:animEffect transition="in" filter="wipe(left)">
                                      <p:cBhvr>
                                        <p:cTn id="41" dur="500"/>
                                        <p:tgtEl>
                                          <p:spTgt spid="624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2474"/>
                                        </p:tgtEl>
                                        <p:attrNameLst>
                                          <p:attrName>style.visibility</p:attrName>
                                        </p:attrNameLst>
                                      </p:cBhvr>
                                      <p:to>
                                        <p:strVal val="visible"/>
                                      </p:to>
                                    </p:set>
                                    <p:animEffect transition="in" filter="wipe(left)">
                                      <p:cBhvr>
                                        <p:cTn id="46" dur="500"/>
                                        <p:tgtEl>
                                          <p:spTgt spid="624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2479"/>
                                        </p:tgtEl>
                                        <p:attrNameLst>
                                          <p:attrName>style.visibility</p:attrName>
                                        </p:attrNameLst>
                                      </p:cBhvr>
                                      <p:to>
                                        <p:strVal val="visible"/>
                                      </p:to>
                                    </p:set>
                                    <p:animEffect transition="in" filter="wipe(left)">
                                      <p:cBhvr>
                                        <p:cTn id="51" dur="500"/>
                                        <p:tgtEl>
                                          <p:spTgt spid="624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2475"/>
                                        </p:tgtEl>
                                        <p:attrNameLst>
                                          <p:attrName>style.visibility</p:attrName>
                                        </p:attrNameLst>
                                      </p:cBhvr>
                                      <p:to>
                                        <p:strVal val="visible"/>
                                      </p:to>
                                    </p:set>
                                    <p:animEffect transition="in" filter="wipe(left)">
                                      <p:cBhvr>
                                        <p:cTn id="56" dur="500"/>
                                        <p:tgtEl>
                                          <p:spTgt spid="624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2476"/>
                                        </p:tgtEl>
                                        <p:attrNameLst>
                                          <p:attrName>style.visibility</p:attrName>
                                        </p:attrNameLst>
                                      </p:cBhvr>
                                      <p:to>
                                        <p:strVal val="visible"/>
                                      </p:to>
                                    </p:set>
                                    <p:animEffect transition="in" filter="wipe(left)">
                                      <p:cBhvr>
                                        <p:cTn id="61" dur="500"/>
                                        <p:tgtEl>
                                          <p:spTgt spid="6247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2481"/>
                                        </p:tgtEl>
                                        <p:attrNameLst>
                                          <p:attrName>style.visibility</p:attrName>
                                        </p:attrNameLst>
                                      </p:cBhvr>
                                      <p:to>
                                        <p:strVal val="visible"/>
                                      </p:to>
                                    </p:set>
                                    <p:animEffect transition="in" filter="wipe(left)">
                                      <p:cBhvr>
                                        <p:cTn id="66" dur="500"/>
                                        <p:tgtEl>
                                          <p:spTgt spid="6248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2467"/>
                                        </p:tgtEl>
                                        <p:attrNameLst>
                                          <p:attrName>style.visibility</p:attrName>
                                        </p:attrNameLst>
                                      </p:cBhvr>
                                      <p:to>
                                        <p:strVal val="visible"/>
                                      </p:to>
                                    </p:set>
                                    <p:animEffect transition="in" filter="wipe(left)">
                                      <p:cBhvr>
                                        <p:cTn id="71" dur="500"/>
                                        <p:tgtEl>
                                          <p:spTgt spid="6246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2480"/>
                                        </p:tgtEl>
                                        <p:attrNameLst>
                                          <p:attrName>style.visibility</p:attrName>
                                        </p:attrNameLst>
                                      </p:cBhvr>
                                      <p:to>
                                        <p:strVal val="visible"/>
                                      </p:to>
                                    </p:set>
                                    <p:animEffect transition="in" filter="wipe(left)">
                                      <p:cBhvr>
                                        <p:cTn id="76" dur="500"/>
                                        <p:tgtEl>
                                          <p:spTgt spid="62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7" grpId="0" autoUpdateAnimBg="0"/>
      <p:bldP spid="62469" grpId="0" autoUpdateAnimBg="0"/>
      <p:bldP spid="62470" grpId="0" autoUpdateAnimBg="0"/>
      <p:bldP spid="62471" grpId="0" autoUpdateAnimBg="0"/>
      <p:bldP spid="62472" grpId="0" autoUpdateAnimBg="0"/>
      <p:bldP spid="62473" grpId="0" autoUpdateAnimBg="0"/>
      <p:bldP spid="62474" grpId="0" autoUpdateAnimBg="0"/>
      <p:bldP spid="62475" grpId="0" autoUpdateAnimBg="0"/>
      <p:bldP spid="62476" grpId="0" autoUpdateAnimBg="0"/>
      <p:bldP spid="62477" grpId="0" autoUpdateAnimBg="0"/>
      <p:bldP spid="62478" grpId="0" autoUpdateAnimBg="0"/>
      <p:bldP spid="62479" grpId="0" autoUpdateAnimBg="0"/>
      <p:bldP spid="62480" grpId="0" autoUpdateAnimBg="0"/>
      <p:bldP spid="62481"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270670" y="4510391"/>
            <a:ext cx="7216101" cy="652637"/>
          </a:xfrm>
          <a:prstGeom prst="rect">
            <a:avLst/>
          </a:prstGeom>
          <a:noFill/>
          <a:ln w="9525">
            <a:noFill/>
            <a:miter lim="800000"/>
            <a:headEnd/>
            <a:tailEnd/>
          </a:ln>
        </p:spPr>
        <p:txBody>
          <a:bodyPr wrap="none">
            <a:spAutoFit/>
          </a:bodyPr>
          <a:lstStyle/>
          <a:p>
            <a:pPr fontAlgn="base">
              <a:lnSpc>
                <a:spcPct val="130000"/>
              </a:lnSpc>
              <a:spcBef>
                <a:spcPct val="0"/>
              </a:spcBef>
              <a:spcAft>
                <a:spcPct val="0"/>
              </a:spcAft>
            </a:pPr>
            <a:r>
              <a:rPr kumimoji="1" lang="en-US" altLang="zh-CN" sz="2800" b="1">
                <a:solidFill>
                  <a:prstClr val="black"/>
                </a:solidFill>
                <a:latin typeface="Times New Roman" pitchFamily="18" charset="0"/>
                <a:ea typeface="楷体_GB2312" pitchFamily="49" charset="-122"/>
              </a:rPr>
              <a:t>  </a:t>
            </a:r>
            <a:r>
              <a:rPr kumimoji="1" lang="zh-CN" altLang="en-US" sz="2800" b="1">
                <a:solidFill>
                  <a:srgbClr val="990000"/>
                </a:solidFill>
                <a:latin typeface="Times New Roman" pitchFamily="18" charset="0"/>
                <a:ea typeface="隶书" pitchFamily="49" charset="-122"/>
              </a:rPr>
              <a:t>进行第三次收集之后便得到记录的有序序列</a:t>
            </a:r>
            <a:endParaRPr kumimoji="1" lang="zh-CN" altLang="en-US" sz="2800" b="1">
              <a:solidFill>
                <a:srgbClr val="990000"/>
              </a:solidFill>
              <a:latin typeface="Times New Roman" pitchFamily="18" charset="0"/>
              <a:ea typeface="楷体_GB2312" pitchFamily="49" charset="-122"/>
            </a:endParaRPr>
          </a:p>
        </p:txBody>
      </p:sp>
      <p:sp>
        <p:nvSpPr>
          <p:cNvPr id="63491" name="Text Box 3"/>
          <p:cNvSpPr txBox="1">
            <a:spLocks noChangeArrowheads="1"/>
          </p:cNvSpPr>
          <p:nvPr/>
        </p:nvSpPr>
        <p:spPr bwMode="auto">
          <a:xfrm>
            <a:off x="2295004" y="2330255"/>
            <a:ext cx="724878" cy="609398"/>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en-US" altLang="zh-CN" sz="2800" b="1" dirty="0">
                <a:solidFill>
                  <a:srgbClr val="006666"/>
                </a:solidFill>
                <a:latin typeface="Times New Roman" pitchFamily="18" charset="0"/>
                <a:ea typeface="楷体_GB2312" pitchFamily="49" charset="-122"/>
              </a:rPr>
              <a:t>f[</a:t>
            </a:r>
            <a:r>
              <a:rPr kumimoji="1" lang="en-US" altLang="zh-CN" sz="2800" b="1" dirty="0">
                <a:solidFill>
                  <a:srgbClr val="FF0000"/>
                </a:solidFill>
                <a:latin typeface="Times New Roman" pitchFamily="18" charset="0"/>
                <a:ea typeface="楷体_GB2312" pitchFamily="49" charset="-122"/>
              </a:rPr>
              <a:t>1</a:t>
            </a: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prstClr val="black"/>
              </a:solidFill>
              <a:latin typeface="Times New Roman" pitchFamily="18" charset="0"/>
              <a:ea typeface="楷体_GB2312" pitchFamily="49" charset="-122"/>
            </a:endParaRPr>
          </a:p>
        </p:txBody>
      </p:sp>
      <p:sp>
        <p:nvSpPr>
          <p:cNvPr id="63492" name="Text Box 4"/>
          <p:cNvSpPr txBox="1">
            <a:spLocks noChangeArrowheads="1"/>
          </p:cNvSpPr>
          <p:nvPr/>
        </p:nvSpPr>
        <p:spPr bwMode="auto">
          <a:xfrm>
            <a:off x="1558505" y="1269558"/>
            <a:ext cx="7566495" cy="52322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p→230→237</a:t>
            </a:r>
            <a:r>
              <a:rPr kumimoji="1" lang="en-US" altLang="zh-CN" sz="2800" b="1" smtClean="0">
                <a:solidFill>
                  <a:prstClr val="black"/>
                </a:solidFill>
                <a:latin typeface="Times New Roman" pitchFamily="18" charset="0"/>
                <a:ea typeface="楷体_GB2312" pitchFamily="49" charset="-122"/>
              </a:rPr>
              <a:t>→239→</a:t>
            </a:r>
            <a:r>
              <a:rPr kumimoji="1" lang="en-US" altLang="zh-CN" sz="2800" b="1">
                <a:solidFill>
                  <a:prstClr val="black"/>
                </a:solidFill>
                <a:latin typeface="Times New Roman" pitchFamily="18" charset="0"/>
                <a:ea typeface="楷体_GB2312" pitchFamily="49" charset="-122"/>
              </a:rPr>
              <a:t>239→139→367→167→368</a:t>
            </a:r>
          </a:p>
        </p:txBody>
      </p:sp>
      <p:sp>
        <p:nvSpPr>
          <p:cNvPr id="63493" name="Rectangle 5"/>
          <p:cNvSpPr>
            <a:spLocks noChangeArrowheads="1"/>
          </p:cNvSpPr>
          <p:nvPr/>
        </p:nvSpPr>
        <p:spPr bwMode="auto">
          <a:xfrm>
            <a:off x="1558499" y="1774500"/>
            <a:ext cx="2709043"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dirty="0">
                <a:solidFill>
                  <a:srgbClr val="990000"/>
                </a:solidFill>
                <a:latin typeface="Times New Roman" pitchFamily="18" charset="0"/>
                <a:ea typeface="隶书" pitchFamily="49" charset="-122"/>
              </a:rPr>
              <a:t>进行第三次分配</a:t>
            </a:r>
          </a:p>
        </p:txBody>
      </p:sp>
      <p:sp>
        <p:nvSpPr>
          <p:cNvPr id="63494" name="Rectangle 6"/>
          <p:cNvSpPr>
            <a:spLocks noChangeArrowheads="1"/>
          </p:cNvSpPr>
          <p:nvPr/>
        </p:nvSpPr>
        <p:spPr bwMode="auto">
          <a:xfrm>
            <a:off x="2322517" y="3070200"/>
            <a:ext cx="4803895" cy="609539"/>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en-US" altLang="zh-CN" sz="2800" b="1">
                <a:solidFill>
                  <a:srgbClr val="006666"/>
                </a:solidFill>
                <a:latin typeface="Times New Roman" pitchFamily="18" charset="0"/>
                <a:ea typeface="楷体_GB2312" pitchFamily="49" charset="-122"/>
              </a:rPr>
              <a:t>f[</a:t>
            </a:r>
            <a:r>
              <a:rPr kumimoji="1" lang="en-US" altLang="zh-CN" sz="2800" b="1">
                <a:solidFill>
                  <a:srgbClr val="0000FF"/>
                </a:solidFill>
                <a:latin typeface="Times New Roman" pitchFamily="18" charset="0"/>
                <a:ea typeface="楷体_GB2312" pitchFamily="49" charset="-122"/>
              </a:rPr>
              <a:t>2</a:t>
            </a:r>
            <a:r>
              <a:rPr kumimoji="1" lang="en-US" altLang="zh-CN" sz="2800" b="1">
                <a:solidFill>
                  <a:srgbClr val="006666"/>
                </a:solidFill>
                <a:latin typeface="Times New Roman" pitchFamily="18" charset="0"/>
                <a:ea typeface="楷体_GB2312" pitchFamily="49" charset="-122"/>
              </a:rPr>
              <a:t>]                                       r[</a:t>
            </a:r>
            <a:r>
              <a:rPr kumimoji="1" lang="en-US" altLang="zh-CN" sz="2800" b="1">
                <a:solidFill>
                  <a:srgbClr val="0000FF"/>
                </a:solidFill>
                <a:latin typeface="Times New Roman" pitchFamily="18" charset="0"/>
                <a:ea typeface="楷体_GB2312" pitchFamily="49" charset="-122"/>
              </a:rPr>
              <a:t>2</a:t>
            </a:r>
            <a:r>
              <a:rPr kumimoji="1" lang="en-US" altLang="zh-CN" sz="2800" b="1">
                <a:solidFill>
                  <a:srgbClr val="006666"/>
                </a:solidFill>
                <a:latin typeface="Times New Roman" pitchFamily="18" charset="0"/>
                <a:ea typeface="楷体_GB2312" pitchFamily="49" charset="-122"/>
              </a:rPr>
              <a:t>]</a:t>
            </a:r>
            <a:endParaRPr kumimoji="1" lang="en-US" altLang="zh-CN" sz="2800" b="1">
              <a:solidFill>
                <a:prstClr val="black"/>
              </a:solidFill>
              <a:latin typeface="Times New Roman" pitchFamily="18" charset="0"/>
              <a:ea typeface="楷体_GB2312" pitchFamily="49" charset="-122"/>
            </a:endParaRPr>
          </a:p>
        </p:txBody>
      </p:sp>
      <p:sp>
        <p:nvSpPr>
          <p:cNvPr id="63495" name="Rectangle 7"/>
          <p:cNvSpPr>
            <a:spLocks noChangeArrowheads="1"/>
          </p:cNvSpPr>
          <p:nvPr/>
        </p:nvSpPr>
        <p:spPr bwMode="auto">
          <a:xfrm>
            <a:off x="2295009" y="3862541"/>
            <a:ext cx="3906330" cy="609539"/>
          </a:xfrm>
          <a:prstGeom prst="rect">
            <a:avLst/>
          </a:prstGeom>
          <a:noFill/>
          <a:ln w="9525">
            <a:noFill/>
            <a:miter lim="800000"/>
            <a:headEnd/>
            <a:tailEnd/>
          </a:ln>
        </p:spPr>
        <p:txBody>
          <a:bodyPr wrap="none">
            <a:spAutoFit/>
          </a:bodyPr>
          <a:lstStyle/>
          <a:p>
            <a:pPr fontAlgn="base">
              <a:lnSpc>
                <a:spcPct val="120000"/>
              </a:lnSpc>
              <a:spcBef>
                <a:spcPct val="0"/>
              </a:spcBef>
              <a:spcAft>
                <a:spcPct val="0"/>
              </a:spcAft>
            </a:pPr>
            <a:r>
              <a:rPr kumimoji="1" lang="en-US" altLang="zh-CN" sz="2800" b="1">
                <a:solidFill>
                  <a:srgbClr val="006666"/>
                </a:solidFill>
                <a:latin typeface="Times New Roman" pitchFamily="18" charset="0"/>
                <a:ea typeface="楷体_GB2312" pitchFamily="49" charset="-122"/>
              </a:rPr>
              <a:t>f[</a:t>
            </a:r>
            <a:r>
              <a:rPr kumimoji="1" lang="en-US" altLang="zh-CN" sz="2800" b="1">
                <a:solidFill>
                  <a:srgbClr val="FF00FF"/>
                </a:solidFill>
                <a:latin typeface="Times New Roman" pitchFamily="18" charset="0"/>
                <a:ea typeface="楷体_GB2312" pitchFamily="49" charset="-122"/>
              </a:rPr>
              <a:t>3</a:t>
            </a:r>
            <a:r>
              <a:rPr kumimoji="1" lang="en-US" altLang="zh-CN" sz="2800" b="1">
                <a:solidFill>
                  <a:srgbClr val="006666"/>
                </a:solidFill>
                <a:latin typeface="Times New Roman" pitchFamily="18" charset="0"/>
                <a:ea typeface="楷体_GB2312" pitchFamily="49" charset="-122"/>
              </a:rPr>
              <a:t>]                             r[</a:t>
            </a:r>
            <a:r>
              <a:rPr kumimoji="1" lang="en-US" altLang="zh-CN" sz="2800" b="1">
                <a:solidFill>
                  <a:srgbClr val="FF00FF"/>
                </a:solidFill>
                <a:latin typeface="Times New Roman" pitchFamily="18" charset="0"/>
                <a:ea typeface="楷体_GB2312" pitchFamily="49" charset="-122"/>
              </a:rPr>
              <a:t>3</a:t>
            </a:r>
            <a:r>
              <a:rPr kumimoji="1" lang="en-US" altLang="zh-CN" sz="2800" b="1">
                <a:solidFill>
                  <a:srgbClr val="006666"/>
                </a:solidFill>
                <a:latin typeface="Times New Roman" pitchFamily="18" charset="0"/>
                <a:ea typeface="楷体_GB2312" pitchFamily="49" charset="-122"/>
              </a:rPr>
              <a:t>]</a:t>
            </a:r>
          </a:p>
        </p:txBody>
      </p:sp>
      <p:sp>
        <p:nvSpPr>
          <p:cNvPr id="63496" name="Rectangle 8"/>
          <p:cNvSpPr>
            <a:spLocks noChangeArrowheads="1"/>
          </p:cNvSpPr>
          <p:nvPr/>
        </p:nvSpPr>
        <p:spPr bwMode="auto">
          <a:xfrm>
            <a:off x="6999264" y="2329505"/>
            <a:ext cx="1068556" cy="523341"/>
          </a:xfrm>
          <a:prstGeom prst="rect">
            <a:avLst/>
          </a:prstGeom>
          <a:noFill/>
          <a:ln w="9525">
            <a:noFill/>
            <a:miter lim="800000"/>
            <a:headEnd/>
            <a:tailEnd/>
          </a:ln>
        </p:spPr>
        <p:txBody>
          <a:bodyPr wrap="square">
            <a:spAutoFit/>
          </a:bodyPr>
          <a:lstStyle/>
          <a:p>
            <a:pPr fontAlgn="base">
              <a:spcBef>
                <a:spcPct val="0"/>
              </a:spcBef>
              <a:spcAft>
                <a:spcPct val="0"/>
              </a:spcAft>
            </a:pPr>
            <a:r>
              <a:rPr kumimoji="1" lang="en-US" altLang="zh-CN" sz="2800" b="1" dirty="0" smtClean="0">
                <a:solidFill>
                  <a:srgbClr val="006666"/>
                </a:solidFill>
                <a:latin typeface="Times New Roman" pitchFamily="18" charset="0"/>
                <a:ea typeface="楷体_GB2312" pitchFamily="49" charset="-122"/>
              </a:rPr>
              <a:t>←</a:t>
            </a:r>
            <a:endParaRPr kumimoji="1" lang="en-US" altLang="zh-CN" sz="2800" b="1" dirty="0">
              <a:solidFill>
                <a:srgbClr val="006666"/>
              </a:solidFill>
              <a:latin typeface="Times New Roman" pitchFamily="18" charset="0"/>
              <a:ea typeface="楷体_GB2312" pitchFamily="49" charset="-122"/>
            </a:endParaRPr>
          </a:p>
        </p:txBody>
      </p:sp>
      <p:sp>
        <p:nvSpPr>
          <p:cNvPr id="63497" name="Rectangle 9"/>
          <p:cNvSpPr>
            <a:spLocks noChangeArrowheads="1"/>
          </p:cNvSpPr>
          <p:nvPr/>
        </p:nvSpPr>
        <p:spPr bwMode="auto">
          <a:xfrm>
            <a:off x="4174175" y="2335018"/>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1</a:t>
            </a:r>
            <a:r>
              <a:rPr kumimoji="1" lang="en-US" altLang="zh-CN" sz="2800" b="1" dirty="0">
                <a:solidFill>
                  <a:prstClr val="black"/>
                </a:solidFill>
                <a:latin typeface="Times New Roman" pitchFamily="18" charset="0"/>
                <a:ea typeface="楷体_GB2312" pitchFamily="49" charset="-122"/>
              </a:rPr>
              <a:t>39</a:t>
            </a:r>
          </a:p>
        </p:txBody>
      </p:sp>
      <p:sp>
        <p:nvSpPr>
          <p:cNvPr id="63498" name="Rectangle 10"/>
          <p:cNvSpPr>
            <a:spLocks noChangeArrowheads="1"/>
          </p:cNvSpPr>
          <p:nvPr/>
        </p:nvSpPr>
        <p:spPr bwMode="auto">
          <a:xfrm>
            <a:off x="5341259" y="2312040"/>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1</a:t>
            </a:r>
            <a:r>
              <a:rPr kumimoji="1" lang="en-US" altLang="zh-CN" sz="2800" b="1" dirty="0">
                <a:solidFill>
                  <a:prstClr val="black"/>
                </a:solidFill>
                <a:latin typeface="Times New Roman" pitchFamily="18" charset="0"/>
                <a:ea typeface="楷体_GB2312" pitchFamily="49" charset="-122"/>
              </a:rPr>
              <a:t>67</a:t>
            </a:r>
          </a:p>
        </p:txBody>
      </p:sp>
      <p:sp>
        <p:nvSpPr>
          <p:cNvPr id="63499" name="Rectangle 11"/>
          <p:cNvSpPr>
            <a:spLocks noChangeArrowheads="1"/>
          </p:cNvSpPr>
          <p:nvPr/>
        </p:nvSpPr>
        <p:spPr bwMode="auto">
          <a:xfrm>
            <a:off x="3122513" y="3141650"/>
            <a:ext cx="3505632"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srgbClr val="006666"/>
                </a:solidFill>
                <a:latin typeface="Times New Roman" pitchFamily="18" charset="0"/>
                <a:ea typeface="楷体_GB2312" pitchFamily="49" charset="-122"/>
              </a:rPr>
              <a:t>→</a:t>
            </a:r>
            <a:r>
              <a:rPr kumimoji="1" lang="en-US" altLang="zh-CN" sz="2800" b="1" dirty="0">
                <a:solidFill>
                  <a:srgbClr val="0000FF"/>
                </a:solidFill>
                <a:latin typeface="Times New Roman" pitchFamily="18" charset="0"/>
                <a:ea typeface="楷体_GB2312" pitchFamily="49" charset="-122"/>
              </a:rPr>
              <a:t>2</a:t>
            </a:r>
            <a:r>
              <a:rPr kumimoji="1" lang="en-US" altLang="zh-CN" sz="2800" b="1" dirty="0">
                <a:solidFill>
                  <a:prstClr val="black"/>
                </a:solidFill>
                <a:latin typeface="Times New Roman" pitchFamily="18" charset="0"/>
                <a:ea typeface="楷体_GB2312" pitchFamily="49" charset="-122"/>
              </a:rPr>
              <a:t>30                       </a:t>
            </a:r>
            <a:r>
              <a:rPr kumimoji="1" lang="en-US" altLang="zh-CN" sz="2800" b="1" dirty="0">
                <a:solidFill>
                  <a:srgbClr val="006666"/>
                </a:solidFill>
                <a:latin typeface="Times New Roman" pitchFamily="18" charset="0"/>
                <a:ea typeface="楷体_GB2312" pitchFamily="49" charset="-122"/>
              </a:rPr>
              <a:t>←</a:t>
            </a:r>
          </a:p>
        </p:txBody>
      </p:sp>
      <p:sp>
        <p:nvSpPr>
          <p:cNvPr id="63500" name="Rectangle 12"/>
          <p:cNvSpPr>
            <a:spLocks noChangeArrowheads="1"/>
          </p:cNvSpPr>
          <p:nvPr/>
        </p:nvSpPr>
        <p:spPr bwMode="auto">
          <a:xfrm>
            <a:off x="4119149" y="3113299"/>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t>
            </a:r>
            <a:r>
              <a:rPr kumimoji="1" lang="en-US" altLang="zh-CN" sz="2800" b="1" dirty="0">
                <a:solidFill>
                  <a:srgbClr val="0000FF"/>
                </a:solidFill>
                <a:latin typeface="Times New Roman" pitchFamily="18" charset="0"/>
                <a:ea typeface="楷体_GB2312" pitchFamily="49" charset="-122"/>
              </a:rPr>
              <a:t>2</a:t>
            </a:r>
            <a:r>
              <a:rPr kumimoji="1" lang="en-US" altLang="zh-CN" sz="2800" b="1" dirty="0">
                <a:solidFill>
                  <a:prstClr val="black"/>
                </a:solidFill>
                <a:latin typeface="Times New Roman" pitchFamily="18" charset="0"/>
                <a:ea typeface="楷体_GB2312" pitchFamily="49" charset="-122"/>
              </a:rPr>
              <a:t>37</a:t>
            </a:r>
          </a:p>
        </p:txBody>
      </p:sp>
      <p:sp>
        <p:nvSpPr>
          <p:cNvPr id="63501" name="Rectangle 13"/>
          <p:cNvSpPr>
            <a:spLocks noChangeArrowheads="1"/>
          </p:cNvSpPr>
          <p:nvPr/>
        </p:nvSpPr>
        <p:spPr bwMode="auto">
          <a:xfrm>
            <a:off x="5119132" y="3157054"/>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t>
            </a:r>
            <a:r>
              <a:rPr kumimoji="1" lang="en-US" altLang="zh-CN" sz="2800" b="1" dirty="0">
                <a:solidFill>
                  <a:srgbClr val="0000FF"/>
                </a:solidFill>
                <a:latin typeface="Times New Roman" pitchFamily="18" charset="0"/>
                <a:ea typeface="楷体_GB2312" pitchFamily="49" charset="-122"/>
              </a:rPr>
              <a:t>2</a:t>
            </a:r>
            <a:r>
              <a:rPr kumimoji="1" lang="en-US" altLang="zh-CN" sz="2800" b="1" dirty="0">
                <a:solidFill>
                  <a:prstClr val="black"/>
                </a:solidFill>
                <a:latin typeface="Times New Roman" pitchFamily="18" charset="0"/>
                <a:ea typeface="楷体_GB2312" pitchFamily="49" charset="-122"/>
              </a:rPr>
              <a:t>39</a:t>
            </a:r>
          </a:p>
        </p:txBody>
      </p:sp>
      <p:sp>
        <p:nvSpPr>
          <p:cNvPr id="63502" name="Rectangle 14"/>
          <p:cNvSpPr>
            <a:spLocks noChangeArrowheads="1"/>
          </p:cNvSpPr>
          <p:nvPr/>
        </p:nvSpPr>
        <p:spPr bwMode="auto">
          <a:xfrm>
            <a:off x="3027277" y="3983220"/>
            <a:ext cx="2697824"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srgbClr val="006666"/>
                </a:solidFill>
                <a:latin typeface="Times New Roman" pitchFamily="18" charset="0"/>
                <a:ea typeface="楷体_GB2312" pitchFamily="49" charset="-122"/>
              </a:rPr>
              <a:t>→</a:t>
            </a:r>
            <a:r>
              <a:rPr kumimoji="1" lang="en-US" altLang="zh-CN" sz="2800" b="1">
                <a:solidFill>
                  <a:srgbClr val="FF00FF"/>
                </a:solidFill>
                <a:latin typeface="Times New Roman" pitchFamily="18" charset="0"/>
                <a:ea typeface="楷体_GB2312" pitchFamily="49" charset="-122"/>
              </a:rPr>
              <a:t>3</a:t>
            </a:r>
            <a:r>
              <a:rPr kumimoji="1" lang="en-US" altLang="zh-CN" sz="2800" b="1">
                <a:solidFill>
                  <a:prstClr val="black"/>
                </a:solidFill>
                <a:latin typeface="Times New Roman" pitchFamily="18" charset="0"/>
                <a:ea typeface="楷体_GB2312" pitchFamily="49" charset="-122"/>
              </a:rPr>
              <a:t>67              </a:t>
            </a:r>
            <a:r>
              <a:rPr kumimoji="1" lang="en-US" altLang="zh-CN" sz="2800" b="1">
                <a:solidFill>
                  <a:srgbClr val="006666"/>
                </a:solidFill>
                <a:latin typeface="Times New Roman" pitchFamily="18" charset="0"/>
                <a:ea typeface="楷体_GB2312" pitchFamily="49" charset="-122"/>
              </a:rPr>
              <a:t>←</a:t>
            </a:r>
          </a:p>
        </p:txBody>
      </p:sp>
      <p:sp>
        <p:nvSpPr>
          <p:cNvPr id="63503" name="Rectangle 15"/>
          <p:cNvSpPr>
            <a:spLocks noChangeArrowheads="1"/>
          </p:cNvSpPr>
          <p:nvPr/>
        </p:nvSpPr>
        <p:spPr bwMode="auto">
          <a:xfrm>
            <a:off x="4043119" y="3983220"/>
            <a:ext cx="1082207"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t>
            </a:r>
            <a:r>
              <a:rPr kumimoji="1" lang="en-US" altLang="zh-CN" sz="2800" b="1" dirty="0">
                <a:solidFill>
                  <a:srgbClr val="FF00FF"/>
                </a:solidFill>
                <a:latin typeface="Times New Roman" pitchFamily="18" charset="0"/>
                <a:ea typeface="楷体_GB2312" pitchFamily="49" charset="-122"/>
              </a:rPr>
              <a:t>3</a:t>
            </a:r>
            <a:r>
              <a:rPr kumimoji="1" lang="en-US" altLang="zh-CN" sz="2800" b="1" dirty="0">
                <a:solidFill>
                  <a:prstClr val="black"/>
                </a:solidFill>
                <a:latin typeface="Times New Roman" pitchFamily="18" charset="0"/>
                <a:ea typeface="楷体_GB2312" pitchFamily="49" charset="-122"/>
              </a:rPr>
              <a:t>68</a:t>
            </a:r>
          </a:p>
        </p:txBody>
      </p:sp>
      <p:sp>
        <p:nvSpPr>
          <p:cNvPr id="63504" name="Rectangle 16"/>
          <p:cNvSpPr>
            <a:spLocks noChangeArrowheads="1"/>
          </p:cNvSpPr>
          <p:nvPr/>
        </p:nvSpPr>
        <p:spPr bwMode="auto">
          <a:xfrm>
            <a:off x="1660091" y="5302741"/>
            <a:ext cx="307768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a:solidFill>
                  <a:prstClr val="black"/>
                </a:solidFill>
                <a:latin typeface="Times New Roman" pitchFamily="18" charset="0"/>
                <a:ea typeface="楷体_GB2312" pitchFamily="49" charset="-122"/>
              </a:rPr>
              <a:t>p→138→139→167</a:t>
            </a:r>
          </a:p>
        </p:txBody>
      </p:sp>
      <p:sp>
        <p:nvSpPr>
          <p:cNvPr id="63505" name="Rectangle 17"/>
          <p:cNvSpPr>
            <a:spLocks noChangeArrowheads="1"/>
          </p:cNvSpPr>
          <p:nvPr/>
        </p:nvSpPr>
        <p:spPr bwMode="auto">
          <a:xfrm>
            <a:off x="4878725" y="5302741"/>
            <a:ext cx="2877336"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→230→237→239</a:t>
            </a:r>
          </a:p>
        </p:txBody>
      </p:sp>
      <p:sp>
        <p:nvSpPr>
          <p:cNvPr id="63506" name="Rectangle 18"/>
          <p:cNvSpPr>
            <a:spLocks noChangeArrowheads="1"/>
          </p:cNvSpPr>
          <p:nvPr/>
        </p:nvSpPr>
        <p:spPr bwMode="auto">
          <a:xfrm>
            <a:off x="8067824" y="5307506"/>
            <a:ext cx="1979771"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→367→368</a:t>
            </a:r>
          </a:p>
        </p:txBody>
      </p:sp>
      <p:sp>
        <p:nvSpPr>
          <p:cNvPr id="2" name="矩形 1"/>
          <p:cNvSpPr/>
          <p:nvPr/>
        </p:nvSpPr>
        <p:spPr>
          <a:xfrm>
            <a:off x="3143259" y="2342829"/>
            <a:ext cx="1030917" cy="461772"/>
          </a:xfrm>
          <a:prstGeom prst="rect">
            <a:avLst/>
          </a:prstGeom>
        </p:spPr>
        <p:txBody>
          <a:bodyPr wrap="none">
            <a:spAutoFit/>
          </a:bodyPr>
          <a:lstStyle/>
          <a:p>
            <a:r>
              <a:rPr kumimoji="1" lang="en-US" altLang="zh-CN" sz="2400" b="1" dirty="0">
                <a:solidFill>
                  <a:srgbClr val="006666"/>
                </a:solidFill>
                <a:latin typeface="Times New Roman" pitchFamily="18" charset="0"/>
                <a:ea typeface="楷体_GB2312" pitchFamily="49" charset="-122"/>
              </a:rPr>
              <a:t>→</a:t>
            </a:r>
            <a:r>
              <a:rPr kumimoji="1" lang="en-US" altLang="zh-CN" sz="2400" b="1" dirty="0">
                <a:solidFill>
                  <a:srgbClr val="FF0000"/>
                </a:solidFill>
                <a:latin typeface="Times New Roman" pitchFamily="18" charset="0"/>
                <a:ea typeface="楷体_GB2312" pitchFamily="49" charset="-122"/>
              </a:rPr>
              <a:t>1</a:t>
            </a:r>
            <a:r>
              <a:rPr kumimoji="1" lang="en-US" altLang="zh-CN" sz="2400" b="1" dirty="0">
                <a:solidFill>
                  <a:prstClr val="black"/>
                </a:solidFill>
                <a:latin typeface="Times New Roman" pitchFamily="18" charset="0"/>
                <a:ea typeface="楷体_GB2312" pitchFamily="49" charset="-122"/>
              </a:rPr>
              <a:t>38 </a:t>
            </a:r>
            <a:endParaRPr lang="zh-CN" altLang="en-US" sz="2400" dirty="0"/>
          </a:p>
        </p:txBody>
      </p:sp>
      <p:sp>
        <p:nvSpPr>
          <p:cNvPr id="3" name="矩形 2"/>
          <p:cNvSpPr/>
          <p:nvPr/>
        </p:nvSpPr>
        <p:spPr>
          <a:xfrm>
            <a:off x="7545264" y="2391079"/>
            <a:ext cx="679994" cy="535531"/>
          </a:xfrm>
          <a:prstGeom prst="rect">
            <a:avLst/>
          </a:prstGeom>
        </p:spPr>
        <p:txBody>
          <a:bodyPr wrap="none">
            <a:spAutoFit/>
          </a:bodyPr>
          <a:lstStyle/>
          <a:p>
            <a:pPr fontAlgn="base">
              <a:lnSpc>
                <a:spcPct val="120000"/>
              </a:lnSpc>
              <a:spcBef>
                <a:spcPct val="0"/>
              </a:spcBef>
              <a:spcAft>
                <a:spcPct val="0"/>
              </a:spcAft>
            </a:pPr>
            <a:r>
              <a:rPr kumimoji="1" lang="en-US" altLang="zh-CN" sz="2400" b="1" dirty="0">
                <a:solidFill>
                  <a:srgbClr val="006666"/>
                </a:solidFill>
                <a:latin typeface="Times New Roman" pitchFamily="18" charset="0"/>
                <a:ea typeface="楷体_GB2312" pitchFamily="49" charset="-122"/>
              </a:rPr>
              <a:t>r[</a:t>
            </a:r>
            <a:r>
              <a:rPr kumimoji="1" lang="en-US" altLang="zh-CN" sz="2400" b="1" dirty="0">
                <a:solidFill>
                  <a:srgbClr val="FF0000"/>
                </a:solidFill>
                <a:latin typeface="Times New Roman" pitchFamily="18" charset="0"/>
                <a:ea typeface="楷体_GB2312" pitchFamily="49" charset="-122"/>
              </a:rPr>
              <a:t>1</a:t>
            </a:r>
            <a:r>
              <a:rPr kumimoji="1" lang="en-US" altLang="zh-CN" sz="2400" b="1" dirty="0">
                <a:solidFill>
                  <a:srgbClr val="006666"/>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p:txBody>
      </p:sp>
      <p:sp>
        <p:nvSpPr>
          <p:cNvPr id="4" name="标题 3"/>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29972120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3494"/>
                                        </p:tgtEl>
                                        <p:attrNameLst>
                                          <p:attrName>style.visibility</p:attrName>
                                        </p:attrNameLst>
                                      </p:cBhvr>
                                      <p:to>
                                        <p:strVal val="visible"/>
                                      </p:to>
                                    </p:set>
                                    <p:animEffect transition="in" filter="wipe(left)">
                                      <p:cBhvr>
                                        <p:cTn id="21" dur="500"/>
                                        <p:tgtEl>
                                          <p:spTgt spid="63494"/>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grpId="0" nodeType="afterEffect">
                                  <p:stCondLst>
                                    <p:cond delay="0"/>
                                  </p:stCondLst>
                                  <p:childTnLst>
                                    <p:set>
                                      <p:cBhvr>
                                        <p:cTn id="28" dur="1" fill="hold">
                                          <p:stCondLst>
                                            <p:cond delay="0"/>
                                          </p:stCondLst>
                                        </p:cTn>
                                        <p:tgtEl>
                                          <p:spTgt spid="63495"/>
                                        </p:tgtEl>
                                        <p:attrNameLst>
                                          <p:attrName>style.visibility</p:attrName>
                                        </p:attrNameLst>
                                      </p:cBhvr>
                                      <p:to>
                                        <p:strVal val="visible"/>
                                      </p:to>
                                    </p:set>
                                    <p:animEffect transition="in" filter="wipe(left)">
                                      <p:cBhvr>
                                        <p:cTn id="29" dur="500"/>
                                        <p:tgtEl>
                                          <p:spTgt spid="6349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3499"/>
                                        </p:tgtEl>
                                        <p:attrNameLst>
                                          <p:attrName>style.visibility</p:attrName>
                                        </p:attrNameLst>
                                      </p:cBhvr>
                                      <p:to>
                                        <p:strVal val="visible"/>
                                      </p:to>
                                    </p:set>
                                    <p:animEffect transition="in" filter="wipe(left)">
                                      <p:cBhvr>
                                        <p:cTn id="34" dur="500"/>
                                        <p:tgtEl>
                                          <p:spTgt spid="6349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3500"/>
                                        </p:tgtEl>
                                        <p:attrNameLst>
                                          <p:attrName>style.visibility</p:attrName>
                                        </p:attrNameLst>
                                      </p:cBhvr>
                                      <p:to>
                                        <p:strVal val="visible"/>
                                      </p:to>
                                    </p:set>
                                    <p:animEffect transition="in" filter="wipe(left)">
                                      <p:cBhvr>
                                        <p:cTn id="39" dur="500"/>
                                        <p:tgtEl>
                                          <p:spTgt spid="6350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3496"/>
                                        </p:tgtEl>
                                        <p:attrNameLst>
                                          <p:attrName>style.visibility</p:attrName>
                                        </p:attrNameLst>
                                      </p:cBhvr>
                                      <p:to>
                                        <p:strVal val="visible"/>
                                      </p:to>
                                    </p:set>
                                    <p:animEffect transition="in" filter="wipe(left)">
                                      <p:cBhvr>
                                        <p:cTn id="44" dur="500"/>
                                        <p:tgtEl>
                                          <p:spTgt spid="6349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3501"/>
                                        </p:tgtEl>
                                        <p:attrNameLst>
                                          <p:attrName>style.visibility</p:attrName>
                                        </p:attrNameLst>
                                      </p:cBhvr>
                                      <p:to>
                                        <p:strVal val="visible"/>
                                      </p:to>
                                    </p:set>
                                    <p:animEffect transition="in" filter="wipe(left)">
                                      <p:cBhvr>
                                        <p:cTn id="53" dur="500"/>
                                        <p:tgtEl>
                                          <p:spTgt spid="6350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3497"/>
                                        </p:tgtEl>
                                        <p:attrNameLst>
                                          <p:attrName>style.visibility</p:attrName>
                                        </p:attrNameLst>
                                      </p:cBhvr>
                                      <p:to>
                                        <p:strVal val="visible"/>
                                      </p:to>
                                    </p:set>
                                    <p:animEffect transition="in" filter="wipe(left)">
                                      <p:cBhvr>
                                        <p:cTn id="58" dur="500"/>
                                        <p:tgtEl>
                                          <p:spTgt spid="6349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3502"/>
                                        </p:tgtEl>
                                        <p:attrNameLst>
                                          <p:attrName>style.visibility</p:attrName>
                                        </p:attrNameLst>
                                      </p:cBhvr>
                                      <p:to>
                                        <p:strVal val="visible"/>
                                      </p:to>
                                    </p:set>
                                    <p:animEffect transition="in" filter="wipe(left)">
                                      <p:cBhvr>
                                        <p:cTn id="63" dur="500"/>
                                        <p:tgtEl>
                                          <p:spTgt spid="6350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3498"/>
                                        </p:tgtEl>
                                        <p:attrNameLst>
                                          <p:attrName>style.visibility</p:attrName>
                                        </p:attrNameLst>
                                      </p:cBhvr>
                                      <p:to>
                                        <p:strVal val="visible"/>
                                      </p:to>
                                    </p:set>
                                    <p:animEffect transition="in" filter="wipe(left)">
                                      <p:cBhvr>
                                        <p:cTn id="68" dur="500"/>
                                        <p:tgtEl>
                                          <p:spTgt spid="6349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3503"/>
                                        </p:tgtEl>
                                        <p:attrNameLst>
                                          <p:attrName>style.visibility</p:attrName>
                                        </p:attrNameLst>
                                      </p:cBhvr>
                                      <p:to>
                                        <p:strVal val="visible"/>
                                      </p:to>
                                    </p:set>
                                    <p:animEffect transition="in" filter="wipe(left)">
                                      <p:cBhvr>
                                        <p:cTn id="73" dur="500"/>
                                        <p:tgtEl>
                                          <p:spTgt spid="6350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3490"/>
                                        </p:tgtEl>
                                        <p:attrNameLst>
                                          <p:attrName>style.visibility</p:attrName>
                                        </p:attrNameLst>
                                      </p:cBhvr>
                                      <p:to>
                                        <p:strVal val="visible"/>
                                      </p:to>
                                    </p:set>
                                    <p:animEffect transition="in" filter="wipe(left)">
                                      <p:cBhvr>
                                        <p:cTn id="78" dur="500"/>
                                        <p:tgtEl>
                                          <p:spTgt spid="6349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3504"/>
                                        </p:tgtEl>
                                        <p:attrNameLst>
                                          <p:attrName>style.visibility</p:attrName>
                                        </p:attrNameLst>
                                      </p:cBhvr>
                                      <p:to>
                                        <p:strVal val="visible"/>
                                      </p:to>
                                    </p:set>
                                    <p:animEffect transition="in" filter="wipe(left)">
                                      <p:cBhvr>
                                        <p:cTn id="83" dur="500"/>
                                        <p:tgtEl>
                                          <p:spTgt spid="6350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3505"/>
                                        </p:tgtEl>
                                        <p:attrNameLst>
                                          <p:attrName>style.visibility</p:attrName>
                                        </p:attrNameLst>
                                      </p:cBhvr>
                                      <p:to>
                                        <p:strVal val="visible"/>
                                      </p:to>
                                    </p:set>
                                    <p:animEffect transition="in" filter="wipe(left)">
                                      <p:cBhvr>
                                        <p:cTn id="88" dur="500"/>
                                        <p:tgtEl>
                                          <p:spTgt spid="6350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3506"/>
                                        </p:tgtEl>
                                        <p:attrNameLst>
                                          <p:attrName>style.visibility</p:attrName>
                                        </p:attrNameLst>
                                      </p:cBhvr>
                                      <p:to>
                                        <p:strVal val="visible"/>
                                      </p:to>
                                    </p:set>
                                    <p:animEffect transition="in" filter="wipe(left)">
                                      <p:cBhvr>
                                        <p:cTn id="93" dur="500"/>
                                        <p:tgtEl>
                                          <p:spTgt spid="6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492" grpId="0" autoUpdateAnimBg="0"/>
      <p:bldP spid="63493" grpId="0" autoUpdateAnimBg="0"/>
      <p:bldP spid="63494" grpId="0" autoUpdateAnimBg="0"/>
      <p:bldP spid="63495" grpId="0" autoUpdateAnimBg="0"/>
      <p:bldP spid="63496" grpId="0" autoUpdateAnimBg="0"/>
      <p:bldP spid="63497" grpId="0" autoUpdateAnimBg="0"/>
      <p:bldP spid="63498" grpId="0" autoUpdateAnimBg="0"/>
      <p:bldP spid="63499" grpId="0" autoUpdateAnimBg="0"/>
      <p:bldP spid="63500" grpId="0" autoUpdateAnimBg="0"/>
      <p:bldP spid="63501" grpId="0" autoUpdateAnimBg="0"/>
      <p:bldP spid="63502" grpId="0" autoUpdateAnimBg="0"/>
      <p:bldP spid="63503" grpId="0" autoUpdateAnimBg="0"/>
      <p:bldP spid="63504" grpId="0" autoUpdateAnimBg="0"/>
      <p:bldP spid="63505" grpId="0" autoUpdateAnimBg="0"/>
      <p:bldP spid="63506" grpId="0" autoUpdateAnimBg="0"/>
      <p:bldP spid="2" grpId="0"/>
      <p:bldP spid="3"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581939" y="1341562"/>
            <a:ext cx="3472997" cy="641499"/>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3600" b="1">
                <a:solidFill>
                  <a:srgbClr val="000080"/>
                </a:solidFill>
                <a:latin typeface="Times New Roman" pitchFamily="18" charset="0"/>
                <a:ea typeface="隶书" pitchFamily="49" charset="-122"/>
              </a:rPr>
              <a:t>提醒注意：</a:t>
            </a:r>
            <a:endParaRPr kumimoji="1" lang="zh-CN" altLang="en-US" sz="3600" b="1">
              <a:solidFill>
                <a:srgbClr val="000080"/>
              </a:solidFill>
              <a:latin typeface="Times New Roman" pitchFamily="18" charset="0"/>
              <a:ea typeface="楷体_GB2312" pitchFamily="49" charset="-122"/>
            </a:endParaRPr>
          </a:p>
        </p:txBody>
      </p:sp>
      <p:sp>
        <p:nvSpPr>
          <p:cNvPr id="64515" name="Text Box 3"/>
          <p:cNvSpPr txBox="1">
            <a:spLocks noChangeArrowheads="1"/>
          </p:cNvSpPr>
          <p:nvPr/>
        </p:nvSpPr>
        <p:spPr bwMode="auto">
          <a:xfrm>
            <a:off x="1486698" y="2133915"/>
            <a:ext cx="10025346" cy="1274490"/>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3200" b="1">
                <a:solidFill>
                  <a:prstClr val="black"/>
                </a:solidFill>
                <a:latin typeface="Times New Roman" pitchFamily="18" charset="0"/>
                <a:ea typeface="楷体_GB2312" pitchFamily="49" charset="-122"/>
              </a:rPr>
              <a:t>       １．“</a:t>
            </a:r>
            <a:r>
              <a:rPr kumimoji="1" lang="zh-CN" altLang="en-US" sz="3200" b="1">
                <a:solidFill>
                  <a:srgbClr val="FF0066"/>
                </a:solidFill>
                <a:latin typeface="楷体_GB2312" pitchFamily="49" charset="-122"/>
                <a:ea typeface="楷体_GB2312" pitchFamily="49" charset="-122"/>
              </a:rPr>
              <a:t>分配</a:t>
            </a:r>
            <a:r>
              <a:rPr kumimoji="1" lang="zh-CN" altLang="en-US" sz="3200" b="1">
                <a:solidFill>
                  <a:prstClr val="black"/>
                </a:solidFill>
                <a:latin typeface="Times New Roman" pitchFamily="18" charset="0"/>
                <a:ea typeface="楷体_GB2312" pitchFamily="49" charset="-122"/>
              </a:rPr>
              <a:t>”</a:t>
            </a:r>
            <a:r>
              <a:rPr kumimoji="1" lang="zh-CN" altLang="en-US" sz="3200" b="1">
                <a:solidFill>
                  <a:prstClr val="black"/>
                </a:solidFill>
                <a:latin typeface="楷体_GB2312" pitchFamily="49" charset="-122"/>
                <a:ea typeface="楷体_GB2312" pitchFamily="49" charset="-122"/>
              </a:rPr>
              <a:t>和</a:t>
            </a:r>
            <a:r>
              <a:rPr kumimoji="1" lang="zh-CN" altLang="en-US" sz="3200" b="1">
                <a:solidFill>
                  <a:prstClr val="black"/>
                </a:solidFill>
                <a:latin typeface="Times New Roman" pitchFamily="18" charset="0"/>
                <a:ea typeface="楷体_GB2312" pitchFamily="49" charset="-122"/>
              </a:rPr>
              <a:t>“</a:t>
            </a:r>
            <a:r>
              <a:rPr kumimoji="1" lang="zh-CN" altLang="en-US" sz="3200" b="1">
                <a:solidFill>
                  <a:srgbClr val="FF0066"/>
                </a:solidFill>
                <a:latin typeface="楷体_GB2312" pitchFamily="49" charset="-122"/>
                <a:ea typeface="楷体_GB2312" pitchFamily="49" charset="-122"/>
              </a:rPr>
              <a:t>收集</a:t>
            </a:r>
            <a:r>
              <a:rPr kumimoji="1" lang="zh-CN" altLang="en-US" sz="3200" b="1">
                <a:solidFill>
                  <a:prstClr val="black"/>
                </a:solidFill>
                <a:latin typeface="Times New Roman" pitchFamily="18" charset="0"/>
                <a:ea typeface="楷体_GB2312" pitchFamily="49" charset="-122"/>
              </a:rPr>
              <a:t>”</a:t>
            </a:r>
            <a:r>
              <a:rPr kumimoji="1" lang="zh-CN" altLang="en-US" sz="3200" b="1">
                <a:solidFill>
                  <a:prstClr val="black"/>
                </a:solidFill>
                <a:latin typeface="楷体_GB2312" pitchFamily="49" charset="-122"/>
                <a:ea typeface="楷体_GB2312" pitchFamily="49" charset="-122"/>
              </a:rPr>
              <a:t>的实际操作仅为修改链表中的指针和设置队列的头、尾指针；</a:t>
            </a:r>
          </a:p>
        </p:txBody>
      </p:sp>
      <p:sp>
        <p:nvSpPr>
          <p:cNvPr id="2" name="标题 1"/>
          <p:cNvSpPr>
            <a:spLocks noGrp="1"/>
          </p:cNvSpPr>
          <p:nvPr>
            <p:ph type="title"/>
          </p:nvPr>
        </p:nvSpPr>
        <p:spPr/>
        <p:txBody>
          <a:bodyPr>
            <a:normAutofit fontScale="90000"/>
          </a:bodyPr>
          <a:lstStyle/>
          <a:p>
            <a:r>
              <a:rPr lang="zh-CN" altLang="en-US"/>
              <a:t>链式基数排序</a:t>
            </a:r>
          </a:p>
        </p:txBody>
      </p:sp>
    </p:spTree>
    <p:extLst>
      <p:ext uri="{BB962C8B-B14F-4D97-AF65-F5344CB8AC3E}">
        <p14:creationId xmlns:p14="http://schemas.microsoft.com/office/powerpoint/2010/main" val="14445269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ppt_x"/>
                                          </p:val>
                                        </p:tav>
                                        <p:tav tm="100000">
                                          <p:val>
                                            <p:strVal val="#ppt_x"/>
                                          </p:val>
                                        </p:tav>
                                      </p:tavLst>
                                    </p:anim>
                                    <p:anim calcmode="lin" valueType="num">
                                      <p:cBhvr additive="base">
                                        <p:cTn id="8" dur="500" fill="hold"/>
                                        <p:tgtEl>
                                          <p:spTgt spid="6451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wipe(left)">
                                      <p:cBhvr>
                                        <p:cTn id="13"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910634" y="915275"/>
            <a:ext cx="6414704"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800" dirty="0">
                <a:solidFill>
                  <a:prstClr val="black"/>
                </a:solidFill>
                <a:latin typeface="楷体_GB2312" pitchFamily="49" charset="-122"/>
                <a:ea typeface="楷体_GB2312" pitchFamily="49" charset="-122"/>
              </a:rPr>
              <a:t> </a:t>
            </a:r>
            <a:r>
              <a:rPr kumimoji="1" lang="en-US" altLang="zh-CN" sz="2800" dirty="0">
                <a:solidFill>
                  <a:srgbClr val="FF0000"/>
                </a:solidFill>
                <a:latin typeface="楷体_GB2312" pitchFamily="49" charset="-122"/>
                <a:ea typeface="楷体_GB2312" pitchFamily="49" charset="-122"/>
              </a:rPr>
              <a:t>●</a:t>
            </a:r>
            <a:r>
              <a:rPr kumimoji="1" lang="zh-CN" altLang="en-US" sz="2800" b="1" dirty="0">
                <a:solidFill>
                  <a:srgbClr val="000080"/>
                </a:solidFill>
                <a:latin typeface="楷体_GB2312" pitchFamily="49" charset="-122"/>
                <a:ea typeface="楷体_GB2312" pitchFamily="49" charset="-122"/>
              </a:rPr>
              <a:t>基数排序的时间复杂度</a:t>
            </a:r>
            <a:r>
              <a:rPr kumimoji="1" lang="zh-CN" altLang="en-US" sz="2800" b="1">
                <a:solidFill>
                  <a:srgbClr val="000080"/>
                </a:solidFill>
                <a:latin typeface="楷体_GB2312" pitchFamily="49" charset="-122"/>
                <a:ea typeface="楷体_GB2312" pitchFamily="49" charset="-122"/>
              </a:rPr>
              <a:t>为</a:t>
            </a:r>
            <a:r>
              <a:rPr kumimoji="1" lang="en-US" altLang="zh-CN" sz="2800" b="1" smtClean="0">
                <a:solidFill>
                  <a:srgbClr val="C0504D"/>
                </a:solidFill>
                <a:latin typeface="Times New Roman" pitchFamily="18" charset="0"/>
                <a:ea typeface="楷体_GB2312" pitchFamily="49" charset="-122"/>
              </a:rPr>
              <a:t>O(d(n+r))</a:t>
            </a:r>
            <a:endParaRPr kumimoji="1" lang="en-US" altLang="zh-CN" sz="2800" dirty="0">
              <a:solidFill>
                <a:prstClr val="black"/>
              </a:solidFill>
              <a:latin typeface="Times New Roman" pitchFamily="18" charset="0"/>
              <a:ea typeface="楷体_GB2312" pitchFamily="49" charset="-122"/>
            </a:endParaRPr>
          </a:p>
        </p:txBody>
      </p:sp>
      <p:sp>
        <p:nvSpPr>
          <p:cNvPr id="65539" name="Text Box 3"/>
          <p:cNvSpPr txBox="1">
            <a:spLocks noChangeArrowheads="1"/>
          </p:cNvSpPr>
          <p:nvPr/>
        </p:nvSpPr>
        <p:spPr bwMode="auto">
          <a:xfrm>
            <a:off x="1665257" y="1629598"/>
            <a:ext cx="9887780" cy="2031325"/>
          </a:xfrm>
          <a:prstGeom prst="rect">
            <a:avLst/>
          </a:prstGeom>
          <a:noFill/>
          <a:ln w="9525">
            <a:noFill/>
            <a:miter lim="800000"/>
            <a:headEnd/>
            <a:tailEnd/>
          </a:ln>
        </p:spPr>
        <p:txBody>
          <a:bodyPr>
            <a:spAutoFit/>
          </a:bodyPr>
          <a:lstStyle/>
          <a:p>
            <a:pPr fontAlgn="base">
              <a:lnSpc>
                <a:spcPct val="90000"/>
              </a:lnSpc>
              <a:spcBef>
                <a:spcPct val="0"/>
              </a:spcBef>
              <a:spcAft>
                <a:spcPct val="0"/>
              </a:spcAft>
            </a:pPr>
            <a:r>
              <a:rPr kumimoji="1" lang="zh-CN" altLang="en-US" sz="2800" b="1" dirty="0">
                <a:solidFill>
                  <a:prstClr val="black"/>
                </a:solidFill>
                <a:latin typeface="楷体_GB2312" pitchFamily="49" charset="-122"/>
                <a:ea typeface="楷体_GB2312" pitchFamily="49" charset="-122"/>
              </a:rPr>
              <a:t>其中：每一趟分配的时间复杂度为</a:t>
            </a:r>
            <a:r>
              <a:rPr kumimoji="1" lang="en-US" altLang="zh-CN" sz="2800" b="1" dirty="0">
                <a:solidFill>
                  <a:srgbClr val="9933FF"/>
                </a:solidFill>
                <a:latin typeface="楷体_GB2312" pitchFamily="49" charset="-122"/>
                <a:ea typeface="楷体_GB2312" pitchFamily="49" charset="-122"/>
              </a:rPr>
              <a:t>O(n)</a:t>
            </a:r>
            <a:endParaRPr kumimoji="1" lang="en-US" altLang="zh-CN" sz="2800" b="1" dirty="0">
              <a:solidFill>
                <a:prstClr val="black"/>
              </a:solidFill>
              <a:latin typeface="楷体_GB2312" pitchFamily="49" charset="-122"/>
              <a:ea typeface="楷体_GB2312" pitchFamily="49" charset="-122"/>
            </a:endParaRPr>
          </a:p>
          <a:p>
            <a:pPr fontAlgn="base">
              <a:lnSpc>
                <a:spcPct val="90000"/>
              </a:lnSpc>
              <a:spcBef>
                <a:spcPct val="0"/>
              </a:spcBef>
              <a:spcAft>
                <a:spcPct val="0"/>
              </a:spcAft>
            </a:pPr>
            <a:r>
              <a:rPr kumimoji="1" lang="en-US" altLang="zh-CN" sz="2800" b="1" dirty="0">
                <a:solidFill>
                  <a:prstClr val="black"/>
                </a:solidFill>
                <a:latin typeface="楷体_GB2312" pitchFamily="49" charset="-122"/>
                <a:ea typeface="楷体_GB2312" pitchFamily="49" charset="-122"/>
              </a:rPr>
              <a:t>      </a:t>
            </a:r>
            <a:r>
              <a:rPr kumimoji="1" lang="zh-CN" altLang="en-US" sz="2800" b="1" dirty="0">
                <a:solidFill>
                  <a:prstClr val="black"/>
                </a:solidFill>
                <a:latin typeface="楷体_GB2312" pitchFamily="49" charset="-122"/>
                <a:ea typeface="楷体_GB2312" pitchFamily="49" charset="-122"/>
              </a:rPr>
              <a:t>每一趟收集的时间复杂度为</a:t>
            </a:r>
            <a:r>
              <a:rPr kumimoji="1" lang="en-US" altLang="zh-CN" sz="2800" b="1" dirty="0">
                <a:solidFill>
                  <a:srgbClr val="9933FF"/>
                </a:solidFill>
                <a:latin typeface="楷体_GB2312" pitchFamily="49" charset="-122"/>
                <a:ea typeface="楷体_GB2312" pitchFamily="49" charset="-122"/>
              </a:rPr>
              <a:t>O(r)</a:t>
            </a:r>
          </a:p>
          <a:p>
            <a:pPr fontAlgn="base">
              <a:lnSpc>
                <a:spcPct val="90000"/>
              </a:lnSpc>
              <a:spcBef>
                <a:spcPct val="0"/>
              </a:spcBef>
              <a:spcAft>
                <a:spcPct val="0"/>
              </a:spcAft>
            </a:pPr>
            <a:r>
              <a:rPr kumimoji="1" lang="en-US" altLang="zh-CN" sz="2800" b="1" dirty="0">
                <a:solidFill>
                  <a:srgbClr val="9933FF"/>
                </a:solidFill>
                <a:latin typeface="楷体_GB2312" pitchFamily="49" charset="-122"/>
                <a:ea typeface="楷体_GB2312" pitchFamily="49" charset="-122"/>
              </a:rPr>
              <a:t>       </a:t>
            </a:r>
            <a:r>
              <a:rPr kumimoji="1" lang="en-US" altLang="zh-CN" sz="2800" b="1">
                <a:solidFill>
                  <a:srgbClr val="1F497D"/>
                </a:solidFill>
                <a:latin typeface="楷体_GB2312" pitchFamily="49" charset="-122"/>
                <a:ea typeface="楷体_GB2312" pitchFamily="49" charset="-122"/>
              </a:rPr>
              <a:t>(</a:t>
            </a:r>
            <a:r>
              <a:rPr kumimoji="1" lang="en-US" altLang="zh-CN" sz="2800" b="1" smtClean="0">
                <a:solidFill>
                  <a:srgbClr val="FF0000"/>
                </a:solidFill>
                <a:latin typeface="楷体_GB2312" pitchFamily="49" charset="-122"/>
                <a:ea typeface="楷体_GB2312" pitchFamily="49" charset="-122"/>
              </a:rPr>
              <a:t>r</a:t>
            </a:r>
            <a:r>
              <a:rPr kumimoji="1" lang="zh-CN" altLang="en-US" sz="2800" b="1" smtClean="0">
                <a:solidFill>
                  <a:prstClr val="black"/>
                </a:solidFill>
                <a:latin typeface="楷体_GB2312" pitchFamily="49" charset="-122"/>
                <a:ea typeface="楷体_GB2312" pitchFamily="49" charset="-122"/>
              </a:rPr>
              <a:t>为</a:t>
            </a:r>
            <a:r>
              <a:rPr kumimoji="1" lang="zh-CN" altLang="en-US" sz="2800" b="1" dirty="0">
                <a:solidFill>
                  <a:prstClr val="black"/>
                </a:solidFill>
                <a:latin typeface="楷体_GB2312" pitchFamily="49" charset="-122"/>
                <a:ea typeface="楷体_GB2312" pitchFamily="49" charset="-122"/>
              </a:rPr>
              <a:t>关键字的</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srgbClr val="FF0000"/>
                </a:solidFill>
                <a:latin typeface="楷体_GB2312" pitchFamily="49" charset="-122"/>
                <a:ea typeface="楷体_GB2312" pitchFamily="49" charset="-122"/>
              </a:rPr>
              <a:t>基</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楷体_GB2312" pitchFamily="49" charset="-122"/>
                <a:ea typeface="楷体_GB2312" pitchFamily="49" charset="-122"/>
              </a:rPr>
              <a:t>，</a:t>
            </a:r>
            <a:r>
              <a:rPr kumimoji="1" lang="zh-CN" altLang="en-US" sz="2800" b="1">
                <a:solidFill>
                  <a:prstClr val="black"/>
                </a:solidFill>
                <a:latin typeface="楷体_GB2312" pitchFamily="49" charset="-122"/>
                <a:ea typeface="楷体_GB2312" pitchFamily="49" charset="-122"/>
              </a:rPr>
              <a:t>如</a:t>
            </a:r>
            <a:r>
              <a:rPr kumimoji="1" lang="zh-CN" altLang="en-US" sz="2800" b="1" smtClean="0">
                <a:solidFill>
                  <a:prstClr val="black"/>
                </a:solidFill>
                <a:latin typeface="楷体_GB2312" pitchFamily="49" charset="-122"/>
                <a:ea typeface="楷体_GB2312" pitchFamily="49" charset="-122"/>
              </a:rPr>
              <a:t>十进制数的</a:t>
            </a:r>
            <a:r>
              <a:rPr kumimoji="1" lang="zh-CN" altLang="en-US" sz="2800" b="1" dirty="0">
                <a:solidFill>
                  <a:prstClr val="black"/>
                </a:solidFill>
                <a:latin typeface="楷体_GB2312" pitchFamily="49" charset="-122"/>
                <a:ea typeface="楷体_GB2312" pitchFamily="49" charset="-122"/>
              </a:rPr>
              <a:t>基为</a:t>
            </a:r>
            <a:r>
              <a:rPr kumimoji="1" lang="en-US" altLang="zh-CN" sz="2800" b="1" dirty="0">
                <a:solidFill>
                  <a:prstClr val="black"/>
                </a:solidFill>
                <a:latin typeface="楷体_GB2312" pitchFamily="49" charset="-122"/>
                <a:ea typeface="楷体_GB2312" pitchFamily="49" charset="-122"/>
              </a:rPr>
              <a:t>10</a:t>
            </a:r>
            <a:r>
              <a:rPr kumimoji="1" lang="zh-CN" altLang="en-US" sz="2800" b="1" dirty="0">
                <a:solidFill>
                  <a:prstClr val="black"/>
                </a:solidFill>
                <a:latin typeface="楷体_GB2312" pitchFamily="49" charset="-122"/>
                <a:ea typeface="楷体_GB2312" pitchFamily="49" charset="-122"/>
              </a:rPr>
              <a:t>，二进制数的基为</a:t>
            </a:r>
            <a:r>
              <a:rPr kumimoji="1" lang="en-US" altLang="zh-CN" sz="2800" b="1" dirty="0">
                <a:solidFill>
                  <a:prstClr val="black"/>
                </a:solidFill>
                <a:latin typeface="楷体_GB2312" pitchFamily="49" charset="-122"/>
                <a:ea typeface="楷体_GB2312" pitchFamily="49" charset="-122"/>
              </a:rPr>
              <a:t>2)</a:t>
            </a:r>
          </a:p>
          <a:p>
            <a:pPr fontAlgn="base">
              <a:lnSpc>
                <a:spcPct val="90000"/>
              </a:lnSpc>
              <a:spcBef>
                <a:spcPct val="0"/>
              </a:spcBef>
              <a:spcAft>
                <a:spcPct val="0"/>
              </a:spcAft>
            </a:pPr>
            <a:r>
              <a:rPr kumimoji="1" lang="en-US" altLang="zh-CN" sz="2800" b="1" dirty="0">
                <a:solidFill>
                  <a:prstClr val="black"/>
                </a:solidFill>
                <a:latin typeface="楷体_GB2312" pitchFamily="49" charset="-122"/>
                <a:ea typeface="楷体_GB2312" pitchFamily="49" charset="-122"/>
              </a:rPr>
              <a:t>     </a:t>
            </a:r>
            <a:r>
              <a:rPr kumimoji="1" lang="en-US" altLang="zh-CN" sz="2800" b="1" dirty="0">
                <a:solidFill>
                  <a:srgbClr val="9900CC"/>
                </a:solidFill>
                <a:latin typeface="楷体_GB2312" pitchFamily="49" charset="-122"/>
                <a:ea typeface="楷体_GB2312" pitchFamily="49" charset="-122"/>
              </a:rPr>
              <a:t> </a:t>
            </a:r>
            <a:r>
              <a:rPr kumimoji="1" lang="zh-CN" altLang="en-US" sz="2800" b="1" dirty="0">
                <a:solidFill>
                  <a:srgbClr val="9900CC"/>
                </a:solidFill>
                <a:latin typeface="楷体_GB2312" pitchFamily="49" charset="-122"/>
                <a:ea typeface="楷体_GB2312" pitchFamily="49" charset="-122"/>
              </a:rPr>
              <a:t>　</a:t>
            </a:r>
            <a:r>
              <a:rPr kumimoji="1" lang="en-US" altLang="zh-CN" sz="2800" b="1" dirty="0">
                <a:solidFill>
                  <a:srgbClr val="FF0000"/>
                </a:solidFill>
                <a:latin typeface="楷体_GB2312" pitchFamily="49" charset="-122"/>
                <a:ea typeface="楷体_GB2312" pitchFamily="49" charset="-122"/>
              </a:rPr>
              <a:t>d</a:t>
            </a:r>
            <a:r>
              <a:rPr kumimoji="1" lang="zh-CN" altLang="en-US" sz="2800" b="1" dirty="0">
                <a:solidFill>
                  <a:prstClr val="black"/>
                </a:solidFill>
                <a:latin typeface="楷体_GB2312" pitchFamily="49" charset="-122"/>
                <a:ea typeface="楷体_GB2312" pitchFamily="49" charset="-122"/>
              </a:rPr>
              <a:t>为</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楷体_GB2312" pitchFamily="49" charset="-122"/>
                <a:ea typeface="楷体_GB2312" pitchFamily="49" charset="-122"/>
              </a:rPr>
              <a:t>分配</a:t>
            </a:r>
            <a:r>
              <a:rPr kumimoji="1" lang="en-US" altLang="zh-CN" sz="2800" b="1" dirty="0">
                <a:solidFill>
                  <a:prstClr val="black"/>
                </a:solidFill>
                <a:latin typeface="楷体_GB2312" pitchFamily="49" charset="-122"/>
                <a:ea typeface="楷体_GB2312" pitchFamily="49" charset="-122"/>
              </a:rPr>
              <a:t>-</a:t>
            </a:r>
            <a:r>
              <a:rPr kumimoji="1" lang="zh-CN" altLang="en-US" sz="2800" b="1" dirty="0">
                <a:solidFill>
                  <a:prstClr val="black"/>
                </a:solidFill>
                <a:latin typeface="楷体_GB2312" pitchFamily="49" charset="-122"/>
                <a:ea typeface="楷体_GB2312" pitchFamily="49" charset="-122"/>
              </a:rPr>
              <a:t>收集</a:t>
            </a:r>
            <a:r>
              <a:rPr kumimoji="1" lang="zh-CN" altLang="en-US" sz="2800" b="1" dirty="0">
                <a:solidFill>
                  <a:prstClr val="black"/>
                </a:solidFill>
                <a:latin typeface="Times New Roman" pitchFamily="18" charset="0"/>
                <a:ea typeface="楷体_GB2312" pitchFamily="49" charset="-122"/>
              </a:rPr>
              <a:t>”</a:t>
            </a:r>
            <a:r>
              <a:rPr kumimoji="1" lang="zh-CN" altLang="en-US" sz="2800" b="1" dirty="0">
                <a:solidFill>
                  <a:prstClr val="black"/>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趟数</a:t>
            </a:r>
            <a:r>
              <a:rPr kumimoji="1" lang="zh-CN" altLang="en-US" sz="2800" b="1" dirty="0">
                <a:solidFill>
                  <a:prstClr val="black"/>
                </a:solidFill>
                <a:latin typeface="楷体_GB2312" pitchFamily="49" charset="-122"/>
                <a:ea typeface="楷体_GB2312" pitchFamily="49" charset="-122"/>
              </a:rPr>
              <a:t>（</a:t>
            </a:r>
            <a:r>
              <a:rPr kumimoji="1" lang="zh-CN" altLang="en-US" sz="2800" b="1">
                <a:solidFill>
                  <a:prstClr val="black"/>
                </a:solidFill>
                <a:latin typeface="楷体_GB2312" pitchFamily="49" charset="-122"/>
                <a:ea typeface="楷体_GB2312" pitchFamily="49" charset="-122"/>
              </a:rPr>
              <a:t>等于</a:t>
            </a:r>
            <a:r>
              <a:rPr kumimoji="1" lang="zh-CN" altLang="en-US" sz="2800" b="1" smtClean="0">
                <a:solidFill>
                  <a:prstClr val="black"/>
                </a:solidFill>
                <a:latin typeface="楷体_GB2312" pitchFamily="49" charset="-122"/>
                <a:ea typeface="楷体_GB2312" pitchFamily="49" charset="-122"/>
              </a:rPr>
              <a:t>关键字</a:t>
            </a:r>
            <a:r>
              <a:rPr kumimoji="1" lang="zh-CN" altLang="en-US" sz="2800" b="1" dirty="0">
                <a:solidFill>
                  <a:prstClr val="black"/>
                </a:solidFill>
                <a:latin typeface="楷体_GB2312" pitchFamily="49" charset="-122"/>
                <a:ea typeface="楷体_GB2312" pitchFamily="49" charset="-122"/>
              </a:rPr>
              <a:t>的</a:t>
            </a:r>
            <a:r>
              <a:rPr kumimoji="1" lang="zh-CN" altLang="en-US" sz="2800" b="1" dirty="0">
                <a:solidFill>
                  <a:srgbClr val="FF0000"/>
                </a:solidFill>
                <a:latin typeface="楷体_GB2312" pitchFamily="49" charset="-122"/>
                <a:ea typeface="楷体_GB2312" pitchFamily="49" charset="-122"/>
              </a:rPr>
              <a:t>位数</a:t>
            </a:r>
            <a:r>
              <a:rPr kumimoji="1" lang="zh-CN" altLang="en-US" sz="2800" b="1" dirty="0">
                <a:solidFill>
                  <a:prstClr val="black"/>
                </a:solidFill>
                <a:latin typeface="楷体_GB2312" pitchFamily="49" charset="-122"/>
                <a:ea typeface="楷体_GB2312" pitchFamily="49" charset="-122"/>
              </a:rPr>
              <a:t>）</a:t>
            </a:r>
          </a:p>
        </p:txBody>
      </p:sp>
      <p:sp>
        <p:nvSpPr>
          <p:cNvPr id="65544" name="Text Box 8"/>
          <p:cNvSpPr txBox="1">
            <a:spLocks noChangeArrowheads="1"/>
          </p:cNvSpPr>
          <p:nvPr/>
        </p:nvSpPr>
        <p:spPr bwMode="auto">
          <a:xfrm>
            <a:off x="1113119" y="5494029"/>
            <a:ext cx="4919297" cy="58491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200">
                <a:solidFill>
                  <a:prstClr val="black"/>
                </a:solidFill>
                <a:latin typeface="楷体_GB2312" pitchFamily="49" charset="-122"/>
                <a:ea typeface="楷体_GB2312" pitchFamily="49" charset="-122"/>
              </a:rPr>
              <a:t> </a:t>
            </a:r>
            <a:r>
              <a:rPr kumimoji="1" lang="en-US" altLang="zh-CN" sz="3200">
                <a:solidFill>
                  <a:srgbClr val="FF0000"/>
                </a:solidFill>
                <a:latin typeface="楷体_GB2312" pitchFamily="49" charset="-122"/>
                <a:ea typeface="楷体_GB2312" pitchFamily="49" charset="-122"/>
              </a:rPr>
              <a:t>●</a:t>
            </a:r>
            <a:r>
              <a:rPr kumimoji="1" lang="zh-CN" altLang="en-US" sz="3200" b="1">
                <a:solidFill>
                  <a:srgbClr val="000080"/>
                </a:solidFill>
                <a:latin typeface="楷体_GB2312" pitchFamily="49" charset="-122"/>
                <a:ea typeface="楷体_GB2312" pitchFamily="49" charset="-122"/>
              </a:rPr>
              <a:t>基数排序是</a:t>
            </a:r>
            <a:r>
              <a:rPr kumimoji="1" lang="zh-CN" altLang="en-US" sz="3200" b="1">
                <a:solidFill>
                  <a:srgbClr val="0000FF"/>
                </a:solidFill>
                <a:latin typeface="楷体_GB2312" pitchFamily="49" charset="-122"/>
                <a:ea typeface="楷体_GB2312" pitchFamily="49" charset="-122"/>
              </a:rPr>
              <a:t>稳定</a:t>
            </a:r>
            <a:r>
              <a:rPr kumimoji="1" lang="zh-CN" altLang="en-US" sz="3200" b="1">
                <a:solidFill>
                  <a:srgbClr val="000080"/>
                </a:solidFill>
                <a:latin typeface="楷体_GB2312" pitchFamily="49" charset="-122"/>
                <a:ea typeface="楷体_GB2312" pitchFamily="49" charset="-122"/>
              </a:rPr>
              <a:t>排序。</a:t>
            </a:r>
            <a:endParaRPr kumimoji="1" lang="zh-CN" altLang="en-US" sz="3200">
              <a:solidFill>
                <a:prstClr val="black"/>
              </a:solidFill>
              <a:latin typeface="Times New Roman" pitchFamily="18" charset="0"/>
              <a:ea typeface="楷体_GB2312" pitchFamily="49" charset="-122"/>
            </a:endParaRPr>
          </a:p>
        </p:txBody>
      </p:sp>
      <p:sp>
        <p:nvSpPr>
          <p:cNvPr id="65545" name="Text Box 9"/>
          <p:cNvSpPr txBox="1">
            <a:spLocks noChangeArrowheads="1"/>
          </p:cNvSpPr>
          <p:nvPr/>
        </p:nvSpPr>
        <p:spPr bwMode="auto">
          <a:xfrm>
            <a:off x="1039041" y="3728576"/>
            <a:ext cx="10027462" cy="954328"/>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smtClean="0">
                <a:solidFill>
                  <a:prstClr val="black"/>
                </a:solidFill>
                <a:latin typeface="楷体_GB2312" pitchFamily="49" charset="-122"/>
                <a:ea typeface="楷体_GB2312" pitchFamily="49" charset="-122"/>
              </a:rPr>
              <a:t>基数</a:t>
            </a:r>
            <a:r>
              <a:rPr kumimoji="1" lang="zh-CN" altLang="en-US" sz="2800" b="1" dirty="0">
                <a:solidFill>
                  <a:prstClr val="black"/>
                </a:solidFill>
                <a:latin typeface="楷体_GB2312" pitchFamily="49" charset="-122"/>
                <a:ea typeface="楷体_GB2312" pitchFamily="49" charset="-122"/>
              </a:rPr>
              <a:t>排序所需用的计算时间不仅</a:t>
            </a:r>
            <a:r>
              <a:rPr kumimoji="1" lang="zh-CN" altLang="en-US" sz="2800" b="1" dirty="0" smtClean="0">
                <a:solidFill>
                  <a:prstClr val="black"/>
                </a:solidFill>
                <a:latin typeface="楷体_GB2312" pitchFamily="49" charset="-122"/>
                <a:ea typeface="楷体_GB2312" pitchFamily="49" charset="-122"/>
              </a:rPr>
              <a:t>与</a:t>
            </a:r>
            <a:r>
              <a:rPr kumimoji="1" lang="en-US" altLang="zh-CN" sz="2800" b="1" dirty="0" smtClean="0">
                <a:solidFill>
                  <a:prstClr val="black"/>
                </a:solidFill>
                <a:latin typeface="楷体_GB2312" pitchFamily="49" charset="-122"/>
                <a:ea typeface="楷体_GB2312" pitchFamily="49" charset="-122"/>
              </a:rPr>
              <a:t>n</a:t>
            </a:r>
            <a:r>
              <a:rPr kumimoji="1" lang="zh-CN" altLang="en-US" sz="2800" b="1" dirty="0">
                <a:solidFill>
                  <a:prstClr val="black"/>
                </a:solidFill>
                <a:latin typeface="楷体_GB2312" pitchFamily="49" charset="-122"/>
                <a:ea typeface="楷体_GB2312" pitchFamily="49" charset="-122"/>
              </a:rPr>
              <a:t>有关，而且还与关键字的位数、关键字的基有关</a:t>
            </a:r>
            <a:r>
              <a:rPr kumimoji="1" lang="zh-CN" altLang="en-US" sz="2800" b="1" dirty="0" smtClean="0">
                <a:solidFill>
                  <a:prstClr val="black"/>
                </a:solidFill>
                <a:latin typeface="楷体_GB2312" pitchFamily="49" charset="-122"/>
                <a:ea typeface="楷体_GB2312" pitchFamily="49" charset="-122"/>
              </a:rPr>
              <a:t>。</a:t>
            </a:r>
            <a:endParaRPr kumimoji="1" lang="zh-CN" altLang="en-US" sz="2800" b="1" dirty="0">
              <a:solidFill>
                <a:prstClr val="black"/>
              </a:solidFill>
              <a:latin typeface="楷体_GB2312" pitchFamily="49" charset="-122"/>
              <a:ea typeface="楷体_GB2312" pitchFamily="49" charset="-122"/>
            </a:endParaRPr>
          </a:p>
        </p:txBody>
      </p:sp>
      <p:sp>
        <p:nvSpPr>
          <p:cNvPr id="2" name="矩形 1"/>
          <p:cNvSpPr/>
          <p:nvPr/>
        </p:nvSpPr>
        <p:spPr>
          <a:xfrm>
            <a:off x="1270674" y="4832322"/>
            <a:ext cx="9964078" cy="523341"/>
          </a:xfrm>
          <a:prstGeom prst="rect">
            <a:avLst/>
          </a:prstGeom>
        </p:spPr>
        <p:txBody>
          <a:bodyPr wrap="square">
            <a:spAutoFit/>
          </a:bodyPr>
          <a:lstStyle/>
          <a:p>
            <a:pPr lvl="0" fontAlgn="base">
              <a:spcBef>
                <a:spcPct val="50000"/>
              </a:spcBef>
              <a:spcAft>
                <a:spcPct val="0"/>
              </a:spcAft>
            </a:pPr>
            <a:r>
              <a:rPr lang="zh-CN" altLang="zh-CN" sz="2800" smtClean="0">
                <a:solidFill>
                  <a:prstClr val="black"/>
                </a:solidFill>
              </a:rPr>
              <a:t>r较小</a:t>
            </a:r>
            <a:r>
              <a:rPr lang="zh-CN" altLang="zh-CN" sz="2800" dirty="0">
                <a:solidFill>
                  <a:prstClr val="black"/>
                </a:solidFill>
              </a:rPr>
              <a:t>的情况下，链式基数排序的时间复杂度也可写作O(</a:t>
            </a:r>
            <a:r>
              <a:rPr lang="zh-CN" altLang="zh-CN" sz="2800" i="1" dirty="0">
                <a:solidFill>
                  <a:prstClr val="black"/>
                </a:solidFill>
              </a:rPr>
              <a:t>d</a:t>
            </a:r>
            <a:r>
              <a:rPr lang="zh-CN" altLang="zh-CN" sz="2800" dirty="0">
                <a:solidFill>
                  <a:prstClr val="black"/>
                </a:solidFill>
              </a:rPr>
              <a:t>*</a:t>
            </a:r>
            <a:r>
              <a:rPr lang="zh-CN" altLang="zh-CN" sz="2800" i="1" dirty="0">
                <a:solidFill>
                  <a:prstClr val="black"/>
                </a:solidFill>
              </a:rPr>
              <a:t>n</a:t>
            </a:r>
            <a:r>
              <a:rPr lang="zh-CN" altLang="zh-CN" sz="2800" dirty="0">
                <a:solidFill>
                  <a:prstClr val="black"/>
                </a:solidFill>
              </a:rPr>
              <a:t>)。</a:t>
            </a:r>
          </a:p>
        </p:txBody>
      </p:sp>
      <p:sp>
        <p:nvSpPr>
          <p:cNvPr id="3" name="标题 2"/>
          <p:cNvSpPr>
            <a:spLocks noGrp="1"/>
          </p:cNvSpPr>
          <p:nvPr>
            <p:ph type="title"/>
          </p:nvPr>
        </p:nvSpPr>
        <p:spPr/>
        <p:txBody>
          <a:bodyPr>
            <a:normAutofit fontScale="90000"/>
          </a:bodyPr>
          <a:lstStyle/>
          <a:p>
            <a:r>
              <a:rPr lang="zh-CN" altLang="en-US"/>
              <a:t>链式基数排序</a:t>
            </a:r>
            <a:r>
              <a:rPr lang="en-US" altLang="zh-CN"/>
              <a:t>-</a:t>
            </a:r>
            <a:r>
              <a:rPr lang="zh-CN" altLang="en-US"/>
              <a:t>性能</a:t>
            </a:r>
            <a:r>
              <a:rPr lang="zh-CN" altLang="en-US" smtClean="0"/>
              <a:t>分析</a:t>
            </a:r>
            <a:endParaRPr lang="zh-CN" altLang="en-US"/>
          </a:p>
        </p:txBody>
      </p:sp>
    </p:spTree>
    <p:extLst>
      <p:ext uri="{BB962C8B-B14F-4D97-AF65-F5344CB8AC3E}">
        <p14:creationId xmlns:p14="http://schemas.microsoft.com/office/powerpoint/2010/main" val="27993347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dissolve">
                                      <p:cBhvr>
                                        <p:cTn id="12" dur="500"/>
                                        <p:tgtEl>
                                          <p:spTgt spid="65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linds(horizontal)">
                                      <p:cBhvr>
                                        <p:cTn id="17" dur="500"/>
                                        <p:tgtEl>
                                          <p:spTgt spid="655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544"/>
                                        </p:tgtEl>
                                        <p:attrNameLst>
                                          <p:attrName>style.visibility</p:attrName>
                                        </p:attrNameLst>
                                      </p:cBhvr>
                                      <p:to>
                                        <p:strVal val="visible"/>
                                      </p:to>
                                    </p:set>
                                    <p:animEffect transition="in" filter="wipe(left)">
                                      <p:cBhvr>
                                        <p:cTn id="26"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4" grpId="0" autoUpdateAnimBg="0"/>
      <p:bldP spid="65545" grpId="0" autoUpdateAnimBg="0"/>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815779093"/>
              </p:ext>
            </p:extLst>
          </p:nvPr>
        </p:nvGraphicFramePr>
        <p:xfrm>
          <a:off x="262558" y="208482"/>
          <a:ext cx="11034863" cy="6597028"/>
        </p:xfrm>
        <a:graphic>
          <a:graphicData uri="http://schemas.openxmlformats.org/drawingml/2006/table">
            <a:tbl>
              <a:tblPr firstRow="1" firstCol="1" lastRow="1" lastCol="1" bandRow="1" bandCol="1">
                <a:tableStyleId>{5940675A-B579-460E-94D1-54222C63F5DA}</a:tableStyleId>
              </a:tblPr>
              <a:tblGrid>
                <a:gridCol w="1192304"/>
                <a:gridCol w="1192304"/>
                <a:gridCol w="1104165"/>
                <a:gridCol w="1022410"/>
                <a:gridCol w="1224136"/>
                <a:gridCol w="1008112"/>
                <a:gridCol w="2376264"/>
                <a:gridCol w="696714"/>
                <a:gridCol w="1218454"/>
              </a:tblGrid>
              <a:tr h="243896">
                <a:tc rowSpan="2">
                  <a:txBody>
                    <a:bodyPr/>
                    <a:lstStyle/>
                    <a:p>
                      <a:pPr algn="ctr">
                        <a:spcAft>
                          <a:spcPts val="0"/>
                        </a:spcAft>
                      </a:pPr>
                      <a:r>
                        <a:rPr lang="zh-CN" sz="1600" kern="100" dirty="0">
                          <a:effectLst/>
                        </a:rPr>
                        <a:t>排序方法</a:t>
                      </a:r>
                      <a:endParaRPr lang="zh-CN" sz="1400" kern="100" dirty="0">
                        <a:effectLst/>
                        <a:latin typeface="Arial"/>
                        <a:ea typeface="宋体"/>
                        <a:cs typeface="Times New Roman"/>
                      </a:endParaRPr>
                    </a:p>
                  </a:txBody>
                  <a:tcPr marL="59381" marR="59381" marT="0" marB="0" anchor="ctr"/>
                </a:tc>
                <a:tc gridSpan="3">
                  <a:txBody>
                    <a:bodyPr/>
                    <a:lstStyle/>
                    <a:p>
                      <a:pPr algn="ctr">
                        <a:spcAft>
                          <a:spcPts val="0"/>
                        </a:spcAft>
                      </a:pPr>
                      <a:r>
                        <a:rPr lang="zh-CN" sz="1600" kern="100">
                          <a:effectLst/>
                        </a:rPr>
                        <a:t>时间复杂度</a:t>
                      </a:r>
                      <a:endParaRPr lang="zh-CN" sz="1400" kern="100">
                        <a:effectLst/>
                        <a:latin typeface="Arial"/>
                        <a:ea typeface="宋体"/>
                        <a:cs typeface="Times New Roman"/>
                      </a:endParaRPr>
                    </a:p>
                  </a:txBody>
                  <a:tcPr marL="59381" marR="59381" marT="0" marB="0" anchor="ctr"/>
                </a:tc>
                <a:tc hMerge="1">
                  <a:txBody>
                    <a:bodyPr/>
                    <a:lstStyle/>
                    <a:p>
                      <a:endParaRPr lang="zh-CN" altLang="en-US"/>
                    </a:p>
                  </a:txBody>
                  <a:tcPr/>
                </a:tc>
                <a:tc hMerge="1">
                  <a:txBody>
                    <a:bodyPr/>
                    <a:lstStyle/>
                    <a:p>
                      <a:endParaRPr lang="zh-CN" altLang="en-US"/>
                    </a:p>
                  </a:txBody>
                  <a:tcPr/>
                </a:tc>
                <a:tc rowSpan="2">
                  <a:txBody>
                    <a:bodyPr/>
                    <a:lstStyle/>
                    <a:p>
                      <a:pPr algn="ctr">
                        <a:spcAft>
                          <a:spcPts val="0"/>
                        </a:spcAft>
                      </a:pPr>
                      <a:r>
                        <a:rPr lang="zh-CN" sz="1600" kern="100">
                          <a:effectLst/>
                        </a:rPr>
                        <a:t>辅助</a:t>
                      </a:r>
                      <a:endParaRPr lang="zh-CN" sz="1400" kern="100">
                        <a:effectLst/>
                      </a:endParaRPr>
                    </a:p>
                    <a:p>
                      <a:pPr algn="ctr">
                        <a:spcAft>
                          <a:spcPts val="0"/>
                        </a:spcAft>
                      </a:pPr>
                      <a:r>
                        <a:rPr lang="zh-CN" sz="1600" kern="100">
                          <a:effectLst/>
                        </a:rPr>
                        <a:t>存储空间</a:t>
                      </a:r>
                      <a:endParaRPr lang="zh-CN" sz="1400" kern="100">
                        <a:effectLst/>
                        <a:latin typeface="Arial"/>
                        <a:ea typeface="宋体"/>
                        <a:cs typeface="Times New Roman"/>
                      </a:endParaRPr>
                    </a:p>
                  </a:txBody>
                  <a:tcPr marL="59381" marR="59381" marT="0" marB="0" anchor="ctr"/>
                </a:tc>
                <a:tc rowSpan="2">
                  <a:txBody>
                    <a:bodyPr/>
                    <a:lstStyle/>
                    <a:p>
                      <a:pPr algn="ctr">
                        <a:spcAft>
                          <a:spcPts val="0"/>
                        </a:spcAft>
                      </a:pPr>
                      <a:r>
                        <a:rPr lang="zh-CN" sz="1600" kern="100">
                          <a:effectLst/>
                        </a:rPr>
                        <a:t>数据表</a:t>
                      </a:r>
                      <a:endParaRPr lang="zh-CN" sz="1400" kern="100">
                        <a:effectLst/>
                      </a:endParaRPr>
                    </a:p>
                    <a:p>
                      <a:pPr algn="ctr">
                        <a:spcAft>
                          <a:spcPts val="0"/>
                        </a:spcAft>
                      </a:pPr>
                      <a:r>
                        <a:rPr lang="zh-CN" sz="1600" kern="100">
                          <a:effectLst/>
                        </a:rPr>
                        <a:t>存储结构</a:t>
                      </a:r>
                      <a:endParaRPr lang="zh-CN" sz="1400" kern="100">
                        <a:effectLst/>
                        <a:latin typeface="Arial"/>
                        <a:ea typeface="宋体"/>
                        <a:cs typeface="Times New Roman"/>
                      </a:endParaRPr>
                    </a:p>
                  </a:txBody>
                  <a:tcPr marL="59381" marR="59381" marT="0" marB="0" anchor="ctr"/>
                </a:tc>
                <a:tc rowSpan="2">
                  <a:txBody>
                    <a:bodyPr/>
                    <a:lstStyle/>
                    <a:p>
                      <a:pPr algn="ctr">
                        <a:spcAft>
                          <a:spcPts val="0"/>
                        </a:spcAft>
                      </a:pPr>
                      <a:r>
                        <a:rPr lang="zh-CN" sz="1600" kern="100">
                          <a:effectLst/>
                        </a:rPr>
                        <a:t>适用场合</a:t>
                      </a:r>
                      <a:endParaRPr lang="zh-CN" sz="1400" kern="100">
                        <a:effectLst/>
                        <a:latin typeface="Arial"/>
                        <a:ea typeface="宋体"/>
                        <a:cs typeface="Times New Roman"/>
                      </a:endParaRPr>
                    </a:p>
                  </a:txBody>
                  <a:tcPr marL="59381" marR="59381" marT="0" marB="0" anchor="ctr"/>
                </a:tc>
                <a:tc rowSpan="2">
                  <a:txBody>
                    <a:bodyPr/>
                    <a:lstStyle/>
                    <a:p>
                      <a:pPr algn="ctr">
                        <a:spcAft>
                          <a:spcPts val="0"/>
                        </a:spcAft>
                      </a:pPr>
                      <a:r>
                        <a:rPr lang="zh-CN" sz="1600" kern="100">
                          <a:effectLst/>
                        </a:rPr>
                        <a:t>稳定性</a:t>
                      </a:r>
                      <a:endParaRPr lang="zh-CN" sz="1400" kern="100">
                        <a:effectLst/>
                        <a:latin typeface="Arial"/>
                        <a:ea typeface="宋体"/>
                        <a:cs typeface="Times New Roman"/>
                      </a:endParaRPr>
                    </a:p>
                  </a:txBody>
                  <a:tcPr marL="59381" marR="59381" marT="0" marB="0" anchor="ctr"/>
                </a:tc>
                <a:tc rowSpan="2">
                  <a:txBody>
                    <a:bodyPr/>
                    <a:lstStyle/>
                    <a:p>
                      <a:pPr algn="ctr">
                        <a:spcAft>
                          <a:spcPts val="0"/>
                        </a:spcAft>
                      </a:pPr>
                      <a:r>
                        <a:rPr lang="zh-CN" sz="1600" kern="100">
                          <a:effectLst/>
                        </a:rPr>
                        <a:t>适应性</a:t>
                      </a:r>
                      <a:endParaRPr lang="zh-CN" sz="1400" kern="100">
                        <a:effectLst/>
                        <a:latin typeface="Arial"/>
                        <a:ea typeface="宋体"/>
                        <a:cs typeface="Times New Roman"/>
                      </a:endParaRPr>
                    </a:p>
                  </a:txBody>
                  <a:tcPr marL="59381" marR="59381" marT="0" marB="0"/>
                </a:tc>
              </a:tr>
              <a:tr h="333397">
                <a:tc vMerge="1">
                  <a:txBody>
                    <a:bodyPr/>
                    <a:lstStyle/>
                    <a:p>
                      <a:endParaRPr lang="zh-CN" altLang="en-US"/>
                    </a:p>
                  </a:txBody>
                  <a:tcPr/>
                </a:tc>
                <a:tc>
                  <a:txBody>
                    <a:bodyPr/>
                    <a:lstStyle/>
                    <a:p>
                      <a:pPr algn="ctr">
                        <a:spcAft>
                          <a:spcPts val="0"/>
                        </a:spcAft>
                      </a:pPr>
                      <a:r>
                        <a:rPr lang="zh-CN" sz="1600" kern="100">
                          <a:effectLst/>
                        </a:rPr>
                        <a:t>平均情况</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最坏情况</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最好情况</a:t>
                      </a:r>
                      <a:endParaRPr lang="zh-CN" sz="1400" kern="100">
                        <a:effectLst/>
                        <a:latin typeface="Arial"/>
                        <a:ea typeface="宋体"/>
                        <a:cs typeface="Times New Roman"/>
                      </a:endParaRPr>
                    </a:p>
                  </a:txBody>
                  <a:tcPr marL="59381" marR="59381"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55791">
                <a:tc>
                  <a:txBody>
                    <a:bodyPr/>
                    <a:lstStyle/>
                    <a:p>
                      <a:pPr algn="ctr">
                        <a:spcAft>
                          <a:spcPts val="0"/>
                        </a:spcAft>
                      </a:pPr>
                      <a:r>
                        <a:rPr lang="zh-CN" sz="1600" kern="100">
                          <a:effectLst/>
                        </a:rPr>
                        <a:t>插入</a:t>
                      </a:r>
                      <a:endParaRPr lang="zh-CN" sz="1400" kern="100">
                        <a:effectLst/>
                      </a:endParaRPr>
                    </a:p>
                    <a:p>
                      <a:pPr algn="ctr">
                        <a:spcAft>
                          <a:spcPts val="0"/>
                        </a:spcAft>
                      </a:pPr>
                      <a:r>
                        <a:rPr lang="zh-CN" sz="1600" kern="100">
                          <a:effectLst/>
                        </a:rPr>
                        <a:t>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O(1)</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顺序（链式）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n</a:t>
                      </a:r>
                      <a:r>
                        <a:rPr lang="zh-CN" sz="1600" kern="100">
                          <a:effectLst/>
                        </a:rPr>
                        <a:t>较小，数据基本有序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Y</a:t>
                      </a:r>
                      <a:endParaRPr lang="zh-CN" altLang="zh-CN" sz="1400" kern="100">
                        <a:effectLst/>
                        <a:latin typeface="Arial"/>
                        <a:ea typeface="+mn-ea"/>
                        <a:cs typeface="Times New Roman"/>
                      </a:endParaRPr>
                    </a:p>
                  </a:txBody>
                  <a:tcPr marL="59381" marR="59381" marT="0" marB="0" anchor="ctr"/>
                </a:tc>
                <a:tc>
                  <a:txBody>
                    <a:bodyPr/>
                    <a:lstStyle/>
                    <a:p>
                      <a:pPr algn="ctr">
                        <a:spcAft>
                          <a:spcPts val="0"/>
                        </a:spcAft>
                      </a:pPr>
                      <a:r>
                        <a:rPr lang="en-US" sz="1600" kern="100">
                          <a:effectLst/>
                        </a:rPr>
                        <a:t>Y</a:t>
                      </a:r>
                      <a:endParaRPr lang="zh-CN" sz="1400" kern="100">
                        <a:effectLst/>
                        <a:latin typeface="Arial"/>
                        <a:ea typeface="宋体"/>
                        <a:cs typeface="Times New Roman"/>
                      </a:endParaRPr>
                    </a:p>
                  </a:txBody>
                  <a:tcPr marL="59381" marR="59381" marT="0" marB="0"/>
                </a:tc>
              </a:tr>
              <a:tr h="747577">
                <a:tc>
                  <a:txBody>
                    <a:bodyPr/>
                    <a:lstStyle/>
                    <a:p>
                      <a:pPr algn="ctr">
                        <a:spcAft>
                          <a:spcPts val="0"/>
                        </a:spcAft>
                      </a:pPr>
                      <a:r>
                        <a:rPr lang="zh-CN" sz="1600" kern="100">
                          <a:effectLst/>
                        </a:rPr>
                        <a:t>选择</a:t>
                      </a:r>
                      <a:endParaRPr lang="zh-CN" sz="1400" kern="100">
                        <a:effectLst/>
                      </a:endParaRPr>
                    </a:p>
                    <a:p>
                      <a:pPr algn="ctr">
                        <a:spcAft>
                          <a:spcPts val="0"/>
                        </a:spcAft>
                      </a:pPr>
                      <a:r>
                        <a:rPr lang="zh-CN" sz="1600" kern="100">
                          <a:effectLst/>
                        </a:rPr>
                        <a:t>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O(1)</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顺序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每个数据记录较大，移动记录较花时间。性能与初始序列无关</a:t>
                      </a:r>
                      <a:r>
                        <a:rPr lang="zh-CN" sz="1600" kern="100" smtClean="0">
                          <a:effectLst/>
                        </a:rPr>
                        <a:t>。</a:t>
                      </a:r>
                      <a:r>
                        <a:rPr lang="en-US" sz="1600" kern="100">
                          <a:effectLst/>
                        </a:rPr>
                        <a:t> </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N</a:t>
                      </a:r>
                      <a:endParaRPr lang="zh-CN" altLang="zh-CN" sz="1400" kern="100">
                        <a:effectLst/>
                        <a:latin typeface="Arial"/>
                        <a:ea typeface="+mn-ea"/>
                        <a:cs typeface="Times New Roman"/>
                      </a:endParaRPr>
                    </a:p>
                  </a:txBody>
                  <a:tcPr marL="59381" marR="59381" marT="0" marB="0" anchor="ctr"/>
                </a:tc>
                <a:tc>
                  <a:txBody>
                    <a:bodyPr/>
                    <a:lstStyle/>
                    <a:p>
                      <a:pPr algn="ctr">
                        <a:spcAft>
                          <a:spcPts val="0"/>
                        </a:spcAft>
                      </a:pPr>
                      <a:r>
                        <a:rPr lang="en-US" sz="1600" kern="100" smtClean="0">
                          <a:effectLst/>
                        </a:rPr>
                        <a:t>N</a:t>
                      </a:r>
                      <a:endParaRPr lang="zh-CN" sz="1400" kern="100">
                        <a:effectLst/>
                        <a:latin typeface="Arial"/>
                        <a:ea typeface="宋体"/>
                        <a:cs typeface="Times New Roman"/>
                      </a:endParaRPr>
                    </a:p>
                  </a:txBody>
                  <a:tcPr marL="59381" marR="59381" marT="0" marB="0" anchor="ctr"/>
                </a:tc>
              </a:tr>
              <a:tr h="333397">
                <a:tc>
                  <a:txBody>
                    <a:bodyPr/>
                    <a:lstStyle/>
                    <a:p>
                      <a:pPr algn="ctr">
                        <a:spcAft>
                          <a:spcPts val="0"/>
                        </a:spcAft>
                      </a:pPr>
                      <a:r>
                        <a:rPr lang="zh-CN" sz="1600" kern="100">
                          <a:effectLst/>
                        </a:rPr>
                        <a:t>冒泡排序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O(1)</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顺序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数据基本有序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Y</a:t>
                      </a:r>
                      <a:endParaRPr lang="zh-CN" altLang="zh-CN" sz="1400" kern="100">
                        <a:effectLst/>
                        <a:latin typeface="Arial"/>
                        <a:ea typeface="+mn-ea"/>
                        <a:cs typeface="Times New Roman"/>
                      </a:endParaRPr>
                    </a:p>
                  </a:txBody>
                  <a:tcPr marL="59381" marR="59381" marT="0" marB="0" anchor="ctr"/>
                </a:tc>
                <a:tc>
                  <a:txBody>
                    <a:bodyPr/>
                    <a:lstStyle/>
                    <a:p>
                      <a:pPr algn="ctr">
                        <a:spcAft>
                          <a:spcPts val="0"/>
                        </a:spcAft>
                      </a:pPr>
                      <a:r>
                        <a:rPr lang="en-US" sz="1600" kern="100">
                          <a:effectLst/>
                        </a:rPr>
                        <a:t>Y</a:t>
                      </a:r>
                      <a:endParaRPr lang="zh-CN" sz="1400" kern="100">
                        <a:effectLst/>
                        <a:latin typeface="Arial"/>
                        <a:ea typeface="宋体"/>
                        <a:cs typeface="Times New Roman"/>
                      </a:endParaRPr>
                    </a:p>
                  </a:txBody>
                  <a:tcPr marL="59381" marR="59381" marT="0" marB="0"/>
                </a:tc>
              </a:tr>
              <a:tr h="602707">
                <a:tc>
                  <a:txBody>
                    <a:bodyPr/>
                    <a:lstStyle>
                      <a:lvl1pPr marL="0" algn="l" defTabSz="914400" rtl="0" eaLnBrk="1" latinLnBrk="0" hangingPunct="1">
                        <a:defRPr sz="1800" b="1" kern="1200">
                          <a:solidFill>
                            <a:schemeClr val="tx1"/>
                          </a:solidFill>
                          <a:latin typeface="Arial"/>
                          <a:ea typeface="宋体"/>
                        </a:defRPr>
                      </a:lvl1pPr>
                      <a:lvl2pPr marL="457200" algn="l" defTabSz="914400" rtl="0" eaLnBrk="1" latinLnBrk="0" hangingPunct="1">
                        <a:defRPr sz="1800" b="1" kern="1200">
                          <a:solidFill>
                            <a:schemeClr val="tx1"/>
                          </a:solidFill>
                          <a:latin typeface="Arial"/>
                          <a:ea typeface="宋体"/>
                        </a:defRPr>
                      </a:lvl2pPr>
                      <a:lvl3pPr marL="914400" algn="l" defTabSz="914400" rtl="0" eaLnBrk="1" latinLnBrk="0" hangingPunct="1">
                        <a:defRPr sz="1800" b="1" kern="1200">
                          <a:solidFill>
                            <a:schemeClr val="tx1"/>
                          </a:solidFill>
                          <a:latin typeface="Arial"/>
                          <a:ea typeface="宋体"/>
                        </a:defRPr>
                      </a:lvl3pPr>
                      <a:lvl4pPr marL="1371600" algn="l" defTabSz="914400" rtl="0" eaLnBrk="1" latinLnBrk="0" hangingPunct="1">
                        <a:defRPr sz="1800" b="1" kern="1200">
                          <a:solidFill>
                            <a:schemeClr val="tx1"/>
                          </a:solidFill>
                          <a:latin typeface="Arial"/>
                          <a:ea typeface="宋体"/>
                        </a:defRPr>
                      </a:lvl4pPr>
                      <a:lvl5pPr marL="1828800" algn="l" defTabSz="914400" rtl="0" eaLnBrk="1" latinLnBrk="0" hangingPunct="1">
                        <a:defRPr sz="1800" b="1" kern="1200">
                          <a:solidFill>
                            <a:schemeClr val="tx1"/>
                          </a:solidFill>
                          <a:latin typeface="Arial"/>
                          <a:ea typeface="宋体"/>
                        </a:defRPr>
                      </a:lvl5pPr>
                      <a:lvl6pPr marL="2286000" algn="l" defTabSz="914400" rtl="0" eaLnBrk="1" latinLnBrk="0" hangingPunct="1">
                        <a:defRPr sz="1800" b="1" kern="1200">
                          <a:solidFill>
                            <a:schemeClr val="tx1"/>
                          </a:solidFill>
                          <a:latin typeface="Arial"/>
                          <a:ea typeface="宋体"/>
                        </a:defRPr>
                      </a:lvl6pPr>
                      <a:lvl7pPr marL="2743200" algn="l" defTabSz="914400" rtl="0" eaLnBrk="1" latinLnBrk="0" hangingPunct="1">
                        <a:defRPr sz="1800" b="1" kern="1200">
                          <a:solidFill>
                            <a:schemeClr val="tx1"/>
                          </a:solidFill>
                          <a:latin typeface="Arial"/>
                          <a:ea typeface="宋体"/>
                        </a:defRPr>
                      </a:lvl7pPr>
                      <a:lvl8pPr marL="3200400" algn="l" defTabSz="914400" rtl="0" eaLnBrk="1" latinLnBrk="0" hangingPunct="1">
                        <a:defRPr sz="1800" b="1" kern="1200">
                          <a:solidFill>
                            <a:schemeClr val="tx1"/>
                          </a:solidFill>
                          <a:latin typeface="Arial"/>
                          <a:ea typeface="宋体"/>
                        </a:defRPr>
                      </a:lvl8pPr>
                      <a:lvl9pPr marL="3657600" algn="l" defTabSz="914400" rtl="0" eaLnBrk="1" latinLnBrk="0" hangingPunct="1">
                        <a:defRPr sz="1800" b="1" kern="1200">
                          <a:solidFill>
                            <a:schemeClr val="tx1"/>
                          </a:solidFill>
                          <a:latin typeface="Arial"/>
                          <a:ea typeface="宋体"/>
                        </a:defRPr>
                      </a:lvl9pPr>
                    </a:lstStyle>
                    <a:p>
                      <a:pPr algn="ctr">
                        <a:spcAft>
                          <a:spcPts val="0"/>
                        </a:spcAft>
                      </a:pPr>
                      <a:r>
                        <a:rPr lang="zh-CN" altLang="en-US" sz="1600" b="0" kern="100" dirty="0" smtClean="0">
                          <a:solidFill>
                            <a:schemeClr val="tx1"/>
                          </a:solidFill>
                          <a:effectLst/>
                          <a:latin typeface="+mn-lt"/>
                          <a:ea typeface="+mn-ea"/>
                          <a:cs typeface="+mn-cs"/>
                        </a:rPr>
                        <a:t>希尔</a:t>
                      </a:r>
                      <a:r>
                        <a:rPr lang="zh-CN" sz="1600" b="0" kern="100" dirty="0" smtClean="0">
                          <a:solidFill>
                            <a:schemeClr val="tx1"/>
                          </a:solidFill>
                          <a:effectLst/>
                          <a:latin typeface="+mn-lt"/>
                          <a:ea typeface="+mn-ea"/>
                          <a:cs typeface="+mn-cs"/>
                        </a:rPr>
                        <a:t>排序</a:t>
                      </a:r>
                      <a:endParaRPr lang="zh-CN" sz="1600" b="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endParaRPr lang="zh-CN" sz="160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endParaRPr lang="zh-CN" sz="160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endParaRPr lang="zh-CN" sz="160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r>
                        <a:rPr lang="en-US" sz="1600" kern="100" dirty="0">
                          <a:solidFill>
                            <a:schemeClr val="tx1"/>
                          </a:solidFill>
                          <a:effectLst/>
                          <a:latin typeface="+mn-lt"/>
                          <a:ea typeface="+mn-ea"/>
                          <a:cs typeface="+mn-cs"/>
                        </a:rPr>
                        <a:t>O(1)</a:t>
                      </a:r>
                      <a:endParaRPr lang="zh-CN" sz="160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r>
                        <a:rPr lang="zh-CN" sz="1600" kern="100" dirty="0" smtClean="0">
                          <a:solidFill>
                            <a:schemeClr val="tx1"/>
                          </a:solidFill>
                          <a:effectLst/>
                          <a:latin typeface="+mn-lt"/>
                          <a:ea typeface="+mn-ea"/>
                          <a:cs typeface="+mn-cs"/>
                        </a:rPr>
                        <a:t>顺序</a:t>
                      </a:r>
                      <a:endParaRPr lang="zh-CN" sz="1600" kern="100" dirty="0">
                        <a:solidFill>
                          <a:schemeClr val="tx1"/>
                        </a:solidFill>
                        <a:effectLst/>
                        <a:latin typeface="+mn-lt"/>
                        <a:ea typeface="+mn-ea"/>
                        <a:cs typeface="+mn-cs"/>
                      </a:endParaRPr>
                    </a:p>
                  </a:txBody>
                  <a:tcPr marL="58581" marR="58581" marT="0" marB="0" anchor="ct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algn="ctr">
                        <a:spcAft>
                          <a:spcPts val="0"/>
                        </a:spcAft>
                      </a:pPr>
                      <a:r>
                        <a:rPr lang="zh-CN" altLang="en-US" sz="1600" kern="100" dirty="0" smtClean="0">
                          <a:solidFill>
                            <a:schemeClr val="tx1"/>
                          </a:solidFill>
                          <a:effectLst/>
                          <a:latin typeface="+mn-lt"/>
                          <a:ea typeface="+mn-ea"/>
                          <a:cs typeface="+mn-cs"/>
                        </a:rPr>
                        <a:t>时间性能与增量选取有关</a:t>
                      </a:r>
                      <a:endParaRPr lang="zh-CN" sz="1600" kern="100" dirty="0">
                        <a:solidFill>
                          <a:schemeClr val="tx1"/>
                        </a:solidFill>
                        <a:effectLst/>
                        <a:latin typeface="+mn-lt"/>
                        <a:ea typeface="+mn-ea"/>
                        <a:cs typeface="+mn-cs"/>
                      </a:endParaRPr>
                    </a:p>
                  </a:txBody>
                  <a:tcPr marL="58581" marR="58581" marT="0" marB="0" anchor="ctr"/>
                </a:tc>
                <a:tc>
                  <a:txBody>
                    <a:bodyPr/>
                    <a:lstStyle/>
                    <a:p>
                      <a:pPr algn="ctr">
                        <a:spcAft>
                          <a:spcPts val="0"/>
                        </a:spcAft>
                      </a:pPr>
                      <a:r>
                        <a:rPr lang="en-US" altLang="zh-CN" sz="1600" kern="100" dirty="0" smtClean="0">
                          <a:solidFill>
                            <a:schemeClr val="tx1"/>
                          </a:solidFill>
                          <a:effectLst/>
                          <a:latin typeface="+mn-lt"/>
                          <a:ea typeface="+mn-ea"/>
                          <a:cs typeface="+mn-cs"/>
                        </a:rPr>
                        <a:t>N</a:t>
                      </a:r>
                      <a:endParaRPr lang="zh-CN" sz="1600" kern="100" dirty="0">
                        <a:solidFill>
                          <a:schemeClr val="tx1"/>
                        </a:solidFill>
                        <a:effectLst/>
                        <a:latin typeface="+mn-lt"/>
                        <a:ea typeface="+mn-ea"/>
                        <a:cs typeface="+mn-cs"/>
                      </a:endParaRPr>
                    </a:p>
                  </a:txBody>
                  <a:tcPr marL="58581" marR="58581" marT="0" marB="0" anchor="ctr"/>
                </a:tc>
                <a:tc>
                  <a:txBody>
                    <a:bodyPr/>
                    <a:lstStyle/>
                    <a:p>
                      <a:pPr algn="ctr">
                        <a:spcAft>
                          <a:spcPts val="0"/>
                        </a:spcAft>
                      </a:pPr>
                      <a:r>
                        <a:rPr lang="en-US" altLang="zh-CN" sz="1600" kern="100" dirty="0" smtClean="0">
                          <a:solidFill>
                            <a:schemeClr val="tx1"/>
                          </a:solidFill>
                          <a:effectLst/>
                          <a:latin typeface="+mn-lt"/>
                          <a:ea typeface="+mn-ea"/>
                          <a:cs typeface="+mn-cs"/>
                        </a:rPr>
                        <a:t>Y</a:t>
                      </a:r>
                      <a:endParaRPr lang="zh-CN" sz="1600" kern="100" dirty="0">
                        <a:solidFill>
                          <a:schemeClr val="tx1"/>
                        </a:solidFill>
                        <a:effectLst/>
                        <a:latin typeface="+mn-lt"/>
                        <a:ea typeface="+mn-ea"/>
                        <a:cs typeface="+mn-cs"/>
                      </a:endParaRPr>
                    </a:p>
                  </a:txBody>
                  <a:tcPr marL="58581" marR="58581" marT="0" marB="0" anchor="ctr"/>
                </a:tc>
              </a:tr>
              <a:tr h="1707275">
                <a:tc>
                  <a:txBody>
                    <a:bodyPr/>
                    <a:lstStyle/>
                    <a:p>
                      <a:pPr algn="ctr">
                        <a:spcAft>
                          <a:spcPts val="0"/>
                        </a:spcAft>
                      </a:pPr>
                      <a:r>
                        <a:rPr lang="zh-CN" sz="1600" kern="100">
                          <a:effectLst/>
                        </a:rPr>
                        <a:t>快速</a:t>
                      </a:r>
                      <a:endParaRPr lang="zh-CN" sz="1400" kern="100">
                        <a:effectLst/>
                      </a:endParaRPr>
                    </a:p>
                    <a:p>
                      <a:pPr algn="ctr">
                        <a:spcAft>
                          <a:spcPts val="0"/>
                        </a:spcAft>
                      </a:pPr>
                      <a:r>
                        <a:rPr lang="zh-CN" sz="1600" kern="100">
                          <a:effectLst/>
                        </a:rPr>
                        <a:t>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a:t>
                      </a:r>
                      <a:r>
                        <a:rPr lang="en-US" sz="1600" kern="100" baseline="30000">
                          <a:effectLst/>
                        </a:rPr>
                        <a:t>2</a:t>
                      </a:r>
                      <a:r>
                        <a:rPr lang="en-US" sz="1600" kern="100">
                          <a:effectLst/>
                        </a:rPr>
                        <a:t>)</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顺序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初始数据存放于顺序表，数据大小随机</a:t>
                      </a:r>
                      <a:r>
                        <a:rPr lang="en-US" sz="1600" kern="100">
                          <a:effectLst/>
                        </a:rPr>
                        <a:t>,</a:t>
                      </a:r>
                      <a:r>
                        <a:rPr lang="zh-CN" sz="1600" kern="100">
                          <a:effectLst/>
                        </a:rPr>
                        <a:t>当元素顺序或逆序，且选首（尾）元素为枢轴，产生最坏情况。可扩展使用在将已有数据按大小分成两个部分等场合。</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N</a:t>
                      </a:r>
                      <a:endParaRPr lang="zh-CN" altLang="zh-CN" sz="1400" kern="100">
                        <a:effectLst/>
                        <a:latin typeface="Arial"/>
                        <a:ea typeface="+mn-ea"/>
                        <a:cs typeface="Times New Roman"/>
                      </a:endParaRPr>
                    </a:p>
                  </a:txBody>
                  <a:tcPr marL="59381" marR="59381" marT="0" marB="0" anchor="ctr"/>
                </a:tc>
                <a:tc>
                  <a:txBody>
                    <a:bodyPr/>
                    <a:lstStyle/>
                    <a:p>
                      <a:pPr algn="ctr">
                        <a:spcAft>
                          <a:spcPts val="0"/>
                        </a:spcAft>
                      </a:pPr>
                      <a:r>
                        <a:rPr lang="en-US" sz="1600" kern="100">
                          <a:effectLst/>
                        </a:rPr>
                        <a:t> </a:t>
                      </a:r>
                      <a:endParaRPr lang="zh-CN" sz="1400" kern="100">
                        <a:effectLst/>
                      </a:endParaRPr>
                    </a:p>
                    <a:p>
                      <a:pPr algn="ctr">
                        <a:spcAft>
                          <a:spcPts val="0"/>
                        </a:spcAft>
                      </a:pPr>
                      <a:r>
                        <a:rPr lang="en-US" sz="1600" kern="100">
                          <a:effectLst/>
                        </a:rPr>
                        <a:t> </a:t>
                      </a:r>
                      <a:endParaRPr lang="zh-CN" sz="1400" kern="100">
                        <a:effectLst/>
                      </a:endParaRPr>
                    </a:p>
                    <a:p>
                      <a:pPr algn="ctr">
                        <a:spcAft>
                          <a:spcPts val="0"/>
                        </a:spcAft>
                      </a:pPr>
                      <a:r>
                        <a:rPr lang="en-US" sz="1600" kern="100">
                          <a:effectLst/>
                        </a:rPr>
                        <a:t> </a:t>
                      </a:r>
                      <a:endParaRPr lang="zh-CN" sz="1400" kern="100">
                        <a:effectLst/>
                      </a:endParaRPr>
                    </a:p>
                    <a:p>
                      <a:pPr algn="ctr">
                        <a:spcAft>
                          <a:spcPts val="0"/>
                        </a:spcAft>
                      </a:pPr>
                      <a:r>
                        <a:rPr lang="en-US" sz="1600" kern="100">
                          <a:effectLst/>
                        </a:rPr>
                        <a:t>N</a:t>
                      </a:r>
                      <a:endParaRPr lang="zh-CN" sz="1400" kern="100">
                        <a:effectLst/>
                        <a:latin typeface="Arial"/>
                        <a:ea typeface="宋体"/>
                        <a:cs typeface="Times New Roman"/>
                      </a:endParaRPr>
                    </a:p>
                  </a:txBody>
                  <a:tcPr marL="59381" marR="59381" marT="0" marB="0"/>
                </a:tc>
              </a:tr>
              <a:tr h="853506">
                <a:tc>
                  <a:txBody>
                    <a:bodyPr/>
                    <a:lstStyle/>
                    <a:p>
                      <a:pPr algn="ctr">
                        <a:spcAft>
                          <a:spcPts val="0"/>
                        </a:spcAft>
                      </a:pPr>
                      <a:r>
                        <a:rPr lang="zh-CN" sz="1600" kern="100">
                          <a:effectLst/>
                        </a:rPr>
                        <a:t>堆排序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O(1)</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顺序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性能比较均衡。可扩展使用在只需找出最大（最小）的几个数据等场合。</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N</a:t>
                      </a:r>
                      <a:endParaRPr lang="zh-CN" altLang="zh-CN" sz="1400" kern="100">
                        <a:effectLst/>
                        <a:latin typeface="Arial"/>
                        <a:ea typeface="+mn-ea"/>
                        <a:cs typeface="Times New Roman"/>
                      </a:endParaRPr>
                    </a:p>
                  </a:txBody>
                  <a:tcPr marL="59381" marR="59381" marT="0" marB="0" anchor="ctr"/>
                </a:tc>
                <a:tc>
                  <a:txBody>
                    <a:bodyPr/>
                    <a:lstStyle/>
                    <a:p>
                      <a:pPr algn="ctr">
                        <a:spcAft>
                          <a:spcPts val="0"/>
                        </a:spcAft>
                      </a:pPr>
                      <a:r>
                        <a:rPr lang="en-US" sz="1600" kern="100">
                          <a:effectLst/>
                        </a:rPr>
                        <a:t> </a:t>
                      </a:r>
                      <a:endParaRPr lang="zh-CN" sz="1400" kern="100">
                        <a:effectLst/>
                      </a:endParaRPr>
                    </a:p>
                    <a:p>
                      <a:pPr algn="ctr">
                        <a:spcAft>
                          <a:spcPts val="0"/>
                        </a:spcAft>
                      </a:pPr>
                      <a:r>
                        <a:rPr lang="en-US" sz="1600" kern="100">
                          <a:effectLst/>
                        </a:rPr>
                        <a:t>N</a:t>
                      </a:r>
                      <a:endParaRPr lang="zh-CN" sz="1400" kern="100">
                        <a:effectLst/>
                        <a:latin typeface="Arial"/>
                        <a:ea typeface="宋体"/>
                        <a:cs typeface="Times New Roman"/>
                      </a:endParaRPr>
                    </a:p>
                  </a:txBody>
                  <a:tcPr marL="59381" marR="59381" marT="0" marB="0"/>
                </a:tc>
              </a:tr>
              <a:tr h="487793">
                <a:tc>
                  <a:txBody>
                    <a:bodyPr/>
                    <a:lstStyle/>
                    <a:p>
                      <a:pPr algn="ctr">
                        <a:spcAft>
                          <a:spcPts val="0"/>
                        </a:spcAft>
                      </a:pPr>
                      <a:r>
                        <a:rPr lang="zh-CN" sz="1600" kern="100">
                          <a:effectLst/>
                        </a:rPr>
                        <a:t>归并</a:t>
                      </a:r>
                      <a:endParaRPr lang="zh-CN" sz="1400" kern="100">
                        <a:effectLst/>
                      </a:endParaRPr>
                    </a:p>
                    <a:p>
                      <a:pPr algn="ctr">
                        <a:spcAft>
                          <a:spcPts val="0"/>
                        </a:spcAft>
                      </a:pPr>
                      <a:r>
                        <a:rPr lang="zh-CN" sz="1600" kern="100">
                          <a:effectLst/>
                        </a:rPr>
                        <a:t>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O(nlogn)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O(1)/O(n)</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链式</a:t>
                      </a:r>
                      <a:r>
                        <a:rPr lang="en-US" sz="1600" kern="100">
                          <a:effectLst/>
                        </a:rPr>
                        <a:t>/</a:t>
                      </a:r>
                      <a:r>
                        <a:rPr lang="zh-CN" sz="1600" kern="100">
                          <a:effectLst/>
                        </a:rPr>
                        <a:t>顺序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初始数据存放于链表的最快速算法</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Y</a:t>
                      </a:r>
                      <a:endParaRPr lang="zh-CN" altLang="zh-CN" sz="1400" kern="100">
                        <a:effectLst/>
                        <a:latin typeface="Arial"/>
                        <a:ea typeface="+mn-ea"/>
                        <a:cs typeface="Times New Roman"/>
                      </a:endParaRPr>
                    </a:p>
                  </a:txBody>
                  <a:tcPr marL="59381" marR="59381" marT="0" marB="0" anchor="ctr"/>
                </a:tc>
                <a:tc>
                  <a:txBody>
                    <a:bodyPr/>
                    <a:lstStyle/>
                    <a:p>
                      <a:pPr marL="0" algn="ctr" defTabSz="586060" rtl="0" eaLnBrk="1" latinLnBrk="0" hangingPunct="1">
                        <a:spcAft>
                          <a:spcPts val="0"/>
                        </a:spcAft>
                      </a:pPr>
                      <a:r>
                        <a:rPr lang="en-US" sz="1600" kern="100">
                          <a:solidFill>
                            <a:schemeClr val="tx1"/>
                          </a:solidFill>
                          <a:effectLst/>
                          <a:latin typeface="+mn-lt"/>
                          <a:ea typeface="+mn-ea"/>
                          <a:cs typeface="+mn-cs"/>
                        </a:rPr>
                        <a:t>N</a:t>
                      </a:r>
                      <a:endParaRPr lang="zh-CN" sz="1600" kern="100">
                        <a:solidFill>
                          <a:schemeClr val="tx1"/>
                        </a:solidFill>
                        <a:effectLst/>
                        <a:latin typeface="+mn-lt"/>
                        <a:ea typeface="+mn-ea"/>
                        <a:cs typeface="+mn-cs"/>
                      </a:endParaRPr>
                    </a:p>
                  </a:txBody>
                  <a:tcPr marL="59381" marR="59381" marT="0" marB="0" anchor="ctr"/>
                </a:tc>
              </a:tr>
              <a:tr h="731689">
                <a:tc>
                  <a:txBody>
                    <a:bodyPr/>
                    <a:lstStyle/>
                    <a:p>
                      <a:pPr algn="ctr">
                        <a:spcAft>
                          <a:spcPts val="0"/>
                        </a:spcAft>
                      </a:pPr>
                      <a:r>
                        <a:rPr lang="zh-CN" sz="1600" kern="100">
                          <a:effectLst/>
                        </a:rPr>
                        <a:t>基数排序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O(d(n+r))</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O(d(n+r)</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a:effectLst/>
                        </a:rPr>
                        <a:t>O(d(n+r)</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sz="1600" kern="100" dirty="0">
                          <a:effectLst/>
                        </a:rPr>
                        <a:t>O(r)</a:t>
                      </a:r>
                      <a:endParaRPr lang="zh-CN" sz="1400" kern="100" dirty="0">
                        <a:effectLst/>
                        <a:latin typeface="Arial"/>
                        <a:ea typeface="宋体"/>
                        <a:cs typeface="Times New Roman"/>
                      </a:endParaRPr>
                    </a:p>
                  </a:txBody>
                  <a:tcPr marL="59381" marR="59381" marT="0" marB="0" anchor="ctr"/>
                </a:tc>
                <a:tc>
                  <a:txBody>
                    <a:bodyPr/>
                    <a:lstStyle/>
                    <a:p>
                      <a:pPr algn="ctr">
                        <a:spcAft>
                          <a:spcPts val="0"/>
                        </a:spcAft>
                      </a:pPr>
                      <a:r>
                        <a:rPr lang="zh-CN" sz="1600" kern="100" dirty="0">
                          <a:effectLst/>
                        </a:rPr>
                        <a:t>链式</a:t>
                      </a:r>
                      <a:endParaRPr lang="zh-CN" sz="1400" kern="100" dirty="0">
                        <a:effectLst/>
                        <a:latin typeface="Arial"/>
                        <a:ea typeface="宋体"/>
                        <a:cs typeface="Times New Roman"/>
                      </a:endParaRPr>
                    </a:p>
                  </a:txBody>
                  <a:tcPr marL="59381" marR="59381" marT="0" marB="0" anchor="ctr"/>
                </a:tc>
                <a:tc>
                  <a:txBody>
                    <a:bodyPr/>
                    <a:lstStyle/>
                    <a:p>
                      <a:pPr algn="ctr">
                        <a:spcAft>
                          <a:spcPts val="0"/>
                        </a:spcAft>
                      </a:pPr>
                      <a:r>
                        <a:rPr lang="zh-CN" sz="1600" kern="100">
                          <a:effectLst/>
                        </a:rPr>
                        <a:t>关键字的长度基本相同，如位数相同的若干正整数或字符串的排序</a:t>
                      </a:r>
                      <a:endParaRPr lang="zh-CN" sz="1400" kern="100">
                        <a:effectLst/>
                        <a:latin typeface="Arial"/>
                        <a:ea typeface="宋体"/>
                        <a:cs typeface="Times New Roman"/>
                      </a:endParaRPr>
                    </a:p>
                  </a:txBody>
                  <a:tcPr marL="59381" marR="59381" marT="0" marB="0" anchor="ctr"/>
                </a:tc>
                <a:tc>
                  <a:txBody>
                    <a:bodyPr/>
                    <a:lstStyle/>
                    <a:p>
                      <a:pPr algn="ctr">
                        <a:spcAft>
                          <a:spcPts val="0"/>
                        </a:spcAft>
                      </a:pPr>
                      <a:r>
                        <a:rPr lang="en-US" altLang="zh-CN" sz="1600" kern="100" smtClean="0">
                          <a:effectLst/>
                        </a:rPr>
                        <a:t>Y</a:t>
                      </a:r>
                      <a:endParaRPr lang="zh-CN" altLang="zh-CN" sz="1400" kern="100">
                        <a:effectLst/>
                        <a:latin typeface="Arial"/>
                        <a:ea typeface="+mn-ea"/>
                        <a:cs typeface="Times New Roman"/>
                      </a:endParaRPr>
                    </a:p>
                  </a:txBody>
                  <a:tcPr marL="59381" marR="59381" marT="0" marB="0" anchor="ctr"/>
                </a:tc>
                <a:tc>
                  <a:txBody>
                    <a:bodyPr/>
                    <a:lstStyle/>
                    <a:p>
                      <a:pPr marL="0" algn="ctr" defTabSz="586060" rtl="0" eaLnBrk="1" latinLnBrk="0" hangingPunct="1">
                        <a:spcAft>
                          <a:spcPts val="0"/>
                        </a:spcAft>
                      </a:pPr>
                      <a:r>
                        <a:rPr lang="en-US" sz="1600" kern="100" dirty="0">
                          <a:solidFill>
                            <a:schemeClr val="tx1"/>
                          </a:solidFill>
                          <a:effectLst/>
                          <a:latin typeface="+mn-lt"/>
                          <a:ea typeface="+mn-ea"/>
                          <a:cs typeface="+mn-cs"/>
                        </a:rPr>
                        <a:t>N</a:t>
                      </a:r>
                      <a:endParaRPr lang="zh-CN" sz="1600" kern="100" dirty="0">
                        <a:solidFill>
                          <a:schemeClr val="tx1"/>
                        </a:solidFill>
                        <a:effectLst/>
                        <a:latin typeface="+mn-lt"/>
                        <a:ea typeface="+mn-ea"/>
                        <a:cs typeface="+mn-cs"/>
                      </a:endParaRPr>
                    </a:p>
                  </a:txBody>
                  <a:tcPr marL="59381" marR="59381" marT="0" marB="0" anchor="ctr"/>
                </a:tc>
              </a:tr>
            </a:tbl>
          </a:graphicData>
        </a:graphic>
      </p:graphicFrame>
    </p:spTree>
    <p:extLst>
      <p:ext uri="{BB962C8B-B14F-4D97-AF65-F5344CB8AC3E}">
        <p14:creationId xmlns:p14="http://schemas.microsoft.com/office/powerpoint/2010/main" val="2070976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 STL</a:t>
            </a:r>
            <a:r>
              <a:rPr lang="zh-CN" altLang="en-US" dirty="0" smtClean="0"/>
              <a:t>中的排序算法</a:t>
            </a:r>
            <a:endParaRPr lang="zh-CN" altLang="en-US" dirty="0"/>
          </a:p>
        </p:txBody>
      </p:sp>
      <p:sp>
        <p:nvSpPr>
          <p:cNvPr id="3" name="灯片编号占位符 2"/>
          <p:cNvSpPr>
            <a:spLocks noGrp="1"/>
          </p:cNvSpPr>
          <p:nvPr>
            <p:ph type="sldNum" sz="quarter" idx="13"/>
          </p:nvPr>
        </p:nvSpPr>
        <p:spPr/>
        <p:txBody>
          <a:bodyPr/>
          <a:lstStyle/>
          <a:p>
            <a:fld id="{4E74B28E-D899-4E33-89B3-E1DBC4EE95B8}" type="slidenum">
              <a:rPr lang="zh-CN" altLang="en-US" smtClean="0">
                <a:solidFill>
                  <a:prstClr val="black">
                    <a:tint val="75000"/>
                  </a:prstClr>
                </a:solidFill>
              </a:rPr>
              <a:pPr/>
              <a:t>138</a:t>
            </a:fld>
            <a:endParaRPr lang="zh-CN" altLang="en-US">
              <a:solidFill>
                <a:prstClr val="black">
                  <a:tint val="75000"/>
                </a:prstClr>
              </a:solidFill>
            </a:endParaRPr>
          </a:p>
        </p:txBody>
      </p:sp>
      <p:sp>
        <p:nvSpPr>
          <p:cNvPr id="5" name="矩形 4"/>
          <p:cNvSpPr/>
          <p:nvPr/>
        </p:nvSpPr>
        <p:spPr>
          <a:xfrm>
            <a:off x="766614" y="1285088"/>
            <a:ext cx="10225136" cy="4832092"/>
          </a:xfrm>
          <a:prstGeom prst="rect">
            <a:avLst/>
          </a:prstGeom>
        </p:spPr>
        <p:txBody>
          <a:bodyPr wrap="square">
            <a:spAutoFit/>
          </a:bodyPr>
          <a:lstStyle/>
          <a:p>
            <a:pPr defTabSz="914400"/>
            <a:r>
              <a:rPr lang="en-US" altLang="zh-CN" sz="2800" smtClean="0">
                <a:solidFill>
                  <a:prstClr val="black"/>
                </a:solidFill>
              </a:rPr>
              <a:t>1.void sort(RandomAccessIterator first, RandomAccessIterator last);</a:t>
            </a:r>
          </a:p>
          <a:p>
            <a:pPr defTabSz="914400"/>
            <a:r>
              <a:rPr lang="en-US" altLang="zh-CN" sz="2800" smtClean="0">
                <a:solidFill>
                  <a:prstClr val="black"/>
                </a:solidFill>
              </a:rPr>
              <a:t>sort</a:t>
            </a:r>
            <a:r>
              <a:rPr lang="zh-CN" altLang="en-US" sz="2800" smtClean="0">
                <a:solidFill>
                  <a:prstClr val="black"/>
                </a:solidFill>
              </a:rPr>
              <a:t>采用的是成熟的</a:t>
            </a:r>
            <a:r>
              <a:rPr lang="en-US" altLang="zh-CN" sz="2800" smtClean="0">
                <a:solidFill>
                  <a:prstClr val="black"/>
                </a:solidFill>
              </a:rPr>
              <a:t>“</a:t>
            </a:r>
            <a:r>
              <a:rPr lang="zh-CN" altLang="en-US" sz="2800" smtClean="0">
                <a:solidFill>
                  <a:prstClr val="black"/>
                </a:solidFill>
              </a:rPr>
              <a:t>快速排序算法</a:t>
            </a:r>
            <a:r>
              <a:rPr lang="en-US" altLang="zh-CN" sz="2800" smtClean="0">
                <a:solidFill>
                  <a:prstClr val="black"/>
                </a:solidFill>
              </a:rPr>
              <a:t>”(</a:t>
            </a:r>
            <a:r>
              <a:rPr lang="zh-CN" altLang="en-US" sz="2800" smtClean="0">
                <a:solidFill>
                  <a:prstClr val="black"/>
                </a:solidFill>
              </a:rPr>
              <a:t>目前大部分</a:t>
            </a:r>
            <a:r>
              <a:rPr lang="en-US" altLang="zh-CN" sz="2800" smtClean="0">
                <a:solidFill>
                  <a:prstClr val="black"/>
                </a:solidFill>
              </a:rPr>
              <a:t>STL</a:t>
            </a:r>
            <a:r>
              <a:rPr lang="zh-CN" altLang="en-US" sz="2800" smtClean="0">
                <a:solidFill>
                  <a:prstClr val="black"/>
                </a:solidFill>
              </a:rPr>
              <a:t>版本已经不是采用简单的快速排序，而是结合内插、堆排序算法</a:t>
            </a:r>
            <a:r>
              <a:rPr lang="en-US" altLang="zh-CN" sz="2800" smtClean="0">
                <a:solidFill>
                  <a:prstClr val="black"/>
                </a:solidFill>
              </a:rPr>
              <a:t>)</a:t>
            </a:r>
            <a:r>
              <a:rPr lang="zh-CN" altLang="en-US" sz="2800" smtClean="0">
                <a:solidFill>
                  <a:prstClr val="black"/>
                </a:solidFill>
              </a:rPr>
              <a:t>。复杂度为</a:t>
            </a:r>
            <a:r>
              <a:rPr lang="en-US" altLang="zh-CN" sz="2800" smtClean="0">
                <a:solidFill>
                  <a:prstClr val="black"/>
                </a:solidFill>
              </a:rPr>
              <a:t>n*log(n)</a:t>
            </a:r>
            <a:r>
              <a:rPr lang="zh-CN" altLang="en-US" sz="2800" smtClean="0">
                <a:solidFill>
                  <a:prstClr val="black"/>
                </a:solidFill>
              </a:rPr>
              <a:t>。</a:t>
            </a:r>
            <a:endParaRPr lang="en-US" altLang="zh-CN" sz="2800" smtClean="0">
              <a:solidFill>
                <a:prstClr val="black"/>
              </a:solidFill>
            </a:endParaRPr>
          </a:p>
          <a:p>
            <a:pPr defTabSz="914400"/>
            <a:endParaRPr lang="en-US" altLang="zh-CN" sz="2800" smtClean="0">
              <a:solidFill>
                <a:prstClr val="black"/>
              </a:solidFill>
            </a:endParaRPr>
          </a:p>
          <a:p>
            <a:pPr defTabSz="914400"/>
            <a:r>
              <a:rPr lang="en-US" altLang="zh-CN" sz="2800" smtClean="0">
                <a:solidFill>
                  <a:prstClr val="black"/>
                </a:solidFill>
              </a:rPr>
              <a:t>2.void stable_sort(RandomAccessIterator first, RandomAccessIterator last);</a:t>
            </a:r>
          </a:p>
          <a:p>
            <a:pPr defTabSz="914400"/>
            <a:endParaRPr lang="en-US" altLang="zh-CN" sz="2800" smtClean="0">
              <a:solidFill>
                <a:prstClr val="black"/>
              </a:solidFill>
            </a:endParaRPr>
          </a:p>
          <a:p>
            <a:pPr defTabSz="914400"/>
            <a:r>
              <a:rPr lang="en-US" altLang="zh-CN" sz="2800" smtClean="0">
                <a:solidFill>
                  <a:prstClr val="black"/>
                </a:solidFill>
              </a:rPr>
              <a:t>stable_sort</a:t>
            </a:r>
            <a:r>
              <a:rPr lang="zh-CN" altLang="en-US" sz="2800" smtClean="0">
                <a:solidFill>
                  <a:prstClr val="black"/>
                </a:solidFill>
              </a:rPr>
              <a:t>采用的是</a:t>
            </a:r>
            <a:r>
              <a:rPr lang="en-US" altLang="zh-CN" sz="2800" smtClean="0">
                <a:solidFill>
                  <a:prstClr val="black"/>
                </a:solidFill>
              </a:rPr>
              <a:t>"</a:t>
            </a:r>
            <a:r>
              <a:rPr lang="zh-CN" altLang="en-US" sz="2800" smtClean="0">
                <a:solidFill>
                  <a:prstClr val="black"/>
                </a:solidFill>
              </a:rPr>
              <a:t>归并排序</a:t>
            </a:r>
            <a:r>
              <a:rPr lang="en-US" altLang="zh-CN" sz="2800" smtClean="0">
                <a:solidFill>
                  <a:prstClr val="black"/>
                </a:solidFill>
              </a:rPr>
              <a:t>"</a:t>
            </a:r>
            <a:r>
              <a:rPr lang="zh-CN" altLang="en-US" sz="2800" smtClean="0">
                <a:solidFill>
                  <a:prstClr val="black"/>
                </a:solidFill>
              </a:rPr>
              <a:t>，</a:t>
            </a:r>
            <a:r>
              <a:rPr lang="zh-CN" altLang="en-US" sz="2800" smtClean="0">
                <a:solidFill>
                  <a:srgbClr val="FF0000"/>
                </a:solidFill>
              </a:rPr>
              <a:t>分派足够内存时，其算法复杂度为</a:t>
            </a:r>
            <a:r>
              <a:rPr lang="en-US" altLang="zh-CN" sz="2800" smtClean="0">
                <a:solidFill>
                  <a:srgbClr val="FF0000"/>
                </a:solidFill>
              </a:rPr>
              <a:t>n*log(n), </a:t>
            </a:r>
            <a:r>
              <a:rPr lang="zh-CN" altLang="en-US" sz="2800" smtClean="0">
                <a:solidFill>
                  <a:prstClr val="black"/>
                </a:solidFill>
              </a:rPr>
              <a:t>其优点是会保持相等元素之间的相对位置在排序前后保持一致。</a:t>
            </a:r>
            <a:endParaRPr lang="zh-CN" altLang="en-US" sz="2800" dirty="0">
              <a:solidFill>
                <a:prstClr val="black"/>
              </a:solidFill>
            </a:endParaRPr>
          </a:p>
        </p:txBody>
      </p:sp>
    </p:spTree>
    <p:extLst>
      <p:ext uri="{BB962C8B-B14F-4D97-AF65-F5344CB8AC3E}">
        <p14:creationId xmlns:p14="http://schemas.microsoft.com/office/powerpoint/2010/main" val="36099712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139</a:t>
            </a:fld>
            <a:endParaRPr lang="zh-CN" altLang="en-US">
              <a:solidFill>
                <a:prstClr val="black">
                  <a:tint val="75000"/>
                </a:prstClr>
              </a:solidFill>
            </a:endParaRPr>
          </a:p>
        </p:txBody>
      </p:sp>
      <p:sp>
        <p:nvSpPr>
          <p:cNvPr id="3" name="矩形 2"/>
          <p:cNvSpPr/>
          <p:nvPr/>
        </p:nvSpPr>
        <p:spPr>
          <a:xfrm>
            <a:off x="470075" y="1086125"/>
            <a:ext cx="4281935" cy="3971237"/>
          </a:xfrm>
          <a:prstGeom prst="rect">
            <a:avLst/>
          </a:prstGeom>
        </p:spPr>
        <p:txBody>
          <a:bodyPr wrap="square">
            <a:spAutoFit/>
          </a:bodyPr>
          <a:lstStyle/>
          <a:p>
            <a:pPr defTabSz="914400"/>
            <a:r>
              <a:rPr lang="zh-CN" altLang="en-US" sz="2800" dirty="0">
                <a:solidFill>
                  <a:prstClr val="black"/>
                </a:solidFill>
              </a:rPr>
              <a:t>数据量</a:t>
            </a:r>
            <a:r>
              <a:rPr lang="zh-CN" altLang="en-US" sz="2800" dirty="0" smtClean="0">
                <a:solidFill>
                  <a:prstClr val="black"/>
                </a:solidFill>
              </a:rPr>
              <a:t>大时</a:t>
            </a:r>
            <a:r>
              <a:rPr lang="en-US" altLang="zh-CN" sz="2800" dirty="0" smtClean="0">
                <a:solidFill>
                  <a:prstClr val="black"/>
                </a:solidFill>
              </a:rPr>
              <a:t>sort</a:t>
            </a:r>
            <a:r>
              <a:rPr lang="zh-CN" altLang="en-US" sz="2800" dirty="0" smtClean="0">
                <a:solidFill>
                  <a:prstClr val="black"/>
                </a:solidFill>
              </a:rPr>
              <a:t>算法采用</a:t>
            </a:r>
            <a:r>
              <a:rPr lang="en-US" altLang="zh-CN" sz="2800" b="1" dirty="0" err="1">
                <a:solidFill>
                  <a:prstClr val="black"/>
                </a:solidFill>
              </a:rPr>
              <a:t>QuickSort</a:t>
            </a:r>
            <a:r>
              <a:rPr lang="zh-CN" altLang="en-US" sz="2800" b="1" dirty="0">
                <a:solidFill>
                  <a:prstClr val="black"/>
                </a:solidFill>
              </a:rPr>
              <a:t>快排算法</a:t>
            </a:r>
            <a:r>
              <a:rPr lang="zh-CN" altLang="en-US" sz="2800" dirty="0" smtClean="0">
                <a:solidFill>
                  <a:prstClr val="black"/>
                </a:solidFill>
              </a:rPr>
              <a:t>，一旦切分后</a:t>
            </a:r>
            <a:r>
              <a:rPr lang="zh-CN" altLang="en-US" sz="2800" dirty="0">
                <a:solidFill>
                  <a:prstClr val="black"/>
                </a:solidFill>
              </a:rPr>
              <a:t>的数据量小于某个门槛</a:t>
            </a:r>
            <a:r>
              <a:rPr lang="zh-CN" altLang="en-US" sz="2800" smtClean="0">
                <a:solidFill>
                  <a:prstClr val="black"/>
                </a:solidFill>
              </a:rPr>
              <a:t>（如</a:t>
            </a:r>
            <a:r>
              <a:rPr lang="en-US" altLang="zh-CN" sz="2800" smtClean="0">
                <a:solidFill>
                  <a:prstClr val="black"/>
                </a:solidFill>
              </a:rPr>
              <a:t>:16</a:t>
            </a:r>
            <a:r>
              <a:rPr lang="zh-CN" altLang="en-US" sz="2800" dirty="0">
                <a:solidFill>
                  <a:prstClr val="black"/>
                </a:solidFill>
              </a:rPr>
              <a:t>），为避免</a:t>
            </a:r>
            <a:r>
              <a:rPr lang="en-US" altLang="zh-CN" sz="2800" dirty="0" err="1" smtClean="0">
                <a:solidFill>
                  <a:prstClr val="black"/>
                </a:solidFill>
              </a:rPr>
              <a:t>QuickSort</a:t>
            </a:r>
            <a:r>
              <a:rPr lang="zh-CN" altLang="en-US" sz="2800" dirty="0" smtClean="0">
                <a:solidFill>
                  <a:prstClr val="black"/>
                </a:solidFill>
              </a:rPr>
              <a:t>的</a:t>
            </a:r>
            <a:r>
              <a:rPr lang="zh-CN" altLang="en-US" sz="2800" dirty="0">
                <a:solidFill>
                  <a:prstClr val="black"/>
                </a:solidFill>
              </a:rPr>
              <a:t>递归调用带来过大的额外负荷，就改用</a:t>
            </a:r>
            <a:r>
              <a:rPr lang="en-US" altLang="zh-CN" sz="2800" b="1" dirty="0">
                <a:solidFill>
                  <a:prstClr val="black"/>
                </a:solidFill>
              </a:rPr>
              <a:t>Insertion Sort</a:t>
            </a:r>
            <a:r>
              <a:rPr lang="zh-CN" altLang="en-US" sz="2800" b="1" dirty="0">
                <a:solidFill>
                  <a:prstClr val="black"/>
                </a:solidFill>
              </a:rPr>
              <a:t>插入排序</a:t>
            </a:r>
            <a:r>
              <a:rPr lang="zh-CN" altLang="en-US" sz="2800" dirty="0">
                <a:solidFill>
                  <a:prstClr val="black"/>
                </a:solidFill>
              </a:rPr>
              <a:t>。如果递归层次过深，还会改用</a:t>
            </a:r>
            <a:r>
              <a:rPr lang="en-US" altLang="zh-CN" sz="2800" b="1" dirty="0" err="1">
                <a:solidFill>
                  <a:prstClr val="black"/>
                </a:solidFill>
              </a:rPr>
              <a:t>HeapSort</a:t>
            </a:r>
            <a:r>
              <a:rPr lang="zh-CN" altLang="en-US" sz="2800" b="1" dirty="0">
                <a:solidFill>
                  <a:prstClr val="black"/>
                </a:solidFill>
              </a:rPr>
              <a:t>堆排序</a:t>
            </a:r>
            <a:r>
              <a:rPr lang="zh-CN" altLang="en-US" sz="2800" dirty="0">
                <a:solidFill>
                  <a:prstClr val="black"/>
                </a:solidFill>
              </a:rPr>
              <a:t>。</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598" y="118979"/>
            <a:ext cx="6990439" cy="645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54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记录类型</a:t>
            </a:r>
            <a:endParaRPr lang="zh-CN" altLang="en-US"/>
          </a:p>
        </p:txBody>
      </p:sp>
      <p:sp>
        <p:nvSpPr>
          <p:cNvPr id="4" name="矩形 3"/>
          <p:cNvSpPr/>
          <p:nvPr/>
        </p:nvSpPr>
        <p:spPr>
          <a:xfrm>
            <a:off x="1558706" y="1221180"/>
            <a:ext cx="7056784" cy="4710071"/>
          </a:xfrm>
          <a:prstGeom prst="rect">
            <a:avLst/>
          </a:prstGeom>
          <a:solidFill>
            <a:schemeClr val="accent1">
              <a:lumMod val="20000"/>
              <a:lumOff val="80000"/>
            </a:schemeClr>
          </a:solidFill>
        </p:spPr>
        <p:txBody>
          <a:bodyPr wrap="square">
            <a:spAutoFit/>
          </a:bodyPr>
          <a:lstStyle/>
          <a:p>
            <a:pPr indent="266700">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b="1" kern="0">
                <a:solidFill>
                  <a:srgbClr val="000080"/>
                </a:solidFill>
                <a:latin typeface="Times New Roman"/>
                <a:cs typeface="宋体"/>
              </a:rPr>
              <a:t>class </a:t>
            </a:r>
            <a:r>
              <a:rPr lang="en-US" altLang="zh-CN" sz="2000" kern="0">
                <a:solidFill>
                  <a:srgbClr val="000000"/>
                </a:solidFill>
                <a:latin typeface="Times New Roman"/>
                <a:cs typeface="宋体"/>
              </a:rPr>
              <a:t>Record(</a:t>
            </a:r>
            <a:r>
              <a:rPr lang="en-US" altLang="zh-CN" sz="2000" kern="0">
                <a:solidFill>
                  <a:srgbClr val="000080"/>
                </a:solidFill>
                <a:latin typeface="Times New Roman"/>
                <a:cs typeface="宋体"/>
              </a:rPr>
              <a:t>object</a:t>
            </a:r>
            <a:r>
              <a:rPr lang="en-US" altLang="zh-CN" sz="2000" kern="0">
                <a:solidFill>
                  <a:srgbClr val="000000"/>
                </a:solidFill>
                <a:latin typeface="Times New Roman"/>
                <a:cs typeface="宋体"/>
              </a:rPr>
              <a:t>):</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b="1" kern="0">
                <a:solidFill>
                  <a:srgbClr val="000080"/>
                </a:solidFill>
                <a:latin typeface="Times New Roman"/>
                <a:cs typeface="宋体"/>
              </a:rPr>
              <a:t>def </a:t>
            </a:r>
            <a:r>
              <a:rPr lang="en-US" altLang="zh-CN" sz="2000" kern="0">
                <a:solidFill>
                  <a:srgbClr val="B200B2"/>
                </a:solidFill>
                <a:latin typeface="Times New Roman"/>
                <a:cs typeface="宋体"/>
              </a:rPr>
              <a:t>__init__</a:t>
            </a:r>
            <a:r>
              <a:rPr lang="en-US" altLang="zh-CN" sz="2000" kern="0">
                <a:solidFill>
                  <a:srgbClr val="000000"/>
                </a:solidFill>
                <a:latin typeface="Times New Roman"/>
                <a:cs typeface="宋体"/>
              </a:rPr>
              <a:t>(</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 key, value=</a:t>
            </a:r>
            <a:r>
              <a:rPr lang="en-US" altLang="zh-CN" sz="2000" b="1" kern="0">
                <a:solidFill>
                  <a:srgbClr val="000080"/>
                </a:solidFill>
                <a:latin typeface="Times New Roman"/>
                <a:cs typeface="宋体"/>
              </a:rPr>
              <a:t>None</a:t>
            </a:r>
            <a:r>
              <a:rPr lang="en-US" altLang="zh-CN" sz="2000" kern="0">
                <a:solidFill>
                  <a:srgbClr val="000000"/>
                </a:solidFill>
                <a:latin typeface="Times New Roman"/>
                <a:cs typeface="宋体"/>
              </a:rPr>
              <a:t>):</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.key = key</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.value = value</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b="1" kern="0">
                <a:solidFill>
                  <a:srgbClr val="000080"/>
                </a:solidFill>
                <a:latin typeface="Times New Roman"/>
                <a:cs typeface="宋体"/>
              </a:rPr>
              <a:t>def </a:t>
            </a:r>
            <a:r>
              <a:rPr lang="en-US" altLang="zh-CN" sz="2000" kern="0">
                <a:solidFill>
                  <a:srgbClr val="B200B2"/>
                </a:solidFill>
                <a:latin typeface="Times New Roman"/>
                <a:cs typeface="宋体"/>
              </a:rPr>
              <a:t>__eq__</a:t>
            </a:r>
            <a:r>
              <a:rPr lang="en-US" altLang="zh-CN" sz="2000" kern="0">
                <a:solidFill>
                  <a:srgbClr val="000000"/>
                </a:solidFill>
                <a:latin typeface="Times New Roman"/>
                <a:cs typeface="宋体"/>
              </a:rPr>
              <a:t>(</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 other):</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b="1" kern="0">
                <a:solidFill>
                  <a:srgbClr val="000080"/>
                </a:solidFill>
                <a:latin typeface="Times New Roman"/>
                <a:cs typeface="宋体"/>
              </a:rPr>
              <a:t>return </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.key == other.key</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b="1" kern="0">
                <a:solidFill>
                  <a:srgbClr val="000080"/>
                </a:solidFill>
                <a:latin typeface="Times New Roman"/>
                <a:cs typeface="宋体"/>
              </a:rPr>
              <a:t>def </a:t>
            </a:r>
            <a:r>
              <a:rPr lang="en-US" altLang="zh-CN" sz="2000" kern="0">
                <a:solidFill>
                  <a:srgbClr val="000000"/>
                </a:solidFill>
                <a:latin typeface="Times New Roman"/>
                <a:cs typeface="宋体"/>
              </a:rPr>
              <a:t>getKey(</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a:t>
            </a:r>
            <a:br>
              <a:rPr lang="en-US" altLang="zh-CN" sz="2000" kern="0">
                <a:solidFill>
                  <a:srgbClr val="000000"/>
                </a:solidFill>
                <a:latin typeface="Times New Roman"/>
                <a:cs typeface="宋体"/>
              </a:rPr>
            </a:br>
            <a:r>
              <a:rPr lang="en-US" altLang="zh-CN" sz="2000" kern="0">
                <a:solidFill>
                  <a:srgbClr val="000000"/>
                </a:solidFill>
                <a:latin typeface="Times New Roman"/>
                <a:cs typeface="宋体"/>
              </a:rPr>
              <a:t>        </a:t>
            </a:r>
            <a:r>
              <a:rPr lang="en-US" altLang="zh-CN" sz="2000" b="1" kern="0">
                <a:solidFill>
                  <a:srgbClr val="000080"/>
                </a:solidFill>
                <a:latin typeface="Times New Roman"/>
                <a:cs typeface="宋体"/>
              </a:rPr>
              <a:t>return </a:t>
            </a:r>
            <a:r>
              <a:rPr lang="en-US" altLang="zh-CN" sz="2000" kern="0">
                <a:solidFill>
                  <a:srgbClr val="94558D"/>
                </a:solidFill>
                <a:latin typeface="Times New Roman"/>
                <a:cs typeface="宋体"/>
              </a:rPr>
              <a:t>self</a:t>
            </a:r>
            <a:r>
              <a:rPr lang="en-US" altLang="zh-CN" sz="2000" kern="0">
                <a:solidFill>
                  <a:srgbClr val="000000"/>
                </a:solidFill>
                <a:latin typeface="Times New Roman"/>
                <a:cs typeface="宋体"/>
              </a:rPr>
              <a:t>.key</a:t>
            </a:r>
            <a:endParaRPr lang="zh-CN" altLang="zh-CN" sz="2000" kern="100">
              <a:latin typeface="Times New Roman"/>
            </a:endParaRPr>
          </a:p>
        </p:txBody>
      </p:sp>
    </p:spTree>
    <p:extLst>
      <p:ext uri="{BB962C8B-B14F-4D97-AF65-F5344CB8AC3E}">
        <p14:creationId xmlns:p14="http://schemas.microsoft.com/office/powerpoint/2010/main" val="391176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6698" y="333454"/>
            <a:ext cx="10233473" cy="648527"/>
          </a:xfrm>
        </p:spPr>
        <p:txBody>
          <a:bodyPr>
            <a:normAutofit fontScale="90000"/>
          </a:bodyPr>
          <a:lstStyle/>
          <a:p>
            <a:pPr algn="l"/>
            <a:r>
              <a:rPr lang="en-US" altLang="zh-CN" smtClean="0"/>
              <a:t>TimSort</a:t>
            </a:r>
            <a:r>
              <a:rPr lang="zh-CN" altLang="en-US" smtClean="0"/>
              <a:t>排序</a:t>
            </a:r>
            <a:r>
              <a:rPr lang="zh-CN" altLang="en-US" sz="3600" dirty="0"/>
              <a:t/>
            </a:r>
            <a:br>
              <a:rPr lang="zh-CN" altLang="en-US" sz="3600" dirty="0"/>
            </a:br>
            <a:endParaRPr lang="zh-CN" altLang="en-US" sz="3600" dirty="0"/>
          </a:p>
        </p:txBody>
      </p:sp>
      <p:sp>
        <p:nvSpPr>
          <p:cNvPr id="3" name="灯片编号占位符 2"/>
          <p:cNvSpPr>
            <a:spLocks noGrp="1"/>
          </p:cNvSpPr>
          <p:nvPr>
            <p:ph type="sldNum" sz="quarter" idx="13"/>
          </p:nvPr>
        </p:nvSpPr>
        <p:spPr/>
        <p:txBody>
          <a:bodyPr/>
          <a:lstStyle/>
          <a:p>
            <a:fld id="{4E74B28E-D899-4E33-89B3-E1DBC4EE95B8}" type="slidenum">
              <a:rPr lang="zh-CN" altLang="en-US" smtClean="0"/>
              <a:t>140</a:t>
            </a:fld>
            <a:endParaRPr lang="zh-CN" altLang="en-US"/>
          </a:p>
        </p:txBody>
      </p:sp>
      <p:sp>
        <p:nvSpPr>
          <p:cNvPr id="4" name="矩形 3"/>
          <p:cNvSpPr/>
          <p:nvPr/>
        </p:nvSpPr>
        <p:spPr>
          <a:xfrm>
            <a:off x="869131" y="1341566"/>
            <a:ext cx="10419700" cy="5632311"/>
          </a:xfrm>
          <a:prstGeom prst="rect">
            <a:avLst/>
          </a:prstGeom>
        </p:spPr>
        <p:txBody>
          <a:bodyPr wrap="square">
            <a:spAutoFit/>
          </a:bodyPr>
          <a:lstStyle/>
          <a:p>
            <a:pPr marL="285750" indent="-285750">
              <a:buFont typeface="Arial" pitchFamily="34" charset="0"/>
              <a:buChar char="•"/>
            </a:pPr>
            <a:r>
              <a:rPr lang="en-US" altLang="zh-CN" sz="2400" dirty="0" err="1">
                <a:solidFill>
                  <a:srgbClr val="4F4F4F"/>
                </a:solidFill>
                <a:latin typeface="Microsoft YaHei"/>
              </a:rPr>
              <a:t>TimSort</a:t>
            </a:r>
            <a:r>
              <a:rPr lang="zh-CN" altLang="en-US" sz="2400" dirty="0">
                <a:solidFill>
                  <a:srgbClr val="4F4F4F"/>
                </a:solidFill>
                <a:latin typeface="Microsoft YaHei"/>
              </a:rPr>
              <a:t>算法是一种起源于归并排序</a:t>
            </a:r>
            <a:r>
              <a:rPr lang="zh-CN" altLang="en-US" sz="2400" dirty="0" smtClean="0">
                <a:solidFill>
                  <a:srgbClr val="4F4F4F"/>
                </a:solidFill>
                <a:latin typeface="Microsoft YaHei"/>
              </a:rPr>
              <a:t>和（折半）插入排序</a:t>
            </a:r>
            <a:r>
              <a:rPr lang="zh-CN" altLang="en-US" sz="2400" dirty="0">
                <a:solidFill>
                  <a:srgbClr val="4F4F4F"/>
                </a:solidFill>
                <a:latin typeface="Microsoft YaHei"/>
              </a:rPr>
              <a:t>的混合排序算法，设计初衷是为了在真实世界中的各种数据中可以有较好的性能</a:t>
            </a:r>
            <a:r>
              <a:rPr lang="zh-CN" altLang="en-US" sz="2400" dirty="0" smtClean="0">
                <a:solidFill>
                  <a:srgbClr val="4F4F4F"/>
                </a:solidFill>
                <a:latin typeface="Microsoft YaHei"/>
              </a:rPr>
              <a:t>。最初由</a:t>
            </a:r>
            <a:r>
              <a:rPr lang="en-US" altLang="zh-CN" sz="2400" dirty="0">
                <a:solidFill>
                  <a:srgbClr val="4F4F4F"/>
                </a:solidFill>
                <a:latin typeface="Microsoft YaHei"/>
              </a:rPr>
              <a:t>Tim Peters</a:t>
            </a:r>
            <a:r>
              <a:rPr lang="zh-CN" altLang="en-US" sz="2400" dirty="0">
                <a:solidFill>
                  <a:srgbClr val="4F4F4F"/>
                </a:solidFill>
                <a:latin typeface="Microsoft YaHei"/>
              </a:rPr>
              <a:t>于</a:t>
            </a:r>
            <a:r>
              <a:rPr lang="en-US" altLang="zh-CN" sz="2400" dirty="0">
                <a:solidFill>
                  <a:srgbClr val="4F4F4F"/>
                </a:solidFill>
                <a:latin typeface="Microsoft YaHei"/>
              </a:rPr>
              <a:t>2002</a:t>
            </a:r>
            <a:r>
              <a:rPr lang="zh-CN" altLang="en-US" sz="2400" dirty="0">
                <a:solidFill>
                  <a:srgbClr val="4F4F4F"/>
                </a:solidFill>
                <a:latin typeface="Microsoft YaHei"/>
              </a:rPr>
              <a:t>年在</a:t>
            </a:r>
            <a:r>
              <a:rPr lang="en-US" altLang="zh-CN" sz="2400" dirty="0">
                <a:solidFill>
                  <a:srgbClr val="4F4F4F"/>
                </a:solidFill>
                <a:latin typeface="Microsoft YaHei"/>
              </a:rPr>
              <a:t>Python</a:t>
            </a:r>
            <a:r>
              <a:rPr lang="zh-CN" altLang="en-US" sz="2400" dirty="0">
                <a:solidFill>
                  <a:srgbClr val="4F4F4F"/>
                </a:solidFill>
                <a:latin typeface="Microsoft YaHei"/>
              </a:rPr>
              <a:t>语言中提出的</a:t>
            </a:r>
            <a:r>
              <a:rPr lang="zh-CN" altLang="en-US" sz="2400" dirty="0" smtClean="0">
                <a:solidFill>
                  <a:srgbClr val="4F4F4F"/>
                </a:solidFill>
                <a:latin typeface="Microsoft YaHei"/>
              </a:rPr>
              <a:t>。</a:t>
            </a:r>
            <a:endParaRPr lang="en-US" altLang="zh-CN" sz="2400" dirty="0" smtClean="0">
              <a:solidFill>
                <a:srgbClr val="4F4F4F"/>
              </a:solidFill>
              <a:latin typeface="Microsoft YaHei"/>
            </a:endParaRPr>
          </a:p>
          <a:p>
            <a:pPr marL="285750" indent="-285750">
              <a:buFont typeface="Arial" pitchFamily="34" charset="0"/>
              <a:buChar char="•"/>
            </a:pPr>
            <a:endParaRPr lang="en-US" altLang="zh-CN" sz="2400" dirty="0">
              <a:solidFill>
                <a:srgbClr val="4F4F4F"/>
              </a:solidFill>
              <a:latin typeface="Microsoft YaHei"/>
            </a:endParaRPr>
          </a:p>
          <a:p>
            <a:pPr marL="285750" indent="-285750">
              <a:buFont typeface="Arial" pitchFamily="34" charset="0"/>
              <a:buChar char="•"/>
            </a:pPr>
            <a:r>
              <a:rPr lang="zh-CN" altLang="en-US" sz="2400" dirty="0" smtClean="0">
                <a:solidFill>
                  <a:srgbClr val="4F4F4F"/>
                </a:solidFill>
                <a:latin typeface="Microsoft YaHei"/>
              </a:rPr>
              <a:t>做了大量优化，工业级</a:t>
            </a:r>
            <a:r>
              <a:rPr lang="zh-CN" altLang="en-US" sz="2400" smtClean="0">
                <a:solidFill>
                  <a:srgbClr val="4F4F4F"/>
                </a:solidFill>
                <a:latin typeface="Microsoft YaHei"/>
              </a:rPr>
              <a:t>排序。</a:t>
            </a:r>
            <a:r>
              <a:rPr lang="zh-CN" altLang="en-US" sz="2400" smtClean="0"/>
              <a:t>混</a:t>
            </a:r>
            <a:r>
              <a:rPr lang="zh-CN" altLang="en-US" sz="2400"/>
              <a:t>用插入排序与归并排序，二分搜索等算法，</a:t>
            </a:r>
            <a:r>
              <a:rPr lang="zh-CN" altLang="en-US" sz="2400" b="1"/>
              <a:t>亮点是充分利用待排序数据可能部分有序的事实，并且依据待排序数据内容动态改变排序策略</a:t>
            </a:r>
            <a:r>
              <a:rPr lang="en-US" altLang="zh-CN" sz="2400" b="1"/>
              <a:t>——</a:t>
            </a:r>
            <a:r>
              <a:rPr lang="zh-CN" altLang="en-US" sz="2400" b="1"/>
              <a:t>选择性进行归并以及</a:t>
            </a:r>
            <a:r>
              <a:rPr lang="en-US" altLang="zh-CN" sz="2400" b="1"/>
              <a:t>galloping</a:t>
            </a:r>
            <a:r>
              <a:rPr lang="zh-CN" altLang="en-US" sz="2400"/>
              <a:t>。</a:t>
            </a:r>
          </a:p>
          <a:p>
            <a:pPr marL="285750" indent="-285750">
              <a:buFont typeface="Arial" pitchFamily="34" charset="0"/>
              <a:buChar char="•"/>
            </a:pPr>
            <a:endParaRPr lang="en-US" altLang="zh-CN" sz="2400" dirty="0">
              <a:solidFill>
                <a:srgbClr val="4F4F4F"/>
              </a:solidFill>
              <a:latin typeface="Microsoft YaHei"/>
            </a:endParaRPr>
          </a:p>
          <a:p>
            <a:pPr marL="285750" indent="-285750">
              <a:buFont typeface="Arial" pitchFamily="34" charset="0"/>
              <a:buChar char="•"/>
            </a:pPr>
            <a:r>
              <a:rPr lang="en-US" altLang="zh-CN" sz="2400" smtClean="0">
                <a:solidFill>
                  <a:srgbClr val="4F4F4F"/>
                </a:solidFill>
                <a:latin typeface="Microsoft YaHei"/>
              </a:rPr>
              <a:t>Timsort</a:t>
            </a:r>
            <a:r>
              <a:rPr lang="zh-CN" altLang="en-US" sz="2400">
                <a:solidFill>
                  <a:srgbClr val="4F4F4F"/>
                </a:solidFill>
                <a:latin typeface="Microsoft YaHei"/>
              </a:rPr>
              <a:t>是一种稳定的排序</a:t>
            </a:r>
            <a:r>
              <a:rPr lang="zh-CN" altLang="en-US" sz="2400" smtClean="0">
                <a:solidFill>
                  <a:srgbClr val="4F4F4F"/>
                </a:solidFill>
                <a:latin typeface="Microsoft YaHei"/>
              </a:rPr>
              <a:t>算法，</a:t>
            </a:r>
            <a:r>
              <a:rPr lang="zh-CN" altLang="en-US" sz="2400">
                <a:solidFill>
                  <a:srgbClr val="4F4F4F"/>
                </a:solidFill>
                <a:latin typeface="Microsoft YaHei"/>
              </a:rPr>
              <a:t>并努力</a:t>
            </a:r>
            <a:r>
              <a:rPr lang="zh-CN" altLang="en-US" sz="2400" smtClean="0">
                <a:solidFill>
                  <a:srgbClr val="4F4F4F"/>
                </a:solidFill>
                <a:latin typeface="Microsoft YaHei"/>
              </a:rPr>
              <a:t>执行尽量等长有序子序列的归并。</a:t>
            </a:r>
            <a:endParaRPr lang="en-US" altLang="zh-CN" sz="2400" smtClean="0">
              <a:solidFill>
                <a:srgbClr val="4F4F4F"/>
              </a:solidFill>
              <a:latin typeface="Microsoft YaHei"/>
            </a:endParaRPr>
          </a:p>
          <a:p>
            <a:pPr marL="285750" indent="-285750">
              <a:buFont typeface="Arial" pitchFamily="34" charset="0"/>
              <a:buChar char="•"/>
            </a:pPr>
            <a:endParaRPr lang="en-US" altLang="zh-CN" sz="2400" smtClean="0">
              <a:solidFill>
                <a:srgbClr val="4F4F4F"/>
              </a:solidFill>
              <a:latin typeface="Microsoft YaHei"/>
            </a:endParaRPr>
          </a:p>
          <a:p>
            <a:pPr marL="285750" indent="-285750">
              <a:buFont typeface="Arial" pitchFamily="34" charset="0"/>
              <a:buChar char="•"/>
            </a:pPr>
            <a:r>
              <a:rPr lang="zh-CN" altLang="en-US" sz="2400" smtClean="0">
                <a:solidFill>
                  <a:srgbClr val="4F4F4F"/>
                </a:solidFill>
                <a:latin typeface="Microsoft YaHei"/>
              </a:rPr>
              <a:t>具有适应性</a:t>
            </a:r>
            <a:r>
              <a:rPr lang="zh-CN" altLang="en-US" sz="2400">
                <a:solidFill>
                  <a:srgbClr val="4F4F4F"/>
                </a:solidFill>
                <a:latin typeface="Microsoft YaHei"/>
              </a:rPr>
              <a:t>。</a:t>
            </a:r>
            <a:endParaRPr lang="en-US" altLang="zh-CN" sz="2400">
              <a:solidFill>
                <a:srgbClr val="4F4F4F"/>
              </a:solidFill>
              <a:latin typeface="Microsoft YaHei"/>
            </a:endParaRPr>
          </a:p>
          <a:p>
            <a:pPr marL="285750" indent="-285750">
              <a:buFont typeface="Arial" pitchFamily="34" charset="0"/>
              <a:buChar char="•"/>
            </a:pPr>
            <a:endParaRPr lang="zh-CN" altLang="en-US" sz="2400">
              <a:solidFill>
                <a:srgbClr val="4F4F4F"/>
              </a:solidFill>
              <a:latin typeface="Microsoft YaHei"/>
            </a:endParaRPr>
          </a:p>
          <a:p>
            <a:pPr marL="285750" indent="-285750">
              <a:buFont typeface="Arial" pitchFamily="34" charset="0"/>
              <a:buChar char="•"/>
            </a:pPr>
            <a:endParaRPr lang="en-US" altLang="zh-CN" sz="2400" dirty="0" smtClean="0">
              <a:solidFill>
                <a:srgbClr val="4F4F4F"/>
              </a:solidFill>
              <a:latin typeface="Microsoft YaHei"/>
            </a:endParaRPr>
          </a:p>
          <a:p>
            <a:endParaRPr lang="en-US" altLang="zh-CN" sz="2400" dirty="0">
              <a:solidFill>
                <a:srgbClr val="4F4F4F"/>
              </a:solidFill>
              <a:latin typeface="Microsoft YaHei"/>
            </a:endParaRPr>
          </a:p>
          <a:p>
            <a:endParaRPr lang="en-US" altLang="zh-CN" sz="2400" dirty="0" smtClean="0">
              <a:solidFill>
                <a:srgbClr val="4F4F4F"/>
              </a:solidFill>
              <a:latin typeface="Microsoft YaHei"/>
            </a:endParaRPr>
          </a:p>
        </p:txBody>
      </p:sp>
      <p:sp>
        <p:nvSpPr>
          <p:cNvPr id="6" name="矩形 5"/>
          <p:cNvSpPr/>
          <p:nvPr/>
        </p:nvSpPr>
        <p:spPr>
          <a:xfrm>
            <a:off x="4295006" y="5085978"/>
            <a:ext cx="6092825" cy="830997"/>
          </a:xfrm>
          <a:prstGeom prst="rect">
            <a:avLst/>
          </a:prstGeom>
        </p:spPr>
        <p:txBody>
          <a:bodyPr>
            <a:spAutoFit/>
          </a:bodyPr>
          <a:lstStyle/>
          <a:p>
            <a:r>
              <a:rPr lang="zh-CN" altLang="en-US" sz="2400"/>
              <a:t>（</a:t>
            </a:r>
            <a:r>
              <a:rPr lang="en-US" altLang="zh-CN" sz="2400"/>
              <a:t>Java</a:t>
            </a:r>
            <a:r>
              <a:rPr lang="zh-CN" altLang="en-US" sz="2400"/>
              <a:t>、</a:t>
            </a:r>
            <a:r>
              <a:rPr lang="en-US" altLang="zh-CN" sz="2400"/>
              <a:t>Python</a:t>
            </a:r>
            <a:r>
              <a:rPr lang="zh-CN" altLang="en-US" sz="2400"/>
              <a:t>、</a:t>
            </a:r>
            <a:r>
              <a:rPr lang="en-US" altLang="zh-CN" sz="2400"/>
              <a:t>Android</a:t>
            </a:r>
            <a:r>
              <a:rPr lang="zh-CN" altLang="en-US" sz="2400"/>
              <a:t>、</a:t>
            </a:r>
            <a:r>
              <a:rPr lang="en-US" altLang="zh-CN" sz="2400"/>
              <a:t>Hadoop</a:t>
            </a:r>
            <a:r>
              <a:rPr lang="zh-CN" altLang="en-US" sz="2400"/>
              <a:t>大数据处理</a:t>
            </a:r>
            <a:r>
              <a:rPr lang="zh-CN" altLang="en-US" sz="2400" smtClean="0"/>
              <a:t>平台下均使用）</a:t>
            </a:r>
            <a:endParaRPr lang="zh-CN" altLang="en-US"/>
          </a:p>
        </p:txBody>
      </p:sp>
      <p:sp>
        <p:nvSpPr>
          <p:cNvPr id="5" name="矩形 4"/>
          <p:cNvSpPr/>
          <p:nvPr/>
        </p:nvSpPr>
        <p:spPr>
          <a:xfrm>
            <a:off x="550590" y="5916975"/>
            <a:ext cx="8496944" cy="800219"/>
          </a:xfrm>
          <a:prstGeom prst="rect">
            <a:avLst/>
          </a:prstGeom>
        </p:spPr>
        <p:txBody>
          <a:bodyPr wrap="square">
            <a:spAutoFit/>
          </a:bodyPr>
          <a:lstStyle/>
          <a:p>
            <a:r>
              <a:rPr lang="en-US" altLang="zh-CN">
                <a:hlinkClick r:id="rId2"/>
              </a:rPr>
              <a:t>https://github.com/python/cpython/blob/24e5ad4689de9adc8e4a7d8c08fe400dcea668e6/Objects/listsort.txt</a:t>
            </a:r>
            <a:endParaRPr lang="zh-CN" altLang="en-US"/>
          </a:p>
        </p:txBody>
      </p:sp>
    </p:spTree>
    <p:extLst>
      <p:ext uri="{BB962C8B-B14F-4D97-AF65-F5344CB8AC3E}">
        <p14:creationId xmlns:p14="http://schemas.microsoft.com/office/powerpoint/2010/main" val="265571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73765" y="1148213"/>
            <a:ext cx="10522041" cy="3577725"/>
          </a:xfrm>
        </p:spPr>
        <p:txBody>
          <a:bodyPr>
            <a:normAutofit fontScale="77500" lnSpcReduction="20000"/>
          </a:bodyPr>
          <a:lstStyle/>
          <a:p>
            <a:pPr>
              <a:lnSpc>
                <a:spcPct val="120000"/>
              </a:lnSpc>
            </a:pPr>
            <a:r>
              <a:rPr lang="en-US" altLang="zh-CN" sz="3200"/>
              <a:t>1.</a:t>
            </a:r>
            <a:r>
              <a:rPr lang="zh-CN" altLang="en-US" sz="3200"/>
              <a:t>扫描数组，确定其中的单调上升段和严格单调下降段，将严格下降段反转。这样的段称之为</a:t>
            </a:r>
            <a:r>
              <a:rPr lang="en-US" altLang="zh-CN" sz="3200"/>
              <a:t>run</a:t>
            </a:r>
            <a:r>
              <a:rPr lang="zh-CN" altLang="en-US" sz="3200"/>
              <a:t>。</a:t>
            </a:r>
          </a:p>
          <a:p>
            <a:pPr>
              <a:lnSpc>
                <a:spcPct val="120000"/>
              </a:lnSpc>
            </a:pPr>
            <a:r>
              <a:rPr lang="en-US" altLang="zh-CN" sz="3200"/>
              <a:t>2.</a:t>
            </a:r>
            <a:r>
              <a:rPr lang="zh-CN" altLang="en-US" sz="3200"/>
              <a:t>定义</a:t>
            </a:r>
            <a:r>
              <a:rPr lang="zh-CN" altLang="en-US" sz="3200">
                <a:solidFill>
                  <a:srgbClr val="FF0000"/>
                </a:solidFill>
              </a:rPr>
              <a:t>最小</a:t>
            </a:r>
            <a:r>
              <a:rPr lang="en-US" altLang="zh-CN" sz="3200">
                <a:solidFill>
                  <a:srgbClr val="FF0000"/>
                </a:solidFill>
              </a:rPr>
              <a:t>run</a:t>
            </a:r>
            <a:r>
              <a:rPr lang="zh-CN" altLang="en-US" sz="3200"/>
              <a:t>长度，短于此的</a:t>
            </a:r>
            <a:r>
              <a:rPr lang="en-US" altLang="zh-CN" sz="3200"/>
              <a:t>run</a:t>
            </a:r>
            <a:r>
              <a:rPr lang="zh-CN" altLang="en-US" sz="3200"/>
              <a:t>通过</a:t>
            </a:r>
            <a:r>
              <a:rPr lang="zh-CN" altLang="en-US" sz="3200">
                <a:solidFill>
                  <a:srgbClr val="FF0000"/>
                </a:solidFill>
              </a:rPr>
              <a:t>插入排序</a:t>
            </a:r>
            <a:r>
              <a:rPr lang="zh-CN" altLang="en-US" sz="3200"/>
              <a:t>合并为长度大于等于最小</a:t>
            </a:r>
            <a:r>
              <a:rPr lang="en-US" altLang="zh-CN" sz="3200"/>
              <a:t>run</a:t>
            </a:r>
            <a:r>
              <a:rPr lang="zh-CN" altLang="en-US" sz="3200"/>
              <a:t>长度；</a:t>
            </a:r>
          </a:p>
          <a:p>
            <a:pPr>
              <a:lnSpc>
                <a:spcPct val="120000"/>
              </a:lnSpc>
            </a:pPr>
            <a:r>
              <a:rPr lang="en-US" altLang="zh-CN" sz="3200"/>
              <a:t>3.</a:t>
            </a:r>
            <a:r>
              <a:rPr lang="zh-CN" altLang="en-US" sz="3200"/>
              <a:t>反复归并一些相邻</a:t>
            </a:r>
            <a:r>
              <a:rPr lang="en-US" altLang="zh-CN" sz="3200"/>
              <a:t>run</a:t>
            </a:r>
            <a:r>
              <a:rPr lang="zh-CN" altLang="en-US" sz="3200"/>
              <a:t>，过程中需要</a:t>
            </a:r>
            <a:r>
              <a:rPr lang="zh-CN" altLang="en-US" sz="3200">
                <a:solidFill>
                  <a:srgbClr val="FF0000"/>
                </a:solidFill>
              </a:rPr>
              <a:t>避免归并长度相差很大的</a:t>
            </a:r>
            <a:r>
              <a:rPr lang="en-US" altLang="zh-CN" sz="3200">
                <a:solidFill>
                  <a:srgbClr val="FF0000"/>
                </a:solidFill>
              </a:rPr>
              <a:t>run</a:t>
            </a:r>
            <a:r>
              <a:rPr lang="zh-CN" altLang="en-US" sz="3200"/>
              <a:t>，直至整个排序完成；栈顶</a:t>
            </a:r>
            <a:r>
              <a:rPr lang="en-US" altLang="zh-CN" sz="3200"/>
              <a:t>run</a:t>
            </a:r>
            <a:r>
              <a:rPr lang="zh-CN" altLang="en-US" sz="3200"/>
              <a:t>满足如下大小关系，如果</a:t>
            </a:r>
            <a:r>
              <a:rPr lang="zh-CN" altLang="en-US" sz="3200">
                <a:solidFill>
                  <a:srgbClr val="FF0000"/>
                </a:solidFill>
              </a:rPr>
              <a:t>违反了</a:t>
            </a:r>
            <a:r>
              <a:rPr lang="zh-CN" altLang="en-US" sz="3200"/>
              <a:t>这些不变式的任何一个，则将</a:t>
            </a:r>
            <a:r>
              <a:rPr lang="en-US" altLang="zh-CN" sz="3200"/>
              <a:t>Y</a:t>
            </a:r>
            <a:r>
              <a:rPr lang="zh-CN" altLang="en-US" sz="3200"/>
              <a:t>与</a:t>
            </a:r>
            <a:r>
              <a:rPr lang="en-US" altLang="zh-CN" sz="3200"/>
              <a:t>X</a:t>
            </a:r>
            <a:r>
              <a:rPr lang="zh-CN" altLang="en-US" sz="3200"/>
              <a:t>或</a:t>
            </a:r>
            <a:r>
              <a:rPr lang="en-US" altLang="zh-CN" sz="3200"/>
              <a:t>Z</a:t>
            </a:r>
            <a:r>
              <a:rPr lang="zh-CN" altLang="en-US" sz="3200"/>
              <a:t>中的较小者合并，并再次检查不变式。</a:t>
            </a:r>
            <a:endParaRPr lang="en-US" altLang="zh-CN" sz="3200"/>
          </a:p>
          <a:p>
            <a:pPr>
              <a:lnSpc>
                <a:spcPct val="120000"/>
              </a:lnSpc>
            </a:pPr>
            <a:endParaRPr lang="zh-CN" altLang="en-US"/>
          </a:p>
        </p:txBody>
      </p:sp>
      <p:sp>
        <p:nvSpPr>
          <p:cNvPr id="8" name="标题 7"/>
          <p:cNvSpPr>
            <a:spLocks noGrp="1"/>
          </p:cNvSpPr>
          <p:nvPr>
            <p:ph type="title"/>
          </p:nvPr>
        </p:nvSpPr>
        <p:spPr/>
        <p:txBody>
          <a:bodyPr>
            <a:normAutofit fontScale="90000"/>
          </a:bodyPr>
          <a:lstStyle/>
          <a:p>
            <a:r>
              <a:rPr lang="zh-CN" altLang="en-US"/>
              <a:t>基本</a:t>
            </a:r>
            <a:r>
              <a:rPr lang="zh-CN" altLang="en-US" smtClean="0"/>
              <a:t>工作过程</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141</a:t>
            </a:fld>
            <a:endParaRPr lang="zh-CN" alt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50" y="4788365"/>
            <a:ext cx="3501759" cy="1217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384" y="4581922"/>
            <a:ext cx="3632300" cy="1740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889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4.</a:t>
            </a:r>
            <a:r>
              <a:rPr lang="zh-CN" altLang="en-US" smtClean="0"/>
              <a:t>两个</a:t>
            </a:r>
            <a:r>
              <a:rPr lang="en-US" altLang="zh-CN" smtClean="0"/>
              <a:t>run</a:t>
            </a:r>
            <a:r>
              <a:rPr lang="zh-CN" altLang="en-US" smtClean="0"/>
              <a:t>的归并</a:t>
            </a:r>
            <a:endParaRPr lang="en-US" altLang="zh-CN" smtClean="0"/>
          </a:p>
          <a:p>
            <a:r>
              <a:rPr lang="zh-CN" altLang="en-US" smtClean="0"/>
              <a:t>当</a:t>
            </a:r>
            <a:r>
              <a:rPr lang="en-US" altLang="zh-CN"/>
              <a:t>r</a:t>
            </a:r>
            <a:r>
              <a:rPr lang="en-US" altLang="zh-CN" smtClean="0"/>
              <a:t>unX</a:t>
            </a:r>
            <a:r>
              <a:rPr lang="zh-CN" altLang="en-US" smtClean="0"/>
              <a:t>和</a:t>
            </a:r>
            <a:r>
              <a:rPr lang="en-US" altLang="zh-CN" smtClean="0"/>
              <a:t>runY</a:t>
            </a:r>
            <a:r>
              <a:rPr lang="zh-CN" altLang="en-US" smtClean="0"/>
              <a:t>合并时，如果</a:t>
            </a:r>
            <a:r>
              <a:rPr lang="en-US" altLang="zh-CN" smtClean="0"/>
              <a:t>X</a:t>
            </a:r>
            <a:r>
              <a:rPr lang="zh-CN" altLang="en-US" smtClean="0"/>
              <a:t>的长度小于</a:t>
            </a:r>
            <a:r>
              <a:rPr lang="en-US" altLang="zh-CN" smtClean="0"/>
              <a:t>Y</a:t>
            </a:r>
            <a:r>
              <a:rPr lang="zh-CN" altLang="en-US" smtClean="0"/>
              <a:t>，则启动</a:t>
            </a:r>
            <a:r>
              <a:rPr lang="en-US" altLang="zh-CN" smtClean="0"/>
              <a:t>merge_lo:</a:t>
            </a:r>
          </a:p>
          <a:p>
            <a:pPr lvl="1"/>
            <a:r>
              <a:rPr lang="en-US" altLang="zh-CN" smtClean="0"/>
              <a:t>X</a:t>
            </a:r>
            <a:r>
              <a:rPr lang="zh-CN" altLang="en-US" smtClean="0"/>
              <a:t>的内容复制到</a:t>
            </a:r>
            <a:r>
              <a:rPr lang="en-US" altLang="zh-CN" smtClean="0"/>
              <a:t>tempArray</a:t>
            </a:r>
            <a:r>
              <a:rPr lang="zh-CN" altLang="en-US" smtClean="0"/>
              <a:t>，将</a:t>
            </a:r>
            <a:r>
              <a:rPr lang="en-US" altLang="zh-CN" smtClean="0"/>
              <a:t>tempArray</a:t>
            </a:r>
            <a:r>
              <a:rPr lang="zh-CN" altLang="en-US" smtClean="0"/>
              <a:t>和</a:t>
            </a:r>
            <a:r>
              <a:rPr lang="en-US" altLang="zh-CN" smtClean="0"/>
              <a:t>Y</a:t>
            </a:r>
            <a:r>
              <a:rPr lang="zh-CN" altLang="en-US" smtClean="0"/>
              <a:t>的内容合并到以</a:t>
            </a:r>
            <a:r>
              <a:rPr lang="en-US" altLang="zh-CN" smtClean="0"/>
              <a:t>X</a:t>
            </a:r>
            <a:r>
              <a:rPr lang="zh-CN" altLang="en-US" smtClean="0"/>
              <a:t>起始位置开始的连续列表中。从左到右比较合并。</a:t>
            </a:r>
            <a:endParaRPr lang="en-US" altLang="zh-CN" smtClean="0"/>
          </a:p>
          <a:p>
            <a:r>
              <a:rPr lang="zh-CN" altLang="en-US" smtClean="0"/>
              <a:t>否则</a:t>
            </a:r>
            <a:r>
              <a:rPr lang="zh-CN" altLang="en-US"/>
              <a:t>启动</a:t>
            </a:r>
            <a:r>
              <a:rPr lang="en-US" altLang="zh-CN" smtClean="0"/>
              <a:t>merge_hi: </a:t>
            </a:r>
            <a:r>
              <a:rPr lang="zh-CN" altLang="en-US" smtClean="0"/>
              <a:t>：</a:t>
            </a:r>
            <a:endParaRPr lang="en-US" altLang="zh-CN" smtClean="0"/>
          </a:p>
          <a:p>
            <a:pPr lvl="1"/>
            <a:r>
              <a:rPr lang="en-US" altLang="zh-CN" smtClean="0"/>
              <a:t>Y</a:t>
            </a:r>
            <a:r>
              <a:rPr lang="zh-CN" altLang="en-US" smtClean="0"/>
              <a:t>的</a:t>
            </a:r>
            <a:r>
              <a:rPr lang="zh-CN" altLang="en-US"/>
              <a:t>内容复制到</a:t>
            </a:r>
            <a:r>
              <a:rPr lang="en-US" altLang="zh-CN"/>
              <a:t>tempArray</a:t>
            </a:r>
            <a:r>
              <a:rPr lang="zh-CN" altLang="en-US"/>
              <a:t>，将</a:t>
            </a:r>
            <a:r>
              <a:rPr lang="en-US" altLang="zh-CN"/>
              <a:t>tempArray</a:t>
            </a:r>
            <a:r>
              <a:rPr lang="zh-CN" altLang="en-US" smtClean="0"/>
              <a:t>和</a:t>
            </a:r>
            <a:r>
              <a:rPr lang="en-US" altLang="zh-CN" smtClean="0"/>
              <a:t>X</a:t>
            </a:r>
            <a:r>
              <a:rPr lang="zh-CN" altLang="en-US" smtClean="0"/>
              <a:t>的</a:t>
            </a:r>
            <a:r>
              <a:rPr lang="zh-CN" altLang="en-US"/>
              <a:t>内容合并到</a:t>
            </a:r>
            <a:r>
              <a:rPr lang="zh-CN" altLang="en-US" smtClean="0"/>
              <a:t>以</a:t>
            </a:r>
            <a:r>
              <a:rPr lang="en-US" altLang="zh-CN" smtClean="0"/>
              <a:t>Y</a:t>
            </a:r>
            <a:r>
              <a:rPr lang="zh-CN" altLang="en-US" smtClean="0"/>
              <a:t>的结束位置结束的</a:t>
            </a:r>
            <a:r>
              <a:rPr lang="zh-CN" altLang="en-US"/>
              <a:t>连续列表中。</a:t>
            </a:r>
            <a:r>
              <a:rPr lang="zh-CN" altLang="en-US" smtClean="0"/>
              <a:t>从右向左合并</a:t>
            </a:r>
            <a:r>
              <a:rPr lang="zh-CN" altLang="en-US"/>
              <a:t>。</a:t>
            </a:r>
            <a:endParaRPr lang="en-US" altLang="zh-CN"/>
          </a:p>
          <a:p>
            <a:pPr lvl="1"/>
            <a:endParaRPr lang="en-US" altLang="zh-CN" smtClean="0"/>
          </a:p>
          <a:p>
            <a:pPr lvl="1"/>
            <a:endParaRPr lang="en-US" altLang="zh-CN" smtClean="0"/>
          </a:p>
          <a:p>
            <a:pPr lvl="1"/>
            <a:endParaRPr lang="en-US" altLang="zh-CN" smtClean="0"/>
          </a:p>
          <a:p>
            <a:endParaRPr lang="zh-CN" altLang="en-US"/>
          </a:p>
        </p:txBody>
      </p:sp>
      <p:sp>
        <p:nvSpPr>
          <p:cNvPr id="3" name="标题 2"/>
          <p:cNvSpPr>
            <a:spLocks noGrp="1"/>
          </p:cNvSpPr>
          <p:nvPr>
            <p:ph type="title"/>
          </p:nvPr>
        </p:nvSpPr>
        <p:spPr/>
        <p:txBody>
          <a:bodyPr>
            <a:normAutofit fontScale="90000"/>
          </a:bodyPr>
          <a:lstStyle/>
          <a:p>
            <a:r>
              <a:rPr lang="zh-CN" altLang="en-US"/>
              <a:t>基本工作过程</a:t>
            </a:r>
          </a:p>
        </p:txBody>
      </p:sp>
    </p:spTree>
    <p:extLst>
      <p:ext uri="{BB962C8B-B14F-4D97-AF65-F5344CB8AC3E}">
        <p14:creationId xmlns:p14="http://schemas.microsoft.com/office/powerpoint/2010/main" val="25192906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3" y="-28415"/>
            <a:ext cx="11294277" cy="5670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910630" y="5446018"/>
            <a:ext cx="8280920" cy="800219"/>
          </a:xfrm>
          <a:prstGeom prst="rect">
            <a:avLst/>
          </a:prstGeom>
        </p:spPr>
        <p:txBody>
          <a:bodyPr wrap="square">
            <a:spAutoFit/>
          </a:bodyPr>
          <a:lstStyle/>
          <a:p>
            <a:r>
              <a:rPr lang="zh-CN" altLang="en-US" smtClean="0"/>
              <a:t>将长度小的数组</a:t>
            </a:r>
            <a:r>
              <a:rPr lang="zh-CN" altLang="en-US"/>
              <a:t>的元素</a:t>
            </a:r>
            <a:r>
              <a:rPr lang="en-US" altLang="zh-CN"/>
              <a:t>(</a:t>
            </a:r>
            <a:r>
              <a:rPr lang="zh-CN" altLang="en-US"/>
              <a:t>在本例中为</a:t>
            </a:r>
            <a:r>
              <a:rPr lang="en-US" altLang="zh-CN"/>
              <a:t>X)</a:t>
            </a:r>
            <a:r>
              <a:rPr lang="zh-CN" altLang="en-US"/>
              <a:t>复制到</a:t>
            </a:r>
            <a:r>
              <a:rPr lang="zh-CN" altLang="en-US" smtClean="0"/>
              <a:t>临时数组中</a:t>
            </a:r>
            <a:r>
              <a:rPr lang="zh-CN" altLang="en-US"/>
              <a:t>，然后按最终顺序将元素排序并填充到</a:t>
            </a:r>
            <a:r>
              <a:rPr lang="en-US" altLang="zh-CN"/>
              <a:t>X</a:t>
            </a:r>
            <a:r>
              <a:rPr lang="zh-CN" altLang="en-US"/>
              <a:t>和</a:t>
            </a:r>
            <a:r>
              <a:rPr lang="en-US" altLang="zh-CN"/>
              <a:t>Y</a:t>
            </a:r>
            <a:r>
              <a:rPr lang="zh-CN" altLang="en-US"/>
              <a:t>的组合空间中。</a:t>
            </a:r>
          </a:p>
        </p:txBody>
      </p:sp>
    </p:spTree>
    <p:extLst>
      <p:ext uri="{BB962C8B-B14F-4D97-AF65-F5344CB8AC3E}">
        <p14:creationId xmlns:p14="http://schemas.microsoft.com/office/powerpoint/2010/main" val="31945066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descr="https://upload.wikimedia.org/wikipedia/commons/thumb/e/e1/Representation_of_stack_for_merge_memory_in_Timsort.svg/1920px-Representation_of_stack_for_merge_memory_in_Timsort.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8051" y="2059464"/>
            <a:ext cx="5274310" cy="2740660"/>
          </a:xfrm>
          <a:prstGeom prst="rect">
            <a:avLst/>
          </a:prstGeom>
          <a:noFill/>
          <a:ln>
            <a:noFill/>
          </a:ln>
        </p:spPr>
      </p:pic>
    </p:spTree>
    <p:extLst>
      <p:ext uri="{BB962C8B-B14F-4D97-AF65-F5344CB8AC3E}">
        <p14:creationId xmlns:p14="http://schemas.microsoft.com/office/powerpoint/2010/main" val="29427899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5" y="1148213"/>
            <a:ext cx="10736814" cy="5161901"/>
          </a:xfrm>
        </p:spPr>
        <p:txBody>
          <a:bodyPr>
            <a:normAutofit lnSpcReduction="10000"/>
          </a:bodyPr>
          <a:lstStyle/>
          <a:p>
            <a:pPr>
              <a:lnSpc>
                <a:spcPct val="110000"/>
              </a:lnSpc>
            </a:pPr>
            <a:r>
              <a:rPr lang="en-US" altLang="zh-CN" sz="3000" smtClean="0"/>
              <a:t>5.Merge</a:t>
            </a:r>
            <a:r>
              <a:rPr lang="zh-CN" altLang="en-US" sz="3000" smtClean="0"/>
              <a:t>优化</a:t>
            </a:r>
            <a:endParaRPr lang="en-US" altLang="zh-CN" sz="3000" smtClean="0"/>
          </a:p>
          <a:p>
            <a:pPr marL="512803" lvl="1" indent="0">
              <a:lnSpc>
                <a:spcPct val="110000"/>
              </a:lnSpc>
              <a:buNone/>
            </a:pPr>
            <a:r>
              <a:rPr lang="zh-CN" altLang="en-US" sz="2800" smtClean="0"/>
              <a:t>如</a:t>
            </a:r>
            <a:r>
              <a:rPr lang="en-US" altLang="zh-CN" sz="2800"/>
              <a:t>run X</a:t>
            </a:r>
            <a:r>
              <a:rPr lang="zh-CN" altLang="en-US" sz="2800"/>
              <a:t>和</a:t>
            </a:r>
            <a:r>
              <a:rPr lang="en-US" altLang="zh-CN" sz="2800"/>
              <a:t>run Y</a:t>
            </a:r>
            <a:r>
              <a:rPr lang="zh-CN" altLang="en-US" sz="2800"/>
              <a:t>归并时，先在 </a:t>
            </a:r>
            <a:r>
              <a:rPr lang="en-US" altLang="zh-CN" sz="2800"/>
              <a:t>runX </a:t>
            </a:r>
            <a:r>
              <a:rPr lang="zh-CN" altLang="en-US" sz="2800"/>
              <a:t>里使用二分查找查找</a:t>
            </a:r>
            <a:r>
              <a:rPr lang="en-US" altLang="zh-CN" sz="2800"/>
              <a:t>runY </a:t>
            </a:r>
            <a:r>
              <a:rPr lang="zh-CN" altLang="en-US" sz="2800"/>
              <a:t>首</a:t>
            </a:r>
            <a:r>
              <a:rPr lang="zh-CN" altLang="en-US" sz="2800" smtClean="0"/>
              <a:t>元素的插入位置</a:t>
            </a:r>
            <a:r>
              <a:rPr lang="en-US" altLang="zh-CN" sz="2800"/>
              <a:t>k, </a:t>
            </a:r>
            <a:r>
              <a:rPr lang="zh-CN" altLang="en-US" sz="2800"/>
              <a:t>那么 </a:t>
            </a:r>
            <a:r>
              <a:rPr lang="en-US" altLang="zh-CN" sz="2800"/>
              <a:t>runX </a:t>
            </a:r>
            <a:r>
              <a:rPr lang="zh-CN" altLang="en-US" sz="2800"/>
              <a:t>中</a:t>
            </a:r>
            <a:r>
              <a:rPr lang="en-US" altLang="zh-CN" sz="2800"/>
              <a:t>k </a:t>
            </a:r>
            <a:r>
              <a:rPr lang="zh-CN" altLang="en-US" sz="2800"/>
              <a:t>前面的元素就是合并后最小的那些</a:t>
            </a:r>
            <a:r>
              <a:rPr lang="zh-CN" altLang="en-US" sz="2800" smtClean="0"/>
              <a:t>元素，然后在</a:t>
            </a:r>
            <a:r>
              <a:rPr lang="en-US" altLang="zh-CN" sz="2800" smtClean="0"/>
              <a:t>runY</a:t>
            </a:r>
            <a:r>
              <a:rPr lang="zh-CN" altLang="en-US" sz="2800" smtClean="0"/>
              <a:t>里</a:t>
            </a:r>
            <a:r>
              <a:rPr lang="zh-CN" altLang="en-US" sz="2800"/>
              <a:t>使用二分查找查找</a:t>
            </a:r>
            <a:r>
              <a:rPr lang="en-US" altLang="zh-CN" sz="2800"/>
              <a:t>runX</a:t>
            </a:r>
            <a:r>
              <a:rPr lang="zh-CN" altLang="en-US" sz="2800"/>
              <a:t>尾</a:t>
            </a:r>
            <a:r>
              <a:rPr lang="zh-CN" altLang="en-US" sz="2800" smtClean="0"/>
              <a:t>元素的</a:t>
            </a:r>
            <a:r>
              <a:rPr lang="zh-CN" altLang="en-US" sz="2800"/>
              <a:t>位置</a:t>
            </a:r>
            <a:r>
              <a:rPr lang="en-US" altLang="zh-CN" sz="2800"/>
              <a:t>m, </a:t>
            </a:r>
            <a:r>
              <a:rPr lang="zh-CN" altLang="en-US" sz="2800"/>
              <a:t>那么 </a:t>
            </a:r>
            <a:r>
              <a:rPr lang="en-US" altLang="zh-CN" sz="2800"/>
              <a:t>runY </a:t>
            </a:r>
            <a:r>
              <a:rPr lang="zh-CN" altLang="en-US" sz="2800"/>
              <a:t>中</a:t>
            </a:r>
            <a:r>
              <a:rPr lang="en-US" altLang="zh-CN" sz="2800"/>
              <a:t>m</a:t>
            </a:r>
            <a:r>
              <a:rPr lang="zh-CN" altLang="en-US" sz="2800"/>
              <a:t>后面的元素就是合并后最大的那些元素</a:t>
            </a:r>
            <a:r>
              <a:rPr lang="zh-CN" altLang="en-US" sz="2800" smtClean="0"/>
              <a:t>。这些元素的位置已经正确，无需比较和移动。</a:t>
            </a:r>
            <a:endParaRPr lang="en-US" altLang="zh-CN" sz="2800" smtClean="0"/>
          </a:p>
          <a:p>
            <a:pPr lvl="1"/>
            <a:r>
              <a:rPr lang="en-US" altLang="zh-CN" sz="2800"/>
              <a:t>X</a:t>
            </a:r>
            <a:r>
              <a:rPr lang="zh-CN" altLang="en-US" sz="2800"/>
              <a:t>：</a:t>
            </a:r>
            <a:r>
              <a:rPr lang="en-US" altLang="zh-CN" sz="2800"/>
              <a:t>[</a:t>
            </a:r>
            <a:r>
              <a:rPr lang="en-US" altLang="zh-CN" sz="2800">
                <a:solidFill>
                  <a:srgbClr val="FF0000"/>
                </a:solidFill>
              </a:rPr>
              <a:t>1, 2, 3</a:t>
            </a:r>
            <a:r>
              <a:rPr lang="en-US" altLang="zh-CN" sz="2800"/>
              <a:t>, 6, 10] </a:t>
            </a:r>
          </a:p>
          <a:p>
            <a:pPr lvl="1"/>
            <a:r>
              <a:rPr lang="en-US" altLang="zh-CN" sz="2800"/>
              <a:t>Y</a:t>
            </a:r>
            <a:r>
              <a:rPr lang="zh-CN" altLang="en-US" sz="2800"/>
              <a:t>：</a:t>
            </a:r>
            <a:r>
              <a:rPr lang="en-US" altLang="zh-CN" sz="2800"/>
              <a:t>[4, 5, 7, 9, </a:t>
            </a:r>
            <a:r>
              <a:rPr lang="en-US" altLang="zh-CN" sz="2800">
                <a:solidFill>
                  <a:srgbClr val="FF0000"/>
                </a:solidFill>
              </a:rPr>
              <a:t>12, 14, 17</a:t>
            </a:r>
            <a:r>
              <a:rPr lang="en-US" altLang="zh-CN" sz="2800"/>
              <a:t>] </a:t>
            </a:r>
            <a:endParaRPr lang="zh-CN" altLang="en-US" sz="2800"/>
          </a:p>
          <a:p>
            <a:pPr lvl="1"/>
            <a:r>
              <a:rPr lang="zh-CN" altLang="en-US" sz="2800" smtClean="0"/>
              <a:t>由于</a:t>
            </a:r>
            <a:r>
              <a:rPr lang="en-US" altLang="zh-CN" sz="2800" smtClean="0"/>
              <a:t>1,2,3</a:t>
            </a:r>
            <a:r>
              <a:rPr lang="zh-CN" altLang="en-US" sz="2800" smtClean="0"/>
              <a:t>和</a:t>
            </a:r>
            <a:r>
              <a:rPr lang="en-US" altLang="zh-CN" sz="2800" smtClean="0"/>
              <a:t>12,14,17</a:t>
            </a:r>
            <a:r>
              <a:rPr lang="zh-CN" altLang="en-US" sz="2800" smtClean="0"/>
              <a:t>的位置正确，真正合并只需对</a:t>
            </a:r>
            <a:r>
              <a:rPr lang="en-US" altLang="zh-CN" sz="2800" smtClean="0"/>
              <a:t>[6,10]</a:t>
            </a:r>
            <a:r>
              <a:rPr lang="zh-CN" altLang="en-US" sz="2800" smtClean="0"/>
              <a:t>和</a:t>
            </a:r>
            <a:r>
              <a:rPr lang="en-US" altLang="zh-CN" sz="2800" smtClean="0"/>
              <a:t>[4,5,7,9]</a:t>
            </a:r>
            <a:r>
              <a:rPr lang="zh-CN" altLang="en-US" sz="2800" smtClean="0"/>
              <a:t>进行，</a:t>
            </a:r>
            <a:r>
              <a:rPr lang="en-US" altLang="zh-CN" sz="2800" smtClean="0"/>
              <a:t>tempArray</a:t>
            </a:r>
            <a:r>
              <a:rPr lang="zh-CN" altLang="en-US" sz="2800" smtClean="0"/>
              <a:t>只需</a:t>
            </a:r>
            <a:r>
              <a:rPr lang="en-US" altLang="zh-CN" sz="2800" smtClean="0"/>
              <a:t>2</a:t>
            </a:r>
            <a:r>
              <a:rPr lang="zh-CN" altLang="en-US" sz="2800" smtClean="0"/>
              <a:t>个空间。</a:t>
            </a:r>
            <a:endParaRPr lang="zh-CN" altLang="en-US" sz="280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27446760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014" y="405458"/>
            <a:ext cx="731520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smtClean="0"/>
              <a:t>Merge</a:t>
            </a:r>
            <a:r>
              <a:rPr lang="zh-CN" altLang="en-US" smtClean="0"/>
              <a:t>过程</a:t>
            </a:r>
            <a:endParaRPr lang="zh-CN" altLang="en-US"/>
          </a:p>
        </p:txBody>
      </p:sp>
      <p:sp>
        <p:nvSpPr>
          <p:cNvPr id="3" name="文本占位符 2"/>
          <p:cNvSpPr>
            <a:spLocks noGrp="1"/>
          </p:cNvSpPr>
          <p:nvPr>
            <p:ph type="body" sz="quarter" idx="10"/>
          </p:nvPr>
        </p:nvSpPr>
        <p:spPr>
          <a:xfrm>
            <a:off x="766614" y="1221066"/>
            <a:ext cx="3465257" cy="4868199"/>
          </a:xfrm>
        </p:spPr>
        <p:txBody>
          <a:bodyPr>
            <a:normAutofit fontScale="92500" lnSpcReduction="20000"/>
          </a:bodyPr>
          <a:lstStyle/>
          <a:p>
            <a:r>
              <a:rPr lang="en-US" altLang="zh-CN" smtClean="0"/>
              <a:t>Temporary</a:t>
            </a:r>
            <a:r>
              <a:rPr lang="zh-CN" altLang="en-US" smtClean="0"/>
              <a:t>与</a:t>
            </a:r>
            <a:r>
              <a:rPr lang="en-US" altLang="zh-CN" smtClean="0"/>
              <a:t>Y</a:t>
            </a:r>
            <a:r>
              <a:rPr lang="zh-CN" altLang="en-US" smtClean="0"/>
              <a:t>中当前位置的元素进行比较，较小者放入目标位置</a:t>
            </a:r>
            <a:endParaRPr lang="en-US" altLang="zh-CN" smtClean="0"/>
          </a:p>
          <a:p>
            <a:r>
              <a:rPr lang="zh-CN" altLang="en-US" b="0" smtClean="0"/>
              <a:t>比较蓝色</a:t>
            </a:r>
            <a:r>
              <a:rPr lang="zh-CN" altLang="en-US" b="0"/>
              <a:t>箭头</a:t>
            </a:r>
            <a:r>
              <a:rPr lang="zh-CN" altLang="en-US" b="0" smtClean="0"/>
              <a:t>指向的</a:t>
            </a:r>
            <a:r>
              <a:rPr lang="en-US" altLang="zh-CN" b="0" smtClean="0"/>
              <a:t>2</a:t>
            </a:r>
            <a:r>
              <a:rPr lang="zh-CN" altLang="en-US" b="0" smtClean="0"/>
              <a:t>个元素，</a:t>
            </a:r>
            <a:r>
              <a:rPr lang="zh-CN" altLang="en-US" b="0"/>
              <a:t>并将较小的元素移动到其最终</a:t>
            </a:r>
            <a:r>
              <a:rPr lang="zh-CN" altLang="en-US" b="0" smtClean="0"/>
              <a:t>位置</a:t>
            </a:r>
            <a:r>
              <a:rPr lang="en-US" altLang="zh-CN" b="0"/>
              <a:t>(</a:t>
            </a:r>
            <a:r>
              <a:rPr lang="zh-CN" altLang="en-US" b="0" smtClean="0"/>
              <a:t>由</a:t>
            </a:r>
            <a:r>
              <a:rPr lang="zh-CN" altLang="en-US" b="0"/>
              <a:t>红色箭头指向</a:t>
            </a:r>
            <a:r>
              <a:rPr lang="en-US" altLang="zh-CN" b="0"/>
              <a:t>)</a:t>
            </a:r>
            <a:r>
              <a:rPr lang="zh-CN" altLang="en-US" b="0" smtClean="0"/>
              <a:t>。</a:t>
            </a:r>
            <a:endParaRPr lang="en-US" altLang="zh-CN" b="0" smtClean="0"/>
          </a:p>
          <a:p>
            <a:r>
              <a:rPr lang="en-US" altLang="zh-CN" smtClean="0"/>
              <a:t>one </a:t>
            </a:r>
            <a:r>
              <a:rPr lang="en-US" altLang="zh-CN"/>
              <a:t>pair at a time </a:t>
            </a:r>
            <a:r>
              <a:rPr lang="zh-CN" altLang="en-US"/>
              <a:t>模式</a:t>
            </a:r>
          </a:p>
        </p:txBody>
      </p:sp>
    </p:spTree>
    <p:extLst>
      <p:ext uri="{BB962C8B-B14F-4D97-AF65-F5344CB8AC3E}">
        <p14:creationId xmlns:p14="http://schemas.microsoft.com/office/powerpoint/2010/main" val="29968160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8582" y="1125538"/>
            <a:ext cx="10225136" cy="5184576"/>
          </a:xfrm>
        </p:spPr>
        <p:txBody>
          <a:bodyPr>
            <a:noAutofit/>
          </a:bodyPr>
          <a:lstStyle/>
          <a:p>
            <a:r>
              <a:rPr lang="en-US" altLang="zh-CN" sz="2800" smtClean="0"/>
              <a:t>6. one pair at a time </a:t>
            </a:r>
            <a:r>
              <a:rPr lang="zh-CN" altLang="en-US" sz="2800" smtClean="0"/>
              <a:t>模式与</a:t>
            </a:r>
            <a:r>
              <a:rPr lang="en-US" altLang="zh-CN" sz="2800" smtClean="0"/>
              <a:t>galloping</a:t>
            </a:r>
            <a:r>
              <a:rPr lang="zh-CN" altLang="en-US" sz="2800" smtClean="0"/>
              <a:t>模式的切换</a:t>
            </a:r>
            <a:endParaRPr lang="en-US" altLang="zh-CN" sz="2800" smtClean="0"/>
          </a:p>
          <a:p>
            <a:pPr lvl="1"/>
            <a:r>
              <a:rPr lang="zh-CN" altLang="en-US" sz="2300"/>
              <a:t>在</a:t>
            </a:r>
            <a:r>
              <a:rPr lang="en-US" altLang="zh-CN" sz="2300" smtClean="0"/>
              <a:t>one </a:t>
            </a:r>
            <a:r>
              <a:rPr lang="en-US" altLang="zh-CN" sz="2300"/>
              <a:t>pair at a time </a:t>
            </a:r>
            <a:r>
              <a:rPr lang="zh-CN" altLang="en-US" sz="2300" smtClean="0"/>
              <a:t>模式监测连续</a:t>
            </a:r>
            <a:r>
              <a:rPr lang="zh-CN" altLang="en-US" sz="2300"/>
              <a:t>多少次“获胜者”来自同</a:t>
            </a:r>
            <a:r>
              <a:rPr lang="zh-CN" altLang="en-US" sz="2300" smtClean="0"/>
              <a:t>一个</a:t>
            </a:r>
            <a:r>
              <a:rPr lang="en-US" altLang="zh-CN" sz="2300" smtClean="0"/>
              <a:t>run</a:t>
            </a:r>
            <a:r>
              <a:rPr lang="zh-CN" altLang="en-US" sz="2300" smtClean="0"/>
              <a:t>，如果监测到计数值到达给定阈值</a:t>
            </a:r>
            <a:r>
              <a:rPr lang="en-US" altLang="zh-CN" sz="2300" smtClean="0"/>
              <a:t>MIN_GALLOP</a:t>
            </a:r>
            <a:r>
              <a:rPr lang="en-US" altLang="zh-CN" sz="2300"/>
              <a:t>, </a:t>
            </a:r>
            <a:r>
              <a:rPr lang="zh-CN" altLang="en-US" sz="2300" smtClean="0"/>
              <a:t>切换至</a:t>
            </a:r>
            <a:r>
              <a:rPr lang="en-US" altLang="zh-CN" sz="2300" smtClean="0"/>
              <a:t> “galloping</a:t>
            </a:r>
            <a:r>
              <a:rPr lang="zh-CN" altLang="en-US" sz="2300" smtClean="0"/>
              <a:t>模式</a:t>
            </a:r>
            <a:r>
              <a:rPr lang="en-US" altLang="zh-CN" sz="2300" smtClean="0"/>
              <a:t>”</a:t>
            </a:r>
            <a:r>
              <a:rPr lang="zh-CN" altLang="en-US" sz="2300" smtClean="0"/>
              <a:t>。</a:t>
            </a:r>
            <a:endParaRPr lang="en-US" altLang="zh-CN" sz="2300" smtClean="0"/>
          </a:p>
          <a:p>
            <a:pPr lvl="1"/>
            <a:r>
              <a:rPr lang="zh-CN" altLang="en-US" sz="2300" smtClean="0"/>
              <a:t>假设</a:t>
            </a:r>
            <a:r>
              <a:rPr lang="en-US" altLang="zh-CN" sz="2300" smtClean="0"/>
              <a:t>A</a:t>
            </a:r>
            <a:r>
              <a:rPr lang="zh-CN" altLang="en-US" sz="2300" smtClean="0"/>
              <a:t>与</a:t>
            </a:r>
            <a:r>
              <a:rPr lang="en-US" altLang="zh-CN" sz="2300" smtClean="0"/>
              <a:t>B</a:t>
            </a:r>
            <a:r>
              <a:rPr lang="zh-CN" altLang="en-US" sz="2300" smtClean="0"/>
              <a:t>进行归并，当监测到从</a:t>
            </a:r>
            <a:r>
              <a:rPr lang="en-US" altLang="zh-CN" sz="2300" smtClean="0"/>
              <a:t>B</a:t>
            </a:r>
            <a:r>
              <a:rPr lang="zh-CN" altLang="en-US" sz="2300" smtClean="0"/>
              <a:t>中进入目标的元素个数到达</a:t>
            </a:r>
            <a:r>
              <a:rPr lang="en-US" altLang="zh-CN" sz="2300" smtClean="0"/>
              <a:t>MIN_GALLOP</a:t>
            </a:r>
            <a:r>
              <a:rPr lang="zh-CN" altLang="en-US" sz="2300" smtClean="0"/>
              <a:t>，此时，在</a:t>
            </a:r>
            <a:r>
              <a:rPr lang="en-US" altLang="zh-CN" sz="2300" smtClean="0"/>
              <a:t>B</a:t>
            </a:r>
            <a:r>
              <a:rPr lang="zh-CN" altLang="en-US" sz="2300" smtClean="0"/>
              <a:t>中搜索</a:t>
            </a:r>
            <a:r>
              <a:rPr lang="en-US" altLang="zh-CN" sz="2300"/>
              <a:t>A</a:t>
            </a:r>
            <a:r>
              <a:rPr lang="en-US" altLang="zh-CN" sz="2300" smtClean="0"/>
              <a:t>[0]</a:t>
            </a:r>
            <a:r>
              <a:rPr lang="zh-CN" altLang="en-US" sz="2300" smtClean="0"/>
              <a:t>所在位置，并将该位置之前的</a:t>
            </a:r>
            <a:r>
              <a:rPr lang="en-US" altLang="zh-CN" sz="2300" smtClean="0"/>
              <a:t>B</a:t>
            </a:r>
            <a:r>
              <a:rPr lang="zh-CN" altLang="en-US" sz="2300" smtClean="0"/>
              <a:t>的一块连续区域数据移动到目标区域，然后让</a:t>
            </a:r>
            <a:r>
              <a:rPr lang="en-US" altLang="zh-CN" sz="2300" smtClean="0"/>
              <a:t>A[0]</a:t>
            </a:r>
            <a:r>
              <a:rPr lang="zh-CN" altLang="en-US" sz="2300" smtClean="0"/>
              <a:t>移动到目标区域，接着在</a:t>
            </a:r>
            <a:r>
              <a:rPr lang="en-US" altLang="zh-CN" sz="2300" smtClean="0"/>
              <a:t>A</a:t>
            </a:r>
            <a:r>
              <a:rPr lang="zh-CN" altLang="en-US" sz="2300" smtClean="0"/>
              <a:t>中搜索</a:t>
            </a:r>
            <a:r>
              <a:rPr lang="en-US" altLang="zh-CN" sz="2300" smtClean="0"/>
              <a:t>B[0]</a:t>
            </a:r>
            <a:r>
              <a:rPr lang="zh-CN" altLang="en-US" sz="2300" smtClean="0"/>
              <a:t>的插入点位置，同样将该位置之前</a:t>
            </a:r>
            <a:r>
              <a:rPr lang="en-US" altLang="zh-CN" sz="2300" smtClean="0"/>
              <a:t>A</a:t>
            </a:r>
            <a:r>
              <a:rPr lang="zh-CN" altLang="en-US" sz="2300" smtClean="0"/>
              <a:t>的一块连续区域数据移动到目标区域。接着再在</a:t>
            </a:r>
            <a:r>
              <a:rPr lang="en-US" altLang="zh-CN" sz="2300" smtClean="0"/>
              <a:t>B</a:t>
            </a:r>
            <a:r>
              <a:rPr lang="zh-CN" altLang="en-US" sz="2300" smtClean="0"/>
              <a:t>中搜索</a:t>
            </a:r>
            <a:r>
              <a:rPr lang="en-US" altLang="zh-CN" sz="2300" smtClean="0"/>
              <a:t>A[0]</a:t>
            </a:r>
            <a:r>
              <a:rPr lang="zh-CN" altLang="en-US" sz="2300" smtClean="0"/>
              <a:t>所在位置，如此往复，直到在</a:t>
            </a:r>
            <a:r>
              <a:rPr lang="en-US" altLang="zh-CN" sz="2300" smtClean="0"/>
              <a:t>A</a:t>
            </a:r>
            <a:r>
              <a:rPr lang="zh-CN" altLang="en-US" sz="2300" smtClean="0"/>
              <a:t>和</a:t>
            </a:r>
            <a:r>
              <a:rPr lang="en-US" altLang="zh-CN" sz="2300" smtClean="0"/>
              <a:t>B</a:t>
            </a:r>
            <a:r>
              <a:rPr lang="zh-CN" altLang="en-US" sz="2300" smtClean="0"/>
              <a:t>中的搜索都不能获得</a:t>
            </a:r>
            <a:r>
              <a:rPr lang="en-US" altLang="zh-CN" sz="2300" smtClean="0"/>
              <a:t>MIN_GALLOP</a:t>
            </a:r>
            <a:r>
              <a:rPr lang="zh-CN" altLang="en-US" sz="2300" smtClean="0"/>
              <a:t>这么长的切片，此时切换回“一对一次</a:t>
            </a:r>
            <a:r>
              <a:rPr lang="en-US" altLang="zh-CN" sz="2400" smtClean="0"/>
              <a:t>one </a:t>
            </a:r>
            <a:r>
              <a:rPr lang="en-US" altLang="zh-CN" sz="2400"/>
              <a:t>pair at a </a:t>
            </a:r>
            <a:r>
              <a:rPr lang="en-US" altLang="zh-CN" sz="2400" smtClean="0"/>
              <a:t>time</a:t>
            </a:r>
            <a:r>
              <a:rPr lang="zh-CN" altLang="en-US" sz="2300"/>
              <a:t>”</a:t>
            </a:r>
            <a:r>
              <a:rPr lang="zh-CN" altLang="en-US" sz="2300" smtClean="0"/>
              <a:t>模式。</a:t>
            </a:r>
            <a:endParaRPr lang="en-US" altLang="zh-CN" sz="2300" smtClean="0"/>
          </a:p>
          <a:p>
            <a:pPr lvl="1"/>
            <a:r>
              <a:rPr lang="en-US" altLang="zh-CN" sz="2300"/>
              <a:t> MIN_GALLOP</a:t>
            </a:r>
            <a:r>
              <a:rPr lang="zh-CN" altLang="en-US" sz="2300"/>
              <a:t>是动态变化的，</a:t>
            </a:r>
            <a:r>
              <a:rPr lang="en-US" altLang="zh-CN" sz="2300"/>
              <a:t>merge_lo()</a:t>
            </a:r>
            <a:r>
              <a:rPr lang="zh-CN" altLang="en-US" sz="2300"/>
              <a:t>和</a:t>
            </a:r>
            <a:r>
              <a:rPr lang="en-US" altLang="zh-CN" sz="2300"/>
              <a:t>merge_hi()</a:t>
            </a:r>
            <a:r>
              <a:rPr lang="zh-CN" altLang="en-US" sz="2300"/>
              <a:t>在</a:t>
            </a:r>
            <a:r>
              <a:rPr lang="en-US" altLang="zh-CN" sz="2300"/>
              <a:t>Gallop</a:t>
            </a:r>
            <a:r>
              <a:rPr lang="zh-CN" altLang="en-US" sz="2300"/>
              <a:t>模式没有报偿时调高这个值，在</a:t>
            </a:r>
            <a:r>
              <a:rPr lang="en-US" altLang="zh-CN" sz="2300"/>
              <a:t>Gallop</a:t>
            </a:r>
            <a:r>
              <a:rPr lang="zh-CN" altLang="en-US" sz="2300"/>
              <a:t>模式能得到报偿时调低这个值。</a:t>
            </a:r>
          </a:p>
        </p:txBody>
      </p:sp>
      <p:sp>
        <p:nvSpPr>
          <p:cNvPr id="5" name="标题 7"/>
          <p:cNvSpPr>
            <a:spLocks noGrp="1"/>
          </p:cNvSpPr>
          <p:nvPr>
            <p:ph type="title"/>
          </p:nvPr>
        </p:nvSpPr>
        <p:spPr/>
        <p:txBody>
          <a:bodyPr>
            <a:normAutofit fontScale="90000"/>
          </a:bodyPr>
          <a:lstStyle/>
          <a:p>
            <a:r>
              <a:rPr lang="en-US" altLang="zh-CN"/>
              <a:t>Merge</a:t>
            </a:r>
            <a:r>
              <a:rPr lang="zh-CN" altLang="en-US"/>
              <a:t>过程</a:t>
            </a:r>
          </a:p>
        </p:txBody>
      </p:sp>
    </p:spTree>
    <p:extLst>
      <p:ext uri="{BB962C8B-B14F-4D97-AF65-F5344CB8AC3E}">
        <p14:creationId xmlns:p14="http://schemas.microsoft.com/office/powerpoint/2010/main" val="2437844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s://upload.wikimedia.org/wikipedia/commons/thumb/e/e4/Copy_galloping_mode_timsort%282%29.svg/1280px-Copy_galloping_mode_timsort%282%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870" y="189434"/>
            <a:ext cx="8195005" cy="614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35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20000"/>
          </a:bodyPr>
          <a:lstStyle/>
          <a:p>
            <a:r>
              <a:rPr lang="en-US" altLang="zh-CN" sz="3200" smtClean="0"/>
              <a:t>galloping</a:t>
            </a:r>
            <a:r>
              <a:rPr lang="zh-CN" altLang="en-US" smtClean="0"/>
              <a:t>并不</a:t>
            </a:r>
            <a:r>
              <a:rPr lang="zh-CN" altLang="en-US"/>
              <a:t>总是有效的。在某些情况下</a:t>
            </a:r>
            <a:r>
              <a:rPr lang="zh-CN" altLang="en-US" smtClean="0"/>
              <a:t>，</a:t>
            </a:r>
            <a:r>
              <a:rPr lang="en-US" altLang="zh-CN" sz="3200"/>
              <a:t> galloping</a:t>
            </a:r>
            <a:r>
              <a:rPr lang="zh-CN" altLang="en-US" smtClean="0"/>
              <a:t>模式</a:t>
            </a:r>
            <a:r>
              <a:rPr lang="zh-CN" altLang="en-US"/>
              <a:t>比简单的线性搜索需要更多的比较。根据开发人员所做的基准测试，只有当一个运行的初始元素不是另一个运行的</a:t>
            </a:r>
            <a:r>
              <a:rPr lang="zh-CN" altLang="en-US" smtClean="0"/>
              <a:t>前</a:t>
            </a:r>
            <a:r>
              <a:rPr lang="en-US" altLang="zh-CN" smtClean="0"/>
              <a:t>7</a:t>
            </a:r>
            <a:r>
              <a:rPr lang="zh-CN" altLang="en-US" smtClean="0"/>
              <a:t>个</a:t>
            </a:r>
            <a:r>
              <a:rPr lang="zh-CN" altLang="en-US"/>
              <a:t>元素之一时</a:t>
            </a:r>
            <a:r>
              <a:rPr lang="zh-CN" altLang="en-US" smtClean="0"/>
              <a:t>，</a:t>
            </a:r>
            <a:r>
              <a:rPr lang="en-US" altLang="zh-CN" sz="3200"/>
              <a:t> galloping</a:t>
            </a:r>
            <a:r>
              <a:rPr lang="zh-CN" altLang="en-US" smtClean="0"/>
              <a:t>才是</a:t>
            </a:r>
            <a:r>
              <a:rPr lang="zh-CN" altLang="en-US"/>
              <a:t>有益的。这意味着初始阈值为</a:t>
            </a:r>
            <a:r>
              <a:rPr lang="en-US" altLang="zh-CN"/>
              <a:t>7</a:t>
            </a:r>
            <a:r>
              <a:rPr lang="zh-CN" altLang="en-US"/>
              <a:t>。为了</a:t>
            </a:r>
            <a:r>
              <a:rPr lang="zh-CN" altLang="en-US" smtClean="0"/>
              <a:t>避免</a:t>
            </a:r>
            <a:r>
              <a:rPr lang="en-US" altLang="zh-CN" sz="3200"/>
              <a:t>galloping</a:t>
            </a:r>
            <a:r>
              <a:rPr lang="zh-CN" altLang="en-US" smtClean="0"/>
              <a:t>模式</a:t>
            </a:r>
            <a:r>
              <a:rPr lang="zh-CN" altLang="en-US"/>
              <a:t>的缺点，我们采取了两个措施</a:t>
            </a:r>
            <a:r>
              <a:rPr lang="en-US" altLang="zh-CN" smtClean="0"/>
              <a:t>:</a:t>
            </a:r>
          </a:p>
          <a:p>
            <a:r>
              <a:rPr lang="en-US" altLang="zh-CN" smtClean="0"/>
              <a:t>(</a:t>
            </a:r>
            <a:r>
              <a:rPr lang="en-US" altLang="zh-CN"/>
              <a:t>1)</a:t>
            </a:r>
            <a:r>
              <a:rPr lang="zh-CN" altLang="en-US" smtClean="0"/>
              <a:t>当</a:t>
            </a:r>
            <a:r>
              <a:rPr lang="en-US" altLang="zh-CN" sz="3200"/>
              <a:t>galloping</a:t>
            </a:r>
            <a:r>
              <a:rPr lang="zh-CN" altLang="en-US" smtClean="0"/>
              <a:t>比</a:t>
            </a:r>
            <a:r>
              <a:rPr lang="zh-CN" altLang="en-US"/>
              <a:t>二分查找效率低时，就</a:t>
            </a:r>
            <a:r>
              <a:rPr lang="zh-CN" altLang="en-US" smtClean="0"/>
              <a:t>退出</a:t>
            </a:r>
            <a:r>
              <a:rPr lang="en-US" altLang="zh-CN" sz="3200"/>
              <a:t>galloping</a:t>
            </a:r>
            <a:r>
              <a:rPr lang="zh-CN" altLang="en-US" smtClean="0"/>
              <a:t>模式；</a:t>
            </a:r>
            <a:endParaRPr lang="en-US" altLang="zh-CN" smtClean="0"/>
          </a:p>
          <a:p>
            <a:r>
              <a:rPr lang="en-US" altLang="zh-CN"/>
              <a:t>(2)</a:t>
            </a:r>
            <a:r>
              <a:rPr lang="zh-CN" altLang="en-US"/>
              <a:t>用</a:t>
            </a:r>
            <a:r>
              <a:rPr lang="en-US" altLang="zh-CN"/>
              <a:t>galloping</a:t>
            </a:r>
            <a:r>
              <a:rPr lang="zh-CN" altLang="en-US"/>
              <a:t>的成功或失败来调整</a:t>
            </a:r>
            <a:r>
              <a:rPr lang="en-US" altLang="zh-CN"/>
              <a:t>min_gallop</a:t>
            </a:r>
            <a:r>
              <a:rPr lang="zh-CN" altLang="en-US"/>
              <a:t>。如果所选元素来自于之前返回元素的相同数组，</a:t>
            </a:r>
            <a:r>
              <a:rPr lang="en-US" altLang="zh-CN"/>
              <a:t>min_gallop</a:t>
            </a:r>
            <a:r>
              <a:rPr lang="zh-CN" altLang="en-US"/>
              <a:t>减少</a:t>
            </a:r>
            <a:r>
              <a:rPr lang="en-US" altLang="zh-CN"/>
              <a:t>1</a:t>
            </a:r>
            <a:r>
              <a:rPr lang="zh-CN" altLang="en-US"/>
              <a:t>，从而鼓励返回到</a:t>
            </a:r>
            <a:r>
              <a:rPr lang="en-US" altLang="zh-CN"/>
              <a:t>galloping</a:t>
            </a:r>
            <a:r>
              <a:rPr lang="zh-CN" altLang="en-US"/>
              <a:t>模式。否则，该值将增加</a:t>
            </a:r>
            <a:r>
              <a:rPr lang="en-US" altLang="zh-CN"/>
              <a:t>1</a:t>
            </a:r>
            <a:r>
              <a:rPr lang="zh-CN" altLang="en-US"/>
              <a:t>，从而阻止返回到驰骋模式。在随机数据的情况下，</a:t>
            </a:r>
            <a:r>
              <a:rPr lang="en-US" altLang="zh-CN"/>
              <a:t>min_gallop</a:t>
            </a:r>
            <a:r>
              <a:rPr lang="zh-CN" altLang="en-US"/>
              <a:t>的值变得如此之大，以至于</a:t>
            </a:r>
            <a:r>
              <a:rPr lang="en-US" altLang="zh-CN"/>
              <a:t>galloping</a:t>
            </a:r>
            <a:r>
              <a:rPr lang="zh-CN" altLang="en-US"/>
              <a:t>模式再也不会出现。</a:t>
            </a:r>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199418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无序</a:t>
            </a:r>
            <a:r>
              <a:rPr lang="zh-CN" altLang="en-US" smtClean="0">
                <a:solidFill>
                  <a:srgbClr val="FF0000"/>
                </a:solidFill>
              </a:rPr>
              <a:t>顺序</a:t>
            </a:r>
            <a:r>
              <a:rPr lang="zh-CN" altLang="en-US" smtClean="0"/>
              <a:t>查找表类</a:t>
            </a:r>
            <a:endParaRPr lang="zh-CN" altLang="en-US"/>
          </a:p>
        </p:txBody>
      </p:sp>
      <p:sp>
        <p:nvSpPr>
          <p:cNvPr id="5" name="Rectangle 1"/>
          <p:cNvSpPr>
            <a:spLocks noChangeArrowheads="1"/>
          </p:cNvSpPr>
          <p:nvPr/>
        </p:nvSpPr>
        <p:spPr bwMode="auto">
          <a:xfrm>
            <a:off x="1486694" y="1053534"/>
            <a:ext cx="4752528" cy="5262979"/>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SearchTableList: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 =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__len__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empty(</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not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insert(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record):</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FF0000"/>
                </a:solidFill>
                <a:effectLst/>
                <a:latin typeface="Consolas" pitchFamily="49" charset="0"/>
                <a:ea typeface="宋体" pitchFamily="2" charset="-122"/>
                <a:cs typeface="宋体" pitchFamily="2" charset="-122"/>
              </a:rPr>
              <a:t>        self.data.append(record)</a:t>
            </a:r>
            <a:br>
              <a:rPr kumimoji="0" lang="zh-CN" altLang="zh-CN" sz="16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remove(</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 = Record(key)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.data.remove(r)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traverse(</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print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(r.getKey(), </a:t>
            </a:r>
            <a:r>
              <a:rPr kumimoji="0" lang="zh-CN" altLang="zh-CN" sz="1600" b="0" i="0" u="none" strike="noStrike" cap="none" normalizeH="0" baseline="0" smtClean="0">
                <a:ln>
                  <a:noFill/>
                </a:ln>
                <a:solidFill>
                  <a:srgbClr val="660099"/>
                </a:solidFill>
                <a:effectLst/>
                <a:latin typeface="Consolas" pitchFamily="49" charset="0"/>
                <a:ea typeface="宋体" pitchFamily="2" charset="-122"/>
                <a:cs typeface="宋体" pitchFamily="2" charset="-122"/>
              </a:rPr>
              <a:t>end</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1" i="0" u="none" strike="noStrike" cap="none" normalizeH="0" baseline="0" smtClean="0">
                <a:ln>
                  <a:noFill/>
                </a:ln>
                <a:solidFill>
                  <a:srgbClr val="00808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6815286" y="1140634"/>
            <a:ext cx="3744416" cy="2569934"/>
          </a:xfrm>
          <a:prstGeom prst="rect">
            <a:avLst/>
          </a:prstGeom>
          <a:solidFill>
            <a:schemeClr val="accent2">
              <a:lumMod val="20000"/>
              <a:lumOff val="80000"/>
            </a:schemeClr>
          </a:solidFill>
        </p:spPr>
        <p:txBody>
          <a:bodyPr wrap="square">
            <a:spAutoFit/>
          </a:bodyPr>
          <a:lstStyle/>
          <a:p>
            <a:r>
              <a:rPr lang="zh-CN" altLang="zh-CN"/>
              <a:t>跟</a:t>
            </a:r>
            <a:r>
              <a:rPr lang="zh-CN" altLang="zh-CN" smtClean="0"/>
              <a:t>之</a:t>
            </a:r>
            <a:r>
              <a:rPr lang="zh-CN" altLang="en-US" smtClean="0"/>
              <a:t>前介绍</a:t>
            </a:r>
            <a:r>
              <a:rPr lang="zh-CN" altLang="zh-CN" smtClean="0"/>
              <a:t>的</a:t>
            </a:r>
            <a:r>
              <a:rPr lang="zh-CN" altLang="en-US" smtClean="0"/>
              <a:t>线性表下</a:t>
            </a:r>
            <a:r>
              <a:rPr lang="en-US" altLang="zh-CN" smtClean="0"/>
              <a:t>insert</a:t>
            </a:r>
            <a:r>
              <a:rPr lang="zh-CN" altLang="zh-CN" smtClean="0"/>
              <a:t>方法根据</a:t>
            </a:r>
            <a:r>
              <a:rPr lang="zh-CN" altLang="zh-CN"/>
              <a:t>位</a:t>
            </a:r>
            <a:r>
              <a:rPr lang="zh-CN" altLang="zh-CN" smtClean="0"/>
              <a:t>序</a:t>
            </a:r>
            <a:r>
              <a:rPr lang="zh-CN" altLang="en-US" smtClean="0"/>
              <a:t>进行</a:t>
            </a:r>
            <a:r>
              <a:rPr lang="zh-CN" altLang="zh-CN" smtClean="0"/>
              <a:t>插入</a:t>
            </a:r>
            <a:r>
              <a:rPr lang="zh-CN" altLang="zh-CN"/>
              <a:t>不同</a:t>
            </a:r>
            <a:r>
              <a:rPr lang="zh-CN" altLang="zh-CN" smtClean="0"/>
              <a:t>，</a:t>
            </a:r>
            <a:endParaRPr lang="en-US" altLang="zh-CN" smtClean="0"/>
          </a:p>
          <a:p>
            <a:r>
              <a:rPr lang="zh-CN" altLang="zh-CN" smtClean="0"/>
              <a:t>由于</a:t>
            </a:r>
            <a:r>
              <a:rPr lang="zh-CN" altLang="zh-CN"/>
              <a:t>查找表中各记录的位置是随意的，因此采用</a:t>
            </a:r>
            <a:r>
              <a:rPr lang="en-US" altLang="zh-CN"/>
              <a:t>list</a:t>
            </a:r>
            <a:r>
              <a:rPr lang="zh-CN" altLang="zh-CN"/>
              <a:t>效率最高的</a:t>
            </a:r>
            <a:r>
              <a:rPr lang="en-US" altLang="zh-CN"/>
              <a:t>append</a:t>
            </a:r>
            <a:r>
              <a:rPr lang="zh-CN" altLang="zh-CN"/>
              <a:t>方法，将新记录插入在列表尾部</a:t>
            </a:r>
            <a:endParaRPr lang="zh-CN" altLang="en-US"/>
          </a:p>
        </p:txBody>
      </p:sp>
      <p:sp>
        <p:nvSpPr>
          <p:cNvPr id="7" name="圆角矩形标注 6"/>
          <p:cNvSpPr/>
          <p:nvPr/>
        </p:nvSpPr>
        <p:spPr>
          <a:xfrm>
            <a:off x="7264018" y="4247276"/>
            <a:ext cx="1728192" cy="432048"/>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查找算法？</a:t>
            </a:r>
            <a:endParaRPr lang="zh-CN" altLang="en-US"/>
          </a:p>
        </p:txBody>
      </p:sp>
    </p:spTree>
    <p:extLst>
      <p:ext uri="{BB962C8B-B14F-4D97-AF65-F5344CB8AC3E}">
        <p14:creationId xmlns:p14="http://schemas.microsoft.com/office/powerpoint/2010/main" val="281311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en-US" altLang="zh-CN" dirty="0"/>
              <a:t>N:</a:t>
            </a:r>
            <a:r>
              <a:rPr lang="zh-CN" altLang="en-US" dirty="0"/>
              <a:t>输入数组的</a:t>
            </a:r>
            <a:r>
              <a:rPr lang="zh-CN" altLang="en-US" dirty="0" smtClean="0"/>
              <a:t>长度</a:t>
            </a:r>
            <a:endParaRPr lang="en-US" altLang="zh-CN" dirty="0" smtClean="0"/>
          </a:p>
          <a:p>
            <a:r>
              <a:rPr lang="en-US" altLang="zh-CN" dirty="0" smtClean="0"/>
              <a:t>run:</a:t>
            </a:r>
            <a:r>
              <a:rPr lang="zh-CN" altLang="en-US" dirty="0"/>
              <a:t>输入数组中的有序子数组</a:t>
            </a:r>
            <a:r>
              <a:rPr lang="zh-CN" altLang="en-US" dirty="0" smtClean="0"/>
              <a:t>。可以是非</a:t>
            </a:r>
            <a:r>
              <a:rPr lang="zh-CN" altLang="en-US" dirty="0"/>
              <a:t>递减</a:t>
            </a:r>
            <a:r>
              <a:rPr lang="zh-CN" altLang="en-US" dirty="0" smtClean="0"/>
              <a:t>序</a:t>
            </a:r>
            <a:r>
              <a:rPr lang="zh-CN" altLang="en-US" dirty="0"/>
              <a:t>或</a:t>
            </a:r>
            <a:r>
              <a:rPr lang="zh-CN" altLang="en-US" dirty="0" smtClean="0">
                <a:solidFill>
                  <a:srgbClr val="FF0000"/>
                </a:solidFill>
              </a:rPr>
              <a:t>严格递减序</a:t>
            </a:r>
            <a:r>
              <a:rPr lang="zh-CN" altLang="en-US" dirty="0"/>
              <a:t>，即“</a:t>
            </a:r>
            <a:r>
              <a:rPr lang="en-US" altLang="zh-CN" dirty="0"/>
              <a:t>a0≤a1≤a2≤…”</a:t>
            </a:r>
            <a:r>
              <a:rPr lang="zh-CN" altLang="en-US" dirty="0"/>
              <a:t>或“</a:t>
            </a:r>
            <a:r>
              <a:rPr lang="en-US" altLang="zh-CN" dirty="0"/>
              <a:t>a0 &gt; a1 &gt; a2 </a:t>
            </a:r>
            <a:r>
              <a:rPr lang="en-US" altLang="zh-CN" dirty="0" smtClean="0"/>
              <a:t>&gt;…”</a:t>
            </a:r>
          </a:p>
          <a:p>
            <a:endParaRPr lang="en-US" altLang="zh-CN" smtClean="0"/>
          </a:p>
          <a:p>
            <a:endParaRPr lang="en-US" altLang="zh-CN" smtClean="0"/>
          </a:p>
          <a:p>
            <a:r>
              <a:rPr lang="en-US" altLang="zh-CN" smtClean="0"/>
              <a:t>minrun</a:t>
            </a:r>
            <a:r>
              <a:rPr lang="zh-CN" altLang="en-US" smtClean="0"/>
              <a:t>：归并时</a:t>
            </a:r>
            <a:r>
              <a:rPr lang="en-US" altLang="zh-CN" smtClean="0"/>
              <a:t>run</a:t>
            </a:r>
            <a:r>
              <a:rPr lang="zh-CN" altLang="en-US" dirty="0" smtClean="0"/>
              <a:t>的最小长度。</a:t>
            </a:r>
            <a:r>
              <a:rPr lang="zh-CN" altLang="en-US" smtClean="0"/>
              <a:t>这个数字由</a:t>
            </a:r>
            <a:r>
              <a:rPr lang="en-US" altLang="zh-CN" dirty="0" smtClean="0"/>
              <a:t>N</a:t>
            </a:r>
            <a:r>
              <a:rPr lang="zh-CN" altLang="en-US" dirty="0"/>
              <a:t>值</a:t>
            </a:r>
            <a:r>
              <a:rPr lang="zh-CN" altLang="en-US" dirty="0" smtClean="0"/>
              <a:t>计算而</a:t>
            </a:r>
            <a:r>
              <a:rPr lang="zh-CN" altLang="en-US" smtClean="0"/>
              <a:t>来。</a:t>
            </a:r>
            <a:r>
              <a:rPr lang="en-US" altLang="zh-CN" sz="3200"/>
              <a:t> </a:t>
            </a:r>
            <a:r>
              <a:rPr lang="en-US" altLang="zh-CN" sz="3200" smtClean="0"/>
              <a:t>       </a:t>
            </a:r>
            <a:r>
              <a:rPr lang="zh-CN" altLang="en-US" sz="3200" smtClean="0">
                <a:solidFill>
                  <a:srgbClr val="FF0000"/>
                </a:solidFill>
              </a:rPr>
              <a:t>长度</a:t>
            </a:r>
            <a:r>
              <a:rPr lang="zh-CN" altLang="en-US" sz="3200">
                <a:solidFill>
                  <a:srgbClr val="FF0000"/>
                </a:solidFill>
              </a:rPr>
              <a:t>在</a:t>
            </a:r>
            <a:r>
              <a:rPr lang="en-US" altLang="zh-CN" sz="3200">
                <a:solidFill>
                  <a:srgbClr val="FF0000"/>
                </a:solidFill>
              </a:rPr>
              <a:t>32</a:t>
            </a:r>
            <a:r>
              <a:rPr lang="zh-CN" altLang="en-US" sz="3200">
                <a:solidFill>
                  <a:srgbClr val="FF0000"/>
                </a:solidFill>
              </a:rPr>
              <a:t>到</a:t>
            </a:r>
            <a:r>
              <a:rPr lang="en-US" altLang="zh-CN" sz="3200">
                <a:solidFill>
                  <a:srgbClr val="FF0000"/>
                </a:solidFill>
              </a:rPr>
              <a:t>65</a:t>
            </a:r>
            <a:r>
              <a:rPr lang="zh-CN" altLang="en-US" sz="3200">
                <a:solidFill>
                  <a:srgbClr val="FF0000"/>
                </a:solidFill>
              </a:rPr>
              <a:t>之间。</a:t>
            </a:r>
            <a:endParaRPr lang="zh-CN" altLang="en-US" dirty="0">
              <a:solidFill>
                <a:srgbClr val="FF0000"/>
              </a:solidFill>
            </a:endParaRPr>
          </a:p>
        </p:txBody>
      </p:sp>
      <p:sp>
        <p:nvSpPr>
          <p:cNvPr id="2" name="标题 1"/>
          <p:cNvSpPr>
            <a:spLocks noGrp="1"/>
          </p:cNvSpPr>
          <p:nvPr>
            <p:ph type="title"/>
          </p:nvPr>
        </p:nvSpPr>
        <p:spPr/>
        <p:txBody>
          <a:bodyPr>
            <a:normAutofit fontScale="90000"/>
          </a:bodyPr>
          <a:lstStyle/>
          <a:p>
            <a:r>
              <a:rPr lang="zh-CN" altLang="en-US" dirty="0" smtClean="0"/>
              <a:t>相关定义</a:t>
            </a:r>
            <a:endParaRPr lang="zh-CN" altLang="en-US" dirty="0"/>
          </a:p>
        </p:txBody>
      </p:sp>
      <p:sp>
        <p:nvSpPr>
          <p:cNvPr id="4" name="灯片编号占位符 3"/>
          <p:cNvSpPr>
            <a:spLocks noGrp="1"/>
          </p:cNvSpPr>
          <p:nvPr>
            <p:ph type="sldNum" sz="quarter" idx="13"/>
          </p:nvPr>
        </p:nvSpPr>
        <p:spPr/>
        <p:txBody>
          <a:bodyPr/>
          <a:lstStyle/>
          <a:p>
            <a:fld id="{4E74B28E-D899-4E33-89B3-E1DBC4EE95B8}" type="slidenum">
              <a:rPr lang="zh-CN" altLang="en-US" smtClean="0"/>
              <a:t>150</a:t>
            </a:fld>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314" y="2781722"/>
            <a:ext cx="4879096" cy="15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910630" y="1053530"/>
            <a:ext cx="10727941" cy="4868199"/>
          </a:xfrm>
        </p:spPr>
        <p:txBody>
          <a:bodyPr>
            <a:noAutofit/>
          </a:bodyPr>
          <a:lstStyle/>
          <a:p>
            <a:pPr marL="0" indent="0">
              <a:spcBef>
                <a:spcPts val="1200"/>
              </a:spcBef>
              <a:spcAft>
                <a:spcPts val="600"/>
              </a:spcAft>
              <a:buNone/>
            </a:pPr>
            <a:r>
              <a:rPr lang="en-US" altLang="zh-CN" sz="2000"/>
              <a:t>1</a:t>
            </a:r>
            <a:r>
              <a:rPr lang="zh-CN" altLang="en-US" sz="2000"/>
              <a:t>、</a:t>
            </a:r>
            <a:r>
              <a:rPr lang="en-US" altLang="zh-CN" sz="2000"/>
              <a:t>minrun</a:t>
            </a:r>
            <a:r>
              <a:rPr lang="zh-CN" altLang="en-US" sz="2000"/>
              <a:t>不应该太长，因为将对一个</a:t>
            </a:r>
            <a:r>
              <a:rPr lang="en-US" altLang="zh-CN" sz="2000"/>
              <a:t>run</a:t>
            </a:r>
            <a:r>
              <a:rPr lang="zh-CN" altLang="en-US" sz="2000"/>
              <a:t>内的数据执行插入排序以使之有序，这对于短的</a:t>
            </a:r>
            <a:r>
              <a:rPr lang="en-US" altLang="zh-CN" sz="2000"/>
              <a:t>run</a:t>
            </a:r>
            <a:r>
              <a:rPr lang="zh-CN" altLang="en-US" sz="2000"/>
              <a:t>才是高效的</a:t>
            </a:r>
            <a:r>
              <a:rPr lang="zh-CN" altLang="en-US" sz="2000" smtClean="0"/>
              <a:t>。</a:t>
            </a:r>
            <a:endParaRPr lang="en-US" altLang="zh-CN" sz="2000" smtClean="0"/>
          </a:p>
          <a:p>
            <a:pPr marL="0" indent="0">
              <a:spcBef>
                <a:spcPts val="1200"/>
              </a:spcBef>
              <a:spcAft>
                <a:spcPts val="600"/>
              </a:spcAft>
              <a:buNone/>
            </a:pPr>
            <a:r>
              <a:rPr lang="en-US" altLang="zh-CN" sz="2000" smtClean="0"/>
              <a:t>2</a:t>
            </a:r>
            <a:r>
              <a:rPr lang="zh-CN" altLang="en-US" sz="2000"/>
              <a:t>、</a:t>
            </a:r>
            <a:r>
              <a:rPr lang="en-US" altLang="zh-CN" sz="2000"/>
              <a:t>minrun</a:t>
            </a:r>
            <a:r>
              <a:rPr lang="zh-CN" altLang="en-US" sz="2000"/>
              <a:t>不应该太短，因为</a:t>
            </a:r>
            <a:r>
              <a:rPr lang="en-US" altLang="zh-CN" sz="2000"/>
              <a:t>run</a:t>
            </a:r>
            <a:r>
              <a:rPr lang="zh-CN" altLang="en-US" sz="2000"/>
              <a:t>越短，下一步就必须合并更多的</a:t>
            </a:r>
            <a:r>
              <a:rPr lang="en-US" altLang="zh-CN" sz="2000"/>
              <a:t>run</a:t>
            </a:r>
            <a:r>
              <a:rPr lang="zh-CN" altLang="en-US" sz="2000" smtClean="0"/>
              <a:t>。</a:t>
            </a:r>
            <a:endParaRPr lang="en-US" altLang="zh-CN" sz="2000" smtClean="0"/>
          </a:p>
          <a:p>
            <a:pPr marL="0" indent="0">
              <a:spcBef>
                <a:spcPts val="1200"/>
              </a:spcBef>
              <a:spcAft>
                <a:spcPts val="600"/>
              </a:spcAft>
              <a:buNone/>
            </a:pPr>
            <a:r>
              <a:rPr lang="en-US" altLang="zh-CN" sz="2000" smtClean="0"/>
              <a:t>3</a:t>
            </a:r>
            <a:r>
              <a:rPr lang="zh-CN" altLang="en-US" sz="2000"/>
              <a:t>、如果</a:t>
            </a:r>
            <a:r>
              <a:rPr lang="en-US" altLang="zh-CN" sz="2000"/>
              <a:t>N </a:t>
            </a:r>
            <a:r>
              <a:rPr lang="en-US" altLang="zh-CN" sz="2000" smtClean="0"/>
              <a:t>/ </a:t>
            </a:r>
            <a:r>
              <a:rPr lang="en-US" altLang="zh-CN" sz="2000"/>
              <a:t>minrun</a:t>
            </a:r>
            <a:r>
              <a:rPr lang="zh-CN" altLang="en-US" sz="2000"/>
              <a:t>是</a:t>
            </a:r>
            <a:r>
              <a:rPr lang="en-US" altLang="zh-CN" sz="2000"/>
              <a:t>2</a:t>
            </a:r>
            <a:r>
              <a:rPr lang="zh-CN" altLang="en-US" sz="2000" smtClean="0"/>
              <a:t>的次幂</a:t>
            </a:r>
            <a:r>
              <a:rPr lang="en-US" altLang="zh-CN" sz="2000"/>
              <a:t>(</a:t>
            </a:r>
            <a:r>
              <a:rPr lang="zh-CN" altLang="en-US" sz="2000" smtClean="0"/>
              <a:t>或略小于</a:t>
            </a:r>
            <a:r>
              <a:rPr lang="en-US" altLang="zh-CN" sz="2000" smtClean="0"/>
              <a:t>2</a:t>
            </a:r>
            <a:r>
              <a:rPr lang="zh-CN" altLang="en-US" sz="2000" smtClean="0"/>
              <a:t>的次幂</a:t>
            </a:r>
            <a:r>
              <a:rPr lang="en-US" altLang="zh-CN" sz="2000" smtClean="0"/>
              <a:t>)</a:t>
            </a:r>
            <a:r>
              <a:rPr lang="zh-CN" altLang="en-US" sz="2000" smtClean="0"/>
              <a:t>最好，这</a:t>
            </a:r>
            <a:r>
              <a:rPr lang="zh-CN" altLang="en-US" sz="2000"/>
              <a:t>是由于</a:t>
            </a:r>
            <a:r>
              <a:rPr lang="en-US" altLang="zh-CN" sz="2000"/>
              <a:t>merge</a:t>
            </a:r>
            <a:r>
              <a:rPr lang="zh-CN" altLang="en-US" sz="2000"/>
              <a:t>排序对相同长度的</a:t>
            </a:r>
            <a:r>
              <a:rPr lang="en-US" altLang="zh-CN" sz="2000"/>
              <a:t>run</a:t>
            </a:r>
            <a:r>
              <a:rPr lang="zh-CN" altLang="en-US" sz="2000"/>
              <a:t>执行得最好。</a:t>
            </a:r>
          </a:p>
          <a:p>
            <a:pPr marL="0" indent="0">
              <a:spcBef>
                <a:spcPts val="1200"/>
              </a:spcBef>
              <a:spcAft>
                <a:spcPts val="600"/>
              </a:spcAft>
              <a:buNone/>
            </a:pPr>
            <a:r>
              <a:rPr lang="en-US" altLang="zh-CN" sz="2000"/>
              <a:t>4</a:t>
            </a:r>
            <a:r>
              <a:rPr lang="zh-CN" altLang="en-US" sz="2000" smtClean="0"/>
              <a:t>、在</a:t>
            </a:r>
            <a:r>
              <a:rPr lang="en-US" altLang="zh-CN" sz="2000"/>
              <a:t>minrun &gt; 256</a:t>
            </a:r>
            <a:r>
              <a:rPr lang="zh-CN" altLang="en-US" sz="2000"/>
              <a:t>下，原则</a:t>
            </a:r>
            <a:r>
              <a:rPr lang="en-US" altLang="zh-CN" sz="2000"/>
              <a:t>1</a:t>
            </a:r>
            <a:r>
              <a:rPr lang="zh-CN" altLang="en-US" sz="2000"/>
              <a:t>不满足，而在</a:t>
            </a:r>
            <a:r>
              <a:rPr lang="en-US" altLang="zh-CN" sz="2000"/>
              <a:t>minrun &lt; 8</a:t>
            </a:r>
            <a:r>
              <a:rPr lang="zh-CN" altLang="en-US" sz="2000"/>
              <a:t>时，原则</a:t>
            </a:r>
            <a:r>
              <a:rPr lang="en-US" altLang="zh-CN" sz="2000"/>
              <a:t>2</a:t>
            </a:r>
            <a:r>
              <a:rPr lang="zh-CN" altLang="en-US" sz="2000"/>
              <a:t>不满足，且最优</a:t>
            </a:r>
            <a:r>
              <a:rPr lang="en-US" altLang="zh-CN" sz="2000"/>
              <a:t>minrun</a:t>
            </a:r>
            <a:r>
              <a:rPr lang="zh-CN" altLang="en-US" sz="2000"/>
              <a:t>长度在</a:t>
            </a:r>
            <a:r>
              <a:rPr lang="en-US" altLang="zh-CN" sz="2000"/>
              <a:t>32</a:t>
            </a:r>
            <a:r>
              <a:rPr lang="zh-CN" altLang="en-US" sz="2000"/>
              <a:t>到</a:t>
            </a:r>
            <a:r>
              <a:rPr lang="en-US" altLang="zh-CN" sz="2000"/>
              <a:t>65</a:t>
            </a:r>
            <a:r>
              <a:rPr lang="zh-CN" altLang="en-US" sz="2000"/>
              <a:t>之间。</a:t>
            </a:r>
          </a:p>
          <a:p>
            <a:pPr marL="0" indent="0">
              <a:spcBef>
                <a:spcPts val="1200"/>
              </a:spcBef>
              <a:spcAft>
                <a:spcPts val="600"/>
              </a:spcAft>
              <a:buNone/>
            </a:pPr>
            <a:r>
              <a:rPr lang="en-US" altLang="zh-CN" sz="2000"/>
              <a:t>5</a:t>
            </a:r>
            <a:r>
              <a:rPr lang="zh-CN" altLang="en-US" sz="2000"/>
              <a:t>、例外</a:t>
            </a:r>
            <a:r>
              <a:rPr lang="en-US" altLang="zh-CN" sz="2000"/>
              <a:t>:</a:t>
            </a:r>
            <a:r>
              <a:rPr lang="zh-CN" altLang="en-US" sz="2000">
                <a:solidFill>
                  <a:srgbClr val="FF0000"/>
                </a:solidFill>
              </a:rPr>
              <a:t>如果</a:t>
            </a:r>
            <a:r>
              <a:rPr lang="en-US" altLang="zh-CN" sz="2000">
                <a:solidFill>
                  <a:srgbClr val="FF0000"/>
                </a:solidFill>
              </a:rPr>
              <a:t>N &lt; 64</a:t>
            </a:r>
            <a:r>
              <a:rPr lang="zh-CN" altLang="en-US" sz="2000">
                <a:solidFill>
                  <a:srgbClr val="FF0000"/>
                </a:solidFill>
              </a:rPr>
              <a:t>，那么</a:t>
            </a:r>
            <a:r>
              <a:rPr lang="en-US" altLang="zh-CN" sz="2000">
                <a:solidFill>
                  <a:srgbClr val="FF0000"/>
                </a:solidFill>
              </a:rPr>
              <a:t>minrun = N</a:t>
            </a:r>
            <a:r>
              <a:rPr lang="zh-CN" altLang="en-US" sz="2000">
                <a:solidFill>
                  <a:srgbClr val="FF0000"/>
                </a:solidFill>
              </a:rPr>
              <a:t>，</a:t>
            </a:r>
            <a:r>
              <a:rPr lang="en-US" altLang="zh-CN" sz="2000">
                <a:solidFill>
                  <a:srgbClr val="FF0000"/>
                </a:solidFill>
              </a:rPr>
              <a:t>Timsort</a:t>
            </a:r>
            <a:r>
              <a:rPr lang="zh-CN" altLang="en-US" sz="2000">
                <a:solidFill>
                  <a:srgbClr val="FF0000"/>
                </a:solidFill>
              </a:rPr>
              <a:t>变成一个简单的插入排序。</a:t>
            </a:r>
          </a:p>
          <a:p>
            <a:pPr marL="0" indent="0">
              <a:spcBef>
                <a:spcPts val="1200"/>
              </a:spcBef>
              <a:spcAft>
                <a:spcPts val="600"/>
              </a:spcAft>
              <a:buNone/>
            </a:pPr>
            <a:r>
              <a:rPr lang="en-US" altLang="zh-CN" sz="2000" smtClean="0"/>
              <a:t>6</a:t>
            </a:r>
            <a:r>
              <a:rPr lang="zh-CN" altLang="en-US" sz="2000" smtClean="0"/>
              <a:t>、</a:t>
            </a:r>
            <a:r>
              <a:rPr lang="en-US" altLang="zh-CN" sz="2000"/>
              <a:t>minrun</a:t>
            </a:r>
            <a:r>
              <a:rPr lang="zh-CN" altLang="en-US" sz="2000"/>
              <a:t>计算算法：取</a:t>
            </a:r>
            <a:r>
              <a:rPr lang="en-US" altLang="zh-CN" sz="2000"/>
              <a:t>n</a:t>
            </a:r>
            <a:r>
              <a:rPr lang="zh-CN" altLang="en-US" sz="2000"/>
              <a:t>最高六位，如该剩下</a:t>
            </a:r>
            <a:r>
              <a:rPr lang="zh-CN" altLang="en-US" sz="2000" smtClean="0"/>
              <a:t>的其余位</a:t>
            </a:r>
            <a:r>
              <a:rPr lang="zh-CN" altLang="en-US" sz="2000"/>
              <a:t>包含</a:t>
            </a:r>
            <a:r>
              <a:rPr lang="en-US" altLang="zh-CN" sz="2000"/>
              <a:t>1</a:t>
            </a:r>
            <a:r>
              <a:rPr lang="en-US" altLang="zh-CN" sz="2000" smtClean="0"/>
              <a:t>,</a:t>
            </a:r>
            <a:r>
              <a:rPr lang="zh-CN" altLang="en-US" sz="2000"/>
              <a:t>则</a:t>
            </a:r>
            <a:r>
              <a:rPr lang="zh-CN" altLang="en-US" sz="2000" smtClean="0"/>
              <a:t>再加</a:t>
            </a:r>
            <a:r>
              <a:rPr lang="en-US" altLang="zh-CN" sz="2000" smtClean="0"/>
              <a:t>1</a:t>
            </a:r>
            <a:r>
              <a:rPr lang="zh-CN" altLang="en-US" sz="2000" smtClean="0"/>
              <a:t>返回。</a:t>
            </a:r>
            <a:endParaRPr lang="en-US" altLang="zh-CN" sz="2000" smtClean="0"/>
          </a:p>
          <a:p>
            <a:pPr marL="0" indent="0">
              <a:spcBef>
                <a:spcPts val="1200"/>
              </a:spcBef>
              <a:spcAft>
                <a:spcPts val="600"/>
              </a:spcAft>
              <a:buNone/>
            </a:pPr>
            <a:r>
              <a:rPr lang="en-US" altLang="zh-CN" sz="2000" b="0" smtClean="0"/>
              <a:t>The </a:t>
            </a:r>
            <a:r>
              <a:rPr lang="en-US" altLang="zh-CN" sz="2000" b="0"/>
              <a:t>final algorithm takes the six most significant bits of the size of the array, adds one if any of the remaining bits are set, and uses that result as the </a:t>
            </a:r>
            <a:r>
              <a:rPr lang="en-US" altLang="zh-CN" sz="2000" b="0" i="1"/>
              <a:t>minrun</a:t>
            </a:r>
            <a:r>
              <a:rPr lang="en-US" altLang="zh-CN" sz="2000" b="0"/>
              <a:t>. </a:t>
            </a:r>
            <a:endParaRPr lang="en-US" altLang="zh-CN" sz="2000"/>
          </a:p>
        </p:txBody>
      </p:sp>
      <p:sp>
        <p:nvSpPr>
          <p:cNvPr id="4" name="标题 3"/>
          <p:cNvSpPr>
            <a:spLocks noGrp="1"/>
          </p:cNvSpPr>
          <p:nvPr>
            <p:ph type="title"/>
          </p:nvPr>
        </p:nvSpPr>
        <p:spPr/>
        <p:txBody>
          <a:bodyPr>
            <a:normAutofit fontScale="90000"/>
          </a:bodyPr>
          <a:lstStyle/>
          <a:p>
            <a:r>
              <a:rPr lang="zh-CN" altLang="en-US" dirty="0" smtClean="0"/>
              <a:t>准备工作：计算</a:t>
            </a:r>
            <a:r>
              <a:rPr lang="en-US" altLang="zh-CN" dirty="0" err="1" smtClean="0"/>
              <a:t>minrun</a:t>
            </a:r>
            <a:endParaRPr lang="zh-CN" altLang="en-US" dirty="0"/>
          </a:p>
        </p:txBody>
      </p:sp>
      <p:sp>
        <p:nvSpPr>
          <p:cNvPr id="2" name="灯片编号占位符 1"/>
          <p:cNvSpPr>
            <a:spLocks noGrp="1"/>
          </p:cNvSpPr>
          <p:nvPr>
            <p:ph type="sldNum" sz="quarter" idx="13"/>
          </p:nvPr>
        </p:nvSpPr>
        <p:spPr/>
        <p:txBody>
          <a:bodyPr/>
          <a:lstStyle/>
          <a:p>
            <a:fld id="{4E74B28E-D899-4E33-89B3-E1DBC4EE95B8}" type="slidenum">
              <a:rPr lang="zh-CN" altLang="en-US" smtClean="0"/>
              <a:t>151</a:t>
            </a:fld>
            <a:endParaRPr lang="zh-CN" altLang="en-US"/>
          </a:p>
        </p:txBody>
      </p:sp>
    </p:spTree>
    <p:extLst>
      <p:ext uri="{BB962C8B-B14F-4D97-AF65-F5344CB8AC3E}">
        <p14:creationId xmlns:p14="http://schemas.microsoft.com/office/powerpoint/2010/main" val="80802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6734" y="1082203"/>
            <a:ext cx="7848872" cy="4693593"/>
          </a:xfrm>
          <a:prstGeom prst="rect">
            <a:avLst/>
          </a:prstGeom>
        </p:spPr>
        <p:txBody>
          <a:bodyPr wrap="square">
            <a:spAutoFit/>
          </a:bodyPr>
          <a:lstStyle/>
          <a:p>
            <a:r>
              <a:rPr lang="en-US" altLang="zh-CN"/>
              <a:t>static Py_ssize_t</a:t>
            </a:r>
          </a:p>
          <a:p>
            <a:r>
              <a:rPr lang="en-US" altLang="zh-CN"/>
              <a:t>merge_compute_minrun(Py_ssize_t n)</a:t>
            </a:r>
          </a:p>
          <a:p>
            <a:r>
              <a:rPr lang="en-US" altLang="zh-CN"/>
              <a:t>{</a:t>
            </a:r>
          </a:p>
          <a:p>
            <a:r>
              <a:rPr lang="en-US" altLang="zh-CN"/>
              <a:t>    Py_ssize_t r = 0;           /* becomes 1 if any 1 bits are shifted off */</a:t>
            </a:r>
          </a:p>
          <a:p>
            <a:endParaRPr lang="en-US" altLang="zh-CN"/>
          </a:p>
          <a:p>
            <a:r>
              <a:rPr lang="en-US" altLang="zh-CN"/>
              <a:t>    assert(n &gt;= 0);</a:t>
            </a:r>
          </a:p>
          <a:p>
            <a:r>
              <a:rPr lang="en-US" altLang="zh-CN"/>
              <a:t>    while (n &gt;= 64) {</a:t>
            </a:r>
          </a:p>
          <a:p>
            <a:r>
              <a:rPr lang="en-US" altLang="zh-CN"/>
              <a:t>        r |= n &amp; 1;</a:t>
            </a:r>
          </a:p>
          <a:p>
            <a:r>
              <a:rPr lang="en-US" altLang="zh-CN"/>
              <a:t>        n &gt;&gt;= 1;</a:t>
            </a:r>
          </a:p>
          <a:p>
            <a:r>
              <a:rPr lang="en-US" altLang="zh-CN"/>
              <a:t>    }</a:t>
            </a:r>
          </a:p>
          <a:p>
            <a:r>
              <a:rPr lang="en-US" altLang="zh-CN"/>
              <a:t>    return n + r;</a:t>
            </a:r>
          </a:p>
          <a:p>
            <a:r>
              <a:rPr lang="en-US" altLang="zh-CN"/>
              <a:t>}</a:t>
            </a:r>
            <a:endParaRPr lang="zh-CN" altLang="en-US"/>
          </a:p>
        </p:txBody>
      </p:sp>
      <p:sp>
        <p:nvSpPr>
          <p:cNvPr id="4" name="矩形 3"/>
          <p:cNvSpPr/>
          <p:nvPr/>
        </p:nvSpPr>
        <p:spPr>
          <a:xfrm>
            <a:off x="4295006" y="5446018"/>
            <a:ext cx="6092825" cy="1154162"/>
          </a:xfrm>
          <a:prstGeom prst="rect">
            <a:avLst/>
          </a:prstGeom>
        </p:spPr>
        <p:txBody>
          <a:bodyPr>
            <a:spAutoFit/>
          </a:bodyPr>
          <a:lstStyle/>
          <a:p>
            <a:r>
              <a:rPr lang="en-US" altLang="zh-CN">
                <a:hlinkClick r:id="rId2"/>
              </a:rPr>
              <a:t>https://github.com/python/cpython/blob/ae00a5a88534fd45939f86c12e038da9fa6f9ed6/Objects/listobject.c</a:t>
            </a:r>
            <a:endParaRPr lang="zh-CN" altLang="en-US"/>
          </a:p>
        </p:txBody>
      </p:sp>
    </p:spTree>
    <p:extLst>
      <p:ext uri="{BB962C8B-B14F-4D97-AF65-F5344CB8AC3E}">
        <p14:creationId xmlns:p14="http://schemas.microsoft.com/office/powerpoint/2010/main" val="330176548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910630" y="1125538"/>
            <a:ext cx="10736814" cy="5328592"/>
          </a:xfrm>
        </p:spPr>
        <p:txBody>
          <a:bodyPr>
            <a:noAutofit/>
          </a:bodyPr>
          <a:lstStyle/>
          <a:p>
            <a:pPr>
              <a:lnSpc>
                <a:spcPct val="120000"/>
              </a:lnSpc>
            </a:pPr>
            <a:r>
              <a:rPr lang="zh-CN" altLang="en-US" sz="2000" smtClean="0"/>
              <a:t>前提：有</a:t>
            </a:r>
            <a:r>
              <a:rPr lang="zh-CN" altLang="en-US" sz="2000"/>
              <a:t>一</a:t>
            </a:r>
            <a:r>
              <a:rPr lang="zh-CN" altLang="en-US" sz="2000" smtClean="0"/>
              <a:t>个长度为</a:t>
            </a:r>
            <a:r>
              <a:rPr lang="en-US" altLang="zh-CN" sz="2000" smtClean="0"/>
              <a:t>N</a:t>
            </a:r>
            <a:r>
              <a:rPr lang="zh-CN" altLang="en-US" sz="2000" smtClean="0"/>
              <a:t>的</a:t>
            </a:r>
            <a:r>
              <a:rPr lang="zh-CN" altLang="en-US" sz="2000"/>
              <a:t>输入数组和一个计算过的</a:t>
            </a:r>
            <a:r>
              <a:rPr lang="en-US" altLang="zh-CN" sz="2000"/>
              <a:t>minrun</a:t>
            </a:r>
            <a:r>
              <a:rPr lang="zh-CN" altLang="en-US" sz="2000"/>
              <a:t>。</a:t>
            </a:r>
          </a:p>
          <a:p>
            <a:pPr>
              <a:lnSpc>
                <a:spcPct val="120000"/>
              </a:lnSpc>
            </a:pPr>
            <a:r>
              <a:rPr lang="en-US" altLang="zh-CN" sz="2000" smtClean="0"/>
              <a:t>1</a:t>
            </a:r>
            <a:r>
              <a:rPr lang="en-US" altLang="zh-CN" sz="2000"/>
              <a:t>.</a:t>
            </a:r>
            <a:r>
              <a:rPr lang="zh-CN" altLang="en-US" sz="2000"/>
              <a:t>在输入数组的开头设置当前元素的基本地址。</a:t>
            </a:r>
          </a:p>
          <a:p>
            <a:pPr>
              <a:lnSpc>
                <a:spcPct val="120000"/>
              </a:lnSpc>
            </a:pPr>
            <a:r>
              <a:rPr lang="en-US" altLang="zh-CN" sz="2000"/>
              <a:t>2.</a:t>
            </a:r>
            <a:r>
              <a:rPr lang="zh-CN" altLang="en-US" sz="2000"/>
              <a:t>从当前数组开始，搜索输入数组中的</a:t>
            </a:r>
            <a:r>
              <a:rPr lang="en-US" altLang="zh-CN" sz="2000"/>
              <a:t>run(</a:t>
            </a:r>
            <a:r>
              <a:rPr lang="zh-CN" altLang="en-US" sz="2000"/>
              <a:t>有序数组</a:t>
            </a:r>
            <a:r>
              <a:rPr lang="en-US" altLang="zh-CN" sz="2000"/>
              <a:t>)</a:t>
            </a:r>
            <a:r>
              <a:rPr lang="zh-CN" altLang="en-US" sz="2000"/>
              <a:t>。根据定义，这个</a:t>
            </a:r>
            <a:r>
              <a:rPr lang="en-US" altLang="zh-CN" sz="2000"/>
              <a:t>run</a:t>
            </a:r>
            <a:r>
              <a:rPr lang="zh-CN" altLang="en-US" sz="2000"/>
              <a:t>肯定会包含当前元素和随后的元素。如果最后数组要求是降序的，而元素的顺序是非降序的</a:t>
            </a:r>
            <a:r>
              <a:rPr lang="en-US" altLang="zh-CN" sz="2000"/>
              <a:t>(</a:t>
            </a:r>
            <a:r>
              <a:rPr lang="zh-CN" altLang="en-US" sz="2000"/>
              <a:t>这是一个简单的串行算法，只是我们从两边移动到中间，改变元素的位置</a:t>
            </a:r>
            <a:r>
              <a:rPr lang="en-US" altLang="zh-CN" sz="2000"/>
              <a:t>)</a:t>
            </a:r>
            <a:r>
              <a:rPr lang="zh-CN" altLang="en-US" sz="2000"/>
              <a:t>。</a:t>
            </a:r>
          </a:p>
          <a:p>
            <a:pPr>
              <a:lnSpc>
                <a:spcPct val="120000"/>
              </a:lnSpc>
            </a:pPr>
            <a:r>
              <a:rPr lang="en-US" altLang="zh-CN" sz="2000"/>
              <a:t>3.</a:t>
            </a:r>
            <a:r>
              <a:rPr lang="zh-CN" altLang="en-US" sz="2000"/>
              <a:t>如果当前</a:t>
            </a:r>
            <a:r>
              <a:rPr lang="en-US" altLang="zh-CN" sz="2000"/>
              <a:t>run</a:t>
            </a:r>
            <a:r>
              <a:rPr lang="zh-CN" altLang="en-US" sz="2000"/>
              <a:t>小于</a:t>
            </a:r>
            <a:r>
              <a:rPr lang="en-US" altLang="zh-CN" sz="2000"/>
              <a:t>minrun</a:t>
            </a:r>
            <a:r>
              <a:rPr lang="zh-CN" altLang="en-US" sz="2000"/>
              <a:t>，则将找到</a:t>
            </a:r>
            <a:r>
              <a:rPr lang="zh-CN" altLang="en-US" sz="2000" smtClean="0"/>
              <a:t>的</a:t>
            </a:r>
            <a:r>
              <a:rPr lang="en-US" altLang="zh-CN" sz="2000" smtClean="0"/>
              <a:t>run</a:t>
            </a:r>
            <a:r>
              <a:rPr lang="zh-CN" altLang="en-US" sz="2000" smtClean="0"/>
              <a:t>之后</a:t>
            </a:r>
            <a:r>
              <a:rPr lang="zh-CN" altLang="en-US" sz="2000"/>
              <a:t>的元素数量取为</a:t>
            </a:r>
            <a:r>
              <a:rPr lang="en-US" altLang="zh-CN" sz="2000"/>
              <a:t>minrun-size(run)</a:t>
            </a:r>
            <a:r>
              <a:rPr lang="zh-CN" altLang="en-US" sz="2000"/>
              <a:t>。因此，最后</a:t>
            </a:r>
            <a:r>
              <a:rPr lang="zh-CN" altLang="en-US" sz="2000" smtClean="0"/>
              <a:t>的</a:t>
            </a:r>
            <a:r>
              <a:rPr lang="en-US" altLang="zh-CN" sz="2000" smtClean="0"/>
              <a:t>run</a:t>
            </a:r>
            <a:r>
              <a:rPr lang="zh-CN" altLang="en-US" sz="2000" smtClean="0"/>
              <a:t>将</a:t>
            </a:r>
            <a:r>
              <a:rPr lang="zh-CN" altLang="en-US" sz="2000"/>
              <a:t>是</a:t>
            </a:r>
            <a:r>
              <a:rPr lang="en-US" altLang="zh-CN" sz="2000"/>
              <a:t>minrun</a:t>
            </a:r>
            <a:r>
              <a:rPr lang="zh-CN" altLang="en-US" sz="2000"/>
              <a:t>或更大，其中一部分</a:t>
            </a:r>
            <a:r>
              <a:rPr lang="en-US" altLang="zh-CN" sz="2000"/>
              <a:t>(</a:t>
            </a:r>
            <a:r>
              <a:rPr lang="zh-CN" altLang="en-US" sz="2000"/>
              <a:t>理想情况下是全部</a:t>
            </a:r>
            <a:r>
              <a:rPr lang="en-US" altLang="zh-CN" sz="2000"/>
              <a:t>)</a:t>
            </a:r>
            <a:r>
              <a:rPr lang="zh-CN" altLang="en-US" sz="2000"/>
              <a:t>是有序的。</a:t>
            </a:r>
          </a:p>
          <a:p>
            <a:pPr>
              <a:lnSpc>
                <a:spcPct val="120000"/>
              </a:lnSpc>
            </a:pPr>
            <a:r>
              <a:rPr lang="en-US" altLang="zh-CN" sz="2000"/>
              <a:t>4.</a:t>
            </a:r>
            <a:r>
              <a:rPr lang="zh-CN" altLang="en-US" sz="2000"/>
              <a:t>然后执行插入排序。由于这个</a:t>
            </a:r>
            <a:r>
              <a:rPr lang="en-US" altLang="zh-CN" sz="2000"/>
              <a:t>run</a:t>
            </a:r>
            <a:r>
              <a:rPr lang="zh-CN" altLang="en-US" sz="2000"/>
              <a:t>是小的，并且是部分有序的，所以排序速度快，性能高</a:t>
            </a:r>
            <a:r>
              <a:rPr lang="zh-CN" altLang="en-US" sz="2000" smtClean="0"/>
              <a:t>。</a:t>
            </a:r>
            <a:endParaRPr lang="en-US" altLang="zh-CN" sz="2000" smtClean="0"/>
          </a:p>
          <a:p>
            <a:pPr>
              <a:lnSpc>
                <a:spcPct val="120000"/>
              </a:lnSpc>
            </a:pPr>
            <a:r>
              <a:rPr lang="en-US" altLang="zh-CN" sz="2000" smtClean="0"/>
              <a:t>5</a:t>
            </a:r>
            <a:r>
              <a:rPr lang="en-US" altLang="zh-CN" sz="2000"/>
              <a:t>.</a:t>
            </a:r>
            <a:r>
              <a:rPr lang="zh-CN" altLang="en-US" sz="2000"/>
              <a:t>当前元素的基本地址设置在此</a:t>
            </a:r>
            <a:r>
              <a:rPr lang="en-US" altLang="zh-CN" sz="2000"/>
              <a:t>run</a:t>
            </a:r>
            <a:r>
              <a:rPr lang="zh-CN" altLang="en-US" sz="2000"/>
              <a:t>之后的元素上。如果还没有到达输入数组的末尾，转到第</a:t>
            </a:r>
            <a:r>
              <a:rPr lang="en-US" altLang="zh-CN" sz="2000"/>
              <a:t>2</a:t>
            </a:r>
            <a:r>
              <a:rPr lang="zh-CN" altLang="en-US" sz="2000"/>
              <a:t>步，否则就是这一步的末尾</a:t>
            </a:r>
            <a:r>
              <a:rPr lang="zh-CN" altLang="en-US" sz="2000" smtClean="0"/>
              <a:t>。</a:t>
            </a:r>
            <a:endParaRPr lang="zh-CN" altLang="en-US" sz="2000"/>
          </a:p>
        </p:txBody>
      </p:sp>
      <p:sp>
        <p:nvSpPr>
          <p:cNvPr id="4" name="标题 3"/>
          <p:cNvSpPr>
            <a:spLocks noGrp="1"/>
          </p:cNvSpPr>
          <p:nvPr>
            <p:ph type="title"/>
          </p:nvPr>
        </p:nvSpPr>
        <p:spPr>
          <a:xfrm>
            <a:off x="1342678" y="261442"/>
            <a:ext cx="10233473" cy="648527"/>
          </a:xfrm>
        </p:spPr>
        <p:txBody>
          <a:bodyPr>
            <a:noAutofit/>
          </a:bodyPr>
          <a:lstStyle/>
          <a:p>
            <a:r>
              <a:rPr lang="zh-CN" altLang="en-US" sz="3200"/>
              <a:t>步骤</a:t>
            </a:r>
            <a:r>
              <a:rPr lang="en-US" altLang="zh-CN" sz="3200"/>
              <a:t>1</a:t>
            </a:r>
            <a:r>
              <a:rPr lang="zh-CN" altLang="en-US" sz="3200"/>
              <a:t>：将数组切分成</a:t>
            </a:r>
            <a:r>
              <a:rPr lang="en-US" altLang="zh-CN" sz="3200" smtClean="0"/>
              <a:t>run</a:t>
            </a:r>
            <a:r>
              <a:rPr lang="zh-CN" altLang="en-US" sz="3200" smtClean="0"/>
              <a:t>，通过折半插入排序使每个</a:t>
            </a:r>
            <a:r>
              <a:rPr lang="en-US" altLang="zh-CN" sz="3200" smtClean="0"/>
              <a:t>run</a:t>
            </a:r>
            <a:r>
              <a:rPr lang="zh-CN" altLang="en-US" sz="3200" smtClean="0"/>
              <a:t>的长度大于等于</a:t>
            </a:r>
            <a:r>
              <a:rPr lang="en-US" altLang="zh-CN" sz="3200" smtClean="0"/>
              <a:t>minrun</a:t>
            </a:r>
            <a:endParaRPr lang="zh-CN" altLang="en-US" sz="3200"/>
          </a:p>
        </p:txBody>
      </p:sp>
      <p:sp>
        <p:nvSpPr>
          <p:cNvPr id="2" name="灯片编号占位符 1"/>
          <p:cNvSpPr>
            <a:spLocks noGrp="1"/>
          </p:cNvSpPr>
          <p:nvPr>
            <p:ph type="sldNum" sz="quarter" idx="13"/>
          </p:nvPr>
        </p:nvSpPr>
        <p:spPr/>
        <p:txBody>
          <a:bodyPr/>
          <a:lstStyle/>
          <a:p>
            <a:fld id="{4E74B28E-D899-4E33-89B3-E1DBC4EE95B8}" type="slidenum">
              <a:rPr lang="zh-CN" altLang="en-US" smtClean="0"/>
              <a:t>153</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5444182"/>
            <a:ext cx="4365260" cy="142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369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Autofit/>
          </a:bodyPr>
          <a:lstStyle/>
          <a:p>
            <a:pPr marL="0" indent="0" algn="l">
              <a:buNone/>
            </a:pPr>
            <a:r>
              <a:rPr lang="zh-CN" altLang="en-US" sz="2800" smtClean="0"/>
              <a:t>前提</a:t>
            </a:r>
            <a:r>
              <a:rPr lang="zh-CN" altLang="en-US" sz="2800" dirty="0" smtClean="0"/>
              <a:t>：有</a:t>
            </a:r>
            <a:r>
              <a:rPr lang="zh-CN" altLang="en-US" sz="2800" dirty="0"/>
              <a:t>一个输入</a:t>
            </a:r>
            <a:r>
              <a:rPr lang="zh-CN" altLang="en-US" sz="2800" dirty="0" smtClean="0"/>
              <a:t>数组已被</a:t>
            </a:r>
            <a:r>
              <a:rPr lang="zh-CN" altLang="en-US" sz="2800" dirty="0"/>
              <a:t>分割成</a:t>
            </a:r>
            <a:r>
              <a:rPr lang="zh-CN" altLang="en-US" sz="2800"/>
              <a:t>多</a:t>
            </a:r>
            <a:r>
              <a:rPr lang="zh-CN" altLang="en-US" sz="2800" smtClean="0"/>
              <a:t>个</a:t>
            </a:r>
            <a:r>
              <a:rPr lang="en-US" altLang="zh-CN" sz="2800" smtClean="0"/>
              <a:t>run</a:t>
            </a:r>
            <a:r>
              <a:rPr lang="zh-CN" altLang="en-US" sz="2800" smtClean="0"/>
              <a:t>。每个</a:t>
            </a:r>
            <a:r>
              <a:rPr lang="en-US" altLang="zh-CN" sz="2800" smtClean="0"/>
              <a:t>run</a:t>
            </a:r>
            <a:r>
              <a:rPr lang="zh-CN" altLang="en-US" sz="2800" smtClean="0"/>
              <a:t>的长度大于或等于</a:t>
            </a:r>
            <a:r>
              <a:rPr lang="en-US" altLang="zh-CN" sz="2800" smtClean="0"/>
              <a:t>minrun</a:t>
            </a:r>
            <a:r>
              <a:rPr lang="zh-CN" altLang="en-US" sz="2800" dirty="0" smtClean="0"/>
              <a:t>。</a:t>
            </a:r>
            <a:endParaRPr lang="en-US" altLang="zh-CN" sz="2800" dirty="0" smtClean="0"/>
          </a:p>
          <a:p>
            <a:pPr algn="l"/>
            <a:r>
              <a:rPr lang="zh-CN" altLang="en-US" sz="2800" dirty="0" smtClean="0"/>
              <a:t>目标：需要</a:t>
            </a:r>
            <a:r>
              <a:rPr lang="zh-CN" altLang="en-US" sz="2800" dirty="0"/>
              <a:t>将</a:t>
            </a:r>
            <a:r>
              <a:rPr lang="zh-CN" altLang="en-US" sz="2800" dirty="0" smtClean="0"/>
              <a:t>这些</a:t>
            </a:r>
            <a:r>
              <a:rPr lang="en-US" altLang="zh-CN" sz="2800" dirty="0" smtClean="0"/>
              <a:t>run</a:t>
            </a:r>
            <a:r>
              <a:rPr lang="zh-CN" altLang="en-US" sz="2800" smtClean="0"/>
              <a:t>组合起来形成最终</a:t>
            </a:r>
            <a:r>
              <a:rPr lang="zh-CN" altLang="en-US" sz="2800" smtClean="0">
                <a:solidFill>
                  <a:srgbClr val="FF0000"/>
                </a:solidFill>
              </a:rPr>
              <a:t>完全</a:t>
            </a:r>
            <a:r>
              <a:rPr lang="zh-CN" altLang="en-US" sz="2800" dirty="0">
                <a:solidFill>
                  <a:srgbClr val="FF0000"/>
                </a:solidFill>
              </a:rPr>
              <a:t>有序</a:t>
            </a:r>
            <a:r>
              <a:rPr lang="zh-CN" altLang="en-US" sz="2800" dirty="0"/>
              <a:t>的数组，在此过程中，必须满足两个</a:t>
            </a:r>
            <a:r>
              <a:rPr lang="zh-CN" altLang="en-US" sz="2800"/>
              <a:t>要求</a:t>
            </a:r>
            <a:r>
              <a:rPr lang="en-US" altLang="zh-CN" sz="2800" smtClean="0"/>
              <a:t>:</a:t>
            </a:r>
            <a:endParaRPr lang="zh-CN" altLang="en-US" sz="2800" dirty="0"/>
          </a:p>
          <a:p>
            <a:pPr lvl="1" algn="l"/>
            <a:r>
              <a:rPr lang="zh-CN" altLang="en-US" sz="2300" dirty="0" smtClean="0"/>
              <a:t>应该</a:t>
            </a:r>
            <a:r>
              <a:rPr lang="zh-CN" altLang="en-US" sz="2300" dirty="0"/>
              <a:t>对</a:t>
            </a:r>
            <a:r>
              <a:rPr lang="zh-CN" altLang="en-US" sz="2300" dirty="0" smtClean="0"/>
              <a:t>基本相等</a:t>
            </a:r>
            <a:r>
              <a:rPr lang="zh-CN" altLang="en-US" sz="2300" dirty="0"/>
              <a:t>大小</a:t>
            </a:r>
            <a:r>
              <a:rPr lang="zh-CN" altLang="en-US" sz="2300" dirty="0" smtClean="0"/>
              <a:t>的</a:t>
            </a:r>
            <a:r>
              <a:rPr lang="en-US" altLang="zh-CN" sz="2300" dirty="0" smtClean="0"/>
              <a:t>run</a:t>
            </a:r>
            <a:r>
              <a:rPr lang="zh-CN" altLang="en-US" sz="2300" dirty="0" smtClean="0"/>
              <a:t>进行合并</a:t>
            </a:r>
            <a:r>
              <a:rPr lang="en-US" altLang="zh-CN" sz="2300" dirty="0" smtClean="0"/>
              <a:t>(</a:t>
            </a:r>
            <a:r>
              <a:rPr lang="zh-CN" altLang="en-US" sz="2300" dirty="0"/>
              <a:t>这样会更有效</a:t>
            </a:r>
            <a:r>
              <a:rPr lang="en-US" altLang="zh-CN" sz="2300"/>
              <a:t>)</a:t>
            </a:r>
            <a:r>
              <a:rPr lang="zh-CN" altLang="en-US" sz="2300" smtClean="0"/>
              <a:t>。</a:t>
            </a:r>
            <a:endParaRPr lang="en-US" altLang="zh-CN" sz="2300" smtClean="0"/>
          </a:p>
          <a:p>
            <a:pPr lvl="1" algn="l"/>
            <a:r>
              <a:rPr lang="zh-CN" altLang="en-US" sz="2300" smtClean="0"/>
              <a:t>保持</a:t>
            </a:r>
            <a:r>
              <a:rPr lang="zh-CN" altLang="en-US" sz="2300" dirty="0"/>
              <a:t>算法的</a:t>
            </a:r>
            <a:r>
              <a:rPr lang="zh-CN" altLang="en-US" sz="2300"/>
              <a:t>稳定性</a:t>
            </a:r>
            <a:r>
              <a:rPr lang="zh-CN" altLang="en-US" sz="2300" smtClean="0"/>
              <a:t>，两</a:t>
            </a:r>
            <a:r>
              <a:rPr lang="zh-CN" altLang="en-US" sz="2300" dirty="0"/>
              <a:t>个连续相</a:t>
            </a:r>
            <a:r>
              <a:rPr lang="zh-CN" altLang="en-US" sz="2300"/>
              <a:t>等</a:t>
            </a:r>
            <a:r>
              <a:rPr lang="zh-CN" altLang="en-US" sz="2300" smtClean="0"/>
              <a:t>的</a:t>
            </a:r>
            <a:r>
              <a:rPr lang="zh-CN" altLang="en-US" sz="2300"/>
              <a:t>数据</a:t>
            </a:r>
            <a:r>
              <a:rPr lang="zh-CN" altLang="en-US" sz="2300" smtClean="0"/>
              <a:t>不</a:t>
            </a:r>
            <a:r>
              <a:rPr lang="zh-CN" altLang="en-US" sz="2300" dirty="0"/>
              <a:t>应</a:t>
            </a:r>
            <a:r>
              <a:rPr lang="zh-CN" altLang="en-US" sz="2300"/>
              <a:t>交换</a:t>
            </a:r>
            <a:r>
              <a:rPr lang="zh-CN" altLang="en-US" sz="2300" smtClean="0"/>
              <a:t>位置。</a:t>
            </a:r>
            <a:endParaRPr lang="zh-CN" altLang="en-US" sz="2300" dirty="0"/>
          </a:p>
        </p:txBody>
      </p:sp>
      <p:sp>
        <p:nvSpPr>
          <p:cNvPr id="2" name="标题 1"/>
          <p:cNvSpPr>
            <a:spLocks noGrp="1"/>
          </p:cNvSpPr>
          <p:nvPr>
            <p:ph type="title"/>
          </p:nvPr>
        </p:nvSpPr>
        <p:spPr/>
        <p:txBody>
          <a:bodyPr>
            <a:normAutofit fontScale="90000"/>
          </a:bodyPr>
          <a:lstStyle/>
          <a:p>
            <a:r>
              <a:rPr lang="zh-CN" altLang="en-US"/>
              <a:t>步骤</a:t>
            </a:r>
            <a:r>
              <a:rPr lang="en-US" altLang="zh-CN" smtClean="0"/>
              <a:t>2</a:t>
            </a:r>
            <a:r>
              <a:rPr lang="zh-CN" altLang="en-US" smtClean="0"/>
              <a:t>：合并</a:t>
            </a:r>
            <a:endParaRPr lang="zh-CN" altLang="en-US" dirty="0"/>
          </a:p>
        </p:txBody>
      </p:sp>
      <p:sp>
        <p:nvSpPr>
          <p:cNvPr id="4" name="灯片编号占位符 3"/>
          <p:cNvSpPr>
            <a:spLocks noGrp="1"/>
          </p:cNvSpPr>
          <p:nvPr>
            <p:ph type="sldNum" sz="quarter" idx="13"/>
          </p:nvPr>
        </p:nvSpPr>
        <p:spPr/>
        <p:txBody>
          <a:bodyPr/>
          <a:lstStyle/>
          <a:p>
            <a:fld id="{4E74B28E-D899-4E33-89B3-E1DBC4EE95B8}" type="slidenum">
              <a:rPr lang="zh-CN" altLang="en-US" smtClean="0"/>
              <a:t>154</a:t>
            </a:fld>
            <a:endParaRPr lang="zh-CN" altLang="en-US"/>
          </a:p>
        </p:txBody>
      </p:sp>
    </p:spTree>
    <p:extLst>
      <p:ext uri="{BB962C8B-B14F-4D97-AF65-F5344CB8AC3E}">
        <p14:creationId xmlns:p14="http://schemas.microsoft.com/office/powerpoint/2010/main" val="2267491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作为一个极端的例子</a:t>
            </a:r>
            <a:r>
              <a:rPr lang="en-US" altLang="zh-CN"/>
              <a:t>,</a:t>
            </a:r>
            <a:r>
              <a:rPr lang="zh-CN" altLang="en-US"/>
              <a:t>假设</a:t>
            </a:r>
            <a:r>
              <a:rPr lang="zh-CN" altLang="en-US" smtClean="0"/>
              <a:t>我们</a:t>
            </a:r>
            <a:r>
              <a:rPr lang="en-US" altLang="zh-CN" smtClean="0"/>
              <a:t>minrun</a:t>
            </a:r>
            <a:r>
              <a:rPr lang="zh-CN" altLang="en-US" smtClean="0"/>
              <a:t>限定</a:t>
            </a:r>
            <a:r>
              <a:rPr lang="en-US" altLang="zh-CN" smtClean="0"/>
              <a:t>,</a:t>
            </a:r>
            <a:r>
              <a:rPr lang="zh-CN" altLang="en-US" smtClean="0"/>
              <a:t>自然</a:t>
            </a:r>
            <a:r>
              <a:rPr lang="en-US" altLang="zh-CN" smtClean="0"/>
              <a:t>run</a:t>
            </a:r>
            <a:r>
              <a:rPr lang="zh-CN" altLang="en-US" smtClean="0"/>
              <a:t>的长度依次为</a:t>
            </a:r>
            <a:r>
              <a:rPr lang="en-US" altLang="zh-CN" smtClean="0"/>
              <a:t>128,64,32,16,8,4,2,2</a:t>
            </a:r>
            <a:r>
              <a:rPr lang="zh-CN" altLang="en-US" smtClean="0"/>
              <a:t>。这些</a:t>
            </a:r>
            <a:r>
              <a:rPr lang="en-US" altLang="zh-CN" smtClean="0"/>
              <a:t>run</a:t>
            </a:r>
            <a:r>
              <a:rPr lang="zh-CN" altLang="en-US" smtClean="0"/>
              <a:t>一直都不会</a:t>
            </a:r>
            <a:r>
              <a:rPr lang="zh-CN" altLang="en-US"/>
              <a:t>得到合并</a:t>
            </a:r>
            <a:r>
              <a:rPr lang="en-US" altLang="zh-CN"/>
              <a:t>,</a:t>
            </a:r>
            <a:r>
              <a:rPr lang="zh-CN" altLang="en-US" smtClean="0"/>
              <a:t>直到遇到最后的</a:t>
            </a:r>
            <a:r>
              <a:rPr lang="en-US" altLang="zh-CN" smtClean="0"/>
              <a:t>2,</a:t>
            </a:r>
            <a:r>
              <a:rPr lang="zh-CN" altLang="en-US" smtClean="0"/>
              <a:t>才会引发</a:t>
            </a:r>
            <a:r>
              <a:rPr lang="en-US" altLang="zh-CN" smtClean="0"/>
              <a:t>7</a:t>
            </a:r>
            <a:r>
              <a:rPr lang="zh-CN" altLang="en-US" smtClean="0"/>
              <a:t>个完美</a:t>
            </a:r>
            <a:r>
              <a:rPr lang="zh-CN" altLang="en-US"/>
              <a:t>平衡的合并。</a:t>
            </a:r>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419014372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举例</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156</a:t>
            </a:fld>
            <a:endParaRPr lang="zh-CN" altLang="en-US"/>
          </a:p>
        </p:txBody>
      </p:sp>
      <p:sp>
        <p:nvSpPr>
          <p:cNvPr id="4" name="矩形 3"/>
          <p:cNvSpPr/>
          <p:nvPr/>
        </p:nvSpPr>
        <p:spPr>
          <a:xfrm>
            <a:off x="550590" y="981522"/>
            <a:ext cx="11017224" cy="5755422"/>
          </a:xfrm>
          <a:prstGeom prst="rect">
            <a:avLst/>
          </a:prstGeom>
        </p:spPr>
        <p:txBody>
          <a:bodyPr wrap="square">
            <a:spAutoFit/>
          </a:bodyPr>
          <a:lstStyle/>
          <a:p>
            <a:r>
              <a:rPr lang="zh-CN" altLang="en-US" dirty="0"/>
              <a:t>初始数组为</a:t>
            </a:r>
            <a:r>
              <a:rPr lang="en-US" altLang="zh-CN" dirty="0"/>
              <a:t>[7,5,1,2,6,8,10,12,4,3,9,11,13,15,16,14</a:t>
            </a:r>
            <a:r>
              <a:rPr lang="en-US" altLang="zh-CN" dirty="0" smtClean="0"/>
              <a:t>]</a:t>
            </a:r>
          </a:p>
          <a:p>
            <a:endParaRPr lang="en-US" altLang="zh-CN" dirty="0"/>
          </a:p>
          <a:p>
            <a:pPr marL="285750" indent="-285750">
              <a:buFont typeface="Symbol" pitchFamily="18" charset="2"/>
              <a:buChar char="Þ"/>
            </a:pPr>
            <a:r>
              <a:rPr lang="zh-CN" altLang="en-US" dirty="0" smtClean="0"/>
              <a:t>寻找</a:t>
            </a:r>
            <a:r>
              <a:rPr lang="zh-CN" altLang="en-US" dirty="0"/>
              <a:t>连续的降序或升序序列 </a:t>
            </a:r>
            <a:r>
              <a:rPr lang="en-US" altLang="zh-CN" dirty="0" smtClean="0">
                <a:solidFill>
                  <a:srgbClr val="FF0000"/>
                </a:solidFill>
              </a:rPr>
              <a:t>[</a:t>
            </a:r>
            <a:r>
              <a:rPr lang="en-US" altLang="zh-CN" dirty="0">
                <a:solidFill>
                  <a:srgbClr val="FF0000"/>
                </a:solidFill>
              </a:rPr>
              <a:t>1,5,7] </a:t>
            </a:r>
            <a:r>
              <a:rPr lang="en-US" altLang="zh-CN" dirty="0" smtClean="0"/>
              <a:t>[2,6,8,10,12,4,3,9,11,13,15,16,14]</a:t>
            </a:r>
          </a:p>
          <a:p>
            <a:pPr marL="285750" indent="-285750">
              <a:buFont typeface="Symbol" pitchFamily="18" charset="2"/>
              <a:buChar char="Þ"/>
            </a:pPr>
            <a:r>
              <a:rPr lang="en-US" altLang="zh-CN" smtClean="0"/>
              <a:t> </a:t>
            </a:r>
            <a:r>
              <a:rPr lang="zh-CN" altLang="en-US"/>
              <a:t>入</a:t>
            </a:r>
            <a:r>
              <a:rPr lang="zh-CN" altLang="en-US" smtClean="0"/>
              <a:t>栈当前</a:t>
            </a:r>
            <a:r>
              <a:rPr lang="en-US" altLang="zh-CN" smtClean="0"/>
              <a:t>run</a:t>
            </a:r>
            <a:r>
              <a:rPr lang="zh-CN" altLang="en-US" smtClean="0"/>
              <a:t>的起始位置（方便后续合并）和长度</a:t>
            </a:r>
            <a:r>
              <a:rPr lang="en-US" altLang="zh-CN" smtClean="0">
                <a:solidFill>
                  <a:srgbClr val="FF0000"/>
                </a:solidFill>
              </a:rPr>
              <a:t>3</a:t>
            </a:r>
            <a:r>
              <a:rPr lang="zh-CN" altLang="en-US" smtClean="0"/>
              <a:t>（用于判断归并时机）</a:t>
            </a:r>
            <a:endParaRPr lang="en-US" altLang="zh-CN" dirty="0" smtClean="0"/>
          </a:p>
          <a:p>
            <a:pPr marL="285750" indent="-285750">
              <a:buFont typeface="Symbol" pitchFamily="18" charset="2"/>
              <a:buChar char="Þ"/>
            </a:pPr>
            <a:r>
              <a:rPr lang="en-US" altLang="zh-CN" smtClean="0"/>
              <a:t>  </a:t>
            </a:r>
            <a:r>
              <a:rPr lang="en-US" altLang="zh-CN" dirty="0"/>
              <a:t>do not merge</a:t>
            </a:r>
            <a:r>
              <a:rPr lang="zh-CN" altLang="en-US" dirty="0"/>
              <a:t>因为栈大小仅为</a:t>
            </a:r>
            <a:r>
              <a:rPr lang="en-US" altLang="zh-CN" dirty="0" smtClean="0"/>
              <a:t>1</a:t>
            </a:r>
          </a:p>
          <a:p>
            <a:pPr marL="285750" indent="-285750">
              <a:buFont typeface="Symbol" pitchFamily="18" charset="2"/>
              <a:buChar char="Þ"/>
            </a:pPr>
            <a:endParaRPr lang="en-US" altLang="zh-CN" dirty="0"/>
          </a:p>
          <a:p>
            <a:pPr marL="285750" indent="-285750">
              <a:buFont typeface="Symbol" pitchFamily="18" charset="2"/>
              <a:buChar char="Þ"/>
            </a:pPr>
            <a:r>
              <a:rPr lang="en-US" altLang="zh-CN" smtClean="0"/>
              <a:t> </a:t>
            </a:r>
            <a:r>
              <a:rPr lang="zh-CN" altLang="en-US" smtClean="0"/>
              <a:t>寻找下一个</a:t>
            </a:r>
            <a:r>
              <a:rPr lang="en-US" altLang="zh-CN" smtClean="0">
                <a:solidFill>
                  <a:srgbClr val="FF0000"/>
                </a:solidFill>
              </a:rPr>
              <a:t>run</a:t>
            </a:r>
            <a:r>
              <a:rPr lang="zh-CN" altLang="en-US" smtClean="0">
                <a:solidFill>
                  <a:srgbClr val="FF0000"/>
                </a:solidFill>
              </a:rPr>
              <a:t> </a:t>
            </a:r>
            <a:r>
              <a:rPr lang="en-US" altLang="zh-CN" smtClean="0">
                <a:solidFill>
                  <a:srgbClr val="FF0000"/>
                </a:solidFill>
              </a:rPr>
              <a:t>  </a:t>
            </a:r>
            <a:r>
              <a:rPr lang="en-US" altLang="zh-CN" dirty="0">
                <a:solidFill>
                  <a:srgbClr val="FF0000"/>
                </a:solidFill>
              </a:rPr>
              <a:t>[</a:t>
            </a:r>
            <a:r>
              <a:rPr lang="en-US" altLang="zh-CN">
                <a:solidFill>
                  <a:srgbClr val="FF0000"/>
                </a:solidFill>
              </a:rPr>
              <a:t>2,6,8,10,12</a:t>
            </a:r>
            <a:r>
              <a:rPr lang="en-US" altLang="zh-CN" smtClean="0">
                <a:solidFill>
                  <a:srgbClr val="FF0000"/>
                </a:solidFill>
              </a:rPr>
              <a:t>]</a:t>
            </a:r>
          </a:p>
          <a:p>
            <a:pPr marL="285750" indent="-285750">
              <a:buFont typeface="Symbol" pitchFamily="18" charset="2"/>
              <a:buChar char="Þ"/>
            </a:pPr>
            <a:r>
              <a:rPr lang="en-US" altLang="zh-CN" smtClean="0"/>
              <a:t> </a:t>
            </a:r>
            <a:r>
              <a:rPr lang="zh-CN" altLang="en-US"/>
              <a:t>入</a:t>
            </a:r>
            <a:r>
              <a:rPr lang="zh-CN" altLang="en-US" smtClean="0"/>
              <a:t>栈该</a:t>
            </a:r>
            <a:r>
              <a:rPr lang="en-US" altLang="zh-CN" smtClean="0"/>
              <a:t>run</a:t>
            </a:r>
            <a:r>
              <a:rPr lang="zh-CN" altLang="en-US" smtClean="0"/>
              <a:t>的起始位置和长度为</a:t>
            </a:r>
            <a:r>
              <a:rPr lang="en-US" altLang="zh-CN" smtClean="0"/>
              <a:t>5</a:t>
            </a:r>
            <a:r>
              <a:rPr lang="zh-CN" altLang="en-US" smtClean="0"/>
              <a:t>，栈的内容</a:t>
            </a:r>
            <a:r>
              <a:rPr lang="en-US" altLang="zh-CN" smtClean="0"/>
              <a:t>[3,5]</a:t>
            </a:r>
            <a:endParaRPr lang="en-US" altLang="zh-CN" dirty="0" smtClean="0">
              <a:solidFill>
                <a:srgbClr val="FF0000"/>
              </a:solidFill>
            </a:endParaRPr>
          </a:p>
          <a:p>
            <a:pPr marL="285750" indent="-285750">
              <a:buFont typeface="Symbol" pitchFamily="18" charset="2"/>
              <a:buChar char="Þ"/>
            </a:pPr>
            <a:endParaRPr lang="en-US" altLang="zh-CN" dirty="0"/>
          </a:p>
          <a:p>
            <a:pPr marL="285750" indent="-285750">
              <a:buFont typeface="Symbol" pitchFamily="18" charset="2"/>
              <a:buChar char="Þ"/>
            </a:pPr>
            <a:r>
              <a:rPr lang="zh-CN" altLang="en-US" smtClean="0"/>
              <a:t>因为</a:t>
            </a:r>
            <a:r>
              <a:rPr lang="en-US" altLang="zh-CN" dirty="0" err="1"/>
              <a:t>runLen</a:t>
            </a:r>
            <a:r>
              <a:rPr lang="en-US" altLang="zh-CN" dirty="0"/>
              <a:t>[0]&lt;=</a:t>
            </a:r>
            <a:r>
              <a:rPr lang="en-US" altLang="zh-CN" err="1"/>
              <a:t>runLen</a:t>
            </a:r>
            <a:r>
              <a:rPr lang="en-US" altLang="zh-CN"/>
              <a:t>[1</a:t>
            </a:r>
            <a:r>
              <a:rPr lang="en-US" altLang="zh-CN" smtClean="0"/>
              <a:t>]</a:t>
            </a:r>
            <a:r>
              <a:rPr lang="zh-CN" altLang="en-US" smtClean="0"/>
              <a:t>，进入</a:t>
            </a:r>
            <a:r>
              <a:rPr lang="en-US" altLang="zh-CN" smtClean="0"/>
              <a:t>merge</a:t>
            </a:r>
            <a:endParaRPr lang="en-US" altLang="zh-CN" dirty="0" smtClean="0"/>
          </a:p>
          <a:p>
            <a:pPr marL="742950" lvl="1" indent="-285750">
              <a:buFont typeface="Symbol" pitchFamily="18" charset="2"/>
              <a:buChar char="Þ"/>
            </a:pPr>
            <a:r>
              <a:rPr lang="en-US" altLang="zh-CN" dirty="0" smtClean="0"/>
              <a:t> </a:t>
            </a:r>
            <a:r>
              <a:rPr lang="en-US" altLang="zh-CN" dirty="0"/>
              <a:t>1) </a:t>
            </a:r>
            <a:r>
              <a:rPr lang="en-US" altLang="zh-CN" dirty="0" err="1"/>
              <a:t>gallopRight</a:t>
            </a:r>
            <a:r>
              <a:rPr lang="zh-CN" altLang="en-US" dirty="0"/>
              <a:t>：寻找</a:t>
            </a:r>
            <a:r>
              <a:rPr lang="en-US" altLang="zh-CN" dirty="0"/>
              <a:t>run1</a:t>
            </a:r>
            <a:r>
              <a:rPr lang="zh-CN" altLang="en-US" dirty="0"/>
              <a:t>的第一个元素应当插入</a:t>
            </a:r>
            <a:r>
              <a:rPr lang="en-US" altLang="zh-CN" dirty="0"/>
              <a:t>run0</a:t>
            </a:r>
            <a:r>
              <a:rPr lang="zh-CN" altLang="en-US" dirty="0"/>
              <a:t>中哪个位置（”</a:t>
            </a:r>
            <a:r>
              <a:rPr lang="en-US" altLang="zh-CN" dirty="0"/>
              <a:t>2”</a:t>
            </a:r>
            <a:r>
              <a:rPr lang="zh-CN" altLang="en-US" dirty="0"/>
              <a:t>应当插入”</a:t>
            </a:r>
            <a:r>
              <a:rPr lang="en-US" altLang="zh-CN" dirty="0"/>
              <a:t>1”</a:t>
            </a:r>
            <a:r>
              <a:rPr lang="zh-CN" altLang="en-US" dirty="0"/>
              <a:t>之后），然后就可以忽略之前</a:t>
            </a:r>
            <a:r>
              <a:rPr lang="en-US" altLang="zh-CN" dirty="0"/>
              <a:t>run0</a:t>
            </a:r>
            <a:r>
              <a:rPr lang="zh-CN" altLang="en-US" dirty="0"/>
              <a:t>的元素（都比</a:t>
            </a:r>
            <a:r>
              <a:rPr lang="en-US" altLang="zh-CN" dirty="0"/>
              <a:t>run1</a:t>
            </a:r>
            <a:r>
              <a:rPr lang="zh-CN" altLang="en-US" dirty="0"/>
              <a:t>的第一个元素小</a:t>
            </a:r>
            <a:r>
              <a:rPr lang="zh-CN" altLang="en-US" dirty="0" smtClean="0"/>
              <a:t>）</a:t>
            </a:r>
            <a:endParaRPr lang="en-US" altLang="zh-CN" dirty="0" smtClean="0"/>
          </a:p>
          <a:p>
            <a:pPr marL="742950" lvl="1" indent="-285750">
              <a:buFont typeface="Symbol" pitchFamily="18" charset="2"/>
              <a:buChar char="Þ"/>
            </a:pPr>
            <a:r>
              <a:rPr lang="en-US" altLang="zh-CN" dirty="0" smtClean="0"/>
              <a:t>2</a:t>
            </a:r>
            <a:r>
              <a:rPr lang="en-US" altLang="zh-CN" dirty="0"/>
              <a:t>) </a:t>
            </a:r>
            <a:r>
              <a:rPr lang="en-US" altLang="zh-CN" dirty="0" err="1"/>
              <a:t>gallopLeft</a:t>
            </a:r>
            <a:r>
              <a:rPr lang="zh-CN" altLang="en-US" dirty="0"/>
              <a:t>：寻找</a:t>
            </a:r>
            <a:r>
              <a:rPr lang="en-US" altLang="zh-CN" dirty="0"/>
              <a:t>run0</a:t>
            </a:r>
            <a:r>
              <a:rPr lang="zh-CN" altLang="en-US" dirty="0"/>
              <a:t>的最后一个元素应当插入</a:t>
            </a:r>
            <a:r>
              <a:rPr lang="en-US" altLang="zh-CN" dirty="0"/>
              <a:t>run1</a:t>
            </a:r>
            <a:r>
              <a:rPr lang="zh-CN" altLang="en-US" dirty="0"/>
              <a:t>中哪个位置（”</a:t>
            </a:r>
            <a:r>
              <a:rPr lang="en-US" altLang="zh-CN" dirty="0"/>
              <a:t>7”</a:t>
            </a:r>
            <a:r>
              <a:rPr lang="zh-CN" altLang="en-US" dirty="0"/>
              <a:t>应当插入”</a:t>
            </a:r>
            <a:r>
              <a:rPr lang="en-US" altLang="zh-CN" dirty="0"/>
              <a:t>8”</a:t>
            </a:r>
            <a:r>
              <a:rPr lang="zh-CN" altLang="en-US" dirty="0"/>
              <a:t>之前），然后就可以忽略之后</a:t>
            </a:r>
            <a:r>
              <a:rPr lang="en-US" altLang="zh-CN" dirty="0"/>
              <a:t>run1</a:t>
            </a:r>
            <a:r>
              <a:rPr lang="zh-CN" altLang="en-US" dirty="0"/>
              <a:t>的元素（都比</a:t>
            </a:r>
            <a:r>
              <a:rPr lang="en-US" altLang="zh-CN" dirty="0"/>
              <a:t>run0</a:t>
            </a:r>
            <a:r>
              <a:rPr lang="zh-CN" altLang="en-US" dirty="0"/>
              <a:t>的最后一个元素大</a:t>
            </a:r>
            <a:r>
              <a:rPr lang="zh-CN" altLang="en-US" dirty="0" smtClean="0"/>
              <a:t>）</a:t>
            </a:r>
            <a:endParaRPr lang="en-US" altLang="zh-CN" dirty="0" smtClean="0"/>
          </a:p>
          <a:p>
            <a:pPr marL="742950" lvl="1" indent="-285750">
              <a:buFont typeface="Symbol" pitchFamily="18" charset="2"/>
              <a:buChar char="Þ"/>
            </a:pPr>
            <a:r>
              <a:rPr lang="zh-CN" altLang="en-US" dirty="0" smtClean="0"/>
              <a:t>这样</a:t>
            </a:r>
            <a:r>
              <a:rPr lang="zh-CN" altLang="en-US" dirty="0"/>
              <a:t>需要排序的元素就仅剩下</a:t>
            </a:r>
            <a:r>
              <a:rPr lang="en-US" altLang="zh-CN" dirty="0"/>
              <a:t>[5,7] [2,6</a:t>
            </a:r>
            <a:r>
              <a:rPr lang="en-US" altLang="zh-CN"/>
              <a:t>]</a:t>
            </a:r>
            <a:r>
              <a:rPr lang="zh-CN" altLang="en-US" smtClean="0"/>
              <a:t>，</a:t>
            </a:r>
            <a:r>
              <a:rPr lang="en-US" altLang="zh-CN" smtClean="0"/>
              <a:t>merge</a:t>
            </a:r>
            <a:r>
              <a:rPr lang="zh-CN" altLang="en-US" smtClean="0"/>
              <a:t>完成</a:t>
            </a:r>
            <a:r>
              <a:rPr lang="zh-CN" altLang="en-US" dirty="0"/>
              <a:t>之后的结果： </a:t>
            </a:r>
            <a:r>
              <a:rPr lang="en-US" altLang="zh-CN" dirty="0"/>
              <a:t>[1,2,5,6,7,8,10,12] [4,3,9,11,13,15,16,14] </a:t>
            </a:r>
          </a:p>
        </p:txBody>
      </p:sp>
      <p:sp>
        <p:nvSpPr>
          <p:cNvPr id="8" name="矩形 7"/>
          <p:cNvSpPr/>
          <p:nvPr/>
        </p:nvSpPr>
        <p:spPr>
          <a:xfrm>
            <a:off x="8615486" y="1255326"/>
            <a:ext cx="2816797" cy="446276"/>
          </a:xfrm>
          <a:prstGeom prst="rect">
            <a:avLst/>
          </a:prstGeom>
        </p:spPr>
        <p:txBody>
          <a:bodyPr wrap="none">
            <a:spAutoFit/>
          </a:bodyPr>
          <a:lstStyle/>
          <a:p>
            <a:r>
              <a:rPr lang="en-US" altLang="zh-CN">
                <a:solidFill>
                  <a:srgbClr val="FF0000"/>
                </a:solidFill>
              </a:rPr>
              <a:t>runLen[0]&lt;=</a:t>
            </a:r>
            <a:r>
              <a:rPr lang="en-US" altLang="zh-CN" smtClean="0">
                <a:solidFill>
                  <a:srgbClr val="FF0000"/>
                </a:solidFill>
              </a:rPr>
              <a:t>runLen[1]</a:t>
            </a:r>
            <a:endParaRPr lang="zh-CN" altLang="en-US">
              <a:solidFill>
                <a:srgbClr val="FF0000"/>
              </a:solidFill>
            </a:endParaRPr>
          </a:p>
        </p:txBody>
      </p:sp>
      <p:sp>
        <p:nvSpPr>
          <p:cNvPr id="9" name="矩形 8"/>
          <p:cNvSpPr/>
          <p:nvPr/>
        </p:nvSpPr>
        <p:spPr>
          <a:xfrm>
            <a:off x="8160311" y="909514"/>
            <a:ext cx="4200189" cy="446276"/>
          </a:xfrm>
          <a:prstGeom prst="rect">
            <a:avLst/>
          </a:prstGeom>
        </p:spPr>
        <p:txBody>
          <a:bodyPr wrap="none">
            <a:spAutoFit/>
          </a:bodyPr>
          <a:lstStyle/>
          <a:p>
            <a:r>
              <a:rPr lang="en-US" altLang="zh-CN" smtClean="0">
                <a:solidFill>
                  <a:srgbClr val="FF0000"/>
                </a:solidFill>
              </a:rPr>
              <a:t>runLen[0]&lt;= runLen[1</a:t>
            </a:r>
            <a:r>
              <a:rPr lang="en-US" altLang="zh-CN">
                <a:solidFill>
                  <a:srgbClr val="FF0000"/>
                </a:solidFill>
              </a:rPr>
              <a:t>]+</a:t>
            </a:r>
            <a:r>
              <a:rPr lang="en-US" altLang="zh-CN" smtClean="0">
                <a:solidFill>
                  <a:srgbClr val="FF0000"/>
                </a:solidFill>
              </a:rPr>
              <a:t>runLen[2]</a:t>
            </a:r>
            <a:endParaRPr lang="zh-CN" altLang="en-US">
              <a:solidFill>
                <a:srgbClr val="FF0000"/>
              </a:solidFill>
            </a:endParaRPr>
          </a:p>
        </p:txBody>
      </p:sp>
      <p:sp>
        <p:nvSpPr>
          <p:cNvPr id="5" name="矩形 4"/>
          <p:cNvSpPr/>
          <p:nvPr/>
        </p:nvSpPr>
        <p:spPr>
          <a:xfrm>
            <a:off x="3430910" y="86228"/>
            <a:ext cx="6092825" cy="800219"/>
          </a:xfrm>
          <a:prstGeom prst="rect">
            <a:avLst/>
          </a:prstGeom>
        </p:spPr>
        <p:txBody>
          <a:bodyPr>
            <a:spAutoFit/>
          </a:bodyPr>
          <a:lstStyle/>
          <a:p>
            <a:r>
              <a:rPr lang="en-US" altLang="zh-CN"/>
              <a:t>https://blog.csdn.net/bruce_6/article/details/38299199?utm_source=blogxgwz8</a:t>
            </a:r>
            <a:endParaRPr lang="zh-CN" altLang="en-US"/>
          </a:p>
        </p:txBody>
      </p:sp>
    </p:spTree>
    <p:extLst>
      <p:ext uri="{BB962C8B-B14F-4D97-AF65-F5344CB8AC3E}">
        <p14:creationId xmlns:p14="http://schemas.microsoft.com/office/powerpoint/2010/main" val="140693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t>157</a:t>
            </a:fld>
            <a:endParaRPr lang="zh-CN" altLang="en-US"/>
          </a:p>
        </p:txBody>
      </p:sp>
      <p:sp>
        <p:nvSpPr>
          <p:cNvPr id="3" name="矩形 2"/>
          <p:cNvSpPr/>
          <p:nvPr/>
        </p:nvSpPr>
        <p:spPr>
          <a:xfrm>
            <a:off x="1158664" y="553918"/>
            <a:ext cx="10553166" cy="5755422"/>
          </a:xfrm>
          <a:prstGeom prst="rect">
            <a:avLst/>
          </a:prstGeom>
        </p:spPr>
        <p:txBody>
          <a:bodyPr wrap="square">
            <a:spAutoFit/>
          </a:bodyPr>
          <a:lstStyle/>
          <a:p>
            <a:pPr marL="285750" indent="-285750">
              <a:buFont typeface="Symbol" pitchFamily="18" charset="2"/>
              <a:buChar char="Þ"/>
            </a:pPr>
            <a:r>
              <a:rPr lang="zh-CN" altLang="en-US" smtClean="0"/>
              <a:t>入栈当前</a:t>
            </a:r>
            <a:r>
              <a:rPr lang="en-US" altLang="zh-CN" smtClean="0"/>
              <a:t>run</a:t>
            </a:r>
            <a:r>
              <a:rPr lang="zh-CN" altLang="en-US" smtClean="0"/>
              <a:t>的起始位置和长度</a:t>
            </a:r>
            <a:r>
              <a:rPr lang="en-US" altLang="zh-CN" smtClean="0"/>
              <a:t>[</a:t>
            </a:r>
            <a:r>
              <a:rPr lang="en-US" altLang="zh-CN"/>
              <a:t>8</a:t>
            </a:r>
            <a:r>
              <a:rPr lang="en-US" altLang="zh-CN" smtClean="0"/>
              <a:t>]</a:t>
            </a:r>
            <a:r>
              <a:rPr lang="zh-CN" altLang="en-US" smtClean="0"/>
              <a:t>，因为</a:t>
            </a:r>
            <a:r>
              <a:rPr lang="zh-CN" altLang="en-US" dirty="0"/>
              <a:t>栈中的区块仅</a:t>
            </a:r>
            <a:r>
              <a:rPr lang="zh-CN" altLang="en-US"/>
              <a:t>为</a:t>
            </a:r>
            <a:r>
              <a:rPr lang="en-US" altLang="zh-CN" smtClean="0"/>
              <a:t>1</a:t>
            </a:r>
            <a:r>
              <a:rPr lang="zh-CN" altLang="en-US" smtClean="0"/>
              <a:t>，退出</a:t>
            </a:r>
            <a:r>
              <a:rPr lang="zh-CN" altLang="en-US"/>
              <a:t>当前</a:t>
            </a:r>
            <a:r>
              <a:rPr lang="en-US" altLang="zh-CN"/>
              <a:t>merge</a:t>
            </a:r>
            <a:r>
              <a:rPr lang="zh-CN" altLang="en-US" smtClean="0"/>
              <a:t>循环。</a:t>
            </a:r>
            <a:endParaRPr lang="en-US" altLang="zh-CN" smtClean="0"/>
          </a:p>
          <a:p>
            <a:endParaRPr lang="en-US" altLang="zh-CN" dirty="0" smtClean="0"/>
          </a:p>
          <a:p>
            <a:pPr marL="285750" indent="-285750">
              <a:buFont typeface="Symbol" pitchFamily="18" charset="2"/>
              <a:buChar char="Þ"/>
            </a:pPr>
            <a:r>
              <a:rPr lang="en-US" altLang="zh-CN" dirty="0" smtClean="0"/>
              <a:t> </a:t>
            </a:r>
            <a:r>
              <a:rPr lang="zh-CN" altLang="en-US" dirty="0"/>
              <a:t>寻找连续的降序或升序</a:t>
            </a:r>
            <a:r>
              <a:rPr lang="zh-CN" altLang="en-US" dirty="0" smtClean="0"/>
              <a:t>序列</a:t>
            </a:r>
            <a:r>
              <a:rPr lang="en-US" altLang="zh-CN" dirty="0" smtClean="0"/>
              <a:t> </a:t>
            </a:r>
            <a:r>
              <a:rPr lang="en-US" altLang="zh-CN" dirty="0"/>
              <a:t>[1,2,5,6,7,8,10,12] [3,4] [9,11,13,15,16,14</a:t>
            </a:r>
            <a:r>
              <a:rPr lang="en-US" altLang="zh-CN" dirty="0" smtClean="0"/>
              <a:t>]</a:t>
            </a:r>
          </a:p>
          <a:p>
            <a:pPr marL="285750" indent="-285750">
              <a:buFont typeface="Symbol" pitchFamily="18" charset="2"/>
              <a:buChar char="Þ"/>
            </a:pPr>
            <a:r>
              <a:rPr lang="en-US" altLang="zh-CN" dirty="0" smtClean="0"/>
              <a:t> </a:t>
            </a:r>
            <a:r>
              <a:rPr lang="zh-CN" altLang="en-US" dirty="0"/>
              <a:t>入栈 </a:t>
            </a:r>
            <a:r>
              <a:rPr lang="en-US" altLang="zh-CN" dirty="0" smtClean="0"/>
              <a:t> </a:t>
            </a:r>
            <a:r>
              <a:rPr lang="zh-CN" altLang="en-US" dirty="0"/>
              <a:t>当前的</a:t>
            </a:r>
            <a:r>
              <a:rPr lang="zh-CN" altLang="en-US"/>
              <a:t>栈区块长度为</a:t>
            </a:r>
            <a:r>
              <a:rPr lang="en-US" altLang="zh-CN" dirty="0">
                <a:solidFill>
                  <a:srgbClr val="FF0000"/>
                </a:solidFill>
              </a:rPr>
              <a:t>[</a:t>
            </a:r>
            <a:r>
              <a:rPr lang="en-US" altLang="zh-CN">
                <a:solidFill>
                  <a:srgbClr val="FF0000"/>
                </a:solidFill>
              </a:rPr>
              <a:t>8,2</a:t>
            </a:r>
            <a:r>
              <a:rPr lang="en-US" altLang="zh-CN" smtClean="0">
                <a:solidFill>
                  <a:srgbClr val="FF0000"/>
                </a:solidFill>
              </a:rPr>
              <a:t>]</a:t>
            </a:r>
            <a:endParaRPr lang="en-US" altLang="zh-CN" dirty="0" smtClean="0">
              <a:solidFill>
                <a:srgbClr val="FF0000"/>
              </a:solidFill>
            </a:endParaRPr>
          </a:p>
          <a:p>
            <a:pPr marL="285750" indent="-285750">
              <a:buFont typeface="Symbol" pitchFamily="18" charset="2"/>
              <a:buChar char="Þ"/>
            </a:pPr>
            <a:r>
              <a:rPr lang="zh-CN" altLang="en-US" dirty="0" smtClean="0"/>
              <a:t>进入</a:t>
            </a:r>
            <a:r>
              <a:rPr lang="en-US" altLang="zh-CN" dirty="0"/>
              <a:t>merge</a:t>
            </a:r>
            <a:r>
              <a:rPr lang="zh-CN" altLang="en-US" dirty="0"/>
              <a:t>循环 </a:t>
            </a:r>
            <a:r>
              <a:rPr lang="en-US" altLang="zh-CN" dirty="0" smtClean="0"/>
              <a:t> </a:t>
            </a:r>
            <a:r>
              <a:rPr lang="en-US" altLang="zh-CN" dirty="0"/>
              <a:t>do not merge</a:t>
            </a:r>
            <a:r>
              <a:rPr lang="zh-CN" altLang="en-US" dirty="0"/>
              <a:t>因为</a:t>
            </a:r>
            <a:r>
              <a:rPr lang="en-US" altLang="zh-CN" dirty="0" err="1"/>
              <a:t>runLen</a:t>
            </a:r>
            <a:r>
              <a:rPr lang="en-US" altLang="zh-CN" dirty="0"/>
              <a:t>[0]&gt;</a:t>
            </a:r>
            <a:r>
              <a:rPr lang="en-US" altLang="zh-CN" err="1"/>
              <a:t>runLen</a:t>
            </a:r>
            <a:r>
              <a:rPr lang="en-US" altLang="zh-CN"/>
              <a:t>[1</a:t>
            </a:r>
            <a:r>
              <a:rPr lang="en-US" altLang="zh-CN" smtClean="0"/>
              <a:t>]</a:t>
            </a:r>
          </a:p>
          <a:p>
            <a:endParaRPr lang="en-US" altLang="zh-CN" dirty="0" smtClean="0"/>
          </a:p>
          <a:p>
            <a:pPr marL="285750" indent="-285750">
              <a:buFont typeface="Symbol" pitchFamily="18" charset="2"/>
              <a:buChar char="Þ"/>
            </a:pPr>
            <a:r>
              <a:rPr lang="en-US" altLang="zh-CN" dirty="0" smtClean="0"/>
              <a:t> </a:t>
            </a:r>
            <a:r>
              <a:rPr lang="zh-CN" altLang="en-US" dirty="0"/>
              <a:t>寻找连续的降序或升序序列 </a:t>
            </a:r>
            <a:r>
              <a:rPr lang="en-US" altLang="zh-CN" dirty="0" smtClean="0"/>
              <a:t>[</a:t>
            </a:r>
            <a:r>
              <a:rPr lang="en-US" altLang="zh-CN" dirty="0"/>
              <a:t>1,2,5,6,7,8,10,12] </a:t>
            </a:r>
            <a:r>
              <a:rPr lang="en-US" altLang="zh-CN" dirty="0">
                <a:solidFill>
                  <a:srgbClr val="FF0000"/>
                </a:solidFill>
              </a:rPr>
              <a:t>[3,4] [9,11,13,15,16] </a:t>
            </a:r>
            <a:r>
              <a:rPr lang="en-US" altLang="zh-CN" dirty="0"/>
              <a:t>[14</a:t>
            </a:r>
            <a:r>
              <a:rPr lang="en-US" altLang="zh-CN" dirty="0" smtClean="0"/>
              <a:t>]</a:t>
            </a:r>
          </a:p>
          <a:p>
            <a:pPr marL="285750" indent="-285750">
              <a:buFont typeface="Symbol" pitchFamily="18" charset="2"/>
              <a:buChar char="Þ"/>
            </a:pPr>
            <a:r>
              <a:rPr lang="en-US" altLang="zh-CN" dirty="0" smtClean="0"/>
              <a:t> </a:t>
            </a:r>
            <a:r>
              <a:rPr lang="zh-CN" altLang="en-US" dirty="0"/>
              <a:t>入栈 </a:t>
            </a:r>
            <a:r>
              <a:rPr lang="zh-CN" altLang="en-US" dirty="0" smtClean="0"/>
              <a:t>当前</a:t>
            </a:r>
            <a:r>
              <a:rPr lang="zh-CN" altLang="en-US" dirty="0"/>
              <a:t>的</a:t>
            </a:r>
            <a:r>
              <a:rPr lang="zh-CN" altLang="en-US"/>
              <a:t>栈区块长度为</a:t>
            </a:r>
            <a:r>
              <a:rPr lang="en-US" altLang="zh-CN" dirty="0">
                <a:solidFill>
                  <a:srgbClr val="FF0000"/>
                </a:solidFill>
              </a:rPr>
              <a:t>[</a:t>
            </a:r>
            <a:r>
              <a:rPr lang="en-US" altLang="zh-CN">
                <a:solidFill>
                  <a:srgbClr val="FF0000"/>
                </a:solidFill>
              </a:rPr>
              <a:t>8,2,5</a:t>
            </a:r>
            <a:r>
              <a:rPr lang="en-US" altLang="zh-CN" smtClean="0">
                <a:solidFill>
                  <a:srgbClr val="FF0000"/>
                </a:solidFill>
              </a:rPr>
              <a:t>]</a:t>
            </a:r>
          </a:p>
          <a:p>
            <a:pPr marL="285750" indent="-285750">
              <a:buFont typeface="Symbol" pitchFamily="18" charset="2"/>
              <a:buChar char="Þ"/>
            </a:pPr>
            <a:endParaRPr lang="en-US" altLang="zh-CN" dirty="0" smtClean="0">
              <a:solidFill>
                <a:srgbClr val="FF0000"/>
              </a:solidFill>
            </a:endParaRPr>
          </a:p>
          <a:p>
            <a:pPr marL="285750" indent="-285750">
              <a:buFont typeface="Symbol" pitchFamily="18" charset="2"/>
              <a:buChar char="Þ"/>
            </a:pPr>
            <a:r>
              <a:rPr lang="zh-CN" altLang="en-US" smtClean="0"/>
              <a:t>不</a:t>
            </a:r>
            <a:r>
              <a:rPr lang="zh-CN" altLang="en-US"/>
              <a:t>满足</a:t>
            </a:r>
            <a:r>
              <a:rPr lang="en-US" altLang="zh-CN" smtClean="0">
                <a:solidFill>
                  <a:srgbClr val="FF0000"/>
                </a:solidFill>
              </a:rPr>
              <a:t>runLen[0] &lt;= runLen[1</a:t>
            </a:r>
            <a:r>
              <a:rPr lang="en-US" altLang="zh-CN" dirty="0">
                <a:solidFill>
                  <a:srgbClr val="FF0000"/>
                </a:solidFill>
              </a:rPr>
              <a:t>]+</a:t>
            </a:r>
            <a:r>
              <a:rPr lang="en-US" altLang="zh-CN" err="1">
                <a:solidFill>
                  <a:srgbClr val="FF0000"/>
                </a:solidFill>
              </a:rPr>
              <a:t>runLen</a:t>
            </a:r>
            <a:r>
              <a:rPr lang="en-US" altLang="zh-CN">
                <a:solidFill>
                  <a:srgbClr val="FF0000"/>
                </a:solidFill>
              </a:rPr>
              <a:t>[2</a:t>
            </a:r>
            <a:r>
              <a:rPr lang="en-US" altLang="zh-CN" smtClean="0"/>
              <a:t>]</a:t>
            </a:r>
            <a:r>
              <a:rPr lang="zh-CN" altLang="en-US" smtClean="0"/>
              <a:t>，</a:t>
            </a:r>
            <a:r>
              <a:rPr lang="en-US" altLang="zh-CN" smtClean="0"/>
              <a:t> </a:t>
            </a:r>
            <a:r>
              <a:rPr lang="zh-CN" altLang="en-US" smtClean="0"/>
              <a:t>但满足</a:t>
            </a:r>
            <a:r>
              <a:rPr lang="en-US" altLang="zh-CN" smtClean="0"/>
              <a:t>runLen[1</a:t>
            </a:r>
            <a:r>
              <a:rPr lang="en-US" altLang="zh-CN"/>
              <a:t>]&lt;=runLen[2] </a:t>
            </a:r>
            <a:r>
              <a:rPr lang="zh-CN" altLang="en-US" smtClean="0"/>
              <a:t>，因此</a:t>
            </a:r>
            <a:r>
              <a:rPr lang="en-US" altLang="zh-CN" smtClean="0"/>
              <a:t>merge run1</a:t>
            </a:r>
            <a:r>
              <a:rPr lang="zh-CN" altLang="en-US" smtClean="0"/>
              <a:t>与</a:t>
            </a:r>
            <a:r>
              <a:rPr lang="en-US" altLang="zh-CN" smtClean="0"/>
              <a:t>run2</a:t>
            </a:r>
            <a:r>
              <a:rPr lang="zh-CN" altLang="en-US" smtClean="0"/>
              <a:t>因为，</a:t>
            </a:r>
            <a:r>
              <a:rPr lang="en-US" altLang="zh-CN" smtClean="0"/>
              <a:t> </a:t>
            </a:r>
            <a:r>
              <a:rPr lang="en-US" altLang="zh-CN" dirty="0" err="1"/>
              <a:t>gallopRight</a:t>
            </a:r>
            <a:r>
              <a:rPr lang="zh-CN" altLang="en-US" dirty="0"/>
              <a:t>：发现</a:t>
            </a:r>
            <a:r>
              <a:rPr lang="en-US" altLang="zh-CN" dirty="0"/>
              <a:t>run1</a:t>
            </a:r>
            <a:r>
              <a:rPr lang="zh-CN" altLang="en-US" dirty="0"/>
              <a:t>和</a:t>
            </a:r>
            <a:r>
              <a:rPr lang="en-US" altLang="zh-CN" dirty="0"/>
              <a:t>run2</a:t>
            </a:r>
            <a:r>
              <a:rPr lang="zh-CN" altLang="en-US" dirty="0"/>
              <a:t>就已经排</a:t>
            </a:r>
            <a:r>
              <a:rPr lang="zh-CN" altLang="en-US"/>
              <a:t>好</a:t>
            </a:r>
            <a:r>
              <a:rPr lang="zh-CN" altLang="en-US" smtClean="0"/>
              <a:t>序，完成</a:t>
            </a:r>
            <a:r>
              <a:rPr lang="zh-CN" altLang="en-US" dirty="0"/>
              <a:t>之后的结果： </a:t>
            </a:r>
            <a:r>
              <a:rPr lang="en-US" altLang="zh-CN" dirty="0"/>
              <a:t>[1,2,5,6,7,8,10,12] [3,4,9,11,13,15,16] [14</a:t>
            </a:r>
            <a:r>
              <a:rPr lang="en-US" altLang="zh-CN" dirty="0" smtClean="0"/>
              <a:t>]</a:t>
            </a:r>
          </a:p>
          <a:p>
            <a:pPr marL="285750" indent="-285750">
              <a:buFont typeface="Symbol" pitchFamily="18" charset="2"/>
              <a:buChar char="Þ"/>
            </a:pPr>
            <a:r>
              <a:rPr lang="en-US" altLang="zh-CN" dirty="0" smtClean="0"/>
              <a:t> </a:t>
            </a:r>
            <a:r>
              <a:rPr lang="zh-CN" altLang="en-US" dirty="0"/>
              <a:t>入栈 </a:t>
            </a:r>
            <a:r>
              <a:rPr lang="zh-CN" altLang="en-US" dirty="0" smtClean="0"/>
              <a:t>当前</a:t>
            </a:r>
            <a:r>
              <a:rPr lang="zh-CN" altLang="en-US" dirty="0"/>
              <a:t>入栈的区块大小为</a:t>
            </a:r>
            <a:r>
              <a:rPr lang="en-US" altLang="zh-CN" dirty="0"/>
              <a:t>[8,7</a:t>
            </a:r>
            <a:r>
              <a:rPr lang="en-US" altLang="zh-CN"/>
              <a:t>] </a:t>
            </a:r>
            <a:endParaRPr lang="en-US" altLang="zh-CN" smtClean="0"/>
          </a:p>
          <a:p>
            <a:pPr marL="285750" indent="-285750">
              <a:buFont typeface="Symbol" pitchFamily="18" charset="2"/>
              <a:buChar char="Þ"/>
            </a:pPr>
            <a:endParaRPr lang="en-US" altLang="zh-CN" dirty="0" smtClean="0"/>
          </a:p>
          <a:p>
            <a:pPr marL="285750" indent="-285750">
              <a:buFont typeface="Symbol" pitchFamily="18" charset="2"/>
              <a:buChar char="Þ"/>
            </a:pPr>
            <a:r>
              <a:rPr lang="zh-CN" altLang="en-US" dirty="0" smtClean="0"/>
              <a:t>退出</a:t>
            </a:r>
            <a:r>
              <a:rPr lang="en-US" altLang="zh-CN" dirty="0"/>
              <a:t>merge</a:t>
            </a:r>
            <a:r>
              <a:rPr lang="zh-CN" altLang="en-US" dirty="0"/>
              <a:t>循环因为</a:t>
            </a:r>
            <a:r>
              <a:rPr lang="en-US" altLang="zh-CN" dirty="0" err="1"/>
              <a:t>runLen</a:t>
            </a:r>
            <a:r>
              <a:rPr lang="en-US" altLang="zh-CN" dirty="0"/>
              <a:t>[0]&gt;</a:t>
            </a:r>
            <a:r>
              <a:rPr lang="en-US" altLang="zh-CN" dirty="0" err="1"/>
              <a:t>runLen</a:t>
            </a:r>
            <a:r>
              <a:rPr lang="en-US" altLang="zh-CN" dirty="0"/>
              <a:t>[1</a:t>
            </a:r>
            <a:r>
              <a:rPr lang="en-US" altLang="zh-CN" dirty="0" smtClean="0"/>
              <a:t>]</a:t>
            </a:r>
            <a:endParaRPr lang="en-US" altLang="zh-CN" dirty="0"/>
          </a:p>
        </p:txBody>
      </p:sp>
    </p:spTree>
    <p:extLst>
      <p:ext uri="{BB962C8B-B14F-4D97-AF65-F5344CB8AC3E}">
        <p14:creationId xmlns:p14="http://schemas.microsoft.com/office/powerpoint/2010/main" val="164043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t>158</a:t>
            </a:fld>
            <a:endParaRPr lang="zh-CN" altLang="en-US"/>
          </a:p>
        </p:txBody>
      </p:sp>
      <p:sp>
        <p:nvSpPr>
          <p:cNvPr id="3" name="矩形 2"/>
          <p:cNvSpPr/>
          <p:nvPr/>
        </p:nvSpPr>
        <p:spPr>
          <a:xfrm>
            <a:off x="1558702" y="909518"/>
            <a:ext cx="8553414" cy="4693593"/>
          </a:xfrm>
          <a:prstGeom prst="rect">
            <a:avLst/>
          </a:prstGeom>
        </p:spPr>
        <p:txBody>
          <a:bodyPr wrap="square">
            <a:spAutoFit/>
          </a:bodyPr>
          <a:lstStyle/>
          <a:p>
            <a:pPr marL="285750" indent="-285750">
              <a:buFont typeface="Symbol" pitchFamily="18" charset="2"/>
              <a:buChar char="Þ"/>
            </a:pPr>
            <a:r>
              <a:rPr lang="zh-CN" altLang="en-US" dirty="0" smtClean="0"/>
              <a:t>寻找</a:t>
            </a:r>
            <a:r>
              <a:rPr lang="zh-CN" altLang="en-US" dirty="0"/>
              <a:t>连续的降序或升序序列 </a:t>
            </a:r>
            <a:r>
              <a:rPr lang="zh-CN" altLang="en-US" dirty="0" smtClean="0"/>
              <a:t>最后</a:t>
            </a:r>
            <a:r>
              <a:rPr lang="zh-CN" altLang="en-US" dirty="0"/>
              <a:t>只剩下</a:t>
            </a:r>
            <a:r>
              <a:rPr lang="en-US" altLang="zh-CN" dirty="0"/>
              <a:t>[14]</a:t>
            </a:r>
            <a:r>
              <a:rPr lang="zh-CN" altLang="en-US" dirty="0"/>
              <a:t>这个元素：</a:t>
            </a:r>
            <a:r>
              <a:rPr lang="en-US" altLang="zh-CN" dirty="0"/>
              <a:t>[1,2,5,6,7,8,10,12] [3,4,9,11,13,15,16] [14</a:t>
            </a:r>
            <a:r>
              <a:rPr lang="en-US" altLang="zh-CN" dirty="0" smtClean="0"/>
              <a:t>]</a:t>
            </a:r>
          </a:p>
          <a:p>
            <a:pPr marL="285750" indent="-285750">
              <a:buFont typeface="Symbol" pitchFamily="18" charset="2"/>
              <a:buChar char="Þ"/>
            </a:pPr>
            <a:r>
              <a:rPr lang="en-US" altLang="zh-CN" dirty="0" smtClean="0"/>
              <a:t> </a:t>
            </a:r>
            <a:r>
              <a:rPr lang="zh-CN" altLang="en-US" dirty="0"/>
              <a:t>入</a:t>
            </a:r>
            <a:r>
              <a:rPr lang="zh-CN" altLang="en-US" dirty="0" smtClean="0"/>
              <a:t>栈</a:t>
            </a:r>
            <a:r>
              <a:rPr lang="en-US" altLang="zh-CN" dirty="0" smtClean="0"/>
              <a:t> </a:t>
            </a:r>
            <a:r>
              <a:rPr lang="zh-CN" altLang="en-US" dirty="0"/>
              <a:t>当前入栈的区块大小为</a:t>
            </a:r>
            <a:r>
              <a:rPr lang="en-US" altLang="zh-CN" dirty="0"/>
              <a:t>[8,7,1</a:t>
            </a:r>
            <a:r>
              <a:rPr lang="en-US" altLang="zh-CN" dirty="0" smtClean="0"/>
              <a:t>]</a:t>
            </a:r>
          </a:p>
          <a:p>
            <a:pPr marL="285750" indent="-285750">
              <a:buFont typeface="Symbol" pitchFamily="18" charset="2"/>
              <a:buChar char="Þ"/>
            </a:pPr>
            <a:r>
              <a:rPr lang="en-US" altLang="zh-CN" dirty="0" smtClean="0"/>
              <a:t> </a:t>
            </a:r>
            <a:r>
              <a:rPr lang="zh-CN" altLang="en-US" dirty="0"/>
              <a:t>进入</a:t>
            </a:r>
            <a:r>
              <a:rPr lang="en-US" altLang="zh-CN" dirty="0"/>
              <a:t>merge</a:t>
            </a:r>
            <a:r>
              <a:rPr lang="zh-CN" altLang="en-US" smtClean="0"/>
              <a:t>循环</a:t>
            </a:r>
            <a:r>
              <a:rPr lang="en-US" altLang="zh-CN" smtClean="0"/>
              <a:t> </a:t>
            </a:r>
            <a:r>
              <a:rPr lang="zh-CN" altLang="en-US" smtClean="0"/>
              <a:t>，因为</a:t>
            </a:r>
            <a:r>
              <a:rPr lang="en-US" altLang="zh-CN" dirty="0" err="1"/>
              <a:t>runLen</a:t>
            </a:r>
            <a:r>
              <a:rPr lang="en-US" altLang="zh-CN" dirty="0"/>
              <a:t>[0]&lt;=</a:t>
            </a:r>
            <a:r>
              <a:rPr lang="en-US" altLang="zh-CN" dirty="0" err="1"/>
              <a:t>runLen</a:t>
            </a:r>
            <a:r>
              <a:rPr lang="en-US" altLang="zh-CN" dirty="0"/>
              <a:t>[1]+</a:t>
            </a:r>
            <a:r>
              <a:rPr lang="en-US" altLang="zh-CN" dirty="0" err="1"/>
              <a:t>runLen</a:t>
            </a:r>
            <a:r>
              <a:rPr lang="en-US" altLang="zh-CN" dirty="0"/>
              <a:t>[2</a:t>
            </a:r>
            <a:r>
              <a:rPr lang="en-US" altLang="zh-CN"/>
              <a:t>] </a:t>
            </a:r>
            <a:r>
              <a:rPr lang="zh-CN" altLang="en-US" smtClean="0"/>
              <a:t>所以</a:t>
            </a:r>
            <a:r>
              <a:rPr lang="zh-CN" altLang="en-US" dirty="0"/>
              <a:t>将</a:t>
            </a:r>
            <a:r>
              <a:rPr lang="en-US" altLang="zh-CN" dirty="0"/>
              <a:t>run1</a:t>
            </a:r>
            <a:r>
              <a:rPr lang="zh-CN" altLang="en-US" dirty="0"/>
              <a:t>和</a:t>
            </a:r>
            <a:r>
              <a:rPr lang="en-US" altLang="zh-CN" dirty="0"/>
              <a:t>run2</a:t>
            </a:r>
            <a:r>
              <a:rPr lang="zh-CN" altLang="en-US" dirty="0"/>
              <a:t>先合并</a:t>
            </a:r>
            <a:r>
              <a:rPr lang="zh-CN" altLang="en-US" dirty="0" smtClean="0"/>
              <a:t>。 </a:t>
            </a:r>
            <a:r>
              <a:rPr lang="en-US" altLang="zh-CN" dirty="0"/>
              <a:t>1) </a:t>
            </a:r>
            <a:r>
              <a:rPr lang="en-US" altLang="zh-CN" dirty="0" err="1"/>
              <a:t>gallopRight</a:t>
            </a:r>
            <a:r>
              <a:rPr lang="en-US" altLang="zh-CN" dirty="0"/>
              <a:t> &amp; 2) </a:t>
            </a:r>
            <a:r>
              <a:rPr lang="en-US" altLang="zh-CN" dirty="0" err="1"/>
              <a:t>gallopLeft</a:t>
            </a:r>
            <a:r>
              <a:rPr lang="en-US" altLang="zh-CN" dirty="0"/>
              <a:t> </a:t>
            </a:r>
            <a:r>
              <a:rPr lang="zh-CN" altLang="en-US" dirty="0"/>
              <a:t>这样需要排序的元素</a:t>
            </a:r>
            <a:r>
              <a:rPr lang="zh-CN" altLang="en-US"/>
              <a:t>剩下</a:t>
            </a:r>
            <a:r>
              <a:rPr lang="en-US" altLang="zh-CN" smtClean="0"/>
              <a:t>[15</a:t>
            </a:r>
            <a:r>
              <a:rPr lang="en-US" altLang="zh-CN" smtClean="0">
                <a:solidFill>
                  <a:srgbClr val="FF0000"/>
                </a:solidFill>
              </a:rPr>
              <a:t>,16</a:t>
            </a:r>
            <a:r>
              <a:rPr lang="en-US" altLang="zh-CN" dirty="0" smtClean="0"/>
              <a:t>] </a:t>
            </a:r>
            <a:r>
              <a:rPr lang="en-US" altLang="zh-CN" dirty="0"/>
              <a:t>[14]</a:t>
            </a:r>
            <a:r>
              <a:rPr lang="zh-CN" altLang="en-US" dirty="0"/>
              <a:t>，然后</a:t>
            </a:r>
            <a:r>
              <a:rPr lang="zh-CN" altLang="en-US"/>
              <a:t>进行</a:t>
            </a:r>
            <a:r>
              <a:rPr lang="en-US" altLang="zh-CN" smtClean="0"/>
              <a:t>merge </a:t>
            </a:r>
            <a:r>
              <a:rPr lang="zh-CN" altLang="en-US" dirty="0"/>
              <a:t>完成之后的结果： </a:t>
            </a:r>
            <a:r>
              <a:rPr lang="en-US" altLang="zh-CN" dirty="0"/>
              <a:t>[1,2,5,6,7,8,10,12] [3,4,9,11,13,14,15,16] </a:t>
            </a:r>
            <a:r>
              <a:rPr lang="zh-CN" altLang="en-US" dirty="0"/>
              <a:t>当前入栈的区块为</a:t>
            </a:r>
            <a:r>
              <a:rPr lang="en-US" altLang="zh-CN" dirty="0"/>
              <a:t>[</a:t>
            </a:r>
            <a:r>
              <a:rPr lang="en-US" altLang="zh-CN"/>
              <a:t>8,8</a:t>
            </a:r>
            <a:r>
              <a:rPr lang="en-US" altLang="zh-CN" smtClean="0"/>
              <a:t>]</a:t>
            </a:r>
          </a:p>
          <a:p>
            <a:pPr marL="285750" indent="-285750">
              <a:buFont typeface="Symbol" pitchFamily="18" charset="2"/>
              <a:buChar char="Þ"/>
            </a:pPr>
            <a:endParaRPr lang="en-US" altLang="zh-CN" dirty="0" smtClean="0"/>
          </a:p>
          <a:p>
            <a:pPr marL="285750" indent="-285750">
              <a:buFont typeface="Symbol" pitchFamily="18" charset="2"/>
              <a:buChar char="Þ"/>
            </a:pPr>
            <a:r>
              <a:rPr lang="en-US" altLang="zh-CN" dirty="0" smtClean="0"/>
              <a:t> </a:t>
            </a:r>
            <a:r>
              <a:rPr lang="zh-CN" altLang="en-US" dirty="0"/>
              <a:t>继续</a:t>
            </a:r>
            <a:r>
              <a:rPr lang="en-US" altLang="zh-CN" dirty="0"/>
              <a:t>merge</a:t>
            </a:r>
            <a:r>
              <a:rPr lang="zh-CN" altLang="en-US" dirty="0"/>
              <a:t>因为</a:t>
            </a:r>
            <a:r>
              <a:rPr lang="en-US" altLang="zh-CN" dirty="0" err="1"/>
              <a:t>runLen</a:t>
            </a:r>
            <a:r>
              <a:rPr lang="en-US" altLang="zh-CN" dirty="0"/>
              <a:t>[0]&lt;=</a:t>
            </a:r>
            <a:r>
              <a:rPr lang="en-US" altLang="zh-CN" dirty="0" err="1"/>
              <a:t>runLen</a:t>
            </a:r>
            <a:r>
              <a:rPr lang="en-US" altLang="zh-CN" dirty="0"/>
              <a:t>[1] 1) </a:t>
            </a:r>
            <a:r>
              <a:rPr lang="en-US" altLang="zh-CN" dirty="0" err="1"/>
              <a:t>gallopRight</a:t>
            </a:r>
            <a:r>
              <a:rPr lang="en-US" altLang="zh-CN" dirty="0"/>
              <a:t> &amp; 2) </a:t>
            </a:r>
            <a:r>
              <a:rPr lang="en-US" altLang="zh-CN" dirty="0" err="1"/>
              <a:t>gallopLeft</a:t>
            </a:r>
            <a:r>
              <a:rPr lang="en-US" altLang="zh-CN" dirty="0"/>
              <a:t> </a:t>
            </a:r>
            <a:r>
              <a:rPr lang="zh-CN" altLang="en-US" dirty="0"/>
              <a:t>需要排序的元素剩下</a:t>
            </a:r>
            <a:r>
              <a:rPr lang="en-US" altLang="zh-CN" dirty="0"/>
              <a:t>[5,6,7,8,10,12] [3,4,9,11]</a:t>
            </a:r>
            <a:r>
              <a:rPr lang="zh-CN" altLang="en-US" dirty="0"/>
              <a:t>，然后</a:t>
            </a:r>
            <a:r>
              <a:rPr lang="zh-CN" altLang="en-US"/>
              <a:t>进行</a:t>
            </a:r>
            <a:r>
              <a:rPr lang="en-US" altLang="zh-CN" smtClean="0"/>
              <a:t>merge </a:t>
            </a:r>
            <a:r>
              <a:rPr lang="zh-CN" altLang="en-US" dirty="0"/>
              <a:t>完成之后的结果： </a:t>
            </a:r>
            <a:r>
              <a:rPr lang="en-US" altLang="zh-CN" dirty="0"/>
              <a:t>[1,2,3,4,5,6,7,8,9,10,11,12,13,14,15,16] </a:t>
            </a:r>
            <a:r>
              <a:rPr lang="zh-CN" altLang="en-US" dirty="0"/>
              <a:t>当前入栈的区块大小为</a:t>
            </a:r>
            <a:r>
              <a:rPr lang="en-US" altLang="zh-CN" dirty="0"/>
              <a:t>[16</a:t>
            </a:r>
            <a:r>
              <a:rPr lang="en-US" altLang="zh-CN" dirty="0" smtClean="0"/>
              <a:t>]</a:t>
            </a:r>
          </a:p>
          <a:p>
            <a:pPr marL="285750" indent="-285750">
              <a:buFont typeface="Symbol" pitchFamily="18" charset="2"/>
              <a:buChar char="Þ"/>
            </a:pPr>
            <a:r>
              <a:rPr lang="en-US" altLang="zh-CN" smtClean="0"/>
              <a:t> </a:t>
            </a:r>
            <a:r>
              <a:rPr lang="zh-CN" altLang="en-US" smtClean="0"/>
              <a:t>结束</a:t>
            </a:r>
            <a:endParaRPr lang="zh-CN" altLang="en-US" dirty="0"/>
          </a:p>
        </p:txBody>
      </p:sp>
    </p:spTree>
    <p:extLst>
      <p:ext uri="{BB962C8B-B14F-4D97-AF65-F5344CB8AC3E}">
        <p14:creationId xmlns:p14="http://schemas.microsoft.com/office/powerpoint/2010/main" val="62216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mtClean="0"/>
              <a:t>Array</a:t>
            </a:r>
            <a:endParaRPr lang="en-US" altLang="zh-CN"/>
          </a:p>
          <a:p>
            <a:r>
              <a:rPr lang="en-US" altLang="zh-CN"/>
              <a:t>Worst-case performance	</a:t>
            </a:r>
            <a:r>
              <a:rPr lang="en-US" altLang="zh-CN" smtClean="0"/>
              <a:t>O(nlog </a:t>
            </a:r>
            <a:r>
              <a:rPr lang="en-US" altLang="zh-CN"/>
              <a:t>n</a:t>
            </a:r>
            <a:r>
              <a:rPr lang="en-US" altLang="zh-CN" smtClean="0"/>
              <a:t>)</a:t>
            </a:r>
          </a:p>
          <a:p>
            <a:r>
              <a:rPr lang="en-US" altLang="zh-CN" smtClean="0"/>
              <a:t> Best-case </a:t>
            </a:r>
            <a:r>
              <a:rPr lang="en-US" altLang="zh-CN"/>
              <a:t>performance	</a:t>
            </a:r>
            <a:r>
              <a:rPr lang="en-US" altLang="zh-CN" smtClean="0"/>
              <a:t> </a:t>
            </a:r>
            <a:r>
              <a:rPr lang="en-US" altLang="zh-CN"/>
              <a:t>O(n</a:t>
            </a:r>
            <a:r>
              <a:rPr lang="en-US" altLang="zh-CN" smtClean="0"/>
              <a:t>)</a:t>
            </a:r>
          </a:p>
          <a:p>
            <a:r>
              <a:rPr lang="en-US" altLang="zh-CN" smtClean="0"/>
              <a:t> Average </a:t>
            </a:r>
            <a:r>
              <a:rPr lang="en-US" altLang="zh-CN"/>
              <a:t>performance	</a:t>
            </a:r>
            <a:r>
              <a:rPr lang="en-US" altLang="zh-CN" smtClean="0"/>
              <a:t>O(nlog </a:t>
            </a:r>
            <a:r>
              <a:rPr lang="en-US" altLang="zh-CN"/>
              <a:t>n)</a:t>
            </a:r>
          </a:p>
          <a:p>
            <a:r>
              <a:rPr lang="en-US" altLang="zh-CN"/>
              <a:t>Worst-case space </a:t>
            </a:r>
            <a:r>
              <a:rPr lang="en-US" altLang="zh-CN" smtClean="0"/>
              <a:t>complexity </a:t>
            </a:r>
            <a:r>
              <a:rPr lang="en-US" altLang="zh-CN"/>
              <a:t>O(n</a:t>
            </a:r>
            <a:r>
              <a:rPr lang="en-US" altLang="zh-CN" smtClean="0"/>
              <a:t>)</a:t>
            </a:r>
          </a:p>
          <a:p>
            <a:r>
              <a:rPr lang="en-US" altLang="zh-CN" smtClean="0"/>
              <a:t>Stable</a:t>
            </a:r>
          </a:p>
          <a:p>
            <a:r>
              <a:rPr lang="en-US" altLang="zh-CN" smtClean="0"/>
              <a:t>Adaptive</a:t>
            </a:r>
            <a:endParaRPr lang="zh-CN" altLang="en-US"/>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272901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6353" y="189438"/>
            <a:ext cx="10233473" cy="648527"/>
          </a:xfrm>
        </p:spPr>
        <p:txBody>
          <a:bodyPr>
            <a:normAutofit fontScale="90000"/>
          </a:bodyPr>
          <a:lstStyle/>
          <a:p>
            <a:r>
              <a:rPr lang="zh-CN" altLang="en-US" smtClean="0"/>
              <a:t>顺序查找算法</a:t>
            </a:r>
            <a:endParaRPr lang="zh-CN" altLang="en-US"/>
          </a:p>
        </p:txBody>
      </p:sp>
      <p:pic>
        <p:nvPicPr>
          <p:cNvPr id="4" name="图片 3"/>
          <p:cNvPicPr>
            <a:picLocks noChangeAspect="1"/>
          </p:cNvPicPr>
          <p:nvPr/>
        </p:nvPicPr>
        <p:blipFill>
          <a:blip r:embed="rId2"/>
          <a:stretch>
            <a:fillRect/>
          </a:stretch>
        </p:blipFill>
        <p:spPr>
          <a:xfrm>
            <a:off x="1347756" y="1053532"/>
            <a:ext cx="6858000" cy="1609725"/>
          </a:xfrm>
          <a:prstGeom prst="rect">
            <a:avLst/>
          </a:prstGeom>
        </p:spPr>
      </p:pic>
      <p:sp>
        <p:nvSpPr>
          <p:cNvPr id="5" name="Rectangle 1"/>
          <p:cNvSpPr>
            <a:spLocks noChangeArrowheads="1"/>
          </p:cNvSpPr>
          <p:nvPr/>
        </p:nvSpPr>
        <p:spPr bwMode="auto">
          <a:xfrm>
            <a:off x="1466833" y="2672393"/>
            <a:ext cx="6717805" cy="1477328"/>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sequentialSearch(</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.data[i].getKey() ==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Rectangle 2"/>
          <p:cNvSpPr>
            <a:spLocks noChangeArrowheads="1"/>
          </p:cNvSpPr>
          <p:nvPr/>
        </p:nvSpPr>
        <p:spPr bwMode="auto">
          <a:xfrm>
            <a:off x="1494438" y="4289828"/>
            <a:ext cx="6711318"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sequentialSearch2(</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r = Record(target)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try</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.data.index(r)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except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圆角矩形标注 1"/>
          <p:cNvSpPr/>
          <p:nvPr/>
        </p:nvSpPr>
        <p:spPr>
          <a:xfrm>
            <a:off x="9191550" y="1858394"/>
            <a:ext cx="1584176" cy="6353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最好、最坏、平均？</a:t>
            </a:r>
            <a:endParaRPr lang="zh-CN" altLang="en-US"/>
          </a:p>
        </p:txBody>
      </p:sp>
      <p:sp>
        <p:nvSpPr>
          <p:cNvPr id="7" name="圆角矩形标注 6"/>
          <p:cNvSpPr/>
          <p:nvPr/>
        </p:nvSpPr>
        <p:spPr>
          <a:xfrm>
            <a:off x="9343950" y="4305563"/>
            <a:ext cx="1584176" cy="6353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mtClean="0"/>
              <a:t>失败查找</a:t>
            </a:r>
            <a:endParaRPr lang="zh-CN" altLang="en-US"/>
          </a:p>
        </p:txBody>
      </p:sp>
    </p:spTree>
    <p:extLst>
      <p:ext uri="{BB962C8B-B14F-4D97-AF65-F5344CB8AC3E}">
        <p14:creationId xmlns:p14="http://schemas.microsoft.com/office/powerpoint/2010/main" val="4145740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7"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哈希查找</a:t>
            </a:r>
            <a:endParaRPr lang="zh-CN" altLang="en-US" dirty="0"/>
          </a:p>
        </p:txBody>
      </p:sp>
    </p:spTree>
    <p:extLst>
      <p:ext uri="{BB962C8B-B14F-4D97-AF65-F5344CB8AC3E}">
        <p14:creationId xmlns:p14="http://schemas.microsoft.com/office/powerpoint/2010/main" val="397416311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solidFill>
                  <a:srgbClr val="FF0000"/>
                </a:solidFill>
              </a:rPr>
              <a:t>查找</a:t>
            </a:r>
            <a:r>
              <a:rPr lang="zh-CN" altLang="en-US"/>
              <a:t>是指：给定由</a:t>
            </a:r>
            <a:r>
              <a:rPr lang="en-US" altLang="zh-CN"/>
              <a:t>n</a:t>
            </a:r>
            <a:r>
              <a:rPr lang="zh-CN" altLang="en-US"/>
              <a:t>个</a:t>
            </a:r>
            <a:r>
              <a:rPr lang="zh-CN" altLang="en-US">
                <a:solidFill>
                  <a:srgbClr val="FF0000"/>
                </a:solidFill>
              </a:rPr>
              <a:t>记录</a:t>
            </a:r>
            <a:r>
              <a:rPr lang="en-US" altLang="zh-CN"/>
              <a:t>(Record)</a:t>
            </a:r>
            <a:r>
              <a:rPr lang="zh-CN" altLang="en-US"/>
              <a:t>构成的</a:t>
            </a:r>
            <a:r>
              <a:rPr lang="zh-CN" altLang="en-US" smtClean="0">
                <a:solidFill>
                  <a:srgbClr val="FF0000"/>
                </a:solidFill>
              </a:rPr>
              <a:t>集合（查找表）</a:t>
            </a:r>
            <a:r>
              <a:rPr lang="zh-CN" altLang="en-US" smtClean="0"/>
              <a:t>，</a:t>
            </a:r>
            <a:r>
              <a:rPr lang="zh-CN" altLang="en-US"/>
              <a:t>其中每个记录都有一个对应的关键字项</a:t>
            </a:r>
            <a:r>
              <a:rPr lang="en-US" altLang="zh-CN">
                <a:solidFill>
                  <a:srgbClr val="FF0000"/>
                </a:solidFill>
              </a:rPr>
              <a:t>Key</a:t>
            </a:r>
            <a:r>
              <a:rPr lang="zh-CN" altLang="en-US"/>
              <a:t>，给定一个目标关键字</a:t>
            </a:r>
            <a:r>
              <a:rPr lang="en-US" altLang="zh-CN"/>
              <a:t>target</a:t>
            </a:r>
            <a:r>
              <a:rPr lang="zh-CN" altLang="en-US"/>
              <a:t>，要求在集合中寻找关键字项与</a:t>
            </a:r>
            <a:r>
              <a:rPr lang="en-US" altLang="zh-CN"/>
              <a:t>target</a:t>
            </a:r>
            <a:r>
              <a:rPr lang="zh-CN" altLang="en-US"/>
              <a:t>相同的记录</a:t>
            </a:r>
            <a:r>
              <a:rPr lang="zh-CN" altLang="en-US" smtClean="0"/>
              <a:t>。</a:t>
            </a:r>
            <a:endParaRPr lang="en-US" altLang="zh-CN" smtClean="0"/>
          </a:p>
          <a:p>
            <a:r>
              <a:rPr lang="zh-CN" altLang="en-US" smtClean="0"/>
              <a:t>如</a:t>
            </a:r>
            <a:r>
              <a:rPr lang="zh-CN" altLang="en-US"/>
              <a:t>能在集合中找到符合条件的记录，则为</a:t>
            </a:r>
            <a:r>
              <a:rPr lang="zh-CN" altLang="en-US">
                <a:solidFill>
                  <a:srgbClr val="FF0000"/>
                </a:solidFill>
              </a:rPr>
              <a:t>成功查找</a:t>
            </a:r>
            <a:r>
              <a:rPr lang="zh-CN" altLang="en-US"/>
              <a:t>，此时可返回找到的记录的位置</a:t>
            </a:r>
            <a:r>
              <a:rPr lang="zh-CN" altLang="en-US" smtClean="0"/>
              <a:t>；</a:t>
            </a:r>
            <a:endParaRPr lang="en-US" altLang="zh-CN" smtClean="0"/>
          </a:p>
          <a:p>
            <a:r>
              <a:rPr lang="zh-CN" altLang="en-US" smtClean="0"/>
              <a:t>否则</a:t>
            </a:r>
            <a:r>
              <a:rPr lang="zh-CN" altLang="en-US"/>
              <a:t>，即为</a:t>
            </a:r>
            <a:r>
              <a:rPr lang="zh-CN" altLang="en-US">
                <a:solidFill>
                  <a:srgbClr val="FF0000"/>
                </a:solidFill>
              </a:rPr>
              <a:t>失败查找</a:t>
            </a:r>
            <a:r>
              <a:rPr lang="zh-CN" altLang="en-US"/>
              <a:t>，可给出找不到的提示信息或者将目标关键字对应记录插入至集合中。</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399968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pPr>
              <a:lnSpc>
                <a:spcPct val="120000"/>
              </a:lnSpc>
              <a:spcBef>
                <a:spcPts val="600"/>
              </a:spcBef>
              <a:spcAft>
                <a:spcPts val="0"/>
              </a:spcAft>
            </a:pPr>
            <a:r>
              <a:rPr lang="zh-CN" altLang="en-US" smtClean="0">
                <a:solidFill>
                  <a:srgbClr val="FF0000"/>
                </a:solidFill>
              </a:rPr>
              <a:t>记录：</a:t>
            </a:r>
            <a:r>
              <a:rPr lang="zh-CN" altLang="en-US" smtClean="0"/>
              <a:t>即</a:t>
            </a:r>
            <a:r>
              <a:rPr lang="zh-CN" altLang="en-US" smtClean="0">
                <a:solidFill>
                  <a:srgbClr val="FF0000"/>
                </a:solidFill>
              </a:rPr>
              <a:t>数据元素</a:t>
            </a:r>
            <a:r>
              <a:rPr lang="zh-CN" altLang="en-US" smtClean="0"/>
              <a:t>，通常包含</a:t>
            </a:r>
            <a:r>
              <a:rPr lang="zh-CN" altLang="en-US"/>
              <a:t>若干个</a:t>
            </a:r>
            <a:r>
              <a:rPr lang="zh-CN" altLang="en-US" smtClean="0"/>
              <a:t>数据项。</a:t>
            </a:r>
            <a:endParaRPr lang="en-US" altLang="zh-CN" smtClean="0"/>
          </a:p>
          <a:p>
            <a:pPr lvl="1">
              <a:lnSpc>
                <a:spcPct val="120000"/>
              </a:lnSpc>
              <a:spcBef>
                <a:spcPts val="600"/>
              </a:spcBef>
              <a:spcAft>
                <a:spcPts val="0"/>
              </a:spcAft>
            </a:pPr>
            <a:r>
              <a:rPr lang="zh-CN" altLang="en-US" smtClean="0"/>
              <a:t>如</a:t>
            </a:r>
            <a:r>
              <a:rPr lang="zh-CN" altLang="en-US"/>
              <a:t>一个学生记录可能包含学号、姓名、性别、籍贯、年龄等</a:t>
            </a:r>
            <a:r>
              <a:rPr lang="zh-CN" altLang="en-US" smtClean="0"/>
              <a:t>各数据项。</a:t>
            </a:r>
            <a:endParaRPr lang="en-US" altLang="zh-CN" smtClean="0"/>
          </a:p>
          <a:p>
            <a:pPr lvl="1">
              <a:lnSpc>
                <a:spcPct val="120000"/>
              </a:lnSpc>
              <a:spcBef>
                <a:spcPts val="600"/>
              </a:spcBef>
              <a:spcAft>
                <a:spcPts val="0"/>
              </a:spcAft>
            </a:pPr>
            <a:r>
              <a:rPr lang="zh-CN" altLang="en-US" smtClean="0"/>
              <a:t>从作用分两个部分：即关</a:t>
            </a:r>
            <a:r>
              <a:rPr lang="zh-CN" altLang="en-US" smtClean="0">
                <a:solidFill>
                  <a:srgbClr val="FF0000"/>
                </a:solidFill>
              </a:rPr>
              <a:t>键</a:t>
            </a:r>
            <a:r>
              <a:rPr lang="zh-CN" altLang="en-US" smtClean="0"/>
              <a:t>字域和其它</a:t>
            </a:r>
            <a:r>
              <a:rPr lang="zh-CN" altLang="en-US">
                <a:solidFill>
                  <a:srgbClr val="FF0000"/>
                </a:solidFill>
              </a:rPr>
              <a:t>域</a:t>
            </a:r>
            <a:r>
              <a:rPr lang="zh-CN" altLang="en-US" smtClean="0">
                <a:solidFill>
                  <a:srgbClr val="FF0000"/>
                </a:solidFill>
              </a:rPr>
              <a:t>，键</a:t>
            </a:r>
            <a:r>
              <a:rPr lang="en-US" altLang="zh-CN" smtClean="0">
                <a:solidFill>
                  <a:srgbClr val="FF0000"/>
                </a:solidFill>
              </a:rPr>
              <a:t>-</a:t>
            </a:r>
            <a:r>
              <a:rPr lang="zh-CN" altLang="en-US" smtClean="0">
                <a:solidFill>
                  <a:srgbClr val="FF0000"/>
                </a:solidFill>
              </a:rPr>
              <a:t>值对</a:t>
            </a:r>
            <a:r>
              <a:rPr lang="zh-CN" altLang="en-US" smtClean="0"/>
              <a:t>。</a:t>
            </a:r>
            <a:endParaRPr lang="zh-CN" altLang="en-US"/>
          </a:p>
          <a:p>
            <a:pPr>
              <a:lnSpc>
                <a:spcPct val="120000"/>
              </a:lnSpc>
              <a:spcBef>
                <a:spcPts val="600"/>
              </a:spcBef>
              <a:spcAft>
                <a:spcPts val="0"/>
              </a:spcAft>
            </a:pPr>
            <a:r>
              <a:rPr lang="zh-CN" altLang="en-US" smtClean="0">
                <a:solidFill>
                  <a:srgbClr val="FF0000"/>
                </a:solidFill>
              </a:rPr>
              <a:t>关键字：</a:t>
            </a:r>
            <a:r>
              <a:rPr lang="zh-CN" altLang="en-US" smtClean="0"/>
              <a:t>也</a:t>
            </a:r>
            <a:r>
              <a:rPr lang="zh-CN" altLang="en-US"/>
              <a:t>称为</a:t>
            </a:r>
            <a:r>
              <a:rPr lang="zh-CN" altLang="en-US">
                <a:solidFill>
                  <a:srgbClr val="FF0000"/>
                </a:solidFill>
              </a:rPr>
              <a:t>键</a:t>
            </a:r>
            <a:r>
              <a:rPr lang="zh-CN" altLang="en-US"/>
              <a:t>、</a:t>
            </a:r>
            <a:r>
              <a:rPr lang="zh-CN" altLang="en-US">
                <a:solidFill>
                  <a:srgbClr val="FF0000"/>
                </a:solidFill>
              </a:rPr>
              <a:t>关键码</a:t>
            </a:r>
            <a:r>
              <a:rPr lang="zh-CN" altLang="en-US"/>
              <a:t>，是查找时的</a:t>
            </a:r>
            <a:r>
              <a:rPr lang="zh-CN" altLang="en-US" smtClean="0"/>
              <a:t>依据。通常</a:t>
            </a:r>
            <a:r>
              <a:rPr lang="zh-CN" altLang="en-US"/>
              <a:t>是记录中的某个数据项，如我们根据学号来查找学生，学号即为关键字</a:t>
            </a:r>
            <a:r>
              <a:rPr lang="zh-CN" altLang="en-US" smtClean="0"/>
              <a:t>。</a:t>
            </a:r>
            <a:endParaRPr lang="en-US" altLang="zh-CN" smtClean="0"/>
          </a:p>
          <a:p>
            <a:pPr lvl="1">
              <a:lnSpc>
                <a:spcPct val="120000"/>
              </a:lnSpc>
              <a:spcBef>
                <a:spcPts val="600"/>
              </a:spcBef>
              <a:spcAft>
                <a:spcPts val="0"/>
              </a:spcAft>
            </a:pPr>
            <a:r>
              <a:rPr lang="zh-CN" altLang="en-US" smtClean="0"/>
              <a:t>关键字</a:t>
            </a:r>
            <a:r>
              <a:rPr lang="zh-CN" altLang="en-US"/>
              <a:t>又分</a:t>
            </a:r>
            <a:r>
              <a:rPr lang="zh-CN" altLang="en-US">
                <a:solidFill>
                  <a:srgbClr val="FF0000"/>
                </a:solidFill>
              </a:rPr>
              <a:t>为主关键字</a:t>
            </a:r>
            <a:r>
              <a:rPr lang="zh-CN" altLang="en-US"/>
              <a:t>和</a:t>
            </a:r>
            <a:r>
              <a:rPr lang="zh-CN" altLang="en-US">
                <a:solidFill>
                  <a:srgbClr val="FF0000"/>
                </a:solidFill>
              </a:rPr>
              <a:t>次</a:t>
            </a:r>
            <a:r>
              <a:rPr lang="zh-CN" altLang="en-US" smtClean="0">
                <a:solidFill>
                  <a:srgbClr val="FF0000"/>
                </a:solidFill>
              </a:rPr>
              <a:t>关键字；</a:t>
            </a:r>
            <a:endParaRPr lang="en-US" altLang="zh-CN" smtClean="0"/>
          </a:p>
          <a:p>
            <a:pPr lvl="1">
              <a:lnSpc>
                <a:spcPct val="120000"/>
              </a:lnSpc>
              <a:spcBef>
                <a:spcPts val="600"/>
              </a:spcBef>
              <a:spcAft>
                <a:spcPts val="0"/>
              </a:spcAft>
            </a:pPr>
            <a:r>
              <a:rPr lang="zh-CN" altLang="en-US" smtClean="0"/>
              <a:t>如果</a:t>
            </a:r>
            <a:r>
              <a:rPr lang="zh-CN" altLang="en-US"/>
              <a:t>通过该关键字项能唯一区分一个记录，则为主</a:t>
            </a:r>
            <a:r>
              <a:rPr lang="zh-CN" altLang="en-US" smtClean="0"/>
              <a:t>关键字</a:t>
            </a:r>
            <a:r>
              <a:rPr lang="zh-CN" altLang="en-US"/>
              <a:t>；</a:t>
            </a:r>
            <a:endParaRPr lang="en-US" altLang="zh-CN" smtClean="0"/>
          </a:p>
          <a:p>
            <a:pPr lvl="1">
              <a:lnSpc>
                <a:spcPct val="120000"/>
              </a:lnSpc>
              <a:spcBef>
                <a:spcPts val="600"/>
              </a:spcBef>
              <a:spcAft>
                <a:spcPts val="0"/>
              </a:spcAft>
            </a:pPr>
            <a:r>
              <a:rPr lang="zh-CN" altLang="en-US" smtClean="0"/>
              <a:t>如果</a:t>
            </a:r>
            <a:r>
              <a:rPr lang="zh-CN" altLang="en-US"/>
              <a:t>通过该关键字项可能识别出多个记录，则为次关键字</a:t>
            </a:r>
            <a:r>
              <a:rPr lang="zh-CN" altLang="en-US" smtClean="0"/>
              <a:t>。</a:t>
            </a:r>
            <a:endParaRPr lang="en-US" altLang="zh-CN" smtClean="0"/>
          </a:p>
          <a:p>
            <a:pPr lvl="1">
              <a:lnSpc>
                <a:spcPct val="120000"/>
              </a:lnSpc>
              <a:spcBef>
                <a:spcPts val="600"/>
              </a:spcBef>
              <a:spcAft>
                <a:spcPts val="0"/>
              </a:spcAft>
            </a:pPr>
            <a:r>
              <a:rPr lang="zh-CN" altLang="en-US" smtClean="0"/>
              <a:t>如</a:t>
            </a:r>
            <a:r>
              <a:rPr lang="zh-CN" altLang="en-US"/>
              <a:t>学生记录的主关键字项通常为学号，因为每个学生的学号是不同的，而姓名项由于可能发生重名，是次关键字</a:t>
            </a:r>
            <a:r>
              <a:rPr lang="zh-CN" altLang="en-US" smtClean="0"/>
              <a:t>。</a:t>
            </a:r>
            <a:endParaRPr lang="en-US" altLang="zh-CN" smtClean="0"/>
          </a:p>
          <a:p>
            <a:pPr>
              <a:lnSpc>
                <a:spcPct val="120000"/>
              </a:lnSpc>
              <a:spcBef>
                <a:spcPts val="600"/>
              </a:spcBef>
              <a:spcAft>
                <a:spcPts val="0"/>
              </a:spcAft>
            </a:pPr>
            <a:r>
              <a:rPr lang="zh-CN" altLang="en-US" smtClean="0"/>
              <a:t>本</a:t>
            </a:r>
            <a:r>
              <a:rPr lang="zh-CN" altLang="en-US"/>
              <a:t>书主要</a:t>
            </a:r>
            <a:r>
              <a:rPr lang="zh-CN" altLang="en-US" smtClean="0"/>
              <a:t>讨论</a:t>
            </a:r>
            <a:r>
              <a:rPr lang="zh-CN" altLang="en-US" smtClean="0">
                <a:solidFill>
                  <a:srgbClr val="FF0000"/>
                </a:solidFill>
              </a:rPr>
              <a:t>主</a:t>
            </a:r>
            <a:r>
              <a:rPr lang="zh-CN" altLang="en-US">
                <a:solidFill>
                  <a:srgbClr val="FF0000"/>
                </a:solidFill>
              </a:rPr>
              <a:t>关键字</a:t>
            </a:r>
            <a:r>
              <a:rPr lang="zh-CN" altLang="en-US" smtClean="0"/>
              <a:t>，后续</a:t>
            </a:r>
            <a:r>
              <a:rPr lang="zh-CN" altLang="en-US"/>
              <a:t>描述中简写为关键字</a:t>
            </a:r>
            <a:r>
              <a:rPr lang="zh-CN" altLang="en-US" smtClean="0"/>
              <a:t>。</a:t>
            </a:r>
            <a:endParaRPr lang="en-US" altLang="zh-CN" smtClean="0"/>
          </a:p>
          <a:p>
            <a:pPr>
              <a:lnSpc>
                <a:spcPct val="120000"/>
              </a:lnSpc>
              <a:spcBef>
                <a:spcPts val="600"/>
              </a:spcBef>
              <a:spcAft>
                <a:spcPts val="0"/>
              </a:spcAft>
            </a:pPr>
            <a:r>
              <a:rPr lang="zh-CN" altLang="en-US" smtClean="0"/>
              <a:t>为了</a:t>
            </a:r>
            <a:r>
              <a:rPr lang="zh-CN" altLang="en-US"/>
              <a:t>能进行查找，关键字之间</a:t>
            </a:r>
            <a:r>
              <a:rPr lang="zh-CN" altLang="en-US">
                <a:solidFill>
                  <a:srgbClr val="FF0000"/>
                </a:solidFill>
              </a:rPr>
              <a:t>应可以进行是否相等的比较</a:t>
            </a:r>
            <a:r>
              <a:rPr lang="zh-CN" altLang="en-US"/>
              <a:t>，在</a:t>
            </a:r>
            <a:r>
              <a:rPr lang="zh-CN" altLang="en-US" smtClean="0"/>
              <a:t>有序结构下还</a:t>
            </a:r>
            <a:r>
              <a:rPr lang="zh-CN" altLang="en-US"/>
              <a:t>要求能</a:t>
            </a:r>
            <a:r>
              <a:rPr lang="zh-CN" altLang="en-US">
                <a:solidFill>
                  <a:srgbClr val="FF0000"/>
                </a:solidFill>
              </a:rPr>
              <a:t>相互比较大小</a:t>
            </a:r>
            <a:r>
              <a:rPr lang="zh-CN" altLang="en-US" smtClean="0"/>
              <a:t>。</a:t>
            </a:r>
            <a:r>
              <a:rPr lang="en-US" altLang="zh-CN"/>
              <a:t>	</a:t>
            </a:r>
            <a:endParaRPr lang="en-US" altLang="zh-CN" smtClean="0"/>
          </a:p>
        </p:txBody>
      </p:sp>
      <p:sp>
        <p:nvSpPr>
          <p:cNvPr id="5" name="标题 4"/>
          <p:cNvSpPr>
            <a:spLocks noGrp="1"/>
          </p:cNvSpPr>
          <p:nvPr>
            <p:ph type="title"/>
          </p:nvPr>
        </p:nvSpPr>
        <p:spPr/>
        <p:txBody>
          <a:bodyPr>
            <a:normAutofit fontScale="90000"/>
          </a:bodyPr>
          <a:lstStyle/>
          <a:p>
            <a:r>
              <a:rPr lang="zh-CN" altLang="en-US"/>
              <a:t>相关</a:t>
            </a:r>
            <a:r>
              <a:rPr lang="zh-CN" altLang="en-US" smtClean="0"/>
              <a:t>概念</a:t>
            </a:r>
            <a:endParaRPr lang="zh-CN" altLang="en-US"/>
          </a:p>
        </p:txBody>
      </p:sp>
    </p:spTree>
    <p:extLst>
      <p:ext uri="{BB962C8B-B14F-4D97-AF65-F5344CB8AC3E}">
        <p14:creationId xmlns:p14="http://schemas.microsoft.com/office/powerpoint/2010/main" val="427786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关键字</a:t>
            </a:r>
            <a:r>
              <a:rPr lang="zh-CN" altLang="en-US" smtClean="0"/>
              <a:t>项是记录中的关键信息项，在</a:t>
            </a:r>
            <a:r>
              <a:rPr lang="zh-CN" altLang="en-US"/>
              <a:t>我们</a:t>
            </a:r>
            <a:r>
              <a:rPr lang="zh-CN" altLang="en-US" smtClean="0"/>
              <a:t>分析查找算法</a:t>
            </a:r>
            <a:r>
              <a:rPr lang="zh-CN" altLang="en-US"/>
              <a:t>原理时，常省略其它信息项的内容而</a:t>
            </a:r>
            <a:r>
              <a:rPr lang="zh-CN" altLang="en-US">
                <a:solidFill>
                  <a:srgbClr val="FF0000"/>
                </a:solidFill>
              </a:rPr>
              <a:t>只关注关键字</a:t>
            </a:r>
            <a:r>
              <a:rPr lang="zh-CN" altLang="en-US"/>
              <a:t>部分。</a:t>
            </a:r>
          </a:p>
          <a:p>
            <a:r>
              <a:rPr lang="zh-CN" altLang="en-US"/>
              <a:t>集合</a:t>
            </a:r>
            <a:r>
              <a:rPr lang="zh-CN" altLang="en-US" smtClean="0"/>
              <a:t>即四</a:t>
            </a:r>
            <a:r>
              <a:rPr lang="zh-CN" altLang="en-US"/>
              <a:t>类</a:t>
            </a:r>
            <a:r>
              <a:rPr lang="zh-CN" altLang="en-US" smtClean="0"/>
              <a:t>数据结构中</a:t>
            </a:r>
            <a:r>
              <a:rPr lang="zh-CN" altLang="en-US"/>
              <a:t>的一种</a:t>
            </a:r>
            <a:r>
              <a:rPr lang="zh-CN" altLang="en-US" smtClean="0"/>
              <a:t>。在记录</a:t>
            </a:r>
            <a:r>
              <a:rPr lang="zh-CN" altLang="en-US"/>
              <a:t>构成的</a:t>
            </a:r>
            <a:r>
              <a:rPr lang="zh-CN" altLang="en-US" smtClean="0"/>
              <a:t>集合结构下，以</a:t>
            </a:r>
            <a:r>
              <a:rPr lang="zh-CN" altLang="en-US" smtClean="0">
                <a:solidFill>
                  <a:srgbClr val="FF0000"/>
                </a:solidFill>
              </a:rPr>
              <a:t>数据检索</a:t>
            </a:r>
            <a:r>
              <a:rPr lang="zh-CN" altLang="en-US">
                <a:solidFill>
                  <a:srgbClr val="FF0000"/>
                </a:solidFill>
              </a:rPr>
              <a:t>和</a:t>
            </a:r>
            <a:r>
              <a:rPr lang="zh-CN" altLang="en-US" smtClean="0">
                <a:solidFill>
                  <a:srgbClr val="FF0000"/>
                </a:solidFill>
              </a:rPr>
              <a:t>查找</a:t>
            </a:r>
            <a:r>
              <a:rPr lang="zh-CN" altLang="en-US" smtClean="0"/>
              <a:t>为主要基本操作，称为</a:t>
            </a:r>
            <a:r>
              <a:rPr lang="zh-CN" altLang="en-US">
                <a:solidFill>
                  <a:srgbClr val="FF0000"/>
                </a:solidFill>
              </a:rPr>
              <a:t>查找</a:t>
            </a:r>
            <a:r>
              <a:rPr lang="zh-CN" altLang="en-US" smtClean="0">
                <a:solidFill>
                  <a:srgbClr val="FF0000"/>
                </a:solidFill>
              </a:rPr>
              <a:t>表、映射、字典或</a:t>
            </a:r>
            <a:r>
              <a:rPr lang="zh-CN" altLang="en-US">
                <a:solidFill>
                  <a:srgbClr val="FF0000"/>
                </a:solidFill>
              </a:rPr>
              <a:t>关联</a:t>
            </a:r>
            <a:r>
              <a:rPr lang="zh-CN" altLang="en-US"/>
              <a:t>。</a:t>
            </a:r>
          </a:p>
          <a:p>
            <a:endParaRPr lang="zh-CN" altLang="en-US"/>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3737718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zh-CN" altLang="en-US" smtClean="0"/>
              <a:t>查找</a:t>
            </a:r>
            <a:r>
              <a:rPr lang="zh-CN" altLang="en-US"/>
              <a:t>表是若干个记录构成的集合，其基本操作主要有：</a:t>
            </a:r>
          </a:p>
          <a:p>
            <a:pPr marL="512762" lvl="1" indent="0">
              <a:buNone/>
            </a:pPr>
            <a:r>
              <a:rPr lang="en-US" altLang="zh-CN"/>
              <a:t>1</a:t>
            </a:r>
            <a:r>
              <a:rPr lang="zh-CN" altLang="en-US"/>
              <a:t>）构造方法，创建一个新查找表</a:t>
            </a:r>
            <a:r>
              <a:rPr lang="en-US" altLang="zh-CN"/>
              <a:t>(init)</a:t>
            </a:r>
          </a:p>
          <a:p>
            <a:pPr marL="512762" lvl="1" indent="0">
              <a:buNone/>
            </a:pPr>
            <a:r>
              <a:rPr lang="en-US" altLang="zh-CN"/>
              <a:t>2</a:t>
            </a:r>
            <a:r>
              <a:rPr lang="zh-CN" altLang="en-US"/>
              <a:t>）判断该查找表是否为空</a:t>
            </a:r>
            <a:r>
              <a:rPr lang="en-US" altLang="zh-CN"/>
              <a:t>(empty)</a:t>
            </a:r>
          </a:p>
          <a:p>
            <a:pPr marL="512762" lvl="1" indent="0">
              <a:buNone/>
            </a:pPr>
            <a:r>
              <a:rPr lang="en-US" altLang="zh-CN"/>
              <a:t>3</a:t>
            </a:r>
            <a:r>
              <a:rPr lang="zh-CN" altLang="en-US"/>
              <a:t>）获取查找表中元素个数</a:t>
            </a:r>
          </a:p>
          <a:p>
            <a:pPr marL="512762" lvl="1" indent="0">
              <a:buNone/>
            </a:pPr>
            <a:r>
              <a:rPr lang="en-US" altLang="zh-CN">
                <a:solidFill>
                  <a:srgbClr val="FF0000"/>
                </a:solidFill>
              </a:rPr>
              <a:t>4</a:t>
            </a:r>
            <a:r>
              <a:rPr lang="zh-CN" altLang="en-US">
                <a:solidFill>
                  <a:srgbClr val="FF0000"/>
                </a:solidFill>
              </a:rPr>
              <a:t>）查找与</a:t>
            </a:r>
            <a:r>
              <a:rPr lang="en-US" altLang="zh-CN">
                <a:solidFill>
                  <a:srgbClr val="FF0000"/>
                </a:solidFill>
              </a:rPr>
              <a:t>target</a:t>
            </a:r>
            <a:r>
              <a:rPr lang="zh-CN" altLang="en-US">
                <a:solidFill>
                  <a:srgbClr val="FF0000"/>
                </a:solidFill>
              </a:rPr>
              <a:t>关联的记录</a:t>
            </a:r>
            <a:r>
              <a:rPr lang="en-US" altLang="zh-CN">
                <a:solidFill>
                  <a:srgbClr val="FF0000"/>
                </a:solidFill>
              </a:rPr>
              <a:t>search(target</a:t>
            </a:r>
            <a:r>
              <a:rPr lang="en-US" altLang="zh-CN" smtClean="0">
                <a:solidFill>
                  <a:srgbClr val="FF0000"/>
                </a:solidFill>
              </a:rPr>
              <a:t>)</a:t>
            </a:r>
            <a:r>
              <a:rPr lang="zh-CN" altLang="en-US">
                <a:solidFill>
                  <a:srgbClr val="FF0000"/>
                </a:solidFill>
              </a:rPr>
              <a:t>，返回位置信息，失败返回特殊值。</a:t>
            </a:r>
            <a:endParaRPr lang="en-US" altLang="zh-CN">
              <a:solidFill>
                <a:srgbClr val="FF0000"/>
              </a:solidFill>
            </a:endParaRPr>
          </a:p>
          <a:p>
            <a:pPr marL="512762" lvl="1" indent="0">
              <a:buNone/>
            </a:pPr>
            <a:r>
              <a:rPr lang="en-US" altLang="zh-CN">
                <a:solidFill>
                  <a:srgbClr val="FF0000"/>
                </a:solidFill>
              </a:rPr>
              <a:t>5</a:t>
            </a:r>
            <a:r>
              <a:rPr lang="zh-CN" altLang="en-US">
                <a:solidFill>
                  <a:srgbClr val="FF0000"/>
                </a:solidFill>
              </a:rPr>
              <a:t>）增加一个记录</a:t>
            </a:r>
            <a:r>
              <a:rPr lang="en-US" altLang="zh-CN">
                <a:solidFill>
                  <a:srgbClr val="FF0000"/>
                </a:solidFill>
              </a:rPr>
              <a:t>(insert(key,value))</a:t>
            </a:r>
          </a:p>
          <a:p>
            <a:pPr marL="512762" lvl="1" indent="0">
              <a:buNone/>
            </a:pPr>
            <a:r>
              <a:rPr lang="en-US" altLang="zh-CN"/>
              <a:t>6</a:t>
            </a:r>
            <a:r>
              <a:rPr lang="zh-CN" altLang="en-US"/>
              <a:t>）删除一个关键字为</a:t>
            </a:r>
            <a:r>
              <a:rPr lang="en-US" altLang="zh-CN"/>
              <a:t>key</a:t>
            </a:r>
            <a:r>
              <a:rPr lang="zh-CN" altLang="en-US"/>
              <a:t>的记录</a:t>
            </a:r>
            <a:r>
              <a:rPr lang="en-US" altLang="zh-CN"/>
              <a:t>(delete(key)</a:t>
            </a:r>
          </a:p>
          <a:p>
            <a:pPr marL="512762" lvl="1" indent="0">
              <a:buNone/>
            </a:pPr>
            <a:r>
              <a:rPr lang="en-US" altLang="zh-CN"/>
              <a:t>7</a:t>
            </a:r>
            <a:r>
              <a:rPr lang="zh-CN" altLang="en-US"/>
              <a:t>）输出查找表中的所有记录</a:t>
            </a:r>
          </a:p>
          <a:p>
            <a:pPr>
              <a:lnSpc>
                <a:spcPct val="120000"/>
              </a:lnSpc>
            </a:pPr>
            <a:r>
              <a:rPr lang="zh-CN" altLang="en-US"/>
              <a:t>由于查找表可以用不同的具体逻辑结构来实现，实际情况下其基本操作也会有所不同。</a:t>
            </a:r>
          </a:p>
        </p:txBody>
      </p:sp>
      <p:sp>
        <p:nvSpPr>
          <p:cNvPr id="3" name="标题 2"/>
          <p:cNvSpPr>
            <a:spLocks noGrp="1"/>
          </p:cNvSpPr>
          <p:nvPr>
            <p:ph type="title"/>
          </p:nvPr>
        </p:nvSpPr>
        <p:spPr/>
        <p:txBody>
          <a:bodyPr>
            <a:normAutofit fontScale="90000"/>
          </a:bodyPr>
          <a:lstStyle/>
          <a:p>
            <a:r>
              <a:rPr lang="zh-CN" altLang="en-US" smtClean="0"/>
              <a:t>查找表（映射）</a:t>
            </a:r>
            <a:r>
              <a:rPr lang="en-US" altLang="zh-CN" smtClean="0"/>
              <a:t>ADT</a:t>
            </a:r>
            <a:endParaRPr lang="zh-CN" altLang="en-US"/>
          </a:p>
        </p:txBody>
      </p:sp>
    </p:spTree>
    <p:extLst>
      <p:ext uri="{BB962C8B-B14F-4D97-AF65-F5344CB8AC3E}">
        <p14:creationId xmlns:p14="http://schemas.microsoft.com/office/powerpoint/2010/main" val="62972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查找表是集合</a:t>
            </a:r>
            <a:r>
              <a:rPr lang="zh-CN" altLang="en-US" smtClean="0"/>
              <a:t>，其中</a:t>
            </a:r>
            <a:r>
              <a:rPr lang="zh-CN" altLang="en-US"/>
              <a:t>各个记录只是隶属于同一个集合，并没有前驱或后继等任何</a:t>
            </a:r>
            <a:r>
              <a:rPr lang="zh-CN" altLang="en-US" smtClean="0"/>
              <a:t>逻辑次序关系。</a:t>
            </a:r>
            <a:endParaRPr lang="en-US" altLang="zh-CN" smtClean="0"/>
          </a:p>
          <a:p>
            <a:r>
              <a:rPr lang="zh-CN" altLang="en-US" smtClean="0"/>
              <a:t>但</a:t>
            </a:r>
            <a:r>
              <a:rPr lang="zh-CN" altLang="en-US"/>
              <a:t>在实现查找表时，</a:t>
            </a:r>
            <a:r>
              <a:rPr lang="zh-CN" altLang="en-US" smtClean="0"/>
              <a:t>可以将</a:t>
            </a:r>
            <a:r>
              <a:rPr lang="zh-CN" altLang="en-US"/>
              <a:t>查找表组织为线性表、</a:t>
            </a:r>
            <a:r>
              <a:rPr lang="zh-CN" altLang="en-US" smtClean="0"/>
              <a:t>树、哈希表等</a:t>
            </a:r>
            <a:r>
              <a:rPr lang="zh-CN" altLang="en-US"/>
              <a:t>不同的结构</a:t>
            </a:r>
            <a:r>
              <a:rPr lang="zh-CN" altLang="en-US" smtClean="0"/>
              <a:t>。</a:t>
            </a:r>
            <a:endParaRPr lang="en-US" altLang="zh-CN" smtClean="0"/>
          </a:p>
          <a:p>
            <a:r>
              <a:rPr lang="zh-CN" altLang="en-US" smtClean="0"/>
              <a:t>基于</a:t>
            </a:r>
            <a:r>
              <a:rPr lang="zh-CN" altLang="en-US"/>
              <a:t>不同结构的查找表，查找方法也各不</a:t>
            </a:r>
            <a:r>
              <a:rPr lang="zh-CN" altLang="en-US" smtClean="0"/>
              <a:t>相同。</a:t>
            </a:r>
            <a:endParaRPr lang="zh-CN" altLang="en-US"/>
          </a:p>
        </p:txBody>
      </p:sp>
      <p:sp>
        <p:nvSpPr>
          <p:cNvPr id="3" name="标题 2"/>
          <p:cNvSpPr>
            <a:spLocks noGrp="1"/>
          </p:cNvSpPr>
          <p:nvPr>
            <p:ph type="title"/>
          </p:nvPr>
        </p:nvSpPr>
        <p:spPr/>
        <p:txBody>
          <a:bodyPr>
            <a:normAutofit fontScale="90000"/>
          </a:bodyPr>
          <a:lstStyle/>
          <a:p>
            <a:r>
              <a:rPr lang="zh-CN" altLang="en-US" smtClean="0"/>
              <a:t>查找表的组织</a:t>
            </a:r>
            <a:endParaRPr lang="zh-CN" altLang="en-US"/>
          </a:p>
        </p:txBody>
      </p:sp>
    </p:spTree>
    <p:extLst>
      <p:ext uri="{BB962C8B-B14F-4D97-AF65-F5344CB8AC3E}">
        <p14:creationId xmlns:p14="http://schemas.microsoft.com/office/powerpoint/2010/main" val="115865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不同查找表下的查找算法</a:t>
            </a:r>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84" y="1557588"/>
            <a:ext cx="10550462" cy="3965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87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6576" y="1053536"/>
            <a:ext cx="11233248" cy="4868199"/>
          </a:xfrm>
        </p:spPr>
        <p:txBody>
          <a:bodyPr>
            <a:normAutofit fontScale="92500" lnSpcReduction="10000"/>
          </a:bodyPr>
          <a:lstStyle/>
          <a:p>
            <a:r>
              <a:rPr lang="en-US" altLang="zh-CN" smtClean="0"/>
              <a:t>1</a:t>
            </a:r>
            <a:r>
              <a:rPr lang="zh-CN" altLang="en-US" smtClean="0"/>
              <a:t>、</a:t>
            </a:r>
            <a:r>
              <a:rPr lang="zh-CN" altLang="zh-CN" smtClean="0"/>
              <a:t>用</a:t>
            </a:r>
            <a:r>
              <a:rPr lang="zh-CN" altLang="zh-CN"/>
              <a:t>大</a:t>
            </a:r>
            <a:r>
              <a:rPr lang="en-US" altLang="zh-CN"/>
              <a:t>O</a:t>
            </a:r>
            <a:r>
              <a:rPr lang="zh-CN" altLang="zh-CN"/>
              <a:t>记号表示的</a:t>
            </a:r>
            <a:r>
              <a:rPr lang="zh-CN" altLang="zh-CN">
                <a:solidFill>
                  <a:srgbClr val="FF0000"/>
                </a:solidFill>
              </a:rPr>
              <a:t>时间复杂</a:t>
            </a:r>
            <a:r>
              <a:rPr lang="zh-CN" altLang="zh-CN" smtClean="0">
                <a:solidFill>
                  <a:srgbClr val="FF0000"/>
                </a:solidFill>
              </a:rPr>
              <a:t>度</a:t>
            </a:r>
            <a:r>
              <a:rPr lang="zh-CN" altLang="en-US" smtClean="0"/>
              <a:t>来</a:t>
            </a:r>
            <a:r>
              <a:rPr lang="zh-CN" altLang="zh-CN" smtClean="0"/>
              <a:t>衡量</a:t>
            </a:r>
            <a:r>
              <a:rPr lang="zh-CN" altLang="zh-CN"/>
              <a:t>各查找算法的性能。由于查找算法的关键操作是目标关键字与查找表中各记录的关键字之间的比较，因此查找算法的时间复杂度即是</a:t>
            </a:r>
            <a:r>
              <a:rPr lang="zh-CN" altLang="zh-CN">
                <a:solidFill>
                  <a:srgbClr val="FF0000"/>
                </a:solidFill>
              </a:rPr>
              <a:t>查找过程中关键字相互比较次数的数量级表示</a:t>
            </a:r>
            <a:r>
              <a:rPr lang="zh-CN" altLang="zh-CN"/>
              <a:t>。</a:t>
            </a:r>
          </a:p>
          <a:p>
            <a:r>
              <a:rPr lang="en-US" altLang="zh-CN" smtClean="0"/>
              <a:t>2</a:t>
            </a:r>
            <a:r>
              <a:rPr lang="zh-CN" altLang="en-US" smtClean="0"/>
              <a:t>、</a:t>
            </a:r>
            <a:r>
              <a:rPr lang="zh-CN" altLang="zh-CN" smtClean="0"/>
              <a:t>直接</a:t>
            </a:r>
            <a:r>
              <a:rPr lang="zh-CN" altLang="zh-CN"/>
              <a:t>以</a:t>
            </a:r>
            <a:r>
              <a:rPr lang="zh-CN" altLang="zh-CN">
                <a:solidFill>
                  <a:srgbClr val="FF0000"/>
                </a:solidFill>
              </a:rPr>
              <a:t>关键字比较</a:t>
            </a:r>
            <a:r>
              <a:rPr lang="zh-CN" altLang="zh-CN" smtClean="0">
                <a:solidFill>
                  <a:srgbClr val="FF0000"/>
                </a:solidFill>
              </a:rPr>
              <a:t>次数衡量</a:t>
            </a:r>
            <a:r>
              <a:rPr lang="zh-CN" altLang="zh-CN"/>
              <a:t>查找算法</a:t>
            </a:r>
            <a:r>
              <a:rPr lang="zh-CN" altLang="zh-CN" smtClean="0"/>
              <a:t>性能</a:t>
            </a:r>
            <a:endParaRPr lang="en-US" altLang="zh-CN" smtClean="0"/>
          </a:p>
          <a:p>
            <a:pPr lvl="1"/>
            <a:r>
              <a:rPr lang="zh-CN" altLang="zh-CN" smtClean="0"/>
              <a:t>考虑</a:t>
            </a:r>
            <a:r>
              <a:rPr lang="zh-CN" altLang="zh-CN"/>
              <a:t>最好和最坏情况下的关键字比较</a:t>
            </a:r>
            <a:r>
              <a:rPr lang="zh-CN" altLang="zh-CN" smtClean="0"/>
              <a:t>次数</a:t>
            </a:r>
            <a:r>
              <a:rPr lang="zh-CN" altLang="en-US"/>
              <a:t>；</a:t>
            </a:r>
            <a:endParaRPr lang="en-US" altLang="zh-CN" smtClean="0"/>
          </a:p>
          <a:p>
            <a:pPr lvl="1"/>
            <a:r>
              <a:rPr lang="zh-CN" altLang="en-US" smtClean="0"/>
              <a:t>计算</a:t>
            </a:r>
            <a:r>
              <a:rPr lang="zh-CN" altLang="zh-CN" b="1" smtClean="0">
                <a:solidFill>
                  <a:srgbClr val="FF0000"/>
                </a:solidFill>
              </a:rPr>
              <a:t>平均</a:t>
            </a:r>
            <a:r>
              <a:rPr lang="zh-CN" altLang="zh-CN" b="1">
                <a:solidFill>
                  <a:srgbClr val="FF0000"/>
                </a:solidFill>
              </a:rPr>
              <a:t>情况下的关键字比较</a:t>
            </a:r>
            <a:r>
              <a:rPr lang="zh-CN" altLang="zh-CN" b="1" smtClean="0">
                <a:solidFill>
                  <a:srgbClr val="FF0000"/>
                </a:solidFill>
              </a:rPr>
              <a:t>次数</a:t>
            </a:r>
            <a:r>
              <a:rPr lang="zh-CN" altLang="en-US" smtClean="0"/>
              <a:t>，</a:t>
            </a:r>
            <a:r>
              <a:rPr lang="zh-CN" altLang="zh-CN" smtClean="0"/>
              <a:t>平均</a:t>
            </a:r>
            <a:r>
              <a:rPr lang="zh-CN" altLang="zh-CN"/>
              <a:t>查找长度</a:t>
            </a:r>
            <a:r>
              <a:rPr lang="en-US" altLang="zh-CN">
                <a:solidFill>
                  <a:srgbClr val="FF0000"/>
                </a:solidFill>
              </a:rPr>
              <a:t>ASL</a:t>
            </a:r>
            <a:r>
              <a:rPr lang="zh-CN" altLang="zh-CN"/>
              <a:t>（</a:t>
            </a:r>
            <a:r>
              <a:rPr lang="en-US" altLang="zh-CN"/>
              <a:t>Average Search Length</a:t>
            </a:r>
            <a:r>
              <a:rPr lang="zh-CN" altLang="zh-CN" smtClean="0"/>
              <a:t>），</a:t>
            </a:r>
            <a:r>
              <a:rPr lang="zh-CN" altLang="en-US" smtClean="0"/>
              <a:t>即</a:t>
            </a:r>
            <a:r>
              <a:rPr lang="zh-CN" altLang="zh-CN" smtClean="0"/>
              <a:t>平均</a:t>
            </a:r>
            <a:r>
              <a:rPr lang="zh-CN" altLang="zh-CN"/>
              <a:t>情况下进行一次查找所</a:t>
            </a:r>
            <a:r>
              <a:rPr lang="zh-CN" altLang="zh-CN" smtClean="0"/>
              <a:t>需</a:t>
            </a:r>
            <a:r>
              <a:rPr lang="zh-CN" altLang="en-US" smtClean="0"/>
              <a:t>进行的</a:t>
            </a:r>
            <a:r>
              <a:rPr lang="zh-CN" altLang="zh-CN" smtClean="0"/>
              <a:t>关键字比较次数</a:t>
            </a:r>
            <a:r>
              <a:rPr lang="zh-CN" altLang="zh-CN"/>
              <a:t>，即对查找表中的每个元素按照某种概率进行查找时的平均比较次数</a:t>
            </a:r>
            <a:r>
              <a:rPr lang="zh-CN" altLang="zh-CN" smtClean="0"/>
              <a:t>。</a:t>
            </a:r>
            <a:endParaRPr lang="en-US" altLang="zh-CN" smtClean="0"/>
          </a:p>
          <a:p>
            <a:r>
              <a:rPr lang="en-US" altLang="zh-CN" smtClean="0"/>
              <a:t>3</a:t>
            </a:r>
            <a:r>
              <a:rPr lang="zh-CN" altLang="en-US" smtClean="0"/>
              <a:t>、常借助比较树工具</a:t>
            </a:r>
            <a:endParaRPr lang="zh-CN" altLang="en-US"/>
          </a:p>
        </p:txBody>
      </p:sp>
      <p:sp>
        <p:nvSpPr>
          <p:cNvPr id="3" name="标题 2"/>
          <p:cNvSpPr>
            <a:spLocks noGrp="1"/>
          </p:cNvSpPr>
          <p:nvPr>
            <p:ph type="title"/>
          </p:nvPr>
        </p:nvSpPr>
        <p:spPr/>
        <p:txBody>
          <a:bodyPr>
            <a:normAutofit fontScale="90000"/>
          </a:bodyPr>
          <a:lstStyle/>
          <a:p>
            <a:r>
              <a:rPr lang="zh-CN" altLang="zh-CN"/>
              <a:t>查找算法的性能衡量</a:t>
            </a:r>
            <a:endParaRPr lang="zh-CN" altLang="en-US"/>
          </a:p>
        </p:txBody>
      </p:sp>
    </p:spTree>
    <p:extLst>
      <p:ext uri="{BB962C8B-B14F-4D97-AF65-F5344CB8AC3E}">
        <p14:creationId xmlns:p14="http://schemas.microsoft.com/office/powerpoint/2010/main" val="208734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lnSpcReduction="10000"/>
              </a:bodyPr>
              <a:lstStyle/>
              <a:p>
                <a:endParaRPr lang="en-US" altLang="zh-CN" smtClean="0"/>
              </a:p>
              <a:p>
                <a:endParaRPr lang="en-US" altLang="zh-CN"/>
              </a:p>
              <a:p>
                <a:r>
                  <a:rPr lang="en-US" altLang="zh-CN" smtClean="0"/>
                  <a:t>p</a:t>
                </a:r>
                <a:r>
                  <a:rPr lang="en-US" altLang="zh-CN" baseline="-25000" smtClean="0"/>
                  <a:t>i</a:t>
                </a:r>
                <a:r>
                  <a:rPr lang="zh-CN" altLang="zh-CN" smtClean="0"/>
                  <a:t>是查找</a:t>
                </a:r>
                <a:r>
                  <a:rPr lang="zh-CN" altLang="zh-CN"/>
                  <a:t>第</a:t>
                </a:r>
                <a:r>
                  <a:rPr lang="en-US" altLang="zh-CN"/>
                  <a:t>i</a:t>
                </a:r>
                <a:r>
                  <a:rPr lang="zh-CN" altLang="zh-CN"/>
                  <a:t>个记录的概率</a:t>
                </a:r>
                <a:r>
                  <a:rPr lang="zh-CN" altLang="zh-CN" smtClean="0"/>
                  <a:t>，</a:t>
                </a:r>
                <a:endParaRPr lang="en-US" altLang="zh-CN" smtClean="0"/>
              </a:p>
              <a:p>
                <a:r>
                  <a:rPr lang="en-US" altLang="zh-CN" smtClean="0"/>
                  <a:t>c</a:t>
                </a:r>
                <a:r>
                  <a:rPr lang="en-US" altLang="zh-CN" baseline="-25000" smtClean="0"/>
                  <a:t>i</a:t>
                </a:r>
                <a:r>
                  <a:rPr lang="zh-CN" altLang="zh-CN"/>
                  <a:t>是指查找第</a:t>
                </a:r>
                <a:r>
                  <a:rPr lang="en-US" altLang="zh-CN"/>
                  <a:t>i</a:t>
                </a:r>
                <a:r>
                  <a:rPr lang="zh-CN" altLang="zh-CN"/>
                  <a:t>个记录时关键字比较的次数</a:t>
                </a:r>
                <a:r>
                  <a:rPr lang="zh-CN" altLang="zh-CN" smtClean="0"/>
                  <a:t>。</a:t>
                </a:r>
                <a:endParaRPr lang="en-US" altLang="zh-CN" smtClean="0"/>
              </a:p>
              <a:p>
                <a:r>
                  <a:rPr lang="zh-CN" altLang="zh-CN" smtClean="0"/>
                  <a:t>一般</a:t>
                </a:r>
                <a:r>
                  <a:rPr lang="zh-CN" altLang="zh-CN"/>
                  <a:t>情况</a:t>
                </a:r>
                <a:r>
                  <a:rPr lang="zh-CN" altLang="zh-CN" smtClean="0"/>
                  <a:t>下</a:t>
                </a:r>
                <a:r>
                  <a:rPr lang="zh-CN" altLang="en-US" smtClean="0"/>
                  <a:t>假设</a:t>
                </a:r>
                <a:r>
                  <a:rPr lang="zh-CN" altLang="zh-CN" smtClean="0"/>
                  <a:t>查找</a:t>
                </a:r>
                <a:r>
                  <a:rPr lang="zh-CN" altLang="zh-CN"/>
                  <a:t>每个元素的</a:t>
                </a:r>
                <a:r>
                  <a:rPr lang="zh-CN" altLang="zh-CN" smtClean="0"/>
                  <a:t>概率相同，</a:t>
                </a:r>
                <a:r>
                  <a:rPr lang="zh-CN" altLang="en-US" smtClean="0"/>
                  <a:t>如</a:t>
                </a:r>
                <a:r>
                  <a:rPr lang="zh-CN" altLang="zh-CN" smtClean="0"/>
                  <a:t>在</a:t>
                </a:r>
                <a:r>
                  <a:rPr lang="zh-CN" altLang="zh-CN"/>
                  <a:t>查找成功时，对于长度为</a:t>
                </a:r>
                <a:r>
                  <a:rPr lang="en-US" altLang="zh-CN"/>
                  <a:t>n</a:t>
                </a:r>
                <a:r>
                  <a:rPr lang="zh-CN" altLang="zh-CN"/>
                  <a:t>的查找表，查找任何一个元素的</a:t>
                </a:r>
                <a:r>
                  <a:rPr lang="zh-CN" altLang="zh-CN" smtClean="0"/>
                  <a:t>概率为</a:t>
                </a:r>
                <a14:m>
                  <m:oMath xmlns:m="http://schemas.openxmlformats.org/officeDocument/2006/math">
                    <m:f>
                      <m:fPr>
                        <m:ctrlPr>
                          <a:rPr lang="zh-CN" altLang="zh-CN" i="1">
                            <a:latin typeface="Cambria Math"/>
                          </a:rPr>
                        </m:ctrlPr>
                      </m:fPr>
                      <m:num>
                        <m:r>
                          <a:rPr lang="en-US" altLang="zh-CN" i="1">
                            <a:latin typeface="Cambria Math"/>
                          </a:rPr>
                          <m:t>1</m:t>
                        </m:r>
                      </m:num>
                      <m:den>
                        <m:r>
                          <a:rPr lang="en-US" altLang="zh-CN" i="1">
                            <a:latin typeface="Cambria Math"/>
                          </a:rPr>
                          <m:t>𝑛</m:t>
                        </m:r>
                      </m:den>
                    </m:f>
                  </m:oMath>
                </a14:m>
                <a:r>
                  <a:rPr lang="zh-CN" altLang="zh-CN" smtClean="0"/>
                  <a:t>；</a:t>
                </a:r>
                <a:endParaRPr lang="en-US" altLang="zh-CN" smtClean="0"/>
              </a:p>
              <a:p>
                <a:r>
                  <a:rPr lang="zh-CN" altLang="zh-CN" smtClean="0"/>
                  <a:t>在</a:t>
                </a:r>
                <a:r>
                  <a:rPr lang="zh-CN" altLang="zh-CN"/>
                  <a:t>查找失败时，不同的失败情况产生的概率也认为是相同的。</a:t>
                </a:r>
              </a:p>
              <a:p>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2"/>
                <a:stretch>
                  <a:fillRect l="-1022" r="-482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平均查找长度的计算</a:t>
            </a:r>
            <a:endParaRPr lang="zh-CN" altLang="en-US"/>
          </a:p>
        </p:txBody>
      </p:sp>
      <mc:AlternateContent xmlns:mc="http://schemas.openxmlformats.org/markup-compatibility/2006" xmlns:a14="http://schemas.microsoft.com/office/drawing/2010/main">
        <mc:Choice Requires="a14">
          <p:sp>
            <p:nvSpPr>
              <p:cNvPr id="4" name="矩形 3"/>
              <p:cNvSpPr/>
              <p:nvPr/>
            </p:nvSpPr>
            <p:spPr>
              <a:xfrm>
                <a:off x="3358908" y="1125538"/>
                <a:ext cx="2090766" cy="1086934"/>
              </a:xfrm>
              <a:prstGeom prst="rect">
                <a:avLst/>
              </a:prstGeom>
            </p:spPr>
            <p:txBody>
              <a:bodyPr wrap="none" lIns="91409" tIns="45705" rIns="91409" bIns="45705">
                <a:spAutoFit/>
              </a:bodyPr>
              <a:lstStyle/>
              <a:p>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a:rPr>
                        <m:t>𝐴𝑆𝐿</m:t>
                      </m:r>
                      <m:r>
                        <a:rPr lang="en-US" altLang="zh-CN" i="1">
                          <a:solidFill>
                            <a:prstClr val="black"/>
                          </a:solidFill>
                          <a:latin typeface="Cambria Math"/>
                        </a:rPr>
                        <m:t>=</m:t>
                      </m:r>
                      <m:nary>
                        <m:naryPr>
                          <m:chr m:val="∑"/>
                          <m:limLoc m:val="undOvr"/>
                          <m:ctrlPr>
                            <a:rPr lang="zh-CN" altLang="zh-CN" i="1">
                              <a:solidFill>
                                <a:prstClr val="black"/>
                              </a:solidFill>
                              <a:latin typeface="Cambria Math"/>
                            </a:rPr>
                          </m:ctrlPr>
                        </m:naryPr>
                        <m:sub>
                          <m:r>
                            <a:rPr lang="en-US" altLang="zh-CN" i="1">
                              <a:solidFill>
                                <a:prstClr val="black"/>
                              </a:solidFill>
                              <a:latin typeface="Cambria Math"/>
                            </a:rPr>
                            <m:t>𝑖</m:t>
                          </m:r>
                          <m:r>
                            <a:rPr lang="en-US" altLang="zh-CN" i="1">
                              <a:solidFill>
                                <a:prstClr val="black"/>
                              </a:solidFill>
                              <a:latin typeface="Cambria Math"/>
                            </a:rPr>
                            <m:t>=0</m:t>
                          </m:r>
                        </m:sub>
                        <m:sup>
                          <m:r>
                            <a:rPr lang="en-US" altLang="zh-CN" i="1">
                              <a:solidFill>
                                <a:prstClr val="black"/>
                              </a:solidFill>
                              <a:latin typeface="Cambria Math"/>
                            </a:rPr>
                            <m:t>𝑛</m:t>
                          </m:r>
                          <m:r>
                            <a:rPr lang="en-US" altLang="zh-CN" i="1">
                              <a:solidFill>
                                <a:prstClr val="black"/>
                              </a:solidFill>
                              <a:latin typeface="Cambria Math"/>
                            </a:rPr>
                            <m:t>−1</m:t>
                          </m:r>
                        </m:sup>
                        <m:e>
                          <m:sSub>
                            <m:sSubPr>
                              <m:ctrlPr>
                                <a:rPr lang="zh-CN" altLang="zh-CN" i="1">
                                  <a:solidFill>
                                    <a:prstClr val="black"/>
                                  </a:solidFill>
                                  <a:latin typeface="Cambria Math"/>
                                </a:rPr>
                              </m:ctrlPr>
                            </m:sSubPr>
                            <m:e>
                              <m:r>
                                <a:rPr lang="en-US" altLang="zh-CN" i="1">
                                  <a:solidFill>
                                    <a:prstClr val="black"/>
                                  </a:solidFill>
                                  <a:latin typeface="Cambria Math"/>
                                </a:rPr>
                                <m:t>𝑝</m:t>
                              </m:r>
                            </m:e>
                            <m:sub>
                              <m:r>
                                <a:rPr lang="en-US" altLang="zh-CN" i="1">
                                  <a:solidFill>
                                    <a:prstClr val="black"/>
                                  </a:solidFill>
                                  <a:latin typeface="Cambria Math"/>
                                </a:rPr>
                                <m:t>𝑖</m:t>
                              </m:r>
                            </m:sub>
                          </m:sSub>
                          <m:sSub>
                            <m:sSubPr>
                              <m:ctrlPr>
                                <a:rPr lang="zh-CN" altLang="zh-CN" i="1">
                                  <a:solidFill>
                                    <a:prstClr val="black"/>
                                  </a:solidFill>
                                  <a:latin typeface="Cambria Math"/>
                                </a:rPr>
                              </m:ctrlPr>
                            </m:sSubPr>
                            <m:e>
                              <m:r>
                                <a:rPr lang="en-US" altLang="zh-CN" i="1">
                                  <a:solidFill>
                                    <a:prstClr val="black"/>
                                  </a:solidFill>
                                  <a:latin typeface="Cambria Math"/>
                                </a:rPr>
                                <m:t>𝑐</m:t>
                              </m:r>
                            </m:e>
                            <m:sub>
                              <m:r>
                                <a:rPr lang="en-US" altLang="zh-CN" i="1">
                                  <a:solidFill>
                                    <a:prstClr val="black"/>
                                  </a:solidFill>
                                  <a:latin typeface="Cambria Math"/>
                                </a:rPr>
                                <m:t>𝑖</m:t>
                              </m:r>
                            </m:sub>
                          </m:sSub>
                        </m:e>
                      </m:nary>
                    </m:oMath>
                  </m:oMathPara>
                </a14:m>
                <a:endParaRPr lang="zh-CN" altLang="en-US">
                  <a:solidFill>
                    <a:prstClr val="black"/>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3358902" y="1125538"/>
                <a:ext cx="2050881" cy="109619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853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a:hlinkClick r:id="" action="ppaction://hlinkshowjump?jump=nextslide" highlightClick="1"/>
          </p:cNvPr>
          <p:cNvSpPr txBox="1">
            <a:spLocks noChangeArrowheads="1"/>
          </p:cNvSpPr>
          <p:nvPr/>
        </p:nvSpPr>
        <p:spPr bwMode="auto">
          <a:xfrm>
            <a:off x="1233477" y="1341564"/>
            <a:ext cx="3890746"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b="1">
                <a:solidFill>
                  <a:srgbClr val="000000"/>
                </a:solidFill>
                <a:latin typeface="+mn-ea"/>
              </a:rPr>
              <a:t>一</a:t>
            </a:r>
            <a:r>
              <a:rPr kumimoji="1" lang="zh-CN" altLang="en-US" sz="3600" b="1" dirty="0">
                <a:solidFill>
                  <a:srgbClr val="000000"/>
                </a:solidFill>
                <a:latin typeface="+mn-ea"/>
              </a:rPr>
              <a:t>、哈希表的定义</a:t>
            </a:r>
            <a:endParaRPr kumimoji="1" lang="zh-CN" altLang="en-US" sz="4000" b="1" dirty="0">
              <a:solidFill>
                <a:srgbClr val="000000"/>
              </a:solidFill>
              <a:latin typeface="+mn-ea"/>
            </a:endParaRPr>
          </a:p>
        </p:txBody>
      </p:sp>
      <p:sp>
        <p:nvSpPr>
          <p:cNvPr id="404483" name="Text Box 3">
            <a:hlinkClick r:id="rId2" action="ppaction://hlinksldjump" highlightClick="1"/>
          </p:cNvPr>
          <p:cNvSpPr txBox="1">
            <a:spLocks noChangeArrowheads="1"/>
          </p:cNvSpPr>
          <p:nvPr/>
        </p:nvSpPr>
        <p:spPr bwMode="auto">
          <a:xfrm>
            <a:off x="1233478" y="2222835"/>
            <a:ext cx="4354014" cy="646300"/>
          </a:xfrm>
          <a:prstGeom prst="rect">
            <a:avLst/>
          </a:prstGeom>
          <a:noFill/>
          <a:ln w="9525">
            <a:noFill/>
            <a:miter lim="800000"/>
            <a:headEnd/>
            <a:tailEnd/>
          </a:ln>
        </p:spPr>
        <p:txBody>
          <a:bodyPr wrap="none" lIns="91409" tIns="45705" rIns="91409" bIns="45705">
            <a:spAutoFit/>
          </a:bodyPr>
          <a:lstStyle/>
          <a:p>
            <a:pPr marL="0" lvl="2" defTabSz="914326" fontAlgn="base">
              <a:spcBef>
                <a:spcPct val="0"/>
              </a:spcBef>
              <a:spcAft>
                <a:spcPct val="0"/>
              </a:spcAft>
            </a:pPr>
            <a:r>
              <a:rPr kumimoji="1" lang="zh-CN" altLang="en-US" sz="3600" b="1">
                <a:solidFill>
                  <a:srgbClr val="000000"/>
                </a:solidFill>
                <a:latin typeface="+mn-ea"/>
              </a:rPr>
              <a:t>二、常用的哈希函数</a:t>
            </a:r>
            <a:endParaRPr kumimoji="1" lang="zh-CN" altLang="en-US" sz="4000" b="1">
              <a:solidFill>
                <a:srgbClr val="000000"/>
              </a:solidFill>
              <a:latin typeface="+mn-ea"/>
            </a:endParaRPr>
          </a:p>
        </p:txBody>
      </p:sp>
      <p:sp>
        <p:nvSpPr>
          <p:cNvPr id="404484" name="Text Box 4">
            <a:hlinkClick r:id="" action="ppaction://noaction" highlightClick="1"/>
          </p:cNvPr>
          <p:cNvSpPr txBox="1">
            <a:spLocks noChangeArrowheads="1"/>
          </p:cNvSpPr>
          <p:nvPr/>
        </p:nvSpPr>
        <p:spPr bwMode="auto">
          <a:xfrm>
            <a:off x="1233479" y="3160338"/>
            <a:ext cx="5832647" cy="646300"/>
          </a:xfrm>
          <a:prstGeom prst="rect">
            <a:avLst/>
          </a:prstGeom>
          <a:noFill/>
          <a:ln w="9525">
            <a:noFill/>
            <a:miter lim="800000"/>
            <a:headEnd/>
            <a:tailEnd/>
          </a:ln>
        </p:spPr>
        <p:txBody>
          <a:bodyPr wrap="square" lIns="91409" tIns="45705" rIns="91409" bIns="45705">
            <a:spAutoFit/>
          </a:bodyPr>
          <a:lstStyle/>
          <a:p>
            <a:pPr marL="0" lvl="2" defTabSz="914326" fontAlgn="base">
              <a:spcBef>
                <a:spcPct val="0"/>
              </a:spcBef>
              <a:spcAft>
                <a:spcPct val="0"/>
              </a:spcAft>
            </a:pPr>
            <a:r>
              <a:rPr kumimoji="1" lang="zh-CN" altLang="en-US" sz="3600" b="1">
                <a:solidFill>
                  <a:srgbClr val="000000"/>
                </a:solidFill>
                <a:latin typeface="+mn-ea"/>
              </a:rPr>
              <a:t>三、处理冲突的方法</a:t>
            </a:r>
          </a:p>
        </p:txBody>
      </p:sp>
      <p:sp>
        <p:nvSpPr>
          <p:cNvPr id="404485" name="Text Box 5">
            <a:hlinkClick r:id="" action="ppaction://noaction" highlightClick="1"/>
          </p:cNvPr>
          <p:cNvSpPr txBox="1">
            <a:spLocks noChangeArrowheads="1"/>
          </p:cNvSpPr>
          <p:nvPr/>
        </p:nvSpPr>
        <p:spPr bwMode="auto">
          <a:xfrm>
            <a:off x="1233480" y="4116385"/>
            <a:ext cx="6085865" cy="646300"/>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zh-CN" altLang="en-US" sz="3600" b="1">
                <a:solidFill>
                  <a:srgbClr val="000000"/>
                </a:solidFill>
                <a:latin typeface="+mn-ea"/>
              </a:rPr>
              <a:t>四、哈希表类定义举例</a:t>
            </a:r>
            <a:endParaRPr kumimoji="1" lang="en-US" altLang="zh-CN" sz="3600" b="1">
              <a:solidFill>
                <a:srgbClr val="000000"/>
              </a:solidFill>
              <a:latin typeface="+mn-ea"/>
            </a:endParaRPr>
          </a:p>
        </p:txBody>
      </p:sp>
      <p:sp>
        <p:nvSpPr>
          <p:cNvPr id="2" name="标题 1"/>
          <p:cNvSpPr>
            <a:spLocks noGrp="1"/>
          </p:cNvSpPr>
          <p:nvPr>
            <p:ph type="title"/>
          </p:nvPr>
        </p:nvSpPr>
        <p:spPr/>
        <p:txBody>
          <a:bodyPr>
            <a:noAutofit/>
          </a:bodyPr>
          <a:lstStyle/>
          <a:p>
            <a:r>
              <a:rPr lang="zh-CN" altLang="en-US" sz="4100"/>
              <a:t>哈希表查找</a:t>
            </a:r>
          </a:p>
        </p:txBody>
      </p:sp>
      <p:sp>
        <p:nvSpPr>
          <p:cNvPr id="4" name="矩形 3"/>
          <p:cNvSpPr/>
          <p:nvPr/>
        </p:nvSpPr>
        <p:spPr>
          <a:xfrm>
            <a:off x="1233479" y="5251751"/>
            <a:ext cx="5280550" cy="646300"/>
          </a:xfrm>
          <a:prstGeom prst="rect">
            <a:avLst/>
          </a:prstGeom>
        </p:spPr>
        <p:txBody>
          <a:bodyPr wrap="none" lIns="91409" tIns="45705" rIns="91409" bIns="45705">
            <a:spAutoFit/>
          </a:bodyPr>
          <a:lstStyle/>
          <a:p>
            <a:r>
              <a:rPr kumimoji="1" lang="zh-CN" altLang="en-US" sz="3600" b="1">
                <a:solidFill>
                  <a:srgbClr val="000000"/>
                </a:solidFill>
                <a:latin typeface="+mn-ea"/>
              </a:rPr>
              <a:t>五、哈希查找和性能分析</a:t>
            </a:r>
          </a:p>
        </p:txBody>
      </p:sp>
    </p:spTree>
    <p:extLst>
      <p:ext uri="{BB962C8B-B14F-4D97-AF65-F5344CB8AC3E}">
        <p14:creationId xmlns:p14="http://schemas.microsoft.com/office/powerpoint/2010/main" val="29657078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animEffect transition="in" filter="randombar(vertical)">
                                      <p:cBhvr>
                                        <p:cTn id="7" dur="500"/>
                                        <p:tgtEl>
                                          <p:spTgt spid="404482"/>
                                        </p:tgtEl>
                                      </p:cBhvr>
                                    </p:animEffect>
                                  </p:childTnLst>
                                </p:cTn>
                              </p:par>
                            </p:childTnLst>
                          </p:cTn>
                        </p:par>
                        <p:par>
                          <p:cTn id="8" fill="hold" nodeType="afterGroup">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404483"/>
                                        </p:tgtEl>
                                        <p:attrNameLst>
                                          <p:attrName>style.visibility</p:attrName>
                                        </p:attrNameLst>
                                      </p:cBhvr>
                                      <p:to>
                                        <p:strVal val="visible"/>
                                      </p:to>
                                    </p:set>
                                    <p:animEffect transition="in" filter="randombar(vertical)">
                                      <p:cBhvr>
                                        <p:cTn id="11" dur="500"/>
                                        <p:tgtEl>
                                          <p:spTgt spid="404483"/>
                                        </p:tgtEl>
                                      </p:cBhvr>
                                    </p:animEffect>
                                  </p:childTnLst>
                                </p:cTn>
                              </p:par>
                            </p:childTnLst>
                          </p:cTn>
                        </p:par>
                        <p:par>
                          <p:cTn id="12" fill="hold" nodeType="afterGroup">
                            <p:stCondLst>
                              <p:cond delay="1000"/>
                            </p:stCondLst>
                            <p:childTnLst>
                              <p:par>
                                <p:cTn id="13" presetID="14" presetClass="entr" presetSubtype="5" fill="hold" grpId="0" nodeType="afterEffect">
                                  <p:stCondLst>
                                    <p:cond delay="0"/>
                                  </p:stCondLst>
                                  <p:childTnLst>
                                    <p:set>
                                      <p:cBhvr>
                                        <p:cTn id="14" dur="1" fill="hold">
                                          <p:stCondLst>
                                            <p:cond delay="0"/>
                                          </p:stCondLst>
                                        </p:cTn>
                                        <p:tgtEl>
                                          <p:spTgt spid="404484"/>
                                        </p:tgtEl>
                                        <p:attrNameLst>
                                          <p:attrName>style.visibility</p:attrName>
                                        </p:attrNameLst>
                                      </p:cBhvr>
                                      <p:to>
                                        <p:strVal val="visible"/>
                                      </p:to>
                                    </p:set>
                                    <p:animEffect transition="in" filter="randombar(vertical)">
                                      <p:cBhvr>
                                        <p:cTn id="15" dur="500"/>
                                        <p:tgtEl>
                                          <p:spTgt spid="404484"/>
                                        </p:tgtEl>
                                      </p:cBhvr>
                                    </p:animEffect>
                                  </p:childTnLst>
                                </p:cTn>
                              </p:par>
                            </p:childTnLst>
                          </p:cTn>
                        </p:par>
                        <p:par>
                          <p:cTn id="16" fill="hold" nodeType="afterGroup">
                            <p:stCondLst>
                              <p:cond delay="1500"/>
                            </p:stCondLst>
                            <p:childTnLst>
                              <p:par>
                                <p:cTn id="17" presetID="14" presetClass="entr" presetSubtype="5" fill="hold" grpId="0" nodeType="afterEffect">
                                  <p:stCondLst>
                                    <p:cond delay="0"/>
                                  </p:stCondLst>
                                  <p:childTnLst>
                                    <p:set>
                                      <p:cBhvr>
                                        <p:cTn id="18" dur="1" fill="hold">
                                          <p:stCondLst>
                                            <p:cond delay="0"/>
                                          </p:stCondLst>
                                        </p:cTn>
                                        <p:tgtEl>
                                          <p:spTgt spid="404485"/>
                                        </p:tgtEl>
                                        <p:attrNameLst>
                                          <p:attrName>style.visibility</p:attrName>
                                        </p:attrNameLst>
                                      </p:cBhvr>
                                      <p:to>
                                        <p:strVal val="visible"/>
                                      </p:to>
                                    </p:set>
                                    <p:animEffect transition="in" filter="randombar(vertical)">
                                      <p:cBhvr>
                                        <p:cTn id="19" dur="500"/>
                                        <p:tgtEl>
                                          <p:spTgt spid="404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utoUpdateAnimBg="0"/>
      <p:bldP spid="404483" grpId="0" autoUpdateAnimBg="0"/>
      <p:bldP spid="404484" grpId="0" autoUpdateAnimBg="0"/>
      <p:bldP spid="4044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a:solidFill>
                  <a:srgbClr val="FF0000"/>
                </a:solidFill>
              </a:rPr>
              <a:t>最好</a:t>
            </a:r>
            <a:r>
              <a:rPr lang="zh-CN" altLang="en-US" smtClean="0">
                <a:solidFill>
                  <a:srgbClr val="FF0000"/>
                </a:solidFill>
              </a:rPr>
              <a:t>情况，</a:t>
            </a:r>
            <a:r>
              <a:rPr lang="zh-CN" altLang="en-US" smtClean="0"/>
              <a:t>被查目标在线性表</a:t>
            </a:r>
            <a:r>
              <a:rPr lang="en-US" altLang="zh-CN" smtClean="0"/>
              <a:t>0</a:t>
            </a:r>
            <a:r>
              <a:rPr lang="zh-CN" altLang="en-US"/>
              <a:t>号位置，则</a:t>
            </a:r>
            <a:r>
              <a:rPr lang="zh-CN" altLang="en-US">
                <a:solidFill>
                  <a:srgbClr val="FF0000"/>
                </a:solidFill>
              </a:rPr>
              <a:t>关键字比较次数为</a:t>
            </a:r>
            <a:r>
              <a:rPr lang="en-US" altLang="zh-CN">
                <a:solidFill>
                  <a:srgbClr val="FF0000"/>
                </a:solidFill>
              </a:rPr>
              <a:t>1</a:t>
            </a:r>
            <a:r>
              <a:rPr lang="zh-CN" altLang="en-US" smtClean="0"/>
              <a:t>，对应</a:t>
            </a:r>
            <a:r>
              <a:rPr lang="zh-CN" altLang="en-US" smtClean="0">
                <a:solidFill>
                  <a:srgbClr val="FF0000"/>
                </a:solidFill>
              </a:rPr>
              <a:t>算法</a:t>
            </a:r>
            <a:r>
              <a:rPr lang="zh-CN" altLang="en-US">
                <a:solidFill>
                  <a:srgbClr val="FF0000"/>
                </a:solidFill>
              </a:rPr>
              <a:t>时间复杂度为</a:t>
            </a:r>
            <a:r>
              <a:rPr lang="en-US" altLang="zh-CN">
                <a:solidFill>
                  <a:srgbClr val="FF0000"/>
                </a:solidFill>
              </a:rPr>
              <a:t>O(1)</a:t>
            </a:r>
            <a:r>
              <a:rPr lang="zh-CN" altLang="en-US" smtClean="0">
                <a:solidFill>
                  <a:srgbClr val="FF0000"/>
                </a:solidFill>
              </a:rPr>
              <a:t>；</a:t>
            </a:r>
            <a:endParaRPr lang="en-US" altLang="zh-CN" smtClean="0">
              <a:solidFill>
                <a:srgbClr val="FF0000"/>
              </a:solidFill>
            </a:endParaRPr>
          </a:p>
          <a:p>
            <a:r>
              <a:rPr lang="zh-CN" altLang="en-US" smtClean="0">
                <a:solidFill>
                  <a:srgbClr val="FF0000"/>
                </a:solidFill>
              </a:rPr>
              <a:t>最坏情况，</a:t>
            </a:r>
            <a:r>
              <a:rPr lang="zh-CN" altLang="en-US" smtClean="0"/>
              <a:t>被</a:t>
            </a:r>
            <a:r>
              <a:rPr lang="zh-CN" altLang="en-US"/>
              <a:t>查的目标在线性表的末尾位置</a:t>
            </a:r>
            <a:r>
              <a:rPr lang="zh-CN" altLang="en-US" smtClean="0"/>
              <a:t>，</a:t>
            </a:r>
            <a:r>
              <a:rPr lang="zh-CN" altLang="en-US" smtClean="0">
                <a:solidFill>
                  <a:srgbClr val="FF0000"/>
                </a:solidFill>
              </a:rPr>
              <a:t>关键字</a:t>
            </a:r>
            <a:r>
              <a:rPr lang="zh-CN" altLang="en-US">
                <a:solidFill>
                  <a:srgbClr val="FF0000"/>
                </a:solidFill>
              </a:rPr>
              <a:t>比较次数为</a:t>
            </a:r>
            <a:r>
              <a:rPr lang="en-US" altLang="zh-CN">
                <a:solidFill>
                  <a:srgbClr val="FF0000"/>
                </a:solidFill>
              </a:rPr>
              <a:t>n</a:t>
            </a:r>
            <a:r>
              <a:rPr lang="zh-CN" altLang="en-US"/>
              <a:t>，对应</a:t>
            </a:r>
            <a:r>
              <a:rPr lang="zh-CN" altLang="en-US">
                <a:solidFill>
                  <a:srgbClr val="FF0000"/>
                </a:solidFill>
              </a:rPr>
              <a:t>算法时间复杂度为</a:t>
            </a:r>
            <a:r>
              <a:rPr lang="en-US" altLang="zh-CN">
                <a:solidFill>
                  <a:srgbClr val="FF0000"/>
                </a:solidFill>
              </a:rPr>
              <a:t>O(n)</a:t>
            </a:r>
            <a:r>
              <a:rPr lang="zh-CN" altLang="en-US" smtClean="0"/>
              <a:t>；</a:t>
            </a:r>
            <a:endParaRPr lang="en-US" altLang="zh-CN" smtClean="0"/>
          </a:p>
          <a:p>
            <a:r>
              <a:rPr lang="zh-CN" altLang="en-US" smtClean="0">
                <a:solidFill>
                  <a:srgbClr val="FF0000"/>
                </a:solidFill>
              </a:rPr>
              <a:t>平均</a:t>
            </a:r>
            <a:r>
              <a:rPr lang="zh-CN" altLang="en-US">
                <a:solidFill>
                  <a:srgbClr val="FF0000"/>
                </a:solidFill>
              </a:rPr>
              <a:t>情况下</a:t>
            </a:r>
            <a:r>
              <a:rPr lang="zh-CN" altLang="en-US"/>
              <a:t>，假设查找各个记录的概率相等，则</a:t>
            </a:r>
            <a:r>
              <a:rPr lang="en-US" altLang="zh-CN" smtClean="0"/>
              <a:t>p</a:t>
            </a:r>
            <a:r>
              <a:rPr lang="en-US" altLang="zh-CN" baseline="-25000" smtClean="0"/>
              <a:t>i</a:t>
            </a:r>
            <a:r>
              <a:rPr lang="en-US" altLang="zh-CN" smtClean="0"/>
              <a:t>=1/n </a:t>
            </a:r>
            <a:r>
              <a:rPr lang="zh-CN" altLang="en-US"/>
              <a:t>，当查找目标为</a:t>
            </a:r>
            <a:r>
              <a:rPr lang="en-US" altLang="zh-CN"/>
              <a:t>i</a:t>
            </a:r>
            <a:r>
              <a:rPr lang="zh-CN" altLang="en-US"/>
              <a:t>号记录时，需比较</a:t>
            </a:r>
            <a:r>
              <a:rPr lang="en-US" altLang="zh-CN"/>
              <a:t>i+1</a:t>
            </a:r>
            <a:r>
              <a:rPr lang="zh-CN" altLang="en-US"/>
              <a:t>次，因此</a:t>
            </a:r>
            <a:r>
              <a:rPr lang="zh-CN" altLang="en-US" smtClean="0"/>
              <a:t>：</a:t>
            </a:r>
            <a:endParaRPr lang="en-US" altLang="zh-CN"/>
          </a:p>
          <a:p>
            <a:endParaRPr lang="en-US" altLang="zh-CN" smtClean="0">
              <a:solidFill>
                <a:srgbClr val="FF0000"/>
              </a:solidFill>
            </a:endParaRPr>
          </a:p>
          <a:p>
            <a:r>
              <a:rPr lang="zh-CN" altLang="en-US" smtClean="0">
                <a:solidFill>
                  <a:srgbClr val="FF0000"/>
                </a:solidFill>
              </a:rPr>
              <a:t>算法</a:t>
            </a:r>
            <a:r>
              <a:rPr lang="zh-CN" altLang="en-US">
                <a:solidFill>
                  <a:srgbClr val="FF0000"/>
                </a:solidFill>
              </a:rPr>
              <a:t>时间复杂度为</a:t>
            </a:r>
            <a:r>
              <a:rPr lang="en-US" altLang="zh-CN">
                <a:solidFill>
                  <a:srgbClr val="FF0000"/>
                </a:solidFill>
              </a:rPr>
              <a:t>O(n</a:t>
            </a:r>
            <a:r>
              <a:rPr lang="en-US" altLang="zh-CN" smtClean="0">
                <a:solidFill>
                  <a:srgbClr val="FF0000"/>
                </a:solidFill>
              </a:rPr>
              <a:t>)</a:t>
            </a:r>
            <a:r>
              <a:rPr lang="zh-CN" altLang="en-US" smtClean="0">
                <a:solidFill>
                  <a:srgbClr val="FF0000"/>
                </a:solidFill>
              </a:rPr>
              <a:t>。</a:t>
            </a:r>
            <a:endParaRPr lang="zh-CN" altLang="en-US"/>
          </a:p>
        </p:txBody>
      </p:sp>
      <p:sp>
        <p:nvSpPr>
          <p:cNvPr id="3" name="标题 2"/>
          <p:cNvSpPr>
            <a:spLocks noGrp="1"/>
          </p:cNvSpPr>
          <p:nvPr>
            <p:ph type="title"/>
          </p:nvPr>
        </p:nvSpPr>
        <p:spPr/>
        <p:txBody>
          <a:bodyPr>
            <a:normAutofit fontScale="90000"/>
          </a:bodyPr>
          <a:lstStyle/>
          <a:p>
            <a:r>
              <a:rPr lang="zh-CN" altLang="en-US" smtClean="0"/>
              <a:t>成功查找性能分析</a:t>
            </a:r>
            <a:endParaRPr lang="zh-CN" altLang="en-US"/>
          </a:p>
        </p:txBody>
      </p:sp>
      <mc:AlternateContent xmlns:mc="http://schemas.openxmlformats.org/markup-compatibility/2006" xmlns:a14="http://schemas.microsoft.com/office/drawing/2010/main">
        <mc:Choice Requires="a14">
          <p:sp>
            <p:nvSpPr>
              <p:cNvPr id="4" name="矩形 3"/>
              <p:cNvSpPr/>
              <p:nvPr/>
            </p:nvSpPr>
            <p:spPr>
              <a:xfrm>
                <a:off x="5087098" y="4437906"/>
                <a:ext cx="5018157" cy="10872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𝐴𝑆𝐿</m:t>
                      </m:r>
                      <m:r>
                        <a:rPr lang="en-US" altLang="zh-CN" i="1">
                          <a:latin typeface="Cambria Math"/>
                        </a:rPr>
                        <m:t>=</m:t>
                      </m:r>
                      <m:nary>
                        <m:naryPr>
                          <m:chr m:val="∑"/>
                          <m:limLoc m:val="undOvr"/>
                          <m:ctrlPr>
                            <a:rPr lang="zh-CN" altLang="zh-CN" i="1">
                              <a:latin typeface="Cambria Math"/>
                            </a:rPr>
                          </m:ctrlPr>
                        </m:naryPr>
                        <m:sub>
                          <m:r>
                            <a:rPr lang="en-US" altLang="zh-CN" i="1">
                              <a:latin typeface="Cambria Math"/>
                            </a:rPr>
                            <m:t>𝑖</m:t>
                          </m:r>
                          <m:r>
                            <a:rPr lang="en-US" altLang="zh-CN" i="1">
                              <a:latin typeface="Cambria Math"/>
                            </a:rPr>
                            <m:t>=0</m:t>
                          </m:r>
                        </m:sub>
                        <m:sup>
                          <m:r>
                            <a:rPr lang="en-US" altLang="zh-CN" i="1">
                              <a:latin typeface="Cambria Math"/>
                            </a:rPr>
                            <m:t>𝑛</m:t>
                          </m:r>
                          <m:r>
                            <a:rPr lang="en-US" altLang="zh-CN" i="1">
                              <a:latin typeface="Cambria Math"/>
                            </a:rPr>
                            <m:t>−1</m:t>
                          </m:r>
                        </m:sup>
                        <m:e>
                          <m:sSub>
                            <m:sSubPr>
                              <m:ctrlPr>
                                <a:rPr lang="zh-CN" altLang="zh-CN" i="1">
                                  <a:latin typeface="Cambria Math"/>
                                </a:rPr>
                              </m:ctrlPr>
                            </m:sSubPr>
                            <m:e>
                              <m:r>
                                <a:rPr lang="en-US" altLang="zh-CN" i="1">
                                  <a:latin typeface="Cambria Math"/>
                                </a:rPr>
                                <m:t>𝑝</m:t>
                              </m:r>
                            </m:e>
                            <m:sub>
                              <m:r>
                                <a:rPr lang="en-US" altLang="zh-CN" i="1">
                                  <a:latin typeface="Cambria Math"/>
                                </a:rPr>
                                <m:t>𝑖</m:t>
                              </m:r>
                            </m:sub>
                          </m:sSub>
                          <m:sSub>
                            <m:sSubPr>
                              <m:ctrlPr>
                                <a:rPr lang="zh-CN" altLang="zh-CN" i="1">
                                  <a:latin typeface="Cambria Math"/>
                                </a:rPr>
                              </m:ctrlPr>
                            </m:sSubPr>
                            <m:e>
                              <m:r>
                                <a:rPr lang="en-US" altLang="zh-CN" i="1">
                                  <a:latin typeface="Cambria Math"/>
                                </a:rPr>
                                <m:t>𝑐</m:t>
                              </m:r>
                            </m:e>
                            <m:sub>
                              <m:r>
                                <a:rPr lang="en-US" altLang="zh-CN" i="1">
                                  <a:latin typeface="Cambria Math"/>
                                </a:rPr>
                                <m:t>𝑖</m:t>
                              </m:r>
                            </m:sub>
                          </m:sSub>
                        </m:e>
                      </m:nary>
                      <m:r>
                        <a:rPr lang="en-US" altLang="zh-CN" i="1">
                          <a:latin typeface="Cambria Math"/>
                        </a:rPr>
                        <m:t>=</m:t>
                      </m:r>
                      <m:f>
                        <m:fPr>
                          <m:ctrlPr>
                            <a:rPr lang="zh-CN" altLang="zh-CN" i="1">
                              <a:latin typeface="Cambria Math"/>
                            </a:rPr>
                          </m:ctrlPr>
                        </m:fPr>
                        <m:num>
                          <m:r>
                            <a:rPr lang="en-US" altLang="zh-CN">
                              <a:latin typeface="Cambria Math"/>
                            </a:rPr>
                            <m:t>1</m:t>
                          </m:r>
                        </m:num>
                        <m:den>
                          <m:r>
                            <m:rPr>
                              <m:sty m:val="p"/>
                            </m:rPr>
                            <a:rPr lang="en-US" altLang="zh-CN">
                              <a:latin typeface="Cambria Math"/>
                            </a:rPr>
                            <m:t>n</m:t>
                          </m:r>
                        </m:den>
                      </m:f>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=0</m:t>
                          </m:r>
                        </m:sub>
                        <m:sup>
                          <m:r>
                            <m:rPr>
                              <m:sty m:val="p"/>
                            </m:rPr>
                            <a:rPr lang="en-US" altLang="zh-CN">
                              <a:latin typeface="Cambria Math"/>
                            </a:rPr>
                            <m:t>n</m:t>
                          </m:r>
                          <m:r>
                            <a:rPr lang="en-US" altLang="zh-CN" i="1">
                              <a:latin typeface="Cambria Math"/>
                            </a:rPr>
                            <m:t>−</m:t>
                          </m:r>
                          <m:r>
                            <a:rPr lang="en-US" altLang="zh-CN">
                              <a:latin typeface="Cambria Math"/>
                            </a:rPr>
                            <m:t>1</m:t>
                          </m:r>
                        </m:sup>
                        <m:e>
                          <m:d>
                            <m:dPr>
                              <m:ctrlPr>
                                <a:rPr lang="zh-CN" altLang="zh-CN" i="1">
                                  <a:latin typeface="Cambria Math"/>
                                </a:rPr>
                              </m:ctrlPr>
                            </m:dPr>
                            <m:e>
                              <m:r>
                                <m:rPr>
                                  <m:sty m:val="p"/>
                                </m:rPr>
                                <a:rPr lang="en-US" altLang="zh-CN">
                                  <a:latin typeface="Cambria Math"/>
                                </a:rPr>
                                <m:t>i</m:t>
                              </m:r>
                              <m:r>
                                <a:rPr lang="en-US" altLang="zh-CN">
                                  <a:latin typeface="Cambria Math"/>
                                </a:rPr>
                                <m:t>+1</m:t>
                              </m:r>
                            </m:e>
                          </m:d>
                          <m:r>
                            <a:rPr lang="en-US" altLang="zh-CN">
                              <a:latin typeface="Cambria Math"/>
                            </a:rPr>
                            <m:t>=</m:t>
                          </m:r>
                          <m:f>
                            <m:fPr>
                              <m:ctrlPr>
                                <a:rPr lang="zh-CN" altLang="zh-CN" i="1">
                                  <a:latin typeface="Cambria Math"/>
                                </a:rPr>
                              </m:ctrlPr>
                            </m:fPr>
                            <m:num>
                              <m:r>
                                <a:rPr lang="en-US" altLang="zh-CN" i="1">
                                  <a:latin typeface="Cambria Math"/>
                                </a:rPr>
                                <m:t>𝑛</m:t>
                              </m:r>
                              <m:r>
                                <a:rPr lang="en-US" altLang="zh-CN" i="1">
                                  <a:latin typeface="Cambria Math"/>
                                </a:rPr>
                                <m:t>+1</m:t>
                              </m:r>
                            </m:num>
                            <m:den>
                              <m:r>
                                <a:rPr lang="en-US" altLang="zh-CN" i="1">
                                  <a:latin typeface="Cambria Math"/>
                                </a:rPr>
                                <m:t>2</m:t>
                              </m:r>
                            </m:den>
                          </m:f>
                        </m:e>
                      </m:nary>
                    </m:oMath>
                  </m:oMathPara>
                </a14:m>
                <a:endParaRPr lang="zh-CN" altLang="en-US"/>
              </a:p>
            </p:txBody>
          </p:sp>
        </mc:Choice>
        <mc:Fallback xmlns="">
          <p:sp>
            <p:nvSpPr>
              <p:cNvPr id="4" name="矩形 3"/>
              <p:cNvSpPr>
                <a:spLocks noRot="1" noChangeAspect="1" noMove="1" noResize="1" noEditPoints="1" noAdjustHandles="1" noChangeArrowheads="1" noChangeShapeType="1" noTextEdit="1"/>
              </p:cNvSpPr>
              <p:nvPr/>
            </p:nvSpPr>
            <p:spPr>
              <a:xfrm>
                <a:off x="5087094" y="4437906"/>
                <a:ext cx="4956165" cy="1096198"/>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037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ext Box 2"/>
          <p:cNvSpPr txBox="1">
            <a:spLocks noChangeArrowheads="1"/>
          </p:cNvSpPr>
          <p:nvPr/>
        </p:nvSpPr>
        <p:spPr bwMode="auto">
          <a:xfrm>
            <a:off x="1414686" y="1330637"/>
            <a:ext cx="8303602" cy="523190"/>
          </a:xfrm>
          <a:prstGeom prst="rect">
            <a:avLst/>
          </a:prstGeom>
          <a:noFill/>
          <a:ln w="9525">
            <a:noFill/>
            <a:miter lim="800000"/>
            <a:headEnd/>
            <a:tailEnd/>
          </a:ln>
        </p:spPr>
        <p:txBody>
          <a:bodyPr wrap="square" lIns="91409" tIns="45705" rIns="91409" bIns="45705">
            <a:spAutoFit/>
          </a:bodyPr>
          <a:lstStyle/>
          <a:p>
            <a:pPr marL="82544" lvl="2" defTabSz="914326" fontAlgn="base">
              <a:spcBef>
                <a:spcPct val="0"/>
              </a:spcBef>
              <a:spcAft>
                <a:spcPct val="0"/>
              </a:spcAft>
            </a:pPr>
            <a:r>
              <a:rPr kumimoji="1" lang="zh-CN" altLang="en-US" sz="2800" b="1">
                <a:solidFill>
                  <a:srgbClr val="A50021"/>
                </a:solidFill>
                <a:latin typeface="+mn-ea"/>
              </a:rPr>
              <a:t>顺序查找和二分查找基于的查找表</a:t>
            </a:r>
            <a:endParaRPr kumimoji="1" lang="zh-CN" altLang="en-US" sz="2800" b="1" dirty="0">
              <a:solidFill>
                <a:srgbClr val="0000CC"/>
              </a:solidFill>
              <a:latin typeface="+mn-ea"/>
            </a:endParaRPr>
          </a:p>
        </p:txBody>
      </p:sp>
      <p:sp>
        <p:nvSpPr>
          <p:cNvPr id="102402" name="Text Box 3"/>
          <p:cNvSpPr txBox="1">
            <a:spLocks noChangeArrowheads="1"/>
          </p:cNvSpPr>
          <p:nvPr/>
        </p:nvSpPr>
        <p:spPr bwMode="auto">
          <a:xfrm>
            <a:off x="2063488" y="533528"/>
            <a:ext cx="184668"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endParaRPr kumimoji="1" lang="zh-CN" altLang="zh-CN" sz="2800" b="1">
              <a:solidFill>
                <a:srgbClr val="1F497D"/>
              </a:solidFill>
              <a:latin typeface="Times New Roman" pitchFamily="18" charset="0"/>
              <a:ea typeface="楷体_GB2312" pitchFamily="49" charset="-122"/>
            </a:endParaRPr>
          </a:p>
        </p:txBody>
      </p:sp>
      <p:sp>
        <p:nvSpPr>
          <p:cNvPr id="405508" name="Rectangle 4"/>
          <p:cNvSpPr>
            <a:spLocks noChangeArrowheads="1"/>
          </p:cNvSpPr>
          <p:nvPr/>
        </p:nvSpPr>
        <p:spPr bwMode="auto">
          <a:xfrm>
            <a:off x="526982" y="3124925"/>
            <a:ext cx="12190413" cy="674000"/>
          </a:xfrm>
          <a:prstGeom prst="rect">
            <a:avLst/>
          </a:prstGeom>
          <a:noFill/>
          <a:ln w="9525">
            <a:noFill/>
            <a:miter lim="800000"/>
            <a:headEnd/>
            <a:tailEnd/>
          </a:ln>
        </p:spPr>
        <p:txBody>
          <a:bodyPr lIns="91409" tIns="45705" rIns="91409" bIns="45705">
            <a:spAutoFit/>
          </a:bodyPr>
          <a:lstStyle/>
          <a:p>
            <a:pPr marL="914326" lvl="2" defTabSz="914326" fontAlgn="base">
              <a:lnSpc>
                <a:spcPct val="135000"/>
              </a:lnSpc>
              <a:spcBef>
                <a:spcPct val="0"/>
              </a:spcBef>
              <a:spcAft>
                <a:spcPct val="0"/>
              </a:spcAft>
            </a:pPr>
            <a:r>
              <a:rPr kumimoji="1" lang="zh-CN" altLang="en-US" sz="2800" b="1" dirty="0">
                <a:solidFill>
                  <a:srgbClr val="FF0000"/>
                </a:solidFill>
                <a:latin typeface="Times New Roman" pitchFamily="18" charset="0"/>
                <a:ea typeface="楷体_GB2312" pitchFamily="49" charset="-122"/>
              </a:rPr>
              <a:t>查找的过程</a:t>
            </a:r>
            <a:r>
              <a:rPr kumimoji="1" lang="en-US" altLang="zh-CN" sz="2800" b="1" dirty="0">
                <a:solidFill>
                  <a:srgbClr val="FF0000"/>
                </a:solidFill>
                <a:latin typeface="Times New Roman" pitchFamily="18" charset="0"/>
                <a:ea typeface="楷体_GB2312" pitchFamily="49" charset="-122"/>
              </a:rPr>
              <a:t>:</a:t>
            </a:r>
            <a:endParaRPr kumimoji="1" lang="en-US" altLang="zh-CN" sz="2800" dirty="0">
              <a:solidFill>
                <a:srgbClr val="A50021"/>
              </a:solidFill>
              <a:latin typeface="Times New Roman" pitchFamily="18" charset="0"/>
              <a:ea typeface="楷体_GB2312" pitchFamily="49" charset="-122"/>
            </a:endParaRPr>
          </a:p>
        </p:txBody>
      </p:sp>
      <p:sp>
        <p:nvSpPr>
          <p:cNvPr id="405509" name="Rectangle 5"/>
          <p:cNvSpPr>
            <a:spLocks noChangeArrowheads="1"/>
          </p:cNvSpPr>
          <p:nvPr/>
        </p:nvSpPr>
        <p:spPr bwMode="auto">
          <a:xfrm>
            <a:off x="1417188" y="4782665"/>
            <a:ext cx="4609500" cy="630912"/>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zh-CN" altLang="en-US" sz="2800" b="1">
                <a:solidFill>
                  <a:srgbClr val="FF0000"/>
                </a:solidFill>
                <a:latin typeface="+mn-ea"/>
              </a:rPr>
              <a:t>查找的效率</a:t>
            </a:r>
            <a:r>
              <a:rPr kumimoji="1" lang="en-US" altLang="zh-CN" sz="2800" b="1">
                <a:solidFill>
                  <a:srgbClr val="FF0000"/>
                </a:solidFill>
                <a:latin typeface="+mn-ea"/>
              </a:rPr>
              <a:t>:</a:t>
            </a:r>
            <a:endParaRPr kumimoji="1" lang="en-US" altLang="zh-CN" sz="2800">
              <a:solidFill>
                <a:prstClr val="black"/>
              </a:solidFill>
              <a:latin typeface="+mn-ea"/>
            </a:endParaRPr>
          </a:p>
        </p:txBody>
      </p:sp>
      <p:sp>
        <p:nvSpPr>
          <p:cNvPr id="405510" name="Rectangle 6"/>
          <p:cNvSpPr>
            <a:spLocks noChangeArrowheads="1"/>
          </p:cNvSpPr>
          <p:nvPr/>
        </p:nvSpPr>
        <p:spPr bwMode="auto">
          <a:xfrm>
            <a:off x="1775656" y="3774364"/>
            <a:ext cx="9983016" cy="954077"/>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2800" b="1">
                <a:solidFill>
                  <a:prstClr val="black"/>
                </a:solidFill>
                <a:latin typeface="+mn-ea"/>
              </a:rPr>
              <a:t>为</a:t>
            </a:r>
            <a:r>
              <a:rPr kumimoji="1" lang="zh-CN" altLang="en-US" sz="2800" b="1" dirty="0">
                <a:solidFill>
                  <a:srgbClr val="0000CC"/>
                </a:solidFill>
                <a:latin typeface="+mn-ea"/>
              </a:rPr>
              <a:t>给定值</a:t>
            </a:r>
            <a:r>
              <a:rPr kumimoji="1" lang="zh-CN" altLang="en-US" sz="2800" b="1" dirty="0">
                <a:solidFill>
                  <a:prstClr val="black"/>
                </a:solidFill>
                <a:latin typeface="+mn-ea"/>
              </a:rPr>
              <a:t>按某种顺序和记录集合中各个</a:t>
            </a:r>
            <a:r>
              <a:rPr kumimoji="1" lang="zh-CN" altLang="en-US" sz="2800" b="1" dirty="0">
                <a:solidFill>
                  <a:srgbClr val="0000CC"/>
                </a:solidFill>
                <a:latin typeface="+mn-ea"/>
              </a:rPr>
              <a:t>关键字</a:t>
            </a:r>
            <a:r>
              <a:rPr kumimoji="1" lang="zh-CN" altLang="en-US" sz="2800" b="1" dirty="0">
                <a:solidFill>
                  <a:prstClr val="black"/>
                </a:solidFill>
                <a:latin typeface="+mn-ea"/>
              </a:rPr>
              <a:t>进行</a:t>
            </a:r>
            <a:r>
              <a:rPr kumimoji="1" lang="zh-CN" altLang="en-US" sz="2800" b="1" dirty="0">
                <a:solidFill>
                  <a:srgbClr val="FF0000"/>
                </a:solidFill>
                <a:latin typeface="+mn-ea"/>
              </a:rPr>
              <a:t>比较</a:t>
            </a:r>
            <a:r>
              <a:rPr kumimoji="1" lang="zh-CN" altLang="en-US" sz="2800" b="1" dirty="0">
                <a:solidFill>
                  <a:prstClr val="black"/>
                </a:solidFill>
                <a:latin typeface="+mn-ea"/>
              </a:rPr>
              <a:t>的一个过程</a:t>
            </a:r>
          </a:p>
        </p:txBody>
      </p:sp>
      <p:sp>
        <p:nvSpPr>
          <p:cNvPr id="405511" name="Rectangle 7"/>
          <p:cNvSpPr>
            <a:spLocks noChangeArrowheads="1"/>
          </p:cNvSpPr>
          <p:nvPr/>
        </p:nvSpPr>
        <p:spPr bwMode="auto">
          <a:xfrm>
            <a:off x="1006016" y="2189675"/>
            <a:ext cx="9961854" cy="566279"/>
          </a:xfrm>
          <a:prstGeom prst="rect">
            <a:avLst/>
          </a:prstGeom>
          <a:noFill/>
          <a:ln w="9525">
            <a:noFill/>
            <a:miter lim="800000"/>
            <a:headEnd/>
            <a:tailEnd/>
          </a:ln>
        </p:spPr>
        <p:txBody>
          <a:bodyPr lIns="91409" tIns="45705" rIns="91409" bIns="45705">
            <a:spAutoFit/>
          </a:bodyPr>
          <a:lstStyle/>
          <a:p>
            <a:pPr defTabSz="914326" fontAlgn="base">
              <a:lnSpc>
                <a:spcPct val="110000"/>
              </a:lnSpc>
              <a:spcBef>
                <a:spcPct val="0"/>
              </a:spcBef>
              <a:spcAft>
                <a:spcPct val="0"/>
              </a:spcAft>
            </a:pPr>
            <a:r>
              <a:rPr kumimoji="1" lang="en-US" altLang="zh-CN" sz="2800" b="1" dirty="0">
                <a:solidFill>
                  <a:prstClr val="black"/>
                </a:solidFill>
                <a:latin typeface="+mn-ea"/>
              </a:rPr>
              <a:t>  </a:t>
            </a:r>
            <a:r>
              <a:rPr kumimoji="1" lang="zh-CN" altLang="en-US" sz="2800" b="1" dirty="0">
                <a:solidFill>
                  <a:prstClr val="black"/>
                </a:solidFill>
                <a:latin typeface="+mn-ea"/>
              </a:rPr>
              <a:t>记录在表中的位置和它的关键字之间</a:t>
            </a:r>
            <a:r>
              <a:rPr kumimoji="1" lang="zh-CN" altLang="en-US" sz="2800" b="1" dirty="0">
                <a:solidFill>
                  <a:srgbClr val="0000CC"/>
                </a:solidFill>
                <a:latin typeface="+mn-ea"/>
              </a:rPr>
              <a:t>不存在</a:t>
            </a:r>
            <a:r>
              <a:rPr kumimoji="1" lang="zh-CN" altLang="en-US" sz="2800" b="1" dirty="0">
                <a:solidFill>
                  <a:prstClr val="black"/>
                </a:solidFill>
                <a:latin typeface="+mn-ea"/>
              </a:rPr>
              <a:t>一个确定的</a:t>
            </a:r>
            <a:r>
              <a:rPr kumimoji="1" lang="zh-CN" altLang="en-US" sz="2800" b="1" dirty="0">
                <a:solidFill>
                  <a:srgbClr val="0000CC"/>
                </a:solidFill>
                <a:latin typeface="+mn-ea"/>
              </a:rPr>
              <a:t>关系</a:t>
            </a:r>
          </a:p>
        </p:txBody>
      </p:sp>
      <p:sp>
        <p:nvSpPr>
          <p:cNvPr id="405512" name="Rectangle 8"/>
          <p:cNvSpPr>
            <a:spLocks noChangeArrowheads="1"/>
          </p:cNvSpPr>
          <p:nvPr/>
        </p:nvSpPr>
        <p:spPr bwMode="auto">
          <a:xfrm>
            <a:off x="1918742" y="5518028"/>
            <a:ext cx="6676765"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a:solidFill>
                  <a:prstClr val="black"/>
                </a:solidFill>
                <a:latin typeface="+mn-ea"/>
              </a:rPr>
              <a:t>取决于和给定值进行</a:t>
            </a:r>
            <a:r>
              <a:rPr kumimoji="1" lang="zh-CN" altLang="en-US" sz="2800" b="1">
                <a:solidFill>
                  <a:srgbClr val="0000FF"/>
                </a:solidFill>
                <a:latin typeface="+mn-ea"/>
              </a:rPr>
              <a:t>比较</a:t>
            </a:r>
            <a:r>
              <a:rPr kumimoji="1" lang="zh-CN" altLang="en-US" sz="2800" b="1">
                <a:solidFill>
                  <a:prstClr val="black"/>
                </a:solidFill>
                <a:latin typeface="+mn-ea"/>
              </a:rPr>
              <a:t>的关键字</a:t>
            </a:r>
            <a:r>
              <a:rPr kumimoji="1" lang="zh-CN" altLang="en-US" sz="2800" b="1">
                <a:solidFill>
                  <a:srgbClr val="0000FF"/>
                </a:solidFill>
                <a:latin typeface="+mn-ea"/>
              </a:rPr>
              <a:t>个数</a:t>
            </a:r>
            <a:r>
              <a:rPr kumimoji="1" lang="zh-CN" altLang="en-US" sz="2800" b="1">
                <a:solidFill>
                  <a:prstClr val="black"/>
                </a:solidFill>
                <a:latin typeface="+mn-ea"/>
              </a:rPr>
              <a:t>。</a:t>
            </a:r>
          </a:p>
        </p:txBody>
      </p:sp>
      <p:sp>
        <p:nvSpPr>
          <p:cNvPr id="102408" name="Rectangle 9"/>
          <p:cNvSpPr>
            <a:spLocks noGrp="1" noChangeArrowheads="1"/>
          </p:cNvSpPr>
          <p:nvPr>
            <p:ph type="title"/>
          </p:nvPr>
        </p:nvSpPr>
        <p:spPr/>
        <p:txBody>
          <a:bodyPr anchor="b">
            <a:noAutofit/>
          </a:bodyPr>
          <a:lstStyle/>
          <a:p>
            <a:r>
              <a:rPr lang="zh-CN" altLang="en-US" sz="4100"/>
              <a:t>哈希表的定义</a:t>
            </a:r>
            <a:endParaRPr lang="zh-CN" altLang="en-US" sz="4100" dirty="0"/>
          </a:p>
        </p:txBody>
      </p:sp>
    </p:spTree>
    <p:extLst>
      <p:ext uri="{BB962C8B-B14F-4D97-AF65-F5344CB8AC3E}">
        <p14:creationId xmlns:p14="http://schemas.microsoft.com/office/powerpoint/2010/main" val="354613026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5506"/>
                                        </p:tgtEl>
                                        <p:attrNameLst>
                                          <p:attrName>style.visibility</p:attrName>
                                        </p:attrNameLst>
                                      </p:cBhvr>
                                      <p:to>
                                        <p:strVal val="visible"/>
                                      </p:to>
                                    </p:set>
                                    <p:animEffect transition="in" filter="wipe(up)">
                                      <p:cBhvr>
                                        <p:cTn id="7" dur="500"/>
                                        <p:tgtEl>
                                          <p:spTgt spid="40550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5508"/>
                                        </p:tgtEl>
                                        <p:attrNameLst>
                                          <p:attrName>style.visibility</p:attrName>
                                        </p:attrNameLst>
                                      </p:cBhvr>
                                      <p:to>
                                        <p:strVal val="visible"/>
                                      </p:to>
                                    </p:set>
                                    <p:animEffect transition="in" filter="wipe(up)">
                                      <p:cBhvr>
                                        <p:cTn id="11" dur="500"/>
                                        <p:tgtEl>
                                          <p:spTgt spid="405508"/>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05509"/>
                                        </p:tgtEl>
                                        <p:attrNameLst>
                                          <p:attrName>style.visibility</p:attrName>
                                        </p:attrNameLst>
                                      </p:cBhvr>
                                      <p:to>
                                        <p:strVal val="visible"/>
                                      </p:to>
                                    </p:set>
                                    <p:animEffect transition="in" filter="wipe(up)">
                                      <p:cBhvr>
                                        <p:cTn id="15" dur="500"/>
                                        <p:tgtEl>
                                          <p:spTgt spid="4055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05511"/>
                                        </p:tgtEl>
                                        <p:attrNameLst>
                                          <p:attrName>style.visibility</p:attrName>
                                        </p:attrNameLst>
                                      </p:cBhvr>
                                      <p:to>
                                        <p:strVal val="visible"/>
                                      </p:to>
                                    </p:set>
                                    <p:animEffect transition="in" filter="wipe(up)">
                                      <p:cBhvr>
                                        <p:cTn id="20" dur="500"/>
                                        <p:tgtEl>
                                          <p:spTgt spid="4055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05510"/>
                                        </p:tgtEl>
                                        <p:attrNameLst>
                                          <p:attrName>style.visibility</p:attrName>
                                        </p:attrNameLst>
                                      </p:cBhvr>
                                      <p:to>
                                        <p:strVal val="visible"/>
                                      </p:to>
                                    </p:set>
                                    <p:animEffect transition="in" filter="wipe(up)">
                                      <p:cBhvr>
                                        <p:cTn id="25" dur="500"/>
                                        <p:tgtEl>
                                          <p:spTgt spid="4055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05512"/>
                                        </p:tgtEl>
                                        <p:attrNameLst>
                                          <p:attrName>style.visibility</p:attrName>
                                        </p:attrNameLst>
                                      </p:cBhvr>
                                      <p:to>
                                        <p:strVal val="visible"/>
                                      </p:to>
                                    </p:set>
                                    <p:animEffect transition="in" filter="wipe(up)">
                                      <p:cBhvr>
                                        <p:cTn id="30" dur="500"/>
                                        <p:tgtEl>
                                          <p:spTgt spid="405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autoUpdateAnimBg="0"/>
      <p:bldP spid="405508" grpId="0" autoUpdateAnimBg="0"/>
      <p:bldP spid="405509" grpId="0" autoUpdateAnimBg="0"/>
      <p:bldP spid="405510" grpId="0" autoUpdateAnimBg="0"/>
      <p:bldP spid="405511" grpId="0" autoUpdateAnimBg="0"/>
      <p:bldP spid="405512"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1198663" y="1413569"/>
            <a:ext cx="10153128" cy="1477297"/>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kumimoji="1" lang="zh-CN" altLang="en-US" sz="3600" b="1">
                <a:solidFill>
                  <a:prstClr val="black"/>
                </a:solidFill>
                <a:latin typeface="+mn-ea"/>
              </a:rPr>
              <a:t>用这类方法表示的查找表，</a:t>
            </a:r>
            <a:r>
              <a:rPr kumimoji="1" lang="zh-CN" altLang="en-US" sz="3600" b="1">
                <a:solidFill>
                  <a:srgbClr val="FF0000"/>
                </a:solidFill>
                <a:latin typeface="+mn-ea"/>
              </a:rPr>
              <a:t>其平均查找长度都不为</a:t>
            </a:r>
            <a:r>
              <a:rPr kumimoji="1" lang="en-US" altLang="zh-CN" sz="3600" b="1">
                <a:solidFill>
                  <a:srgbClr val="FF0000"/>
                </a:solidFill>
                <a:latin typeface="+mn-ea"/>
              </a:rPr>
              <a:t>1</a:t>
            </a:r>
            <a:r>
              <a:rPr kumimoji="1" lang="zh-CN" altLang="en-US" sz="3600" b="1">
                <a:solidFill>
                  <a:srgbClr val="FF0000"/>
                </a:solidFill>
                <a:latin typeface="+mn-ea"/>
              </a:rPr>
              <a:t>。</a:t>
            </a:r>
            <a:endParaRPr kumimoji="1" lang="zh-CN" altLang="en-US" sz="3600" b="1">
              <a:solidFill>
                <a:prstClr val="black"/>
              </a:solidFill>
              <a:latin typeface="+mn-ea"/>
            </a:endParaRPr>
          </a:p>
        </p:txBody>
      </p:sp>
      <p:sp>
        <p:nvSpPr>
          <p:cNvPr id="406531" name="Rectangle 3"/>
          <p:cNvSpPr>
            <a:spLocks noChangeArrowheads="1"/>
          </p:cNvSpPr>
          <p:nvPr/>
        </p:nvSpPr>
        <p:spPr bwMode="auto">
          <a:xfrm>
            <a:off x="1270670" y="3501802"/>
            <a:ext cx="9793088" cy="1477297"/>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kumimoji="1" lang="zh-CN" altLang="en-US" sz="3600" b="1">
                <a:solidFill>
                  <a:prstClr val="black"/>
                </a:solidFill>
                <a:latin typeface="+mn-ea"/>
              </a:rPr>
              <a:t>不同</a:t>
            </a:r>
            <a:r>
              <a:rPr kumimoji="1" lang="zh-CN" altLang="en-US" sz="3600" b="1" dirty="0">
                <a:solidFill>
                  <a:prstClr val="black"/>
                </a:solidFill>
                <a:latin typeface="+mn-ea"/>
              </a:rPr>
              <a:t>的表示方法，其差别仅在于：</a:t>
            </a:r>
            <a:r>
              <a:rPr kumimoji="1" lang="zh-CN" altLang="en-US" sz="3600" b="1" dirty="0">
                <a:solidFill>
                  <a:srgbClr val="FF0000"/>
                </a:solidFill>
                <a:latin typeface="+mn-ea"/>
              </a:rPr>
              <a:t>关键字和给定值进行比较的顺序不同。</a:t>
            </a:r>
          </a:p>
        </p:txBody>
      </p:sp>
      <p:sp>
        <p:nvSpPr>
          <p:cNvPr id="2" name="标题 1"/>
          <p:cNvSpPr>
            <a:spLocks noGrp="1"/>
          </p:cNvSpPr>
          <p:nvPr>
            <p:ph type="title"/>
          </p:nvPr>
        </p:nvSpPr>
        <p:spPr/>
        <p:txBody>
          <a:bodyPr>
            <a:noAutofit/>
          </a:bodyPr>
          <a:lstStyle/>
          <a:p>
            <a:r>
              <a:rPr lang="zh-CN" altLang="en-US" sz="4100"/>
              <a:t>哈希表的定义</a:t>
            </a:r>
          </a:p>
        </p:txBody>
      </p:sp>
    </p:spTree>
    <p:extLst>
      <p:ext uri="{BB962C8B-B14F-4D97-AF65-F5344CB8AC3E}">
        <p14:creationId xmlns:p14="http://schemas.microsoft.com/office/powerpoint/2010/main" val="34643939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6530"/>
                                        </p:tgtEl>
                                        <p:attrNameLst>
                                          <p:attrName>style.visibility</p:attrName>
                                        </p:attrNameLst>
                                      </p:cBhvr>
                                      <p:to>
                                        <p:strVal val="visible"/>
                                      </p:to>
                                    </p:set>
                                    <p:animEffect transition="in" filter="wipe(left)">
                                      <p:cBhvr>
                                        <p:cTn id="7" dur="500"/>
                                        <p:tgtEl>
                                          <p:spTgt spid="406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1"/>
                                        </p:tgtEl>
                                        <p:attrNameLst>
                                          <p:attrName>style.visibility</p:attrName>
                                        </p:attrNameLst>
                                      </p:cBhvr>
                                      <p:to>
                                        <p:strVal val="visible"/>
                                      </p:to>
                                    </p:set>
                                    <p:animEffect transition="in" filter="wipe(left)">
                                      <p:cBhvr>
                                        <p:cTn id="12" dur="500"/>
                                        <p:tgtEl>
                                          <p:spTgt spid="406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autoUpdateAnimBg="0"/>
      <p:bldP spid="406531" grpId="0"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ext Box 2"/>
          <p:cNvSpPr txBox="1">
            <a:spLocks noChangeArrowheads="1"/>
          </p:cNvSpPr>
          <p:nvPr/>
        </p:nvSpPr>
        <p:spPr bwMode="auto">
          <a:xfrm>
            <a:off x="1198662" y="2853282"/>
            <a:ext cx="10357620" cy="683234"/>
          </a:xfrm>
          <a:prstGeom prst="rect">
            <a:avLst/>
          </a:prstGeom>
          <a:noFill/>
          <a:ln w="9525">
            <a:noFill/>
            <a:miter lim="800000"/>
            <a:headEnd/>
            <a:tailEnd/>
          </a:ln>
        </p:spPr>
        <p:txBody>
          <a:bodyPr lIns="91409" tIns="45705" rIns="91409" bIns="45705">
            <a:spAutoFit/>
          </a:bodyPr>
          <a:lstStyle/>
          <a:p>
            <a:pPr defTabSz="914326" fontAlgn="base">
              <a:lnSpc>
                <a:spcPct val="120000"/>
              </a:lnSpc>
              <a:spcBef>
                <a:spcPct val="0"/>
              </a:spcBef>
              <a:spcAft>
                <a:spcPct val="0"/>
              </a:spcAft>
            </a:pPr>
            <a:r>
              <a:rPr kumimoji="1" lang="zh-CN" altLang="en-US" sz="3200" b="1">
                <a:solidFill>
                  <a:prstClr val="black"/>
                </a:solidFill>
                <a:latin typeface="Calibri" panose="020F0502020204030204" pitchFamily="34" charset="0"/>
                <a:ea typeface="宋体" panose="02010600030101010101" pitchFamily="2" charset="-122"/>
              </a:rPr>
              <a:t>只有一个办法：预先知道所查关键字在表中的位置，</a:t>
            </a:r>
          </a:p>
        </p:txBody>
      </p:sp>
      <p:sp>
        <p:nvSpPr>
          <p:cNvPr id="407555" name="Rectangle 3"/>
          <p:cNvSpPr>
            <a:spLocks noChangeArrowheads="1"/>
          </p:cNvSpPr>
          <p:nvPr/>
        </p:nvSpPr>
        <p:spPr bwMode="auto">
          <a:xfrm>
            <a:off x="1198663" y="1557587"/>
            <a:ext cx="8496944" cy="683234"/>
          </a:xfrm>
          <a:prstGeom prst="rect">
            <a:avLst/>
          </a:prstGeom>
          <a:noFill/>
          <a:ln w="9525">
            <a:noFill/>
            <a:miter lim="800000"/>
            <a:headEnd/>
            <a:tailEnd/>
          </a:ln>
        </p:spPr>
        <p:txBody>
          <a:bodyPr wrap="square" lIns="91409" tIns="45705" rIns="91409" bIns="45705">
            <a:spAutoFit/>
          </a:bodyPr>
          <a:lstStyle/>
          <a:p>
            <a:pPr defTabSz="914326" fontAlgn="base">
              <a:lnSpc>
                <a:spcPct val="120000"/>
              </a:lnSpc>
              <a:spcBef>
                <a:spcPct val="0"/>
              </a:spcBef>
              <a:spcAft>
                <a:spcPct val="0"/>
              </a:spcAft>
            </a:pPr>
            <a:r>
              <a:rPr kumimoji="1" lang="zh-CN" altLang="en-US" sz="3200" b="1">
                <a:solidFill>
                  <a:prstClr val="black"/>
                </a:solidFill>
                <a:latin typeface="Calibri" panose="020F0502020204030204" pitchFamily="34" charset="0"/>
                <a:ea typeface="宋体" panose="02010600030101010101" pitchFamily="2" charset="-122"/>
              </a:rPr>
              <a:t>对于频繁使用的查找表，</a:t>
            </a:r>
            <a:r>
              <a:rPr kumimoji="1" lang="zh-CN" altLang="en-US" sz="3200" b="1">
                <a:solidFill>
                  <a:srgbClr val="0000FF"/>
                </a:solidFill>
                <a:latin typeface="Calibri" panose="020F0502020204030204" pitchFamily="34" charset="0"/>
                <a:ea typeface="宋体" panose="02010600030101010101" pitchFamily="2" charset="-122"/>
              </a:rPr>
              <a:t>希望</a:t>
            </a:r>
            <a:r>
              <a:rPr kumimoji="1" lang="zh-CN" altLang="en-US" sz="3200">
                <a:solidFill>
                  <a:srgbClr val="0000FF"/>
                </a:solidFill>
                <a:latin typeface="Calibri" panose="020F0502020204030204" pitchFamily="34" charset="0"/>
                <a:ea typeface="宋体" panose="02010600030101010101" pitchFamily="2" charset="-122"/>
              </a:rPr>
              <a:t>    </a:t>
            </a:r>
            <a:r>
              <a:rPr kumimoji="1" lang="en-US" altLang="zh-CN" sz="3200" b="1">
                <a:solidFill>
                  <a:srgbClr val="FF0000"/>
                </a:solidFill>
                <a:latin typeface="Calibri" panose="020F0502020204030204" pitchFamily="34" charset="0"/>
                <a:ea typeface="宋体" panose="02010600030101010101" pitchFamily="2" charset="-122"/>
              </a:rPr>
              <a:t>ASL =1</a:t>
            </a:r>
            <a:r>
              <a:rPr kumimoji="1" lang="zh-CN" altLang="en-US" sz="3200" b="1">
                <a:solidFill>
                  <a:prstClr val="black"/>
                </a:solidFill>
                <a:latin typeface="Calibri" panose="020F0502020204030204" pitchFamily="34" charset="0"/>
                <a:ea typeface="宋体" panose="02010600030101010101" pitchFamily="2" charset="-122"/>
              </a:rPr>
              <a:t>。</a:t>
            </a:r>
          </a:p>
        </p:txBody>
      </p:sp>
      <p:sp>
        <p:nvSpPr>
          <p:cNvPr id="407556" name="Rectangle 4"/>
          <p:cNvSpPr>
            <a:spLocks noChangeArrowheads="1"/>
          </p:cNvSpPr>
          <p:nvPr/>
        </p:nvSpPr>
        <p:spPr bwMode="auto">
          <a:xfrm>
            <a:off x="1198662" y="3861843"/>
            <a:ext cx="10131164" cy="1323409"/>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zh-CN" altLang="en-US" sz="3200" b="1">
                <a:solidFill>
                  <a:srgbClr val="FF0000"/>
                </a:solidFill>
                <a:latin typeface="Calibri" panose="020F0502020204030204" pitchFamily="34" charset="0"/>
                <a:ea typeface="宋体" panose="02010600030101010101" pitchFamily="2" charset="-122"/>
              </a:rPr>
              <a:t>即</a:t>
            </a:r>
            <a:r>
              <a:rPr kumimoji="1" lang="zh-CN" altLang="en-US" sz="3200" b="1" dirty="0">
                <a:solidFill>
                  <a:srgbClr val="FF0000"/>
                </a:solidFill>
                <a:latin typeface="Calibri" panose="020F0502020204030204" pitchFamily="34" charset="0"/>
                <a:ea typeface="宋体" panose="02010600030101010101" pitchFamily="2" charset="-122"/>
              </a:rPr>
              <a:t>，要求：</a:t>
            </a:r>
            <a:r>
              <a:rPr kumimoji="1" lang="zh-CN" altLang="en-US" sz="3200" b="1" dirty="0">
                <a:solidFill>
                  <a:srgbClr val="0000FF"/>
                </a:solidFill>
                <a:latin typeface="Calibri" panose="020F0502020204030204" pitchFamily="34" charset="0"/>
                <a:ea typeface="宋体" panose="02010600030101010101" pitchFamily="2" charset="-122"/>
              </a:rPr>
              <a:t>记录在表中位置和其关键字之间存在一种确定的关系</a:t>
            </a:r>
            <a:r>
              <a:rPr kumimoji="1" lang="zh-CN" altLang="en-US" sz="3200" b="1" dirty="0">
                <a:solidFill>
                  <a:prstClr val="black"/>
                </a:solidFill>
                <a:latin typeface="Calibri" panose="020F0502020204030204" pitchFamily="34" charset="0"/>
                <a:ea typeface="宋体" panose="02010600030101010101" pitchFamily="2" charset="-122"/>
              </a:rPr>
              <a:t>。</a:t>
            </a:r>
          </a:p>
        </p:txBody>
      </p:sp>
      <p:sp>
        <p:nvSpPr>
          <p:cNvPr id="2" name="标题 1"/>
          <p:cNvSpPr>
            <a:spLocks noGrp="1"/>
          </p:cNvSpPr>
          <p:nvPr>
            <p:ph type="title"/>
          </p:nvPr>
        </p:nvSpPr>
        <p:spPr/>
        <p:txBody>
          <a:bodyPr>
            <a:normAutofit fontScale="90000"/>
          </a:bodyPr>
          <a:lstStyle/>
          <a:p>
            <a:r>
              <a:rPr lang="zh-CN" altLang="en-US"/>
              <a:t>哈希表的定义</a:t>
            </a:r>
          </a:p>
        </p:txBody>
      </p:sp>
    </p:spTree>
    <p:extLst>
      <p:ext uri="{BB962C8B-B14F-4D97-AF65-F5344CB8AC3E}">
        <p14:creationId xmlns:p14="http://schemas.microsoft.com/office/powerpoint/2010/main" val="45486455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wipe(left)">
                                      <p:cBhvr>
                                        <p:cTn id="7" dur="500"/>
                                        <p:tgtEl>
                                          <p:spTgt spid="407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7554"/>
                                        </p:tgtEl>
                                        <p:attrNameLst>
                                          <p:attrName>style.visibility</p:attrName>
                                        </p:attrNameLst>
                                      </p:cBhvr>
                                      <p:to>
                                        <p:strVal val="visible"/>
                                      </p:to>
                                    </p:set>
                                    <p:animEffect transition="in" filter="wipe(left)">
                                      <p:cBhvr>
                                        <p:cTn id="12" dur="500"/>
                                        <p:tgtEl>
                                          <p:spTgt spid="407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7556"/>
                                        </p:tgtEl>
                                        <p:attrNameLst>
                                          <p:attrName>style.visibility</p:attrName>
                                        </p:attrNameLst>
                                      </p:cBhvr>
                                      <p:to>
                                        <p:strVal val="visible"/>
                                      </p:to>
                                    </p:set>
                                    <p:animEffect transition="in" filter="wipe(left)">
                                      <p:cBhvr>
                                        <p:cTn id="17" dur="500"/>
                                        <p:tgtEl>
                                          <p:spTgt spid="4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autoUpdateAnimBg="0"/>
      <p:bldP spid="407555" grpId="0" autoUpdateAnimBg="0"/>
      <p:bldP spid="407556"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15309" y="1096196"/>
            <a:ext cx="10736814" cy="4868199"/>
          </a:xfrm>
        </p:spPr>
        <p:txBody>
          <a:bodyPr>
            <a:noAutofit/>
          </a:bodyPr>
          <a:lstStyle/>
          <a:p>
            <a:pPr algn="l" defTabSz="1172215">
              <a:lnSpc>
                <a:spcPct val="120000"/>
              </a:lnSpc>
              <a:defRPr/>
            </a:pPr>
            <a:r>
              <a:rPr kumimoji="1" lang="zh-CN" altLang="en-US" sz="2600" smtClean="0">
                <a:latin typeface="+mn-lt"/>
              </a:rPr>
              <a:t>哈</a:t>
            </a:r>
            <a:r>
              <a:rPr kumimoji="1" lang="zh-CN" altLang="en-US" sz="2600" dirty="0">
                <a:latin typeface="+mn-lt"/>
              </a:rPr>
              <a:t>希</a:t>
            </a:r>
            <a:r>
              <a:rPr kumimoji="1" lang="zh-CN" altLang="en-US" sz="2600">
                <a:latin typeface="+mn-lt"/>
              </a:rPr>
              <a:t>表</a:t>
            </a:r>
            <a:r>
              <a:rPr kumimoji="1" lang="zh-CN" altLang="en-US" sz="2600" smtClean="0">
                <a:latin typeface="+mn-lt"/>
              </a:rPr>
              <a:t>，</a:t>
            </a:r>
            <a:r>
              <a:rPr kumimoji="1" lang="zh-CN" altLang="zh-CN" sz="2600">
                <a:latin typeface="+mn-lt"/>
              </a:rPr>
              <a:t>也称</a:t>
            </a:r>
            <a:r>
              <a:rPr kumimoji="1" lang="zh-CN" altLang="zh-CN" sz="2600" smtClean="0">
                <a:solidFill>
                  <a:srgbClr val="FF0000"/>
                </a:solidFill>
                <a:latin typeface="+mn-lt"/>
              </a:rPr>
              <a:t>散</a:t>
            </a:r>
            <a:r>
              <a:rPr kumimoji="1" lang="zh-CN" altLang="zh-CN" sz="2600" dirty="0">
                <a:solidFill>
                  <a:srgbClr val="FF0000"/>
                </a:solidFill>
                <a:latin typeface="+mn-lt"/>
              </a:rPr>
              <a:t>列</a:t>
            </a:r>
            <a:r>
              <a:rPr kumimoji="1" lang="zh-CN" altLang="en-US" sz="2600" dirty="0">
                <a:solidFill>
                  <a:srgbClr val="FF0000"/>
                </a:solidFill>
                <a:latin typeface="+mn-lt"/>
              </a:rPr>
              <a:t>表，</a:t>
            </a:r>
            <a:r>
              <a:rPr kumimoji="1" lang="zh-CN" altLang="en-US" sz="2600" dirty="0">
                <a:latin typeface="+mn-lt"/>
              </a:rPr>
              <a:t>通常是一个稀疏顺序表，用于存储集合，目的是</a:t>
            </a:r>
            <a:r>
              <a:rPr kumimoji="1" lang="zh-CN" altLang="en-US" sz="2600" dirty="0">
                <a:solidFill>
                  <a:srgbClr val="FF0000"/>
                </a:solidFill>
                <a:latin typeface="+mn-lt"/>
              </a:rPr>
              <a:t>提高数据的查找效率</a:t>
            </a:r>
            <a:r>
              <a:rPr kumimoji="1" lang="zh-CN" altLang="en-US" sz="2600" dirty="0">
                <a:latin typeface="+mn-lt"/>
              </a:rPr>
              <a:t>。</a:t>
            </a:r>
            <a:endParaRPr kumimoji="1" lang="en-US" altLang="zh-CN" sz="2600" dirty="0">
              <a:latin typeface="+mn-lt"/>
            </a:endParaRPr>
          </a:p>
          <a:p>
            <a:pPr algn="l" defTabSz="1172215">
              <a:lnSpc>
                <a:spcPct val="120000"/>
              </a:lnSpc>
              <a:defRPr/>
            </a:pPr>
            <a:r>
              <a:rPr kumimoji="1" lang="zh-CN" altLang="en-US" sz="2600" dirty="0"/>
              <a:t>比如某学院某专业一年级有</a:t>
            </a:r>
            <a:r>
              <a:rPr kumimoji="1" lang="en-US" altLang="zh-CN" sz="2600" dirty="0"/>
              <a:t>90</a:t>
            </a:r>
            <a:r>
              <a:rPr kumimoji="1" lang="zh-CN" altLang="en-US" sz="2600" dirty="0"/>
              <a:t>名学生，学生的学号范围为：</a:t>
            </a:r>
            <a:r>
              <a:rPr kumimoji="1" lang="en-US" altLang="zh-CN" sz="2600" dirty="0"/>
              <a:t>xxxxxx01 ~ xxxxxx99</a:t>
            </a:r>
            <a:r>
              <a:rPr kumimoji="1" lang="zh-CN" altLang="en-US" sz="2600" dirty="0"/>
              <a:t>，为快速查找每一位学生的信息，可以按照学号后</a:t>
            </a:r>
            <a:r>
              <a:rPr kumimoji="1" lang="en-US" altLang="zh-CN" sz="2600" dirty="0"/>
              <a:t>2</a:t>
            </a:r>
            <a:r>
              <a:rPr kumimoji="1" lang="zh-CN" altLang="en-US" sz="2600" dirty="0"/>
              <a:t>位的值将所有学生记录依次存储在顺序表中下标</a:t>
            </a:r>
            <a:r>
              <a:rPr kumimoji="1" lang="en-US" altLang="zh-CN" sz="2600" dirty="0"/>
              <a:t>0~99</a:t>
            </a:r>
            <a:r>
              <a:rPr kumimoji="1" lang="zh-CN" altLang="en-US" sz="2600" dirty="0"/>
              <a:t>的位置，这样形成的表即是一个哈希表。</a:t>
            </a:r>
            <a:endParaRPr kumimoji="1" lang="en-US" altLang="zh-CN" sz="2600" dirty="0"/>
          </a:p>
          <a:p>
            <a:pPr algn="l" defTabSz="1172215">
              <a:lnSpc>
                <a:spcPct val="120000"/>
              </a:lnSpc>
              <a:defRPr/>
            </a:pPr>
            <a:r>
              <a:rPr kumimoji="1" lang="zh-CN" altLang="en-US" sz="2600" dirty="0"/>
              <a:t>学生的学号为关键字</a:t>
            </a:r>
            <a:r>
              <a:rPr kumimoji="1" lang="en-US" altLang="zh-CN" sz="2600" dirty="0"/>
              <a:t>key</a:t>
            </a:r>
            <a:r>
              <a:rPr kumimoji="1" lang="zh-CN" altLang="en-US" sz="2600" dirty="0"/>
              <a:t>，该学生记录在表中的存储位置由</a:t>
            </a:r>
            <a:r>
              <a:rPr kumimoji="1" lang="en-US" altLang="zh-CN" sz="2600" dirty="0"/>
              <a:t>key</a:t>
            </a:r>
            <a:r>
              <a:rPr kumimoji="1" lang="zh-CN" altLang="en-US" sz="2600" dirty="0"/>
              <a:t>决定，是关于</a:t>
            </a:r>
            <a:r>
              <a:rPr kumimoji="1" lang="en-US" altLang="zh-CN" sz="2600" dirty="0"/>
              <a:t>key</a:t>
            </a:r>
            <a:r>
              <a:rPr kumimoji="1" lang="zh-CN" altLang="en-US" sz="2600" dirty="0"/>
              <a:t>的一个函数，称为哈希函数。</a:t>
            </a:r>
            <a:endParaRPr kumimoji="1" lang="en-US" altLang="zh-CN" sz="2600" dirty="0"/>
          </a:p>
          <a:p>
            <a:pPr algn="l" defTabSz="1172215">
              <a:lnSpc>
                <a:spcPct val="120000"/>
              </a:lnSpc>
              <a:defRPr/>
            </a:pPr>
            <a:r>
              <a:rPr kumimoji="1" lang="zh-CN" altLang="en-US" sz="2600" dirty="0"/>
              <a:t>本例中：</a:t>
            </a:r>
            <a:r>
              <a:rPr kumimoji="1" lang="en-US" altLang="zh-CN" sz="2600" dirty="0"/>
              <a:t>hash(key)=key%100</a:t>
            </a:r>
            <a:r>
              <a:rPr kumimoji="1" lang="zh-CN" altLang="en-US" sz="2600" dirty="0"/>
              <a:t>。查找任一个学生即是通过哈希函数的计算进行</a:t>
            </a:r>
            <a:r>
              <a:rPr kumimoji="1" lang="zh-CN" altLang="en-US" sz="2600" dirty="0">
                <a:solidFill>
                  <a:srgbClr val="FF0000"/>
                </a:solidFill>
              </a:rPr>
              <a:t>直接映射</a:t>
            </a:r>
            <a:r>
              <a:rPr kumimoji="1" lang="zh-CN" altLang="en-US" sz="2600" dirty="0"/>
              <a:t>定位。</a:t>
            </a:r>
            <a:endParaRPr kumimoji="1" lang="en-US" altLang="zh-CN" sz="2600" dirty="0">
              <a:latin typeface="+mn-lt"/>
            </a:endParaRPr>
          </a:p>
        </p:txBody>
      </p:sp>
      <p:sp>
        <p:nvSpPr>
          <p:cNvPr id="3" name="标题 2"/>
          <p:cNvSpPr>
            <a:spLocks noGrp="1"/>
          </p:cNvSpPr>
          <p:nvPr>
            <p:ph type="title"/>
          </p:nvPr>
        </p:nvSpPr>
        <p:spPr/>
        <p:txBody>
          <a:bodyPr>
            <a:normAutofit fontScale="90000"/>
          </a:bodyPr>
          <a:lstStyle/>
          <a:p>
            <a:r>
              <a:rPr lang="zh-CN" altLang="en-US" smtClean="0"/>
              <a:t>哈希表的定义</a:t>
            </a:r>
            <a:endParaRPr lang="zh-CN" altLang="en-US" dirty="0"/>
          </a:p>
        </p:txBody>
      </p:sp>
    </p:spTree>
    <p:extLst>
      <p:ext uri="{BB962C8B-B14F-4D97-AF65-F5344CB8AC3E}">
        <p14:creationId xmlns:p14="http://schemas.microsoft.com/office/powerpoint/2010/main" val="117341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algn="l" defTabSz="1172215">
              <a:lnSpc>
                <a:spcPct val="120000"/>
              </a:lnSpc>
              <a:defRPr/>
            </a:pPr>
            <a:r>
              <a:rPr kumimoji="1" lang="zh-CN" altLang="zh-CN" dirty="0"/>
              <a:t>数据元素的存储地址（</a:t>
            </a:r>
            <a:r>
              <a:rPr kumimoji="1" lang="en-US" altLang="zh-CN" dirty="0" err="1"/>
              <a:t>adress</a:t>
            </a:r>
            <a:r>
              <a:rPr kumimoji="1" lang="zh-CN" altLang="zh-CN" dirty="0"/>
              <a:t>）是根据数据元素的关键字（</a:t>
            </a:r>
            <a:r>
              <a:rPr kumimoji="1" lang="en-US" altLang="zh-CN" dirty="0"/>
              <a:t>key</a:t>
            </a:r>
            <a:r>
              <a:rPr kumimoji="1" lang="zh-CN" altLang="zh-CN" dirty="0"/>
              <a:t>）通过哈希函数（</a:t>
            </a:r>
            <a:r>
              <a:rPr kumimoji="1" lang="en-US" altLang="zh-CN" dirty="0"/>
              <a:t>Hash</a:t>
            </a:r>
            <a:r>
              <a:rPr kumimoji="1" lang="zh-CN" altLang="zh-CN" dirty="0"/>
              <a:t>）计算出来的，即</a:t>
            </a:r>
            <a:r>
              <a:rPr kumimoji="1" lang="en-US" altLang="zh-CN" dirty="0" err="1"/>
              <a:t>adress</a:t>
            </a:r>
            <a:r>
              <a:rPr kumimoji="1" lang="en-US" altLang="zh-CN" dirty="0"/>
              <a:t>=Hash(key</a:t>
            </a:r>
            <a:r>
              <a:rPr kumimoji="1" lang="en-US" altLang="zh-CN"/>
              <a:t>)</a:t>
            </a:r>
            <a:r>
              <a:rPr kumimoji="1" lang="zh-CN" altLang="zh-CN" smtClean="0"/>
              <a:t>。</a:t>
            </a:r>
            <a:endParaRPr kumimoji="1" lang="en-US" altLang="zh-CN" smtClean="0"/>
          </a:p>
          <a:p>
            <a:pPr algn="l" defTabSz="1172215">
              <a:lnSpc>
                <a:spcPct val="120000"/>
              </a:lnSpc>
              <a:defRPr/>
            </a:pPr>
            <a:endParaRPr kumimoji="1" lang="en-US" altLang="zh-CN"/>
          </a:p>
          <a:p>
            <a:pPr algn="l" defTabSz="1172215">
              <a:lnSpc>
                <a:spcPct val="120000"/>
              </a:lnSpc>
              <a:defRPr/>
            </a:pPr>
            <a:endParaRPr kumimoji="1" lang="en-US" altLang="zh-CN" dirty="0" smtClean="0"/>
          </a:p>
          <a:p>
            <a:pPr algn="l" defTabSz="1172215">
              <a:lnSpc>
                <a:spcPct val="120000"/>
              </a:lnSpc>
              <a:defRPr/>
            </a:pPr>
            <a:r>
              <a:rPr kumimoji="1" lang="zh-CN" altLang="zh-CN" dirty="0" smtClean="0"/>
              <a:t>当</a:t>
            </a:r>
            <a:r>
              <a:rPr kumimoji="1" lang="zh-CN" altLang="zh-CN" dirty="0"/>
              <a:t>不同关键字计算得到的哈希函数相同时，再通过冲突处理方案为冲突的新元素找寻新的</a:t>
            </a:r>
            <a:r>
              <a:rPr kumimoji="1" lang="zh-CN" altLang="zh-CN"/>
              <a:t>地址</a:t>
            </a:r>
            <a:r>
              <a:rPr kumimoji="1" lang="zh-CN" altLang="zh-CN" smtClean="0"/>
              <a:t>。</a:t>
            </a:r>
            <a:endParaRPr kumimoji="1" lang="zh-CN" altLang="zh-CN" dirty="0"/>
          </a:p>
        </p:txBody>
      </p:sp>
      <p:grpSp>
        <p:nvGrpSpPr>
          <p:cNvPr id="5" name="Group 4"/>
          <p:cNvGrpSpPr>
            <a:grpSpLocks/>
          </p:cNvGrpSpPr>
          <p:nvPr/>
        </p:nvGrpSpPr>
        <p:grpSpPr bwMode="auto">
          <a:xfrm>
            <a:off x="2062758" y="3306421"/>
            <a:ext cx="8783029" cy="703427"/>
            <a:chOff x="431" y="824"/>
            <a:chExt cx="4150" cy="443"/>
          </a:xfrm>
        </p:grpSpPr>
        <p:sp>
          <p:nvSpPr>
            <p:cNvPr id="6" name="Text Box 5"/>
            <p:cNvSpPr txBox="1">
              <a:spLocks noChangeArrowheads="1"/>
            </p:cNvSpPr>
            <p:nvPr/>
          </p:nvSpPr>
          <p:spPr bwMode="auto">
            <a:xfrm>
              <a:off x="431" y="899"/>
              <a:ext cx="4150" cy="368"/>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zh-CN" altLang="en-US" sz="3200" b="1" dirty="0">
                  <a:solidFill>
                    <a:prstClr val="black"/>
                  </a:solidFill>
                  <a:latin typeface="Times New Roman" pitchFamily="18" charset="0"/>
                </a:rPr>
                <a:t>关键字</a:t>
              </a:r>
              <a:r>
                <a:rPr kumimoji="1" lang="en-US" altLang="zh-CN" sz="3200" b="1" dirty="0">
                  <a:solidFill>
                    <a:prstClr val="black"/>
                  </a:solidFill>
                  <a:latin typeface="Times New Roman" pitchFamily="18" charset="0"/>
                </a:rPr>
                <a:t>(key)                        </a:t>
              </a:r>
              <a:r>
                <a:rPr kumimoji="1" lang="zh-CN" altLang="en-US" sz="3200" b="1" dirty="0">
                  <a:solidFill>
                    <a:prstClr val="black"/>
                  </a:solidFill>
                  <a:latin typeface="Times New Roman" pitchFamily="18" charset="0"/>
                </a:rPr>
                <a:t>记录在表中位置           </a:t>
              </a:r>
            </a:p>
          </p:txBody>
        </p:sp>
        <p:sp>
          <p:nvSpPr>
            <p:cNvPr id="7" name="Line 6"/>
            <p:cNvSpPr>
              <a:spLocks noChangeShapeType="1"/>
            </p:cNvSpPr>
            <p:nvPr/>
          </p:nvSpPr>
          <p:spPr bwMode="auto">
            <a:xfrm>
              <a:off x="1844" y="1127"/>
              <a:ext cx="498" cy="0"/>
            </a:xfrm>
            <a:prstGeom prst="line">
              <a:avLst/>
            </a:prstGeom>
            <a:noFill/>
            <a:ln w="28575">
              <a:solidFill>
                <a:schemeClr val="tx1"/>
              </a:solidFill>
              <a:round/>
              <a:headEnd/>
              <a:tailEnd type="triangle" w="med" len="me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8" name="Text Box 7"/>
            <p:cNvSpPr txBox="1">
              <a:spLocks noChangeArrowheads="1"/>
            </p:cNvSpPr>
            <p:nvPr/>
          </p:nvSpPr>
          <p:spPr bwMode="auto">
            <a:xfrm>
              <a:off x="1848" y="824"/>
              <a:ext cx="518" cy="368"/>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3200" b="1" smtClean="0">
                  <a:solidFill>
                    <a:srgbClr val="FF0000"/>
                  </a:solidFill>
                  <a:latin typeface="Times New Roman" pitchFamily="18" charset="0"/>
                </a:rPr>
                <a:t>Hash</a:t>
              </a:r>
              <a:endParaRPr kumimoji="1" lang="en-US" altLang="zh-CN" sz="3200" b="1" dirty="0">
                <a:solidFill>
                  <a:srgbClr val="FF0000"/>
                </a:solidFill>
                <a:latin typeface="Times New Roman" pitchFamily="18" charset="0"/>
              </a:endParaRPr>
            </a:p>
          </p:txBody>
        </p:sp>
      </p:grpSp>
      <p:sp>
        <p:nvSpPr>
          <p:cNvPr id="3" name="标题 2"/>
          <p:cNvSpPr>
            <a:spLocks noGrp="1"/>
          </p:cNvSpPr>
          <p:nvPr>
            <p:ph type="title"/>
          </p:nvPr>
        </p:nvSpPr>
        <p:spPr/>
        <p:txBody>
          <a:bodyPr>
            <a:normAutofit fontScale="90000"/>
          </a:bodyPr>
          <a:lstStyle/>
          <a:p>
            <a:r>
              <a:rPr lang="zh-CN" altLang="en-US"/>
              <a:t>哈希表的</a:t>
            </a:r>
            <a:r>
              <a:rPr lang="zh-CN" altLang="en-US" smtClean="0"/>
              <a:t>定义</a:t>
            </a:r>
            <a:endParaRPr lang="zh-CN" altLang="en-US"/>
          </a:p>
        </p:txBody>
      </p:sp>
    </p:spTree>
    <p:extLst>
      <p:ext uri="{BB962C8B-B14F-4D97-AF65-F5344CB8AC3E}">
        <p14:creationId xmlns:p14="http://schemas.microsoft.com/office/powerpoint/2010/main" val="422055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Text Box 2"/>
          <p:cNvSpPr txBox="1">
            <a:spLocks noChangeArrowheads="1"/>
          </p:cNvSpPr>
          <p:nvPr/>
        </p:nvSpPr>
        <p:spPr bwMode="auto">
          <a:xfrm>
            <a:off x="1538621" y="1773652"/>
            <a:ext cx="8321446"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a:solidFill>
                  <a:prstClr val="black"/>
                </a:solidFill>
                <a:latin typeface="Times New Roman" pitchFamily="18" charset="0"/>
                <a:ea typeface="楷体_GB2312" pitchFamily="49" charset="-122"/>
              </a:rPr>
              <a:t>{</a:t>
            </a:r>
            <a:r>
              <a:rPr kumimoji="1" lang="en-US" altLang="zh-CN" sz="3200" b="1">
                <a:solidFill>
                  <a:srgbClr val="FF00FF"/>
                </a:solidFill>
                <a:latin typeface="Times New Roman" pitchFamily="18" charset="0"/>
                <a:ea typeface="楷体_GB2312" pitchFamily="49" charset="-122"/>
              </a:rPr>
              <a:t>Z</a:t>
            </a:r>
            <a:r>
              <a:rPr kumimoji="1" lang="en-US" altLang="zh-CN" sz="3200">
                <a:solidFill>
                  <a:prstClr val="black"/>
                </a:solidFill>
                <a:latin typeface="Times New Roman" pitchFamily="18" charset="0"/>
                <a:ea typeface="楷体_GB2312" pitchFamily="49" charset="-122"/>
              </a:rPr>
              <a:t>hao, </a:t>
            </a:r>
            <a:r>
              <a:rPr kumimoji="1" lang="en-US" altLang="zh-CN" sz="3200" b="1">
                <a:solidFill>
                  <a:srgbClr val="FF00FF"/>
                </a:solidFill>
                <a:latin typeface="Times New Roman" pitchFamily="18" charset="0"/>
                <a:ea typeface="楷体_GB2312" pitchFamily="49" charset="-122"/>
              </a:rPr>
              <a:t>Q</a:t>
            </a:r>
            <a:r>
              <a:rPr kumimoji="1" lang="en-US" altLang="zh-CN" sz="3200">
                <a:solidFill>
                  <a:prstClr val="black"/>
                </a:solidFill>
                <a:latin typeface="Times New Roman" pitchFamily="18" charset="0"/>
                <a:ea typeface="楷体_GB2312" pitchFamily="49" charset="-122"/>
              </a:rPr>
              <a:t>ian, </a:t>
            </a:r>
            <a:r>
              <a:rPr kumimoji="1" lang="en-US" altLang="zh-CN" sz="3200" b="1">
                <a:solidFill>
                  <a:srgbClr val="FF00FF"/>
                </a:solidFill>
                <a:latin typeface="Times New Roman" pitchFamily="18" charset="0"/>
                <a:ea typeface="楷体_GB2312" pitchFamily="49" charset="-122"/>
              </a:rPr>
              <a:t>S</a:t>
            </a:r>
            <a:r>
              <a:rPr kumimoji="1" lang="en-US" altLang="zh-CN" sz="3200">
                <a:solidFill>
                  <a:prstClr val="black"/>
                </a:solidFill>
                <a:latin typeface="Times New Roman" pitchFamily="18" charset="0"/>
                <a:ea typeface="楷体_GB2312" pitchFamily="49" charset="-122"/>
              </a:rPr>
              <a:t>un, </a:t>
            </a:r>
            <a:r>
              <a:rPr kumimoji="1" lang="en-US" altLang="zh-CN" sz="3200" b="1">
                <a:solidFill>
                  <a:srgbClr val="FF00FF"/>
                </a:solidFill>
                <a:latin typeface="Times New Roman" pitchFamily="18" charset="0"/>
                <a:ea typeface="楷体_GB2312" pitchFamily="49" charset="-122"/>
              </a:rPr>
              <a:t>L</a:t>
            </a:r>
            <a:r>
              <a:rPr kumimoji="1" lang="en-US" altLang="zh-CN" sz="3200">
                <a:solidFill>
                  <a:prstClr val="black"/>
                </a:solidFill>
                <a:latin typeface="Times New Roman" pitchFamily="18" charset="0"/>
                <a:ea typeface="楷体_GB2312" pitchFamily="49" charset="-122"/>
              </a:rPr>
              <a:t>i, </a:t>
            </a:r>
            <a:r>
              <a:rPr kumimoji="1" lang="en-US" altLang="zh-CN" sz="3200" b="1">
                <a:solidFill>
                  <a:srgbClr val="FF00FF"/>
                </a:solidFill>
                <a:latin typeface="Times New Roman" pitchFamily="18" charset="0"/>
                <a:ea typeface="楷体_GB2312" pitchFamily="49" charset="-122"/>
              </a:rPr>
              <a:t>W</a:t>
            </a:r>
            <a:r>
              <a:rPr kumimoji="1" lang="en-US" altLang="zh-CN" sz="3200">
                <a:solidFill>
                  <a:prstClr val="black"/>
                </a:solidFill>
                <a:latin typeface="Times New Roman" pitchFamily="18" charset="0"/>
                <a:ea typeface="楷体_GB2312" pitchFamily="49" charset="-122"/>
              </a:rPr>
              <a:t>u, </a:t>
            </a:r>
            <a:r>
              <a:rPr kumimoji="1" lang="en-US" altLang="zh-CN" sz="3200" b="1">
                <a:solidFill>
                  <a:srgbClr val="FF00FF"/>
                </a:solidFill>
                <a:latin typeface="Times New Roman" pitchFamily="18" charset="0"/>
                <a:ea typeface="楷体_GB2312" pitchFamily="49" charset="-122"/>
              </a:rPr>
              <a:t>C</a:t>
            </a:r>
            <a:r>
              <a:rPr kumimoji="1" lang="en-US" altLang="zh-CN" sz="3200">
                <a:solidFill>
                  <a:prstClr val="black"/>
                </a:solidFill>
                <a:latin typeface="Times New Roman" pitchFamily="18" charset="0"/>
                <a:ea typeface="楷体_GB2312" pitchFamily="49" charset="-122"/>
              </a:rPr>
              <a:t>hen, </a:t>
            </a:r>
            <a:r>
              <a:rPr kumimoji="1" lang="en-US" altLang="zh-CN" sz="3200" b="1">
                <a:solidFill>
                  <a:srgbClr val="FF00FF"/>
                </a:solidFill>
                <a:latin typeface="Times New Roman" pitchFamily="18" charset="0"/>
                <a:ea typeface="楷体_GB2312" pitchFamily="49" charset="-122"/>
              </a:rPr>
              <a:t>H</a:t>
            </a:r>
            <a:r>
              <a:rPr kumimoji="1" lang="en-US" altLang="zh-CN" sz="3200">
                <a:solidFill>
                  <a:prstClr val="black"/>
                </a:solidFill>
                <a:latin typeface="Times New Roman" pitchFamily="18" charset="0"/>
                <a:ea typeface="楷体_GB2312" pitchFamily="49" charset="-122"/>
              </a:rPr>
              <a:t>an, </a:t>
            </a:r>
            <a:r>
              <a:rPr kumimoji="1" lang="en-US" altLang="zh-CN" sz="3200" b="1">
                <a:solidFill>
                  <a:srgbClr val="FF00FF"/>
                </a:solidFill>
                <a:latin typeface="Times New Roman" pitchFamily="18" charset="0"/>
                <a:ea typeface="楷体_GB2312" pitchFamily="49" charset="-122"/>
              </a:rPr>
              <a:t>Y</a:t>
            </a:r>
            <a:r>
              <a:rPr kumimoji="1" lang="en-US" altLang="zh-CN" sz="3200">
                <a:solidFill>
                  <a:prstClr val="black"/>
                </a:solidFill>
                <a:latin typeface="Times New Roman" pitchFamily="18" charset="0"/>
                <a:ea typeface="楷体_GB2312" pitchFamily="49" charset="-122"/>
              </a:rPr>
              <a:t>e, </a:t>
            </a:r>
            <a:r>
              <a:rPr kumimoji="1" lang="en-US" altLang="zh-CN" sz="3200" b="1">
                <a:solidFill>
                  <a:srgbClr val="FF00FF"/>
                </a:solidFill>
                <a:latin typeface="Times New Roman" pitchFamily="18" charset="0"/>
                <a:ea typeface="楷体_GB2312" pitchFamily="49" charset="-122"/>
              </a:rPr>
              <a:t>D</a:t>
            </a:r>
            <a:r>
              <a:rPr kumimoji="1" lang="en-US" altLang="zh-CN" sz="3200">
                <a:solidFill>
                  <a:prstClr val="black"/>
                </a:solidFill>
                <a:latin typeface="Times New Roman" pitchFamily="18" charset="0"/>
                <a:ea typeface="楷体_GB2312" pitchFamily="49" charset="-122"/>
              </a:rPr>
              <a:t>ei} </a:t>
            </a:r>
            <a:endParaRPr kumimoji="1" lang="en-US" altLang="zh-CN" sz="3200">
              <a:solidFill>
                <a:prstClr val="black"/>
              </a:solidFill>
              <a:latin typeface="Times New Roman" pitchFamily="18" charset="0"/>
            </a:endParaRPr>
          </a:p>
        </p:txBody>
      </p:sp>
      <p:sp>
        <p:nvSpPr>
          <p:cNvPr id="410627" name="Text Box 3"/>
          <p:cNvSpPr txBox="1">
            <a:spLocks noChangeArrowheads="1"/>
          </p:cNvSpPr>
          <p:nvPr/>
        </p:nvSpPr>
        <p:spPr bwMode="auto">
          <a:xfrm>
            <a:off x="1485710" y="1203610"/>
            <a:ext cx="510902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a:solidFill>
                  <a:srgbClr val="990033"/>
                </a:solidFill>
                <a:latin typeface="Times New Roman" pitchFamily="18" charset="0"/>
                <a:ea typeface="隶书" pitchFamily="49" charset="-122"/>
              </a:rPr>
              <a:t>例如：</a:t>
            </a:r>
            <a:r>
              <a:rPr kumimoji="1" lang="zh-CN" altLang="en-US" sz="3200">
                <a:solidFill>
                  <a:prstClr val="black"/>
                </a:solidFill>
                <a:latin typeface="Times New Roman" pitchFamily="18" charset="0"/>
                <a:ea typeface="楷体_GB2312" pitchFamily="49" charset="-122"/>
              </a:rPr>
              <a:t>对于如下 </a:t>
            </a:r>
            <a:r>
              <a:rPr kumimoji="1" lang="en-US" altLang="zh-CN" sz="3200">
                <a:solidFill>
                  <a:prstClr val="black"/>
                </a:solidFill>
                <a:latin typeface="Times New Roman" pitchFamily="18" charset="0"/>
                <a:ea typeface="楷体_GB2312" pitchFamily="49" charset="-122"/>
              </a:rPr>
              <a:t>9 </a:t>
            </a:r>
            <a:r>
              <a:rPr kumimoji="1" lang="zh-CN" altLang="en-US" sz="3200">
                <a:solidFill>
                  <a:prstClr val="black"/>
                </a:solidFill>
                <a:latin typeface="Times New Roman" pitchFamily="18" charset="0"/>
                <a:ea typeface="楷体_GB2312" pitchFamily="49" charset="-122"/>
              </a:rPr>
              <a:t>个关键字</a:t>
            </a:r>
          </a:p>
        </p:txBody>
      </p:sp>
      <p:sp>
        <p:nvSpPr>
          <p:cNvPr id="410628" name="Text Box 4"/>
          <p:cNvSpPr txBox="1">
            <a:spLocks noChangeArrowheads="1"/>
          </p:cNvSpPr>
          <p:nvPr/>
        </p:nvSpPr>
        <p:spPr bwMode="auto">
          <a:xfrm>
            <a:off x="1802808" y="3017887"/>
            <a:ext cx="9649781" cy="707856"/>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设 哈希</a:t>
            </a:r>
            <a:r>
              <a:rPr kumimoji="1" lang="zh-CN" altLang="en-US" sz="3200" b="1">
                <a:solidFill>
                  <a:prstClr val="black"/>
                </a:solidFill>
                <a:latin typeface="Times New Roman" pitchFamily="18" charset="0"/>
                <a:ea typeface="楷体_GB2312" pitchFamily="49" charset="-122"/>
              </a:rPr>
              <a:t>函数</a:t>
            </a:r>
            <a:r>
              <a:rPr kumimoji="1" lang="zh-CN" altLang="en-US" sz="3200" b="1">
                <a:solidFill>
                  <a:srgbClr val="A50021"/>
                </a:solidFill>
                <a:latin typeface="Times New Roman" pitchFamily="18" charset="0"/>
                <a:ea typeface="楷体_GB2312" pitchFamily="49" charset="-122"/>
              </a:rPr>
              <a:t> </a:t>
            </a:r>
            <a:r>
              <a:rPr kumimoji="1" lang="en-US" altLang="zh-CN" sz="3200" b="1">
                <a:solidFill>
                  <a:srgbClr val="0000FF"/>
                </a:solidFill>
                <a:latin typeface="Times New Roman" pitchFamily="18" charset="0"/>
                <a:ea typeface="楷体_GB2312" pitchFamily="49" charset="-122"/>
              </a:rPr>
              <a:t>H(key</a:t>
            </a:r>
            <a:r>
              <a:rPr kumimoji="1" lang="en-US" altLang="zh-CN" sz="3200" b="1" dirty="0">
                <a:solidFill>
                  <a:srgbClr val="0000FF"/>
                </a:solidFill>
                <a:latin typeface="Times New Roman" pitchFamily="18" charset="0"/>
                <a:ea typeface="楷体_GB2312" pitchFamily="49" charset="-122"/>
              </a:rPr>
              <a:t>) =     </a:t>
            </a:r>
            <a:r>
              <a:rPr kumimoji="1" lang="en-US" altLang="zh-CN" sz="3200" b="1" dirty="0">
                <a:solidFill>
                  <a:srgbClr val="0000FF"/>
                </a:solidFill>
                <a:latin typeface="Times New Roman" pitchFamily="18" charset="0"/>
                <a:ea typeface="楷体_GB2312" pitchFamily="49" charset="-122"/>
                <a:sym typeface="Symbol" pitchFamily="18" charset="2"/>
              </a:rPr>
              <a:t></a:t>
            </a:r>
            <a:r>
              <a:rPr kumimoji="1" lang="en-US" altLang="zh-CN" sz="3200" b="1" dirty="0">
                <a:solidFill>
                  <a:srgbClr val="0000FF"/>
                </a:solidFill>
                <a:latin typeface="Times New Roman" pitchFamily="18" charset="0"/>
                <a:ea typeface="楷体_GB2312" pitchFamily="49" charset="-122"/>
              </a:rPr>
              <a:t>(</a:t>
            </a:r>
            <a:r>
              <a:rPr kumimoji="1" lang="en-US" altLang="zh-CN" sz="3200" b="1" dirty="0" err="1">
                <a:solidFill>
                  <a:srgbClr val="0000FF"/>
                </a:solidFill>
                <a:latin typeface="Times New Roman" pitchFamily="18" charset="0"/>
                <a:ea typeface="楷体_GB2312" pitchFamily="49" charset="-122"/>
              </a:rPr>
              <a:t>Ord</a:t>
            </a:r>
            <a:r>
              <a:rPr kumimoji="1" lang="en-US" altLang="zh-CN" sz="3200" b="1" dirty="0">
                <a:solidFill>
                  <a:srgbClr val="0000FF"/>
                </a:solidFill>
                <a:latin typeface="Times New Roman" pitchFamily="18" charset="0"/>
                <a:ea typeface="楷体_GB2312" pitchFamily="49" charset="-122"/>
              </a:rPr>
              <a:t>(</a:t>
            </a:r>
            <a:r>
              <a:rPr kumimoji="1" lang="zh-CN" altLang="en-US" sz="3200" b="1" dirty="0">
                <a:solidFill>
                  <a:srgbClr val="0000FF"/>
                </a:solidFill>
                <a:latin typeface="Times New Roman" pitchFamily="18" charset="0"/>
                <a:ea typeface="楷体_GB2312" pitchFamily="49" charset="-122"/>
              </a:rPr>
              <a:t>第一个字母</a:t>
            </a:r>
            <a:r>
              <a:rPr kumimoji="1" lang="en-US" altLang="zh-CN" sz="3200" b="1" dirty="0">
                <a:solidFill>
                  <a:srgbClr val="0000FF"/>
                </a:solidFill>
                <a:latin typeface="Times New Roman" pitchFamily="18" charset="0"/>
                <a:ea typeface="楷体_GB2312" pitchFamily="49" charset="-122"/>
              </a:rPr>
              <a:t>)/2</a:t>
            </a:r>
            <a:r>
              <a:rPr kumimoji="1" lang="en-US" altLang="zh-CN" sz="3200" b="1" dirty="0">
                <a:solidFill>
                  <a:srgbClr val="0000FF"/>
                </a:solidFill>
                <a:latin typeface="Times New Roman" pitchFamily="18" charset="0"/>
                <a:ea typeface="楷体_GB2312" pitchFamily="49" charset="-122"/>
                <a:sym typeface="Symbol" pitchFamily="18" charset="2"/>
              </a:rPr>
              <a:t></a:t>
            </a:r>
            <a:endParaRPr kumimoji="1" lang="en-US" altLang="zh-CN" sz="3200" b="1" dirty="0">
              <a:solidFill>
                <a:srgbClr val="0000FF"/>
              </a:solidFill>
              <a:latin typeface="Times New Roman" pitchFamily="18" charset="0"/>
            </a:endParaRPr>
          </a:p>
        </p:txBody>
      </p:sp>
      <p:sp>
        <p:nvSpPr>
          <p:cNvPr id="410629" name="Text Box 5"/>
          <p:cNvSpPr txBox="1">
            <a:spLocks noChangeArrowheads="1"/>
          </p:cNvSpPr>
          <p:nvPr/>
        </p:nvSpPr>
        <p:spPr bwMode="auto">
          <a:xfrm>
            <a:off x="2351260" y="4232100"/>
            <a:ext cx="796950"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dirty="0">
                <a:solidFill>
                  <a:srgbClr val="A50021"/>
                </a:solidFill>
                <a:latin typeface="Times New Roman" pitchFamily="18" charset="0"/>
              </a:rPr>
              <a:t>Chen</a:t>
            </a:r>
            <a:endParaRPr kumimoji="1" lang="en-US" altLang="zh-CN" sz="2100" dirty="0">
              <a:solidFill>
                <a:prstClr val="black"/>
              </a:solidFill>
              <a:latin typeface="Times New Roman" pitchFamily="18" charset="0"/>
            </a:endParaRPr>
          </a:p>
        </p:txBody>
      </p:sp>
      <p:sp>
        <p:nvSpPr>
          <p:cNvPr id="410630" name="Text Box 6"/>
          <p:cNvSpPr txBox="1">
            <a:spLocks noChangeArrowheads="1"/>
          </p:cNvSpPr>
          <p:nvPr/>
        </p:nvSpPr>
        <p:spPr bwMode="auto">
          <a:xfrm>
            <a:off x="11278258" y="4293599"/>
            <a:ext cx="782524"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Zhao</a:t>
            </a:r>
            <a:endParaRPr kumimoji="1" lang="en-US" altLang="zh-CN" sz="2100">
              <a:solidFill>
                <a:prstClr val="black"/>
              </a:solidFill>
              <a:latin typeface="Times New Roman" pitchFamily="18" charset="0"/>
            </a:endParaRPr>
          </a:p>
        </p:txBody>
      </p:sp>
      <p:sp>
        <p:nvSpPr>
          <p:cNvPr id="410631" name="Text Box 7"/>
          <p:cNvSpPr txBox="1">
            <a:spLocks noChangeArrowheads="1"/>
          </p:cNvSpPr>
          <p:nvPr/>
        </p:nvSpPr>
        <p:spPr bwMode="auto">
          <a:xfrm>
            <a:off x="7534353" y="4304710"/>
            <a:ext cx="753670"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Qian</a:t>
            </a:r>
            <a:endParaRPr kumimoji="1" lang="en-US" altLang="zh-CN" sz="2100">
              <a:solidFill>
                <a:prstClr val="black"/>
              </a:solidFill>
              <a:latin typeface="Times New Roman" pitchFamily="18" charset="0"/>
            </a:endParaRPr>
          </a:p>
        </p:txBody>
      </p:sp>
      <p:sp>
        <p:nvSpPr>
          <p:cNvPr id="410632" name="Text Box 8"/>
          <p:cNvSpPr txBox="1">
            <a:spLocks noChangeArrowheads="1"/>
          </p:cNvSpPr>
          <p:nvPr/>
        </p:nvSpPr>
        <p:spPr bwMode="auto">
          <a:xfrm>
            <a:off x="8399960" y="4304710"/>
            <a:ext cx="631842"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Sun</a:t>
            </a:r>
            <a:endParaRPr kumimoji="1" lang="en-US" altLang="zh-CN" sz="2100">
              <a:solidFill>
                <a:prstClr val="black"/>
              </a:solidFill>
              <a:latin typeface="Times New Roman" pitchFamily="18" charset="0"/>
            </a:endParaRPr>
          </a:p>
        </p:txBody>
      </p:sp>
      <p:sp>
        <p:nvSpPr>
          <p:cNvPr id="410633" name="Text Box 9"/>
          <p:cNvSpPr txBox="1">
            <a:spLocks noChangeArrowheads="1"/>
          </p:cNvSpPr>
          <p:nvPr/>
        </p:nvSpPr>
        <p:spPr bwMode="auto">
          <a:xfrm>
            <a:off x="6201029" y="4293599"/>
            <a:ext cx="439481"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Li</a:t>
            </a:r>
            <a:endParaRPr kumimoji="1" lang="en-US" altLang="zh-CN" sz="2100">
              <a:solidFill>
                <a:prstClr val="black"/>
              </a:solidFill>
              <a:latin typeface="Times New Roman" pitchFamily="18" charset="0"/>
            </a:endParaRPr>
          </a:p>
        </p:txBody>
      </p:sp>
      <p:sp>
        <p:nvSpPr>
          <p:cNvPr id="410634" name="Text Box 10"/>
          <p:cNvSpPr txBox="1">
            <a:spLocks noChangeArrowheads="1"/>
          </p:cNvSpPr>
          <p:nvPr/>
        </p:nvSpPr>
        <p:spPr bwMode="auto">
          <a:xfrm>
            <a:off x="10057860" y="4245301"/>
            <a:ext cx="598114"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Wu</a:t>
            </a:r>
            <a:endParaRPr kumimoji="1" lang="en-US" altLang="zh-CN" sz="2100">
              <a:solidFill>
                <a:prstClr val="black"/>
              </a:solidFill>
              <a:latin typeface="Times New Roman" pitchFamily="18" charset="0"/>
            </a:endParaRPr>
          </a:p>
        </p:txBody>
      </p:sp>
      <p:sp>
        <p:nvSpPr>
          <p:cNvPr id="410635" name="Text Box 11"/>
          <p:cNvSpPr txBox="1">
            <a:spLocks noChangeArrowheads="1"/>
          </p:cNvSpPr>
          <p:nvPr/>
        </p:nvSpPr>
        <p:spPr bwMode="auto">
          <a:xfrm>
            <a:off x="4560827" y="4293599"/>
            <a:ext cx="678328"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Han</a:t>
            </a:r>
            <a:endParaRPr kumimoji="1" lang="en-US" altLang="zh-CN" sz="2100">
              <a:solidFill>
                <a:prstClr val="black"/>
              </a:solidFill>
              <a:latin typeface="Times New Roman" pitchFamily="18" charset="0"/>
            </a:endParaRPr>
          </a:p>
        </p:txBody>
      </p:sp>
      <p:sp>
        <p:nvSpPr>
          <p:cNvPr id="410636" name="Text Box 12"/>
          <p:cNvSpPr txBox="1">
            <a:spLocks noChangeArrowheads="1"/>
          </p:cNvSpPr>
          <p:nvPr/>
        </p:nvSpPr>
        <p:spPr bwMode="auto">
          <a:xfrm>
            <a:off x="10822292" y="4188372"/>
            <a:ext cx="468912"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dirty="0">
                <a:solidFill>
                  <a:srgbClr val="A50021"/>
                </a:solidFill>
                <a:latin typeface="Times New Roman" pitchFamily="18" charset="0"/>
              </a:rPr>
              <a:t>Ye</a:t>
            </a:r>
            <a:endParaRPr kumimoji="1" lang="en-US" altLang="zh-CN" sz="2100" dirty="0">
              <a:solidFill>
                <a:prstClr val="black"/>
              </a:solidFill>
              <a:latin typeface="Times New Roman" pitchFamily="18" charset="0"/>
            </a:endParaRPr>
          </a:p>
        </p:txBody>
      </p:sp>
      <p:sp>
        <p:nvSpPr>
          <p:cNvPr id="410637" name="Text Box 13"/>
          <p:cNvSpPr txBox="1">
            <a:spLocks noChangeArrowheads="1"/>
          </p:cNvSpPr>
          <p:nvPr/>
        </p:nvSpPr>
        <p:spPr bwMode="auto">
          <a:xfrm>
            <a:off x="3240196" y="4293599"/>
            <a:ext cx="574134" cy="41546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100" b="1">
                <a:solidFill>
                  <a:srgbClr val="A50021"/>
                </a:solidFill>
                <a:latin typeface="Times New Roman" pitchFamily="18" charset="0"/>
              </a:rPr>
              <a:t>Dei</a:t>
            </a:r>
            <a:endParaRPr kumimoji="1" lang="en-US" altLang="zh-CN" sz="2100">
              <a:solidFill>
                <a:prstClr val="black"/>
              </a:solidFill>
              <a:latin typeface="Times New Roman" pitchFamily="18" charset="0"/>
            </a:endParaRPr>
          </a:p>
        </p:txBody>
      </p:sp>
      <p:sp>
        <p:nvSpPr>
          <p:cNvPr id="410638" name="Text Box 14"/>
          <p:cNvSpPr txBox="1">
            <a:spLocks noChangeArrowheads="1"/>
          </p:cNvSpPr>
          <p:nvPr/>
        </p:nvSpPr>
        <p:spPr bwMode="auto">
          <a:xfrm>
            <a:off x="2446549" y="5158989"/>
            <a:ext cx="6805005"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srgbClr val="FF00FF"/>
                </a:solidFill>
                <a:latin typeface="Times New Roman" pitchFamily="18" charset="0"/>
                <a:ea typeface="隶书" pitchFamily="49" charset="-122"/>
              </a:rPr>
              <a:t>问题</a:t>
            </a:r>
            <a:r>
              <a:rPr kumimoji="1" lang="en-US" altLang="zh-CN" sz="3200" b="1">
                <a:solidFill>
                  <a:srgbClr val="FF00FF"/>
                </a:solidFill>
                <a:latin typeface="Times New Roman" pitchFamily="18" charset="0"/>
                <a:ea typeface="隶书" pitchFamily="49" charset="-122"/>
              </a:rPr>
              <a:t>:</a:t>
            </a:r>
            <a:r>
              <a:rPr kumimoji="1" lang="en-US" altLang="zh-CN" sz="3200">
                <a:solidFill>
                  <a:srgbClr val="A50021"/>
                </a:solidFill>
                <a:latin typeface="Times New Roman" pitchFamily="18" charset="0"/>
                <a:ea typeface="隶书" pitchFamily="49" charset="-122"/>
              </a:rPr>
              <a:t>  </a:t>
            </a:r>
            <a:r>
              <a:rPr kumimoji="1" lang="zh-CN" altLang="en-US" sz="3200">
                <a:solidFill>
                  <a:prstClr val="black"/>
                </a:solidFill>
                <a:latin typeface="Times New Roman" pitchFamily="18" charset="0"/>
                <a:ea typeface="隶书" pitchFamily="49" charset="-122"/>
              </a:rPr>
              <a:t>若添加关键字 </a:t>
            </a:r>
            <a:r>
              <a:rPr kumimoji="1" lang="en-US" altLang="zh-CN" sz="3200" b="1">
                <a:solidFill>
                  <a:srgbClr val="FF0000"/>
                </a:solidFill>
                <a:latin typeface="Times New Roman" pitchFamily="18" charset="0"/>
                <a:ea typeface="隶书" pitchFamily="49" charset="-122"/>
              </a:rPr>
              <a:t>Z</a:t>
            </a:r>
            <a:r>
              <a:rPr kumimoji="1" lang="en-US" altLang="zh-CN" sz="3200" b="1">
                <a:solidFill>
                  <a:prstClr val="black"/>
                </a:solidFill>
                <a:latin typeface="Times New Roman" pitchFamily="18" charset="0"/>
                <a:ea typeface="隶书" pitchFamily="49" charset="-122"/>
              </a:rPr>
              <a:t>hou , </a:t>
            </a:r>
            <a:r>
              <a:rPr kumimoji="1" lang="zh-CN" altLang="en-US" sz="3200" b="1">
                <a:solidFill>
                  <a:prstClr val="black"/>
                </a:solidFill>
                <a:latin typeface="Times New Roman" pitchFamily="18" charset="0"/>
                <a:ea typeface="隶书" pitchFamily="49" charset="-122"/>
              </a:rPr>
              <a:t>怎么办？</a:t>
            </a:r>
            <a:endParaRPr kumimoji="1" lang="zh-CN" altLang="en-US" sz="3200">
              <a:solidFill>
                <a:prstClr val="black"/>
              </a:solidFill>
              <a:latin typeface="Times New Roman" pitchFamily="18" charset="0"/>
              <a:ea typeface="隶书" pitchFamily="49" charset="-122"/>
            </a:endParaRPr>
          </a:p>
        </p:txBody>
      </p:sp>
      <p:grpSp>
        <p:nvGrpSpPr>
          <p:cNvPr id="2" name="Group 209"/>
          <p:cNvGrpSpPr>
            <a:grpSpLocks/>
          </p:cNvGrpSpPr>
          <p:nvPr/>
        </p:nvGrpSpPr>
        <p:grpSpPr bwMode="auto">
          <a:xfrm>
            <a:off x="1674071" y="3663211"/>
            <a:ext cx="10512114" cy="990829"/>
            <a:chOff x="657" y="2307"/>
            <a:chExt cx="5126" cy="638"/>
          </a:xfrm>
        </p:grpSpPr>
        <p:sp>
          <p:nvSpPr>
            <p:cNvPr id="107538" name="Rectangle 17"/>
            <p:cNvSpPr>
              <a:spLocks noChangeArrowheads="1"/>
            </p:cNvSpPr>
            <p:nvPr/>
          </p:nvSpPr>
          <p:spPr bwMode="auto">
            <a:xfrm>
              <a:off x="703" y="2307"/>
              <a:ext cx="4945" cy="317"/>
            </a:xfrm>
            <a:prstGeom prst="rect">
              <a:avLst/>
            </a:prstGeom>
            <a:noFill/>
            <a:ln w="9525">
              <a:noFill/>
              <a:miter lim="800000"/>
              <a:headEnd/>
              <a:tailEnd/>
            </a:ln>
          </p:spPr>
          <p:txBody>
            <a:bodyPr wrap="none" lIns="0" tIns="0" rIns="0" bIns="0">
              <a:spAutoFit/>
            </a:bodyPr>
            <a:lstStyle/>
            <a:p>
              <a:pPr defTabSz="914326" fontAlgn="base">
                <a:spcBef>
                  <a:spcPct val="0"/>
                </a:spcBef>
                <a:spcAft>
                  <a:spcPct val="0"/>
                </a:spcAft>
              </a:pPr>
              <a:r>
                <a:rPr kumimoji="1" lang="en-US" altLang="zh-CN" sz="3200" dirty="0">
                  <a:solidFill>
                    <a:srgbClr val="000000"/>
                  </a:solidFill>
                  <a:latin typeface="Times New Roman" pitchFamily="18" charset="0"/>
                </a:rPr>
                <a:t>0       1     2     3     4     5      6     7     8      9     10   11   12   13</a:t>
              </a:r>
              <a:endParaRPr kumimoji="1" lang="en-US" altLang="zh-CN" sz="3200" dirty="0">
                <a:solidFill>
                  <a:prstClr val="black"/>
                </a:solidFill>
                <a:latin typeface="Times New Roman" pitchFamily="18" charset="0"/>
              </a:endParaRPr>
            </a:p>
          </p:txBody>
        </p:sp>
        <p:sp>
          <p:nvSpPr>
            <p:cNvPr id="107539" name="Rectangle 18"/>
            <p:cNvSpPr>
              <a:spLocks noChangeArrowheads="1"/>
            </p:cNvSpPr>
            <p:nvPr/>
          </p:nvSpPr>
          <p:spPr bwMode="auto">
            <a:xfrm>
              <a:off x="657"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40" name="Line 19"/>
            <p:cNvSpPr>
              <a:spLocks noChangeShapeType="1"/>
            </p:cNvSpPr>
            <p:nvPr/>
          </p:nvSpPr>
          <p:spPr bwMode="auto">
            <a:xfrm>
              <a:off x="657"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1" name="Line 20"/>
            <p:cNvSpPr>
              <a:spLocks noChangeShapeType="1"/>
            </p:cNvSpPr>
            <p:nvPr/>
          </p:nvSpPr>
          <p:spPr bwMode="auto">
            <a:xfrm>
              <a:off x="657"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2" name="Rectangle 21"/>
            <p:cNvSpPr>
              <a:spLocks noChangeArrowheads="1"/>
            </p:cNvSpPr>
            <p:nvPr/>
          </p:nvSpPr>
          <p:spPr bwMode="auto">
            <a:xfrm>
              <a:off x="657"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43" name="Line 22"/>
            <p:cNvSpPr>
              <a:spLocks noChangeShapeType="1"/>
            </p:cNvSpPr>
            <p:nvPr/>
          </p:nvSpPr>
          <p:spPr bwMode="auto">
            <a:xfrm>
              <a:off x="657"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4" name="Line 23"/>
            <p:cNvSpPr>
              <a:spLocks noChangeShapeType="1"/>
            </p:cNvSpPr>
            <p:nvPr/>
          </p:nvSpPr>
          <p:spPr bwMode="auto">
            <a:xfrm>
              <a:off x="657"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5" name="Rectangle 24"/>
            <p:cNvSpPr>
              <a:spLocks noChangeArrowheads="1"/>
            </p:cNvSpPr>
            <p:nvPr/>
          </p:nvSpPr>
          <p:spPr bwMode="auto">
            <a:xfrm>
              <a:off x="660" y="2607"/>
              <a:ext cx="36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46" name="Line 25"/>
            <p:cNvSpPr>
              <a:spLocks noChangeShapeType="1"/>
            </p:cNvSpPr>
            <p:nvPr/>
          </p:nvSpPr>
          <p:spPr bwMode="auto">
            <a:xfrm>
              <a:off x="660" y="2607"/>
              <a:ext cx="36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7" name="Rectangle 26"/>
            <p:cNvSpPr>
              <a:spLocks noChangeArrowheads="1"/>
            </p:cNvSpPr>
            <p:nvPr/>
          </p:nvSpPr>
          <p:spPr bwMode="auto">
            <a:xfrm>
              <a:off x="1023"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48" name="Line 27"/>
            <p:cNvSpPr>
              <a:spLocks noChangeShapeType="1"/>
            </p:cNvSpPr>
            <p:nvPr/>
          </p:nvSpPr>
          <p:spPr bwMode="auto">
            <a:xfrm>
              <a:off x="1023"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49" name="Line 28"/>
            <p:cNvSpPr>
              <a:spLocks noChangeShapeType="1"/>
            </p:cNvSpPr>
            <p:nvPr/>
          </p:nvSpPr>
          <p:spPr bwMode="auto">
            <a:xfrm>
              <a:off x="102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0" name="Rectangle 29"/>
            <p:cNvSpPr>
              <a:spLocks noChangeArrowheads="1"/>
            </p:cNvSpPr>
            <p:nvPr/>
          </p:nvSpPr>
          <p:spPr bwMode="auto">
            <a:xfrm>
              <a:off x="1026"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51" name="Line 30"/>
            <p:cNvSpPr>
              <a:spLocks noChangeShapeType="1"/>
            </p:cNvSpPr>
            <p:nvPr/>
          </p:nvSpPr>
          <p:spPr bwMode="auto">
            <a:xfrm>
              <a:off x="1026"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2" name="Rectangle 31"/>
            <p:cNvSpPr>
              <a:spLocks noChangeArrowheads="1"/>
            </p:cNvSpPr>
            <p:nvPr/>
          </p:nvSpPr>
          <p:spPr bwMode="auto">
            <a:xfrm>
              <a:off x="1386" y="2607"/>
              <a:ext cx="4"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53" name="Line 32"/>
            <p:cNvSpPr>
              <a:spLocks noChangeShapeType="1"/>
            </p:cNvSpPr>
            <p:nvPr/>
          </p:nvSpPr>
          <p:spPr bwMode="auto">
            <a:xfrm>
              <a:off x="1386" y="2607"/>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4" name="Line 33"/>
            <p:cNvSpPr>
              <a:spLocks noChangeShapeType="1"/>
            </p:cNvSpPr>
            <p:nvPr/>
          </p:nvSpPr>
          <p:spPr bwMode="auto">
            <a:xfrm>
              <a:off x="1386"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5" name="Rectangle 34"/>
            <p:cNvSpPr>
              <a:spLocks noChangeArrowheads="1"/>
            </p:cNvSpPr>
            <p:nvPr/>
          </p:nvSpPr>
          <p:spPr bwMode="auto">
            <a:xfrm>
              <a:off x="1390"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56" name="Line 35"/>
            <p:cNvSpPr>
              <a:spLocks noChangeShapeType="1"/>
            </p:cNvSpPr>
            <p:nvPr/>
          </p:nvSpPr>
          <p:spPr bwMode="auto">
            <a:xfrm>
              <a:off x="1390"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7" name="Rectangle 36"/>
            <p:cNvSpPr>
              <a:spLocks noChangeArrowheads="1"/>
            </p:cNvSpPr>
            <p:nvPr/>
          </p:nvSpPr>
          <p:spPr bwMode="auto">
            <a:xfrm>
              <a:off x="1750"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58" name="Line 37"/>
            <p:cNvSpPr>
              <a:spLocks noChangeShapeType="1"/>
            </p:cNvSpPr>
            <p:nvPr/>
          </p:nvSpPr>
          <p:spPr bwMode="auto">
            <a:xfrm>
              <a:off x="1750"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59" name="Line 38"/>
            <p:cNvSpPr>
              <a:spLocks noChangeShapeType="1"/>
            </p:cNvSpPr>
            <p:nvPr/>
          </p:nvSpPr>
          <p:spPr bwMode="auto">
            <a:xfrm>
              <a:off x="1750"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0" name="Rectangle 39"/>
            <p:cNvSpPr>
              <a:spLocks noChangeArrowheads="1"/>
            </p:cNvSpPr>
            <p:nvPr/>
          </p:nvSpPr>
          <p:spPr bwMode="auto">
            <a:xfrm>
              <a:off x="1753"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61" name="Line 40"/>
            <p:cNvSpPr>
              <a:spLocks noChangeShapeType="1"/>
            </p:cNvSpPr>
            <p:nvPr/>
          </p:nvSpPr>
          <p:spPr bwMode="auto">
            <a:xfrm>
              <a:off x="1753"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2" name="Rectangle 41"/>
            <p:cNvSpPr>
              <a:spLocks noChangeArrowheads="1"/>
            </p:cNvSpPr>
            <p:nvPr/>
          </p:nvSpPr>
          <p:spPr bwMode="auto">
            <a:xfrm>
              <a:off x="2113"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63" name="Line 42"/>
            <p:cNvSpPr>
              <a:spLocks noChangeShapeType="1"/>
            </p:cNvSpPr>
            <p:nvPr/>
          </p:nvSpPr>
          <p:spPr bwMode="auto">
            <a:xfrm>
              <a:off x="2113"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4" name="Line 43"/>
            <p:cNvSpPr>
              <a:spLocks noChangeShapeType="1"/>
            </p:cNvSpPr>
            <p:nvPr/>
          </p:nvSpPr>
          <p:spPr bwMode="auto">
            <a:xfrm>
              <a:off x="211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5" name="Rectangle 44"/>
            <p:cNvSpPr>
              <a:spLocks noChangeArrowheads="1"/>
            </p:cNvSpPr>
            <p:nvPr/>
          </p:nvSpPr>
          <p:spPr bwMode="auto">
            <a:xfrm>
              <a:off x="2116" y="2607"/>
              <a:ext cx="361"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66" name="Line 45"/>
            <p:cNvSpPr>
              <a:spLocks noChangeShapeType="1"/>
            </p:cNvSpPr>
            <p:nvPr/>
          </p:nvSpPr>
          <p:spPr bwMode="auto">
            <a:xfrm>
              <a:off x="2116" y="2607"/>
              <a:ext cx="361"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7" name="Rectangle 46"/>
            <p:cNvSpPr>
              <a:spLocks noChangeArrowheads="1"/>
            </p:cNvSpPr>
            <p:nvPr/>
          </p:nvSpPr>
          <p:spPr bwMode="auto">
            <a:xfrm>
              <a:off x="2477"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68" name="Line 47"/>
            <p:cNvSpPr>
              <a:spLocks noChangeShapeType="1"/>
            </p:cNvSpPr>
            <p:nvPr/>
          </p:nvSpPr>
          <p:spPr bwMode="auto">
            <a:xfrm>
              <a:off x="2477"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69" name="Line 48"/>
            <p:cNvSpPr>
              <a:spLocks noChangeShapeType="1"/>
            </p:cNvSpPr>
            <p:nvPr/>
          </p:nvSpPr>
          <p:spPr bwMode="auto">
            <a:xfrm>
              <a:off x="2477"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0" name="Rectangle 49"/>
            <p:cNvSpPr>
              <a:spLocks noChangeArrowheads="1"/>
            </p:cNvSpPr>
            <p:nvPr/>
          </p:nvSpPr>
          <p:spPr bwMode="auto">
            <a:xfrm>
              <a:off x="2480" y="2607"/>
              <a:ext cx="359"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71" name="Line 50"/>
            <p:cNvSpPr>
              <a:spLocks noChangeShapeType="1"/>
            </p:cNvSpPr>
            <p:nvPr/>
          </p:nvSpPr>
          <p:spPr bwMode="auto">
            <a:xfrm>
              <a:off x="2480" y="2607"/>
              <a:ext cx="359"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2" name="Rectangle 51"/>
            <p:cNvSpPr>
              <a:spLocks noChangeArrowheads="1"/>
            </p:cNvSpPr>
            <p:nvPr/>
          </p:nvSpPr>
          <p:spPr bwMode="auto">
            <a:xfrm>
              <a:off x="2839" y="2607"/>
              <a:ext cx="4"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73" name="Line 52"/>
            <p:cNvSpPr>
              <a:spLocks noChangeShapeType="1"/>
            </p:cNvSpPr>
            <p:nvPr/>
          </p:nvSpPr>
          <p:spPr bwMode="auto">
            <a:xfrm>
              <a:off x="2839" y="2607"/>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4" name="Line 53"/>
            <p:cNvSpPr>
              <a:spLocks noChangeShapeType="1"/>
            </p:cNvSpPr>
            <p:nvPr/>
          </p:nvSpPr>
          <p:spPr bwMode="auto">
            <a:xfrm>
              <a:off x="2839"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5" name="Rectangle 54"/>
            <p:cNvSpPr>
              <a:spLocks noChangeArrowheads="1"/>
            </p:cNvSpPr>
            <p:nvPr/>
          </p:nvSpPr>
          <p:spPr bwMode="auto">
            <a:xfrm>
              <a:off x="2843" y="2607"/>
              <a:ext cx="36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76" name="Line 55"/>
            <p:cNvSpPr>
              <a:spLocks noChangeShapeType="1"/>
            </p:cNvSpPr>
            <p:nvPr/>
          </p:nvSpPr>
          <p:spPr bwMode="auto">
            <a:xfrm>
              <a:off x="2843" y="2607"/>
              <a:ext cx="36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7" name="Rectangle 56"/>
            <p:cNvSpPr>
              <a:spLocks noChangeArrowheads="1"/>
            </p:cNvSpPr>
            <p:nvPr/>
          </p:nvSpPr>
          <p:spPr bwMode="auto">
            <a:xfrm>
              <a:off x="3206"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78" name="Line 57"/>
            <p:cNvSpPr>
              <a:spLocks noChangeShapeType="1"/>
            </p:cNvSpPr>
            <p:nvPr/>
          </p:nvSpPr>
          <p:spPr bwMode="auto">
            <a:xfrm>
              <a:off x="3206"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79" name="Line 58"/>
            <p:cNvSpPr>
              <a:spLocks noChangeShapeType="1"/>
            </p:cNvSpPr>
            <p:nvPr/>
          </p:nvSpPr>
          <p:spPr bwMode="auto">
            <a:xfrm>
              <a:off x="3206"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0" name="Rectangle 59"/>
            <p:cNvSpPr>
              <a:spLocks noChangeArrowheads="1"/>
            </p:cNvSpPr>
            <p:nvPr/>
          </p:nvSpPr>
          <p:spPr bwMode="auto">
            <a:xfrm>
              <a:off x="3209"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81" name="Line 60"/>
            <p:cNvSpPr>
              <a:spLocks noChangeShapeType="1"/>
            </p:cNvSpPr>
            <p:nvPr/>
          </p:nvSpPr>
          <p:spPr bwMode="auto">
            <a:xfrm>
              <a:off x="3209"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2" name="Rectangle 61"/>
            <p:cNvSpPr>
              <a:spLocks noChangeArrowheads="1"/>
            </p:cNvSpPr>
            <p:nvPr/>
          </p:nvSpPr>
          <p:spPr bwMode="auto">
            <a:xfrm>
              <a:off x="3569" y="2607"/>
              <a:ext cx="4"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83" name="Line 62"/>
            <p:cNvSpPr>
              <a:spLocks noChangeShapeType="1"/>
            </p:cNvSpPr>
            <p:nvPr/>
          </p:nvSpPr>
          <p:spPr bwMode="auto">
            <a:xfrm>
              <a:off x="3569" y="2607"/>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4" name="Line 63"/>
            <p:cNvSpPr>
              <a:spLocks noChangeShapeType="1"/>
            </p:cNvSpPr>
            <p:nvPr/>
          </p:nvSpPr>
          <p:spPr bwMode="auto">
            <a:xfrm>
              <a:off x="3569"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5" name="Rectangle 64"/>
            <p:cNvSpPr>
              <a:spLocks noChangeArrowheads="1"/>
            </p:cNvSpPr>
            <p:nvPr/>
          </p:nvSpPr>
          <p:spPr bwMode="auto">
            <a:xfrm>
              <a:off x="3532" y="2614"/>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86" name="Line 65"/>
            <p:cNvSpPr>
              <a:spLocks noChangeShapeType="1"/>
            </p:cNvSpPr>
            <p:nvPr/>
          </p:nvSpPr>
          <p:spPr bwMode="auto">
            <a:xfrm>
              <a:off x="3573"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7" name="Rectangle 66"/>
            <p:cNvSpPr>
              <a:spLocks noChangeArrowheads="1"/>
            </p:cNvSpPr>
            <p:nvPr/>
          </p:nvSpPr>
          <p:spPr bwMode="auto">
            <a:xfrm>
              <a:off x="3933"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88" name="Line 67"/>
            <p:cNvSpPr>
              <a:spLocks noChangeShapeType="1"/>
            </p:cNvSpPr>
            <p:nvPr/>
          </p:nvSpPr>
          <p:spPr bwMode="auto">
            <a:xfrm>
              <a:off x="3933"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89" name="Line 68"/>
            <p:cNvSpPr>
              <a:spLocks noChangeShapeType="1"/>
            </p:cNvSpPr>
            <p:nvPr/>
          </p:nvSpPr>
          <p:spPr bwMode="auto">
            <a:xfrm>
              <a:off x="393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0" name="Rectangle 69"/>
            <p:cNvSpPr>
              <a:spLocks noChangeArrowheads="1"/>
            </p:cNvSpPr>
            <p:nvPr/>
          </p:nvSpPr>
          <p:spPr bwMode="auto">
            <a:xfrm>
              <a:off x="3936" y="2607"/>
              <a:ext cx="361"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91" name="Line 70"/>
            <p:cNvSpPr>
              <a:spLocks noChangeShapeType="1"/>
            </p:cNvSpPr>
            <p:nvPr/>
          </p:nvSpPr>
          <p:spPr bwMode="auto">
            <a:xfrm>
              <a:off x="3936" y="2607"/>
              <a:ext cx="361"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2" name="Rectangle 71"/>
            <p:cNvSpPr>
              <a:spLocks noChangeArrowheads="1"/>
            </p:cNvSpPr>
            <p:nvPr/>
          </p:nvSpPr>
          <p:spPr bwMode="auto">
            <a:xfrm>
              <a:off x="4297" y="2607"/>
              <a:ext cx="2"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93" name="Line 72"/>
            <p:cNvSpPr>
              <a:spLocks noChangeShapeType="1"/>
            </p:cNvSpPr>
            <p:nvPr/>
          </p:nvSpPr>
          <p:spPr bwMode="auto">
            <a:xfrm>
              <a:off x="4297" y="2607"/>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4" name="Line 73"/>
            <p:cNvSpPr>
              <a:spLocks noChangeShapeType="1"/>
            </p:cNvSpPr>
            <p:nvPr/>
          </p:nvSpPr>
          <p:spPr bwMode="auto">
            <a:xfrm>
              <a:off x="4297" y="2607"/>
              <a:ext cx="0"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5" name="Rectangle 74"/>
            <p:cNvSpPr>
              <a:spLocks noChangeArrowheads="1"/>
            </p:cNvSpPr>
            <p:nvPr/>
          </p:nvSpPr>
          <p:spPr bwMode="auto">
            <a:xfrm>
              <a:off x="4299"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96" name="Line 75"/>
            <p:cNvSpPr>
              <a:spLocks noChangeShapeType="1"/>
            </p:cNvSpPr>
            <p:nvPr/>
          </p:nvSpPr>
          <p:spPr bwMode="auto">
            <a:xfrm>
              <a:off x="4299"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7" name="Rectangle 76"/>
            <p:cNvSpPr>
              <a:spLocks noChangeArrowheads="1"/>
            </p:cNvSpPr>
            <p:nvPr/>
          </p:nvSpPr>
          <p:spPr bwMode="auto">
            <a:xfrm>
              <a:off x="4659" y="2607"/>
              <a:ext cx="4"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598" name="Line 77"/>
            <p:cNvSpPr>
              <a:spLocks noChangeShapeType="1"/>
            </p:cNvSpPr>
            <p:nvPr/>
          </p:nvSpPr>
          <p:spPr bwMode="auto">
            <a:xfrm>
              <a:off x="4659" y="2607"/>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599" name="Line 78"/>
            <p:cNvSpPr>
              <a:spLocks noChangeShapeType="1"/>
            </p:cNvSpPr>
            <p:nvPr/>
          </p:nvSpPr>
          <p:spPr bwMode="auto">
            <a:xfrm>
              <a:off x="4659"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0" name="Rectangle 79"/>
            <p:cNvSpPr>
              <a:spLocks noChangeArrowheads="1"/>
            </p:cNvSpPr>
            <p:nvPr/>
          </p:nvSpPr>
          <p:spPr bwMode="auto">
            <a:xfrm>
              <a:off x="4663"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01" name="Line 80"/>
            <p:cNvSpPr>
              <a:spLocks noChangeShapeType="1"/>
            </p:cNvSpPr>
            <p:nvPr/>
          </p:nvSpPr>
          <p:spPr bwMode="auto">
            <a:xfrm>
              <a:off x="4663"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2" name="Rectangle 81"/>
            <p:cNvSpPr>
              <a:spLocks noChangeArrowheads="1"/>
            </p:cNvSpPr>
            <p:nvPr/>
          </p:nvSpPr>
          <p:spPr bwMode="auto">
            <a:xfrm>
              <a:off x="5023"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03" name="Line 82"/>
            <p:cNvSpPr>
              <a:spLocks noChangeShapeType="1"/>
            </p:cNvSpPr>
            <p:nvPr/>
          </p:nvSpPr>
          <p:spPr bwMode="auto">
            <a:xfrm>
              <a:off x="5023"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4" name="Line 83"/>
            <p:cNvSpPr>
              <a:spLocks noChangeShapeType="1"/>
            </p:cNvSpPr>
            <p:nvPr/>
          </p:nvSpPr>
          <p:spPr bwMode="auto">
            <a:xfrm>
              <a:off x="502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5" name="Rectangle 84"/>
            <p:cNvSpPr>
              <a:spLocks noChangeArrowheads="1"/>
            </p:cNvSpPr>
            <p:nvPr/>
          </p:nvSpPr>
          <p:spPr bwMode="auto">
            <a:xfrm>
              <a:off x="5026" y="2607"/>
              <a:ext cx="360"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06" name="Line 85"/>
            <p:cNvSpPr>
              <a:spLocks noChangeShapeType="1"/>
            </p:cNvSpPr>
            <p:nvPr/>
          </p:nvSpPr>
          <p:spPr bwMode="auto">
            <a:xfrm>
              <a:off x="5026" y="2607"/>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7" name="Rectangle 86"/>
            <p:cNvSpPr>
              <a:spLocks noChangeArrowheads="1"/>
            </p:cNvSpPr>
            <p:nvPr/>
          </p:nvSpPr>
          <p:spPr bwMode="auto">
            <a:xfrm>
              <a:off x="5386" y="2607"/>
              <a:ext cx="3"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08" name="Line 87"/>
            <p:cNvSpPr>
              <a:spLocks noChangeShapeType="1"/>
            </p:cNvSpPr>
            <p:nvPr/>
          </p:nvSpPr>
          <p:spPr bwMode="auto">
            <a:xfrm>
              <a:off x="5386" y="2607"/>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09" name="Line 88"/>
            <p:cNvSpPr>
              <a:spLocks noChangeShapeType="1"/>
            </p:cNvSpPr>
            <p:nvPr/>
          </p:nvSpPr>
          <p:spPr bwMode="auto">
            <a:xfrm>
              <a:off x="5386"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0" name="Rectangle 89"/>
            <p:cNvSpPr>
              <a:spLocks noChangeArrowheads="1"/>
            </p:cNvSpPr>
            <p:nvPr/>
          </p:nvSpPr>
          <p:spPr bwMode="auto">
            <a:xfrm>
              <a:off x="5419" y="2607"/>
              <a:ext cx="364"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11" name="Line 90"/>
            <p:cNvSpPr>
              <a:spLocks noChangeShapeType="1"/>
            </p:cNvSpPr>
            <p:nvPr/>
          </p:nvSpPr>
          <p:spPr bwMode="auto">
            <a:xfrm>
              <a:off x="5389" y="2607"/>
              <a:ext cx="36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2" name="Rectangle 91"/>
            <p:cNvSpPr>
              <a:spLocks noChangeArrowheads="1"/>
            </p:cNvSpPr>
            <p:nvPr/>
          </p:nvSpPr>
          <p:spPr bwMode="auto">
            <a:xfrm>
              <a:off x="5753" y="2607"/>
              <a:ext cx="2"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13" name="Line 92"/>
            <p:cNvSpPr>
              <a:spLocks noChangeShapeType="1"/>
            </p:cNvSpPr>
            <p:nvPr/>
          </p:nvSpPr>
          <p:spPr bwMode="auto">
            <a:xfrm>
              <a:off x="5753" y="2607"/>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4" name="Line 93"/>
            <p:cNvSpPr>
              <a:spLocks noChangeShapeType="1"/>
            </p:cNvSpPr>
            <p:nvPr/>
          </p:nvSpPr>
          <p:spPr bwMode="auto">
            <a:xfrm>
              <a:off x="575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5" name="Rectangle 94"/>
            <p:cNvSpPr>
              <a:spLocks noChangeArrowheads="1"/>
            </p:cNvSpPr>
            <p:nvPr/>
          </p:nvSpPr>
          <p:spPr bwMode="auto">
            <a:xfrm>
              <a:off x="5753" y="2607"/>
              <a:ext cx="2" cy="10"/>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16" name="Line 95"/>
            <p:cNvSpPr>
              <a:spLocks noChangeShapeType="1"/>
            </p:cNvSpPr>
            <p:nvPr/>
          </p:nvSpPr>
          <p:spPr bwMode="auto">
            <a:xfrm>
              <a:off x="5753" y="2607"/>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7" name="Line 96"/>
            <p:cNvSpPr>
              <a:spLocks noChangeShapeType="1"/>
            </p:cNvSpPr>
            <p:nvPr/>
          </p:nvSpPr>
          <p:spPr bwMode="auto">
            <a:xfrm>
              <a:off x="5753" y="2607"/>
              <a:ext cx="1" cy="10"/>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18" name="Rectangle 97"/>
            <p:cNvSpPr>
              <a:spLocks noChangeArrowheads="1"/>
            </p:cNvSpPr>
            <p:nvPr/>
          </p:nvSpPr>
          <p:spPr bwMode="auto">
            <a:xfrm>
              <a:off x="657"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19" name="Line 98"/>
            <p:cNvSpPr>
              <a:spLocks noChangeShapeType="1"/>
            </p:cNvSpPr>
            <p:nvPr/>
          </p:nvSpPr>
          <p:spPr bwMode="auto">
            <a:xfrm>
              <a:off x="657"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0" name="Rectangle 99"/>
            <p:cNvSpPr>
              <a:spLocks noChangeArrowheads="1"/>
            </p:cNvSpPr>
            <p:nvPr/>
          </p:nvSpPr>
          <p:spPr bwMode="auto">
            <a:xfrm>
              <a:off x="657"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21" name="Line 100"/>
            <p:cNvSpPr>
              <a:spLocks noChangeShapeType="1"/>
            </p:cNvSpPr>
            <p:nvPr/>
          </p:nvSpPr>
          <p:spPr bwMode="auto">
            <a:xfrm>
              <a:off x="657"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2" name="Line 101"/>
            <p:cNvSpPr>
              <a:spLocks noChangeShapeType="1"/>
            </p:cNvSpPr>
            <p:nvPr/>
          </p:nvSpPr>
          <p:spPr bwMode="auto">
            <a:xfrm>
              <a:off x="657"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3" name="Rectangle 102"/>
            <p:cNvSpPr>
              <a:spLocks noChangeArrowheads="1"/>
            </p:cNvSpPr>
            <p:nvPr/>
          </p:nvSpPr>
          <p:spPr bwMode="auto">
            <a:xfrm>
              <a:off x="657"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24" name="Line 103"/>
            <p:cNvSpPr>
              <a:spLocks noChangeShapeType="1"/>
            </p:cNvSpPr>
            <p:nvPr/>
          </p:nvSpPr>
          <p:spPr bwMode="auto">
            <a:xfrm>
              <a:off x="657"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5" name="Line 104"/>
            <p:cNvSpPr>
              <a:spLocks noChangeShapeType="1"/>
            </p:cNvSpPr>
            <p:nvPr/>
          </p:nvSpPr>
          <p:spPr bwMode="auto">
            <a:xfrm>
              <a:off x="657"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6" name="Rectangle 105"/>
            <p:cNvSpPr>
              <a:spLocks noChangeArrowheads="1"/>
            </p:cNvSpPr>
            <p:nvPr/>
          </p:nvSpPr>
          <p:spPr bwMode="auto">
            <a:xfrm>
              <a:off x="660" y="2934"/>
              <a:ext cx="36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27" name="Line 106"/>
            <p:cNvSpPr>
              <a:spLocks noChangeShapeType="1"/>
            </p:cNvSpPr>
            <p:nvPr/>
          </p:nvSpPr>
          <p:spPr bwMode="auto">
            <a:xfrm>
              <a:off x="660" y="2934"/>
              <a:ext cx="36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28" name="Rectangle 107"/>
            <p:cNvSpPr>
              <a:spLocks noChangeArrowheads="1"/>
            </p:cNvSpPr>
            <p:nvPr/>
          </p:nvSpPr>
          <p:spPr bwMode="auto">
            <a:xfrm>
              <a:off x="1023"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29" name="Line 108"/>
            <p:cNvSpPr>
              <a:spLocks noChangeShapeType="1"/>
            </p:cNvSpPr>
            <p:nvPr/>
          </p:nvSpPr>
          <p:spPr bwMode="auto">
            <a:xfrm>
              <a:off x="1023"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0" name="Rectangle 109"/>
            <p:cNvSpPr>
              <a:spLocks noChangeArrowheads="1"/>
            </p:cNvSpPr>
            <p:nvPr/>
          </p:nvSpPr>
          <p:spPr bwMode="auto">
            <a:xfrm>
              <a:off x="1023"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31" name="Line 110"/>
            <p:cNvSpPr>
              <a:spLocks noChangeShapeType="1"/>
            </p:cNvSpPr>
            <p:nvPr/>
          </p:nvSpPr>
          <p:spPr bwMode="auto">
            <a:xfrm>
              <a:off x="1023"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2" name="Line 111"/>
            <p:cNvSpPr>
              <a:spLocks noChangeShapeType="1"/>
            </p:cNvSpPr>
            <p:nvPr/>
          </p:nvSpPr>
          <p:spPr bwMode="auto">
            <a:xfrm>
              <a:off x="102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3" name="Rectangle 112"/>
            <p:cNvSpPr>
              <a:spLocks noChangeArrowheads="1"/>
            </p:cNvSpPr>
            <p:nvPr/>
          </p:nvSpPr>
          <p:spPr bwMode="auto">
            <a:xfrm>
              <a:off x="1026"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34" name="Line 113"/>
            <p:cNvSpPr>
              <a:spLocks noChangeShapeType="1"/>
            </p:cNvSpPr>
            <p:nvPr/>
          </p:nvSpPr>
          <p:spPr bwMode="auto">
            <a:xfrm>
              <a:off x="1026"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5" name="Rectangle 114"/>
            <p:cNvSpPr>
              <a:spLocks noChangeArrowheads="1"/>
            </p:cNvSpPr>
            <p:nvPr/>
          </p:nvSpPr>
          <p:spPr bwMode="auto">
            <a:xfrm>
              <a:off x="1386" y="2617"/>
              <a:ext cx="4"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36" name="Line 115"/>
            <p:cNvSpPr>
              <a:spLocks noChangeShapeType="1"/>
            </p:cNvSpPr>
            <p:nvPr/>
          </p:nvSpPr>
          <p:spPr bwMode="auto">
            <a:xfrm>
              <a:off x="1386"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7" name="Rectangle 116"/>
            <p:cNvSpPr>
              <a:spLocks noChangeArrowheads="1"/>
            </p:cNvSpPr>
            <p:nvPr/>
          </p:nvSpPr>
          <p:spPr bwMode="auto">
            <a:xfrm>
              <a:off x="1386" y="2934"/>
              <a:ext cx="4"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38" name="Line 117"/>
            <p:cNvSpPr>
              <a:spLocks noChangeShapeType="1"/>
            </p:cNvSpPr>
            <p:nvPr/>
          </p:nvSpPr>
          <p:spPr bwMode="auto">
            <a:xfrm>
              <a:off x="1386" y="2934"/>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39" name="Line 118"/>
            <p:cNvSpPr>
              <a:spLocks noChangeShapeType="1"/>
            </p:cNvSpPr>
            <p:nvPr/>
          </p:nvSpPr>
          <p:spPr bwMode="auto">
            <a:xfrm>
              <a:off x="1386"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0" name="Rectangle 119"/>
            <p:cNvSpPr>
              <a:spLocks noChangeArrowheads="1"/>
            </p:cNvSpPr>
            <p:nvPr/>
          </p:nvSpPr>
          <p:spPr bwMode="auto">
            <a:xfrm>
              <a:off x="1390"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41" name="Line 120"/>
            <p:cNvSpPr>
              <a:spLocks noChangeShapeType="1"/>
            </p:cNvSpPr>
            <p:nvPr/>
          </p:nvSpPr>
          <p:spPr bwMode="auto">
            <a:xfrm>
              <a:off x="1390"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2" name="Rectangle 121"/>
            <p:cNvSpPr>
              <a:spLocks noChangeArrowheads="1"/>
            </p:cNvSpPr>
            <p:nvPr/>
          </p:nvSpPr>
          <p:spPr bwMode="auto">
            <a:xfrm>
              <a:off x="1750"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43" name="Line 122"/>
            <p:cNvSpPr>
              <a:spLocks noChangeShapeType="1"/>
            </p:cNvSpPr>
            <p:nvPr/>
          </p:nvSpPr>
          <p:spPr bwMode="auto">
            <a:xfrm>
              <a:off x="1750"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4" name="Rectangle 123"/>
            <p:cNvSpPr>
              <a:spLocks noChangeArrowheads="1"/>
            </p:cNvSpPr>
            <p:nvPr/>
          </p:nvSpPr>
          <p:spPr bwMode="auto">
            <a:xfrm>
              <a:off x="1750"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45" name="Line 124"/>
            <p:cNvSpPr>
              <a:spLocks noChangeShapeType="1"/>
            </p:cNvSpPr>
            <p:nvPr/>
          </p:nvSpPr>
          <p:spPr bwMode="auto">
            <a:xfrm>
              <a:off x="1750"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6" name="Line 125"/>
            <p:cNvSpPr>
              <a:spLocks noChangeShapeType="1"/>
            </p:cNvSpPr>
            <p:nvPr/>
          </p:nvSpPr>
          <p:spPr bwMode="auto">
            <a:xfrm>
              <a:off x="1750"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7" name="Rectangle 126"/>
            <p:cNvSpPr>
              <a:spLocks noChangeArrowheads="1"/>
            </p:cNvSpPr>
            <p:nvPr/>
          </p:nvSpPr>
          <p:spPr bwMode="auto">
            <a:xfrm>
              <a:off x="1753"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48" name="Line 127"/>
            <p:cNvSpPr>
              <a:spLocks noChangeShapeType="1"/>
            </p:cNvSpPr>
            <p:nvPr/>
          </p:nvSpPr>
          <p:spPr bwMode="auto">
            <a:xfrm>
              <a:off x="1753"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49" name="Rectangle 128"/>
            <p:cNvSpPr>
              <a:spLocks noChangeArrowheads="1"/>
            </p:cNvSpPr>
            <p:nvPr/>
          </p:nvSpPr>
          <p:spPr bwMode="auto">
            <a:xfrm>
              <a:off x="2113"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50" name="Line 129"/>
            <p:cNvSpPr>
              <a:spLocks noChangeShapeType="1"/>
            </p:cNvSpPr>
            <p:nvPr/>
          </p:nvSpPr>
          <p:spPr bwMode="auto">
            <a:xfrm>
              <a:off x="2113"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51" name="Rectangle 130"/>
            <p:cNvSpPr>
              <a:spLocks noChangeArrowheads="1"/>
            </p:cNvSpPr>
            <p:nvPr/>
          </p:nvSpPr>
          <p:spPr bwMode="auto">
            <a:xfrm>
              <a:off x="2113"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52" name="Line 131"/>
            <p:cNvSpPr>
              <a:spLocks noChangeShapeType="1"/>
            </p:cNvSpPr>
            <p:nvPr/>
          </p:nvSpPr>
          <p:spPr bwMode="auto">
            <a:xfrm>
              <a:off x="2113"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53" name="Line 132"/>
            <p:cNvSpPr>
              <a:spLocks noChangeShapeType="1"/>
            </p:cNvSpPr>
            <p:nvPr/>
          </p:nvSpPr>
          <p:spPr bwMode="auto">
            <a:xfrm>
              <a:off x="211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54" name="Rectangle 133"/>
            <p:cNvSpPr>
              <a:spLocks noChangeArrowheads="1"/>
            </p:cNvSpPr>
            <p:nvPr/>
          </p:nvSpPr>
          <p:spPr bwMode="auto">
            <a:xfrm>
              <a:off x="2116" y="2934"/>
              <a:ext cx="361"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55" name="Line 134"/>
            <p:cNvSpPr>
              <a:spLocks noChangeShapeType="1"/>
            </p:cNvSpPr>
            <p:nvPr/>
          </p:nvSpPr>
          <p:spPr bwMode="auto">
            <a:xfrm>
              <a:off x="2116" y="2934"/>
              <a:ext cx="361"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56" name="Rectangle 135"/>
            <p:cNvSpPr>
              <a:spLocks noChangeArrowheads="1"/>
            </p:cNvSpPr>
            <p:nvPr/>
          </p:nvSpPr>
          <p:spPr bwMode="auto">
            <a:xfrm>
              <a:off x="2477"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57" name="Line 136"/>
            <p:cNvSpPr>
              <a:spLocks noChangeShapeType="1"/>
            </p:cNvSpPr>
            <p:nvPr/>
          </p:nvSpPr>
          <p:spPr bwMode="auto">
            <a:xfrm>
              <a:off x="2477"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58" name="Rectangle 137"/>
            <p:cNvSpPr>
              <a:spLocks noChangeArrowheads="1"/>
            </p:cNvSpPr>
            <p:nvPr/>
          </p:nvSpPr>
          <p:spPr bwMode="auto">
            <a:xfrm>
              <a:off x="2477"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59" name="Line 138"/>
            <p:cNvSpPr>
              <a:spLocks noChangeShapeType="1"/>
            </p:cNvSpPr>
            <p:nvPr/>
          </p:nvSpPr>
          <p:spPr bwMode="auto">
            <a:xfrm>
              <a:off x="2477"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0" name="Line 139"/>
            <p:cNvSpPr>
              <a:spLocks noChangeShapeType="1"/>
            </p:cNvSpPr>
            <p:nvPr/>
          </p:nvSpPr>
          <p:spPr bwMode="auto">
            <a:xfrm>
              <a:off x="2477"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1" name="Rectangle 140"/>
            <p:cNvSpPr>
              <a:spLocks noChangeArrowheads="1"/>
            </p:cNvSpPr>
            <p:nvPr/>
          </p:nvSpPr>
          <p:spPr bwMode="auto">
            <a:xfrm>
              <a:off x="2480" y="2934"/>
              <a:ext cx="359"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62" name="Line 141"/>
            <p:cNvSpPr>
              <a:spLocks noChangeShapeType="1"/>
            </p:cNvSpPr>
            <p:nvPr/>
          </p:nvSpPr>
          <p:spPr bwMode="auto">
            <a:xfrm>
              <a:off x="2480" y="2934"/>
              <a:ext cx="359"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3" name="Rectangle 142"/>
            <p:cNvSpPr>
              <a:spLocks noChangeArrowheads="1"/>
            </p:cNvSpPr>
            <p:nvPr/>
          </p:nvSpPr>
          <p:spPr bwMode="auto">
            <a:xfrm>
              <a:off x="2839" y="2617"/>
              <a:ext cx="4"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64" name="Line 143"/>
            <p:cNvSpPr>
              <a:spLocks noChangeShapeType="1"/>
            </p:cNvSpPr>
            <p:nvPr/>
          </p:nvSpPr>
          <p:spPr bwMode="auto">
            <a:xfrm>
              <a:off x="2839"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5" name="Rectangle 144"/>
            <p:cNvSpPr>
              <a:spLocks noChangeArrowheads="1"/>
            </p:cNvSpPr>
            <p:nvPr/>
          </p:nvSpPr>
          <p:spPr bwMode="auto">
            <a:xfrm>
              <a:off x="2839" y="2934"/>
              <a:ext cx="4"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66" name="Line 145"/>
            <p:cNvSpPr>
              <a:spLocks noChangeShapeType="1"/>
            </p:cNvSpPr>
            <p:nvPr/>
          </p:nvSpPr>
          <p:spPr bwMode="auto">
            <a:xfrm>
              <a:off x="2839" y="2934"/>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7" name="Line 146"/>
            <p:cNvSpPr>
              <a:spLocks noChangeShapeType="1"/>
            </p:cNvSpPr>
            <p:nvPr/>
          </p:nvSpPr>
          <p:spPr bwMode="auto">
            <a:xfrm>
              <a:off x="2839"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68" name="Rectangle 147"/>
            <p:cNvSpPr>
              <a:spLocks noChangeArrowheads="1"/>
            </p:cNvSpPr>
            <p:nvPr/>
          </p:nvSpPr>
          <p:spPr bwMode="auto">
            <a:xfrm>
              <a:off x="2843" y="2934"/>
              <a:ext cx="36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69" name="Line 148"/>
            <p:cNvSpPr>
              <a:spLocks noChangeShapeType="1"/>
            </p:cNvSpPr>
            <p:nvPr/>
          </p:nvSpPr>
          <p:spPr bwMode="auto">
            <a:xfrm>
              <a:off x="2843" y="2934"/>
              <a:ext cx="36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0" name="Rectangle 149"/>
            <p:cNvSpPr>
              <a:spLocks noChangeArrowheads="1"/>
            </p:cNvSpPr>
            <p:nvPr/>
          </p:nvSpPr>
          <p:spPr bwMode="auto">
            <a:xfrm>
              <a:off x="3206"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71" name="Line 150"/>
            <p:cNvSpPr>
              <a:spLocks noChangeShapeType="1"/>
            </p:cNvSpPr>
            <p:nvPr/>
          </p:nvSpPr>
          <p:spPr bwMode="auto">
            <a:xfrm>
              <a:off x="3206"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2" name="Rectangle 151"/>
            <p:cNvSpPr>
              <a:spLocks noChangeArrowheads="1"/>
            </p:cNvSpPr>
            <p:nvPr/>
          </p:nvSpPr>
          <p:spPr bwMode="auto">
            <a:xfrm>
              <a:off x="3206"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73" name="Line 152"/>
            <p:cNvSpPr>
              <a:spLocks noChangeShapeType="1"/>
            </p:cNvSpPr>
            <p:nvPr/>
          </p:nvSpPr>
          <p:spPr bwMode="auto">
            <a:xfrm>
              <a:off x="3206"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4" name="Line 153"/>
            <p:cNvSpPr>
              <a:spLocks noChangeShapeType="1"/>
            </p:cNvSpPr>
            <p:nvPr/>
          </p:nvSpPr>
          <p:spPr bwMode="auto">
            <a:xfrm>
              <a:off x="3206"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5" name="Rectangle 154"/>
            <p:cNvSpPr>
              <a:spLocks noChangeArrowheads="1"/>
            </p:cNvSpPr>
            <p:nvPr/>
          </p:nvSpPr>
          <p:spPr bwMode="auto">
            <a:xfrm>
              <a:off x="3209"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76" name="Line 155"/>
            <p:cNvSpPr>
              <a:spLocks noChangeShapeType="1"/>
            </p:cNvSpPr>
            <p:nvPr/>
          </p:nvSpPr>
          <p:spPr bwMode="auto">
            <a:xfrm>
              <a:off x="3209"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7" name="Rectangle 156"/>
            <p:cNvSpPr>
              <a:spLocks noChangeArrowheads="1"/>
            </p:cNvSpPr>
            <p:nvPr/>
          </p:nvSpPr>
          <p:spPr bwMode="auto">
            <a:xfrm>
              <a:off x="3569" y="2617"/>
              <a:ext cx="4"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78" name="Line 157"/>
            <p:cNvSpPr>
              <a:spLocks noChangeShapeType="1"/>
            </p:cNvSpPr>
            <p:nvPr/>
          </p:nvSpPr>
          <p:spPr bwMode="auto">
            <a:xfrm>
              <a:off x="3569"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79" name="Rectangle 158"/>
            <p:cNvSpPr>
              <a:spLocks noChangeArrowheads="1"/>
            </p:cNvSpPr>
            <p:nvPr/>
          </p:nvSpPr>
          <p:spPr bwMode="auto">
            <a:xfrm>
              <a:off x="3569" y="2934"/>
              <a:ext cx="4"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80" name="Line 159"/>
            <p:cNvSpPr>
              <a:spLocks noChangeShapeType="1"/>
            </p:cNvSpPr>
            <p:nvPr/>
          </p:nvSpPr>
          <p:spPr bwMode="auto">
            <a:xfrm>
              <a:off x="3569" y="2934"/>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1" name="Line 160"/>
            <p:cNvSpPr>
              <a:spLocks noChangeShapeType="1"/>
            </p:cNvSpPr>
            <p:nvPr/>
          </p:nvSpPr>
          <p:spPr bwMode="auto">
            <a:xfrm>
              <a:off x="3569"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2" name="Rectangle 161"/>
            <p:cNvSpPr>
              <a:spLocks noChangeArrowheads="1"/>
            </p:cNvSpPr>
            <p:nvPr/>
          </p:nvSpPr>
          <p:spPr bwMode="auto">
            <a:xfrm>
              <a:off x="3573"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83" name="Line 162"/>
            <p:cNvSpPr>
              <a:spLocks noChangeShapeType="1"/>
            </p:cNvSpPr>
            <p:nvPr/>
          </p:nvSpPr>
          <p:spPr bwMode="auto">
            <a:xfrm>
              <a:off x="3573"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4" name="Rectangle 163"/>
            <p:cNvSpPr>
              <a:spLocks noChangeArrowheads="1"/>
            </p:cNvSpPr>
            <p:nvPr/>
          </p:nvSpPr>
          <p:spPr bwMode="auto">
            <a:xfrm>
              <a:off x="3933"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85" name="Line 164"/>
            <p:cNvSpPr>
              <a:spLocks noChangeShapeType="1"/>
            </p:cNvSpPr>
            <p:nvPr/>
          </p:nvSpPr>
          <p:spPr bwMode="auto">
            <a:xfrm>
              <a:off x="3933"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6" name="Rectangle 165"/>
            <p:cNvSpPr>
              <a:spLocks noChangeArrowheads="1"/>
            </p:cNvSpPr>
            <p:nvPr/>
          </p:nvSpPr>
          <p:spPr bwMode="auto">
            <a:xfrm>
              <a:off x="3933"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87" name="Line 166"/>
            <p:cNvSpPr>
              <a:spLocks noChangeShapeType="1"/>
            </p:cNvSpPr>
            <p:nvPr/>
          </p:nvSpPr>
          <p:spPr bwMode="auto">
            <a:xfrm>
              <a:off x="3933"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8" name="Line 167"/>
            <p:cNvSpPr>
              <a:spLocks noChangeShapeType="1"/>
            </p:cNvSpPr>
            <p:nvPr/>
          </p:nvSpPr>
          <p:spPr bwMode="auto">
            <a:xfrm>
              <a:off x="393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89" name="Rectangle 168"/>
            <p:cNvSpPr>
              <a:spLocks noChangeArrowheads="1"/>
            </p:cNvSpPr>
            <p:nvPr/>
          </p:nvSpPr>
          <p:spPr bwMode="auto">
            <a:xfrm>
              <a:off x="3936" y="2934"/>
              <a:ext cx="361"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90" name="Line 169"/>
            <p:cNvSpPr>
              <a:spLocks noChangeShapeType="1"/>
            </p:cNvSpPr>
            <p:nvPr/>
          </p:nvSpPr>
          <p:spPr bwMode="auto">
            <a:xfrm>
              <a:off x="3936" y="2934"/>
              <a:ext cx="361"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91" name="Rectangle 170"/>
            <p:cNvSpPr>
              <a:spLocks noChangeArrowheads="1"/>
            </p:cNvSpPr>
            <p:nvPr/>
          </p:nvSpPr>
          <p:spPr bwMode="auto">
            <a:xfrm>
              <a:off x="4297" y="2617"/>
              <a:ext cx="2"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92" name="Line 171"/>
            <p:cNvSpPr>
              <a:spLocks noChangeShapeType="1"/>
            </p:cNvSpPr>
            <p:nvPr/>
          </p:nvSpPr>
          <p:spPr bwMode="auto">
            <a:xfrm>
              <a:off x="4297" y="2617"/>
              <a:ext cx="0"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93" name="Rectangle 172"/>
            <p:cNvSpPr>
              <a:spLocks noChangeArrowheads="1"/>
            </p:cNvSpPr>
            <p:nvPr/>
          </p:nvSpPr>
          <p:spPr bwMode="auto">
            <a:xfrm>
              <a:off x="4297" y="2934"/>
              <a:ext cx="2"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94" name="Line 173"/>
            <p:cNvSpPr>
              <a:spLocks noChangeShapeType="1"/>
            </p:cNvSpPr>
            <p:nvPr/>
          </p:nvSpPr>
          <p:spPr bwMode="auto">
            <a:xfrm>
              <a:off x="4297" y="2934"/>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95" name="Line 174"/>
            <p:cNvSpPr>
              <a:spLocks noChangeShapeType="1"/>
            </p:cNvSpPr>
            <p:nvPr/>
          </p:nvSpPr>
          <p:spPr bwMode="auto">
            <a:xfrm>
              <a:off x="4297" y="2934"/>
              <a:ext cx="0"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96" name="Rectangle 175"/>
            <p:cNvSpPr>
              <a:spLocks noChangeArrowheads="1"/>
            </p:cNvSpPr>
            <p:nvPr/>
          </p:nvSpPr>
          <p:spPr bwMode="auto">
            <a:xfrm>
              <a:off x="4299"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97" name="Line 176"/>
            <p:cNvSpPr>
              <a:spLocks noChangeShapeType="1"/>
            </p:cNvSpPr>
            <p:nvPr/>
          </p:nvSpPr>
          <p:spPr bwMode="auto">
            <a:xfrm>
              <a:off x="4299"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698" name="Rectangle 177"/>
            <p:cNvSpPr>
              <a:spLocks noChangeArrowheads="1"/>
            </p:cNvSpPr>
            <p:nvPr/>
          </p:nvSpPr>
          <p:spPr bwMode="auto">
            <a:xfrm>
              <a:off x="4659" y="2617"/>
              <a:ext cx="4"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699" name="Line 178"/>
            <p:cNvSpPr>
              <a:spLocks noChangeShapeType="1"/>
            </p:cNvSpPr>
            <p:nvPr/>
          </p:nvSpPr>
          <p:spPr bwMode="auto">
            <a:xfrm>
              <a:off x="4659"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0" name="Rectangle 179"/>
            <p:cNvSpPr>
              <a:spLocks noChangeArrowheads="1"/>
            </p:cNvSpPr>
            <p:nvPr/>
          </p:nvSpPr>
          <p:spPr bwMode="auto">
            <a:xfrm>
              <a:off x="4659" y="2934"/>
              <a:ext cx="4"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01" name="Line 180"/>
            <p:cNvSpPr>
              <a:spLocks noChangeShapeType="1"/>
            </p:cNvSpPr>
            <p:nvPr/>
          </p:nvSpPr>
          <p:spPr bwMode="auto">
            <a:xfrm>
              <a:off x="4659" y="2934"/>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2" name="Line 181"/>
            <p:cNvSpPr>
              <a:spLocks noChangeShapeType="1"/>
            </p:cNvSpPr>
            <p:nvPr/>
          </p:nvSpPr>
          <p:spPr bwMode="auto">
            <a:xfrm>
              <a:off x="4659"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3" name="Rectangle 182"/>
            <p:cNvSpPr>
              <a:spLocks noChangeArrowheads="1"/>
            </p:cNvSpPr>
            <p:nvPr/>
          </p:nvSpPr>
          <p:spPr bwMode="auto">
            <a:xfrm>
              <a:off x="4663"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04" name="Line 183"/>
            <p:cNvSpPr>
              <a:spLocks noChangeShapeType="1"/>
            </p:cNvSpPr>
            <p:nvPr/>
          </p:nvSpPr>
          <p:spPr bwMode="auto">
            <a:xfrm>
              <a:off x="4663"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5" name="Rectangle 184"/>
            <p:cNvSpPr>
              <a:spLocks noChangeArrowheads="1"/>
            </p:cNvSpPr>
            <p:nvPr/>
          </p:nvSpPr>
          <p:spPr bwMode="auto">
            <a:xfrm>
              <a:off x="5023"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06" name="Line 185"/>
            <p:cNvSpPr>
              <a:spLocks noChangeShapeType="1"/>
            </p:cNvSpPr>
            <p:nvPr/>
          </p:nvSpPr>
          <p:spPr bwMode="auto">
            <a:xfrm>
              <a:off x="5023"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7" name="Rectangle 186"/>
            <p:cNvSpPr>
              <a:spLocks noChangeArrowheads="1"/>
            </p:cNvSpPr>
            <p:nvPr/>
          </p:nvSpPr>
          <p:spPr bwMode="auto">
            <a:xfrm>
              <a:off x="5023"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08" name="Line 187"/>
            <p:cNvSpPr>
              <a:spLocks noChangeShapeType="1"/>
            </p:cNvSpPr>
            <p:nvPr/>
          </p:nvSpPr>
          <p:spPr bwMode="auto">
            <a:xfrm>
              <a:off x="5023"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09" name="Line 188"/>
            <p:cNvSpPr>
              <a:spLocks noChangeShapeType="1"/>
            </p:cNvSpPr>
            <p:nvPr/>
          </p:nvSpPr>
          <p:spPr bwMode="auto">
            <a:xfrm>
              <a:off x="502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0" name="Rectangle 189"/>
            <p:cNvSpPr>
              <a:spLocks noChangeArrowheads="1"/>
            </p:cNvSpPr>
            <p:nvPr/>
          </p:nvSpPr>
          <p:spPr bwMode="auto">
            <a:xfrm>
              <a:off x="5026" y="2934"/>
              <a:ext cx="360"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11" name="Line 190"/>
            <p:cNvSpPr>
              <a:spLocks noChangeShapeType="1"/>
            </p:cNvSpPr>
            <p:nvPr/>
          </p:nvSpPr>
          <p:spPr bwMode="auto">
            <a:xfrm>
              <a:off x="5026" y="2934"/>
              <a:ext cx="36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2" name="Rectangle 191"/>
            <p:cNvSpPr>
              <a:spLocks noChangeArrowheads="1"/>
            </p:cNvSpPr>
            <p:nvPr/>
          </p:nvSpPr>
          <p:spPr bwMode="auto">
            <a:xfrm>
              <a:off x="5386" y="2617"/>
              <a:ext cx="3"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13" name="Line 192"/>
            <p:cNvSpPr>
              <a:spLocks noChangeShapeType="1"/>
            </p:cNvSpPr>
            <p:nvPr/>
          </p:nvSpPr>
          <p:spPr bwMode="auto">
            <a:xfrm>
              <a:off x="5386" y="2617"/>
              <a:ext cx="1" cy="317"/>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4" name="Rectangle 193"/>
            <p:cNvSpPr>
              <a:spLocks noChangeArrowheads="1"/>
            </p:cNvSpPr>
            <p:nvPr/>
          </p:nvSpPr>
          <p:spPr bwMode="auto">
            <a:xfrm>
              <a:off x="5386" y="2934"/>
              <a:ext cx="3"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15" name="Line 194"/>
            <p:cNvSpPr>
              <a:spLocks noChangeShapeType="1"/>
            </p:cNvSpPr>
            <p:nvPr/>
          </p:nvSpPr>
          <p:spPr bwMode="auto">
            <a:xfrm>
              <a:off x="5386" y="2934"/>
              <a:ext cx="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6" name="Line 195"/>
            <p:cNvSpPr>
              <a:spLocks noChangeShapeType="1"/>
            </p:cNvSpPr>
            <p:nvPr/>
          </p:nvSpPr>
          <p:spPr bwMode="auto">
            <a:xfrm>
              <a:off x="5386"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7" name="Rectangle 196"/>
            <p:cNvSpPr>
              <a:spLocks noChangeArrowheads="1"/>
            </p:cNvSpPr>
            <p:nvPr/>
          </p:nvSpPr>
          <p:spPr bwMode="auto">
            <a:xfrm>
              <a:off x="5389" y="2934"/>
              <a:ext cx="364"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18" name="Line 197"/>
            <p:cNvSpPr>
              <a:spLocks noChangeShapeType="1"/>
            </p:cNvSpPr>
            <p:nvPr/>
          </p:nvSpPr>
          <p:spPr bwMode="auto">
            <a:xfrm>
              <a:off x="5389" y="2934"/>
              <a:ext cx="36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19" name="Rectangle 198"/>
            <p:cNvSpPr>
              <a:spLocks noChangeArrowheads="1"/>
            </p:cNvSpPr>
            <p:nvPr/>
          </p:nvSpPr>
          <p:spPr bwMode="auto">
            <a:xfrm>
              <a:off x="5753" y="2617"/>
              <a:ext cx="2" cy="317"/>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20" name="Line 199"/>
            <p:cNvSpPr>
              <a:spLocks noChangeShapeType="1"/>
            </p:cNvSpPr>
            <p:nvPr/>
          </p:nvSpPr>
          <p:spPr bwMode="auto">
            <a:xfrm>
              <a:off x="5753" y="2617"/>
              <a:ext cx="7" cy="31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21" name="Rectangle 200"/>
            <p:cNvSpPr>
              <a:spLocks noChangeArrowheads="1"/>
            </p:cNvSpPr>
            <p:nvPr/>
          </p:nvSpPr>
          <p:spPr bwMode="auto">
            <a:xfrm>
              <a:off x="5753" y="2934"/>
              <a:ext cx="2"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22" name="Line 201"/>
            <p:cNvSpPr>
              <a:spLocks noChangeShapeType="1"/>
            </p:cNvSpPr>
            <p:nvPr/>
          </p:nvSpPr>
          <p:spPr bwMode="auto">
            <a:xfrm>
              <a:off x="5753" y="2934"/>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23" name="Line 202"/>
            <p:cNvSpPr>
              <a:spLocks noChangeShapeType="1"/>
            </p:cNvSpPr>
            <p:nvPr/>
          </p:nvSpPr>
          <p:spPr bwMode="auto">
            <a:xfrm>
              <a:off x="575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24" name="Rectangle 203"/>
            <p:cNvSpPr>
              <a:spLocks noChangeArrowheads="1"/>
            </p:cNvSpPr>
            <p:nvPr/>
          </p:nvSpPr>
          <p:spPr bwMode="auto">
            <a:xfrm>
              <a:off x="5753" y="2934"/>
              <a:ext cx="2" cy="1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3200" b="1">
                <a:solidFill>
                  <a:prstClr val="black"/>
                </a:solidFill>
                <a:latin typeface="Times New Roman" pitchFamily="18" charset="0"/>
              </a:endParaRPr>
            </a:p>
          </p:txBody>
        </p:sp>
        <p:sp>
          <p:nvSpPr>
            <p:cNvPr id="107725" name="Line 204"/>
            <p:cNvSpPr>
              <a:spLocks noChangeShapeType="1"/>
            </p:cNvSpPr>
            <p:nvPr/>
          </p:nvSpPr>
          <p:spPr bwMode="auto">
            <a:xfrm>
              <a:off x="5753" y="2934"/>
              <a:ext cx="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07726" name="Line 205"/>
            <p:cNvSpPr>
              <a:spLocks noChangeShapeType="1"/>
            </p:cNvSpPr>
            <p:nvPr/>
          </p:nvSpPr>
          <p:spPr bwMode="auto">
            <a:xfrm>
              <a:off x="5753" y="2934"/>
              <a:ext cx="1" cy="1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grpSp>
      <p:sp>
        <p:nvSpPr>
          <p:cNvPr id="410831" name="AutoShape 207"/>
          <p:cNvSpPr>
            <a:spLocks noChangeArrowheads="1"/>
          </p:cNvSpPr>
          <p:nvPr/>
        </p:nvSpPr>
        <p:spPr bwMode="auto">
          <a:xfrm>
            <a:off x="8554793" y="2225545"/>
            <a:ext cx="3407388" cy="792345"/>
          </a:xfrm>
          <a:prstGeom prst="wedgeEllipseCallout">
            <a:avLst>
              <a:gd name="adj1" fmla="val -95801"/>
              <a:gd name="adj2" fmla="val 68523"/>
            </a:avLst>
          </a:prstGeom>
          <a:solidFill>
            <a:schemeClr val="accent1"/>
          </a:solidFill>
          <a:ln w="12700" cap="sq">
            <a:solidFill>
              <a:schemeClr val="tx1"/>
            </a:solidFill>
            <a:miter lim="800000"/>
            <a:headEnd type="none" w="sm" len="sm"/>
            <a:tailEnd type="none" w="sm" len="sm"/>
          </a:ln>
        </p:spPr>
        <p:txBody>
          <a:bodyPr lIns="91409" tIns="0" rIns="91409" bIns="45705"/>
          <a:lstStyle/>
          <a:p>
            <a:pPr algn="ctr" defTabSz="914326" fontAlgn="base">
              <a:spcBef>
                <a:spcPct val="0"/>
              </a:spcBef>
              <a:spcAft>
                <a:spcPct val="0"/>
              </a:spcAft>
            </a:pPr>
            <a:r>
              <a:rPr kumimoji="1" lang="zh-CN" altLang="en-US" sz="2400" b="1">
                <a:solidFill>
                  <a:srgbClr val="FFFFFF"/>
                </a:solidFill>
                <a:latin typeface="Times New Roman" pitchFamily="18" charset="0"/>
              </a:rPr>
              <a:t>字符的次序函数</a:t>
            </a:r>
          </a:p>
        </p:txBody>
      </p:sp>
      <p:sp>
        <p:nvSpPr>
          <p:cNvPr id="4" name="标题 3"/>
          <p:cNvSpPr>
            <a:spLocks noGrp="1"/>
          </p:cNvSpPr>
          <p:nvPr>
            <p:ph type="title"/>
          </p:nvPr>
        </p:nvSpPr>
        <p:spPr/>
        <p:txBody>
          <a:bodyPr>
            <a:normAutofit fontScale="90000"/>
          </a:bodyPr>
          <a:lstStyle/>
          <a:p>
            <a:r>
              <a:rPr lang="zh-CN" altLang="en-US"/>
              <a:t>哈希表的定义</a:t>
            </a:r>
          </a:p>
        </p:txBody>
      </p:sp>
    </p:spTree>
    <p:extLst>
      <p:ext uri="{BB962C8B-B14F-4D97-AF65-F5344CB8AC3E}">
        <p14:creationId xmlns:p14="http://schemas.microsoft.com/office/powerpoint/2010/main" val="36117398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dissolve">
                                      <p:cBhvr>
                                        <p:cTn id="7" dur="500"/>
                                        <p:tgtEl>
                                          <p:spTgt spid="410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6"/>
                                        </p:tgtEl>
                                        <p:attrNameLst>
                                          <p:attrName>style.visibility</p:attrName>
                                        </p:attrNameLst>
                                      </p:cBhvr>
                                      <p:to>
                                        <p:strVal val="visible"/>
                                      </p:to>
                                    </p:set>
                                    <p:animEffect transition="in" filter="wipe(left)">
                                      <p:cBhvr>
                                        <p:cTn id="12" dur="500"/>
                                        <p:tgtEl>
                                          <p:spTgt spid="410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628"/>
                                        </p:tgtEl>
                                        <p:attrNameLst>
                                          <p:attrName>style.visibility</p:attrName>
                                        </p:attrNameLst>
                                      </p:cBhvr>
                                      <p:to>
                                        <p:strVal val="visible"/>
                                      </p:to>
                                    </p:set>
                                    <p:animEffect transition="in" filter="wipe(down)">
                                      <p:cBhvr>
                                        <p:cTn id="17" dur="500"/>
                                        <p:tgtEl>
                                          <p:spTgt spid="410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4" fill="hold" grpId="0" nodeType="clickEffect">
                                  <p:stCondLst>
                                    <p:cond delay="0"/>
                                  </p:stCondLst>
                                  <p:childTnLst>
                                    <p:set>
                                      <p:cBhvr>
                                        <p:cTn id="21" dur="1" fill="hold">
                                          <p:stCondLst>
                                            <p:cond delay="0"/>
                                          </p:stCondLst>
                                        </p:cTn>
                                        <p:tgtEl>
                                          <p:spTgt spid="410831"/>
                                        </p:tgtEl>
                                        <p:attrNameLst>
                                          <p:attrName>style.visibility</p:attrName>
                                        </p:attrNameLst>
                                      </p:cBhvr>
                                      <p:to>
                                        <p:strVal val="visible"/>
                                      </p:to>
                                    </p:set>
                                    <p:anim calcmode="lin" valueType="num">
                                      <p:cBhvr>
                                        <p:cTn id="22" dur="500" fill="hold"/>
                                        <p:tgtEl>
                                          <p:spTgt spid="410831"/>
                                        </p:tgtEl>
                                        <p:attrNameLst>
                                          <p:attrName>ppt_x</p:attrName>
                                        </p:attrNameLst>
                                      </p:cBhvr>
                                      <p:tavLst>
                                        <p:tav tm="0">
                                          <p:val>
                                            <p:strVal val="#ppt_x"/>
                                          </p:val>
                                        </p:tav>
                                        <p:tav tm="100000">
                                          <p:val>
                                            <p:strVal val="#ppt_x"/>
                                          </p:val>
                                        </p:tav>
                                      </p:tavLst>
                                    </p:anim>
                                    <p:anim calcmode="lin" valueType="num">
                                      <p:cBhvr>
                                        <p:cTn id="23" dur="500" fill="hold"/>
                                        <p:tgtEl>
                                          <p:spTgt spid="410831"/>
                                        </p:tgtEl>
                                        <p:attrNameLst>
                                          <p:attrName>ppt_y</p:attrName>
                                        </p:attrNameLst>
                                      </p:cBhvr>
                                      <p:tavLst>
                                        <p:tav tm="0">
                                          <p:val>
                                            <p:strVal val="#ppt_y+#ppt_h/2"/>
                                          </p:val>
                                        </p:tav>
                                        <p:tav tm="100000">
                                          <p:val>
                                            <p:strVal val="#ppt_y"/>
                                          </p:val>
                                        </p:tav>
                                      </p:tavLst>
                                    </p:anim>
                                    <p:anim calcmode="lin" valueType="num">
                                      <p:cBhvr>
                                        <p:cTn id="24" dur="500" fill="hold"/>
                                        <p:tgtEl>
                                          <p:spTgt spid="410831"/>
                                        </p:tgtEl>
                                        <p:attrNameLst>
                                          <p:attrName>ppt_w</p:attrName>
                                        </p:attrNameLst>
                                      </p:cBhvr>
                                      <p:tavLst>
                                        <p:tav tm="0">
                                          <p:val>
                                            <p:strVal val="#ppt_w"/>
                                          </p:val>
                                        </p:tav>
                                        <p:tav tm="100000">
                                          <p:val>
                                            <p:strVal val="#ppt_w"/>
                                          </p:val>
                                        </p:tav>
                                      </p:tavLst>
                                    </p:anim>
                                    <p:anim calcmode="lin" valueType="num">
                                      <p:cBhvr>
                                        <p:cTn id="25" dur="500" fill="hold"/>
                                        <p:tgtEl>
                                          <p:spTgt spid="410831"/>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410630"/>
                                        </p:tgtEl>
                                        <p:attrNameLst>
                                          <p:attrName>style.visibility</p:attrName>
                                        </p:attrNameLst>
                                      </p:cBhvr>
                                      <p:to>
                                        <p:strVal val="visible"/>
                                      </p:to>
                                    </p:set>
                                    <p:animEffect transition="in" filter="slide(fromTop)">
                                      <p:cBhvr>
                                        <p:cTn id="35" dur="500"/>
                                        <p:tgtEl>
                                          <p:spTgt spid="41063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410631"/>
                                        </p:tgtEl>
                                        <p:attrNameLst>
                                          <p:attrName>style.visibility</p:attrName>
                                        </p:attrNameLst>
                                      </p:cBhvr>
                                      <p:to>
                                        <p:strVal val="visible"/>
                                      </p:to>
                                    </p:set>
                                    <p:animEffect transition="in" filter="slide(fromTop)">
                                      <p:cBhvr>
                                        <p:cTn id="40" dur="500"/>
                                        <p:tgtEl>
                                          <p:spTgt spid="4106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410632"/>
                                        </p:tgtEl>
                                        <p:attrNameLst>
                                          <p:attrName>style.visibility</p:attrName>
                                        </p:attrNameLst>
                                      </p:cBhvr>
                                      <p:to>
                                        <p:strVal val="visible"/>
                                      </p:to>
                                    </p:set>
                                    <p:animEffect transition="in" filter="slide(fromTop)">
                                      <p:cBhvr>
                                        <p:cTn id="45" dur="500"/>
                                        <p:tgtEl>
                                          <p:spTgt spid="4106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410633"/>
                                        </p:tgtEl>
                                        <p:attrNameLst>
                                          <p:attrName>style.visibility</p:attrName>
                                        </p:attrNameLst>
                                      </p:cBhvr>
                                      <p:to>
                                        <p:strVal val="visible"/>
                                      </p:to>
                                    </p:set>
                                    <p:animEffect transition="in" filter="slide(fromTop)">
                                      <p:cBhvr>
                                        <p:cTn id="50" dur="500"/>
                                        <p:tgtEl>
                                          <p:spTgt spid="4106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410634"/>
                                        </p:tgtEl>
                                        <p:attrNameLst>
                                          <p:attrName>style.visibility</p:attrName>
                                        </p:attrNameLst>
                                      </p:cBhvr>
                                      <p:to>
                                        <p:strVal val="visible"/>
                                      </p:to>
                                    </p:set>
                                    <p:animEffect transition="in" filter="slide(fromTop)">
                                      <p:cBhvr>
                                        <p:cTn id="55" dur="500"/>
                                        <p:tgtEl>
                                          <p:spTgt spid="4106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grpId="0" nodeType="clickEffect">
                                  <p:stCondLst>
                                    <p:cond delay="0"/>
                                  </p:stCondLst>
                                  <p:childTnLst>
                                    <p:set>
                                      <p:cBhvr>
                                        <p:cTn id="59" dur="1" fill="hold">
                                          <p:stCondLst>
                                            <p:cond delay="0"/>
                                          </p:stCondLst>
                                        </p:cTn>
                                        <p:tgtEl>
                                          <p:spTgt spid="410629"/>
                                        </p:tgtEl>
                                        <p:attrNameLst>
                                          <p:attrName>style.visibility</p:attrName>
                                        </p:attrNameLst>
                                      </p:cBhvr>
                                      <p:to>
                                        <p:strVal val="visible"/>
                                      </p:to>
                                    </p:set>
                                    <p:animEffect transition="in" filter="slide(fromTop)">
                                      <p:cBhvr>
                                        <p:cTn id="60" dur="500"/>
                                        <p:tgtEl>
                                          <p:spTgt spid="4106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1" fill="hold" grpId="0" nodeType="clickEffect">
                                  <p:stCondLst>
                                    <p:cond delay="0"/>
                                  </p:stCondLst>
                                  <p:childTnLst>
                                    <p:set>
                                      <p:cBhvr>
                                        <p:cTn id="64" dur="1" fill="hold">
                                          <p:stCondLst>
                                            <p:cond delay="0"/>
                                          </p:stCondLst>
                                        </p:cTn>
                                        <p:tgtEl>
                                          <p:spTgt spid="410635"/>
                                        </p:tgtEl>
                                        <p:attrNameLst>
                                          <p:attrName>style.visibility</p:attrName>
                                        </p:attrNameLst>
                                      </p:cBhvr>
                                      <p:to>
                                        <p:strVal val="visible"/>
                                      </p:to>
                                    </p:set>
                                    <p:animEffect transition="in" filter="slide(fromTop)">
                                      <p:cBhvr>
                                        <p:cTn id="65" dur="500"/>
                                        <p:tgtEl>
                                          <p:spTgt spid="41063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1" fill="hold" grpId="0" nodeType="clickEffect">
                                  <p:stCondLst>
                                    <p:cond delay="0"/>
                                  </p:stCondLst>
                                  <p:childTnLst>
                                    <p:set>
                                      <p:cBhvr>
                                        <p:cTn id="69" dur="1" fill="hold">
                                          <p:stCondLst>
                                            <p:cond delay="0"/>
                                          </p:stCondLst>
                                        </p:cTn>
                                        <p:tgtEl>
                                          <p:spTgt spid="410636"/>
                                        </p:tgtEl>
                                        <p:attrNameLst>
                                          <p:attrName>style.visibility</p:attrName>
                                        </p:attrNameLst>
                                      </p:cBhvr>
                                      <p:to>
                                        <p:strVal val="visible"/>
                                      </p:to>
                                    </p:set>
                                    <p:animEffect transition="in" filter="slide(fromTop)">
                                      <p:cBhvr>
                                        <p:cTn id="70" dur="500"/>
                                        <p:tgtEl>
                                          <p:spTgt spid="41063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grpId="0" nodeType="clickEffect">
                                  <p:stCondLst>
                                    <p:cond delay="0"/>
                                  </p:stCondLst>
                                  <p:childTnLst>
                                    <p:set>
                                      <p:cBhvr>
                                        <p:cTn id="74" dur="1" fill="hold">
                                          <p:stCondLst>
                                            <p:cond delay="0"/>
                                          </p:stCondLst>
                                        </p:cTn>
                                        <p:tgtEl>
                                          <p:spTgt spid="410637"/>
                                        </p:tgtEl>
                                        <p:attrNameLst>
                                          <p:attrName>style.visibility</p:attrName>
                                        </p:attrNameLst>
                                      </p:cBhvr>
                                      <p:to>
                                        <p:strVal val="visible"/>
                                      </p:to>
                                    </p:set>
                                    <p:animEffect transition="in" filter="slide(fromTop)">
                                      <p:cBhvr>
                                        <p:cTn id="75" dur="500"/>
                                        <p:tgtEl>
                                          <p:spTgt spid="41063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10638"/>
                                        </p:tgtEl>
                                        <p:attrNameLst>
                                          <p:attrName>style.visibility</p:attrName>
                                        </p:attrNameLst>
                                      </p:cBhvr>
                                      <p:to>
                                        <p:strVal val="visible"/>
                                      </p:to>
                                    </p:set>
                                    <p:animEffect transition="in" filter="wipe(left)">
                                      <p:cBhvr>
                                        <p:cTn id="80" dur="500"/>
                                        <p:tgtEl>
                                          <p:spTgt spid="410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utoUpdateAnimBg="0"/>
      <p:bldP spid="410627" grpId="0" autoUpdateAnimBg="0"/>
      <p:bldP spid="410628" grpId="0" autoUpdateAnimBg="0"/>
      <p:bldP spid="410629" grpId="0" autoUpdateAnimBg="0"/>
      <p:bldP spid="410630" grpId="0" autoUpdateAnimBg="0"/>
      <p:bldP spid="410631" grpId="0" autoUpdateAnimBg="0"/>
      <p:bldP spid="410632" grpId="0" autoUpdateAnimBg="0"/>
      <p:bldP spid="410633" grpId="0" autoUpdateAnimBg="0"/>
      <p:bldP spid="410634" grpId="0" autoUpdateAnimBg="0"/>
      <p:bldP spid="410635" grpId="0" autoUpdateAnimBg="0"/>
      <p:bldP spid="410636" grpId="0" autoUpdateAnimBg="0"/>
      <p:bldP spid="410637" grpId="0" autoUpdateAnimBg="0"/>
      <p:bldP spid="410638" grpId="0" autoUpdateAnimBg="0"/>
      <p:bldP spid="410831"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Text Box 2"/>
          <p:cNvSpPr txBox="1">
            <a:spLocks noChangeArrowheads="1"/>
          </p:cNvSpPr>
          <p:nvPr/>
        </p:nvSpPr>
        <p:spPr bwMode="auto">
          <a:xfrm>
            <a:off x="814820" y="1813354"/>
            <a:ext cx="12192529" cy="1372653"/>
          </a:xfrm>
          <a:prstGeom prst="rect">
            <a:avLst/>
          </a:prstGeom>
          <a:noFill/>
          <a:ln w="9525">
            <a:noFill/>
            <a:miter lim="800000"/>
            <a:headEnd/>
            <a:tailEnd/>
          </a:ln>
        </p:spPr>
        <p:txBody>
          <a:bodyPr lIns="91409" tIns="45705" rIns="91409" bIns="45705">
            <a:spAutoFit/>
          </a:bodyPr>
          <a:lstStyle/>
          <a:p>
            <a:pPr marL="914326" lvl="2" defTabSz="914326" fontAlgn="base">
              <a:lnSpc>
                <a:spcPct val="130000"/>
              </a:lnSpc>
              <a:spcBef>
                <a:spcPct val="0"/>
              </a:spcBef>
              <a:spcAft>
                <a:spcPct val="0"/>
              </a:spcAft>
            </a:pPr>
            <a:r>
              <a:rPr kumimoji="1" lang="en-US" altLang="zh-CN" sz="3200">
                <a:solidFill>
                  <a:prstClr val="black"/>
                </a:solidFill>
                <a:latin typeface="Times New Roman" pitchFamily="18" charset="0"/>
              </a:rPr>
              <a:t>1)   </a:t>
            </a:r>
            <a:r>
              <a:rPr kumimoji="1" lang="zh-CN" altLang="en-US" sz="3200">
                <a:solidFill>
                  <a:prstClr val="black"/>
                </a:solidFill>
                <a:latin typeface="Times New Roman" pitchFamily="18" charset="0"/>
                <a:ea typeface="楷体_GB2312" pitchFamily="49" charset="-122"/>
              </a:rPr>
              <a:t>哈希函数是一个</a:t>
            </a:r>
            <a:r>
              <a:rPr kumimoji="1" lang="zh-CN" altLang="en-US" sz="3200" b="1">
                <a:solidFill>
                  <a:srgbClr val="FF0000"/>
                </a:solidFill>
                <a:latin typeface="Times New Roman" pitchFamily="18" charset="0"/>
                <a:ea typeface="楷体_GB2312" pitchFamily="49" charset="-122"/>
              </a:rPr>
              <a:t>映象</a:t>
            </a:r>
            <a:r>
              <a:rPr kumimoji="1" lang="zh-CN" altLang="en-US" sz="3200">
                <a:solidFill>
                  <a:srgbClr val="A50021"/>
                </a:solidFill>
                <a:latin typeface="Times New Roman" pitchFamily="18" charset="0"/>
                <a:ea typeface="楷体_GB2312" pitchFamily="49" charset="-122"/>
              </a:rPr>
              <a:t>，即：</a:t>
            </a:r>
            <a:endParaRPr kumimoji="1" lang="zh-CN" altLang="en-US" sz="3200">
              <a:solidFill>
                <a:prstClr val="black"/>
              </a:solidFill>
              <a:latin typeface="Times New Roman" pitchFamily="18" charset="0"/>
              <a:ea typeface="楷体_GB2312" pitchFamily="49" charset="-122"/>
            </a:endParaRPr>
          </a:p>
          <a:p>
            <a:pPr marL="914326" lvl="2" defTabSz="914326" fontAlgn="base">
              <a:lnSpc>
                <a:spcPct val="130000"/>
              </a:lnSpc>
              <a:spcBef>
                <a:spcPct val="0"/>
              </a:spcBef>
              <a:spcAft>
                <a:spcPct val="0"/>
              </a:spcAft>
            </a:pPr>
            <a:r>
              <a:rPr kumimoji="1" lang="zh-CN" altLang="en-US" sz="3200" b="1">
                <a:solidFill>
                  <a:srgbClr val="0000FF"/>
                </a:solidFill>
                <a:latin typeface="Times New Roman" pitchFamily="18" charset="0"/>
                <a:ea typeface="楷体_GB2312" pitchFamily="49" charset="-122"/>
              </a:rPr>
              <a:t> 将关键字的集合映射到某个地址集合上</a:t>
            </a:r>
            <a:r>
              <a:rPr kumimoji="1" lang="zh-CN" altLang="en-US" sz="3200">
                <a:solidFill>
                  <a:srgbClr val="A50021"/>
                </a:solidFill>
                <a:latin typeface="Times New Roman" pitchFamily="18" charset="0"/>
                <a:ea typeface="楷体_GB2312" pitchFamily="49" charset="-122"/>
              </a:rPr>
              <a:t>；</a:t>
            </a:r>
          </a:p>
        </p:txBody>
      </p:sp>
      <p:sp>
        <p:nvSpPr>
          <p:cNvPr id="411651" name="Text Box 3"/>
          <p:cNvSpPr txBox="1">
            <a:spLocks noChangeArrowheads="1"/>
          </p:cNvSpPr>
          <p:nvPr/>
        </p:nvSpPr>
        <p:spPr bwMode="auto">
          <a:xfrm>
            <a:off x="1678307" y="1163918"/>
            <a:ext cx="3890746"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b="1">
                <a:solidFill>
                  <a:prstClr val="black"/>
                </a:solidFill>
                <a:latin typeface="Times New Roman" pitchFamily="18" charset="0"/>
                <a:ea typeface="楷体_GB2312" pitchFamily="49" charset="-122"/>
              </a:rPr>
              <a:t>从这个例子可见：</a:t>
            </a:r>
            <a:endParaRPr kumimoji="1" lang="zh-CN" altLang="en-US" sz="3600">
              <a:solidFill>
                <a:prstClr val="black"/>
              </a:solidFill>
              <a:latin typeface="Times New Roman" pitchFamily="18" charset="0"/>
            </a:endParaRPr>
          </a:p>
        </p:txBody>
      </p:sp>
      <p:sp>
        <p:nvSpPr>
          <p:cNvPr id="411652" name="Rectangle 4"/>
          <p:cNvSpPr>
            <a:spLocks noChangeArrowheads="1"/>
          </p:cNvSpPr>
          <p:nvPr/>
        </p:nvSpPr>
        <p:spPr bwMode="auto">
          <a:xfrm>
            <a:off x="814817" y="3358348"/>
            <a:ext cx="11041212" cy="2012828"/>
          </a:xfrm>
          <a:prstGeom prst="rect">
            <a:avLst/>
          </a:prstGeom>
          <a:noFill/>
          <a:ln w="9525">
            <a:noFill/>
            <a:miter lim="800000"/>
            <a:headEnd/>
            <a:tailEnd/>
          </a:ln>
        </p:spPr>
        <p:txBody>
          <a:bodyPr lIns="91409" tIns="45705" rIns="91409" bIns="45705">
            <a:spAutoFit/>
          </a:bodyPr>
          <a:lstStyle/>
          <a:p>
            <a:pPr marL="1371490" lvl="2" indent="-457164" defTabSz="914326" fontAlgn="base">
              <a:lnSpc>
                <a:spcPct val="130000"/>
              </a:lnSpc>
              <a:spcBef>
                <a:spcPct val="0"/>
              </a:spcBef>
              <a:spcAft>
                <a:spcPct val="0"/>
              </a:spcAft>
              <a:buFontTx/>
              <a:buAutoNum type="arabicParenR" startAt="2"/>
            </a:pPr>
            <a:r>
              <a:rPr kumimoji="1" lang="zh-CN" altLang="en-US" sz="3200" dirty="0">
                <a:solidFill>
                  <a:prstClr val="black"/>
                </a:solidFill>
                <a:latin typeface="Times New Roman" pitchFamily="18" charset="0"/>
                <a:ea typeface="楷体_GB2312" pitchFamily="49" charset="-122"/>
              </a:rPr>
              <a:t>由于哈希函数是一个</a:t>
            </a:r>
            <a:r>
              <a:rPr kumimoji="1" lang="zh-CN" altLang="en-US" sz="3200" b="1" dirty="0">
                <a:solidFill>
                  <a:prstClr val="black"/>
                </a:solidFill>
                <a:latin typeface="Times New Roman" pitchFamily="18" charset="0"/>
                <a:ea typeface="楷体_GB2312" pitchFamily="49" charset="-122"/>
              </a:rPr>
              <a:t>压缩映象</a:t>
            </a:r>
            <a:r>
              <a:rPr kumimoji="1" lang="zh-CN" altLang="en-US" sz="3200" dirty="0">
                <a:solidFill>
                  <a:prstClr val="black"/>
                </a:solidFill>
                <a:latin typeface="Times New Roman" pitchFamily="18" charset="0"/>
                <a:ea typeface="楷体_GB2312" pitchFamily="49" charset="-122"/>
              </a:rPr>
              <a:t>，因</a:t>
            </a:r>
          </a:p>
          <a:p>
            <a:pPr marL="1371490" lvl="2" indent="-457164" defTabSz="914326" fontAlgn="base">
              <a:lnSpc>
                <a:spcPct val="130000"/>
              </a:lnSpc>
              <a:spcBef>
                <a:spcPct val="0"/>
              </a:spcBef>
              <a:spcAft>
                <a:spcPct val="0"/>
              </a:spcAft>
            </a:pPr>
            <a:r>
              <a:rPr kumimoji="1" lang="zh-CN" altLang="en-US" sz="3200" dirty="0">
                <a:solidFill>
                  <a:prstClr val="black"/>
                </a:solidFill>
                <a:latin typeface="Times New Roman" pitchFamily="18" charset="0"/>
                <a:ea typeface="楷体_GB2312" pitchFamily="49" charset="-122"/>
              </a:rPr>
              <a:t>    此，在一般情况下，很容易产生</a:t>
            </a:r>
            <a:r>
              <a:rPr kumimoji="1" lang="zh-CN" altLang="en-US" sz="3200" b="1" dirty="0">
                <a:solidFill>
                  <a:prstClr val="black"/>
                </a:solidFill>
                <a:latin typeface="Times New Roman" pitchFamily="18" charset="0"/>
                <a:ea typeface="楷体_GB2312" pitchFamily="49" charset="-122"/>
              </a:rPr>
              <a:t>“</a:t>
            </a:r>
            <a:r>
              <a:rPr kumimoji="1" lang="zh-CN" altLang="en-US" sz="3200" b="1" dirty="0">
                <a:solidFill>
                  <a:srgbClr val="FF0000"/>
                </a:solidFill>
                <a:latin typeface="Times New Roman" pitchFamily="18" charset="0"/>
                <a:ea typeface="楷体_GB2312" pitchFamily="49" charset="-122"/>
              </a:rPr>
              <a:t>冲突</a:t>
            </a:r>
            <a:r>
              <a:rPr kumimoji="1" lang="zh-CN" altLang="en-US" sz="3200" b="1" dirty="0">
                <a:solidFill>
                  <a:prstClr val="black"/>
                </a:solidFill>
                <a:latin typeface="Times New Roman" pitchFamily="18" charset="0"/>
                <a:ea typeface="楷体_GB2312" pitchFamily="49" charset="-122"/>
              </a:rPr>
              <a:t>”</a:t>
            </a:r>
            <a:r>
              <a:rPr kumimoji="1" lang="zh-CN" altLang="en-US" sz="3200" dirty="0">
                <a:solidFill>
                  <a:prstClr val="black"/>
                </a:solidFill>
                <a:latin typeface="Times New Roman" pitchFamily="18" charset="0"/>
                <a:ea typeface="楷体_GB2312" pitchFamily="49" charset="-122"/>
              </a:rPr>
              <a:t>现象，即： </a:t>
            </a:r>
            <a:r>
              <a:rPr kumimoji="1" lang="en-US" altLang="zh-CN" sz="3200" dirty="0">
                <a:solidFill>
                  <a:prstClr val="black"/>
                </a:solidFill>
                <a:latin typeface="Times New Roman" pitchFamily="18" charset="0"/>
                <a:ea typeface="楷体_GB2312" pitchFamily="49" charset="-122"/>
              </a:rPr>
              <a:t>key1</a:t>
            </a:r>
            <a:r>
              <a:rPr kumimoji="1" lang="en-US" altLang="zh-CN" sz="3200" dirty="0">
                <a:solidFill>
                  <a:prstClr val="black"/>
                </a:solidFill>
                <a:latin typeface="Times New Roman" pitchFamily="18" charset="0"/>
                <a:ea typeface="楷体_GB2312" pitchFamily="49" charset="-122"/>
                <a:sym typeface="Symbol" pitchFamily="18" charset="2"/>
              </a:rPr>
              <a:t></a:t>
            </a:r>
            <a:r>
              <a:rPr kumimoji="1" lang="en-US" altLang="zh-CN" sz="3200" dirty="0">
                <a:solidFill>
                  <a:prstClr val="black"/>
                </a:solidFill>
                <a:latin typeface="Times New Roman" pitchFamily="18" charset="0"/>
                <a:ea typeface="楷体_GB2312" pitchFamily="49" charset="-122"/>
              </a:rPr>
              <a:t> key2</a:t>
            </a:r>
            <a:r>
              <a:rPr kumimoji="1" lang="zh-CN" altLang="en-US" sz="3200" dirty="0">
                <a:solidFill>
                  <a:prstClr val="black"/>
                </a:solidFill>
                <a:latin typeface="Times New Roman" pitchFamily="18" charset="0"/>
                <a:ea typeface="楷体_GB2312" pitchFamily="49" charset="-122"/>
              </a:rPr>
              <a:t>，</a:t>
            </a:r>
            <a:r>
              <a:rPr kumimoji="1" lang="zh-CN" altLang="en-US" sz="3200" dirty="0">
                <a:solidFill>
                  <a:srgbClr val="A50021"/>
                </a:solidFill>
                <a:latin typeface="Times New Roman" pitchFamily="18" charset="0"/>
                <a:ea typeface="楷体_GB2312" pitchFamily="49" charset="-122"/>
              </a:rPr>
              <a:t>    而 </a:t>
            </a:r>
            <a:r>
              <a:rPr kumimoji="1" lang="en-US" altLang="zh-CN" sz="3200" dirty="0">
                <a:solidFill>
                  <a:srgbClr val="0000FF"/>
                </a:solidFill>
                <a:latin typeface="Times New Roman" pitchFamily="18" charset="0"/>
                <a:ea typeface="楷体_GB2312" pitchFamily="49" charset="-122"/>
              </a:rPr>
              <a:t>H(key1) = H(key2)</a:t>
            </a:r>
            <a:r>
              <a:rPr kumimoji="1" lang="zh-CN" altLang="en-US" sz="3200" dirty="0">
                <a:solidFill>
                  <a:srgbClr val="C0504D"/>
                </a:solidFill>
                <a:latin typeface="Times New Roman" pitchFamily="18" charset="0"/>
                <a:ea typeface="楷体_GB2312" pitchFamily="49" charset="-122"/>
              </a:rPr>
              <a:t>。</a:t>
            </a:r>
          </a:p>
        </p:txBody>
      </p:sp>
      <p:sp>
        <p:nvSpPr>
          <p:cNvPr id="2" name="标题 1"/>
          <p:cNvSpPr>
            <a:spLocks noGrp="1"/>
          </p:cNvSpPr>
          <p:nvPr>
            <p:ph type="title"/>
          </p:nvPr>
        </p:nvSpPr>
        <p:spPr/>
        <p:txBody>
          <a:bodyPr>
            <a:normAutofit fontScale="90000"/>
          </a:bodyPr>
          <a:lstStyle/>
          <a:p>
            <a:r>
              <a:rPr lang="zh-CN" altLang="en-US"/>
              <a:t>哈希表的定义</a:t>
            </a:r>
          </a:p>
        </p:txBody>
      </p:sp>
    </p:spTree>
    <p:extLst>
      <p:ext uri="{BB962C8B-B14F-4D97-AF65-F5344CB8AC3E}">
        <p14:creationId xmlns:p14="http://schemas.microsoft.com/office/powerpoint/2010/main" val="98971569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1651"/>
                                        </p:tgtEl>
                                        <p:attrNameLst>
                                          <p:attrName>style.visibility</p:attrName>
                                        </p:attrNameLst>
                                      </p:cBhvr>
                                      <p:to>
                                        <p:strVal val="visible"/>
                                      </p:to>
                                    </p:set>
                                    <p:anim calcmode="lin" valueType="num">
                                      <p:cBhvr additive="base">
                                        <p:cTn id="7" dur="500" fill="hold"/>
                                        <p:tgtEl>
                                          <p:spTgt spid="411651"/>
                                        </p:tgtEl>
                                        <p:attrNameLst>
                                          <p:attrName>ppt_x</p:attrName>
                                        </p:attrNameLst>
                                      </p:cBhvr>
                                      <p:tavLst>
                                        <p:tav tm="0">
                                          <p:val>
                                            <p:strVal val="#ppt_x"/>
                                          </p:val>
                                        </p:tav>
                                        <p:tav tm="100000">
                                          <p:val>
                                            <p:strVal val="#ppt_x"/>
                                          </p:val>
                                        </p:tav>
                                      </p:tavLst>
                                    </p:anim>
                                    <p:anim calcmode="lin" valueType="num">
                                      <p:cBhvr additive="base">
                                        <p:cTn id="8" dur="500" fill="hold"/>
                                        <p:tgtEl>
                                          <p:spTgt spid="41165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411650"/>
                                        </p:tgtEl>
                                        <p:attrNameLst>
                                          <p:attrName>style.visibility</p:attrName>
                                        </p:attrNameLst>
                                      </p:cBhvr>
                                      <p:to>
                                        <p:strVal val="visible"/>
                                      </p:to>
                                    </p:set>
                                    <p:animEffect transition="in" filter="strips(upLeft)">
                                      <p:cBhvr>
                                        <p:cTn id="13" dur="500"/>
                                        <p:tgtEl>
                                          <p:spTgt spid="4116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411652"/>
                                        </p:tgtEl>
                                        <p:attrNameLst>
                                          <p:attrName>style.visibility</p:attrName>
                                        </p:attrNameLst>
                                      </p:cBhvr>
                                      <p:to>
                                        <p:strVal val="visible"/>
                                      </p:to>
                                    </p:set>
                                    <p:animEffect transition="in" filter="strips(upLeft)">
                                      <p:cBhvr>
                                        <p:cTn id="18" dur="500"/>
                                        <p:tgtEl>
                                          <p:spTgt spid="4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0" grpId="0" autoUpdateAnimBg="0"/>
      <p:bldP spid="411651" grpId="0" autoUpdateAnimBg="0"/>
      <p:bldP spid="411652"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1054646" y="1394158"/>
            <a:ext cx="10531162" cy="1372653"/>
          </a:xfrm>
          <a:prstGeom prst="rect">
            <a:avLst/>
          </a:prstGeom>
          <a:noFill/>
          <a:ln w="9525">
            <a:noFill/>
            <a:miter lim="800000"/>
            <a:headEnd/>
            <a:tailEnd/>
          </a:ln>
        </p:spPr>
        <p:txBody>
          <a:bodyPr lIns="91409" tIns="45705" rIns="91409" bIns="45705">
            <a:spAutoFit/>
          </a:bodyPr>
          <a:lstStyle/>
          <a:p>
            <a:pPr marL="380969" lvl="2" defTabSz="914326" fontAlgn="base">
              <a:lnSpc>
                <a:spcPct val="130000"/>
              </a:lnSpc>
              <a:spcBef>
                <a:spcPct val="0"/>
              </a:spcBef>
              <a:spcAft>
                <a:spcPct val="0"/>
              </a:spcAft>
            </a:pPr>
            <a:r>
              <a:rPr kumimoji="1" lang="en-US" altLang="zh-CN" sz="3200">
                <a:solidFill>
                  <a:srgbClr val="A50021"/>
                </a:solidFill>
                <a:latin typeface="楷体_GB2312" pitchFamily="49" charset="-122"/>
                <a:ea typeface="楷体_GB2312" pitchFamily="49" charset="-122"/>
              </a:rPr>
              <a:t>3)  </a:t>
            </a:r>
            <a:r>
              <a:rPr kumimoji="1" lang="zh-CN" altLang="en-US" sz="3200" b="1">
                <a:solidFill>
                  <a:srgbClr val="FF00FF"/>
                </a:solidFill>
                <a:latin typeface="楷体_GB2312" pitchFamily="49" charset="-122"/>
                <a:ea typeface="楷体_GB2312" pitchFamily="49" charset="-122"/>
              </a:rPr>
              <a:t>很难</a:t>
            </a:r>
            <a:r>
              <a:rPr kumimoji="1" lang="zh-CN" altLang="en-US" sz="3200">
                <a:solidFill>
                  <a:prstClr val="black"/>
                </a:solidFill>
                <a:latin typeface="楷体_GB2312" pitchFamily="49" charset="-122"/>
                <a:ea typeface="楷体_GB2312" pitchFamily="49" charset="-122"/>
              </a:rPr>
              <a:t>找到一个不产生冲突的哈希函数。一般情况下，</a:t>
            </a:r>
            <a:r>
              <a:rPr kumimoji="1" lang="zh-CN" altLang="en-US" sz="3200" b="1">
                <a:solidFill>
                  <a:srgbClr val="0000FF"/>
                </a:solidFill>
                <a:latin typeface="楷体_GB2312" pitchFamily="49" charset="-122"/>
                <a:ea typeface="楷体_GB2312" pitchFamily="49" charset="-122"/>
              </a:rPr>
              <a:t>只能选择恰当的哈希函数，使冲突尽可能少地产生</a:t>
            </a:r>
            <a:r>
              <a:rPr kumimoji="1" lang="zh-CN" altLang="en-US" sz="3200" b="1">
                <a:solidFill>
                  <a:srgbClr val="C0504D"/>
                </a:solidFill>
                <a:latin typeface="楷体_GB2312" pitchFamily="49" charset="-122"/>
                <a:ea typeface="楷体_GB2312" pitchFamily="49" charset="-122"/>
              </a:rPr>
              <a:t>。</a:t>
            </a:r>
          </a:p>
        </p:txBody>
      </p:sp>
      <p:sp>
        <p:nvSpPr>
          <p:cNvPr id="412675" name="Text Box 3"/>
          <p:cNvSpPr txBox="1">
            <a:spLocks noChangeArrowheads="1"/>
          </p:cNvSpPr>
          <p:nvPr/>
        </p:nvSpPr>
        <p:spPr bwMode="auto">
          <a:xfrm>
            <a:off x="1270672" y="3213771"/>
            <a:ext cx="10423227" cy="1865096"/>
          </a:xfrm>
          <a:prstGeom prst="rect">
            <a:avLst/>
          </a:prstGeom>
          <a:noFill/>
          <a:ln w="9525">
            <a:noFill/>
            <a:miter lim="800000"/>
            <a:headEnd/>
            <a:tailEnd/>
          </a:ln>
        </p:spPr>
        <p:txBody>
          <a:bodyPr lIns="91409" tIns="45705" rIns="91409" bIns="45705">
            <a:spAutoFit/>
          </a:bodyPr>
          <a:lstStyle/>
          <a:p>
            <a:pPr defTabSz="914326" fontAlgn="base">
              <a:lnSpc>
                <a:spcPct val="120000"/>
              </a:lnSpc>
              <a:spcBef>
                <a:spcPct val="0"/>
              </a:spcBef>
              <a:spcAft>
                <a:spcPct val="0"/>
              </a:spcAft>
            </a:pPr>
            <a:r>
              <a:rPr kumimoji="1" lang="en-US" altLang="zh-CN" sz="3200" dirty="0">
                <a:solidFill>
                  <a:srgbClr val="A50021"/>
                </a:solidFill>
                <a:latin typeface="楷体_GB2312" pitchFamily="49" charset="-122"/>
                <a:ea typeface="楷体_GB2312" pitchFamily="49" charset="-122"/>
              </a:rPr>
              <a:t>   </a:t>
            </a:r>
            <a:r>
              <a:rPr kumimoji="1" lang="zh-CN" altLang="en-US" sz="3200" dirty="0">
                <a:solidFill>
                  <a:prstClr val="black"/>
                </a:solidFill>
                <a:latin typeface="楷体_GB2312" pitchFamily="49" charset="-122"/>
                <a:ea typeface="楷体_GB2312" pitchFamily="49" charset="-122"/>
              </a:rPr>
              <a:t>因此，在构造这种特殊的</a:t>
            </a:r>
            <a:r>
              <a:rPr kumimoji="1" lang="zh-CN" altLang="en-US" sz="3200" dirty="0">
                <a:solidFill>
                  <a:prstClr val="black"/>
                </a:solidFill>
                <a:latin typeface="Times New Roman" pitchFamily="18" charset="0"/>
                <a:ea typeface="楷体_GB2312" pitchFamily="49" charset="-122"/>
              </a:rPr>
              <a:t>“</a:t>
            </a:r>
            <a:r>
              <a:rPr kumimoji="1" lang="zh-CN" altLang="en-US" sz="3200" dirty="0">
                <a:solidFill>
                  <a:prstClr val="black"/>
                </a:solidFill>
                <a:latin typeface="楷体_GB2312" pitchFamily="49" charset="-122"/>
                <a:ea typeface="楷体_GB2312" pitchFamily="49" charset="-122"/>
              </a:rPr>
              <a:t>查找表</a:t>
            </a:r>
            <a:r>
              <a:rPr kumimoji="1" lang="zh-CN" altLang="en-US" sz="3200" dirty="0">
                <a:solidFill>
                  <a:prstClr val="black"/>
                </a:solidFill>
                <a:latin typeface="Times New Roman" pitchFamily="18" charset="0"/>
                <a:ea typeface="楷体_GB2312" pitchFamily="49" charset="-122"/>
              </a:rPr>
              <a:t>”</a:t>
            </a:r>
            <a:r>
              <a:rPr kumimoji="1" lang="zh-CN" altLang="en-US" sz="3200" dirty="0">
                <a:solidFill>
                  <a:prstClr val="black"/>
                </a:solidFill>
                <a:latin typeface="楷体_GB2312" pitchFamily="49" charset="-122"/>
                <a:ea typeface="楷体_GB2312" pitchFamily="49" charset="-122"/>
              </a:rPr>
              <a:t> 时</a:t>
            </a:r>
            <a:r>
              <a:rPr kumimoji="1" lang="en-US" altLang="zh-CN" sz="3200" dirty="0">
                <a:solidFill>
                  <a:prstClr val="black"/>
                </a:solidFill>
                <a:latin typeface="楷体_GB2312" pitchFamily="49" charset="-122"/>
                <a:ea typeface="楷体_GB2312" pitchFamily="49" charset="-122"/>
              </a:rPr>
              <a:t>,</a:t>
            </a:r>
            <a:r>
              <a:rPr kumimoji="1" lang="zh-CN" altLang="en-US" sz="3200" dirty="0">
                <a:solidFill>
                  <a:prstClr val="black"/>
                </a:solidFill>
                <a:latin typeface="楷体_GB2312" pitchFamily="49" charset="-122"/>
                <a:ea typeface="楷体_GB2312" pitchFamily="49" charset="-122"/>
              </a:rPr>
              <a:t>除了需要选择一个</a:t>
            </a:r>
            <a:r>
              <a:rPr kumimoji="1" lang="zh-CN" altLang="en-US" sz="3200" dirty="0">
                <a:solidFill>
                  <a:srgbClr val="0000FF"/>
                </a:solidFill>
                <a:latin typeface="Times New Roman" pitchFamily="18" charset="0"/>
                <a:ea typeface="楷体_GB2312" pitchFamily="49" charset="-122"/>
              </a:rPr>
              <a:t>“</a:t>
            </a:r>
            <a:r>
              <a:rPr kumimoji="1" lang="zh-CN" altLang="en-US" sz="3200" dirty="0">
                <a:solidFill>
                  <a:srgbClr val="0000FF"/>
                </a:solidFill>
                <a:latin typeface="楷体_GB2312" pitchFamily="49" charset="-122"/>
                <a:ea typeface="楷体_GB2312" pitchFamily="49" charset="-122"/>
              </a:rPr>
              <a:t>好</a:t>
            </a:r>
            <a:r>
              <a:rPr kumimoji="1" lang="zh-CN" altLang="en-US" sz="3200" dirty="0">
                <a:solidFill>
                  <a:srgbClr val="0000FF"/>
                </a:solidFill>
                <a:latin typeface="Times New Roman" pitchFamily="18" charset="0"/>
                <a:ea typeface="楷体_GB2312" pitchFamily="49" charset="-122"/>
              </a:rPr>
              <a:t>”</a:t>
            </a:r>
            <a:r>
              <a:rPr kumimoji="1" lang="en-US" altLang="zh-CN" sz="3200" dirty="0">
                <a:solidFill>
                  <a:srgbClr val="0000FF"/>
                </a:solidFill>
                <a:latin typeface="楷体_GB2312" pitchFamily="49" charset="-122"/>
                <a:ea typeface="楷体_GB2312" pitchFamily="49" charset="-122"/>
              </a:rPr>
              <a:t>(</a:t>
            </a:r>
            <a:r>
              <a:rPr kumimoji="1" lang="zh-CN" altLang="en-US" sz="3200" dirty="0">
                <a:solidFill>
                  <a:srgbClr val="0000FF"/>
                </a:solidFill>
                <a:latin typeface="楷体_GB2312" pitchFamily="49" charset="-122"/>
                <a:ea typeface="楷体_GB2312" pitchFamily="49" charset="-122"/>
              </a:rPr>
              <a:t>尽可能少产生冲突</a:t>
            </a:r>
            <a:r>
              <a:rPr kumimoji="1" lang="en-US" altLang="zh-CN" sz="3200" dirty="0">
                <a:solidFill>
                  <a:srgbClr val="0000FF"/>
                </a:solidFill>
                <a:latin typeface="楷体_GB2312" pitchFamily="49" charset="-122"/>
                <a:ea typeface="楷体_GB2312" pitchFamily="49" charset="-122"/>
              </a:rPr>
              <a:t>)</a:t>
            </a:r>
            <a:r>
              <a:rPr kumimoji="1" lang="zh-CN" altLang="en-US" sz="3200" dirty="0">
                <a:solidFill>
                  <a:srgbClr val="0000FF"/>
                </a:solidFill>
                <a:latin typeface="楷体_GB2312" pitchFamily="49" charset="-122"/>
                <a:ea typeface="楷体_GB2312" pitchFamily="49" charset="-122"/>
              </a:rPr>
              <a:t>的哈希函数</a:t>
            </a:r>
            <a:r>
              <a:rPr kumimoji="1" lang="zh-CN" altLang="en-US" sz="3200" dirty="0">
                <a:solidFill>
                  <a:prstClr val="black"/>
                </a:solidFill>
                <a:latin typeface="楷体_GB2312" pitchFamily="49" charset="-122"/>
                <a:ea typeface="楷体_GB2312" pitchFamily="49" charset="-122"/>
              </a:rPr>
              <a:t>之外；还需要找到</a:t>
            </a:r>
            <a:r>
              <a:rPr kumimoji="1" lang="zh-CN" altLang="en-US" sz="3200" dirty="0">
                <a:solidFill>
                  <a:srgbClr val="A50021"/>
                </a:solidFill>
                <a:latin typeface="楷体_GB2312" pitchFamily="49" charset="-122"/>
                <a:ea typeface="楷体_GB2312" pitchFamily="49" charset="-122"/>
              </a:rPr>
              <a:t>一种</a:t>
            </a:r>
            <a:r>
              <a:rPr kumimoji="1" lang="zh-CN" altLang="en-US" sz="3200" dirty="0">
                <a:solidFill>
                  <a:srgbClr val="0000FF"/>
                </a:solidFill>
                <a:latin typeface="Times New Roman" pitchFamily="18" charset="0"/>
                <a:ea typeface="楷体_GB2312" pitchFamily="49" charset="-122"/>
              </a:rPr>
              <a:t>“</a:t>
            </a:r>
            <a:r>
              <a:rPr kumimoji="1" lang="zh-CN" altLang="en-US" sz="3200" dirty="0">
                <a:solidFill>
                  <a:srgbClr val="0000FF"/>
                </a:solidFill>
                <a:latin typeface="楷体_GB2312" pitchFamily="49" charset="-122"/>
                <a:ea typeface="楷体_GB2312" pitchFamily="49" charset="-122"/>
              </a:rPr>
              <a:t>处理冲突</a:t>
            </a:r>
            <a:r>
              <a:rPr kumimoji="1" lang="zh-CN" altLang="en-US" sz="3200" dirty="0">
                <a:solidFill>
                  <a:srgbClr val="0000FF"/>
                </a:solidFill>
                <a:latin typeface="Times New Roman" pitchFamily="18" charset="0"/>
                <a:ea typeface="楷体_GB2312" pitchFamily="49" charset="-122"/>
              </a:rPr>
              <a:t>”</a:t>
            </a:r>
            <a:r>
              <a:rPr kumimoji="1" lang="zh-CN" altLang="en-US" sz="3200" dirty="0">
                <a:solidFill>
                  <a:srgbClr val="C0504D"/>
                </a:solidFill>
                <a:latin typeface="楷体_GB2312" pitchFamily="49" charset="-122"/>
                <a:ea typeface="楷体_GB2312" pitchFamily="49" charset="-122"/>
              </a:rPr>
              <a:t> </a:t>
            </a:r>
            <a:r>
              <a:rPr kumimoji="1" lang="zh-CN" altLang="en-US" sz="3200" dirty="0">
                <a:solidFill>
                  <a:srgbClr val="A50021"/>
                </a:solidFill>
                <a:latin typeface="楷体_GB2312" pitchFamily="49" charset="-122"/>
                <a:ea typeface="楷体_GB2312" pitchFamily="49" charset="-122"/>
              </a:rPr>
              <a:t>的方法。</a:t>
            </a:r>
          </a:p>
        </p:txBody>
      </p:sp>
      <p:sp>
        <p:nvSpPr>
          <p:cNvPr id="2" name="标题 1"/>
          <p:cNvSpPr>
            <a:spLocks noGrp="1"/>
          </p:cNvSpPr>
          <p:nvPr>
            <p:ph type="title"/>
          </p:nvPr>
        </p:nvSpPr>
        <p:spPr/>
        <p:txBody>
          <a:bodyPr>
            <a:normAutofit fontScale="90000"/>
          </a:bodyPr>
          <a:lstStyle/>
          <a:p>
            <a:r>
              <a:rPr lang="zh-CN" altLang="en-US"/>
              <a:t>哈希表的定义</a:t>
            </a:r>
          </a:p>
        </p:txBody>
      </p:sp>
    </p:spTree>
    <p:extLst>
      <p:ext uri="{BB962C8B-B14F-4D97-AF65-F5344CB8AC3E}">
        <p14:creationId xmlns:p14="http://schemas.microsoft.com/office/powerpoint/2010/main" val="119677359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strips(downRight)">
                                      <p:cBhvr>
                                        <p:cTn id="7" dur="500"/>
                                        <p:tgtEl>
                                          <p:spTgt spid="412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2675"/>
                                        </p:tgtEl>
                                        <p:attrNameLst>
                                          <p:attrName>style.visibility</p:attrName>
                                        </p:attrNameLst>
                                      </p:cBhvr>
                                      <p:to>
                                        <p:strVal val="visible"/>
                                      </p:to>
                                    </p:set>
                                    <p:animEffect transition="in" filter="wipe(left)">
                                      <p:cBhvr>
                                        <p:cTn id="12" dur="500"/>
                                        <p:tgtEl>
                                          <p:spTgt spid="412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Text Box 3"/>
          <p:cNvSpPr txBox="1">
            <a:spLocks noChangeArrowheads="1"/>
          </p:cNvSpPr>
          <p:nvPr/>
        </p:nvSpPr>
        <p:spPr bwMode="auto">
          <a:xfrm>
            <a:off x="672680" y="880721"/>
            <a:ext cx="11134163" cy="3539400"/>
          </a:xfrm>
          <a:prstGeom prst="rect">
            <a:avLst/>
          </a:prstGeom>
          <a:noFill/>
          <a:ln w="9525">
            <a:noFill/>
            <a:miter lim="800000"/>
            <a:headEnd/>
            <a:tailEnd/>
          </a:ln>
        </p:spPr>
        <p:txBody>
          <a:bodyPr wrap="square" lIns="91409" tIns="45705" rIns="91409" bIns="45705">
            <a:spAutoFit/>
          </a:bodyPr>
          <a:lstStyle/>
          <a:p>
            <a:pPr defTabSz="914326" fontAlgn="base">
              <a:lnSpc>
                <a:spcPct val="140000"/>
              </a:lnSpc>
              <a:spcBef>
                <a:spcPct val="0"/>
              </a:spcBef>
              <a:spcAft>
                <a:spcPct val="0"/>
              </a:spcAft>
            </a:pP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根据设定的</a:t>
            </a:r>
            <a:r>
              <a:rPr kumimoji="1" lang="zh-CN" altLang="en-US" sz="3200" b="1" dirty="0">
                <a:solidFill>
                  <a:srgbClr val="FF0000"/>
                </a:solidFill>
                <a:latin typeface="Times New Roman" pitchFamily="18" charset="0"/>
                <a:ea typeface="楷体_GB2312" pitchFamily="49" charset="-122"/>
              </a:rPr>
              <a:t>哈希函数 </a:t>
            </a:r>
            <a:r>
              <a:rPr kumimoji="1" lang="en-US" altLang="zh-CN" sz="3200" b="1" dirty="0">
                <a:solidFill>
                  <a:srgbClr val="FF0000"/>
                </a:solidFill>
                <a:latin typeface="Times New Roman" pitchFamily="18" charset="0"/>
                <a:ea typeface="楷体_GB2312" pitchFamily="49" charset="-122"/>
              </a:rPr>
              <a:t>H(key)</a:t>
            </a:r>
            <a:r>
              <a:rPr kumimoji="1" lang="en-US" altLang="zh-CN" sz="3200" b="1" dirty="0">
                <a:solidFill>
                  <a:srgbClr val="A50021"/>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和所选中的</a:t>
            </a:r>
            <a:r>
              <a:rPr kumimoji="1" lang="zh-CN" altLang="en-US" sz="3200" b="1" dirty="0">
                <a:solidFill>
                  <a:srgbClr val="FF0000"/>
                </a:solidFill>
                <a:latin typeface="Times New Roman" pitchFamily="18" charset="0"/>
                <a:ea typeface="楷体_GB2312" pitchFamily="49" charset="-122"/>
              </a:rPr>
              <a:t>处理冲突的方法</a:t>
            </a:r>
            <a:r>
              <a:rPr kumimoji="1" lang="zh-CN" altLang="en-US" sz="3200" b="1" dirty="0">
                <a:solidFill>
                  <a:srgbClr val="A50021"/>
                </a:solidFill>
                <a:latin typeface="Times New Roman" pitchFamily="18" charset="0"/>
                <a:ea typeface="楷体_GB2312" pitchFamily="49" charset="-122"/>
              </a:rPr>
              <a:t>，</a:t>
            </a:r>
            <a:r>
              <a:rPr kumimoji="1" lang="zh-CN" altLang="en-US" sz="3200" b="1" dirty="0">
                <a:solidFill>
                  <a:prstClr val="black"/>
                </a:solidFill>
                <a:latin typeface="Times New Roman" pitchFamily="18" charset="0"/>
                <a:ea typeface="楷体_GB2312" pitchFamily="49" charset="-122"/>
              </a:rPr>
              <a:t>将一组关键字</a:t>
            </a:r>
            <a:r>
              <a:rPr kumimoji="1" lang="zh-CN" altLang="en-US" sz="3200" b="1" dirty="0">
                <a:solidFill>
                  <a:srgbClr val="FF0000"/>
                </a:solidFill>
                <a:latin typeface="Times New Roman" pitchFamily="18" charset="0"/>
                <a:ea typeface="楷体_GB2312" pitchFamily="49" charset="-122"/>
              </a:rPr>
              <a:t>映象到</a:t>
            </a:r>
            <a:r>
              <a:rPr kumimoji="1" lang="zh-CN" altLang="en-US" sz="3200" b="1" dirty="0">
                <a:solidFill>
                  <a:prstClr val="black"/>
                </a:solidFill>
                <a:latin typeface="Times New Roman" pitchFamily="18" charset="0"/>
                <a:ea typeface="楷体_GB2312" pitchFamily="49" charset="-122"/>
              </a:rPr>
              <a:t>一个有限的、地址连续的地址集 </a:t>
            </a:r>
            <a:r>
              <a:rPr kumimoji="1" lang="en-US" altLang="zh-CN" sz="3200" b="1" dirty="0">
                <a:solidFill>
                  <a:prstClr val="black"/>
                </a:solidFill>
                <a:latin typeface="Times New Roman" pitchFamily="18" charset="0"/>
                <a:ea typeface="楷体_GB2312" pitchFamily="49" charset="-122"/>
              </a:rPr>
              <a:t>(</a:t>
            </a:r>
            <a:r>
              <a:rPr kumimoji="1" lang="zh-CN" altLang="en-US" sz="3200" b="1" dirty="0">
                <a:solidFill>
                  <a:prstClr val="black"/>
                </a:solidFill>
                <a:latin typeface="Times New Roman" pitchFamily="18" charset="0"/>
                <a:ea typeface="楷体_GB2312" pitchFamily="49" charset="-122"/>
              </a:rPr>
              <a:t>区间</a:t>
            </a: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上，并以关键字在地址集中的“象”作为相应记录在表中的</a:t>
            </a:r>
            <a:r>
              <a:rPr kumimoji="1" lang="zh-CN" altLang="en-US" sz="3200" b="1" dirty="0">
                <a:solidFill>
                  <a:srgbClr val="FF0000"/>
                </a:solidFill>
                <a:latin typeface="Times New Roman" pitchFamily="18" charset="0"/>
                <a:ea typeface="楷体_GB2312" pitchFamily="49" charset="-122"/>
              </a:rPr>
              <a:t>存储位置</a:t>
            </a:r>
            <a:r>
              <a:rPr kumimoji="1" lang="zh-CN" altLang="en-US" sz="3200" b="1" dirty="0">
                <a:solidFill>
                  <a:srgbClr val="A50021"/>
                </a:solidFill>
                <a:latin typeface="Times New Roman" pitchFamily="18" charset="0"/>
                <a:ea typeface="楷体_GB2312" pitchFamily="49" charset="-122"/>
              </a:rPr>
              <a:t>，</a:t>
            </a:r>
            <a:r>
              <a:rPr kumimoji="1" lang="zh-CN" altLang="en-US" sz="3200" b="1" dirty="0">
                <a:solidFill>
                  <a:prstClr val="black"/>
                </a:solidFill>
                <a:latin typeface="Times New Roman" pitchFamily="18" charset="0"/>
                <a:ea typeface="楷体_GB2312" pitchFamily="49" charset="-122"/>
              </a:rPr>
              <a:t>如此构造所得的查找表称之为</a:t>
            </a:r>
            <a:r>
              <a:rPr kumimoji="1" lang="zh-CN" altLang="en-US" sz="3200" b="1" dirty="0">
                <a:solidFill>
                  <a:srgbClr val="A50021"/>
                </a:solidFill>
                <a:latin typeface="Times New Roman" pitchFamily="18" charset="0"/>
                <a:ea typeface="楷体_GB2312" pitchFamily="49" charset="-122"/>
              </a:rPr>
              <a:t>“</a:t>
            </a:r>
            <a:r>
              <a:rPr kumimoji="1" lang="zh-CN" altLang="en-US" sz="3200" b="1" dirty="0">
                <a:solidFill>
                  <a:srgbClr val="FF0000"/>
                </a:solidFill>
                <a:latin typeface="Times New Roman" pitchFamily="18" charset="0"/>
                <a:ea typeface="楷体_GB2312" pitchFamily="49" charset="-122"/>
              </a:rPr>
              <a:t>哈希表</a:t>
            </a:r>
            <a:r>
              <a:rPr kumimoji="1" lang="zh-CN" altLang="en-US" sz="3200" b="1" dirty="0">
                <a:solidFill>
                  <a:srgbClr val="A50021"/>
                </a:solidFill>
                <a:latin typeface="Times New Roman" pitchFamily="18" charset="0"/>
                <a:ea typeface="楷体_GB2312" pitchFamily="49" charset="-122"/>
              </a:rPr>
              <a:t>”。</a:t>
            </a:r>
            <a:endParaRPr kumimoji="1" lang="en-US" altLang="zh-CN" sz="3200" b="1" dirty="0">
              <a:solidFill>
                <a:srgbClr val="A50021"/>
              </a:solidFill>
              <a:latin typeface="Times New Roman" pitchFamily="18" charset="0"/>
              <a:ea typeface="楷体_GB2312" pitchFamily="49" charset="-122"/>
            </a:endParaRPr>
          </a:p>
          <a:p>
            <a:pPr defTabSz="914326" fontAlgn="base">
              <a:lnSpc>
                <a:spcPct val="140000"/>
              </a:lnSpc>
              <a:spcBef>
                <a:spcPct val="0"/>
              </a:spcBef>
              <a:spcAft>
                <a:spcPct val="0"/>
              </a:spcAft>
            </a:pPr>
            <a:endParaRPr kumimoji="1" lang="zh-CN" altLang="en-US" sz="3200" b="1" dirty="0">
              <a:solidFill>
                <a:srgbClr val="A50021"/>
              </a:solidFill>
              <a:latin typeface="Times New Roman" pitchFamily="18" charset="0"/>
              <a:ea typeface="楷体_GB2312" pitchFamily="49" charset="-122"/>
            </a:endParaRPr>
          </a:p>
        </p:txBody>
      </p:sp>
      <p:sp>
        <p:nvSpPr>
          <p:cNvPr id="4" name="矩形 3">
            <a:extLst>
              <a:ext uri="{FF2B5EF4-FFF2-40B4-BE49-F238E27FC236}">
                <a16:creationId xmlns="" xmlns:a16="http://schemas.microsoft.com/office/drawing/2014/main" id="{9DC4852B-D97B-463E-99C3-50233E08C0AF}"/>
              </a:ext>
            </a:extLst>
          </p:cNvPr>
          <p:cNvSpPr/>
          <p:nvPr/>
        </p:nvSpPr>
        <p:spPr>
          <a:xfrm>
            <a:off x="581167" y="4270709"/>
            <a:ext cx="11349501" cy="1384964"/>
          </a:xfrm>
          <a:prstGeom prst="rect">
            <a:avLst/>
          </a:prstGeom>
        </p:spPr>
        <p:txBody>
          <a:bodyPr wrap="square" lIns="91409" tIns="45705" rIns="91409" bIns="45705">
            <a:spAutoFit/>
          </a:bodyPr>
          <a:lstStyle/>
          <a:p>
            <a:pPr algn="just" defTabSz="914326"/>
            <a:r>
              <a:rPr lang="zh-CN" altLang="en-US" sz="2800" b="1" dirty="0">
                <a:solidFill>
                  <a:srgbClr val="FF0000"/>
                </a:solidFill>
                <a:latin typeface="Comic Sans MS" pitchFamily="66" charset="0"/>
                <a:ea typeface="楷体_GB2312" pitchFamily="49" charset="-122"/>
              </a:rPr>
              <a:t>冲突和同义词</a:t>
            </a:r>
            <a:r>
              <a:rPr lang="zh-CN" altLang="en-US" sz="2800" b="1" dirty="0">
                <a:solidFill>
                  <a:srgbClr val="00007D"/>
                </a:solidFill>
                <a:latin typeface="Comic Sans MS" pitchFamily="66" charset="0"/>
                <a:ea typeface="楷体_GB2312" pitchFamily="49" charset="-122"/>
              </a:rPr>
              <a:t>：不同数据元素的关键字通过哈希函数</a:t>
            </a:r>
            <a:r>
              <a:rPr lang="en-US" altLang="zh-CN" sz="2800" b="1" dirty="0">
                <a:solidFill>
                  <a:srgbClr val="00007D"/>
                </a:solidFill>
                <a:latin typeface="Comic Sans MS" pitchFamily="66" charset="0"/>
                <a:ea typeface="楷体_GB2312" pitchFamily="49" charset="-122"/>
              </a:rPr>
              <a:t>H</a:t>
            </a:r>
            <a:r>
              <a:rPr lang="zh-CN" altLang="en-US" sz="2800" b="1" dirty="0">
                <a:solidFill>
                  <a:srgbClr val="00007D"/>
                </a:solidFill>
                <a:latin typeface="Comic Sans MS" pitchFamily="66" charset="0"/>
                <a:ea typeface="楷体_GB2312" pitchFamily="49" charset="-122"/>
              </a:rPr>
              <a:t>计算可能得到相同的哈希地址，即</a:t>
            </a:r>
            <a:r>
              <a:rPr lang="en-US" altLang="zh-CN" sz="2800" b="1" dirty="0">
                <a:solidFill>
                  <a:srgbClr val="00007D"/>
                </a:solidFill>
                <a:latin typeface="Comic Sans MS" pitchFamily="66" charset="0"/>
                <a:ea typeface="楷体_GB2312" pitchFamily="49" charset="-122"/>
              </a:rPr>
              <a:t>key1≠key2</a:t>
            </a:r>
            <a:r>
              <a:rPr lang="zh-CN" altLang="en-US" sz="2800" b="1" dirty="0">
                <a:solidFill>
                  <a:srgbClr val="00007D"/>
                </a:solidFill>
                <a:latin typeface="Comic Sans MS" pitchFamily="66" charset="0"/>
                <a:ea typeface="楷体_GB2312" pitchFamily="49" charset="-122"/>
              </a:rPr>
              <a:t>，而</a:t>
            </a:r>
            <a:r>
              <a:rPr lang="en-US" altLang="zh-CN" sz="2800" b="1" dirty="0">
                <a:solidFill>
                  <a:srgbClr val="00007D"/>
                </a:solidFill>
                <a:latin typeface="Comic Sans MS" pitchFamily="66" charset="0"/>
                <a:ea typeface="楷体_GB2312" pitchFamily="49" charset="-122"/>
              </a:rPr>
              <a:t>H(key1)=H(key2)</a:t>
            </a:r>
            <a:r>
              <a:rPr lang="zh-CN" altLang="en-US" sz="2800" b="1" dirty="0">
                <a:solidFill>
                  <a:srgbClr val="00007D"/>
                </a:solidFill>
                <a:latin typeface="Comic Sans MS" pitchFamily="66" charset="0"/>
                <a:ea typeface="楷体_GB2312" pitchFamily="49" charset="-122"/>
              </a:rPr>
              <a:t>，我们将这种情况称为发生</a:t>
            </a:r>
            <a:r>
              <a:rPr lang="zh-CN" altLang="en-US" sz="2800" b="1" dirty="0">
                <a:solidFill>
                  <a:srgbClr val="FF0000"/>
                </a:solidFill>
                <a:latin typeface="Comic Sans MS" pitchFamily="66" charset="0"/>
                <a:ea typeface="楷体_GB2312" pitchFamily="49" charset="-122"/>
              </a:rPr>
              <a:t>冲突</a:t>
            </a:r>
            <a:r>
              <a:rPr lang="zh-CN" altLang="en-US" sz="2800" b="1" dirty="0">
                <a:solidFill>
                  <a:srgbClr val="00007D"/>
                </a:solidFill>
                <a:latin typeface="Comic Sans MS" pitchFamily="66" charset="0"/>
                <a:ea typeface="楷体_GB2312" pitchFamily="49" charset="-122"/>
              </a:rPr>
              <a:t>，并将</a:t>
            </a:r>
            <a:r>
              <a:rPr lang="en-US" altLang="zh-CN" sz="2800" b="1" dirty="0">
                <a:solidFill>
                  <a:srgbClr val="00007D"/>
                </a:solidFill>
                <a:latin typeface="Comic Sans MS" pitchFamily="66" charset="0"/>
                <a:ea typeface="楷体_GB2312" pitchFamily="49" charset="-122"/>
              </a:rPr>
              <a:t>key1</a:t>
            </a:r>
            <a:r>
              <a:rPr lang="zh-CN" altLang="en-US" sz="2800" b="1" dirty="0">
                <a:solidFill>
                  <a:srgbClr val="00007D"/>
                </a:solidFill>
                <a:latin typeface="Comic Sans MS" pitchFamily="66" charset="0"/>
                <a:ea typeface="楷体_GB2312" pitchFamily="49" charset="-122"/>
              </a:rPr>
              <a:t>和</a:t>
            </a:r>
            <a:r>
              <a:rPr lang="en-US" altLang="zh-CN" sz="2800" b="1" dirty="0">
                <a:solidFill>
                  <a:srgbClr val="00007D"/>
                </a:solidFill>
                <a:latin typeface="Comic Sans MS" pitchFamily="66" charset="0"/>
                <a:ea typeface="楷体_GB2312" pitchFamily="49" charset="-122"/>
              </a:rPr>
              <a:t>key2</a:t>
            </a:r>
            <a:r>
              <a:rPr lang="zh-CN" altLang="en-US" sz="2800" b="1" dirty="0">
                <a:solidFill>
                  <a:srgbClr val="00007D"/>
                </a:solidFill>
                <a:latin typeface="Comic Sans MS" pitchFamily="66" charset="0"/>
                <a:ea typeface="楷体_GB2312" pitchFamily="49" charset="-122"/>
              </a:rPr>
              <a:t>称为</a:t>
            </a:r>
            <a:r>
              <a:rPr lang="zh-CN" altLang="en-US" sz="2800" b="1" dirty="0">
                <a:solidFill>
                  <a:srgbClr val="FF0000"/>
                </a:solidFill>
                <a:latin typeface="Comic Sans MS" pitchFamily="66" charset="0"/>
                <a:ea typeface="楷体_GB2312" pitchFamily="49" charset="-122"/>
              </a:rPr>
              <a:t>同义词</a:t>
            </a:r>
            <a:r>
              <a:rPr lang="zh-CN" altLang="en-US" sz="2800" b="1" dirty="0">
                <a:solidFill>
                  <a:srgbClr val="00007D"/>
                </a:solidFill>
                <a:latin typeface="Comic Sans MS" pitchFamily="66" charset="0"/>
                <a:ea typeface="楷体_GB2312" pitchFamily="49" charset="-122"/>
              </a:rPr>
              <a:t>。</a:t>
            </a:r>
          </a:p>
        </p:txBody>
      </p:sp>
      <p:sp>
        <p:nvSpPr>
          <p:cNvPr id="2" name="标题 1"/>
          <p:cNvSpPr>
            <a:spLocks noGrp="1"/>
          </p:cNvSpPr>
          <p:nvPr>
            <p:ph type="title"/>
          </p:nvPr>
        </p:nvSpPr>
        <p:spPr/>
        <p:txBody>
          <a:bodyPr>
            <a:normAutofit fontScale="90000"/>
          </a:bodyPr>
          <a:lstStyle/>
          <a:p>
            <a:r>
              <a:rPr lang="zh-CN" altLang="en-US"/>
              <a:t>哈希表的定义</a:t>
            </a:r>
          </a:p>
        </p:txBody>
      </p:sp>
    </p:spTree>
    <p:extLst>
      <p:ext uri="{BB962C8B-B14F-4D97-AF65-F5344CB8AC3E}">
        <p14:creationId xmlns:p14="http://schemas.microsoft.com/office/powerpoint/2010/main" val="37322285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413699"/>
                                        </p:tgtEl>
                                        <p:attrNameLst>
                                          <p:attrName>style.visibility</p:attrName>
                                        </p:attrNameLst>
                                      </p:cBhvr>
                                      <p:to>
                                        <p:strVal val="visible"/>
                                      </p:to>
                                    </p:set>
                                    <p:animEffect transition="in" filter="strips(downRight)">
                                      <p:cBhvr>
                                        <p:cTn id="7" dur="300"/>
                                        <p:tgtEl>
                                          <p:spTgt spid="413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765" y="914621"/>
            <a:ext cx="11486313" cy="4524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a:r>
              <a:rPr lang="en-US" altLang="zh-CN" sz="2400" dirty="0">
                <a:solidFill>
                  <a:prstClr val="black"/>
                </a:solidFill>
                <a:latin typeface="Comic Sans MS" pitchFamily="66" charset="0"/>
              </a:rPr>
              <a:t>Hash function:</a:t>
            </a:r>
          </a:p>
          <a:p>
            <a:pPr defTabSz="914326"/>
            <a:r>
              <a:rPr lang="zh-CN" altLang="en-US" sz="2400" dirty="0">
                <a:solidFill>
                  <a:prstClr val="black"/>
                </a:solidFill>
                <a:latin typeface="Comic Sans MS" pitchFamily="66" charset="0"/>
              </a:rPr>
              <a:t>记录的存储位置与记录的关键字之间的对应关系函数。</a:t>
            </a:r>
          </a:p>
          <a:p>
            <a:pPr defTabSz="914326"/>
            <a:endParaRPr lang="zh-CN" altLang="en-US" sz="2400" dirty="0">
              <a:solidFill>
                <a:prstClr val="black"/>
              </a:solidFill>
              <a:latin typeface="Comic Sans MS" pitchFamily="66" charset="0"/>
            </a:endParaRPr>
          </a:p>
          <a:p>
            <a:pPr defTabSz="914326"/>
            <a:r>
              <a:rPr lang="en-US" altLang="zh-CN" sz="2400" dirty="0">
                <a:solidFill>
                  <a:prstClr val="black"/>
                </a:solidFill>
                <a:latin typeface="Comic Sans MS" pitchFamily="66" charset="0"/>
              </a:rPr>
              <a:t>Hash table:</a:t>
            </a:r>
          </a:p>
          <a:p>
            <a:pPr defTabSz="914326"/>
            <a:r>
              <a:rPr lang="zh-CN" altLang="en-US" sz="2400" dirty="0">
                <a:solidFill>
                  <a:prstClr val="black"/>
                </a:solidFill>
                <a:latin typeface="Comic Sans MS" pitchFamily="66" charset="0"/>
              </a:rPr>
              <a:t>根据</a:t>
            </a:r>
            <a:r>
              <a:rPr lang="en-US" altLang="zh-CN" sz="2400" dirty="0">
                <a:solidFill>
                  <a:prstClr val="black"/>
                </a:solidFill>
                <a:latin typeface="Comic Sans MS" pitchFamily="66" charset="0"/>
              </a:rPr>
              <a:t>hash function</a:t>
            </a:r>
            <a:r>
              <a:rPr lang="zh-CN" altLang="en-US" sz="2400" dirty="0">
                <a:solidFill>
                  <a:prstClr val="black"/>
                </a:solidFill>
                <a:latin typeface="Comic Sans MS" pitchFamily="66" charset="0"/>
              </a:rPr>
              <a:t>和解决冲突的方法所构造出的记录存储位置表。</a:t>
            </a:r>
            <a:r>
              <a:rPr lang="zh-CN" altLang="en-US" sz="2400" dirty="0">
                <a:solidFill>
                  <a:srgbClr val="FF3300"/>
                </a:solidFill>
                <a:latin typeface="Comic Sans MS" pitchFamily="66" charset="0"/>
              </a:rPr>
              <a:t>一般采用顺序数组结构进行存储。</a:t>
            </a:r>
          </a:p>
          <a:p>
            <a:pPr defTabSz="914326"/>
            <a:endParaRPr lang="zh-CN" altLang="en-US" sz="2400" dirty="0">
              <a:solidFill>
                <a:srgbClr val="FF3300"/>
              </a:solidFill>
              <a:latin typeface="Comic Sans MS" pitchFamily="66" charset="0"/>
            </a:endParaRPr>
          </a:p>
          <a:p>
            <a:pPr defTabSz="914326"/>
            <a:r>
              <a:rPr lang="en-US" altLang="zh-CN" sz="2400" dirty="0">
                <a:solidFill>
                  <a:prstClr val="black"/>
                </a:solidFill>
                <a:latin typeface="Comic Sans MS" pitchFamily="66" charset="0"/>
              </a:rPr>
              <a:t>Hash</a:t>
            </a:r>
            <a:r>
              <a:rPr lang="zh-CN" altLang="en-US" sz="2400" dirty="0">
                <a:solidFill>
                  <a:prstClr val="black"/>
                </a:solidFill>
                <a:latin typeface="Comic Sans MS" pitchFamily="66" charset="0"/>
              </a:rPr>
              <a:t>法查找和前面介绍过的基于关键字比较进行查找方法的不同：</a:t>
            </a:r>
          </a:p>
          <a:p>
            <a:pPr defTabSz="914326"/>
            <a:r>
              <a:rPr lang="zh-CN" altLang="en-US" sz="2400" dirty="0">
                <a:solidFill>
                  <a:prstClr val="black"/>
                </a:solidFill>
                <a:latin typeface="Comic Sans MS" pitchFamily="66" charset="0"/>
              </a:rPr>
              <a:t>	不是建立在关键字比较的基础上的查找。</a:t>
            </a:r>
          </a:p>
          <a:p>
            <a:pPr defTabSz="914326"/>
            <a:r>
              <a:rPr lang="zh-CN" altLang="en-US" sz="2400" dirty="0">
                <a:solidFill>
                  <a:prstClr val="black"/>
                </a:solidFill>
                <a:latin typeface="Comic Sans MS" pitchFamily="66" charset="0"/>
              </a:rPr>
              <a:t>	一种表格查找，在理想状态下能通过</a:t>
            </a:r>
            <a:r>
              <a:rPr lang="en-US" altLang="zh-CN" sz="2400" dirty="0">
                <a:solidFill>
                  <a:prstClr val="black"/>
                </a:solidFill>
                <a:latin typeface="Comic Sans MS" pitchFamily="66" charset="0"/>
              </a:rPr>
              <a:t>hash</a:t>
            </a:r>
            <a:r>
              <a:rPr lang="zh-CN" altLang="en-US" sz="2400" dirty="0">
                <a:solidFill>
                  <a:prstClr val="black"/>
                </a:solidFill>
                <a:latin typeface="Comic Sans MS" pitchFamily="66" charset="0"/>
              </a:rPr>
              <a:t>函数的计算求得记录的下标值进行直接查找。</a:t>
            </a:r>
          </a:p>
          <a:p>
            <a:pPr defTabSz="914326"/>
            <a:r>
              <a:rPr lang="zh-CN" altLang="en-US" sz="2400" dirty="0">
                <a:solidFill>
                  <a:prstClr val="black"/>
                </a:solidFill>
                <a:latin typeface="Comic Sans MS" pitchFamily="66" charset="0"/>
              </a:rPr>
              <a:t>	在有冲突的一般情形下，只要根据冲突解决办法从冲突位置开始进行探测。</a:t>
            </a:r>
          </a:p>
        </p:txBody>
      </p:sp>
    </p:spTree>
    <p:extLst>
      <p:ext uri="{BB962C8B-B14F-4D97-AF65-F5344CB8AC3E}">
        <p14:creationId xmlns:p14="http://schemas.microsoft.com/office/powerpoint/2010/main" val="1737819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所有失败查找都</a:t>
            </a:r>
            <a:r>
              <a:rPr lang="zh-CN" altLang="en-US"/>
              <a:t>必须从列表的</a:t>
            </a:r>
            <a:r>
              <a:rPr lang="en-US" altLang="zh-CN"/>
              <a:t>0</a:t>
            </a:r>
            <a:r>
              <a:rPr lang="zh-CN" altLang="en-US"/>
              <a:t>号位置走到末尾位置</a:t>
            </a:r>
            <a:r>
              <a:rPr lang="zh-CN" altLang="en-US" smtClean="0"/>
              <a:t>，关键字</a:t>
            </a:r>
            <a:r>
              <a:rPr lang="zh-CN" altLang="en-US"/>
              <a:t>的比较次数为</a:t>
            </a:r>
            <a:r>
              <a:rPr lang="en-US" altLang="zh-CN"/>
              <a:t>n</a:t>
            </a:r>
            <a:r>
              <a:rPr lang="zh-CN" altLang="en-US" smtClean="0"/>
              <a:t>。</a:t>
            </a:r>
            <a:r>
              <a:rPr lang="zh-CN" altLang="zh-CN" smtClean="0"/>
              <a:t>时间</a:t>
            </a:r>
            <a:r>
              <a:rPr lang="zh-CN" altLang="zh-CN"/>
              <a:t>复杂度是</a:t>
            </a:r>
            <a:r>
              <a:rPr lang="pt-BR" altLang="zh-CN"/>
              <a:t>O(n</a:t>
            </a:r>
            <a:r>
              <a:rPr lang="pt-BR" altLang="zh-CN" smtClean="0"/>
              <a:t>)</a:t>
            </a:r>
            <a:r>
              <a:rPr lang="zh-CN" altLang="en-US" smtClean="0"/>
              <a:t>。</a:t>
            </a:r>
            <a:endParaRPr lang="en-US" altLang="zh-CN" smtClean="0"/>
          </a:p>
          <a:p>
            <a:r>
              <a:rPr lang="zh-CN" altLang="zh-CN" smtClean="0">
                <a:solidFill>
                  <a:srgbClr val="FF0000"/>
                </a:solidFill>
              </a:rPr>
              <a:t>顺序查找时间</a:t>
            </a:r>
            <a:r>
              <a:rPr lang="zh-CN" altLang="zh-CN">
                <a:solidFill>
                  <a:srgbClr val="FF0000"/>
                </a:solidFill>
              </a:rPr>
              <a:t>复杂度是</a:t>
            </a:r>
            <a:r>
              <a:rPr lang="pt-BR" altLang="zh-CN">
                <a:solidFill>
                  <a:srgbClr val="FF0000"/>
                </a:solidFill>
              </a:rPr>
              <a:t>O(n)</a:t>
            </a:r>
            <a:r>
              <a:rPr lang="zh-CN" altLang="zh-CN">
                <a:solidFill>
                  <a:srgbClr val="FF0000"/>
                </a:solidFill>
              </a:rPr>
              <a:t>。</a:t>
            </a:r>
            <a:endParaRPr lang="zh-CN" altLang="en-US">
              <a:solidFill>
                <a:srgbClr val="FF0000"/>
              </a:solidFill>
            </a:endParaRPr>
          </a:p>
          <a:p>
            <a:endParaRPr lang="zh-CN" altLang="en-US"/>
          </a:p>
        </p:txBody>
      </p:sp>
      <p:sp>
        <p:nvSpPr>
          <p:cNvPr id="3" name="标题 2"/>
          <p:cNvSpPr>
            <a:spLocks noGrp="1"/>
          </p:cNvSpPr>
          <p:nvPr>
            <p:ph type="title"/>
          </p:nvPr>
        </p:nvSpPr>
        <p:spPr/>
        <p:txBody>
          <a:bodyPr>
            <a:normAutofit fontScale="90000"/>
          </a:bodyPr>
          <a:lstStyle/>
          <a:p>
            <a:r>
              <a:rPr lang="zh-CN" altLang="en-US" smtClean="0"/>
              <a:t>失败查找性能分析</a:t>
            </a:r>
            <a:endParaRPr lang="zh-CN" altLang="en-US"/>
          </a:p>
        </p:txBody>
      </p:sp>
    </p:spTree>
    <p:extLst>
      <p:ext uri="{BB962C8B-B14F-4D97-AF65-F5344CB8AC3E}">
        <p14:creationId xmlns:p14="http://schemas.microsoft.com/office/powerpoint/2010/main" val="220076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body" sz="quarter" idx="10"/>
          </p:nvPr>
        </p:nvSpPr>
        <p:spPr>
          <a:ln>
            <a:solidFill>
              <a:schemeClr val="tx1"/>
            </a:solidFill>
          </a:ln>
        </p:spPr>
        <p:txBody>
          <a:bodyPr/>
          <a:lstStyle/>
          <a:p>
            <a:pPr>
              <a:lnSpc>
                <a:spcPct val="150000"/>
              </a:lnSpc>
              <a:buFont typeface="Wingdings" pitchFamily="2" charset="2"/>
              <a:buNone/>
            </a:pP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、如何构造哈希函数</a:t>
            </a:r>
          </a:p>
          <a:p>
            <a:pPr>
              <a:lnSpc>
                <a:spcPct val="150000"/>
              </a:lnSpc>
              <a:buFont typeface="Wingdings" pitchFamily="2" charset="2"/>
              <a:buNone/>
            </a:pPr>
            <a:r>
              <a:rPr lang="en-US" altLang="zh-CN" smtClean="0">
                <a:latin typeface="楷体_GB2312" pitchFamily="49" charset="-122"/>
                <a:ea typeface="楷体_GB2312" pitchFamily="49" charset="-122"/>
              </a:rPr>
              <a:t>2</a:t>
            </a:r>
            <a:r>
              <a:rPr lang="zh-CN" altLang="en-US" smtClean="0">
                <a:latin typeface="楷体_GB2312" pitchFamily="49" charset="-122"/>
                <a:ea typeface="楷体_GB2312" pitchFamily="49" charset="-122"/>
              </a:rPr>
              <a:t>、如何解决冲突</a:t>
            </a:r>
          </a:p>
        </p:txBody>
      </p:sp>
      <p:sp>
        <p:nvSpPr>
          <p:cNvPr id="111617" name="Rectangle 2"/>
          <p:cNvSpPr>
            <a:spLocks noGrp="1" noChangeArrowheads="1"/>
          </p:cNvSpPr>
          <p:nvPr>
            <p:ph type="title"/>
          </p:nvPr>
        </p:nvSpPr>
        <p:spPr/>
        <p:txBody>
          <a:bodyPr anchor="b">
            <a:normAutofit fontScale="90000"/>
          </a:bodyPr>
          <a:lstStyle/>
          <a:p>
            <a:pPr>
              <a:lnSpc>
                <a:spcPct val="140000"/>
              </a:lnSpc>
            </a:pPr>
            <a:r>
              <a:rPr lang="zh-CN" altLang="en-US" dirty="0"/>
              <a:t>构造哈希表则要解决两个主要问题</a:t>
            </a:r>
            <a:r>
              <a:rPr lang="zh-CN" altLang="en-US" sz="3200" dirty="0">
                <a:latin typeface="楷体_GB2312" pitchFamily="49" charset="-122"/>
                <a:ea typeface="楷体_GB2312" pitchFamily="49" charset="-122"/>
              </a:rPr>
              <a:t>：</a:t>
            </a:r>
          </a:p>
        </p:txBody>
      </p:sp>
    </p:spTree>
    <p:extLst>
      <p:ext uri="{BB962C8B-B14F-4D97-AF65-F5344CB8AC3E}">
        <p14:creationId xmlns:p14="http://schemas.microsoft.com/office/powerpoint/2010/main" val="13479298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827">
                                            <p:bg/>
                                          </p:spTgt>
                                        </p:tgtEl>
                                        <p:attrNameLst>
                                          <p:attrName>style.visibility</p:attrName>
                                        </p:attrNameLst>
                                      </p:cBhvr>
                                      <p:to>
                                        <p:strVal val="visible"/>
                                      </p:to>
                                    </p:set>
                                    <p:animEffect transition="in" filter="blinds(horizontal)">
                                      <p:cBhvr>
                                        <p:cTn id="7" dur="500"/>
                                        <p:tgtEl>
                                          <p:spTgt spid="46182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827">
                                            <p:txEl>
                                              <p:pRg st="0" end="0"/>
                                            </p:txEl>
                                          </p:spTgt>
                                        </p:tgtEl>
                                        <p:attrNameLst>
                                          <p:attrName>style.visibility</p:attrName>
                                        </p:attrNameLst>
                                      </p:cBhvr>
                                      <p:to>
                                        <p:strVal val="visible"/>
                                      </p:to>
                                    </p:set>
                                    <p:animEffect transition="in" filter="blinds(horizontal)">
                                      <p:cBhvr>
                                        <p:cTn id="12" dur="500"/>
                                        <p:tgtEl>
                                          <p:spTgt spid="4618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17" dur="500"/>
                                        <p:tgtEl>
                                          <p:spTgt spid="4618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（近似）完美散列函数</a:t>
            </a:r>
            <a:endParaRPr lang="zh-CN" altLang="en-US"/>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50" y="1097090"/>
            <a:ext cx="8568035" cy="533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16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pPr algn="l" eaLnBrk="1" hangingPunct="1"/>
            <a:r>
              <a:rPr lang="zh-CN" altLang="en-US" sz="4100" smtClean="0"/>
              <a:t>好的哈希</a:t>
            </a:r>
            <a:r>
              <a:rPr lang="zh-CN" altLang="en-US" sz="4100" dirty="0"/>
              <a:t>函数应满足的要求</a:t>
            </a:r>
            <a:endParaRPr lang="en-US" altLang="zh-CN" sz="4100" dirty="0"/>
          </a:p>
        </p:txBody>
      </p:sp>
      <p:sp>
        <p:nvSpPr>
          <p:cNvPr id="43011" name="Text Box 4"/>
          <p:cNvSpPr txBox="1">
            <a:spLocks noChangeArrowheads="1"/>
          </p:cNvSpPr>
          <p:nvPr/>
        </p:nvSpPr>
        <p:spPr bwMode="auto">
          <a:xfrm>
            <a:off x="982638" y="1894883"/>
            <a:ext cx="11017224" cy="2763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a:spcBef>
                <a:spcPct val="30000"/>
              </a:spcBef>
              <a:buClr>
                <a:srgbClr val="0000DA"/>
              </a:buClr>
              <a:buSzPct val="85000"/>
              <a:buFont typeface="Wingdings" pitchFamily="2" charset="2"/>
              <a:buChar char="q"/>
            </a:pPr>
            <a:r>
              <a:rPr lang="zh-CN" altLang="en-US" sz="2800" dirty="0">
                <a:solidFill>
                  <a:prstClr val="black"/>
                </a:solidFill>
                <a:latin typeface="Comic Sans MS" pitchFamily="66" charset="0"/>
              </a:rPr>
              <a:t>简单、计算快速；</a:t>
            </a:r>
          </a:p>
          <a:p>
            <a:pPr defTabSz="914326">
              <a:spcBef>
                <a:spcPct val="30000"/>
              </a:spcBef>
              <a:buClr>
                <a:srgbClr val="0000DA"/>
              </a:buClr>
              <a:buSzPct val="85000"/>
              <a:buFont typeface="Wingdings" pitchFamily="2" charset="2"/>
              <a:buChar char="q"/>
            </a:pPr>
            <a:r>
              <a:rPr lang="zh-CN" altLang="en-US" sz="2800" dirty="0">
                <a:solidFill>
                  <a:prstClr val="black"/>
                </a:solidFill>
                <a:latin typeface="Comic Sans MS" pitchFamily="66" charset="0"/>
              </a:rPr>
              <a:t>均匀散列在哈希表地址范围之内；</a:t>
            </a:r>
          </a:p>
          <a:p>
            <a:pPr defTabSz="914326">
              <a:spcBef>
                <a:spcPct val="30000"/>
              </a:spcBef>
              <a:buClr>
                <a:srgbClr val="0000DA"/>
              </a:buClr>
              <a:buSzPct val="85000"/>
              <a:buFont typeface="Wingdings" pitchFamily="2" charset="2"/>
              <a:buChar char="q"/>
            </a:pPr>
            <a:r>
              <a:rPr lang="zh-CN" altLang="en-US" sz="2800" dirty="0">
                <a:solidFill>
                  <a:prstClr val="black"/>
                </a:solidFill>
                <a:latin typeface="Comic Sans MS" pitchFamily="66" charset="0"/>
              </a:rPr>
              <a:t>哈希函数对于某一个关键字，每次计算都应得到相同的结果；</a:t>
            </a:r>
            <a:endParaRPr lang="en-US" altLang="zh-CN" sz="2800" dirty="0">
              <a:solidFill>
                <a:prstClr val="black"/>
              </a:solidFill>
              <a:latin typeface="Comic Sans MS" pitchFamily="66" charset="0"/>
            </a:endParaRPr>
          </a:p>
          <a:p>
            <a:pPr defTabSz="914326">
              <a:spcBef>
                <a:spcPct val="30000"/>
              </a:spcBef>
              <a:buClr>
                <a:srgbClr val="0000DA"/>
              </a:buClr>
              <a:buSzPct val="85000"/>
              <a:buFont typeface="Wingdings" pitchFamily="2" charset="2"/>
              <a:buChar char="q"/>
            </a:pPr>
            <a:r>
              <a:rPr lang="zh-CN" altLang="en-US" sz="2800" dirty="0">
                <a:solidFill>
                  <a:prstClr val="black"/>
                </a:solidFill>
                <a:latin typeface="Comic Sans MS" pitchFamily="66" charset="0"/>
              </a:rPr>
              <a:t>通常对关键字进行分割，混合，累加等多种运算；</a:t>
            </a:r>
          </a:p>
          <a:p>
            <a:pPr defTabSz="914326">
              <a:spcBef>
                <a:spcPct val="30000"/>
              </a:spcBef>
              <a:buClr>
                <a:srgbClr val="0000DA"/>
              </a:buClr>
              <a:buSzPct val="85000"/>
            </a:pPr>
            <a:endParaRPr lang="zh-CN" altLang="en-US" sz="2800" dirty="0">
              <a:solidFill>
                <a:prstClr val="black"/>
              </a:solidFill>
              <a:latin typeface="Comic Sans MS" pitchFamily="66" charset="0"/>
            </a:endParaRPr>
          </a:p>
        </p:txBody>
      </p:sp>
    </p:spTree>
    <p:extLst>
      <p:ext uri="{BB962C8B-B14F-4D97-AF65-F5344CB8AC3E}">
        <p14:creationId xmlns:p14="http://schemas.microsoft.com/office/powerpoint/2010/main" val="239116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Text Box 3"/>
          <p:cNvSpPr txBox="1">
            <a:spLocks noChangeArrowheads="1"/>
          </p:cNvSpPr>
          <p:nvPr/>
        </p:nvSpPr>
        <p:spPr bwMode="auto">
          <a:xfrm>
            <a:off x="1839144" y="1457665"/>
            <a:ext cx="9439105" cy="683234"/>
          </a:xfrm>
          <a:prstGeom prst="rect">
            <a:avLst/>
          </a:prstGeom>
          <a:noFill/>
          <a:ln w="9525">
            <a:noFill/>
            <a:miter lim="800000"/>
            <a:headEnd/>
            <a:tailEnd/>
          </a:ln>
        </p:spPr>
        <p:txBody>
          <a:bodyPr lIns="91409" tIns="45705" rIns="91409" bIns="45705">
            <a:spAutoFit/>
          </a:bodyPr>
          <a:lstStyle/>
          <a:p>
            <a:pPr defTabSz="914326" fontAlgn="base">
              <a:lnSpc>
                <a:spcPct val="120000"/>
              </a:lnSpc>
              <a:spcBef>
                <a:spcPct val="0"/>
              </a:spcBef>
              <a:spcAft>
                <a:spcPct val="0"/>
              </a:spcAft>
            </a:pPr>
            <a:r>
              <a:rPr kumimoji="1" lang="en-US" altLang="zh-CN" sz="3200">
                <a:solidFill>
                  <a:prstClr val="black"/>
                </a:solidFill>
                <a:latin typeface="Times New Roman" pitchFamily="18" charset="0"/>
                <a:ea typeface="楷体_GB2312" pitchFamily="49" charset="-122"/>
              </a:rPr>
              <a:t>   </a:t>
            </a:r>
            <a:r>
              <a:rPr kumimoji="1" lang="zh-CN" altLang="en-US" sz="3200">
                <a:solidFill>
                  <a:prstClr val="black"/>
                </a:solidFill>
                <a:latin typeface="Times New Roman" pitchFamily="18" charset="0"/>
                <a:ea typeface="楷体_GB2312" pitchFamily="49" charset="-122"/>
              </a:rPr>
              <a:t>对</a:t>
            </a:r>
            <a:r>
              <a:rPr kumimoji="1" lang="zh-CN" altLang="en-US" sz="3200" b="1">
                <a:solidFill>
                  <a:prstClr val="black"/>
                </a:solidFill>
                <a:latin typeface="Times New Roman" pitchFamily="18" charset="0"/>
                <a:ea typeface="楷体_GB2312" pitchFamily="49" charset="-122"/>
              </a:rPr>
              <a:t>数字</a:t>
            </a:r>
            <a:r>
              <a:rPr kumimoji="1" lang="zh-CN" altLang="en-US" sz="3200">
                <a:solidFill>
                  <a:prstClr val="black"/>
                </a:solidFill>
                <a:latin typeface="Times New Roman" pitchFamily="18" charset="0"/>
                <a:ea typeface="楷体_GB2312" pitchFamily="49" charset="-122"/>
              </a:rPr>
              <a:t>的关键字可有下列构造方法：</a:t>
            </a:r>
          </a:p>
        </p:txBody>
      </p:sp>
      <p:sp>
        <p:nvSpPr>
          <p:cNvPr id="414724" name="Rectangle 4"/>
          <p:cNvSpPr>
            <a:spLocks noChangeArrowheads="1"/>
          </p:cNvSpPr>
          <p:nvPr/>
        </p:nvSpPr>
        <p:spPr bwMode="auto">
          <a:xfrm>
            <a:off x="2092394" y="4724417"/>
            <a:ext cx="9792541" cy="683234"/>
          </a:xfrm>
          <a:prstGeom prst="rect">
            <a:avLst/>
          </a:prstGeom>
          <a:noFill/>
          <a:ln w="9525">
            <a:noFill/>
            <a:miter lim="800000"/>
            <a:headEnd/>
            <a:tailEnd/>
          </a:ln>
        </p:spPr>
        <p:txBody>
          <a:bodyPr lIns="91409" tIns="45705" rIns="91409" bIns="45705">
            <a:spAutoFit/>
          </a:bodyPr>
          <a:lstStyle/>
          <a:p>
            <a:pPr defTabSz="914326" fontAlgn="base">
              <a:lnSpc>
                <a:spcPct val="120000"/>
              </a:lnSpc>
              <a:spcBef>
                <a:spcPct val="0"/>
              </a:spcBef>
              <a:spcAft>
                <a:spcPct val="0"/>
              </a:spcAft>
            </a:pPr>
            <a:r>
              <a:rPr kumimoji="1" lang="zh-CN" altLang="en-US" sz="3200">
                <a:solidFill>
                  <a:prstClr val="black"/>
                </a:solidFill>
                <a:latin typeface="Times New Roman" pitchFamily="18" charset="0"/>
                <a:ea typeface="楷体_GB2312" pitchFamily="49" charset="-122"/>
              </a:rPr>
              <a:t>若是</a:t>
            </a:r>
            <a:r>
              <a:rPr kumimoji="1" lang="zh-CN" altLang="en-US" sz="3200" b="1">
                <a:solidFill>
                  <a:prstClr val="black"/>
                </a:solidFill>
                <a:latin typeface="Times New Roman" pitchFamily="18" charset="0"/>
                <a:ea typeface="楷体_GB2312" pitchFamily="49" charset="-122"/>
              </a:rPr>
              <a:t>非数字关键字</a:t>
            </a:r>
            <a:r>
              <a:rPr kumimoji="1" lang="zh-CN" altLang="en-US" sz="3200">
                <a:solidFill>
                  <a:prstClr val="black"/>
                </a:solidFill>
                <a:latin typeface="Times New Roman" pitchFamily="18" charset="0"/>
                <a:ea typeface="楷体_GB2312" pitchFamily="49" charset="-122"/>
              </a:rPr>
              <a:t>，则</a:t>
            </a:r>
            <a:r>
              <a:rPr kumimoji="1" lang="zh-CN" altLang="en-US" sz="3200" b="1">
                <a:solidFill>
                  <a:prstClr val="black"/>
                </a:solidFill>
                <a:latin typeface="Times New Roman" pitchFamily="18" charset="0"/>
                <a:ea typeface="楷体_GB2312" pitchFamily="49" charset="-122"/>
              </a:rPr>
              <a:t>需先</a:t>
            </a:r>
            <a:r>
              <a:rPr kumimoji="1" lang="zh-CN" altLang="en-US" sz="3200">
                <a:solidFill>
                  <a:prstClr val="black"/>
                </a:solidFill>
                <a:latin typeface="Times New Roman" pitchFamily="18" charset="0"/>
                <a:ea typeface="楷体_GB2312" pitchFamily="49" charset="-122"/>
              </a:rPr>
              <a:t>对其</a:t>
            </a:r>
            <a:r>
              <a:rPr kumimoji="1" lang="zh-CN" altLang="en-US" sz="3200" b="1">
                <a:solidFill>
                  <a:prstClr val="black"/>
                </a:solidFill>
                <a:latin typeface="Times New Roman" pitchFamily="18" charset="0"/>
                <a:ea typeface="楷体_GB2312" pitchFamily="49" charset="-122"/>
              </a:rPr>
              <a:t>进行数字化处理</a:t>
            </a:r>
            <a:r>
              <a:rPr kumimoji="1" lang="zh-CN" altLang="en-US" sz="3200">
                <a:solidFill>
                  <a:prstClr val="black"/>
                </a:solidFill>
                <a:latin typeface="Times New Roman" pitchFamily="18" charset="0"/>
                <a:ea typeface="楷体_GB2312" pitchFamily="49" charset="-122"/>
              </a:rPr>
              <a:t>。</a:t>
            </a:r>
          </a:p>
        </p:txBody>
      </p:sp>
      <p:sp>
        <p:nvSpPr>
          <p:cNvPr id="414725" name="Text Box 5">
            <a:hlinkClick r:id="" action="ppaction://hlinkshowjump?jump=nextslide" highlightClick="1"/>
          </p:cNvPr>
          <p:cNvSpPr txBox="1">
            <a:spLocks noChangeArrowheads="1"/>
          </p:cNvSpPr>
          <p:nvPr/>
        </p:nvSpPr>
        <p:spPr bwMode="auto">
          <a:xfrm>
            <a:off x="2158719" y="2924863"/>
            <a:ext cx="2654831"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Times New Roman" pitchFamily="18" charset="0"/>
                <a:ea typeface="楷体_GB2312" pitchFamily="49" charset="-122"/>
              </a:rPr>
              <a:t>2.</a:t>
            </a:r>
            <a:r>
              <a:rPr kumimoji="1" lang="en-US" altLang="zh-CN" sz="3200">
                <a:solidFill>
                  <a:srgbClr val="FF0000"/>
                </a:solidFill>
                <a:latin typeface="Times New Roman" pitchFamily="18" charset="0"/>
                <a:ea typeface="楷体_GB2312" pitchFamily="49" charset="-122"/>
              </a:rPr>
              <a:t> </a:t>
            </a:r>
            <a:r>
              <a:rPr kumimoji="1" lang="zh-CN" altLang="en-US" sz="3200" b="1">
                <a:solidFill>
                  <a:srgbClr val="FF0000"/>
                </a:solidFill>
                <a:latin typeface="Times New Roman" pitchFamily="18" charset="0"/>
                <a:ea typeface="楷体_GB2312" pitchFamily="49" charset="-122"/>
              </a:rPr>
              <a:t>直接定址法</a:t>
            </a:r>
            <a:endParaRPr kumimoji="1" lang="zh-CN" altLang="en-US" sz="3200">
              <a:solidFill>
                <a:prstClr val="black"/>
              </a:solidFill>
              <a:latin typeface="Times New Roman" pitchFamily="18" charset="0"/>
            </a:endParaRPr>
          </a:p>
        </p:txBody>
      </p:sp>
      <p:sp>
        <p:nvSpPr>
          <p:cNvPr id="414726" name="Text Box 6">
            <a:hlinkClick r:id="" action="ppaction://noaction" highlightClick="1"/>
          </p:cNvPr>
          <p:cNvSpPr txBox="1">
            <a:spLocks noChangeArrowheads="1"/>
          </p:cNvSpPr>
          <p:nvPr/>
        </p:nvSpPr>
        <p:spPr bwMode="auto">
          <a:xfrm>
            <a:off x="7439117" y="2277013"/>
            <a:ext cx="2654831"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Times New Roman" pitchFamily="18" charset="0"/>
                <a:ea typeface="楷体_GB2312" pitchFamily="49" charset="-122"/>
              </a:rPr>
              <a:t>4. </a:t>
            </a:r>
            <a:r>
              <a:rPr kumimoji="1" lang="zh-CN" altLang="en-US" sz="3200" b="1">
                <a:solidFill>
                  <a:srgbClr val="FF0000"/>
                </a:solidFill>
                <a:latin typeface="Times New Roman" pitchFamily="18" charset="0"/>
                <a:ea typeface="楷体_GB2312" pitchFamily="49" charset="-122"/>
              </a:rPr>
              <a:t>平方取中法</a:t>
            </a:r>
            <a:endParaRPr kumimoji="1" lang="zh-CN" altLang="en-US" sz="3200" b="1">
              <a:solidFill>
                <a:srgbClr val="800000"/>
              </a:solidFill>
              <a:latin typeface="Times New Roman" pitchFamily="18" charset="0"/>
              <a:ea typeface="楷体_GB2312" pitchFamily="49" charset="-122"/>
            </a:endParaRPr>
          </a:p>
        </p:txBody>
      </p:sp>
      <p:sp>
        <p:nvSpPr>
          <p:cNvPr id="414727" name="Text Box 7">
            <a:hlinkClick r:id="" action="ppaction://noaction" highlightClick="1"/>
          </p:cNvPr>
          <p:cNvSpPr txBox="1">
            <a:spLocks noChangeArrowheads="1"/>
          </p:cNvSpPr>
          <p:nvPr/>
        </p:nvSpPr>
        <p:spPr bwMode="auto">
          <a:xfrm>
            <a:off x="2158720" y="2277013"/>
            <a:ext cx="2658037"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楷体_GB2312" pitchFamily="49" charset="-122"/>
                <a:ea typeface="楷体_GB2312" pitchFamily="49" charset="-122"/>
              </a:rPr>
              <a:t>1.</a:t>
            </a:r>
            <a:r>
              <a:rPr kumimoji="1" lang="zh-CN" altLang="en-US" sz="3200" b="1">
                <a:solidFill>
                  <a:srgbClr val="FF0000"/>
                </a:solidFill>
                <a:latin typeface="楷体_GB2312" pitchFamily="49" charset="-122"/>
                <a:ea typeface="楷体_GB2312" pitchFamily="49" charset="-122"/>
              </a:rPr>
              <a:t>除留余数法</a:t>
            </a:r>
          </a:p>
        </p:txBody>
      </p:sp>
      <p:sp>
        <p:nvSpPr>
          <p:cNvPr id="414728" name="Text Box 8">
            <a:hlinkClick r:id="" action="ppaction://noaction" highlightClick="1"/>
          </p:cNvPr>
          <p:cNvSpPr txBox="1">
            <a:spLocks noChangeArrowheads="1"/>
          </p:cNvSpPr>
          <p:nvPr/>
        </p:nvSpPr>
        <p:spPr bwMode="auto">
          <a:xfrm>
            <a:off x="7439114" y="2997904"/>
            <a:ext cx="183088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Times New Roman" pitchFamily="18" charset="0"/>
              </a:rPr>
              <a:t>5. </a:t>
            </a:r>
            <a:r>
              <a:rPr kumimoji="1" lang="zh-CN" altLang="en-US" sz="3200" b="1">
                <a:solidFill>
                  <a:srgbClr val="FF0000"/>
                </a:solidFill>
                <a:latin typeface="Times New Roman" pitchFamily="18" charset="0"/>
                <a:ea typeface="楷体_GB2312" pitchFamily="49" charset="-122"/>
              </a:rPr>
              <a:t>折叠法</a:t>
            </a:r>
            <a:endParaRPr kumimoji="1" lang="zh-CN" altLang="en-US" sz="3200" b="1">
              <a:solidFill>
                <a:srgbClr val="800000"/>
              </a:solidFill>
              <a:latin typeface="Times New Roman" pitchFamily="18" charset="0"/>
              <a:ea typeface="楷体_GB2312" pitchFamily="49" charset="-122"/>
            </a:endParaRPr>
          </a:p>
        </p:txBody>
      </p:sp>
      <p:sp>
        <p:nvSpPr>
          <p:cNvPr id="414730" name="Text Box 10"/>
          <p:cNvSpPr txBox="1">
            <a:spLocks noChangeArrowheads="1"/>
          </p:cNvSpPr>
          <p:nvPr/>
        </p:nvSpPr>
        <p:spPr bwMode="auto">
          <a:xfrm>
            <a:off x="2158719" y="3717205"/>
            <a:ext cx="2654831"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Times New Roman" pitchFamily="18" charset="0"/>
                <a:ea typeface="楷体_GB2312" pitchFamily="49" charset="-122"/>
              </a:rPr>
              <a:t>3. </a:t>
            </a:r>
            <a:r>
              <a:rPr kumimoji="1" lang="zh-CN" altLang="en-US" sz="3200" b="1">
                <a:solidFill>
                  <a:srgbClr val="FF0000"/>
                </a:solidFill>
                <a:latin typeface="楷体_GB2312" pitchFamily="49" charset="-122"/>
                <a:ea typeface="楷体_GB2312" pitchFamily="49" charset="-122"/>
              </a:rPr>
              <a:t>数字分析法</a:t>
            </a:r>
            <a:endParaRPr kumimoji="1" lang="zh-CN" altLang="en-US" sz="3200" b="1">
              <a:solidFill>
                <a:srgbClr val="800000"/>
              </a:solidFill>
              <a:latin typeface="楷体_GB2312" pitchFamily="49" charset="-122"/>
              <a:ea typeface="楷体_GB2312" pitchFamily="49" charset="-122"/>
            </a:endParaRPr>
          </a:p>
        </p:txBody>
      </p:sp>
      <p:sp>
        <p:nvSpPr>
          <p:cNvPr id="3" name="标题 2"/>
          <p:cNvSpPr>
            <a:spLocks noGrp="1"/>
          </p:cNvSpPr>
          <p:nvPr>
            <p:ph type="title"/>
          </p:nvPr>
        </p:nvSpPr>
        <p:spPr/>
        <p:txBody>
          <a:bodyPr>
            <a:normAutofit fontScale="90000"/>
          </a:bodyPr>
          <a:lstStyle/>
          <a:p>
            <a:r>
              <a:rPr lang="zh-CN" altLang="en-US"/>
              <a:t>常用的哈希</a:t>
            </a:r>
            <a:r>
              <a:rPr lang="zh-CN" altLang="en-US" smtClean="0"/>
              <a:t>函数</a:t>
            </a:r>
            <a:endParaRPr lang="zh-CN" altLang="en-US"/>
          </a:p>
        </p:txBody>
      </p:sp>
    </p:spTree>
    <p:extLst>
      <p:ext uri="{BB962C8B-B14F-4D97-AF65-F5344CB8AC3E}">
        <p14:creationId xmlns:p14="http://schemas.microsoft.com/office/powerpoint/2010/main" val="7008845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723"/>
                                        </p:tgtEl>
                                        <p:attrNameLst>
                                          <p:attrName>style.visibility</p:attrName>
                                        </p:attrNameLst>
                                      </p:cBhvr>
                                      <p:to>
                                        <p:strVal val="visible"/>
                                      </p:to>
                                    </p:set>
                                    <p:animEffect transition="in" filter="wipe(left)">
                                      <p:cBhvr>
                                        <p:cTn id="7" dur="500"/>
                                        <p:tgtEl>
                                          <p:spTgt spid="4147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414725"/>
                                        </p:tgtEl>
                                        <p:attrNameLst>
                                          <p:attrName>style.visibility</p:attrName>
                                        </p:attrNameLst>
                                      </p:cBhvr>
                                      <p:to>
                                        <p:strVal val="visible"/>
                                      </p:to>
                                    </p:set>
                                    <p:animEffect transition="in" filter="wipe(left)">
                                      <p:cBhvr>
                                        <p:cTn id="11" dur="300"/>
                                        <p:tgtEl>
                                          <p:spTgt spid="414725"/>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iterate type="wd">
                                    <p:tmPct val="100000"/>
                                  </p:iterate>
                                  <p:childTnLst>
                                    <p:set>
                                      <p:cBhvr>
                                        <p:cTn id="14" dur="1" fill="hold">
                                          <p:stCondLst>
                                            <p:cond delay="0"/>
                                          </p:stCondLst>
                                        </p:cTn>
                                        <p:tgtEl>
                                          <p:spTgt spid="414730"/>
                                        </p:tgtEl>
                                        <p:attrNameLst>
                                          <p:attrName>style.visibility</p:attrName>
                                        </p:attrNameLst>
                                      </p:cBhvr>
                                      <p:to>
                                        <p:strVal val="visible"/>
                                      </p:to>
                                    </p:set>
                                    <p:animEffect transition="in" filter="wipe(left)">
                                      <p:cBhvr>
                                        <p:cTn id="15" dur="300"/>
                                        <p:tgtEl>
                                          <p:spTgt spid="414730"/>
                                        </p:tgtEl>
                                      </p:cBhvr>
                                    </p:animEffect>
                                  </p:childTnLst>
                                </p:cTn>
                              </p:par>
                            </p:childTnLst>
                          </p:cTn>
                        </p:par>
                        <p:par>
                          <p:cTn id="16" fill="hold" nodeType="afterGroup">
                            <p:stCondLst>
                              <p:cond delay="3500"/>
                            </p:stCondLst>
                            <p:childTnLst>
                              <p:par>
                                <p:cTn id="17" presetID="22" presetClass="entr" presetSubtype="8" fill="hold" grpId="0" nodeType="afterEffect">
                                  <p:stCondLst>
                                    <p:cond delay="0"/>
                                  </p:stCondLst>
                                  <p:iterate type="wd">
                                    <p:tmPct val="100000"/>
                                  </p:iterate>
                                  <p:childTnLst>
                                    <p:set>
                                      <p:cBhvr>
                                        <p:cTn id="18" dur="1" fill="hold">
                                          <p:stCondLst>
                                            <p:cond delay="0"/>
                                          </p:stCondLst>
                                        </p:cTn>
                                        <p:tgtEl>
                                          <p:spTgt spid="414726"/>
                                        </p:tgtEl>
                                        <p:attrNameLst>
                                          <p:attrName>style.visibility</p:attrName>
                                        </p:attrNameLst>
                                      </p:cBhvr>
                                      <p:to>
                                        <p:strVal val="visible"/>
                                      </p:to>
                                    </p:set>
                                    <p:animEffect transition="in" filter="wipe(left)">
                                      <p:cBhvr>
                                        <p:cTn id="19" dur="300"/>
                                        <p:tgtEl>
                                          <p:spTgt spid="414726"/>
                                        </p:tgtEl>
                                      </p:cBhvr>
                                    </p:animEffect>
                                  </p:childTnLst>
                                </p:cTn>
                              </p:par>
                            </p:childTnLst>
                          </p:cTn>
                        </p:par>
                        <p:par>
                          <p:cTn id="20" fill="hold" nodeType="afterGroup">
                            <p:stCondLst>
                              <p:cond delay="5300"/>
                            </p:stCondLst>
                            <p:childTnLst>
                              <p:par>
                                <p:cTn id="21" presetID="22" presetClass="entr" presetSubtype="8" fill="hold" grpId="0" nodeType="afterEffect">
                                  <p:stCondLst>
                                    <p:cond delay="0"/>
                                  </p:stCondLst>
                                  <p:iterate type="wd">
                                    <p:tmPct val="100000"/>
                                  </p:iterate>
                                  <p:childTnLst>
                                    <p:set>
                                      <p:cBhvr>
                                        <p:cTn id="22" dur="1" fill="hold">
                                          <p:stCondLst>
                                            <p:cond delay="0"/>
                                          </p:stCondLst>
                                        </p:cTn>
                                        <p:tgtEl>
                                          <p:spTgt spid="414728"/>
                                        </p:tgtEl>
                                        <p:attrNameLst>
                                          <p:attrName>style.visibility</p:attrName>
                                        </p:attrNameLst>
                                      </p:cBhvr>
                                      <p:to>
                                        <p:strVal val="visible"/>
                                      </p:to>
                                    </p:set>
                                    <p:animEffect transition="in" filter="wipe(left)">
                                      <p:cBhvr>
                                        <p:cTn id="23" dur="300"/>
                                        <p:tgtEl>
                                          <p:spTgt spid="414728"/>
                                        </p:tgtEl>
                                      </p:cBhvr>
                                    </p:animEffect>
                                  </p:childTnLst>
                                </p:cTn>
                              </p:par>
                            </p:childTnLst>
                          </p:cTn>
                        </p:par>
                        <p:par>
                          <p:cTn id="24" fill="hold" nodeType="afterGroup">
                            <p:stCondLst>
                              <p:cond delay="6500"/>
                            </p:stCondLst>
                            <p:childTnLst>
                              <p:par>
                                <p:cTn id="25" presetID="22" presetClass="entr" presetSubtype="8" fill="hold" grpId="0" nodeType="afterEffect">
                                  <p:stCondLst>
                                    <p:cond delay="0"/>
                                  </p:stCondLst>
                                  <p:iterate type="wd">
                                    <p:tmPct val="100000"/>
                                  </p:iterate>
                                  <p:childTnLst>
                                    <p:set>
                                      <p:cBhvr>
                                        <p:cTn id="26" dur="1" fill="hold">
                                          <p:stCondLst>
                                            <p:cond delay="0"/>
                                          </p:stCondLst>
                                        </p:cTn>
                                        <p:tgtEl>
                                          <p:spTgt spid="414727"/>
                                        </p:tgtEl>
                                        <p:attrNameLst>
                                          <p:attrName>style.visibility</p:attrName>
                                        </p:attrNameLst>
                                      </p:cBhvr>
                                      <p:to>
                                        <p:strVal val="visible"/>
                                      </p:to>
                                    </p:set>
                                    <p:animEffect transition="in" filter="wipe(left)">
                                      <p:cBhvr>
                                        <p:cTn id="27" dur="300"/>
                                        <p:tgtEl>
                                          <p:spTgt spid="4147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4724"/>
                                        </p:tgtEl>
                                        <p:attrNameLst>
                                          <p:attrName>style.visibility</p:attrName>
                                        </p:attrNameLst>
                                      </p:cBhvr>
                                      <p:to>
                                        <p:strVal val="visible"/>
                                      </p:to>
                                    </p:set>
                                    <p:animEffect transition="in" filter="wipe(left)">
                                      <p:cBhvr>
                                        <p:cTn id="32" dur="500"/>
                                        <p:tgtEl>
                                          <p:spTgt spid="41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autoUpdateAnimBg="0"/>
      <p:bldP spid="414724" grpId="0" autoUpdateAnimBg="0"/>
      <p:bldP spid="414725" grpId="0" autoUpdateAnimBg="0"/>
      <p:bldP spid="414726" grpId="0" autoUpdateAnimBg="0"/>
      <p:bldP spid="414727" grpId="0" autoUpdateAnimBg="0"/>
      <p:bldP spid="414728" grpId="0" autoUpdateAnimBg="0"/>
      <p:bldP spid="414730"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1667727" y="533523"/>
            <a:ext cx="3270384"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A50021"/>
                </a:solidFill>
                <a:latin typeface="Times New Roman" pitchFamily="18" charset="0"/>
              </a:rPr>
              <a:t>1. </a:t>
            </a:r>
            <a:r>
              <a:rPr kumimoji="1" lang="zh-CN" altLang="en-US" sz="4000" b="1">
                <a:solidFill>
                  <a:srgbClr val="800000"/>
                </a:solidFill>
                <a:latin typeface="Times New Roman" pitchFamily="18" charset="0"/>
                <a:ea typeface="楷体_GB2312" pitchFamily="49" charset="-122"/>
              </a:rPr>
              <a:t>除留余数法</a:t>
            </a:r>
          </a:p>
        </p:txBody>
      </p:sp>
      <p:sp>
        <p:nvSpPr>
          <p:cNvPr id="421891" name="Text Box 3"/>
          <p:cNvSpPr txBox="1">
            <a:spLocks noChangeArrowheads="1"/>
          </p:cNvSpPr>
          <p:nvPr/>
        </p:nvSpPr>
        <p:spPr bwMode="auto">
          <a:xfrm>
            <a:off x="1716399" y="1295709"/>
            <a:ext cx="10522697" cy="4912084"/>
          </a:xfrm>
          <a:prstGeom prst="rect">
            <a:avLst/>
          </a:prstGeom>
          <a:noFill/>
          <a:ln w="9525">
            <a:noFill/>
            <a:miter lim="800000"/>
            <a:headEnd/>
            <a:tailEnd/>
          </a:ln>
        </p:spPr>
        <p:txBody>
          <a:bodyPr lIns="91409" tIns="45705" rIns="91409" bIns="45705">
            <a:spAutoFit/>
          </a:bodyPr>
          <a:lstStyle/>
          <a:p>
            <a:pPr defTabSz="914326" fontAlgn="base">
              <a:lnSpc>
                <a:spcPct val="150000"/>
              </a:lnSpc>
              <a:spcBef>
                <a:spcPct val="0"/>
              </a:spcBef>
              <a:spcAft>
                <a:spcPct val="0"/>
              </a:spcAft>
            </a:pPr>
            <a:r>
              <a:rPr kumimoji="1" lang="en-US" altLang="zh-CN" sz="3600" b="1" dirty="0">
                <a:solidFill>
                  <a:srgbClr val="006600"/>
                </a:solidFill>
                <a:latin typeface="Times New Roman" pitchFamily="18" charset="0"/>
                <a:ea typeface="楷体_GB2312" pitchFamily="49" charset="-122"/>
              </a:rPr>
              <a:t>    </a:t>
            </a:r>
            <a:r>
              <a:rPr kumimoji="1" lang="zh-CN" altLang="en-US" sz="3600" b="1" dirty="0">
                <a:solidFill>
                  <a:prstClr val="black"/>
                </a:solidFill>
                <a:latin typeface="Times New Roman" pitchFamily="18" charset="0"/>
                <a:ea typeface="楷体_GB2312" pitchFamily="49" charset="-122"/>
              </a:rPr>
              <a:t>设定哈希函数为</a:t>
            </a:r>
            <a:r>
              <a:rPr kumimoji="1" lang="en-US" altLang="zh-CN" sz="3600" b="1" dirty="0">
                <a:solidFill>
                  <a:prstClr val="black"/>
                </a:solidFill>
                <a:latin typeface="Times New Roman" pitchFamily="18" charset="0"/>
                <a:ea typeface="楷体_GB2312" pitchFamily="49" charset="-122"/>
              </a:rPr>
              <a:t>:</a:t>
            </a:r>
          </a:p>
          <a:p>
            <a:pPr defTabSz="914326" fontAlgn="base">
              <a:lnSpc>
                <a:spcPct val="150000"/>
              </a:lnSpc>
              <a:spcBef>
                <a:spcPct val="0"/>
              </a:spcBef>
              <a:spcAft>
                <a:spcPct val="0"/>
              </a:spcAft>
            </a:pPr>
            <a:r>
              <a:rPr kumimoji="1" lang="en-US" altLang="zh-CN" sz="3600" b="1" dirty="0">
                <a:solidFill>
                  <a:srgbClr val="006600"/>
                </a:solidFill>
                <a:latin typeface="Times New Roman" pitchFamily="18" charset="0"/>
                <a:ea typeface="楷体_GB2312" pitchFamily="49" charset="-122"/>
              </a:rPr>
              <a:t>           H(key) = key % p    </a:t>
            </a:r>
          </a:p>
          <a:p>
            <a:pPr defTabSz="914326" fontAlgn="base">
              <a:lnSpc>
                <a:spcPct val="150000"/>
              </a:lnSpc>
              <a:spcBef>
                <a:spcPct val="0"/>
              </a:spcBef>
              <a:spcAft>
                <a:spcPct val="0"/>
              </a:spcAft>
            </a:pPr>
            <a:r>
              <a:rPr kumimoji="1" lang="zh-CN" altLang="en-US" sz="3600" b="1" dirty="0">
                <a:solidFill>
                  <a:srgbClr val="A50021"/>
                </a:solidFill>
                <a:latin typeface="Times New Roman" pitchFamily="18" charset="0"/>
                <a:ea typeface="楷体_GB2312" pitchFamily="49" charset="-122"/>
              </a:rPr>
              <a:t>其中</a:t>
            </a:r>
            <a:r>
              <a:rPr kumimoji="1" lang="zh-CN" altLang="en-US" sz="3600" dirty="0">
                <a:solidFill>
                  <a:srgbClr val="A50021"/>
                </a:solidFill>
                <a:latin typeface="Times New Roman" pitchFamily="18" charset="0"/>
                <a:ea typeface="楷体_GB2312" pitchFamily="49" charset="-122"/>
              </a:rPr>
              <a:t>，</a:t>
            </a:r>
            <a:r>
              <a:rPr kumimoji="1" lang="zh-CN" altLang="en-US" sz="3600" b="1" dirty="0">
                <a:solidFill>
                  <a:srgbClr val="006600"/>
                </a:solidFill>
                <a:latin typeface="Times New Roman" pitchFamily="18" charset="0"/>
                <a:ea typeface="楷体_GB2312" pitchFamily="49" charset="-122"/>
              </a:rPr>
              <a:t>  </a:t>
            </a:r>
            <a:r>
              <a:rPr kumimoji="1" lang="en-US" altLang="zh-CN" sz="3600" b="1" dirty="0" err="1">
                <a:solidFill>
                  <a:srgbClr val="006600"/>
                </a:solidFill>
                <a:latin typeface="Times New Roman" pitchFamily="18" charset="0"/>
                <a:ea typeface="楷体_GB2312" pitchFamily="49" charset="-122"/>
              </a:rPr>
              <a:t>p≤m</a:t>
            </a:r>
            <a:r>
              <a:rPr kumimoji="1" lang="en-US" altLang="zh-CN" sz="3600" b="1" dirty="0">
                <a:solidFill>
                  <a:srgbClr val="006600"/>
                </a:solidFill>
                <a:latin typeface="楷体_GB2312" pitchFamily="49" charset="-122"/>
                <a:ea typeface="楷体_GB2312" pitchFamily="49" charset="-122"/>
              </a:rPr>
              <a:t> (</a:t>
            </a:r>
            <a:r>
              <a:rPr kumimoji="1" lang="zh-CN" altLang="en-US" sz="3600" b="1" dirty="0">
                <a:solidFill>
                  <a:srgbClr val="006600"/>
                </a:solidFill>
                <a:latin typeface="楷体_GB2312" pitchFamily="49" charset="-122"/>
                <a:ea typeface="楷体_GB2312" pitchFamily="49" charset="-122"/>
              </a:rPr>
              <a:t>表长</a:t>
            </a:r>
            <a:r>
              <a:rPr kumimoji="1" lang="en-US" altLang="zh-CN" sz="3600" b="1" dirty="0">
                <a:solidFill>
                  <a:srgbClr val="006600"/>
                </a:solidFill>
                <a:latin typeface="楷体_GB2312" pitchFamily="49" charset="-122"/>
                <a:ea typeface="楷体_GB2312" pitchFamily="49" charset="-122"/>
              </a:rPr>
              <a:t>)  </a:t>
            </a:r>
            <a:r>
              <a:rPr kumimoji="1" lang="zh-CN" altLang="en-US" sz="3600" b="1" dirty="0">
                <a:solidFill>
                  <a:srgbClr val="CC0000"/>
                </a:solidFill>
                <a:latin typeface="楷体_GB2312" pitchFamily="49" charset="-122"/>
                <a:ea typeface="楷体_GB2312" pitchFamily="49" charset="-122"/>
              </a:rPr>
              <a:t>并且</a:t>
            </a:r>
          </a:p>
          <a:p>
            <a:pPr marL="914326" lvl="2" defTabSz="914326" fontAlgn="base">
              <a:lnSpc>
                <a:spcPct val="140000"/>
              </a:lnSpc>
              <a:spcBef>
                <a:spcPct val="0"/>
              </a:spcBef>
              <a:spcAft>
                <a:spcPct val="0"/>
              </a:spcAft>
            </a:pPr>
            <a:r>
              <a:rPr kumimoji="1" lang="zh-CN" altLang="en-US" sz="3600" b="1" dirty="0">
                <a:solidFill>
                  <a:srgbClr val="CC0000"/>
                </a:solidFill>
                <a:latin typeface="Times New Roman" pitchFamily="18" charset="0"/>
                <a:ea typeface="楷体_GB2312" pitchFamily="49" charset="-122"/>
              </a:rPr>
              <a:t>      </a:t>
            </a:r>
            <a:r>
              <a:rPr kumimoji="1" lang="en-US" altLang="zh-CN" sz="3600" b="1" dirty="0">
                <a:solidFill>
                  <a:srgbClr val="CC0000"/>
                </a:solidFill>
                <a:latin typeface="Times New Roman" pitchFamily="18" charset="0"/>
                <a:ea typeface="楷体_GB2312" pitchFamily="49" charset="-122"/>
              </a:rPr>
              <a:t>p</a:t>
            </a:r>
            <a:r>
              <a:rPr kumimoji="1" lang="en-US" altLang="zh-CN" sz="3600" b="1" dirty="0">
                <a:solidFill>
                  <a:srgbClr val="CC0000"/>
                </a:solidFill>
                <a:latin typeface="楷体_GB2312" pitchFamily="49" charset="-122"/>
                <a:ea typeface="楷体_GB2312" pitchFamily="49" charset="-122"/>
              </a:rPr>
              <a:t> </a:t>
            </a:r>
            <a:r>
              <a:rPr kumimoji="1" lang="zh-CN" altLang="en-US" sz="3600" b="1" dirty="0">
                <a:solidFill>
                  <a:srgbClr val="CC0000"/>
                </a:solidFill>
                <a:latin typeface="楷体_GB2312" pitchFamily="49" charset="-122"/>
                <a:ea typeface="楷体_GB2312" pitchFamily="49" charset="-122"/>
              </a:rPr>
              <a:t>应为不大于 </a:t>
            </a:r>
            <a:r>
              <a:rPr kumimoji="1" lang="en-US" altLang="zh-CN" sz="3600" b="1" dirty="0">
                <a:solidFill>
                  <a:srgbClr val="CC0000"/>
                </a:solidFill>
                <a:latin typeface="Times New Roman" pitchFamily="18" charset="0"/>
                <a:ea typeface="楷体_GB2312" pitchFamily="49" charset="-122"/>
              </a:rPr>
              <a:t>m </a:t>
            </a:r>
            <a:r>
              <a:rPr kumimoji="1" lang="zh-CN" altLang="en-US" sz="3600" b="1" dirty="0">
                <a:solidFill>
                  <a:srgbClr val="CC0000"/>
                </a:solidFill>
                <a:latin typeface="楷体_GB2312" pitchFamily="49" charset="-122"/>
                <a:ea typeface="楷体_GB2312" pitchFamily="49" charset="-122"/>
              </a:rPr>
              <a:t>的素数</a:t>
            </a:r>
          </a:p>
          <a:p>
            <a:pPr marL="914326" lvl="2" defTabSz="914326" fontAlgn="base">
              <a:lnSpc>
                <a:spcPct val="140000"/>
              </a:lnSpc>
              <a:spcBef>
                <a:spcPct val="0"/>
              </a:spcBef>
              <a:spcAft>
                <a:spcPct val="0"/>
              </a:spcAft>
            </a:pPr>
            <a:r>
              <a:rPr kumimoji="1" lang="zh-CN" altLang="en-US" sz="3600" b="1" dirty="0">
                <a:solidFill>
                  <a:srgbClr val="CC0000"/>
                </a:solidFill>
                <a:latin typeface="楷体_GB2312" pitchFamily="49" charset="-122"/>
                <a:ea typeface="楷体_GB2312" pitchFamily="49" charset="-122"/>
              </a:rPr>
              <a:t>       或是</a:t>
            </a:r>
          </a:p>
          <a:p>
            <a:pPr marL="914326" lvl="2" defTabSz="914326" fontAlgn="base">
              <a:lnSpc>
                <a:spcPct val="140000"/>
              </a:lnSpc>
              <a:spcBef>
                <a:spcPct val="0"/>
              </a:spcBef>
              <a:spcAft>
                <a:spcPct val="0"/>
              </a:spcAft>
            </a:pPr>
            <a:r>
              <a:rPr kumimoji="1" lang="zh-CN" altLang="en-US" sz="3600" b="1" dirty="0">
                <a:solidFill>
                  <a:srgbClr val="CC0000"/>
                </a:solidFill>
                <a:latin typeface="楷体_GB2312" pitchFamily="49" charset="-122"/>
                <a:ea typeface="楷体_GB2312" pitchFamily="49" charset="-122"/>
              </a:rPr>
              <a:t>  不含 </a:t>
            </a:r>
            <a:r>
              <a:rPr kumimoji="1" lang="en-US" altLang="zh-CN" sz="3600" b="1" dirty="0">
                <a:solidFill>
                  <a:srgbClr val="CC0000"/>
                </a:solidFill>
                <a:latin typeface="Times New Roman" pitchFamily="18" charset="0"/>
                <a:ea typeface="楷体_GB2312" pitchFamily="49" charset="-122"/>
              </a:rPr>
              <a:t>20 </a:t>
            </a:r>
            <a:r>
              <a:rPr kumimoji="1" lang="zh-CN" altLang="en-US" sz="3600" b="1" dirty="0">
                <a:solidFill>
                  <a:srgbClr val="CC0000"/>
                </a:solidFill>
                <a:latin typeface="楷体_GB2312" pitchFamily="49" charset="-122"/>
                <a:ea typeface="楷体_GB2312" pitchFamily="49" charset="-122"/>
              </a:rPr>
              <a:t>以下的质因子</a:t>
            </a:r>
            <a:endParaRPr kumimoji="1" lang="zh-CN" altLang="en-US" sz="3600" dirty="0">
              <a:solidFill>
                <a:srgbClr val="CC0000"/>
              </a:solidFill>
              <a:latin typeface="楷体_GB2312" pitchFamily="49" charset="-122"/>
              <a:ea typeface="楷体_GB2312" pitchFamily="49" charset="-122"/>
            </a:endParaRPr>
          </a:p>
        </p:txBody>
      </p:sp>
    </p:spTree>
    <p:extLst>
      <p:ext uri="{BB962C8B-B14F-4D97-AF65-F5344CB8AC3E}">
        <p14:creationId xmlns:p14="http://schemas.microsoft.com/office/powerpoint/2010/main" val="1862041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21890"/>
                                        </p:tgtEl>
                                        <p:attrNameLst>
                                          <p:attrName>style.visibility</p:attrName>
                                        </p:attrNameLst>
                                      </p:cBhvr>
                                      <p:to>
                                        <p:strVal val="visible"/>
                                      </p:to>
                                    </p:set>
                                    <p:animEffect transition="in" filter="wipe(left)">
                                      <p:cBhvr>
                                        <p:cTn id="7" dur="300"/>
                                        <p:tgtEl>
                                          <p:spTgt spid="421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21891"/>
                                        </p:tgtEl>
                                        <p:attrNameLst>
                                          <p:attrName>style.visibility</p:attrName>
                                        </p:attrNameLst>
                                      </p:cBhvr>
                                      <p:to>
                                        <p:strVal val="visible"/>
                                      </p:to>
                                    </p:set>
                                    <p:animEffect transition="in" filter="strips(downRight)">
                                      <p:cBhvr>
                                        <p:cTn id="12" dur="300"/>
                                        <p:tgtEl>
                                          <p:spTgt spid="421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autoUpdateAnimBg="0"/>
      <p:bldP spid="421891"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1583068" y="2277011"/>
            <a:ext cx="10272963" cy="781722"/>
          </a:xfrm>
          <a:prstGeom prst="rect">
            <a:avLst/>
          </a:prstGeom>
          <a:noFill/>
          <a:ln w="9525">
            <a:noFill/>
            <a:miter lim="800000"/>
            <a:headEnd/>
            <a:tailEnd/>
          </a:ln>
        </p:spPr>
        <p:txBody>
          <a:bodyPr lIns="91409" tIns="45705" rIns="91409" bIns="45705">
            <a:spAutoFit/>
          </a:bodyPr>
          <a:lstStyle/>
          <a:p>
            <a:pPr defTabSz="914326" fontAlgn="base">
              <a:lnSpc>
                <a:spcPct val="140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若取 </a:t>
            </a:r>
            <a:r>
              <a:rPr kumimoji="1" lang="en-US" altLang="zh-CN" sz="3200" b="1" dirty="0">
                <a:solidFill>
                  <a:prstClr val="black"/>
                </a:solidFill>
                <a:latin typeface="Times New Roman" pitchFamily="18" charset="0"/>
                <a:ea typeface="楷体_GB2312" pitchFamily="49" charset="-122"/>
              </a:rPr>
              <a:t>p=9, </a:t>
            </a:r>
            <a:r>
              <a:rPr kumimoji="1" lang="zh-CN" altLang="en-US" sz="3200" b="1" dirty="0">
                <a:solidFill>
                  <a:prstClr val="black"/>
                </a:solidFill>
                <a:latin typeface="Times New Roman" pitchFamily="18" charset="0"/>
                <a:ea typeface="楷体_GB2312" pitchFamily="49" charset="-122"/>
              </a:rPr>
              <a:t>则他们对应的哈希函数值将为：</a:t>
            </a:r>
            <a:r>
              <a:rPr kumimoji="1" lang="zh-CN" altLang="en-US" sz="3200" b="1" dirty="0">
                <a:solidFill>
                  <a:srgbClr val="A50021"/>
                </a:solidFill>
                <a:latin typeface="Times New Roman" pitchFamily="18" charset="0"/>
                <a:ea typeface="楷体_GB2312" pitchFamily="49" charset="-122"/>
              </a:rPr>
              <a:t> </a:t>
            </a:r>
            <a:r>
              <a:rPr kumimoji="1" lang="en-US" altLang="zh-CN" sz="3200" b="1" dirty="0">
                <a:solidFill>
                  <a:srgbClr val="0000CC"/>
                </a:solidFill>
                <a:latin typeface="Times New Roman" pitchFamily="18" charset="0"/>
                <a:ea typeface="楷体_GB2312" pitchFamily="49" charset="-122"/>
              </a:rPr>
              <a:t>3, 3, 0, 6, 6, 3</a:t>
            </a:r>
          </a:p>
        </p:txBody>
      </p:sp>
      <p:sp>
        <p:nvSpPr>
          <p:cNvPr id="422915" name="Text Box 3"/>
          <p:cNvSpPr txBox="1">
            <a:spLocks noChangeArrowheads="1"/>
          </p:cNvSpPr>
          <p:nvPr/>
        </p:nvSpPr>
        <p:spPr bwMode="auto">
          <a:xfrm>
            <a:off x="1547087" y="1314757"/>
            <a:ext cx="10018996" cy="584745"/>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3200" b="1" dirty="0">
                <a:solidFill>
                  <a:srgbClr val="A50021"/>
                </a:solidFill>
                <a:latin typeface="Times New Roman" pitchFamily="18" charset="0"/>
                <a:ea typeface="楷体_GB2312" pitchFamily="49" charset="-122"/>
              </a:rPr>
              <a:t>例如：</a:t>
            </a:r>
            <a:r>
              <a:rPr kumimoji="1" lang="zh-CN" altLang="en-US" sz="3200" b="1" dirty="0">
                <a:solidFill>
                  <a:prstClr val="black"/>
                </a:solidFill>
                <a:latin typeface="Times New Roman" pitchFamily="18" charset="0"/>
              </a:rPr>
              <a:t>给定一组关键字为：</a:t>
            </a:r>
            <a:r>
              <a:rPr kumimoji="1" lang="en-US" altLang="zh-CN" sz="3200" b="1" dirty="0">
                <a:solidFill>
                  <a:srgbClr val="0000FF"/>
                </a:solidFill>
                <a:latin typeface="Times New Roman" pitchFamily="18" charset="0"/>
              </a:rPr>
              <a:t>12, 39, 18, 24, 33, 21</a:t>
            </a:r>
          </a:p>
        </p:txBody>
      </p:sp>
      <p:sp>
        <p:nvSpPr>
          <p:cNvPr id="422916" name="Text Box 4"/>
          <p:cNvSpPr txBox="1">
            <a:spLocks noChangeArrowheads="1"/>
          </p:cNvSpPr>
          <p:nvPr/>
        </p:nvSpPr>
        <p:spPr bwMode="auto">
          <a:xfrm>
            <a:off x="1583067" y="620860"/>
            <a:ext cx="4325160"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srgbClr val="0000FF"/>
                </a:solidFill>
                <a:latin typeface="Times New Roman" pitchFamily="18" charset="0"/>
                <a:ea typeface="楷体_GB2312" pitchFamily="49" charset="-122"/>
              </a:rPr>
              <a:t>为什么要对 </a:t>
            </a:r>
            <a:r>
              <a:rPr kumimoji="1" lang="en-US" altLang="zh-CN" sz="3200" b="1">
                <a:solidFill>
                  <a:srgbClr val="0000FF"/>
                </a:solidFill>
                <a:latin typeface="Times New Roman" pitchFamily="18" charset="0"/>
                <a:ea typeface="楷体_GB2312" pitchFamily="49" charset="-122"/>
              </a:rPr>
              <a:t>p </a:t>
            </a:r>
            <a:r>
              <a:rPr kumimoji="1" lang="zh-CN" altLang="en-US" sz="3200" b="1">
                <a:solidFill>
                  <a:srgbClr val="0000FF"/>
                </a:solidFill>
                <a:latin typeface="Times New Roman" pitchFamily="18" charset="0"/>
                <a:ea typeface="楷体_GB2312" pitchFamily="49" charset="-122"/>
              </a:rPr>
              <a:t>加限制？</a:t>
            </a:r>
          </a:p>
        </p:txBody>
      </p:sp>
      <p:sp>
        <p:nvSpPr>
          <p:cNvPr id="422917" name="Rectangle 5"/>
          <p:cNvSpPr>
            <a:spLocks noChangeArrowheads="1"/>
          </p:cNvSpPr>
          <p:nvPr/>
        </p:nvSpPr>
        <p:spPr bwMode="auto">
          <a:xfrm>
            <a:off x="1547087" y="3431950"/>
            <a:ext cx="10272963" cy="1938962"/>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可见，若 </a:t>
            </a:r>
            <a:r>
              <a:rPr kumimoji="1" lang="en-US" altLang="zh-CN" sz="3200" b="1" dirty="0">
                <a:solidFill>
                  <a:prstClr val="black"/>
                </a:solidFill>
                <a:latin typeface="Times New Roman" pitchFamily="18" charset="0"/>
                <a:ea typeface="楷体_GB2312" pitchFamily="49" charset="-122"/>
              </a:rPr>
              <a:t>p </a:t>
            </a:r>
            <a:r>
              <a:rPr kumimoji="1" lang="zh-CN" altLang="en-US" sz="3200" b="1" dirty="0">
                <a:solidFill>
                  <a:prstClr val="black"/>
                </a:solidFill>
                <a:latin typeface="Times New Roman" pitchFamily="18" charset="0"/>
                <a:ea typeface="楷体_GB2312" pitchFamily="49" charset="-122"/>
              </a:rPr>
              <a:t>中含质因子 </a:t>
            </a:r>
            <a:r>
              <a:rPr kumimoji="1" lang="en-US" altLang="zh-CN" sz="3200" b="1" dirty="0">
                <a:solidFill>
                  <a:prstClr val="black"/>
                </a:solidFill>
                <a:latin typeface="Times New Roman" pitchFamily="18" charset="0"/>
                <a:ea typeface="楷体_GB2312" pitchFamily="49" charset="-122"/>
              </a:rPr>
              <a:t>3</a:t>
            </a:r>
            <a:r>
              <a:rPr kumimoji="1" lang="zh-CN" altLang="en-US" sz="3200" b="1" dirty="0">
                <a:solidFill>
                  <a:prstClr val="black"/>
                </a:solidFill>
                <a:latin typeface="Times New Roman" pitchFamily="18" charset="0"/>
                <a:ea typeface="楷体_GB2312" pitchFamily="49" charset="-122"/>
              </a:rPr>
              <a:t>， 则所有含质因子 </a:t>
            </a:r>
            <a:r>
              <a:rPr kumimoji="1" lang="en-US" altLang="zh-CN" sz="3200" b="1" dirty="0">
                <a:solidFill>
                  <a:prstClr val="black"/>
                </a:solidFill>
                <a:latin typeface="Times New Roman" pitchFamily="18" charset="0"/>
                <a:ea typeface="楷体_GB2312" pitchFamily="49" charset="-122"/>
              </a:rPr>
              <a:t>3 </a:t>
            </a:r>
            <a:r>
              <a:rPr kumimoji="1" lang="zh-CN" altLang="en-US" sz="3200" b="1" dirty="0">
                <a:solidFill>
                  <a:prstClr val="black"/>
                </a:solidFill>
                <a:latin typeface="Times New Roman" pitchFamily="18" charset="0"/>
                <a:ea typeface="楷体_GB2312" pitchFamily="49" charset="-122"/>
              </a:rPr>
              <a:t>的关键字均映射到“</a:t>
            </a:r>
            <a:r>
              <a:rPr kumimoji="1" lang="en-US" altLang="zh-CN" sz="3200" b="1" dirty="0">
                <a:solidFill>
                  <a:prstClr val="black"/>
                </a:solidFill>
                <a:latin typeface="Times New Roman" pitchFamily="18" charset="0"/>
                <a:ea typeface="楷体_GB2312" pitchFamily="49" charset="-122"/>
              </a:rPr>
              <a:t>3 </a:t>
            </a:r>
            <a:r>
              <a:rPr kumimoji="1" lang="zh-CN" altLang="en-US" sz="3200" b="1" dirty="0">
                <a:solidFill>
                  <a:prstClr val="black"/>
                </a:solidFill>
                <a:latin typeface="Times New Roman" pitchFamily="18" charset="0"/>
                <a:ea typeface="楷体_GB2312" pitchFamily="49" charset="-122"/>
              </a:rPr>
              <a:t>的倍数”的地址上，从而</a:t>
            </a:r>
            <a:r>
              <a:rPr kumimoji="1" lang="zh-CN" altLang="en-US" sz="3200" b="1" dirty="0">
                <a:solidFill>
                  <a:srgbClr val="0000CC"/>
                </a:solidFill>
                <a:latin typeface="Times New Roman" pitchFamily="18" charset="0"/>
                <a:ea typeface="楷体_GB2312" pitchFamily="49" charset="-122"/>
              </a:rPr>
              <a:t>增加了“冲突”的可能</a:t>
            </a:r>
            <a:r>
              <a:rPr kumimoji="1" lang="zh-CN" altLang="en-US" sz="3200" b="1" dirty="0">
                <a:solidFill>
                  <a:prstClr val="black"/>
                </a:solidFill>
                <a:latin typeface="Times New Roman" pitchFamily="18" charset="0"/>
                <a:ea typeface="楷体_GB2312" pitchFamily="49" charset="-122"/>
              </a:rPr>
              <a:t>。</a:t>
            </a:r>
          </a:p>
        </p:txBody>
      </p:sp>
    </p:spTree>
    <p:extLst>
      <p:ext uri="{BB962C8B-B14F-4D97-AF65-F5344CB8AC3E}">
        <p14:creationId xmlns:p14="http://schemas.microsoft.com/office/powerpoint/2010/main" val="119622001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2916"/>
                                        </p:tgtEl>
                                        <p:attrNameLst>
                                          <p:attrName>style.visibility</p:attrName>
                                        </p:attrNameLst>
                                      </p:cBhvr>
                                      <p:to>
                                        <p:strVal val="visible"/>
                                      </p:to>
                                    </p:set>
                                    <p:anim calcmode="lin" valueType="num">
                                      <p:cBhvr additive="base">
                                        <p:cTn id="7" dur="500" fill="hold"/>
                                        <p:tgtEl>
                                          <p:spTgt spid="422916"/>
                                        </p:tgtEl>
                                        <p:attrNameLst>
                                          <p:attrName>ppt_x</p:attrName>
                                        </p:attrNameLst>
                                      </p:cBhvr>
                                      <p:tavLst>
                                        <p:tav tm="0">
                                          <p:val>
                                            <p:strVal val="0-#ppt_w/2"/>
                                          </p:val>
                                        </p:tav>
                                        <p:tav tm="100000">
                                          <p:val>
                                            <p:strVal val="#ppt_x"/>
                                          </p:val>
                                        </p:tav>
                                      </p:tavLst>
                                    </p:anim>
                                    <p:anim calcmode="lin" valueType="num">
                                      <p:cBhvr additive="base">
                                        <p:cTn id="8" dur="500" fill="hold"/>
                                        <p:tgtEl>
                                          <p:spTgt spid="422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2915"/>
                                        </p:tgtEl>
                                        <p:attrNameLst>
                                          <p:attrName>style.visibility</p:attrName>
                                        </p:attrNameLst>
                                      </p:cBhvr>
                                      <p:to>
                                        <p:strVal val="visible"/>
                                      </p:to>
                                    </p:set>
                                    <p:animEffect transition="in" filter="wipe(left)">
                                      <p:cBhvr>
                                        <p:cTn id="13" dur="500"/>
                                        <p:tgtEl>
                                          <p:spTgt spid="4229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422914"/>
                                        </p:tgtEl>
                                        <p:attrNameLst>
                                          <p:attrName>style.visibility</p:attrName>
                                        </p:attrNameLst>
                                      </p:cBhvr>
                                      <p:to>
                                        <p:strVal val="visible"/>
                                      </p:to>
                                    </p:set>
                                    <p:animEffect transition="in" filter="wipe(left)">
                                      <p:cBhvr>
                                        <p:cTn id="18" dur="300"/>
                                        <p:tgtEl>
                                          <p:spTgt spid="4229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22917"/>
                                        </p:tgtEl>
                                        <p:attrNameLst>
                                          <p:attrName>style.visibility</p:attrName>
                                        </p:attrNameLst>
                                      </p:cBhvr>
                                      <p:to>
                                        <p:strVal val="visible"/>
                                      </p:to>
                                    </p:set>
                                    <p:animEffect transition="in" filter="wipe(left)">
                                      <p:cBhvr>
                                        <p:cTn id="23" dur="500"/>
                                        <p:tgtEl>
                                          <p:spTgt spid="422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4" grpId="0" autoUpdateAnimBg="0"/>
      <p:bldP spid="422915" grpId="0" autoUpdateAnimBg="0"/>
      <p:bldP spid="422916" grpId="0" autoUpdateAnimBg="0"/>
      <p:bldP spid="422917"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1794710" y="1457664"/>
            <a:ext cx="6186246" cy="2419093"/>
          </a:xfrm>
          <a:prstGeom prst="rect">
            <a:avLst/>
          </a:prstGeom>
          <a:noFill/>
          <a:ln w="9525">
            <a:noFill/>
            <a:miter lim="800000"/>
            <a:headEnd/>
            <a:tailEnd/>
          </a:ln>
        </p:spPr>
        <p:txBody>
          <a:bodyPr wrap="none" lIns="91409" tIns="45705" rIns="91409" bIns="45705">
            <a:spAutoFit/>
          </a:bodyPr>
          <a:lstStyle/>
          <a:p>
            <a:pPr defTabSz="914326" fontAlgn="base">
              <a:lnSpc>
                <a:spcPct val="140000"/>
              </a:lnSpc>
              <a:spcBef>
                <a:spcPct val="0"/>
              </a:spcBef>
              <a:spcAft>
                <a:spcPct val="0"/>
              </a:spcAft>
            </a:pPr>
            <a:r>
              <a:rPr kumimoji="1" lang="zh-CN" altLang="en-US" sz="3600">
                <a:solidFill>
                  <a:prstClr val="black"/>
                </a:solidFill>
                <a:latin typeface="Times New Roman" pitchFamily="18" charset="0"/>
                <a:ea typeface="楷体_GB2312" pitchFamily="49" charset="-122"/>
              </a:rPr>
              <a:t>哈希函数为关键字的线性函数</a:t>
            </a:r>
          </a:p>
          <a:p>
            <a:pPr marL="914326" lvl="2" defTabSz="914326" fontAlgn="base">
              <a:lnSpc>
                <a:spcPct val="140000"/>
              </a:lnSpc>
              <a:spcBef>
                <a:spcPct val="0"/>
              </a:spcBef>
              <a:spcAft>
                <a:spcPct val="0"/>
              </a:spcAft>
            </a:pPr>
            <a:r>
              <a:rPr kumimoji="1" lang="zh-CN" altLang="en-US" sz="3600">
                <a:solidFill>
                  <a:prstClr val="black"/>
                </a:solidFill>
                <a:latin typeface="Times New Roman" pitchFamily="18" charset="0"/>
                <a:ea typeface="楷体_GB2312" pitchFamily="49" charset="-122"/>
              </a:rPr>
              <a:t> </a:t>
            </a:r>
            <a:r>
              <a:rPr kumimoji="1" lang="en-US" altLang="zh-CN" sz="3600">
                <a:solidFill>
                  <a:srgbClr val="FF0000"/>
                </a:solidFill>
                <a:latin typeface="Times New Roman" pitchFamily="18" charset="0"/>
                <a:ea typeface="楷体_GB2312" pitchFamily="49" charset="-122"/>
              </a:rPr>
              <a:t>H(key) = key</a:t>
            </a:r>
            <a:r>
              <a:rPr kumimoji="1" lang="en-US" altLang="zh-CN" sz="3600">
                <a:solidFill>
                  <a:prstClr val="black"/>
                </a:solidFill>
                <a:latin typeface="Times New Roman" pitchFamily="18" charset="0"/>
                <a:ea typeface="楷体_GB2312" pitchFamily="49" charset="-122"/>
              </a:rPr>
              <a:t>          </a:t>
            </a:r>
            <a:r>
              <a:rPr kumimoji="1" lang="zh-CN" altLang="en-US" sz="3600">
                <a:solidFill>
                  <a:prstClr val="black"/>
                </a:solidFill>
                <a:latin typeface="Times New Roman" pitchFamily="18" charset="0"/>
                <a:ea typeface="楷体_GB2312" pitchFamily="49" charset="-122"/>
              </a:rPr>
              <a:t>或者</a:t>
            </a:r>
          </a:p>
          <a:p>
            <a:pPr marL="914326" lvl="2" defTabSz="914326" fontAlgn="base">
              <a:lnSpc>
                <a:spcPct val="140000"/>
              </a:lnSpc>
              <a:spcBef>
                <a:spcPct val="0"/>
              </a:spcBef>
              <a:spcAft>
                <a:spcPct val="0"/>
              </a:spcAft>
            </a:pPr>
            <a:r>
              <a:rPr kumimoji="1" lang="zh-CN" altLang="en-US" sz="3600">
                <a:solidFill>
                  <a:prstClr val="black"/>
                </a:solidFill>
                <a:latin typeface="Times New Roman" pitchFamily="18" charset="0"/>
                <a:ea typeface="楷体_GB2312" pitchFamily="49" charset="-122"/>
              </a:rPr>
              <a:t> </a:t>
            </a:r>
            <a:r>
              <a:rPr kumimoji="1" lang="en-US" altLang="zh-CN" sz="3600">
                <a:solidFill>
                  <a:srgbClr val="FF0000"/>
                </a:solidFill>
                <a:latin typeface="Times New Roman" pitchFamily="18" charset="0"/>
                <a:ea typeface="楷体_GB2312" pitchFamily="49" charset="-122"/>
              </a:rPr>
              <a:t>H(key) = a </a:t>
            </a:r>
            <a:r>
              <a:rPr kumimoji="1" lang="en-US" altLang="zh-CN" sz="3600">
                <a:solidFill>
                  <a:srgbClr val="FF0000"/>
                </a:solidFill>
                <a:latin typeface="Times New Roman" pitchFamily="18" charset="0"/>
                <a:ea typeface="楷体_GB2312" pitchFamily="49" charset="-122"/>
                <a:sym typeface="Symbol" pitchFamily="18" charset="2"/>
              </a:rPr>
              <a:t></a:t>
            </a:r>
            <a:r>
              <a:rPr kumimoji="1" lang="en-US" altLang="zh-CN" sz="3600">
                <a:solidFill>
                  <a:srgbClr val="FF0000"/>
                </a:solidFill>
                <a:latin typeface="Times New Roman" pitchFamily="18" charset="0"/>
                <a:ea typeface="楷体_GB2312" pitchFamily="49" charset="-122"/>
              </a:rPr>
              <a:t> key + b</a:t>
            </a:r>
            <a:endParaRPr kumimoji="1" lang="en-US" altLang="zh-CN" sz="4000">
              <a:solidFill>
                <a:prstClr val="black"/>
              </a:solidFill>
              <a:latin typeface="Times New Roman" pitchFamily="18" charset="0"/>
            </a:endParaRPr>
          </a:p>
        </p:txBody>
      </p:sp>
      <p:sp>
        <p:nvSpPr>
          <p:cNvPr id="415747" name="Text Box 3"/>
          <p:cNvSpPr txBox="1">
            <a:spLocks noChangeArrowheads="1"/>
          </p:cNvSpPr>
          <p:nvPr/>
        </p:nvSpPr>
        <p:spPr bwMode="auto">
          <a:xfrm>
            <a:off x="1610583" y="509708"/>
            <a:ext cx="3270384"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800000"/>
                </a:solidFill>
                <a:latin typeface="Times New Roman" pitchFamily="18" charset="0"/>
                <a:ea typeface="楷体_GB2312" pitchFamily="49" charset="-122"/>
              </a:rPr>
              <a:t>2.</a:t>
            </a:r>
            <a:r>
              <a:rPr kumimoji="1" lang="en-US" altLang="zh-CN" sz="4000">
                <a:solidFill>
                  <a:prstClr val="black"/>
                </a:solidFill>
                <a:latin typeface="Times New Roman" pitchFamily="18" charset="0"/>
                <a:ea typeface="楷体_GB2312" pitchFamily="49" charset="-122"/>
              </a:rPr>
              <a:t> </a:t>
            </a:r>
            <a:r>
              <a:rPr kumimoji="1" lang="zh-CN" altLang="en-US" sz="4000" b="1">
                <a:solidFill>
                  <a:srgbClr val="800000"/>
                </a:solidFill>
                <a:latin typeface="Times New Roman" pitchFamily="18" charset="0"/>
                <a:ea typeface="楷体_GB2312" pitchFamily="49" charset="-122"/>
              </a:rPr>
              <a:t>直接定址法</a:t>
            </a:r>
            <a:endParaRPr kumimoji="1" lang="zh-CN" altLang="en-US" sz="2400">
              <a:solidFill>
                <a:prstClr val="black"/>
              </a:solidFill>
              <a:latin typeface="Times New Roman" pitchFamily="18" charset="0"/>
            </a:endParaRPr>
          </a:p>
        </p:txBody>
      </p:sp>
      <p:sp>
        <p:nvSpPr>
          <p:cNvPr id="415749" name="Rectangle 5"/>
          <p:cNvSpPr>
            <a:spLocks noChangeArrowheads="1"/>
          </p:cNvSpPr>
          <p:nvPr/>
        </p:nvSpPr>
        <p:spPr bwMode="auto">
          <a:xfrm>
            <a:off x="1583061" y="3861701"/>
            <a:ext cx="8005655" cy="1643497"/>
          </a:xfrm>
          <a:prstGeom prst="rect">
            <a:avLst/>
          </a:prstGeom>
          <a:noFill/>
          <a:ln w="9525">
            <a:noFill/>
            <a:miter lim="800000"/>
            <a:headEnd/>
            <a:tailEnd/>
          </a:ln>
        </p:spPr>
        <p:txBody>
          <a:bodyPr wrap="none" lIns="91409" tIns="45705" rIns="91409" bIns="45705">
            <a:spAutoFit/>
          </a:bodyPr>
          <a:lstStyle/>
          <a:p>
            <a:pPr defTabSz="914326" fontAlgn="base">
              <a:lnSpc>
                <a:spcPct val="140000"/>
              </a:lnSpc>
              <a:spcBef>
                <a:spcPct val="0"/>
              </a:spcBef>
              <a:spcAft>
                <a:spcPct val="0"/>
              </a:spcAft>
            </a:pPr>
            <a:r>
              <a:rPr kumimoji="1" lang="zh-CN" altLang="en-US" sz="3600" b="1">
                <a:solidFill>
                  <a:srgbClr val="0000FF"/>
                </a:solidFill>
                <a:latin typeface="Times New Roman" pitchFamily="18" charset="0"/>
                <a:ea typeface="楷体_GB2312" pitchFamily="49" charset="-122"/>
              </a:rPr>
              <a:t>此法仅适合于：</a:t>
            </a:r>
          </a:p>
          <a:p>
            <a:pPr defTabSz="914326" fontAlgn="base">
              <a:lnSpc>
                <a:spcPct val="140000"/>
              </a:lnSpc>
              <a:spcBef>
                <a:spcPct val="0"/>
              </a:spcBef>
              <a:spcAft>
                <a:spcPct val="0"/>
              </a:spcAft>
            </a:pPr>
            <a:r>
              <a:rPr kumimoji="1" lang="zh-CN" altLang="en-US" sz="3600" b="1">
                <a:solidFill>
                  <a:prstClr val="black"/>
                </a:solidFill>
                <a:latin typeface="Times New Roman" pitchFamily="18" charset="0"/>
                <a:ea typeface="楷体_GB2312" pitchFamily="49" charset="-122"/>
              </a:rPr>
              <a:t>地址集合的大小 </a:t>
            </a:r>
            <a:r>
              <a:rPr kumimoji="1" lang="en-US" altLang="zh-CN" sz="3600" b="1">
                <a:solidFill>
                  <a:prstClr val="black"/>
                </a:solidFill>
                <a:latin typeface="Times New Roman" pitchFamily="18" charset="0"/>
                <a:ea typeface="楷体_GB2312" pitchFamily="49" charset="-122"/>
              </a:rPr>
              <a:t>= = </a:t>
            </a:r>
            <a:r>
              <a:rPr kumimoji="1" lang="zh-CN" altLang="en-US" sz="3600" b="1">
                <a:solidFill>
                  <a:prstClr val="black"/>
                </a:solidFill>
                <a:latin typeface="Times New Roman" pitchFamily="18" charset="0"/>
                <a:ea typeface="楷体_GB2312" pitchFamily="49" charset="-122"/>
              </a:rPr>
              <a:t>关键字集合的大小</a:t>
            </a:r>
            <a:endParaRPr kumimoji="1" lang="zh-CN" altLang="en-US" sz="360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416733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15747"/>
                                        </p:tgtEl>
                                        <p:attrNameLst>
                                          <p:attrName>style.visibility</p:attrName>
                                        </p:attrNameLst>
                                      </p:cBhvr>
                                      <p:to>
                                        <p:strVal val="visible"/>
                                      </p:to>
                                    </p:set>
                                    <p:animEffect transition="in" filter="wipe(left)">
                                      <p:cBhvr>
                                        <p:cTn id="7" dur="3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15746"/>
                                        </p:tgtEl>
                                        <p:attrNameLst>
                                          <p:attrName>style.visibility</p:attrName>
                                        </p:attrNameLst>
                                      </p:cBhvr>
                                      <p:to>
                                        <p:strVal val="visible"/>
                                      </p:to>
                                    </p:set>
                                    <p:animEffect transition="in" filter="strips(downRight)">
                                      <p:cBhvr>
                                        <p:cTn id="12" dur="300"/>
                                        <p:tgtEl>
                                          <p:spTgt spid="4157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5749"/>
                                        </p:tgtEl>
                                        <p:attrNameLst>
                                          <p:attrName>style.visibility</p:attrName>
                                        </p:attrNameLst>
                                      </p:cBhvr>
                                      <p:to>
                                        <p:strVal val="visible"/>
                                      </p:to>
                                    </p:set>
                                    <p:animEffect transition="in" filter="wipe(left)">
                                      <p:cBhvr>
                                        <p:cTn id="17" dur="500"/>
                                        <p:tgtEl>
                                          <p:spTgt spid="41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autoUpdateAnimBg="0"/>
      <p:bldP spid="415747" grpId="0" autoUpdateAnimBg="0"/>
      <p:bldP spid="415749"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2" name="Text Box 4"/>
          <p:cNvSpPr txBox="1">
            <a:spLocks noChangeArrowheads="1"/>
          </p:cNvSpPr>
          <p:nvPr/>
        </p:nvSpPr>
        <p:spPr bwMode="auto">
          <a:xfrm>
            <a:off x="1657144" y="457307"/>
            <a:ext cx="3270384"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993366"/>
                </a:solidFill>
                <a:latin typeface="Times New Roman" pitchFamily="18" charset="0"/>
                <a:ea typeface="楷体_GB2312" pitchFamily="49" charset="-122"/>
              </a:rPr>
              <a:t>3.</a:t>
            </a:r>
            <a:r>
              <a:rPr kumimoji="1" lang="en-US" altLang="zh-CN" sz="4000">
                <a:solidFill>
                  <a:srgbClr val="993366"/>
                </a:solidFill>
                <a:latin typeface="Times New Roman" pitchFamily="18" charset="0"/>
                <a:ea typeface="楷体_GB2312" pitchFamily="49" charset="-122"/>
              </a:rPr>
              <a:t> </a:t>
            </a:r>
            <a:r>
              <a:rPr kumimoji="1" lang="zh-CN" altLang="en-US" sz="4000" b="1">
                <a:solidFill>
                  <a:srgbClr val="800000"/>
                </a:solidFill>
                <a:latin typeface="楷体_GB2312" pitchFamily="49" charset="-122"/>
                <a:ea typeface="楷体_GB2312" pitchFamily="49" charset="-122"/>
              </a:rPr>
              <a:t>数字分析法</a:t>
            </a:r>
          </a:p>
        </p:txBody>
      </p:sp>
      <p:sp>
        <p:nvSpPr>
          <p:cNvPr id="416773" name="Text Box 5"/>
          <p:cNvSpPr txBox="1">
            <a:spLocks noChangeArrowheads="1"/>
          </p:cNvSpPr>
          <p:nvPr/>
        </p:nvSpPr>
        <p:spPr bwMode="auto">
          <a:xfrm>
            <a:off x="431749" y="1956265"/>
            <a:ext cx="11614755" cy="2169794"/>
          </a:xfrm>
          <a:prstGeom prst="rect">
            <a:avLst/>
          </a:prstGeom>
          <a:noFill/>
          <a:ln w="9525">
            <a:noFill/>
            <a:miter lim="800000"/>
            <a:headEnd/>
            <a:tailEnd/>
          </a:ln>
        </p:spPr>
        <p:txBody>
          <a:bodyPr lIns="91409" tIns="45705" rIns="91409" bIns="45705">
            <a:spAutoFit/>
          </a:bodyPr>
          <a:lstStyle/>
          <a:p>
            <a:pPr marL="914326" lvl="2" defTabSz="914326" fontAlgn="base">
              <a:lnSpc>
                <a:spcPct val="125000"/>
              </a:lnSpc>
              <a:spcBef>
                <a:spcPct val="0"/>
              </a:spcBef>
              <a:spcAft>
                <a:spcPct val="0"/>
              </a:spcAft>
            </a:pPr>
            <a:r>
              <a:rPr kumimoji="1" lang="zh-CN" altLang="en-US" sz="3600" b="1" dirty="0">
                <a:solidFill>
                  <a:prstClr val="black"/>
                </a:solidFill>
                <a:latin typeface="Times New Roman" pitchFamily="18" charset="0"/>
                <a:ea typeface="楷体_GB2312" pitchFamily="49" charset="-122"/>
              </a:rPr>
              <a:t>假设关键字集合中的每个关键字都是由 </a:t>
            </a:r>
            <a:r>
              <a:rPr kumimoji="1" lang="en-US" altLang="zh-CN" sz="3600" b="1" dirty="0">
                <a:solidFill>
                  <a:prstClr val="black"/>
                </a:solidFill>
                <a:latin typeface="Times New Roman" pitchFamily="18" charset="0"/>
                <a:ea typeface="楷体_GB2312" pitchFamily="49" charset="-122"/>
              </a:rPr>
              <a:t>s </a:t>
            </a:r>
            <a:r>
              <a:rPr kumimoji="1" lang="zh-CN" altLang="en-US" sz="3600" b="1" dirty="0">
                <a:solidFill>
                  <a:prstClr val="black"/>
                </a:solidFill>
                <a:latin typeface="Times New Roman" pitchFamily="18" charset="0"/>
                <a:ea typeface="楷体_GB2312" pitchFamily="49" charset="-122"/>
              </a:rPr>
              <a:t>位数字组成 </a:t>
            </a:r>
            <a:r>
              <a:rPr kumimoji="1" lang="en-US" altLang="zh-CN" sz="3600" b="1" dirty="0">
                <a:solidFill>
                  <a:prstClr val="black"/>
                </a:solidFill>
                <a:latin typeface="Times New Roman" pitchFamily="18" charset="0"/>
                <a:ea typeface="楷体_GB2312" pitchFamily="49" charset="-122"/>
              </a:rPr>
              <a:t>(u</a:t>
            </a:r>
            <a:r>
              <a:rPr kumimoji="1" lang="en-US" altLang="zh-CN" sz="3600" b="1" baseline="-25000" dirty="0">
                <a:solidFill>
                  <a:prstClr val="black"/>
                </a:solidFill>
                <a:latin typeface="Times New Roman" pitchFamily="18" charset="0"/>
                <a:ea typeface="楷体_GB2312" pitchFamily="49" charset="-122"/>
              </a:rPr>
              <a:t>1</a:t>
            </a:r>
            <a:r>
              <a:rPr kumimoji="1" lang="en-US" altLang="zh-CN" sz="3600" b="1" dirty="0">
                <a:solidFill>
                  <a:prstClr val="black"/>
                </a:solidFill>
                <a:latin typeface="Times New Roman" pitchFamily="18" charset="0"/>
                <a:ea typeface="楷体_GB2312" pitchFamily="49" charset="-122"/>
              </a:rPr>
              <a:t>, u</a:t>
            </a:r>
            <a:r>
              <a:rPr kumimoji="1" lang="en-US" altLang="zh-CN" sz="3600" b="1" baseline="-25000" dirty="0">
                <a:solidFill>
                  <a:prstClr val="black"/>
                </a:solidFill>
                <a:latin typeface="Times New Roman" pitchFamily="18" charset="0"/>
                <a:ea typeface="楷体_GB2312" pitchFamily="49" charset="-122"/>
              </a:rPr>
              <a:t>2</a:t>
            </a:r>
            <a:r>
              <a:rPr kumimoji="1" lang="en-US" altLang="zh-CN" sz="3600" b="1" dirty="0">
                <a:solidFill>
                  <a:prstClr val="black"/>
                </a:solidFill>
                <a:latin typeface="Times New Roman" pitchFamily="18" charset="0"/>
                <a:ea typeface="楷体_GB2312" pitchFamily="49" charset="-122"/>
              </a:rPr>
              <a:t>, …, u</a:t>
            </a:r>
            <a:r>
              <a:rPr kumimoji="1" lang="en-US" altLang="zh-CN" sz="3600" b="1" baseline="-25000" dirty="0">
                <a:solidFill>
                  <a:prstClr val="black"/>
                </a:solidFill>
                <a:latin typeface="Times New Roman" pitchFamily="18" charset="0"/>
                <a:ea typeface="楷体_GB2312" pitchFamily="49" charset="-122"/>
              </a:rPr>
              <a:t>s</a:t>
            </a:r>
            <a:r>
              <a:rPr kumimoji="1" lang="en-US" altLang="zh-CN" sz="3600" b="1" dirty="0">
                <a:solidFill>
                  <a:prstClr val="black"/>
                </a:solidFill>
                <a:latin typeface="Times New Roman" pitchFamily="18" charset="0"/>
                <a:ea typeface="楷体_GB2312" pitchFamily="49" charset="-122"/>
              </a:rPr>
              <a:t>)</a:t>
            </a:r>
            <a:r>
              <a:rPr kumimoji="1" lang="zh-CN" altLang="en-US" sz="3600" b="1" dirty="0">
                <a:solidFill>
                  <a:prstClr val="black"/>
                </a:solidFill>
                <a:latin typeface="Times New Roman" pitchFamily="18" charset="0"/>
                <a:ea typeface="楷体_GB2312" pitchFamily="49" charset="-122"/>
              </a:rPr>
              <a:t>，分析关键字集中的全体， 并</a:t>
            </a:r>
            <a:r>
              <a:rPr kumimoji="1" lang="zh-CN" altLang="en-US" sz="3600" b="1" dirty="0">
                <a:solidFill>
                  <a:srgbClr val="FF0000"/>
                </a:solidFill>
                <a:latin typeface="Times New Roman" pitchFamily="18" charset="0"/>
                <a:ea typeface="楷体_GB2312" pitchFamily="49" charset="-122"/>
              </a:rPr>
              <a:t>从中提取分布均匀的若干位</a:t>
            </a:r>
            <a:r>
              <a:rPr kumimoji="1" lang="zh-CN" altLang="en-US" sz="3600" b="1" dirty="0">
                <a:solidFill>
                  <a:srgbClr val="A50021"/>
                </a:solidFill>
                <a:latin typeface="Times New Roman" pitchFamily="18" charset="0"/>
                <a:ea typeface="楷体_GB2312" pitchFamily="49" charset="-122"/>
              </a:rPr>
              <a:t>或</a:t>
            </a:r>
            <a:r>
              <a:rPr kumimoji="1" lang="zh-CN" altLang="en-US" sz="3600" b="1" dirty="0">
                <a:solidFill>
                  <a:srgbClr val="FF0000"/>
                </a:solidFill>
                <a:latin typeface="Times New Roman" pitchFamily="18" charset="0"/>
                <a:ea typeface="楷体_GB2312" pitchFamily="49" charset="-122"/>
              </a:rPr>
              <a:t>它们的组合</a:t>
            </a:r>
            <a:r>
              <a:rPr kumimoji="1" lang="zh-CN" altLang="en-US" sz="3600" b="1" dirty="0">
                <a:solidFill>
                  <a:prstClr val="black"/>
                </a:solidFill>
                <a:latin typeface="Times New Roman" pitchFamily="18" charset="0"/>
                <a:ea typeface="楷体_GB2312" pitchFamily="49" charset="-122"/>
              </a:rPr>
              <a:t>作为地址。</a:t>
            </a:r>
            <a:endParaRPr kumimoji="1" lang="zh-CN" altLang="en-US" sz="2400" b="1" dirty="0">
              <a:solidFill>
                <a:prstClr val="black"/>
              </a:solidFill>
              <a:latin typeface="Times New Roman" pitchFamily="18" charset="0"/>
            </a:endParaRPr>
          </a:p>
        </p:txBody>
      </p:sp>
    </p:spTree>
    <p:extLst>
      <p:ext uri="{BB962C8B-B14F-4D97-AF65-F5344CB8AC3E}">
        <p14:creationId xmlns:p14="http://schemas.microsoft.com/office/powerpoint/2010/main" val="246334603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16772"/>
                                        </p:tgtEl>
                                        <p:attrNameLst>
                                          <p:attrName>style.visibility</p:attrName>
                                        </p:attrNameLst>
                                      </p:cBhvr>
                                      <p:to>
                                        <p:strVal val="visible"/>
                                      </p:to>
                                    </p:set>
                                    <p:animEffect transition="in" filter="wipe(left)">
                                      <p:cBhvr>
                                        <p:cTn id="7" dur="300"/>
                                        <p:tgtEl>
                                          <p:spTgt spid="416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16773"/>
                                        </p:tgtEl>
                                        <p:attrNameLst>
                                          <p:attrName>style.visibility</p:attrName>
                                        </p:attrNameLst>
                                      </p:cBhvr>
                                      <p:to>
                                        <p:strVal val="visible"/>
                                      </p:to>
                                    </p:set>
                                    <p:animEffect transition="in" filter="strips(downRight)">
                                      <p:cBhvr>
                                        <p:cTn id="12" dur="300"/>
                                        <p:tgtEl>
                                          <p:spTgt spid="416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2" grpId="0" autoUpdateAnimBg="0"/>
      <p:bldP spid="416773" grpId="0"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 Box 2"/>
          <p:cNvSpPr txBox="1">
            <a:spLocks noChangeArrowheads="1"/>
          </p:cNvSpPr>
          <p:nvPr/>
        </p:nvSpPr>
        <p:spPr bwMode="auto">
          <a:xfrm>
            <a:off x="1559781" y="549413"/>
            <a:ext cx="4921477"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prstClr val="black"/>
                </a:solidFill>
                <a:latin typeface="Times New Roman" pitchFamily="18" charset="0"/>
              </a:rPr>
              <a:t>如：关键字是</a:t>
            </a:r>
            <a:r>
              <a:rPr kumimoji="1" lang="en-US" altLang="zh-CN" sz="3200" b="1">
                <a:solidFill>
                  <a:prstClr val="black"/>
                </a:solidFill>
                <a:latin typeface="Times New Roman" pitchFamily="18" charset="0"/>
              </a:rPr>
              <a:t>7</a:t>
            </a:r>
            <a:r>
              <a:rPr kumimoji="1" lang="zh-CN" altLang="en-US" sz="3200" b="1">
                <a:solidFill>
                  <a:prstClr val="black"/>
                </a:solidFill>
                <a:latin typeface="Times New Roman" pitchFamily="18" charset="0"/>
              </a:rPr>
              <a:t>位十进制数</a:t>
            </a:r>
          </a:p>
        </p:txBody>
      </p:sp>
      <p:sp>
        <p:nvSpPr>
          <p:cNvPr id="417795" name="Text Box 3"/>
          <p:cNvSpPr txBox="1">
            <a:spLocks noChangeArrowheads="1"/>
          </p:cNvSpPr>
          <p:nvPr/>
        </p:nvSpPr>
        <p:spPr bwMode="auto">
          <a:xfrm>
            <a:off x="2446557" y="1341749"/>
            <a:ext cx="1620894" cy="3046958"/>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prstClr val="black"/>
                </a:solidFill>
                <a:latin typeface="Times New Roman" pitchFamily="18" charset="0"/>
              </a:rPr>
              <a:t>8106354</a:t>
            </a:r>
          </a:p>
          <a:p>
            <a:pPr defTabSz="914326" fontAlgn="base">
              <a:spcBef>
                <a:spcPct val="0"/>
              </a:spcBef>
              <a:spcAft>
                <a:spcPct val="0"/>
              </a:spcAft>
            </a:pPr>
            <a:r>
              <a:rPr kumimoji="1" lang="en-US" altLang="zh-CN" sz="3200" b="1">
                <a:solidFill>
                  <a:prstClr val="black"/>
                </a:solidFill>
                <a:latin typeface="Times New Roman" pitchFamily="18" charset="0"/>
              </a:rPr>
              <a:t>8112321</a:t>
            </a:r>
          </a:p>
          <a:p>
            <a:pPr defTabSz="914326" fontAlgn="base">
              <a:spcBef>
                <a:spcPct val="0"/>
              </a:spcBef>
              <a:spcAft>
                <a:spcPct val="0"/>
              </a:spcAft>
            </a:pPr>
            <a:r>
              <a:rPr kumimoji="1" lang="en-US" altLang="zh-CN" sz="3200" b="1">
                <a:solidFill>
                  <a:prstClr val="black"/>
                </a:solidFill>
                <a:latin typeface="Times New Roman" pitchFamily="18" charset="0"/>
              </a:rPr>
              <a:t>8103317</a:t>
            </a:r>
          </a:p>
          <a:p>
            <a:pPr defTabSz="914326" fontAlgn="base">
              <a:spcBef>
                <a:spcPct val="0"/>
              </a:spcBef>
              <a:spcAft>
                <a:spcPct val="0"/>
              </a:spcAft>
            </a:pPr>
            <a:r>
              <a:rPr kumimoji="1" lang="en-US" altLang="zh-CN" sz="3200" b="1">
                <a:solidFill>
                  <a:prstClr val="black"/>
                </a:solidFill>
                <a:latin typeface="Times New Roman" pitchFamily="18" charset="0"/>
              </a:rPr>
              <a:t>8105342</a:t>
            </a:r>
          </a:p>
          <a:p>
            <a:pPr defTabSz="914326" fontAlgn="base">
              <a:spcBef>
                <a:spcPct val="0"/>
              </a:spcBef>
              <a:spcAft>
                <a:spcPct val="0"/>
              </a:spcAft>
            </a:pPr>
            <a:r>
              <a:rPr kumimoji="1" lang="en-US" altLang="zh-CN" sz="3200" b="1">
                <a:solidFill>
                  <a:prstClr val="black"/>
                </a:solidFill>
                <a:latin typeface="Times New Roman" pitchFamily="18" charset="0"/>
              </a:rPr>
              <a:t>8108378</a:t>
            </a:r>
          </a:p>
          <a:p>
            <a:pPr defTabSz="914326" fontAlgn="base">
              <a:spcBef>
                <a:spcPct val="0"/>
              </a:spcBef>
              <a:spcAft>
                <a:spcPct val="0"/>
              </a:spcAft>
            </a:pPr>
            <a:r>
              <a:rPr kumimoji="1" lang="en-US" altLang="zh-CN" sz="3200" b="1">
                <a:solidFill>
                  <a:prstClr val="black"/>
                </a:solidFill>
                <a:latin typeface="Times New Roman" pitchFamily="18" charset="0"/>
              </a:rPr>
              <a:t>8101335</a:t>
            </a:r>
          </a:p>
        </p:txBody>
      </p:sp>
      <p:sp>
        <p:nvSpPr>
          <p:cNvPr id="417796" name="AutoShape 4"/>
          <p:cNvSpPr>
            <a:spLocks noChangeArrowheads="1"/>
          </p:cNvSpPr>
          <p:nvPr/>
        </p:nvSpPr>
        <p:spPr bwMode="auto">
          <a:xfrm>
            <a:off x="5134365" y="2637448"/>
            <a:ext cx="1320628" cy="304871"/>
          </a:xfrm>
          <a:prstGeom prst="rightArrow">
            <a:avLst>
              <a:gd name="adj1" fmla="val 50000"/>
              <a:gd name="adj2" fmla="val 81250"/>
            </a:avLst>
          </a:prstGeom>
          <a:solidFill>
            <a:schemeClr val="accent1"/>
          </a:solidFill>
          <a:ln w="9525">
            <a:solidFill>
              <a:schemeClr val="tx1"/>
            </a:solidFill>
            <a:miter lim="800000"/>
            <a:headEnd/>
            <a:tailEnd/>
          </a:ln>
        </p:spPr>
        <p:txBody>
          <a:bodyPr wrap="none" lIns="91409" tIns="45705" rIns="91409" bIns="45705"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417797" name="Text Box 5"/>
          <p:cNvSpPr txBox="1">
            <a:spLocks noChangeArrowheads="1"/>
          </p:cNvSpPr>
          <p:nvPr/>
        </p:nvSpPr>
        <p:spPr bwMode="auto">
          <a:xfrm>
            <a:off x="5326961" y="2061062"/>
            <a:ext cx="803362" cy="46163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400" b="1">
                <a:solidFill>
                  <a:srgbClr val="A50021"/>
                </a:solidFill>
                <a:latin typeface="Times New Roman" pitchFamily="18" charset="0"/>
              </a:rPr>
              <a:t>取出</a:t>
            </a:r>
          </a:p>
        </p:txBody>
      </p:sp>
      <p:sp>
        <p:nvSpPr>
          <p:cNvPr id="417798" name="Text Box 6"/>
          <p:cNvSpPr txBox="1">
            <a:spLocks noChangeArrowheads="1"/>
          </p:cNvSpPr>
          <p:nvPr/>
        </p:nvSpPr>
        <p:spPr bwMode="auto">
          <a:xfrm>
            <a:off x="6768228" y="836808"/>
            <a:ext cx="1279455" cy="35394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3333FF"/>
                </a:solidFill>
                <a:latin typeface="Times New Roman" pitchFamily="18" charset="0"/>
              </a:rPr>
              <a:t>H</a:t>
            </a:r>
            <a:r>
              <a:rPr kumimoji="1" lang="zh-CN" altLang="en-US" sz="3200" b="1">
                <a:solidFill>
                  <a:srgbClr val="3333FF"/>
                </a:solidFill>
                <a:latin typeface="Times New Roman" pitchFamily="18" charset="0"/>
              </a:rPr>
              <a:t>（</a:t>
            </a:r>
            <a:r>
              <a:rPr kumimoji="1" lang="en-US" altLang="zh-CN" sz="3200" b="1">
                <a:solidFill>
                  <a:srgbClr val="3333FF"/>
                </a:solidFill>
                <a:latin typeface="Times New Roman" pitchFamily="18" charset="0"/>
              </a:rPr>
              <a:t>k)</a:t>
            </a:r>
          </a:p>
          <a:p>
            <a:pPr defTabSz="914326" fontAlgn="base">
              <a:spcBef>
                <a:spcPct val="0"/>
              </a:spcBef>
              <a:spcAft>
                <a:spcPct val="0"/>
              </a:spcAft>
            </a:pPr>
            <a:r>
              <a:rPr kumimoji="1" lang="en-US" altLang="zh-CN" sz="3200" b="1">
                <a:solidFill>
                  <a:prstClr val="black"/>
                </a:solidFill>
                <a:latin typeface="Times New Roman" pitchFamily="18" charset="0"/>
              </a:rPr>
              <a:t>  654</a:t>
            </a:r>
          </a:p>
          <a:p>
            <a:pPr defTabSz="914326" fontAlgn="base">
              <a:spcBef>
                <a:spcPct val="0"/>
              </a:spcBef>
              <a:spcAft>
                <a:spcPct val="0"/>
              </a:spcAft>
            </a:pPr>
            <a:r>
              <a:rPr kumimoji="1" lang="en-US" altLang="zh-CN" sz="3200" b="1">
                <a:solidFill>
                  <a:prstClr val="black"/>
                </a:solidFill>
                <a:latin typeface="Times New Roman" pitchFamily="18" charset="0"/>
              </a:rPr>
              <a:t>  221</a:t>
            </a:r>
          </a:p>
          <a:p>
            <a:pPr defTabSz="914326" fontAlgn="base">
              <a:spcBef>
                <a:spcPct val="0"/>
              </a:spcBef>
              <a:spcAft>
                <a:spcPct val="0"/>
              </a:spcAft>
            </a:pPr>
            <a:r>
              <a:rPr kumimoji="1" lang="en-US" altLang="zh-CN" sz="3200" b="1">
                <a:solidFill>
                  <a:prstClr val="black"/>
                </a:solidFill>
                <a:latin typeface="Times New Roman" pitchFamily="18" charset="0"/>
              </a:rPr>
              <a:t>  317</a:t>
            </a:r>
          </a:p>
          <a:p>
            <a:pPr defTabSz="914326" fontAlgn="base">
              <a:spcBef>
                <a:spcPct val="0"/>
              </a:spcBef>
              <a:spcAft>
                <a:spcPct val="0"/>
              </a:spcAft>
            </a:pPr>
            <a:r>
              <a:rPr kumimoji="1" lang="en-US" altLang="zh-CN" sz="3200" b="1">
                <a:solidFill>
                  <a:prstClr val="black"/>
                </a:solidFill>
                <a:latin typeface="Times New Roman" pitchFamily="18" charset="0"/>
              </a:rPr>
              <a:t>  542</a:t>
            </a:r>
          </a:p>
          <a:p>
            <a:pPr defTabSz="914326" fontAlgn="base">
              <a:spcBef>
                <a:spcPct val="0"/>
              </a:spcBef>
              <a:spcAft>
                <a:spcPct val="0"/>
              </a:spcAft>
            </a:pPr>
            <a:r>
              <a:rPr kumimoji="1" lang="en-US" altLang="zh-CN" sz="3200" b="1">
                <a:solidFill>
                  <a:prstClr val="black"/>
                </a:solidFill>
                <a:latin typeface="Times New Roman" pitchFamily="18" charset="0"/>
              </a:rPr>
              <a:t>  878</a:t>
            </a:r>
          </a:p>
          <a:p>
            <a:pPr defTabSz="914326" fontAlgn="base">
              <a:spcBef>
                <a:spcPct val="0"/>
              </a:spcBef>
              <a:spcAft>
                <a:spcPct val="0"/>
              </a:spcAft>
            </a:pPr>
            <a:r>
              <a:rPr kumimoji="1" lang="en-US" altLang="zh-CN" sz="3200" b="1">
                <a:solidFill>
                  <a:prstClr val="black"/>
                </a:solidFill>
                <a:latin typeface="Times New Roman" pitchFamily="18" charset="0"/>
              </a:rPr>
              <a:t>  135</a:t>
            </a:r>
          </a:p>
        </p:txBody>
      </p:sp>
      <p:sp>
        <p:nvSpPr>
          <p:cNvPr id="417802" name="Text Box 10"/>
          <p:cNvSpPr txBox="1">
            <a:spLocks noChangeArrowheads="1"/>
          </p:cNvSpPr>
          <p:nvPr/>
        </p:nvSpPr>
        <p:spPr bwMode="auto">
          <a:xfrm>
            <a:off x="1870900" y="4366643"/>
            <a:ext cx="9985133" cy="1938962"/>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zh-CN" altLang="en-US" sz="3200" b="1">
                <a:solidFill>
                  <a:srgbClr val="0000FF"/>
                </a:solidFill>
                <a:latin typeface="Times New Roman" pitchFamily="18" charset="0"/>
                <a:ea typeface="楷体_GB2312" pitchFamily="49" charset="-122"/>
              </a:rPr>
              <a:t>此方法仅适合于：</a:t>
            </a:r>
          </a:p>
          <a:p>
            <a:pPr defTabSz="914326" fontAlgn="base">
              <a:lnSpc>
                <a:spcPct val="125000"/>
              </a:lnSpc>
              <a:spcBef>
                <a:spcPct val="0"/>
              </a:spcBef>
              <a:spcAft>
                <a:spcPct val="0"/>
              </a:spcAft>
            </a:pPr>
            <a:r>
              <a:rPr kumimoji="1" lang="zh-CN" altLang="en-US" sz="3200" b="1">
                <a:solidFill>
                  <a:srgbClr val="A50021"/>
                </a:solidFill>
                <a:latin typeface="Times New Roman" pitchFamily="18" charset="0"/>
                <a:ea typeface="楷体_GB2312" pitchFamily="49" charset="-122"/>
              </a:rPr>
              <a:t>    </a:t>
            </a:r>
            <a:r>
              <a:rPr kumimoji="1" lang="zh-CN" altLang="en-US" sz="3200" b="1">
                <a:solidFill>
                  <a:prstClr val="black"/>
                </a:solidFill>
                <a:latin typeface="Times New Roman" pitchFamily="18" charset="0"/>
                <a:ea typeface="楷体_GB2312" pitchFamily="49" charset="-122"/>
              </a:rPr>
              <a:t>能预先估计出全体关键字的每一位上各种数字出现的频度。</a:t>
            </a:r>
            <a:endParaRPr kumimoji="1" lang="zh-CN" altLang="en-US" sz="3200" b="1">
              <a:solidFill>
                <a:prstClr val="black"/>
              </a:solidFill>
              <a:latin typeface="Times New Roman" pitchFamily="18" charset="0"/>
            </a:endParaRPr>
          </a:p>
        </p:txBody>
      </p:sp>
    </p:spTree>
    <p:extLst>
      <p:ext uri="{BB962C8B-B14F-4D97-AF65-F5344CB8AC3E}">
        <p14:creationId xmlns:p14="http://schemas.microsoft.com/office/powerpoint/2010/main" val="263578428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7795"/>
                                        </p:tgtEl>
                                        <p:attrNameLst>
                                          <p:attrName>style.visibility</p:attrName>
                                        </p:attrNameLst>
                                      </p:cBhvr>
                                      <p:to>
                                        <p:strVal val="visible"/>
                                      </p:to>
                                    </p:set>
                                    <p:animEffect transition="in" filter="blinds(horizontal)">
                                      <p:cBhvr>
                                        <p:cTn id="7" dur="500"/>
                                        <p:tgtEl>
                                          <p:spTgt spid="417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77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1779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1779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17802"/>
                                        </p:tgtEl>
                                        <p:attrNameLst>
                                          <p:attrName>style.visibility</p:attrName>
                                        </p:attrNameLst>
                                      </p:cBhvr>
                                      <p:to>
                                        <p:strVal val="visible"/>
                                      </p:to>
                                    </p:set>
                                    <p:animEffect transition="in" filter="wipe(left)">
                                      <p:cBhvr>
                                        <p:cTn id="24" dur="500"/>
                                        <p:tgtEl>
                                          <p:spTgt spid="417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autoUpdateAnimBg="0"/>
      <p:bldP spid="417796" grpId="0" animBg="1"/>
      <p:bldP spid="417797" grpId="0" autoUpdateAnimBg="0"/>
      <p:bldP spid="417798" grpId="0" autoUpdateAnimBg="0"/>
      <p:bldP spid="417802" grpId="0" autoUpdateAnimBg="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544974" y="1170273"/>
            <a:ext cx="10406296" cy="2160561"/>
          </a:xfrm>
          <a:prstGeom prst="rect">
            <a:avLst/>
          </a:prstGeom>
          <a:noFill/>
          <a:ln w="9525">
            <a:noFill/>
            <a:miter lim="800000"/>
            <a:headEnd/>
            <a:tailEnd/>
          </a:ln>
        </p:spPr>
        <p:txBody>
          <a:bodyPr lIns="91409" tIns="45705" rIns="91409" bIns="45705">
            <a:spAutoFit/>
          </a:bodyPr>
          <a:lstStyle/>
          <a:p>
            <a:pPr defTabSz="914326" fontAlgn="base">
              <a:lnSpc>
                <a:spcPct val="140000"/>
              </a:lnSpc>
              <a:spcBef>
                <a:spcPct val="0"/>
              </a:spcBef>
              <a:spcAft>
                <a:spcPct val="0"/>
              </a:spcAft>
            </a:pPr>
            <a:r>
              <a:rPr kumimoji="1" lang="en-US" altLang="zh-CN" sz="3200" b="1">
                <a:solidFill>
                  <a:prstClr val="black"/>
                </a:solidFill>
                <a:latin typeface="Times New Roman" pitchFamily="18" charset="0"/>
                <a:ea typeface="楷体_GB2312" pitchFamily="49" charset="-122"/>
              </a:rPr>
              <a:t>    </a:t>
            </a:r>
            <a:r>
              <a:rPr kumimoji="1" lang="zh-CN" altLang="en-US" sz="3200" b="1">
                <a:solidFill>
                  <a:prstClr val="black"/>
                </a:solidFill>
                <a:latin typeface="Times New Roman" pitchFamily="18" charset="0"/>
                <a:ea typeface="楷体_GB2312" pitchFamily="49" charset="-122"/>
              </a:rPr>
              <a:t>以</a:t>
            </a:r>
            <a:r>
              <a:rPr kumimoji="1" lang="zh-CN" altLang="en-US" sz="3200" b="1">
                <a:solidFill>
                  <a:srgbClr val="FF0000"/>
                </a:solidFill>
                <a:latin typeface="Times New Roman" pitchFamily="18" charset="0"/>
                <a:ea typeface="楷体_GB2312" pitchFamily="49" charset="-122"/>
              </a:rPr>
              <a:t>关键字的平方值的中间几位</a:t>
            </a:r>
            <a:r>
              <a:rPr kumimoji="1" lang="zh-CN" altLang="en-US" sz="3200" b="1" smtClean="0">
                <a:solidFill>
                  <a:prstClr val="black"/>
                </a:solidFill>
                <a:latin typeface="Times New Roman" pitchFamily="18" charset="0"/>
                <a:ea typeface="楷体_GB2312" pitchFamily="49" charset="-122"/>
              </a:rPr>
              <a:t>作为哈希地址</a:t>
            </a:r>
            <a:r>
              <a:rPr kumimoji="1" lang="zh-CN" altLang="en-US" sz="3200" b="1">
                <a:solidFill>
                  <a:prstClr val="black"/>
                </a:solidFill>
                <a:latin typeface="Times New Roman" pitchFamily="18" charset="0"/>
                <a:ea typeface="楷体_GB2312" pitchFamily="49" charset="-122"/>
              </a:rPr>
              <a:t>。求“关键字的平方值” 的目的是“扩大差别” ，同时平方值的中间各位又能受到整个关键字中各位的影响。</a:t>
            </a:r>
          </a:p>
        </p:txBody>
      </p:sp>
      <p:sp>
        <p:nvSpPr>
          <p:cNvPr id="418819" name="Text Box 3"/>
          <p:cNvSpPr txBox="1">
            <a:spLocks noChangeArrowheads="1"/>
          </p:cNvSpPr>
          <p:nvPr/>
        </p:nvSpPr>
        <p:spPr bwMode="auto">
          <a:xfrm>
            <a:off x="1837030" y="501775"/>
            <a:ext cx="3270384"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800000"/>
                </a:solidFill>
                <a:latin typeface="Times New Roman" pitchFamily="18" charset="0"/>
                <a:ea typeface="楷体_GB2312" pitchFamily="49" charset="-122"/>
              </a:rPr>
              <a:t>4. </a:t>
            </a:r>
            <a:r>
              <a:rPr kumimoji="1" lang="zh-CN" altLang="en-US" sz="4000" b="1">
                <a:solidFill>
                  <a:srgbClr val="800000"/>
                </a:solidFill>
                <a:latin typeface="Times New Roman" pitchFamily="18" charset="0"/>
                <a:ea typeface="楷体_GB2312" pitchFamily="49" charset="-122"/>
              </a:rPr>
              <a:t>平方取中法</a:t>
            </a:r>
          </a:p>
        </p:txBody>
      </p:sp>
      <p:sp>
        <p:nvSpPr>
          <p:cNvPr id="418821" name="Rectangle 5"/>
          <p:cNvSpPr>
            <a:spLocks noChangeArrowheads="1"/>
          </p:cNvSpPr>
          <p:nvPr/>
        </p:nvSpPr>
        <p:spPr bwMode="auto">
          <a:xfrm>
            <a:off x="1583060" y="4006202"/>
            <a:ext cx="10311058" cy="1077188"/>
          </a:xfrm>
          <a:prstGeom prst="rect">
            <a:avLst/>
          </a:prstGeom>
          <a:noFill/>
          <a:ln w="9525">
            <a:noFill/>
            <a:miter lim="800000"/>
            <a:headEnd/>
            <a:tailEnd/>
          </a:ln>
        </p:spPr>
        <p:txBody>
          <a:bodyPr lIns="91409" tIns="45705" rIns="91409" bIns="45705">
            <a:spAutoFit/>
          </a:bodyPr>
          <a:lstStyle/>
          <a:p>
            <a:r>
              <a:rPr lang="zh-CN" altLang="zh-CN" sz="3200"/>
              <a:t>此方法适合于</a:t>
            </a:r>
            <a:r>
              <a:rPr lang="en-US" altLang="zh-CN" sz="3200"/>
              <a:t>:    </a:t>
            </a:r>
            <a:r>
              <a:rPr lang="zh-CN" altLang="zh-CN" sz="3200"/>
              <a:t>关键字中的每一位取值都不够分散或者较分散的位数小于哈希地址所需要的位数的情况。</a:t>
            </a:r>
          </a:p>
        </p:txBody>
      </p:sp>
    </p:spTree>
    <p:extLst>
      <p:ext uri="{BB962C8B-B14F-4D97-AF65-F5344CB8AC3E}">
        <p14:creationId xmlns:p14="http://schemas.microsoft.com/office/powerpoint/2010/main" val="47200978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18819"/>
                                        </p:tgtEl>
                                        <p:attrNameLst>
                                          <p:attrName>style.visibility</p:attrName>
                                        </p:attrNameLst>
                                      </p:cBhvr>
                                      <p:to>
                                        <p:strVal val="visible"/>
                                      </p:to>
                                    </p:set>
                                    <p:animEffect transition="in" filter="wipe(left)">
                                      <p:cBhvr>
                                        <p:cTn id="7" dur="300"/>
                                        <p:tgtEl>
                                          <p:spTgt spid="418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18818"/>
                                        </p:tgtEl>
                                        <p:attrNameLst>
                                          <p:attrName>style.visibility</p:attrName>
                                        </p:attrNameLst>
                                      </p:cBhvr>
                                      <p:to>
                                        <p:strVal val="visible"/>
                                      </p:to>
                                    </p:set>
                                    <p:animEffect transition="in" filter="strips(downRight)">
                                      <p:cBhvr>
                                        <p:cTn id="12" dur="300"/>
                                        <p:tgtEl>
                                          <p:spTgt spid="418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8821"/>
                                        </p:tgtEl>
                                        <p:attrNameLst>
                                          <p:attrName>style.visibility</p:attrName>
                                        </p:attrNameLst>
                                      </p:cBhvr>
                                      <p:to>
                                        <p:strVal val="visible"/>
                                      </p:to>
                                    </p:set>
                                    <p:animEffect transition="in" filter="strips(downRight)">
                                      <p:cBhvr>
                                        <p:cTn id="17" dur="500"/>
                                        <p:tgtEl>
                                          <p:spTgt spid="418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19" grpId="0" autoUpdateAnimBg="0"/>
      <p:bldP spid="41882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1"/>
          <p:cNvSpPr/>
          <p:nvPr/>
        </p:nvSpPr>
        <p:spPr>
          <a:xfrm>
            <a:off x="3354388" y="4048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47" name="TextBox 46"/>
          <p:cNvSpPr txBox="1">
            <a:spLocks noChangeArrowheads="1"/>
          </p:cNvSpPr>
          <p:nvPr/>
        </p:nvSpPr>
        <p:spPr bwMode="auto">
          <a:xfrm>
            <a:off x="3498850" y="496888"/>
            <a:ext cx="356142"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cxnSp>
        <p:nvCxnSpPr>
          <p:cNvPr id="48" name="Straight Connector 4"/>
          <p:cNvCxnSpPr/>
          <p:nvPr/>
        </p:nvCxnSpPr>
        <p:spPr>
          <a:xfrm flipH="1">
            <a:off x="2886079" y="896942"/>
            <a:ext cx="533400" cy="5857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
          <p:cNvCxnSpPr/>
          <p:nvPr/>
        </p:nvCxnSpPr>
        <p:spPr>
          <a:xfrm>
            <a:off x="3984629" y="823917"/>
            <a:ext cx="587375"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10"/>
          <p:cNvSpPr/>
          <p:nvPr/>
        </p:nvSpPr>
        <p:spPr>
          <a:xfrm>
            <a:off x="4356100" y="1403350"/>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53" name="Rectangle 12"/>
          <p:cNvSpPr>
            <a:spLocks noRot="1" noChangeAspect="1" noMove="1" noResize="1" noEditPoints="1" noAdjustHandles="1" noChangeArrowheads="1" noChangeShapeType="1" noTextEdit="1"/>
          </p:cNvSpPr>
          <p:nvPr/>
        </p:nvSpPr>
        <p:spPr>
          <a:xfrm>
            <a:off x="4199592" y="896371"/>
            <a:ext cx="447558" cy="400110"/>
          </a:xfrm>
          <a:prstGeom prst="rect">
            <a:avLst/>
          </a:prstGeom>
          <a:blipFill rotWithShape="1">
            <a:blip r:embed="rId2"/>
            <a:stretch>
              <a:fillRect/>
            </a:stretch>
          </a:blipFill>
        </p:spPr>
        <p:txBody>
          <a:bodyPr/>
          <a:lstStyle/>
          <a:p>
            <a:pPr>
              <a:defRPr/>
            </a:pPr>
            <a:r>
              <a:rPr lang="zh-CN" altLang="en-US">
                <a:noFill/>
              </a:rPr>
              <a:t> </a:t>
            </a:r>
          </a:p>
        </p:txBody>
      </p:sp>
      <p:sp>
        <p:nvSpPr>
          <p:cNvPr id="54" name="Rectangle 13"/>
          <p:cNvSpPr>
            <a:spLocks noRot="1" noChangeAspect="1" noMove="1" noResize="1" noEditPoints="1" noAdjustHandles="1" noChangeArrowheads="1" noChangeShapeType="1" noTextEdit="1"/>
          </p:cNvSpPr>
          <p:nvPr/>
        </p:nvSpPr>
        <p:spPr>
          <a:xfrm>
            <a:off x="2799676" y="917356"/>
            <a:ext cx="447558" cy="400110"/>
          </a:xfrm>
          <a:prstGeom prst="rect">
            <a:avLst/>
          </a:prstGeom>
          <a:blipFill rotWithShape="1">
            <a:blip r:embed="rId3"/>
            <a:stretch>
              <a:fillRect/>
            </a:stretch>
          </a:blipFill>
        </p:spPr>
        <p:txBody>
          <a:bodyPr/>
          <a:lstStyle/>
          <a:p>
            <a:pPr>
              <a:defRPr/>
            </a:pPr>
            <a:r>
              <a:rPr lang="zh-CN" altLang="en-US">
                <a:noFill/>
              </a:rPr>
              <a:t> </a:t>
            </a:r>
          </a:p>
        </p:txBody>
      </p:sp>
      <p:sp>
        <p:nvSpPr>
          <p:cNvPr id="55" name="Rectangle 14"/>
          <p:cNvSpPr/>
          <p:nvPr/>
        </p:nvSpPr>
        <p:spPr>
          <a:xfrm>
            <a:off x="2555879" y="1487492"/>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TextBox 55"/>
          <p:cNvSpPr txBox="1">
            <a:spLocks noChangeArrowheads="1"/>
          </p:cNvSpPr>
          <p:nvPr/>
        </p:nvSpPr>
        <p:spPr bwMode="auto">
          <a:xfrm>
            <a:off x="2706688" y="1533525"/>
            <a:ext cx="356142"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sp>
        <p:nvSpPr>
          <p:cNvPr id="57" name="TextBox 56"/>
          <p:cNvSpPr txBox="1">
            <a:spLocks noChangeArrowheads="1"/>
          </p:cNvSpPr>
          <p:nvPr/>
        </p:nvSpPr>
        <p:spPr bwMode="auto">
          <a:xfrm>
            <a:off x="4483100" y="1514479"/>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cxnSp>
        <p:nvCxnSpPr>
          <p:cNvPr id="58" name="Straight Connector 17"/>
          <p:cNvCxnSpPr/>
          <p:nvPr/>
        </p:nvCxnSpPr>
        <p:spPr>
          <a:xfrm flipH="1">
            <a:off x="3894138" y="1905000"/>
            <a:ext cx="533400" cy="5857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18"/>
          <p:cNvCxnSpPr/>
          <p:nvPr/>
        </p:nvCxnSpPr>
        <p:spPr>
          <a:xfrm>
            <a:off x="4919663" y="1893892"/>
            <a:ext cx="588962" cy="658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19"/>
          <p:cNvSpPr/>
          <p:nvPr/>
        </p:nvSpPr>
        <p:spPr>
          <a:xfrm>
            <a:off x="5219700" y="2484438"/>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61" name="Rectangle 20"/>
          <p:cNvSpPr>
            <a:spLocks noRot="1" noChangeAspect="1" noMove="1" noResize="1" noEditPoints="1" noAdjustHandles="1" noChangeArrowheads="1" noChangeShapeType="1" noTextEdit="1"/>
          </p:cNvSpPr>
          <p:nvPr/>
        </p:nvSpPr>
        <p:spPr>
          <a:xfrm>
            <a:off x="5135696" y="1904479"/>
            <a:ext cx="447558" cy="400110"/>
          </a:xfrm>
          <a:prstGeom prst="rect">
            <a:avLst/>
          </a:prstGeom>
          <a:blipFill rotWithShape="1">
            <a:blip r:embed="rId4"/>
            <a:stretch>
              <a:fillRect/>
            </a:stretch>
          </a:blipFill>
        </p:spPr>
        <p:txBody>
          <a:bodyPr/>
          <a:lstStyle/>
          <a:p>
            <a:pPr>
              <a:defRPr/>
            </a:pPr>
            <a:r>
              <a:rPr lang="zh-CN" altLang="en-US">
                <a:noFill/>
              </a:rPr>
              <a:t> </a:t>
            </a:r>
          </a:p>
        </p:txBody>
      </p:sp>
      <p:sp>
        <p:nvSpPr>
          <p:cNvPr id="62" name="Rectangle 21"/>
          <p:cNvSpPr>
            <a:spLocks noRot="1" noChangeAspect="1" noMove="1" noResize="1" noEditPoints="1" noAdjustHandles="1" noChangeArrowheads="1" noChangeShapeType="1" noTextEdit="1"/>
          </p:cNvSpPr>
          <p:nvPr/>
        </p:nvSpPr>
        <p:spPr>
          <a:xfrm>
            <a:off x="3735780" y="1997476"/>
            <a:ext cx="447558" cy="400110"/>
          </a:xfrm>
          <a:prstGeom prst="rect">
            <a:avLst/>
          </a:prstGeom>
          <a:blipFill rotWithShape="1">
            <a:blip r:embed="rId5"/>
            <a:stretch>
              <a:fillRect/>
            </a:stretch>
          </a:blipFill>
        </p:spPr>
        <p:txBody>
          <a:bodyPr/>
          <a:lstStyle/>
          <a:p>
            <a:pPr>
              <a:defRPr/>
            </a:pPr>
            <a:r>
              <a:rPr lang="zh-CN" altLang="en-US">
                <a:noFill/>
              </a:rPr>
              <a:t> </a:t>
            </a:r>
          </a:p>
        </p:txBody>
      </p:sp>
      <p:sp>
        <p:nvSpPr>
          <p:cNvPr id="63" name="Rectangle 22"/>
          <p:cNvSpPr/>
          <p:nvPr/>
        </p:nvSpPr>
        <p:spPr>
          <a:xfrm>
            <a:off x="3557588" y="2487617"/>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TextBox 63"/>
          <p:cNvSpPr txBox="1">
            <a:spLocks noChangeArrowheads="1"/>
          </p:cNvSpPr>
          <p:nvPr/>
        </p:nvSpPr>
        <p:spPr bwMode="auto">
          <a:xfrm>
            <a:off x="3781425" y="2576517"/>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sp>
        <p:nvSpPr>
          <p:cNvPr id="65" name="TextBox 64"/>
          <p:cNvSpPr txBox="1">
            <a:spLocks noChangeArrowheads="1"/>
          </p:cNvSpPr>
          <p:nvPr/>
        </p:nvSpPr>
        <p:spPr bwMode="auto">
          <a:xfrm>
            <a:off x="5364163" y="2614617"/>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cxnSp>
        <p:nvCxnSpPr>
          <p:cNvPr id="66" name="Straight Connector 28"/>
          <p:cNvCxnSpPr/>
          <p:nvPr/>
        </p:nvCxnSpPr>
        <p:spPr>
          <a:xfrm>
            <a:off x="5837242" y="3074988"/>
            <a:ext cx="587375" cy="658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29"/>
          <p:cNvCxnSpPr/>
          <p:nvPr/>
        </p:nvCxnSpPr>
        <p:spPr>
          <a:xfrm flipH="1">
            <a:off x="4759329" y="3068642"/>
            <a:ext cx="533400"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30"/>
          <p:cNvSpPr>
            <a:spLocks noRot="1" noChangeAspect="1" noMove="1" noResize="1" noEditPoints="1" noAdjustHandles="1" noChangeArrowheads="1" noChangeShapeType="1" noTextEdit="1"/>
          </p:cNvSpPr>
          <p:nvPr/>
        </p:nvSpPr>
        <p:spPr>
          <a:xfrm>
            <a:off x="4599876" y="3161953"/>
            <a:ext cx="447558" cy="400110"/>
          </a:xfrm>
          <a:prstGeom prst="rect">
            <a:avLst/>
          </a:prstGeom>
          <a:blipFill rotWithShape="1">
            <a:blip r:embed="rId6"/>
            <a:stretch>
              <a:fillRect/>
            </a:stretch>
          </a:blipFill>
        </p:spPr>
        <p:txBody>
          <a:bodyPr/>
          <a:lstStyle/>
          <a:p>
            <a:pPr>
              <a:defRPr/>
            </a:pPr>
            <a:r>
              <a:rPr lang="zh-CN" altLang="en-US">
                <a:noFill/>
              </a:rPr>
              <a:t> </a:t>
            </a:r>
          </a:p>
        </p:txBody>
      </p:sp>
      <p:sp>
        <p:nvSpPr>
          <p:cNvPr id="69" name="Rectangle 31"/>
          <p:cNvSpPr/>
          <p:nvPr/>
        </p:nvSpPr>
        <p:spPr>
          <a:xfrm>
            <a:off x="4421188" y="3652842"/>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575175" y="3716342"/>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sp>
        <p:nvSpPr>
          <p:cNvPr id="71" name="Rectangle 34"/>
          <p:cNvSpPr>
            <a:spLocks noRot="1" noChangeAspect="1" noMove="1" noResize="1" noEditPoints="1" noAdjustHandles="1" noChangeArrowheads="1" noChangeShapeType="1" noTextEdit="1"/>
          </p:cNvSpPr>
          <p:nvPr/>
        </p:nvSpPr>
        <p:spPr>
          <a:xfrm>
            <a:off x="6201506" y="3116594"/>
            <a:ext cx="447558" cy="400110"/>
          </a:xfrm>
          <a:prstGeom prst="rect">
            <a:avLst/>
          </a:prstGeom>
          <a:blipFill rotWithShape="1">
            <a:blip r:embed="rId7"/>
            <a:stretch>
              <a:fillRect/>
            </a:stretch>
          </a:blipFill>
        </p:spPr>
        <p:txBody>
          <a:bodyPr/>
          <a:lstStyle/>
          <a:p>
            <a:pPr>
              <a:defRPr/>
            </a:pPr>
            <a:r>
              <a:rPr lang="zh-CN" altLang="en-US">
                <a:noFill/>
              </a:rPr>
              <a:t> </a:t>
            </a:r>
          </a:p>
        </p:txBody>
      </p:sp>
      <p:sp>
        <p:nvSpPr>
          <p:cNvPr id="72" name="Oval 35"/>
          <p:cNvSpPr/>
          <p:nvPr/>
        </p:nvSpPr>
        <p:spPr>
          <a:xfrm>
            <a:off x="6948488" y="4724400"/>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73" name="TextBox 72"/>
          <p:cNvSpPr txBox="1">
            <a:spLocks noChangeArrowheads="1"/>
          </p:cNvSpPr>
          <p:nvPr/>
        </p:nvSpPr>
        <p:spPr bwMode="auto">
          <a:xfrm>
            <a:off x="7092950" y="4818067"/>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n</a:t>
            </a:r>
            <a:endParaRPr lang="zh-CN" altLang="en-US" sz="2400"/>
          </a:p>
        </p:txBody>
      </p:sp>
      <p:cxnSp>
        <p:nvCxnSpPr>
          <p:cNvPr id="74" name="Straight Connector 37"/>
          <p:cNvCxnSpPr/>
          <p:nvPr/>
        </p:nvCxnSpPr>
        <p:spPr>
          <a:xfrm>
            <a:off x="6635754" y="4073529"/>
            <a:ext cx="587375" cy="6588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a:spLocks noChangeArrowheads="1"/>
          </p:cNvSpPr>
          <p:nvPr/>
        </p:nvSpPr>
        <p:spPr bwMode="auto">
          <a:xfrm>
            <a:off x="6353175" y="3713167"/>
            <a:ext cx="414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t>…</a:t>
            </a:r>
            <a:endParaRPr lang="zh-CN" altLang="en-US" sz="1800" b="1"/>
          </a:p>
        </p:txBody>
      </p:sp>
      <p:cxnSp>
        <p:nvCxnSpPr>
          <p:cNvPr id="76" name="Straight Connector 40"/>
          <p:cNvCxnSpPr>
            <a:endCxn id="82" idx="0"/>
          </p:cNvCxnSpPr>
          <p:nvPr/>
        </p:nvCxnSpPr>
        <p:spPr>
          <a:xfrm>
            <a:off x="7566029" y="5164142"/>
            <a:ext cx="639763" cy="56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41"/>
          <p:cNvCxnSpPr/>
          <p:nvPr/>
        </p:nvCxnSpPr>
        <p:spPr>
          <a:xfrm flipH="1">
            <a:off x="6486529" y="5157792"/>
            <a:ext cx="533400" cy="587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42"/>
          <p:cNvSpPr>
            <a:spLocks noRot="1" noChangeAspect="1" noMove="1" noResize="1" noEditPoints="1" noAdjustHandles="1" noChangeArrowheads="1" noChangeShapeType="1" noTextEdit="1"/>
          </p:cNvSpPr>
          <p:nvPr/>
        </p:nvSpPr>
        <p:spPr>
          <a:xfrm>
            <a:off x="6328068" y="5251102"/>
            <a:ext cx="447558" cy="400110"/>
          </a:xfrm>
          <a:prstGeom prst="rect">
            <a:avLst/>
          </a:prstGeom>
          <a:blipFill rotWithShape="1">
            <a:blip r:embed="rId8"/>
            <a:stretch>
              <a:fillRect/>
            </a:stretch>
          </a:blipFill>
        </p:spPr>
        <p:txBody>
          <a:bodyPr/>
          <a:lstStyle/>
          <a:p>
            <a:pPr>
              <a:defRPr/>
            </a:pPr>
            <a:r>
              <a:rPr lang="zh-CN" altLang="en-US">
                <a:noFill/>
              </a:rPr>
              <a:t> </a:t>
            </a:r>
          </a:p>
        </p:txBody>
      </p:sp>
      <p:sp>
        <p:nvSpPr>
          <p:cNvPr id="79" name="Rectangle 43"/>
          <p:cNvSpPr/>
          <p:nvPr/>
        </p:nvSpPr>
        <p:spPr>
          <a:xfrm>
            <a:off x="6149979" y="5741992"/>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TextBox 79"/>
          <p:cNvSpPr txBox="1">
            <a:spLocks noChangeArrowheads="1"/>
          </p:cNvSpPr>
          <p:nvPr/>
        </p:nvSpPr>
        <p:spPr bwMode="auto">
          <a:xfrm>
            <a:off x="6303963" y="58054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n</a:t>
            </a:r>
            <a:endParaRPr lang="zh-CN" altLang="en-US" sz="2400"/>
          </a:p>
        </p:txBody>
      </p:sp>
      <p:sp>
        <p:nvSpPr>
          <p:cNvPr id="81" name="Rectangle 45"/>
          <p:cNvSpPr>
            <a:spLocks noRot="1" noChangeAspect="1" noMove="1" noResize="1" noEditPoints="1" noAdjustHandles="1" noChangeArrowheads="1" noChangeShapeType="1" noTextEdit="1"/>
          </p:cNvSpPr>
          <p:nvPr/>
        </p:nvSpPr>
        <p:spPr>
          <a:xfrm>
            <a:off x="7929698" y="5205735"/>
            <a:ext cx="447558" cy="400110"/>
          </a:xfrm>
          <a:prstGeom prst="rect">
            <a:avLst/>
          </a:prstGeom>
          <a:blipFill rotWithShape="1">
            <a:blip r:embed="rId9"/>
            <a:stretch>
              <a:fillRect/>
            </a:stretch>
          </a:blipFill>
        </p:spPr>
        <p:txBody>
          <a:bodyPr/>
          <a:lstStyle/>
          <a:p>
            <a:pPr>
              <a:defRPr/>
            </a:pPr>
            <a:r>
              <a:rPr lang="zh-CN" altLang="en-US">
                <a:noFill/>
              </a:rPr>
              <a:t> </a:t>
            </a:r>
          </a:p>
        </p:txBody>
      </p:sp>
      <p:sp>
        <p:nvSpPr>
          <p:cNvPr id="82" name="Rectangle 48"/>
          <p:cNvSpPr/>
          <p:nvPr/>
        </p:nvSpPr>
        <p:spPr>
          <a:xfrm>
            <a:off x="7877179" y="5732463"/>
            <a:ext cx="655638" cy="569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TextBox 82"/>
          <p:cNvSpPr txBox="1">
            <a:spLocks noChangeArrowheads="1"/>
          </p:cNvSpPr>
          <p:nvPr/>
        </p:nvSpPr>
        <p:spPr bwMode="auto">
          <a:xfrm>
            <a:off x="8032754" y="5805488"/>
            <a:ext cx="37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84" name="TextBox 83"/>
          <p:cNvSpPr txBox="1"/>
          <p:nvPr/>
        </p:nvSpPr>
        <p:spPr>
          <a:xfrm>
            <a:off x="179512" y="522569"/>
            <a:ext cx="1872208" cy="1384995"/>
          </a:xfrm>
          <a:prstGeom prst="rect">
            <a:avLst/>
          </a:prstGeom>
          <a:noFill/>
        </p:spPr>
        <p:txBody>
          <a:bodyPr wrap="square" rtlCol="0">
            <a:spAutoFit/>
          </a:bodyPr>
          <a:lstStyle/>
          <a:p>
            <a:r>
              <a:rPr lang="zh-CN" altLang="en-US" sz="2800" b="1" dirty="0" smtClean="0"/>
              <a:t>顺序查找比较树画法</a:t>
            </a:r>
            <a:endParaRPr lang="zh-CN" altLang="en-US" sz="2800" b="1" dirty="0"/>
          </a:p>
        </p:txBody>
      </p:sp>
    </p:spTree>
    <p:extLst>
      <p:ext uri="{BB962C8B-B14F-4D97-AF65-F5344CB8AC3E}">
        <p14:creationId xmlns:p14="http://schemas.microsoft.com/office/powerpoint/2010/main" val="2750549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7" grpId="0"/>
      <p:bldP spid="52" grpId="0" animBg="1"/>
      <p:bldP spid="55" grpId="0" animBg="1"/>
      <p:bldP spid="56" grpId="0"/>
      <p:bldP spid="57" grpId="0"/>
      <p:bldP spid="60" grpId="0" animBg="1"/>
      <p:bldP spid="63" grpId="0" animBg="1"/>
      <p:bldP spid="64" grpId="0"/>
      <p:bldP spid="65" grpId="0"/>
      <p:bldP spid="69" grpId="0" animBg="1"/>
      <p:bldP spid="70" grpId="0"/>
      <p:bldP spid="72" grpId="0" animBg="1"/>
      <p:bldP spid="73" grpId="0"/>
      <p:bldP spid="75" grpId="0"/>
      <p:bldP spid="79" grpId="0" animBg="1"/>
      <p:bldP spid="80" grpId="0"/>
      <p:bldP spid="82" grpId="0" animBg="1"/>
      <p:bldP spid="83"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622601" y="1557706"/>
            <a:ext cx="10733601" cy="2335994"/>
          </a:xfrm>
          <a:prstGeom prst="rect">
            <a:avLst/>
          </a:prstGeom>
          <a:noFill/>
          <a:ln w="9525">
            <a:noFill/>
            <a:miter lim="800000"/>
            <a:headEnd/>
            <a:tailEnd/>
          </a:ln>
        </p:spPr>
        <p:txBody>
          <a:bodyPr wrap="square" lIns="91409" tIns="45705" rIns="91409" bIns="45705">
            <a:spAutoFit/>
          </a:bodyPr>
          <a:lstStyle/>
          <a:p>
            <a:pPr marL="914326" lvl="2" defTabSz="914326" fontAlgn="base">
              <a:lnSpc>
                <a:spcPct val="135000"/>
              </a:lnSpc>
              <a:spcBef>
                <a:spcPct val="0"/>
              </a:spcBef>
              <a:spcAft>
                <a:spcPct val="0"/>
              </a:spcAft>
            </a:pPr>
            <a:r>
              <a:rPr kumimoji="1" lang="en-US" altLang="zh-CN" sz="3600" b="1">
                <a:solidFill>
                  <a:prstClr val="black"/>
                </a:solidFill>
                <a:latin typeface="Times New Roman" pitchFamily="18" charset="0"/>
                <a:ea typeface="楷体_GB2312" pitchFamily="49" charset="-122"/>
              </a:rPr>
              <a:t>    </a:t>
            </a:r>
            <a:r>
              <a:rPr kumimoji="1" lang="zh-CN" altLang="en-US" sz="3600" b="1">
                <a:solidFill>
                  <a:prstClr val="black"/>
                </a:solidFill>
                <a:latin typeface="Times New Roman" pitchFamily="18" charset="0"/>
                <a:ea typeface="楷体_GB2312" pitchFamily="49" charset="-122"/>
              </a:rPr>
              <a:t>将关键字分割成若干部分，然后取它们的叠加和为</a:t>
            </a:r>
            <a:r>
              <a:rPr kumimoji="1" lang="zh-CN" altLang="en-US" sz="3600" b="1">
                <a:solidFill>
                  <a:srgbClr val="FF0000"/>
                </a:solidFill>
                <a:latin typeface="Times New Roman" pitchFamily="18" charset="0"/>
                <a:ea typeface="楷体_GB2312" pitchFamily="49" charset="-122"/>
              </a:rPr>
              <a:t>哈希地址</a:t>
            </a:r>
            <a:r>
              <a:rPr kumimoji="1" lang="zh-CN" altLang="en-US" sz="3600" b="1">
                <a:solidFill>
                  <a:prstClr val="black"/>
                </a:solidFill>
                <a:latin typeface="Times New Roman" pitchFamily="18" charset="0"/>
                <a:ea typeface="楷体_GB2312" pitchFamily="49" charset="-122"/>
              </a:rPr>
              <a:t>。有两种叠加处理的方法：</a:t>
            </a:r>
            <a:r>
              <a:rPr kumimoji="1" lang="zh-CN" altLang="en-US" sz="3600" b="1">
                <a:solidFill>
                  <a:srgbClr val="FF0000"/>
                </a:solidFill>
                <a:latin typeface="Times New Roman" pitchFamily="18" charset="0"/>
                <a:ea typeface="楷体_GB2312" pitchFamily="49" charset="-122"/>
              </a:rPr>
              <a:t>移位</a:t>
            </a:r>
            <a:r>
              <a:rPr kumimoji="1" lang="zh-CN" altLang="en-US" sz="3600" b="1">
                <a:solidFill>
                  <a:prstClr val="black"/>
                </a:solidFill>
                <a:latin typeface="Times New Roman" pitchFamily="18" charset="0"/>
                <a:ea typeface="楷体_GB2312" pitchFamily="49" charset="-122"/>
              </a:rPr>
              <a:t>叠加和</a:t>
            </a:r>
            <a:r>
              <a:rPr kumimoji="1" lang="zh-CN" altLang="en-US" sz="3600" b="1">
                <a:solidFill>
                  <a:srgbClr val="FF0000"/>
                </a:solidFill>
                <a:latin typeface="Times New Roman" pitchFamily="18" charset="0"/>
                <a:ea typeface="楷体_GB2312" pitchFamily="49" charset="-122"/>
              </a:rPr>
              <a:t>间界</a:t>
            </a:r>
            <a:r>
              <a:rPr kumimoji="1" lang="zh-CN" altLang="en-US" sz="3600" b="1">
                <a:solidFill>
                  <a:prstClr val="black"/>
                </a:solidFill>
                <a:latin typeface="Times New Roman" pitchFamily="18" charset="0"/>
                <a:ea typeface="楷体_GB2312" pitchFamily="49" charset="-122"/>
              </a:rPr>
              <a:t>叠加。</a:t>
            </a:r>
          </a:p>
        </p:txBody>
      </p:sp>
      <p:sp>
        <p:nvSpPr>
          <p:cNvPr id="419843" name="Text Box 3"/>
          <p:cNvSpPr txBox="1">
            <a:spLocks noChangeArrowheads="1"/>
          </p:cNvSpPr>
          <p:nvPr/>
        </p:nvSpPr>
        <p:spPr bwMode="auto">
          <a:xfrm>
            <a:off x="1691004" y="457307"/>
            <a:ext cx="2241257"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A50021"/>
                </a:solidFill>
                <a:latin typeface="Times New Roman" pitchFamily="18" charset="0"/>
              </a:rPr>
              <a:t>5. </a:t>
            </a:r>
            <a:r>
              <a:rPr kumimoji="1" lang="zh-CN" altLang="en-US" sz="4000" b="1">
                <a:solidFill>
                  <a:srgbClr val="800000"/>
                </a:solidFill>
                <a:latin typeface="Times New Roman" pitchFamily="18" charset="0"/>
                <a:ea typeface="楷体_GB2312" pitchFamily="49" charset="-122"/>
              </a:rPr>
              <a:t>折叠法</a:t>
            </a:r>
          </a:p>
        </p:txBody>
      </p:sp>
      <p:sp>
        <p:nvSpPr>
          <p:cNvPr id="419845" name="Rectangle 5"/>
          <p:cNvSpPr>
            <a:spLocks noChangeArrowheads="1"/>
          </p:cNvSpPr>
          <p:nvPr/>
        </p:nvSpPr>
        <p:spPr bwMode="auto">
          <a:xfrm>
            <a:off x="1650792" y="4222139"/>
            <a:ext cx="6436315" cy="1477297"/>
          </a:xfrm>
          <a:prstGeom prst="rect">
            <a:avLst/>
          </a:prstGeom>
          <a:noFill/>
          <a:ln w="9525">
            <a:noFill/>
            <a:miter lim="800000"/>
            <a:headEnd/>
            <a:tailEnd/>
          </a:ln>
        </p:spPr>
        <p:txBody>
          <a:bodyPr wrap="none" lIns="91409" tIns="45705" rIns="91409" bIns="45705">
            <a:spAutoFit/>
          </a:bodyPr>
          <a:lstStyle/>
          <a:p>
            <a:pPr defTabSz="914326" fontAlgn="base">
              <a:lnSpc>
                <a:spcPct val="125000"/>
              </a:lnSpc>
              <a:spcBef>
                <a:spcPct val="0"/>
              </a:spcBef>
              <a:spcAft>
                <a:spcPct val="0"/>
              </a:spcAft>
            </a:pPr>
            <a:r>
              <a:rPr kumimoji="1" lang="en-US" altLang="zh-CN" sz="3600" b="1">
                <a:solidFill>
                  <a:srgbClr val="0000FF"/>
                </a:solidFill>
                <a:latin typeface="Times New Roman" pitchFamily="18" charset="0"/>
                <a:ea typeface="楷体_GB2312" pitchFamily="49" charset="-122"/>
              </a:rPr>
              <a:t>  </a:t>
            </a:r>
            <a:r>
              <a:rPr kumimoji="1" lang="zh-CN" altLang="en-US" sz="3600" b="1">
                <a:solidFill>
                  <a:srgbClr val="0000FF"/>
                </a:solidFill>
                <a:latin typeface="Times New Roman" pitchFamily="18" charset="0"/>
                <a:ea typeface="楷体_GB2312" pitchFamily="49" charset="-122"/>
              </a:rPr>
              <a:t>此方法适合于</a:t>
            </a:r>
            <a:r>
              <a:rPr kumimoji="1" lang="en-US" altLang="zh-CN" sz="3600" b="1">
                <a:solidFill>
                  <a:srgbClr val="0000FF"/>
                </a:solidFill>
                <a:latin typeface="Times New Roman" pitchFamily="18" charset="0"/>
                <a:ea typeface="楷体_GB2312" pitchFamily="49" charset="-122"/>
              </a:rPr>
              <a:t>: </a:t>
            </a:r>
          </a:p>
          <a:p>
            <a:pPr defTabSz="914326" fontAlgn="base">
              <a:lnSpc>
                <a:spcPct val="125000"/>
              </a:lnSpc>
              <a:spcBef>
                <a:spcPct val="0"/>
              </a:spcBef>
              <a:spcAft>
                <a:spcPct val="0"/>
              </a:spcAft>
            </a:pPr>
            <a:r>
              <a:rPr kumimoji="1" lang="en-US" altLang="zh-CN" sz="3600" b="1">
                <a:solidFill>
                  <a:srgbClr val="A50021"/>
                </a:solidFill>
                <a:latin typeface="Times New Roman" pitchFamily="18" charset="0"/>
                <a:ea typeface="楷体_GB2312" pitchFamily="49" charset="-122"/>
              </a:rPr>
              <a:t>      </a:t>
            </a:r>
            <a:r>
              <a:rPr kumimoji="1" lang="zh-CN" altLang="en-US" sz="3600" b="1">
                <a:solidFill>
                  <a:prstClr val="black"/>
                </a:solidFill>
                <a:latin typeface="Times New Roman" pitchFamily="18" charset="0"/>
                <a:ea typeface="楷体_GB2312" pitchFamily="49" charset="-122"/>
              </a:rPr>
              <a:t>关键字的数字位数特别多。</a:t>
            </a:r>
            <a:endParaRPr kumimoji="1" lang="zh-CN" altLang="en-US" sz="4000" b="1">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39856139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419843"/>
                                        </p:tgtEl>
                                        <p:attrNameLst>
                                          <p:attrName>style.visibility</p:attrName>
                                        </p:attrNameLst>
                                      </p:cBhvr>
                                      <p:to>
                                        <p:strVal val="visible"/>
                                      </p:to>
                                    </p:set>
                                    <p:animEffect transition="in" filter="wipe(left)">
                                      <p:cBhvr>
                                        <p:cTn id="7" dur="300"/>
                                        <p:tgtEl>
                                          <p:spTgt spid="4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419842"/>
                                        </p:tgtEl>
                                        <p:attrNameLst>
                                          <p:attrName>style.visibility</p:attrName>
                                        </p:attrNameLst>
                                      </p:cBhvr>
                                      <p:to>
                                        <p:strVal val="visible"/>
                                      </p:to>
                                    </p:set>
                                    <p:animEffect transition="in" filter="strips(downRight)">
                                      <p:cBhvr>
                                        <p:cTn id="12" dur="300"/>
                                        <p:tgtEl>
                                          <p:spTgt spid="419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45"/>
                                        </p:tgtEl>
                                        <p:attrNameLst>
                                          <p:attrName>style.visibility</p:attrName>
                                        </p:attrNameLst>
                                      </p:cBhvr>
                                      <p:to>
                                        <p:strVal val="visible"/>
                                      </p:to>
                                    </p:set>
                                    <p:animEffect transition="in" filter="wipe(left)">
                                      <p:cBhvr>
                                        <p:cTn id="17"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autoUpdateAnimBg="0"/>
      <p:bldP spid="419843" grpId="0" autoUpdateAnimBg="0"/>
      <p:bldP spid="419845" grpId="0" autoUpdateAnimBg="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2"/>
          <p:cNvSpPr txBox="1">
            <a:spLocks noChangeArrowheads="1"/>
          </p:cNvSpPr>
          <p:nvPr/>
        </p:nvSpPr>
        <p:spPr bwMode="auto">
          <a:xfrm>
            <a:off x="1538617" y="541475"/>
            <a:ext cx="10412644" cy="1200298"/>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3600">
                <a:solidFill>
                  <a:prstClr val="black"/>
                </a:solidFill>
                <a:latin typeface="Times New Roman" pitchFamily="18" charset="0"/>
              </a:rPr>
              <a:t>如：</a:t>
            </a:r>
            <a:r>
              <a:rPr kumimoji="1" lang="en-US" altLang="zh-CN" sz="3600">
                <a:solidFill>
                  <a:prstClr val="black"/>
                </a:solidFill>
                <a:latin typeface="Times New Roman" pitchFamily="18" charset="0"/>
              </a:rPr>
              <a:t>Key=       81   675   436</a:t>
            </a:r>
          </a:p>
          <a:p>
            <a:pPr defTabSz="914326" fontAlgn="base">
              <a:spcBef>
                <a:spcPct val="0"/>
              </a:spcBef>
              <a:spcAft>
                <a:spcPct val="0"/>
              </a:spcAft>
            </a:pPr>
            <a:r>
              <a:rPr kumimoji="1" lang="en-US" altLang="zh-CN" sz="3600">
                <a:solidFill>
                  <a:prstClr val="black"/>
                </a:solidFill>
                <a:latin typeface="Times New Roman" pitchFamily="18" charset="0"/>
              </a:rPr>
              <a:t>        </a:t>
            </a:r>
            <a:r>
              <a:rPr kumimoji="1" lang="zh-CN" altLang="en-US" sz="3600">
                <a:solidFill>
                  <a:prstClr val="black"/>
                </a:solidFill>
                <a:latin typeface="Times New Roman" pitchFamily="18" charset="0"/>
              </a:rPr>
              <a:t>假设哈希表的长度为小于</a:t>
            </a:r>
            <a:r>
              <a:rPr kumimoji="1" lang="en-US" altLang="zh-CN" sz="3600">
                <a:solidFill>
                  <a:prstClr val="black"/>
                </a:solidFill>
                <a:latin typeface="Times New Roman" pitchFamily="18" charset="0"/>
              </a:rPr>
              <a:t>1000    </a:t>
            </a:r>
          </a:p>
        </p:txBody>
      </p:sp>
      <p:sp>
        <p:nvSpPr>
          <p:cNvPr id="420867" name="Text Box 3"/>
          <p:cNvSpPr txBox="1">
            <a:spLocks noChangeArrowheads="1"/>
          </p:cNvSpPr>
          <p:nvPr/>
        </p:nvSpPr>
        <p:spPr bwMode="auto">
          <a:xfrm>
            <a:off x="2859253" y="2065828"/>
            <a:ext cx="877101"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436</a:t>
            </a:r>
          </a:p>
        </p:txBody>
      </p:sp>
      <p:sp>
        <p:nvSpPr>
          <p:cNvPr id="420868" name="Text Box 4"/>
          <p:cNvSpPr txBox="1">
            <a:spLocks noChangeArrowheads="1"/>
          </p:cNvSpPr>
          <p:nvPr/>
        </p:nvSpPr>
        <p:spPr bwMode="auto">
          <a:xfrm>
            <a:off x="2838089" y="2523132"/>
            <a:ext cx="877101"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675</a:t>
            </a:r>
          </a:p>
        </p:txBody>
      </p:sp>
      <p:sp>
        <p:nvSpPr>
          <p:cNvPr id="420869" name="Text Box 5"/>
          <p:cNvSpPr txBox="1">
            <a:spLocks noChangeArrowheads="1"/>
          </p:cNvSpPr>
          <p:nvPr/>
        </p:nvSpPr>
        <p:spPr bwMode="auto">
          <a:xfrm>
            <a:off x="2685709" y="2980438"/>
            <a:ext cx="992517"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   81</a:t>
            </a:r>
          </a:p>
        </p:txBody>
      </p:sp>
      <p:sp>
        <p:nvSpPr>
          <p:cNvPr id="420870" name="Line 6"/>
          <p:cNvSpPr>
            <a:spLocks noChangeShapeType="1"/>
          </p:cNvSpPr>
          <p:nvPr/>
        </p:nvSpPr>
        <p:spPr bwMode="auto">
          <a:xfrm>
            <a:off x="2575649" y="3545708"/>
            <a:ext cx="1828562" cy="0"/>
          </a:xfrm>
          <a:prstGeom prst="line">
            <a:avLst/>
          </a:prstGeom>
          <a:noFill/>
          <a:ln w="9525">
            <a:solidFill>
              <a:schemeClr val="tx1"/>
            </a:solidFill>
            <a:round/>
            <a:headEnd/>
            <a:tailEnd/>
          </a:ln>
        </p:spPr>
        <p:txBody>
          <a:bodyPr lIns="91409" tIns="45705" rIns="91409" bIns="45705"/>
          <a:lstStyle/>
          <a:p>
            <a:pPr defTabSz="914326" fontAlgn="base">
              <a:spcBef>
                <a:spcPct val="0"/>
              </a:spcBef>
              <a:spcAft>
                <a:spcPct val="0"/>
              </a:spcAft>
            </a:pPr>
            <a:endParaRPr lang="zh-CN" altLang="en-US" sz="1800">
              <a:solidFill>
                <a:prstClr val="black"/>
              </a:solidFill>
              <a:latin typeface="Arial" charset="0"/>
            </a:endParaRPr>
          </a:p>
        </p:txBody>
      </p:sp>
      <p:sp>
        <p:nvSpPr>
          <p:cNvPr id="420871" name="Text Box 7"/>
          <p:cNvSpPr txBox="1">
            <a:spLocks noChangeArrowheads="1"/>
          </p:cNvSpPr>
          <p:nvPr/>
        </p:nvSpPr>
        <p:spPr bwMode="auto">
          <a:xfrm>
            <a:off x="2533321" y="3513960"/>
            <a:ext cx="1090813"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1192</a:t>
            </a:r>
          </a:p>
        </p:txBody>
      </p:sp>
      <p:sp>
        <p:nvSpPr>
          <p:cNvPr id="420872" name="Text Box 8"/>
          <p:cNvSpPr txBox="1">
            <a:spLocks noChangeArrowheads="1"/>
          </p:cNvSpPr>
          <p:nvPr/>
        </p:nvSpPr>
        <p:spPr bwMode="auto">
          <a:xfrm>
            <a:off x="2169302" y="4384113"/>
            <a:ext cx="2444837"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H(key)=192</a:t>
            </a:r>
          </a:p>
        </p:txBody>
      </p:sp>
      <p:sp>
        <p:nvSpPr>
          <p:cNvPr id="420873" name="Text Box 9"/>
          <p:cNvSpPr txBox="1">
            <a:spLocks noChangeArrowheads="1"/>
          </p:cNvSpPr>
          <p:nvPr/>
        </p:nvSpPr>
        <p:spPr bwMode="auto">
          <a:xfrm>
            <a:off x="1966132" y="5298726"/>
            <a:ext cx="2037675"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b="1">
                <a:solidFill>
                  <a:srgbClr val="3333FF"/>
                </a:solidFill>
                <a:latin typeface="Times New Roman" pitchFamily="18" charset="0"/>
              </a:rPr>
              <a:t>移位叠加</a:t>
            </a:r>
          </a:p>
        </p:txBody>
      </p:sp>
      <p:sp>
        <p:nvSpPr>
          <p:cNvPr id="420874" name="Text Box 10"/>
          <p:cNvSpPr txBox="1">
            <a:spLocks noChangeArrowheads="1"/>
          </p:cNvSpPr>
          <p:nvPr/>
        </p:nvSpPr>
        <p:spPr bwMode="auto">
          <a:xfrm>
            <a:off x="7265582" y="2218262"/>
            <a:ext cx="877101"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436</a:t>
            </a:r>
          </a:p>
        </p:txBody>
      </p:sp>
      <p:sp>
        <p:nvSpPr>
          <p:cNvPr id="420875" name="Text Box 11"/>
          <p:cNvSpPr txBox="1">
            <a:spLocks noChangeArrowheads="1"/>
          </p:cNvSpPr>
          <p:nvPr/>
        </p:nvSpPr>
        <p:spPr bwMode="auto">
          <a:xfrm>
            <a:off x="7244415" y="2675567"/>
            <a:ext cx="877101"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576</a:t>
            </a:r>
          </a:p>
        </p:txBody>
      </p:sp>
      <p:sp>
        <p:nvSpPr>
          <p:cNvPr id="420876" name="Text Box 12"/>
          <p:cNvSpPr txBox="1">
            <a:spLocks noChangeArrowheads="1"/>
          </p:cNvSpPr>
          <p:nvPr/>
        </p:nvSpPr>
        <p:spPr bwMode="auto">
          <a:xfrm>
            <a:off x="7092031" y="3132870"/>
            <a:ext cx="992517"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   81</a:t>
            </a:r>
          </a:p>
        </p:txBody>
      </p:sp>
      <p:sp>
        <p:nvSpPr>
          <p:cNvPr id="420877" name="Line 13"/>
          <p:cNvSpPr>
            <a:spLocks noChangeShapeType="1"/>
          </p:cNvSpPr>
          <p:nvPr/>
        </p:nvSpPr>
        <p:spPr bwMode="auto">
          <a:xfrm>
            <a:off x="6981975" y="3698144"/>
            <a:ext cx="1828562" cy="0"/>
          </a:xfrm>
          <a:prstGeom prst="line">
            <a:avLst/>
          </a:prstGeom>
          <a:noFill/>
          <a:ln w="9525">
            <a:solidFill>
              <a:schemeClr val="tx1"/>
            </a:solidFill>
            <a:round/>
            <a:headEnd/>
            <a:tailEnd/>
          </a:ln>
        </p:spPr>
        <p:txBody>
          <a:bodyPr lIns="91409" tIns="45705" rIns="91409" bIns="45705"/>
          <a:lstStyle/>
          <a:p>
            <a:pPr defTabSz="914326" fontAlgn="base">
              <a:spcBef>
                <a:spcPct val="0"/>
              </a:spcBef>
              <a:spcAft>
                <a:spcPct val="0"/>
              </a:spcAft>
            </a:pPr>
            <a:endParaRPr lang="zh-CN" altLang="en-US" sz="1800">
              <a:solidFill>
                <a:prstClr val="black"/>
              </a:solidFill>
              <a:latin typeface="Arial" charset="0"/>
            </a:endParaRPr>
          </a:p>
        </p:txBody>
      </p:sp>
      <p:sp>
        <p:nvSpPr>
          <p:cNvPr id="420878" name="Text Box 14"/>
          <p:cNvSpPr txBox="1">
            <a:spLocks noChangeArrowheads="1"/>
          </p:cNvSpPr>
          <p:nvPr/>
        </p:nvSpPr>
        <p:spPr bwMode="auto">
          <a:xfrm>
            <a:off x="6939647" y="3666396"/>
            <a:ext cx="1107933"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1093</a:t>
            </a:r>
          </a:p>
        </p:txBody>
      </p:sp>
      <p:sp>
        <p:nvSpPr>
          <p:cNvPr id="420879" name="Text Box 15"/>
          <p:cNvSpPr txBox="1">
            <a:spLocks noChangeArrowheads="1"/>
          </p:cNvSpPr>
          <p:nvPr/>
        </p:nvSpPr>
        <p:spPr bwMode="auto">
          <a:xfrm>
            <a:off x="6575630" y="4384113"/>
            <a:ext cx="2444837"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a:solidFill>
                  <a:prstClr val="black"/>
                </a:solidFill>
                <a:latin typeface="Times New Roman" pitchFamily="18" charset="0"/>
              </a:rPr>
              <a:t>H(key)=092</a:t>
            </a:r>
          </a:p>
        </p:txBody>
      </p:sp>
      <p:sp>
        <p:nvSpPr>
          <p:cNvPr id="420880" name="Text Box 16"/>
          <p:cNvSpPr txBox="1">
            <a:spLocks noChangeArrowheads="1"/>
          </p:cNvSpPr>
          <p:nvPr/>
        </p:nvSpPr>
        <p:spPr bwMode="auto">
          <a:xfrm>
            <a:off x="7102729" y="5298724"/>
            <a:ext cx="2037675"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b="1">
                <a:solidFill>
                  <a:srgbClr val="3333FF"/>
                </a:solidFill>
                <a:latin typeface="Times New Roman" pitchFamily="18" charset="0"/>
              </a:rPr>
              <a:t>间界叠加</a:t>
            </a:r>
          </a:p>
        </p:txBody>
      </p:sp>
      <p:sp>
        <p:nvSpPr>
          <p:cNvPr id="420881" name="Text Box 17"/>
          <p:cNvSpPr txBox="1">
            <a:spLocks noChangeArrowheads="1"/>
          </p:cNvSpPr>
          <p:nvPr/>
        </p:nvSpPr>
        <p:spPr bwMode="auto">
          <a:xfrm>
            <a:off x="3997874" y="2859755"/>
            <a:ext cx="2350261" cy="46163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400" b="1">
                <a:solidFill>
                  <a:srgbClr val="A50021"/>
                </a:solidFill>
                <a:latin typeface="Times New Roman" pitchFamily="18" charset="0"/>
              </a:rPr>
              <a:t>（按低位对齐）</a:t>
            </a:r>
          </a:p>
        </p:txBody>
      </p:sp>
      <p:sp>
        <p:nvSpPr>
          <p:cNvPr id="420882" name="Text Box 18"/>
          <p:cNvSpPr txBox="1">
            <a:spLocks noChangeArrowheads="1"/>
          </p:cNvSpPr>
          <p:nvPr/>
        </p:nvSpPr>
        <p:spPr bwMode="auto">
          <a:xfrm>
            <a:off x="8004193" y="2756548"/>
            <a:ext cx="3278399" cy="46163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400" b="1">
                <a:solidFill>
                  <a:srgbClr val="A50021"/>
                </a:solidFill>
                <a:latin typeface="Times New Roman" pitchFamily="18" charset="0"/>
              </a:rPr>
              <a:t>（按高位与低位对齐）</a:t>
            </a:r>
          </a:p>
        </p:txBody>
      </p:sp>
      <p:sp>
        <p:nvSpPr>
          <p:cNvPr id="420883" name="Line 19"/>
          <p:cNvSpPr>
            <a:spLocks noChangeShapeType="1"/>
          </p:cNvSpPr>
          <p:nvPr/>
        </p:nvSpPr>
        <p:spPr bwMode="auto">
          <a:xfrm>
            <a:off x="6029599" y="1106744"/>
            <a:ext cx="914281" cy="0"/>
          </a:xfrm>
          <a:prstGeom prst="line">
            <a:avLst/>
          </a:prstGeom>
          <a:noFill/>
          <a:ln w="38100">
            <a:solidFill>
              <a:srgbClr val="663300"/>
            </a:solidFill>
            <a:round/>
            <a:headEnd/>
            <a:tailEnd/>
          </a:ln>
        </p:spPr>
        <p:txBody>
          <a:bodyPr lIns="91409" tIns="45705" rIns="91409" bIns="45705"/>
          <a:lstStyle/>
          <a:p>
            <a:pPr defTabSz="914326" fontAlgn="base">
              <a:spcBef>
                <a:spcPct val="0"/>
              </a:spcBef>
              <a:spcAft>
                <a:spcPct val="0"/>
              </a:spcAft>
            </a:pPr>
            <a:endParaRPr lang="zh-CN" altLang="en-US" sz="1800">
              <a:solidFill>
                <a:prstClr val="black"/>
              </a:solidFill>
              <a:latin typeface="Arial" charset="0"/>
            </a:endParaRPr>
          </a:p>
        </p:txBody>
      </p:sp>
      <p:sp>
        <p:nvSpPr>
          <p:cNvPr id="420884" name="Line 20"/>
          <p:cNvSpPr>
            <a:spLocks noChangeShapeType="1"/>
          </p:cNvSpPr>
          <p:nvPr/>
        </p:nvSpPr>
        <p:spPr bwMode="auto">
          <a:xfrm>
            <a:off x="5013731" y="1106744"/>
            <a:ext cx="812694" cy="0"/>
          </a:xfrm>
          <a:prstGeom prst="line">
            <a:avLst/>
          </a:prstGeom>
          <a:noFill/>
          <a:ln w="38100">
            <a:solidFill>
              <a:srgbClr val="663300"/>
            </a:solidFill>
            <a:round/>
            <a:headEnd/>
            <a:tailEnd/>
          </a:ln>
        </p:spPr>
        <p:txBody>
          <a:bodyPr lIns="91409" tIns="45705" rIns="91409" bIns="45705"/>
          <a:lstStyle/>
          <a:p>
            <a:pPr defTabSz="914326" fontAlgn="base">
              <a:spcBef>
                <a:spcPct val="0"/>
              </a:spcBef>
              <a:spcAft>
                <a:spcPct val="0"/>
              </a:spcAft>
            </a:pPr>
            <a:endParaRPr lang="zh-CN" altLang="en-US" sz="1800">
              <a:solidFill>
                <a:prstClr val="black"/>
              </a:solidFill>
              <a:latin typeface="Arial" charset="0"/>
            </a:endParaRPr>
          </a:p>
        </p:txBody>
      </p:sp>
      <p:sp>
        <p:nvSpPr>
          <p:cNvPr id="420885" name="Line 21"/>
          <p:cNvSpPr>
            <a:spLocks noChangeShapeType="1"/>
          </p:cNvSpPr>
          <p:nvPr/>
        </p:nvSpPr>
        <p:spPr bwMode="auto">
          <a:xfrm>
            <a:off x="4201041" y="1106744"/>
            <a:ext cx="609521" cy="0"/>
          </a:xfrm>
          <a:prstGeom prst="line">
            <a:avLst/>
          </a:prstGeom>
          <a:noFill/>
          <a:ln w="38100">
            <a:solidFill>
              <a:srgbClr val="663300"/>
            </a:solidFill>
            <a:round/>
            <a:headEnd/>
            <a:tailEnd/>
          </a:ln>
        </p:spPr>
        <p:txBody>
          <a:bodyPr lIns="91409" tIns="45705" rIns="91409" bIns="45705"/>
          <a:lstStyle/>
          <a:p>
            <a:pPr defTabSz="914326" fontAlgn="base">
              <a:spcBef>
                <a:spcPct val="0"/>
              </a:spcBef>
              <a:spcAft>
                <a:spcPct val="0"/>
              </a:spcAft>
            </a:pPr>
            <a:endParaRPr lang="zh-CN" altLang="en-US" sz="1800">
              <a:solidFill>
                <a:prstClr val="black"/>
              </a:solidFill>
              <a:latin typeface="Arial" charset="0"/>
            </a:endParaRPr>
          </a:p>
        </p:txBody>
      </p:sp>
    </p:spTree>
    <p:extLst>
      <p:ext uri="{BB962C8B-B14F-4D97-AF65-F5344CB8AC3E}">
        <p14:creationId xmlns:p14="http://schemas.microsoft.com/office/powerpoint/2010/main" val="251680957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20883"/>
                                        </p:tgtEl>
                                        <p:attrNameLst>
                                          <p:attrName>style.visibility</p:attrName>
                                        </p:attrNameLst>
                                      </p:cBhvr>
                                      <p:to>
                                        <p:strVal val="visible"/>
                                      </p:to>
                                    </p:set>
                                    <p:anim calcmode="lin" valueType="num">
                                      <p:cBhvr>
                                        <p:cTn id="7" dur="500" fill="hold"/>
                                        <p:tgtEl>
                                          <p:spTgt spid="420883"/>
                                        </p:tgtEl>
                                        <p:attrNameLst>
                                          <p:attrName>ppt_x</p:attrName>
                                        </p:attrNameLst>
                                      </p:cBhvr>
                                      <p:tavLst>
                                        <p:tav tm="0">
                                          <p:val>
                                            <p:strVal val="#ppt_x-#ppt_w/2"/>
                                          </p:val>
                                        </p:tav>
                                        <p:tav tm="100000">
                                          <p:val>
                                            <p:strVal val="#ppt_x"/>
                                          </p:val>
                                        </p:tav>
                                      </p:tavLst>
                                    </p:anim>
                                    <p:anim calcmode="lin" valueType="num">
                                      <p:cBhvr>
                                        <p:cTn id="8" dur="500" fill="hold"/>
                                        <p:tgtEl>
                                          <p:spTgt spid="420883"/>
                                        </p:tgtEl>
                                        <p:attrNameLst>
                                          <p:attrName>ppt_y</p:attrName>
                                        </p:attrNameLst>
                                      </p:cBhvr>
                                      <p:tavLst>
                                        <p:tav tm="0">
                                          <p:val>
                                            <p:strVal val="#ppt_y"/>
                                          </p:val>
                                        </p:tav>
                                        <p:tav tm="100000">
                                          <p:val>
                                            <p:strVal val="#ppt_y"/>
                                          </p:val>
                                        </p:tav>
                                      </p:tavLst>
                                    </p:anim>
                                    <p:anim calcmode="lin" valueType="num">
                                      <p:cBhvr>
                                        <p:cTn id="9" dur="500" fill="hold"/>
                                        <p:tgtEl>
                                          <p:spTgt spid="420883"/>
                                        </p:tgtEl>
                                        <p:attrNameLst>
                                          <p:attrName>ppt_w</p:attrName>
                                        </p:attrNameLst>
                                      </p:cBhvr>
                                      <p:tavLst>
                                        <p:tav tm="0">
                                          <p:val>
                                            <p:fltVal val="0"/>
                                          </p:val>
                                        </p:tav>
                                        <p:tav tm="100000">
                                          <p:val>
                                            <p:strVal val="#ppt_w"/>
                                          </p:val>
                                        </p:tav>
                                      </p:tavLst>
                                    </p:anim>
                                    <p:anim calcmode="lin" valueType="num">
                                      <p:cBhvr>
                                        <p:cTn id="10" dur="500" fill="hold"/>
                                        <p:tgtEl>
                                          <p:spTgt spid="42088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0867"/>
                                        </p:tgtEl>
                                        <p:attrNameLst>
                                          <p:attrName>style.visibility</p:attrName>
                                        </p:attrNameLst>
                                      </p:cBhvr>
                                      <p:to>
                                        <p:strVal val="visible"/>
                                      </p:to>
                                    </p:set>
                                    <p:animEffect transition="in" filter="blinds(horizontal)">
                                      <p:cBhvr>
                                        <p:cTn id="15" dur="500"/>
                                        <p:tgtEl>
                                          <p:spTgt spid="4208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420884"/>
                                        </p:tgtEl>
                                        <p:attrNameLst>
                                          <p:attrName>style.visibility</p:attrName>
                                        </p:attrNameLst>
                                      </p:cBhvr>
                                      <p:to>
                                        <p:strVal val="visible"/>
                                      </p:to>
                                    </p:set>
                                    <p:anim calcmode="lin" valueType="num">
                                      <p:cBhvr>
                                        <p:cTn id="20" dur="500" fill="hold"/>
                                        <p:tgtEl>
                                          <p:spTgt spid="420884"/>
                                        </p:tgtEl>
                                        <p:attrNameLst>
                                          <p:attrName>ppt_x</p:attrName>
                                        </p:attrNameLst>
                                      </p:cBhvr>
                                      <p:tavLst>
                                        <p:tav tm="0">
                                          <p:val>
                                            <p:strVal val="#ppt_x-#ppt_w/2"/>
                                          </p:val>
                                        </p:tav>
                                        <p:tav tm="100000">
                                          <p:val>
                                            <p:strVal val="#ppt_x"/>
                                          </p:val>
                                        </p:tav>
                                      </p:tavLst>
                                    </p:anim>
                                    <p:anim calcmode="lin" valueType="num">
                                      <p:cBhvr>
                                        <p:cTn id="21" dur="500" fill="hold"/>
                                        <p:tgtEl>
                                          <p:spTgt spid="420884"/>
                                        </p:tgtEl>
                                        <p:attrNameLst>
                                          <p:attrName>ppt_y</p:attrName>
                                        </p:attrNameLst>
                                      </p:cBhvr>
                                      <p:tavLst>
                                        <p:tav tm="0">
                                          <p:val>
                                            <p:strVal val="#ppt_y"/>
                                          </p:val>
                                        </p:tav>
                                        <p:tav tm="100000">
                                          <p:val>
                                            <p:strVal val="#ppt_y"/>
                                          </p:val>
                                        </p:tav>
                                      </p:tavLst>
                                    </p:anim>
                                    <p:anim calcmode="lin" valueType="num">
                                      <p:cBhvr>
                                        <p:cTn id="22" dur="500" fill="hold"/>
                                        <p:tgtEl>
                                          <p:spTgt spid="420884"/>
                                        </p:tgtEl>
                                        <p:attrNameLst>
                                          <p:attrName>ppt_w</p:attrName>
                                        </p:attrNameLst>
                                      </p:cBhvr>
                                      <p:tavLst>
                                        <p:tav tm="0">
                                          <p:val>
                                            <p:fltVal val="0"/>
                                          </p:val>
                                        </p:tav>
                                        <p:tav tm="100000">
                                          <p:val>
                                            <p:strVal val="#ppt_w"/>
                                          </p:val>
                                        </p:tav>
                                      </p:tavLst>
                                    </p:anim>
                                    <p:anim calcmode="lin" valueType="num">
                                      <p:cBhvr>
                                        <p:cTn id="23" dur="500" fill="hold"/>
                                        <p:tgtEl>
                                          <p:spTgt spid="420884"/>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20868"/>
                                        </p:tgtEl>
                                        <p:attrNameLst>
                                          <p:attrName>style.visibility</p:attrName>
                                        </p:attrNameLst>
                                      </p:cBhvr>
                                      <p:to>
                                        <p:strVal val="visible"/>
                                      </p:to>
                                    </p:set>
                                    <p:animEffect transition="in" filter="blinds(horizontal)">
                                      <p:cBhvr>
                                        <p:cTn id="28" dur="500"/>
                                        <p:tgtEl>
                                          <p:spTgt spid="4208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420885"/>
                                        </p:tgtEl>
                                        <p:attrNameLst>
                                          <p:attrName>style.visibility</p:attrName>
                                        </p:attrNameLst>
                                      </p:cBhvr>
                                      <p:to>
                                        <p:strVal val="visible"/>
                                      </p:to>
                                    </p:set>
                                    <p:anim calcmode="lin" valueType="num">
                                      <p:cBhvr>
                                        <p:cTn id="33" dur="500" fill="hold"/>
                                        <p:tgtEl>
                                          <p:spTgt spid="420885"/>
                                        </p:tgtEl>
                                        <p:attrNameLst>
                                          <p:attrName>ppt_x</p:attrName>
                                        </p:attrNameLst>
                                      </p:cBhvr>
                                      <p:tavLst>
                                        <p:tav tm="0">
                                          <p:val>
                                            <p:strVal val="#ppt_x-#ppt_w/2"/>
                                          </p:val>
                                        </p:tav>
                                        <p:tav tm="100000">
                                          <p:val>
                                            <p:strVal val="#ppt_x"/>
                                          </p:val>
                                        </p:tav>
                                      </p:tavLst>
                                    </p:anim>
                                    <p:anim calcmode="lin" valueType="num">
                                      <p:cBhvr>
                                        <p:cTn id="34" dur="500" fill="hold"/>
                                        <p:tgtEl>
                                          <p:spTgt spid="420885"/>
                                        </p:tgtEl>
                                        <p:attrNameLst>
                                          <p:attrName>ppt_y</p:attrName>
                                        </p:attrNameLst>
                                      </p:cBhvr>
                                      <p:tavLst>
                                        <p:tav tm="0">
                                          <p:val>
                                            <p:strVal val="#ppt_y"/>
                                          </p:val>
                                        </p:tav>
                                        <p:tav tm="100000">
                                          <p:val>
                                            <p:strVal val="#ppt_y"/>
                                          </p:val>
                                        </p:tav>
                                      </p:tavLst>
                                    </p:anim>
                                    <p:anim calcmode="lin" valueType="num">
                                      <p:cBhvr>
                                        <p:cTn id="35" dur="500" fill="hold"/>
                                        <p:tgtEl>
                                          <p:spTgt spid="420885"/>
                                        </p:tgtEl>
                                        <p:attrNameLst>
                                          <p:attrName>ppt_w</p:attrName>
                                        </p:attrNameLst>
                                      </p:cBhvr>
                                      <p:tavLst>
                                        <p:tav tm="0">
                                          <p:val>
                                            <p:fltVal val="0"/>
                                          </p:val>
                                        </p:tav>
                                        <p:tav tm="100000">
                                          <p:val>
                                            <p:strVal val="#ppt_w"/>
                                          </p:val>
                                        </p:tav>
                                      </p:tavLst>
                                    </p:anim>
                                    <p:anim calcmode="lin" valueType="num">
                                      <p:cBhvr>
                                        <p:cTn id="36" dur="500" fill="hold"/>
                                        <p:tgtEl>
                                          <p:spTgt spid="420885"/>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20869"/>
                                        </p:tgtEl>
                                        <p:attrNameLst>
                                          <p:attrName>style.visibility</p:attrName>
                                        </p:attrNameLst>
                                      </p:cBhvr>
                                      <p:to>
                                        <p:strVal val="visible"/>
                                      </p:to>
                                    </p:set>
                                    <p:animEffect transition="in" filter="blinds(horizontal)">
                                      <p:cBhvr>
                                        <p:cTn id="41" dur="500"/>
                                        <p:tgtEl>
                                          <p:spTgt spid="4208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20881"/>
                                        </p:tgtEl>
                                        <p:attrNameLst>
                                          <p:attrName>style.visibility</p:attrName>
                                        </p:attrNameLst>
                                      </p:cBhvr>
                                      <p:to>
                                        <p:strVal val="visible"/>
                                      </p:to>
                                    </p:set>
                                    <p:animEffect transition="in" filter="blinds(horizontal)">
                                      <p:cBhvr>
                                        <p:cTn id="46" dur="500"/>
                                        <p:tgtEl>
                                          <p:spTgt spid="42088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20870"/>
                                        </p:tgtEl>
                                        <p:attrNameLst>
                                          <p:attrName>style.visibility</p:attrName>
                                        </p:attrNameLst>
                                      </p:cBhvr>
                                      <p:to>
                                        <p:strVal val="visible"/>
                                      </p:to>
                                    </p:set>
                                    <p:animEffect transition="in" filter="blinds(horizontal)">
                                      <p:cBhvr>
                                        <p:cTn id="51" dur="500"/>
                                        <p:tgtEl>
                                          <p:spTgt spid="42087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20871"/>
                                        </p:tgtEl>
                                        <p:attrNameLst>
                                          <p:attrName>style.visibility</p:attrName>
                                        </p:attrNameLst>
                                      </p:cBhvr>
                                      <p:to>
                                        <p:strVal val="visible"/>
                                      </p:to>
                                    </p:set>
                                    <p:animEffect transition="in" filter="blinds(horizontal)">
                                      <p:cBhvr>
                                        <p:cTn id="56" dur="500"/>
                                        <p:tgtEl>
                                          <p:spTgt spid="42087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20872"/>
                                        </p:tgtEl>
                                        <p:attrNameLst>
                                          <p:attrName>style.visibility</p:attrName>
                                        </p:attrNameLst>
                                      </p:cBhvr>
                                      <p:to>
                                        <p:strVal val="visible"/>
                                      </p:to>
                                    </p:set>
                                    <p:animEffect transition="in" filter="blinds(horizontal)">
                                      <p:cBhvr>
                                        <p:cTn id="61" dur="500"/>
                                        <p:tgtEl>
                                          <p:spTgt spid="42087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20873"/>
                                        </p:tgtEl>
                                        <p:attrNameLst>
                                          <p:attrName>style.visibility</p:attrName>
                                        </p:attrNameLst>
                                      </p:cBhvr>
                                      <p:to>
                                        <p:strVal val="visible"/>
                                      </p:to>
                                    </p:set>
                                    <p:animEffect transition="in" filter="blinds(horizontal)">
                                      <p:cBhvr>
                                        <p:cTn id="66" dur="500"/>
                                        <p:tgtEl>
                                          <p:spTgt spid="42087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20874"/>
                                        </p:tgtEl>
                                        <p:attrNameLst>
                                          <p:attrName>style.visibility</p:attrName>
                                        </p:attrNameLst>
                                      </p:cBhvr>
                                      <p:to>
                                        <p:strVal val="visible"/>
                                      </p:to>
                                    </p:set>
                                    <p:animEffect transition="in" filter="blinds(horizontal)">
                                      <p:cBhvr>
                                        <p:cTn id="71" dur="500"/>
                                        <p:tgtEl>
                                          <p:spTgt spid="42087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20882"/>
                                        </p:tgtEl>
                                        <p:attrNameLst>
                                          <p:attrName>style.visibility</p:attrName>
                                        </p:attrNameLst>
                                      </p:cBhvr>
                                      <p:to>
                                        <p:strVal val="visible"/>
                                      </p:to>
                                    </p:set>
                                    <p:animEffect transition="in" filter="blinds(horizontal)">
                                      <p:cBhvr>
                                        <p:cTn id="76" dur="500"/>
                                        <p:tgtEl>
                                          <p:spTgt spid="42088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20875"/>
                                        </p:tgtEl>
                                        <p:attrNameLst>
                                          <p:attrName>style.visibility</p:attrName>
                                        </p:attrNameLst>
                                      </p:cBhvr>
                                      <p:to>
                                        <p:strVal val="visible"/>
                                      </p:to>
                                    </p:set>
                                    <p:animEffect transition="in" filter="blinds(horizontal)">
                                      <p:cBhvr>
                                        <p:cTn id="81" dur="500"/>
                                        <p:tgtEl>
                                          <p:spTgt spid="42087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20876"/>
                                        </p:tgtEl>
                                        <p:attrNameLst>
                                          <p:attrName>style.visibility</p:attrName>
                                        </p:attrNameLst>
                                      </p:cBhvr>
                                      <p:to>
                                        <p:strVal val="visible"/>
                                      </p:to>
                                    </p:set>
                                    <p:animEffect transition="in" filter="blinds(horizontal)">
                                      <p:cBhvr>
                                        <p:cTn id="86" dur="500"/>
                                        <p:tgtEl>
                                          <p:spTgt spid="42087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20877"/>
                                        </p:tgtEl>
                                        <p:attrNameLst>
                                          <p:attrName>style.visibility</p:attrName>
                                        </p:attrNameLst>
                                      </p:cBhvr>
                                      <p:to>
                                        <p:strVal val="visible"/>
                                      </p:to>
                                    </p:set>
                                    <p:animEffect transition="in" filter="blinds(horizontal)">
                                      <p:cBhvr>
                                        <p:cTn id="91" dur="500"/>
                                        <p:tgtEl>
                                          <p:spTgt spid="42087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420878"/>
                                        </p:tgtEl>
                                        <p:attrNameLst>
                                          <p:attrName>style.visibility</p:attrName>
                                        </p:attrNameLst>
                                      </p:cBhvr>
                                      <p:to>
                                        <p:strVal val="visible"/>
                                      </p:to>
                                    </p:set>
                                    <p:animEffect transition="in" filter="blinds(horizontal)">
                                      <p:cBhvr>
                                        <p:cTn id="96" dur="500"/>
                                        <p:tgtEl>
                                          <p:spTgt spid="42087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20879"/>
                                        </p:tgtEl>
                                        <p:attrNameLst>
                                          <p:attrName>style.visibility</p:attrName>
                                        </p:attrNameLst>
                                      </p:cBhvr>
                                      <p:to>
                                        <p:strVal val="visible"/>
                                      </p:to>
                                    </p:set>
                                    <p:animEffect transition="in" filter="blinds(horizontal)">
                                      <p:cBhvr>
                                        <p:cTn id="101" dur="500"/>
                                        <p:tgtEl>
                                          <p:spTgt spid="42087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20880"/>
                                        </p:tgtEl>
                                        <p:attrNameLst>
                                          <p:attrName>style.visibility</p:attrName>
                                        </p:attrNameLst>
                                      </p:cBhvr>
                                      <p:to>
                                        <p:strVal val="visible"/>
                                      </p:to>
                                    </p:set>
                                    <p:animEffect transition="in" filter="blinds(horizontal)">
                                      <p:cBhvr>
                                        <p:cTn id="106" dur="500"/>
                                        <p:tgtEl>
                                          <p:spTgt spid="420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utoUpdateAnimBg="0"/>
      <p:bldP spid="420868" grpId="0" autoUpdateAnimBg="0"/>
      <p:bldP spid="420869" grpId="0" autoUpdateAnimBg="0"/>
      <p:bldP spid="420870" grpId="0" animBg="1"/>
      <p:bldP spid="420871" grpId="0" autoUpdateAnimBg="0"/>
      <p:bldP spid="420872" grpId="0" autoUpdateAnimBg="0"/>
      <p:bldP spid="420873" grpId="0" autoUpdateAnimBg="0"/>
      <p:bldP spid="420874" grpId="0" autoUpdateAnimBg="0"/>
      <p:bldP spid="420875" grpId="0" autoUpdateAnimBg="0"/>
      <p:bldP spid="420876" grpId="0" autoUpdateAnimBg="0"/>
      <p:bldP spid="420877" grpId="0" animBg="1"/>
      <p:bldP spid="420878" grpId="0" autoUpdateAnimBg="0"/>
      <p:bldP spid="420879" grpId="0" autoUpdateAnimBg="0"/>
      <p:bldP spid="420880" grpId="0" autoUpdateAnimBg="0"/>
      <p:bldP spid="420881" grpId="0" autoUpdateAnimBg="0"/>
      <p:bldP spid="420882" grpId="0" autoUpdateAnimBg="0"/>
      <p:bldP spid="420883" grpId="0" animBg="1"/>
      <p:bldP spid="420884" grpId="0" animBg="1"/>
      <p:bldP spid="420885"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1621164" y="1665681"/>
            <a:ext cx="10137514" cy="3416290"/>
          </a:xfrm>
          <a:prstGeom prst="rect">
            <a:avLst/>
          </a:prstGeom>
          <a:noFill/>
          <a:ln w="9525">
            <a:noFill/>
            <a:miter lim="800000"/>
            <a:headEnd/>
            <a:tailEnd/>
          </a:ln>
        </p:spPr>
        <p:txBody>
          <a:bodyPr lIns="91409" tIns="45705" rIns="91409" bIns="45705">
            <a:spAutoFit/>
          </a:bodyPr>
          <a:lstStyle/>
          <a:p>
            <a:pPr defTabSz="914326" fontAlgn="base">
              <a:lnSpc>
                <a:spcPct val="150000"/>
              </a:lnSpc>
              <a:spcBef>
                <a:spcPct val="0"/>
              </a:spcBef>
              <a:spcAft>
                <a:spcPct val="0"/>
              </a:spcAft>
            </a:pPr>
            <a:r>
              <a:rPr kumimoji="1" lang="en-US" altLang="zh-CN" sz="3600" b="1">
                <a:solidFill>
                  <a:prstClr val="black"/>
                </a:solidFill>
                <a:latin typeface="Times New Roman" pitchFamily="18" charset="0"/>
                <a:ea typeface="楷体_GB2312" pitchFamily="49" charset="-122"/>
              </a:rPr>
              <a:t>       </a:t>
            </a:r>
            <a:r>
              <a:rPr kumimoji="1" lang="zh-CN" altLang="en-US" sz="3600" b="1">
                <a:solidFill>
                  <a:prstClr val="black"/>
                </a:solidFill>
                <a:latin typeface="Times New Roman" pitchFamily="18" charset="0"/>
                <a:ea typeface="楷体_GB2312" pitchFamily="49" charset="-122"/>
              </a:rPr>
              <a:t>实际造表时，</a:t>
            </a:r>
            <a:r>
              <a:rPr kumimoji="1" lang="zh-CN" altLang="en-US" sz="3600" b="1">
                <a:solidFill>
                  <a:srgbClr val="0000FF"/>
                </a:solidFill>
                <a:latin typeface="Times New Roman" pitchFamily="18" charset="0"/>
                <a:ea typeface="楷体_GB2312" pitchFamily="49" charset="-122"/>
              </a:rPr>
              <a:t>采用何种</a:t>
            </a:r>
            <a:r>
              <a:rPr kumimoji="1" lang="zh-CN" altLang="en-US" sz="3600" b="1">
                <a:solidFill>
                  <a:prstClr val="black"/>
                </a:solidFill>
                <a:latin typeface="Times New Roman" pitchFamily="18" charset="0"/>
                <a:ea typeface="楷体_GB2312" pitchFamily="49" charset="-122"/>
              </a:rPr>
              <a:t>构造哈希函数的</a:t>
            </a:r>
            <a:r>
              <a:rPr kumimoji="1" lang="zh-CN" altLang="en-US" sz="3600" b="1">
                <a:solidFill>
                  <a:srgbClr val="0000FF"/>
                </a:solidFill>
                <a:latin typeface="Times New Roman" pitchFamily="18" charset="0"/>
                <a:ea typeface="楷体_GB2312" pitchFamily="49" charset="-122"/>
              </a:rPr>
              <a:t>方法</a:t>
            </a:r>
            <a:r>
              <a:rPr kumimoji="1" lang="zh-CN" altLang="en-US" sz="3600" b="1">
                <a:solidFill>
                  <a:prstClr val="black"/>
                </a:solidFill>
                <a:latin typeface="Times New Roman" pitchFamily="18" charset="0"/>
                <a:ea typeface="楷体_GB2312" pitchFamily="49" charset="-122"/>
              </a:rPr>
              <a:t>取决于建表的关键字集合的情况</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包括关键字的范围和形态</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，总</a:t>
            </a:r>
            <a:r>
              <a:rPr kumimoji="1" lang="zh-CN" altLang="en-US" sz="3600" b="1">
                <a:solidFill>
                  <a:srgbClr val="0000FF"/>
                </a:solidFill>
                <a:latin typeface="Times New Roman" pitchFamily="18" charset="0"/>
                <a:ea typeface="楷体_GB2312" pitchFamily="49" charset="-122"/>
              </a:rPr>
              <a:t>的原则是使产生冲突的可能性降到尽可能地小</a:t>
            </a:r>
            <a:r>
              <a:rPr kumimoji="1" lang="zh-CN" altLang="en-US" sz="3600" b="1">
                <a:solidFill>
                  <a:srgbClr val="A50021"/>
                </a:solidFill>
                <a:latin typeface="Times New Roman" pitchFamily="18" charset="0"/>
                <a:ea typeface="楷体_GB2312" pitchFamily="49" charset="-122"/>
              </a:rPr>
              <a:t>。</a:t>
            </a:r>
            <a:endParaRPr kumimoji="1" lang="zh-CN" altLang="en-US" sz="3600" b="1">
              <a:solidFill>
                <a:prstClr val="black"/>
              </a:solidFill>
              <a:latin typeface="Times New Roman" pitchFamily="18" charset="0"/>
            </a:endParaRPr>
          </a:p>
        </p:txBody>
      </p:sp>
    </p:spTree>
    <p:extLst>
      <p:ext uri="{BB962C8B-B14F-4D97-AF65-F5344CB8AC3E}">
        <p14:creationId xmlns:p14="http://schemas.microsoft.com/office/powerpoint/2010/main" val="37004682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424962"/>
                                        </p:tgtEl>
                                        <p:attrNameLst>
                                          <p:attrName>style.visibility</p:attrName>
                                        </p:attrNameLst>
                                      </p:cBhvr>
                                      <p:to>
                                        <p:strVal val="visible"/>
                                      </p:to>
                                    </p:set>
                                    <p:animEffect transition="in" filter="strips(downRight)">
                                      <p:cBhvr>
                                        <p:cTn id="7" dur="300"/>
                                        <p:tgtEl>
                                          <p:spTgt spid="424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utoUpdateAnimBg="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996821" y="579582"/>
            <a:ext cx="1107933" cy="461635"/>
          </a:xfrm>
          <a:prstGeom prst="rect">
            <a:avLst/>
          </a:prstGeom>
          <a:noFill/>
          <a:ln w="9525">
            <a:noFill/>
            <a:miter lim="800000"/>
            <a:headEnd/>
            <a:tailEnd/>
          </a:ln>
        </p:spPr>
        <p:txBody>
          <a:bodyPr wrap="none" lIns="91409" tIns="45705" rIns="91409" bIns="45705">
            <a:spAutoFit/>
          </a:bodyPr>
          <a:lstStyle/>
          <a:p>
            <a:pPr marL="914326" lvl="2" defTabSz="914326" fontAlgn="base">
              <a:spcBef>
                <a:spcPct val="0"/>
              </a:spcBef>
              <a:spcAft>
                <a:spcPct val="0"/>
              </a:spcAft>
            </a:pPr>
            <a:endParaRPr kumimoji="1" lang="zh-CN" altLang="zh-CN" sz="2400" b="1">
              <a:solidFill>
                <a:prstClr val="black"/>
              </a:solidFill>
              <a:latin typeface="华文中宋" pitchFamily="2" charset="-122"/>
              <a:ea typeface="华文中宋" pitchFamily="2" charset="-122"/>
            </a:endParaRPr>
          </a:p>
        </p:txBody>
      </p:sp>
      <p:sp>
        <p:nvSpPr>
          <p:cNvPr id="425987" name="Text Box 3"/>
          <p:cNvSpPr txBox="1">
            <a:spLocks noChangeArrowheads="1"/>
          </p:cNvSpPr>
          <p:nvPr/>
        </p:nvSpPr>
        <p:spPr bwMode="auto">
          <a:xfrm>
            <a:off x="1414687" y="1084745"/>
            <a:ext cx="9815822" cy="1471142"/>
          </a:xfrm>
          <a:prstGeom prst="rect">
            <a:avLst/>
          </a:prstGeom>
          <a:noFill/>
          <a:ln w="9525">
            <a:noFill/>
            <a:miter lim="800000"/>
            <a:headEnd/>
            <a:tailEnd/>
          </a:ln>
        </p:spPr>
        <p:txBody>
          <a:bodyPr lIns="91409" tIns="45705" rIns="91409" bIns="45705">
            <a:spAutoFit/>
          </a:bodyPr>
          <a:lstStyle/>
          <a:p>
            <a:pPr defTabSz="914326" fontAlgn="base">
              <a:lnSpc>
                <a:spcPct val="140000"/>
              </a:lnSpc>
              <a:spcBef>
                <a:spcPct val="0"/>
              </a:spcBef>
              <a:spcAft>
                <a:spcPct val="0"/>
              </a:spcAft>
            </a:pPr>
            <a:r>
              <a:rPr kumimoji="1" lang="en-US" altLang="zh-CN" sz="3200" b="1">
                <a:solidFill>
                  <a:prstClr val="black"/>
                </a:solidFill>
                <a:latin typeface="Times New Roman" pitchFamily="18" charset="0"/>
                <a:ea typeface="楷体_GB2312" pitchFamily="49" charset="-122"/>
              </a:rPr>
              <a:t>“</a:t>
            </a:r>
            <a:r>
              <a:rPr kumimoji="1" lang="zh-CN" altLang="en-US" sz="3200" b="1">
                <a:solidFill>
                  <a:prstClr val="black"/>
                </a:solidFill>
                <a:latin typeface="Times New Roman" pitchFamily="18" charset="0"/>
                <a:ea typeface="楷体_GB2312" pitchFamily="49" charset="-122"/>
              </a:rPr>
              <a:t>处理冲突” 的实际含义是：</a:t>
            </a:r>
          </a:p>
          <a:p>
            <a:pPr defTabSz="914326" fontAlgn="base">
              <a:lnSpc>
                <a:spcPct val="140000"/>
              </a:lnSpc>
              <a:spcBef>
                <a:spcPct val="0"/>
              </a:spcBef>
              <a:spcAft>
                <a:spcPct val="0"/>
              </a:spcAft>
            </a:pPr>
            <a:r>
              <a:rPr kumimoji="1" lang="zh-CN" altLang="en-US" sz="3200" b="1">
                <a:solidFill>
                  <a:srgbClr val="0000FF"/>
                </a:solidFill>
                <a:latin typeface="Times New Roman" pitchFamily="18" charset="0"/>
                <a:ea typeface="楷体_GB2312" pitchFamily="49" charset="-122"/>
              </a:rPr>
              <a:t>为产生冲突的地址寻找下一个哈希地址。</a:t>
            </a:r>
          </a:p>
        </p:txBody>
      </p:sp>
      <p:sp>
        <p:nvSpPr>
          <p:cNvPr id="425988" name="Rectangle 4">
            <a:hlinkClick r:id="" action="ppaction://hlinkshowjump?jump=nextslide" highlightClick="1"/>
          </p:cNvPr>
          <p:cNvSpPr>
            <a:spLocks noChangeArrowheads="1"/>
          </p:cNvSpPr>
          <p:nvPr/>
        </p:nvSpPr>
        <p:spPr bwMode="auto">
          <a:xfrm>
            <a:off x="2740542" y="2781944"/>
            <a:ext cx="6872332"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dirty="0">
                <a:solidFill>
                  <a:srgbClr val="006600"/>
                </a:solidFill>
                <a:latin typeface="Times New Roman" pitchFamily="18" charset="0"/>
                <a:ea typeface="隶书" pitchFamily="49" charset="-122"/>
              </a:rPr>
              <a:t>1. </a:t>
            </a:r>
            <a:r>
              <a:rPr kumimoji="1" lang="zh-CN" altLang="en-US" sz="4000" b="1" dirty="0">
                <a:solidFill>
                  <a:srgbClr val="006600"/>
                </a:solidFill>
                <a:latin typeface="隶书" pitchFamily="49" charset="-122"/>
                <a:ea typeface="隶书" pitchFamily="49" charset="-122"/>
              </a:rPr>
              <a:t>开放</a:t>
            </a:r>
            <a:r>
              <a:rPr kumimoji="1" lang="zh-CN" altLang="en-US" sz="4000" b="1">
                <a:solidFill>
                  <a:srgbClr val="006600"/>
                </a:solidFill>
                <a:latin typeface="隶书" pitchFamily="49" charset="-122"/>
                <a:ea typeface="隶书" pitchFamily="49" charset="-122"/>
              </a:rPr>
              <a:t>定址</a:t>
            </a:r>
            <a:r>
              <a:rPr kumimoji="1" lang="zh-CN" altLang="en-US" sz="4000" b="1" smtClean="0">
                <a:solidFill>
                  <a:srgbClr val="006600"/>
                </a:solidFill>
                <a:latin typeface="隶书" pitchFamily="49" charset="-122"/>
                <a:ea typeface="隶书" pitchFamily="49" charset="-122"/>
              </a:rPr>
              <a:t>法（内消解技术）</a:t>
            </a:r>
            <a:endParaRPr kumimoji="1" lang="zh-CN" altLang="en-US" sz="4000" b="1" dirty="0">
              <a:solidFill>
                <a:srgbClr val="800000"/>
              </a:solidFill>
              <a:latin typeface="Times New Roman" pitchFamily="18" charset="0"/>
              <a:ea typeface="楷体_GB2312" pitchFamily="49" charset="-122"/>
            </a:endParaRPr>
          </a:p>
        </p:txBody>
      </p:sp>
      <p:sp>
        <p:nvSpPr>
          <p:cNvPr id="425989" name="Text Box 5">
            <a:hlinkClick r:id="" action="ppaction://noaction" highlightClick="1"/>
          </p:cNvPr>
          <p:cNvSpPr txBox="1">
            <a:spLocks noChangeArrowheads="1"/>
          </p:cNvSpPr>
          <p:nvPr/>
        </p:nvSpPr>
        <p:spPr bwMode="auto">
          <a:xfrm>
            <a:off x="1838090" y="3645753"/>
            <a:ext cx="7774783" cy="707856"/>
          </a:xfrm>
          <a:prstGeom prst="rect">
            <a:avLst/>
          </a:prstGeom>
          <a:noFill/>
          <a:ln w="9525">
            <a:noFill/>
            <a:miter lim="800000"/>
            <a:headEnd/>
            <a:tailEnd/>
          </a:ln>
        </p:spPr>
        <p:txBody>
          <a:bodyPr wrap="square" lIns="91409" tIns="45705" rIns="91409" bIns="45705">
            <a:spAutoFit/>
          </a:bodyPr>
          <a:lstStyle/>
          <a:p>
            <a:pPr marL="914326" lvl="2" defTabSz="914326" fontAlgn="base">
              <a:spcBef>
                <a:spcPct val="0"/>
              </a:spcBef>
              <a:spcAft>
                <a:spcPct val="0"/>
              </a:spcAft>
            </a:pPr>
            <a:r>
              <a:rPr kumimoji="1" lang="en-US" altLang="zh-CN" sz="4000" b="1" dirty="0">
                <a:solidFill>
                  <a:srgbClr val="006600"/>
                </a:solidFill>
                <a:latin typeface="Times New Roman" pitchFamily="18" charset="0"/>
                <a:ea typeface="隶书" pitchFamily="49" charset="-122"/>
              </a:rPr>
              <a:t>2. </a:t>
            </a:r>
            <a:r>
              <a:rPr kumimoji="1" lang="zh-CN" altLang="en-US" sz="4000" b="1" dirty="0">
                <a:solidFill>
                  <a:srgbClr val="006600"/>
                </a:solidFill>
                <a:latin typeface="隶书" pitchFamily="49" charset="-122"/>
                <a:ea typeface="隶书" pitchFamily="49" charset="-122"/>
              </a:rPr>
              <a:t>链</a:t>
            </a:r>
            <a:r>
              <a:rPr kumimoji="1" lang="zh-CN" altLang="en-US" sz="4000" b="1">
                <a:solidFill>
                  <a:srgbClr val="006600"/>
                </a:solidFill>
                <a:latin typeface="隶书" pitchFamily="49" charset="-122"/>
                <a:ea typeface="隶书" pitchFamily="49" charset="-122"/>
              </a:rPr>
              <a:t>地址</a:t>
            </a:r>
            <a:r>
              <a:rPr kumimoji="1" lang="zh-CN" altLang="en-US" sz="4000" b="1" smtClean="0">
                <a:solidFill>
                  <a:srgbClr val="006600"/>
                </a:solidFill>
                <a:latin typeface="隶书" pitchFamily="49" charset="-122"/>
                <a:ea typeface="隶书" pitchFamily="49" charset="-122"/>
              </a:rPr>
              <a:t>法（外消解技术）</a:t>
            </a:r>
            <a:endParaRPr kumimoji="1" lang="zh-CN" altLang="en-US" sz="2400" dirty="0">
              <a:solidFill>
                <a:prstClr val="black"/>
              </a:solidFill>
              <a:latin typeface="Times New Roman" pitchFamily="18" charset="0"/>
            </a:endParaRPr>
          </a:p>
        </p:txBody>
      </p:sp>
      <p:sp>
        <p:nvSpPr>
          <p:cNvPr id="2" name="Rectangle 4">
            <a:hlinkClick r:id="" action="ppaction://hlinkshowjump?jump=nextslide" highlightClick="1"/>
          </p:cNvPr>
          <p:cNvSpPr>
            <a:spLocks noChangeArrowheads="1"/>
          </p:cNvSpPr>
          <p:nvPr/>
        </p:nvSpPr>
        <p:spPr bwMode="auto">
          <a:xfrm>
            <a:off x="3082537" y="4509544"/>
            <a:ext cx="4041428"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dirty="0">
                <a:solidFill>
                  <a:srgbClr val="006600"/>
                </a:solidFill>
                <a:latin typeface="Times New Roman" pitchFamily="18" charset="0"/>
                <a:ea typeface="隶书" pitchFamily="49" charset="-122"/>
              </a:rPr>
              <a:t>*3. </a:t>
            </a:r>
            <a:r>
              <a:rPr kumimoji="1" lang="zh-CN" altLang="en-US" sz="4000" b="1" dirty="0">
                <a:solidFill>
                  <a:srgbClr val="006600"/>
                </a:solidFill>
                <a:latin typeface="隶书" pitchFamily="49" charset="-122"/>
                <a:ea typeface="隶书" pitchFamily="49" charset="-122"/>
              </a:rPr>
              <a:t>公共溢出区法</a:t>
            </a:r>
            <a:endParaRPr kumimoji="1" lang="zh-CN" altLang="en-US" sz="4000" b="1" dirty="0">
              <a:solidFill>
                <a:srgbClr val="800000"/>
              </a:solidFill>
              <a:latin typeface="Times New Roman" pitchFamily="18" charset="0"/>
              <a:ea typeface="楷体_GB2312" pitchFamily="49" charset="-122"/>
            </a:endParaRPr>
          </a:p>
        </p:txBody>
      </p:sp>
      <p:sp>
        <p:nvSpPr>
          <p:cNvPr id="3" name="Rectangle 4">
            <a:hlinkClick r:id="" action="ppaction://hlinkshowjump?jump=nextslide" highlightClick="1"/>
          </p:cNvPr>
          <p:cNvSpPr>
            <a:spLocks noChangeArrowheads="1"/>
          </p:cNvSpPr>
          <p:nvPr/>
        </p:nvSpPr>
        <p:spPr bwMode="auto">
          <a:xfrm>
            <a:off x="3082539" y="5301890"/>
            <a:ext cx="3012301" cy="707856"/>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4000" b="1">
                <a:solidFill>
                  <a:srgbClr val="006600"/>
                </a:solidFill>
                <a:latin typeface="Times New Roman" pitchFamily="18" charset="0"/>
                <a:ea typeface="隶书" pitchFamily="49" charset="-122"/>
              </a:rPr>
              <a:t>*4. </a:t>
            </a:r>
            <a:r>
              <a:rPr kumimoji="1" lang="zh-CN" altLang="en-US" sz="4000" b="1">
                <a:solidFill>
                  <a:srgbClr val="006600"/>
                </a:solidFill>
                <a:latin typeface="隶书" pitchFamily="49" charset="-122"/>
                <a:ea typeface="隶书" pitchFamily="49" charset="-122"/>
              </a:rPr>
              <a:t>再哈希法</a:t>
            </a:r>
            <a:endParaRPr kumimoji="1" lang="zh-CN" altLang="en-US" sz="4000" b="1">
              <a:solidFill>
                <a:srgbClr val="800000"/>
              </a:solidFill>
              <a:latin typeface="Times New Roman" pitchFamily="18" charset="0"/>
              <a:ea typeface="楷体_GB2312" pitchFamily="49" charset="-122"/>
            </a:endParaRPr>
          </a:p>
        </p:txBody>
      </p:sp>
      <p:sp>
        <p:nvSpPr>
          <p:cNvPr id="4" name="标题 3"/>
          <p:cNvSpPr>
            <a:spLocks noGrp="1"/>
          </p:cNvSpPr>
          <p:nvPr>
            <p:ph type="title"/>
          </p:nvPr>
        </p:nvSpPr>
        <p:spPr/>
        <p:txBody>
          <a:bodyPr>
            <a:normAutofit fontScale="90000"/>
          </a:bodyPr>
          <a:lstStyle/>
          <a:p>
            <a:r>
              <a:rPr lang="zh-CN" altLang="en-US"/>
              <a:t>处理冲突的</a:t>
            </a:r>
            <a:r>
              <a:rPr lang="zh-CN" altLang="en-US" smtClean="0"/>
              <a:t>方法</a:t>
            </a:r>
            <a:endParaRPr lang="zh-CN" altLang="en-US"/>
          </a:p>
        </p:txBody>
      </p:sp>
    </p:spTree>
    <p:extLst>
      <p:ext uri="{BB962C8B-B14F-4D97-AF65-F5344CB8AC3E}">
        <p14:creationId xmlns:p14="http://schemas.microsoft.com/office/powerpoint/2010/main" val="151315345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nodePh="1">
                                  <p:stCondLst>
                                    <p:cond delay="0"/>
                                  </p:stCondLst>
                                  <p:endCondLst>
                                    <p:cond evt="begin" delay="0">
                                      <p:tn val="5"/>
                                    </p:cond>
                                  </p:endCondLst>
                                  <p:childTnLst>
                                    <p:set>
                                      <p:cBhvr>
                                        <p:cTn id="6" dur="1" fill="hold">
                                          <p:stCondLst>
                                            <p:cond delay="0"/>
                                          </p:stCondLst>
                                        </p:cTn>
                                        <p:tgtEl>
                                          <p:spTgt spid="425986"/>
                                        </p:tgtEl>
                                        <p:attrNameLst>
                                          <p:attrName>style.visibility</p:attrName>
                                        </p:attrNameLst>
                                      </p:cBhvr>
                                      <p:to>
                                        <p:strVal val="visible"/>
                                      </p:to>
                                    </p:set>
                                    <p:animEffect transition="in" filter="randombar(vertical)">
                                      <p:cBhvr>
                                        <p:cTn id="7" dur="500"/>
                                        <p:tgtEl>
                                          <p:spTgt spid="425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25987"/>
                                        </p:tgtEl>
                                        <p:attrNameLst>
                                          <p:attrName>style.visibility</p:attrName>
                                        </p:attrNameLst>
                                      </p:cBhvr>
                                      <p:to>
                                        <p:strVal val="visible"/>
                                      </p:to>
                                    </p:set>
                                    <p:animEffect transition="in" filter="slide(fromLeft)">
                                      <p:cBhvr>
                                        <p:cTn id="12" dur="500"/>
                                        <p:tgtEl>
                                          <p:spTgt spid="425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anim calcmode="lin" valueType="num">
                                      <p:cBhvr>
                                        <p:cTn id="17" dur="500" fill="hold"/>
                                        <p:tgtEl>
                                          <p:spTgt spid="425988"/>
                                        </p:tgtEl>
                                        <p:attrNameLst>
                                          <p:attrName>ppt_w</p:attrName>
                                        </p:attrNameLst>
                                      </p:cBhvr>
                                      <p:tavLst>
                                        <p:tav tm="0">
                                          <p:val>
                                            <p:fltVal val="0"/>
                                          </p:val>
                                        </p:tav>
                                        <p:tav tm="100000">
                                          <p:val>
                                            <p:strVal val="#ppt_w"/>
                                          </p:val>
                                        </p:tav>
                                      </p:tavLst>
                                    </p:anim>
                                    <p:anim calcmode="lin" valueType="num">
                                      <p:cBhvr>
                                        <p:cTn id="18" dur="500" fill="hold"/>
                                        <p:tgtEl>
                                          <p:spTgt spid="42598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25989"/>
                                        </p:tgtEl>
                                        <p:attrNameLst>
                                          <p:attrName>style.visibility</p:attrName>
                                        </p:attrNameLst>
                                      </p:cBhvr>
                                      <p:to>
                                        <p:strVal val="visible"/>
                                      </p:to>
                                    </p:set>
                                    <p:anim calcmode="lin" valueType="num">
                                      <p:cBhvr>
                                        <p:cTn id="23" dur="500" fill="hold"/>
                                        <p:tgtEl>
                                          <p:spTgt spid="425989"/>
                                        </p:tgtEl>
                                        <p:attrNameLst>
                                          <p:attrName>ppt_w</p:attrName>
                                        </p:attrNameLst>
                                      </p:cBhvr>
                                      <p:tavLst>
                                        <p:tav tm="0">
                                          <p:val>
                                            <p:fltVal val="0"/>
                                          </p:val>
                                        </p:tav>
                                        <p:tav tm="100000">
                                          <p:val>
                                            <p:strVal val="#ppt_w"/>
                                          </p:val>
                                        </p:tav>
                                      </p:tavLst>
                                    </p:anim>
                                    <p:anim calcmode="lin" valueType="num">
                                      <p:cBhvr>
                                        <p:cTn id="24" dur="500" fill="hold"/>
                                        <p:tgtEl>
                                          <p:spTgt spid="425989"/>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utoUpdateAnimBg="0"/>
      <p:bldP spid="425987" grpId="0" autoUpdateAnimBg="0"/>
      <p:bldP spid="425988" grpId="0" autoUpdateAnimBg="0"/>
      <p:bldP spid="425989" grpId="0" autoUpdateAnimBg="0"/>
      <p:bldP spid="2" grpId="0" autoUpdateAnimBg="0"/>
      <p:bldP spid="3" grpId="0" autoUpdateAnimBg="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550268" y="1327458"/>
            <a:ext cx="11640153" cy="4247286"/>
          </a:xfrm>
          <a:prstGeom prst="rect">
            <a:avLst/>
          </a:prstGeom>
          <a:noFill/>
          <a:ln w="9525">
            <a:noFill/>
            <a:miter lim="800000"/>
            <a:headEnd/>
            <a:tailEnd/>
          </a:ln>
        </p:spPr>
        <p:txBody>
          <a:bodyPr lIns="91409" tIns="45705" rIns="91409" bIns="45705">
            <a:spAutoFit/>
          </a:bodyPr>
          <a:lstStyle/>
          <a:p>
            <a:pPr marL="82544" lvl="2" defTabSz="914326" fontAlgn="base">
              <a:lnSpc>
                <a:spcPct val="150000"/>
              </a:lnSpc>
              <a:spcBef>
                <a:spcPct val="0"/>
              </a:spcBef>
              <a:spcAft>
                <a:spcPct val="0"/>
              </a:spcAft>
            </a:pPr>
            <a:r>
              <a:rPr kumimoji="1" lang="zh-CN" altLang="en-US" sz="3600" b="1">
                <a:solidFill>
                  <a:prstClr val="black"/>
                </a:solidFill>
                <a:latin typeface="Times New Roman" pitchFamily="18" charset="0"/>
                <a:ea typeface="楷体_GB2312" pitchFamily="49" charset="-122"/>
              </a:rPr>
              <a:t>为</a:t>
            </a:r>
            <a:r>
              <a:rPr kumimoji="1" lang="zh-CN" altLang="en-US" sz="3600" b="1" dirty="0">
                <a:solidFill>
                  <a:prstClr val="black"/>
                </a:solidFill>
                <a:latin typeface="Times New Roman" pitchFamily="18" charset="0"/>
                <a:ea typeface="楷体_GB2312" pitchFamily="49" charset="-122"/>
              </a:rPr>
              <a:t>产生冲突的地址 </a:t>
            </a:r>
            <a:r>
              <a:rPr kumimoji="1" lang="en-US" altLang="zh-CN" sz="3600" b="1" dirty="0">
                <a:solidFill>
                  <a:prstClr val="black"/>
                </a:solidFill>
                <a:latin typeface="Times New Roman" pitchFamily="18" charset="0"/>
                <a:ea typeface="楷体_GB2312" pitchFamily="49" charset="-122"/>
              </a:rPr>
              <a:t>H(key) </a:t>
            </a:r>
            <a:r>
              <a:rPr kumimoji="1" lang="zh-CN" altLang="en-US" sz="3600" b="1" dirty="0">
                <a:solidFill>
                  <a:prstClr val="black"/>
                </a:solidFill>
                <a:latin typeface="Times New Roman" pitchFamily="18" charset="0"/>
                <a:ea typeface="楷体_GB2312" pitchFamily="49" charset="-122"/>
              </a:rPr>
              <a:t>求得一个</a:t>
            </a:r>
            <a:r>
              <a:rPr kumimoji="1" lang="zh-CN" altLang="en-US" sz="3600" b="1" dirty="0">
                <a:solidFill>
                  <a:srgbClr val="FF0000"/>
                </a:solidFill>
                <a:latin typeface="Times New Roman" pitchFamily="18" charset="0"/>
                <a:ea typeface="楷体_GB2312" pitchFamily="49" charset="-122"/>
              </a:rPr>
              <a:t>地址序列</a:t>
            </a:r>
            <a:r>
              <a:rPr kumimoji="1" lang="zh-CN" altLang="en-US" sz="3600" dirty="0">
                <a:solidFill>
                  <a:srgbClr val="A50021"/>
                </a:solidFill>
                <a:latin typeface="Times New Roman" pitchFamily="18" charset="0"/>
                <a:ea typeface="楷体_GB2312" pitchFamily="49" charset="-122"/>
              </a:rPr>
              <a:t>：</a:t>
            </a:r>
          </a:p>
          <a:p>
            <a:pPr marL="914326" lvl="2" defTabSz="914326" fontAlgn="base">
              <a:lnSpc>
                <a:spcPct val="150000"/>
              </a:lnSpc>
              <a:spcBef>
                <a:spcPct val="0"/>
              </a:spcBef>
              <a:spcAft>
                <a:spcPct val="0"/>
              </a:spcAft>
            </a:pPr>
            <a:r>
              <a:rPr kumimoji="1" lang="zh-CN" altLang="en-US" sz="3600" dirty="0">
                <a:solidFill>
                  <a:srgbClr val="A50021"/>
                </a:solidFill>
                <a:latin typeface="Times New Roman" pitchFamily="18" charset="0"/>
                <a:ea typeface="楷体_GB2312" pitchFamily="49" charset="-122"/>
              </a:rPr>
              <a:t>   </a:t>
            </a:r>
            <a:r>
              <a:rPr kumimoji="1" lang="en-US" altLang="zh-CN" sz="3600" b="1" dirty="0">
                <a:solidFill>
                  <a:prstClr val="black"/>
                </a:solidFill>
                <a:latin typeface="Times New Roman" pitchFamily="18" charset="0"/>
                <a:ea typeface="楷体_GB2312" pitchFamily="49" charset="-122"/>
              </a:rPr>
              <a:t>H</a:t>
            </a:r>
            <a:r>
              <a:rPr kumimoji="1" lang="en-US" altLang="zh-CN" sz="3600" b="1" baseline="-25000" dirty="0">
                <a:solidFill>
                  <a:prstClr val="black"/>
                </a:solidFill>
                <a:latin typeface="Times New Roman" pitchFamily="18" charset="0"/>
                <a:ea typeface="楷体_GB2312" pitchFamily="49" charset="-122"/>
              </a:rPr>
              <a:t>0</a:t>
            </a:r>
            <a:r>
              <a:rPr kumimoji="1" lang="en-US" altLang="zh-CN" sz="3600" b="1" dirty="0">
                <a:solidFill>
                  <a:prstClr val="black"/>
                </a:solidFill>
                <a:latin typeface="Times New Roman" pitchFamily="18" charset="0"/>
                <a:ea typeface="楷体_GB2312" pitchFamily="49" charset="-122"/>
              </a:rPr>
              <a:t>, H</a:t>
            </a:r>
            <a:r>
              <a:rPr kumimoji="1" lang="en-US" altLang="zh-CN" sz="3600" b="1" baseline="-25000" dirty="0">
                <a:solidFill>
                  <a:prstClr val="black"/>
                </a:solidFill>
                <a:latin typeface="Times New Roman" pitchFamily="18" charset="0"/>
                <a:ea typeface="楷体_GB2312" pitchFamily="49" charset="-122"/>
              </a:rPr>
              <a:t>1</a:t>
            </a:r>
            <a:r>
              <a:rPr kumimoji="1" lang="en-US" altLang="zh-CN" sz="3600" b="1" dirty="0">
                <a:solidFill>
                  <a:prstClr val="black"/>
                </a:solidFill>
                <a:latin typeface="Times New Roman" pitchFamily="18" charset="0"/>
                <a:ea typeface="楷体_GB2312" pitchFamily="49" charset="-122"/>
              </a:rPr>
              <a:t>, H</a:t>
            </a:r>
            <a:r>
              <a:rPr kumimoji="1" lang="en-US" altLang="zh-CN" sz="3600" b="1" baseline="-25000" dirty="0">
                <a:solidFill>
                  <a:prstClr val="black"/>
                </a:solidFill>
                <a:latin typeface="Times New Roman" pitchFamily="18" charset="0"/>
                <a:ea typeface="楷体_GB2312" pitchFamily="49" charset="-122"/>
              </a:rPr>
              <a:t>2</a:t>
            </a:r>
            <a:r>
              <a:rPr kumimoji="1" lang="en-US" altLang="zh-CN" sz="3600" b="1" dirty="0">
                <a:solidFill>
                  <a:prstClr val="black"/>
                </a:solidFill>
                <a:latin typeface="Times New Roman" pitchFamily="18" charset="0"/>
                <a:ea typeface="楷体_GB2312" pitchFamily="49" charset="-122"/>
              </a:rPr>
              <a:t>, …</a:t>
            </a:r>
            <a:r>
              <a:rPr kumimoji="1" lang="en-US" altLang="zh-CN" sz="3600" b="1" dirty="0">
                <a:solidFill>
                  <a:prstClr val="black"/>
                </a:solidFill>
                <a:latin typeface="楷体_GB2312" pitchFamily="49" charset="-122"/>
                <a:ea typeface="楷体_GB2312" pitchFamily="49" charset="-122"/>
              </a:rPr>
              <a:t>, </a:t>
            </a:r>
            <a:r>
              <a:rPr kumimoji="1" lang="en-US" altLang="zh-CN" sz="3600" b="1" dirty="0" err="1">
                <a:solidFill>
                  <a:prstClr val="black"/>
                </a:solidFill>
                <a:latin typeface="Times New Roman" pitchFamily="18" charset="0"/>
                <a:ea typeface="楷体_GB2312" pitchFamily="49" charset="-122"/>
              </a:rPr>
              <a:t>H</a:t>
            </a:r>
            <a:r>
              <a:rPr kumimoji="1" lang="en-US" altLang="zh-CN" sz="3600" b="1" baseline="-25000" dirty="0" err="1">
                <a:solidFill>
                  <a:prstClr val="black"/>
                </a:solidFill>
                <a:latin typeface="Times New Roman" pitchFamily="18" charset="0"/>
                <a:ea typeface="楷体_GB2312" pitchFamily="49" charset="-122"/>
              </a:rPr>
              <a:t>s</a:t>
            </a:r>
            <a:r>
              <a:rPr kumimoji="1" lang="en-US" altLang="zh-CN" sz="3600" dirty="0">
                <a:solidFill>
                  <a:prstClr val="black"/>
                </a:solidFill>
                <a:latin typeface="Times New Roman" pitchFamily="18" charset="0"/>
                <a:ea typeface="楷体_GB2312" pitchFamily="49" charset="-122"/>
              </a:rPr>
              <a:t>     </a:t>
            </a:r>
            <a:r>
              <a:rPr kumimoji="1" lang="en-US" altLang="zh-CN" sz="3600" b="1" i="1" dirty="0">
                <a:solidFill>
                  <a:prstClr val="black"/>
                </a:solidFill>
                <a:latin typeface="Times New Roman" pitchFamily="18" charset="0"/>
                <a:ea typeface="楷体_GB2312" pitchFamily="49" charset="-122"/>
              </a:rPr>
              <a:t>1≤ s≤m-1</a:t>
            </a:r>
            <a:endParaRPr kumimoji="1" lang="en-US" altLang="zh-CN" sz="3600" dirty="0">
              <a:solidFill>
                <a:prstClr val="black"/>
              </a:solidFill>
              <a:latin typeface="Times New Roman" pitchFamily="18" charset="0"/>
              <a:ea typeface="楷体_GB2312" pitchFamily="49" charset="-122"/>
            </a:endParaRPr>
          </a:p>
          <a:p>
            <a:pPr marL="914326" lvl="2" defTabSz="914326" fontAlgn="base">
              <a:lnSpc>
                <a:spcPct val="150000"/>
              </a:lnSpc>
              <a:spcBef>
                <a:spcPct val="0"/>
              </a:spcBef>
              <a:spcAft>
                <a:spcPct val="0"/>
              </a:spcAft>
            </a:pPr>
            <a:r>
              <a:rPr kumimoji="1" lang="zh-CN" altLang="en-US" sz="3600" dirty="0">
                <a:solidFill>
                  <a:prstClr val="black"/>
                </a:solidFill>
                <a:latin typeface="Times New Roman" pitchFamily="18" charset="0"/>
                <a:ea typeface="楷体_GB2312" pitchFamily="49" charset="-122"/>
              </a:rPr>
              <a:t>其中：</a:t>
            </a:r>
            <a:r>
              <a:rPr kumimoji="1" lang="en-US" altLang="zh-CN" sz="3600" b="1" dirty="0">
                <a:solidFill>
                  <a:prstClr val="black"/>
                </a:solidFill>
                <a:latin typeface="Times New Roman" pitchFamily="18" charset="0"/>
                <a:ea typeface="楷体_GB2312" pitchFamily="49" charset="-122"/>
              </a:rPr>
              <a:t>H</a:t>
            </a:r>
            <a:r>
              <a:rPr kumimoji="1" lang="en-US" altLang="zh-CN" sz="3600" b="1" baseline="-25000" dirty="0">
                <a:solidFill>
                  <a:prstClr val="black"/>
                </a:solidFill>
                <a:latin typeface="Times New Roman" pitchFamily="18" charset="0"/>
                <a:ea typeface="楷体_GB2312" pitchFamily="49" charset="-122"/>
              </a:rPr>
              <a:t>0</a:t>
            </a:r>
            <a:r>
              <a:rPr kumimoji="1" lang="en-US" altLang="zh-CN" sz="3600" b="1" dirty="0">
                <a:solidFill>
                  <a:prstClr val="black"/>
                </a:solidFill>
                <a:latin typeface="Times New Roman" pitchFamily="18" charset="0"/>
                <a:ea typeface="楷体_GB2312" pitchFamily="49" charset="-122"/>
              </a:rPr>
              <a:t> = H(key)</a:t>
            </a:r>
          </a:p>
          <a:p>
            <a:pPr marL="914326" lvl="2" defTabSz="914326" fontAlgn="base">
              <a:lnSpc>
                <a:spcPct val="150000"/>
              </a:lnSpc>
              <a:spcBef>
                <a:spcPct val="0"/>
              </a:spcBef>
              <a:spcAft>
                <a:spcPct val="0"/>
              </a:spcAft>
            </a:pPr>
            <a:r>
              <a:rPr kumimoji="1" lang="en-US" altLang="zh-CN" sz="3600" b="1" dirty="0">
                <a:solidFill>
                  <a:prstClr val="black"/>
                </a:solidFill>
                <a:latin typeface="Times New Roman" pitchFamily="18" charset="0"/>
                <a:ea typeface="楷体_GB2312" pitchFamily="49" charset="-122"/>
              </a:rPr>
              <a:t>            H</a:t>
            </a:r>
            <a:r>
              <a:rPr kumimoji="1" lang="en-US" altLang="zh-CN" sz="3600" b="1" baseline="-25000" dirty="0">
                <a:solidFill>
                  <a:prstClr val="black"/>
                </a:solidFill>
                <a:latin typeface="Times New Roman" pitchFamily="18" charset="0"/>
                <a:ea typeface="楷体_GB2312" pitchFamily="49" charset="-122"/>
              </a:rPr>
              <a:t>i</a:t>
            </a:r>
            <a:r>
              <a:rPr kumimoji="1" lang="en-US" altLang="zh-CN" sz="3600" b="1" dirty="0">
                <a:solidFill>
                  <a:prstClr val="black"/>
                </a:solidFill>
                <a:latin typeface="Times New Roman" pitchFamily="18" charset="0"/>
                <a:ea typeface="楷体_GB2312" pitchFamily="49" charset="-122"/>
              </a:rPr>
              <a:t> = ( H(key) +</a:t>
            </a:r>
            <a:r>
              <a:rPr kumimoji="1" lang="en-US" altLang="zh-CN" sz="3600" b="1" dirty="0">
                <a:solidFill>
                  <a:srgbClr val="CC0000"/>
                </a:solidFill>
                <a:latin typeface="Times New Roman" pitchFamily="18" charset="0"/>
                <a:ea typeface="楷体_GB2312" pitchFamily="49" charset="-122"/>
              </a:rPr>
              <a:t> </a:t>
            </a:r>
            <a:r>
              <a:rPr kumimoji="1" lang="en-US" altLang="zh-CN" sz="3600" b="1" i="1" dirty="0">
                <a:solidFill>
                  <a:srgbClr val="FF0000"/>
                </a:solidFill>
                <a:latin typeface="Times New Roman" pitchFamily="18" charset="0"/>
                <a:ea typeface="楷体_GB2312" pitchFamily="49" charset="-122"/>
              </a:rPr>
              <a:t>d</a:t>
            </a:r>
            <a:r>
              <a:rPr kumimoji="1" lang="en-US" altLang="zh-CN" sz="3600" b="1" i="1" baseline="-25000" dirty="0">
                <a:solidFill>
                  <a:srgbClr val="FF0000"/>
                </a:solidFill>
                <a:latin typeface="Times New Roman" pitchFamily="18" charset="0"/>
                <a:ea typeface="楷体_GB2312" pitchFamily="49" charset="-122"/>
              </a:rPr>
              <a:t>i</a:t>
            </a:r>
            <a:r>
              <a:rPr kumimoji="1" lang="en-US" altLang="zh-CN" sz="3600" b="1" i="1" dirty="0">
                <a:solidFill>
                  <a:srgbClr val="FF0000"/>
                </a:solidFill>
                <a:latin typeface="Times New Roman" pitchFamily="18" charset="0"/>
                <a:ea typeface="楷体_GB2312" pitchFamily="49" charset="-122"/>
              </a:rPr>
              <a:t>  </a:t>
            </a:r>
            <a:r>
              <a:rPr kumimoji="1" lang="en-US" altLang="zh-CN" sz="3600" b="1" dirty="0">
                <a:solidFill>
                  <a:prstClr val="black"/>
                </a:solidFill>
                <a:latin typeface="Times New Roman" pitchFamily="18" charset="0"/>
                <a:ea typeface="楷体_GB2312" pitchFamily="49" charset="-122"/>
              </a:rPr>
              <a:t>) % m </a:t>
            </a:r>
          </a:p>
          <a:p>
            <a:pPr marL="914326" lvl="2" defTabSz="914326" fontAlgn="base">
              <a:lnSpc>
                <a:spcPct val="150000"/>
              </a:lnSpc>
              <a:spcBef>
                <a:spcPct val="0"/>
              </a:spcBef>
              <a:spcAft>
                <a:spcPct val="0"/>
              </a:spcAft>
            </a:pPr>
            <a:r>
              <a:rPr kumimoji="1" lang="en-US" altLang="zh-CN" sz="3600" b="1" dirty="0">
                <a:solidFill>
                  <a:srgbClr val="A50021"/>
                </a:solidFill>
                <a:latin typeface="Times New Roman" pitchFamily="18" charset="0"/>
                <a:ea typeface="楷体_GB2312" pitchFamily="49" charset="-122"/>
              </a:rPr>
              <a:t>                       </a:t>
            </a:r>
            <a:r>
              <a:rPr kumimoji="1" lang="en-US" altLang="zh-CN" sz="3600" b="1" i="1" dirty="0">
                <a:solidFill>
                  <a:srgbClr val="FF0000"/>
                </a:solidFill>
                <a:latin typeface="Times New Roman" pitchFamily="18" charset="0"/>
                <a:ea typeface="楷体_GB2312" pitchFamily="49" charset="-122"/>
              </a:rPr>
              <a:t>i=1, 2, …, s</a:t>
            </a:r>
            <a:endParaRPr kumimoji="1" lang="en-US" altLang="zh-CN" sz="4000" b="1" dirty="0">
              <a:solidFill>
                <a:srgbClr val="FF0000"/>
              </a:solidFill>
              <a:latin typeface="Times New Roman" pitchFamily="18" charset="0"/>
            </a:endParaRPr>
          </a:p>
        </p:txBody>
      </p:sp>
      <p:sp>
        <p:nvSpPr>
          <p:cNvPr id="124930" name="Rectangle 9"/>
          <p:cNvSpPr>
            <a:spLocks noChangeArrowheads="1"/>
          </p:cNvSpPr>
          <p:nvPr/>
        </p:nvSpPr>
        <p:spPr bwMode="auto">
          <a:xfrm>
            <a:off x="1678304" y="115919"/>
            <a:ext cx="10080370" cy="1143265"/>
          </a:xfrm>
          <a:prstGeom prst="rect">
            <a:avLst/>
          </a:prstGeom>
          <a:noFill/>
          <a:ln w="9525">
            <a:noFill/>
            <a:miter lim="800000"/>
            <a:headEnd/>
            <a:tailEnd/>
          </a:ln>
        </p:spPr>
        <p:txBody>
          <a:bodyPr lIns="91409" tIns="45705" rIns="91409" bIns="45705" anchor="b"/>
          <a:lstStyle/>
          <a:p>
            <a:pPr defTabSz="914326" fontAlgn="base">
              <a:spcBef>
                <a:spcPct val="0"/>
              </a:spcBef>
              <a:spcAft>
                <a:spcPct val="0"/>
              </a:spcAft>
            </a:pPr>
            <a:endParaRPr lang="zh-CN" altLang="en-US" sz="3200" b="1" dirty="0">
              <a:solidFill>
                <a:srgbClr val="CC0000"/>
              </a:solidFill>
              <a:latin typeface="Times New Roman" pitchFamily="18" charset="0"/>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处理冲突的方法</a:t>
            </a:r>
            <a:r>
              <a:rPr lang="en-US" altLang="zh-CN" smtClean="0"/>
              <a:t>-1</a:t>
            </a:r>
            <a:r>
              <a:rPr lang="zh-CN" altLang="en-US" smtClean="0">
                <a:solidFill>
                  <a:srgbClr val="FF0000"/>
                </a:solidFill>
              </a:rPr>
              <a:t>开放</a:t>
            </a:r>
            <a:r>
              <a:rPr lang="zh-CN" altLang="en-US">
                <a:solidFill>
                  <a:srgbClr val="FF0000"/>
                </a:solidFill>
              </a:rPr>
              <a:t>定址</a:t>
            </a:r>
            <a:r>
              <a:rPr lang="zh-CN" altLang="en-US" smtClean="0">
                <a:solidFill>
                  <a:srgbClr val="FF0000"/>
                </a:solidFill>
              </a:rPr>
              <a:t>法</a:t>
            </a:r>
            <a:endParaRPr lang="zh-CN" altLang="en-US">
              <a:solidFill>
                <a:srgbClr val="FF0000"/>
              </a:solidFill>
            </a:endParaRPr>
          </a:p>
        </p:txBody>
      </p:sp>
    </p:spTree>
    <p:extLst>
      <p:ext uri="{BB962C8B-B14F-4D97-AF65-F5344CB8AC3E}">
        <p14:creationId xmlns:p14="http://schemas.microsoft.com/office/powerpoint/2010/main" val="15209263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animEffect transition="in" filter="strips(upLeft)">
                                      <p:cBhvr>
                                        <p:cTn id="7" dur="500"/>
                                        <p:tgtEl>
                                          <p:spTgt spid="427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utoUpdateAnimBg="0"/>
    </p:bld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5" name="Rectangle 3"/>
          <p:cNvSpPr>
            <a:spLocks noGrp="1" noChangeArrowheads="1"/>
          </p:cNvSpPr>
          <p:nvPr>
            <p:ph type="body" sz="quarter" idx="10"/>
          </p:nvPr>
        </p:nvSpPr>
        <p:spPr>
          <a:xfrm>
            <a:off x="1630710" y="1638308"/>
            <a:ext cx="6840760" cy="4868199"/>
          </a:xfrm>
        </p:spPr>
        <p:txBody>
          <a:bodyPr rtlCol="0">
            <a:normAutofit lnSpcReduction="10000"/>
          </a:bodyPr>
          <a:lstStyle/>
          <a:p>
            <a:pPr algn="l" fontAlgn="t">
              <a:lnSpc>
                <a:spcPct val="130000"/>
              </a:lnSpc>
              <a:spcAft>
                <a:spcPts val="0"/>
              </a:spcAft>
              <a:buNone/>
              <a:defRPr/>
            </a:pPr>
            <a:r>
              <a:rPr lang="en-US" altLang="zh-CN" sz="2800" dirty="0">
                <a:ea typeface="楷体_GB2312" pitchFamily="49" charset="-122"/>
              </a:rPr>
              <a:t>1) </a:t>
            </a:r>
            <a:r>
              <a:rPr lang="zh-CN" altLang="en-US" sz="2800" dirty="0">
                <a:ea typeface="楷体_GB2312" pitchFamily="49" charset="-122"/>
              </a:rPr>
              <a:t>线性探测法</a:t>
            </a:r>
            <a:br>
              <a:rPr lang="zh-CN" altLang="en-US" sz="2800" dirty="0">
                <a:ea typeface="楷体_GB2312" pitchFamily="49" charset="-122"/>
              </a:rPr>
            </a:br>
            <a:r>
              <a:rPr lang="zh-CN" altLang="en-US" sz="2800" dirty="0">
                <a:solidFill>
                  <a:srgbClr val="A50021"/>
                </a:solidFill>
                <a:ea typeface="楷体_GB2312" pitchFamily="49" charset="-122"/>
              </a:rPr>
              <a:t>      </a:t>
            </a:r>
            <a:r>
              <a:rPr lang="en-US" altLang="zh-CN" sz="2800" i="1" dirty="0">
                <a:solidFill>
                  <a:srgbClr val="FF0000"/>
                </a:solidFill>
                <a:ea typeface="楷体_GB2312" pitchFamily="49" charset="-122"/>
              </a:rPr>
              <a:t>d</a:t>
            </a:r>
            <a:r>
              <a:rPr lang="en-US" altLang="zh-CN" sz="2800" i="1" baseline="-25000" dirty="0">
                <a:solidFill>
                  <a:srgbClr val="FF0000"/>
                </a:solidFill>
                <a:ea typeface="楷体_GB2312" pitchFamily="49" charset="-122"/>
              </a:rPr>
              <a:t>i</a:t>
            </a:r>
            <a:r>
              <a:rPr lang="en-US" altLang="zh-CN" sz="2800" i="1" dirty="0">
                <a:solidFill>
                  <a:srgbClr val="FF0000"/>
                </a:solidFill>
                <a:ea typeface="楷体_GB2312" pitchFamily="49" charset="-122"/>
              </a:rPr>
              <a:t> = 1,2,</a:t>
            </a:r>
            <a:r>
              <a:rPr lang="en-US" altLang="zh-CN" sz="2800" i="1" dirty="0">
                <a:solidFill>
                  <a:srgbClr val="FF0000"/>
                </a:solidFill>
                <a:latin typeface="Arial" pitchFamily="34" charset="0"/>
                <a:ea typeface="楷体_GB2312" pitchFamily="49" charset="-122"/>
              </a:rPr>
              <a:t>…</a:t>
            </a:r>
            <a:r>
              <a:rPr lang="en-US" altLang="zh-CN" sz="2800" i="1" dirty="0">
                <a:solidFill>
                  <a:srgbClr val="FF0000"/>
                </a:solidFill>
                <a:ea typeface="楷体_GB2312" pitchFamily="49" charset="-122"/>
              </a:rPr>
              <a:t>,k</a:t>
            </a:r>
            <a:r>
              <a:rPr lang="en-US" altLang="zh-CN" sz="2800" dirty="0">
                <a:solidFill>
                  <a:srgbClr val="A50021"/>
                </a:solidFill>
                <a:ea typeface="楷体_GB2312" pitchFamily="49" charset="-122"/>
              </a:rPr>
              <a:t> (k&lt;=m-1)</a:t>
            </a:r>
            <a:r>
              <a:rPr lang="en-US" altLang="zh-CN" sz="2800" i="1" dirty="0">
                <a:solidFill>
                  <a:srgbClr val="FF0000"/>
                </a:solidFill>
                <a:ea typeface="楷体_GB2312" pitchFamily="49" charset="-122"/>
              </a:rPr>
              <a:t> </a:t>
            </a:r>
            <a:endParaRPr lang="en-US" altLang="zh-CN" sz="2800" dirty="0">
              <a:ea typeface="楷体_GB2312" pitchFamily="49" charset="-122"/>
            </a:endParaRPr>
          </a:p>
          <a:p>
            <a:pPr algn="l" fontAlgn="t">
              <a:lnSpc>
                <a:spcPct val="130000"/>
              </a:lnSpc>
              <a:spcAft>
                <a:spcPts val="0"/>
              </a:spcAft>
              <a:buNone/>
              <a:defRPr/>
            </a:pPr>
            <a:r>
              <a:rPr lang="en-US" altLang="zh-CN" sz="2800" dirty="0">
                <a:ea typeface="楷体_GB2312" pitchFamily="49" charset="-122"/>
              </a:rPr>
              <a:t>2) </a:t>
            </a:r>
            <a:r>
              <a:rPr lang="zh-CN" altLang="en-US" sz="2800" dirty="0">
                <a:ea typeface="楷体_GB2312" pitchFamily="49" charset="-122"/>
              </a:rPr>
              <a:t>二次探测法</a:t>
            </a:r>
            <a:r>
              <a:rPr lang="en-US" altLang="zh-CN" sz="2800">
                <a:ea typeface="楷体_GB2312" pitchFamily="49" charset="-122"/>
              </a:rPr>
              <a:t/>
            </a:r>
            <a:br>
              <a:rPr lang="en-US" altLang="zh-CN" sz="2800">
                <a:ea typeface="楷体_GB2312" pitchFamily="49" charset="-122"/>
              </a:rPr>
            </a:br>
            <a:r>
              <a:rPr lang="en-US" altLang="zh-CN" sz="2800">
                <a:solidFill>
                  <a:srgbClr val="FF0000"/>
                </a:solidFill>
                <a:ea typeface="楷体_GB2312" pitchFamily="49" charset="-122"/>
              </a:rPr>
              <a:t> </a:t>
            </a:r>
            <a:r>
              <a:rPr lang="en-US" altLang="zh-CN" sz="2800">
                <a:solidFill>
                  <a:srgbClr val="FF0000"/>
                </a:solidFill>
              </a:rPr>
              <a:t>d</a:t>
            </a:r>
            <a:r>
              <a:rPr lang="en-US" altLang="zh-CN" sz="2800" baseline="-25000">
                <a:solidFill>
                  <a:srgbClr val="FF0000"/>
                </a:solidFill>
              </a:rPr>
              <a:t>i</a:t>
            </a:r>
            <a:r>
              <a:rPr lang="en-US" altLang="zh-CN" sz="2800">
                <a:solidFill>
                  <a:srgbClr val="FF0000"/>
                </a:solidFill>
              </a:rPr>
              <a:t>=1</a:t>
            </a:r>
            <a:r>
              <a:rPr lang="en-US" altLang="zh-CN" sz="2800" baseline="30000">
                <a:solidFill>
                  <a:srgbClr val="FF0000"/>
                </a:solidFill>
              </a:rPr>
              <a:t>2</a:t>
            </a:r>
            <a:r>
              <a:rPr lang="en-US" altLang="zh-CN" sz="2800">
                <a:solidFill>
                  <a:srgbClr val="FF0000"/>
                </a:solidFill>
              </a:rPr>
              <a:t>,2</a:t>
            </a:r>
            <a:r>
              <a:rPr lang="en-US" altLang="zh-CN" sz="2800" baseline="30000">
                <a:solidFill>
                  <a:srgbClr val="FF0000"/>
                </a:solidFill>
              </a:rPr>
              <a:t>2</a:t>
            </a:r>
            <a:r>
              <a:rPr lang="en-US" altLang="zh-CN" sz="2800">
                <a:solidFill>
                  <a:srgbClr val="FF0000"/>
                </a:solidFill>
              </a:rPr>
              <a:t>,3</a:t>
            </a:r>
            <a:r>
              <a:rPr lang="en-US" altLang="zh-CN" sz="2800" baseline="30000">
                <a:solidFill>
                  <a:srgbClr val="FF0000"/>
                </a:solidFill>
              </a:rPr>
              <a:t>2</a:t>
            </a:r>
            <a:r>
              <a:rPr lang="en-US" altLang="zh-CN" sz="2800">
                <a:solidFill>
                  <a:srgbClr val="FF0000"/>
                </a:solidFill>
              </a:rPr>
              <a:t>…….</a:t>
            </a:r>
            <a:endParaRPr lang="en-US" altLang="zh-CN" sz="2800">
              <a:solidFill>
                <a:srgbClr val="FF0000"/>
              </a:solidFill>
              <a:latin typeface="楷体_GB2312" pitchFamily="49" charset="-122"/>
              <a:ea typeface="楷体_GB2312" pitchFamily="49" charset="-122"/>
            </a:endParaRPr>
          </a:p>
          <a:p>
            <a:pPr algn="l" fontAlgn="t">
              <a:lnSpc>
                <a:spcPct val="130000"/>
              </a:lnSpc>
              <a:spcAft>
                <a:spcPts val="0"/>
              </a:spcAft>
              <a:buNone/>
              <a:defRPr/>
            </a:pPr>
            <a:r>
              <a:rPr lang="en-US" altLang="zh-CN" sz="2800">
                <a:solidFill>
                  <a:srgbClr val="A50021"/>
                </a:solidFill>
                <a:ea typeface="楷体_GB2312" pitchFamily="49" charset="-122"/>
              </a:rPr>
              <a:t>      </a:t>
            </a:r>
            <a:r>
              <a:rPr lang="zh-CN" altLang="en-US" sz="2800">
                <a:solidFill>
                  <a:srgbClr val="A50021"/>
                </a:solidFill>
                <a:ea typeface="楷体_GB2312" pitchFamily="49" charset="-122"/>
              </a:rPr>
              <a:t>或：</a:t>
            </a:r>
            <a:r>
              <a:rPr lang="en-US" altLang="zh-CN" sz="2800" i="1">
                <a:solidFill>
                  <a:srgbClr val="FF0000"/>
                </a:solidFill>
                <a:ea typeface="楷体_GB2312" pitchFamily="49" charset="-122"/>
              </a:rPr>
              <a:t>d</a:t>
            </a:r>
            <a:r>
              <a:rPr lang="en-US" altLang="zh-CN" sz="2800" i="1" baseline="-25000">
                <a:solidFill>
                  <a:srgbClr val="FF0000"/>
                </a:solidFill>
                <a:ea typeface="楷体_GB2312" pitchFamily="49" charset="-122"/>
              </a:rPr>
              <a:t>i</a:t>
            </a:r>
            <a:r>
              <a:rPr lang="en-US" altLang="zh-CN" sz="2800" i="1">
                <a:solidFill>
                  <a:srgbClr val="FF0000"/>
                </a:solidFill>
                <a:ea typeface="楷体_GB2312" pitchFamily="49" charset="-122"/>
              </a:rPr>
              <a:t> </a:t>
            </a:r>
            <a:r>
              <a:rPr lang="en-US" altLang="zh-CN" sz="2800" i="1" dirty="0">
                <a:solidFill>
                  <a:srgbClr val="FF0000"/>
                </a:solidFill>
                <a:ea typeface="楷体_GB2312" pitchFamily="49" charset="-122"/>
              </a:rPr>
              <a:t>= 1</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-1</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2</a:t>
            </a:r>
            <a:r>
              <a:rPr lang="en-US" altLang="zh-CN" sz="2800" i="1" baseline="30000" dirty="0">
                <a:solidFill>
                  <a:srgbClr val="FF0000"/>
                </a:solidFill>
                <a:ea typeface="楷体_GB2312" pitchFamily="49" charset="-122"/>
              </a:rPr>
              <a:t>2</a:t>
            </a:r>
            <a:r>
              <a:rPr lang="en-US" altLang="zh-CN" sz="2800" i="1" dirty="0">
                <a:solidFill>
                  <a:srgbClr val="FF0000"/>
                </a:solidFill>
                <a:ea typeface="楷体_GB2312" pitchFamily="49" charset="-122"/>
              </a:rPr>
              <a:t>, -2</a:t>
            </a:r>
            <a:r>
              <a:rPr lang="en-US" altLang="zh-CN" sz="2800" i="1" baseline="30000" dirty="0">
                <a:solidFill>
                  <a:srgbClr val="FF0000"/>
                </a:solidFill>
                <a:ea typeface="楷体_GB2312" pitchFamily="49" charset="-122"/>
              </a:rPr>
              <a:t>2</a:t>
            </a:r>
            <a:r>
              <a:rPr lang="en-US" altLang="zh-CN" sz="2800" i="1">
                <a:solidFill>
                  <a:srgbClr val="FF0000"/>
                </a:solidFill>
                <a:ea typeface="楷体_GB2312" pitchFamily="49" charset="-122"/>
              </a:rPr>
              <a:t>, </a:t>
            </a:r>
            <a:r>
              <a:rPr lang="en-US" altLang="zh-CN" sz="2800" i="1">
                <a:solidFill>
                  <a:srgbClr val="FF0000"/>
                </a:solidFill>
                <a:latin typeface="Arial" pitchFamily="34" charset="0"/>
                <a:ea typeface="楷体_GB2312" pitchFamily="49" charset="-122"/>
              </a:rPr>
              <a:t>…</a:t>
            </a:r>
          </a:p>
          <a:p>
            <a:pPr algn="l" fontAlgn="t">
              <a:lnSpc>
                <a:spcPct val="130000"/>
              </a:lnSpc>
              <a:spcAft>
                <a:spcPts val="0"/>
              </a:spcAft>
              <a:buNone/>
              <a:defRPr/>
            </a:pPr>
            <a:r>
              <a:rPr lang="en-US" altLang="zh-CN" sz="2800">
                <a:ea typeface="楷体_GB2312" pitchFamily="49" charset="-122"/>
              </a:rPr>
              <a:t>3</a:t>
            </a:r>
            <a:r>
              <a:rPr lang="en-US" altLang="zh-CN" sz="2800" dirty="0">
                <a:ea typeface="楷体_GB2312" pitchFamily="49" charset="-122"/>
              </a:rPr>
              <a:t>) </a:t>
            </a:r>
            <a:r>
              <a:rPr lang="zh-CN" altLang="en-US" sz="2800" dirty="0">
                <a:ea typeface="楷体_GB2312" pitchFamily="49" charset="-122"/>
              </a:rPr>
              <a:t>双哈希函数探测法</a:t>
            </a:r>
            <a:br>
              <a:rPr lang="zh-CN" altLang="en-US" sz="2800" dirty="0">
                <a:ea typeface="楷体_GB2312" pitchFamily="49" charset="-122"/>
              </a:rPr>
            </a:br>
            <a:r>
              <a:rPr lang="zh-CN" altLang="en-US" sz="2800" dirty="0">
                <a:ea typeface="楷体_GB2312" pitchFamily="49" charset="-122"/>
              </a:rPr>
              <a:t> </a:t>
            </a:r>
            <a:r>
              <a:rPr lang="en-US" altLang="zh-CN" sz="2800" i="1" dirty="0">
                <a:solidFill>
                  <a:srgbClr val="FF0000"/>
                </a:solidFill>
                <a:ea typeface="楷体_GB2312" pitchFamily="49" charset="-122"/>
              </a:rPr>
              <a:t>d</a:t>
            </a:r>
            <a:r>
              <a:rPr lang="en-US" altLang="zh-CN" sz="2800" i="1" baseline="-25000" dirty="0">
                <a:solidFill>
                  <a:srgbClr val="FF0000"/>
                </a:solidFill>
                <a:ea typeface="楷体_GB2312" pitchFamily="49" charset="-122"/>
              </a:rPr>
              <a:t>i</a:t>
            </a:r>
            <a:r>
              <a:rPr lang="en-US" altLang="zh-CN" sz="2800" i="1" dirty="0">
                <a:solidFill>
                  <a:srgbClr val="FF0000"/>
                </a:solidFill>
                <a:ea typeface="楷体_GB2312" pitchFamily="49" charset="-122"/>
              </a:rPr>
              <a:t> =</a:t>
            </a:r>
            <a:r>
              <a:rPr lang="zh-CN" altLang="en-US" sz="2800" dirty="0">
                <a:ea typeface="楷体_GB2312" pitchFamily="49" charset="-122"/>
              </a:rPr>
              <a:t>  </a:t>
            </a:r>
            <a:r>
              <a:rPr lang="en-US" altLang="zh-CN" sz="2800" i="1" dirty="0">
                <a:solidFill>
                  <a:srgbClr val="FF0000"/>
                </a:solidFill>
                <a:ea typeface="楷体_GB2312" pitchFamily="49" charset="-122"/>
              </a:rPr>
              <a:t>i*RH(key)</a:t>
            </a:r>
            <a:endParaRPr lang="en-US" altLang="zh-CN" sz="2800" dirty="0">
              <a:ea typeface="楷体_GB2312" pitchFamily="49" charset="-122"/>
            </a:endParaRPr>
          </a:p>
          <a:p>
            <a:pPr algn="l" fontAlgn="t">
              <a:lnSpc>
                <a:spcPct val="130000"/>
              </a:lnSpc>
              <a:spcAft>
                <a:spcPts val="0"/>
              </a:spcAft>
              <a:buNone/>
              <a:defRPr/>
            </a:pPr>
            <a:r>
              <a:rPr lang="en-US" altLang="zh-CN" sz="2800" i="1" dirty="0">
                <a:solidFill>
                  <a:srgbClr val="FF0000"/>
                </a:solidFill>
                <a:ea typeface="楷体_GB2312" pitchFamily="49" charset="-122"/>
              </a:rPr>
              <a:t>Hi=(H(key)+</a:t>
            </a:r>
            <a:r>
              <a:rPr lang="en-US" altLang="zh-CN" sz="2800" i="1">
                <a:solidFill>
                  <a:srgbClr val="FF0000"/>
                </a:solidFill>
                <a:ea typeface="楷体_GB2312" pitchFamily="49" charset="-122"/>
              </a:rPr>
              <a:t>i*RH(key))% m  (</a:t>
            </a:r>
            <a:r>
              <a:rPr lang="en-US" altLang="zh-CN" sz="2800" i="1" dirty="0">
                <a:solidFill>
                  <a:srgbClr val="FF0000"/>
                </a:solidFill>
                <a:ea typeface="楷体_GB2312" pitchFamily="49" charset="-122"/>
              </a:rPr>
              <a:t>i=1,2,</a:t>
            </a:r>
            <a:r>
              <a:rPr lang="en-US" altLang="zh-CN" sz="2800" i="1" dirty="0">
                <a:solidFill>
                  <a:srgbClr val="FF0000"/>
                </a:solidFill>
                <a:latin typeface="Arial" pitchFamily="34" charset="0"/>
                <a:ea typeface="楷体_GB2312" pitchFamily="49" charset="-122"/>
              </a:rPr>
              <a:t>…</a:t>
            </a:r>
            <a:r>
              <a:rPr lang="en-US" altLang="zh-CN" sz="2800" i="1" dirty="0">
                <a:solidFill>
                  <a:srgbClr val="FF0000"/>
                </a:solidFill>
                <a:ea typeface="楷体_GB2312" pitchFamily="49" charset="-122"/>
              </a:rPr>
              <a:t>,</a:t>
            </a:r>
            <a:r>
              <a:rPr lang="en-US" altLang="zh-CN" sz="2800" i="1">
                <a:solidFill>
                  <a:srgbClr val="FF0000"/>
                </a:solidFill>
                <a:ea typeface="楷体_GB2312" pitchFamily="49" charset="-122"/>
              </a:rPr>
              <a:t>m-1)</a:t>
            </a:r>
            <a:r>
              <a:rPr lang="zh-CN" altLang="en-US" sz="2800">
                <a:solidFill>
                  <a:srgbClr val="A50021"/>
                </a:solidFill>
                <a:ea typeface="楷体_GB2312" pitchFamily="49" charset="-122"/>
              </a:rPr>
              <a:t>  </a:t>
            </a:r>
            <a:endParaRPr lang="en-US" altLang="zh-CN" sz="2800" dirty="0">
              <a:ea typeface="楷体_GB2312" pitchFamily="49" charset="-122"/>
            </a:endParaRPr>
          </a:p>
        </p:txBody>
      </p:sp>
      <p:sp>
        <p:nvSpPr>
          <p:cNvPr id="125953" name="Rectangle 2"/>
          <p:cNvSpPr>
            <a:spLocks noGrp="1" noChangeArrowheads="1"/>
          </p:cNvSpPr>
          <p:nvPr>
            <p:ph type="title"/>
          </p:nvPr>
        </p:nvSpPr>
        <p:spPr/>
        <p:txBody>
          <a:bodyPr anchor="b">
            <a:noAutofit/>
          </a:bodyPr>
          <a:lstStyle/>
          <a:p>
            <a:r>
              <a:rPr lang="zh-CN" altLang="en-US" sz="4000"/>
              <a:t>处理冲突的方法</a:t>
            </a:r>
            <a:r>
              <a:rPr lang="en-US" altLang="zh-CN" sz="4000"/>
              <a:t>-1</a:t>
            </a:r>
            <a:r>
              <a:rPr lang="zh-CN" altLang="en-US" sz="4000">
                <a:solidFill>
                  <a:srgbClr val="FF0000"/>
                </a:solidFill>
              </a:rPr>
              <a:t>开放定址法</a:t>
            </a:r>
            <a:endParaRPr lang="zh-CN" altLang="en-US" sz="4000" dirty="0">
              <a:ea typeface="楷体_GB2312" pitchFamily="49" charset="-122"/>
            </a:endParaRPr>
          </a:p>
        </p:txBody>
      </p:sp>
      <p:sp>
        <p:nvSpPr>
          <p:cNvPr id="125955" name="Rectangle 4"/>
          <p:cNvSpPr>
            <a:spLocks noChangeArrowheads="1"/>
          </p:cNvSpPr>
          <p:nvPr/>
        </p:nvSpPr>
        <p:spPr bwMode="auto">
          <a:xfrm>
            <a:off x="1303809" y="2537413"/>
            <a:ext cx="8025355" cy="2972488"/>
          </a:xfrm>
          <a:prstGeom prst="rect">
            <a:avLst/>
          </a:prstGeom>
          <a:noFill/>
          <a:ln w="9525">
            <a:noFill/>
            <a:miter lim="800000"/>
            <a:headEnd/>
            <a:tailEnd/>
          </a:ln>
        </p:spPr>
        <p:txBody>
          <a:bodyPr wrap="none" lIns="91409" tIns="45705" rIns="91409" bIns="45705" anchor="ctr"/>
          <a:lstStyle/>
          <a:p>
            <a:pPr algn="ctr" defTabSz="914326" fontAlgn="base">
              <a:spcBef>
                <a:spcPct val="0"/>
              </a:spcBef>
              <a:spcAft>
                <a:spcPct val="0"/>
              </a:spcAft>
            </a:pPr>
            <a:endParaRPr kumimoji="1" lang="zh-CN" altLang="zh-CN" sz="2400">
              <a:solidFill>
                <a:prstClr val="black"/>
              </a:solidFill>
              <a:latin typeface="Times New Roman" pitchFamily="18" charset="0"/>
            </a:endParaRPr>
          </a:p>
        </p:txBody>
      </p:sp>
      <p:sp>
        <p:nvSpPr>
          <p:cNvPr id="7" name="TextBox 6"/>
          <p:cNvSpPr txBox="1"/>
          <p:nvPr/>
        </p:nvSpPr>
        <p:spPr>
          <a:xfrm>
            <a:off x="7823401" y="5144457"/>
            <a:ext cx="3228706" cy="461635"/>
          </a:xfrm>
          <a:prstGeom prst="rect">
            <a:avLst/>
          </a:prstGeom>
          <a:noFill/>
        </p:spPr>
        <p:txBody>
          <a:bodyPr wrap="none" lIns="91409" tIns="45705" rIns="91409" bIns="45705" rtlCol="0">
            <a:spAutoFit/>
          </a:bodyPr>
          <a:lstStyle/>
          <a:p>
            <a:pPr defTabSz="914326"/>
            <a:r>
              <a:rPr lang="en-US" altLang="zh-CN" sz="2400" dirty="0">
                <a:solidFill>
                  <a:srgbClr val="FF0000"/>
                </a:solidFill>
              </a:rPr>
              <a:t>python</a:t>
            </a:r>
            <a:r>
              <a:rPr lang="zh-CN" altLang="en-US" sz="2400" dirty="0">
                <a:solidFill>
                  <a:srgbClr val="FF0000"/>
                </a:solidFill>
              </a:rPr>
              <a:t>的冲突解决方案</a:t>
            </a:r>
          </a:p>
        </p:txBody>
      </p:sp>
      <p:sp>
        <p:nvSpPr>
          <p:cNvPr id="2" name="矩形 1"/>
          <p:cNvSpPr/>
          <p:nvPr/>
        </p:nvSpPr>
        <p:spPr>
          <a:xfrm>
            <a:off x="838623" y="1053532"/>
            <a:ext cx="2746202" cy="584745"/>
          </a:xfrm>
          <a:prstGeom prst="rect">
            <a:avLst/>
          </a:prstGeom>
        </p:spPr>
        <p:txBody>
          <a:bodyPr wrap="none" lIns="91409" tIns="45705" rIns="91409" bIns="45705">
            <a:spAutoFit/>
          </a:bodyPr>
          <a:lstStyle/>
          <a:p>
            <a:r>
              <a:rPr lang="zh-CN" altLang="en-US" sz="3200" b="1">
                <a:ea typeface="楷体_GB2312" pitchFamily="49" charset="-122"/>
              </a:rPr>
              <a:t>增量 </a:t>
            </a:r>
            <a:r>
              <a:rPr lang="en-US" altLang="zh-CN" sz="3200" b="1" i="1">
                <a:solidFill>
                  <a:srgbClr val="FF0000"/>
                </a:solidFill>
                <a:ea typeface="楷体_GB2312" pitchFamily="49" charset="-122"/>
              </a:rPr>
              <a:t>d</a:t>
            </a:r>
            <a:r>
              <a:rPr lang="en-US" altLang="zh-CN" sz="3200" b="1" i="1" baseline="-25000">
                <a:solidFill>
                  <a:srgbClr val="FF0000"/>
                </a:solidFill>
                <a:ea typeface="楷体_GB2312" pitchFamily="49" charset="-122"/>
              </a:rPr>
              <a:t>i</a:t>
            </a:r>
            <a:r>
              <a:rPr lang="en-US" altLang="zh-CN" sz="3200" b="1" baseline="-25000">
                <a:solidFill>
                  <a:srgbClr val="FF0000"/>
                </a:solidFill>
                <a:ea typeface="楷体_GB2312" pitchFamily="49" charset="-122"/>
              </a:rPr>
              <a:t>  </a:t>
            </a:r>
            <a:r>
              <a:rPr lang="zh-CN" altLang="en-US" sz="3200" b="1">
                <a:ea typeface="楷体_GB2312" pitchFamily="49" charset="-122"/>
              </a:rPr>
              <a:t>取法：</a:t>
            </a:r>
            <a:endParaRPr lang="zh-CN" altLang="en-US" sz="2800" b="1"/>
          </a:p>
        </p:txBody>
      </p:sp>
    </p:spTree>
    <p:extLst>
      <p:ext uri="{BB962C8B-B14F-4D97-AF65-F5344CB8AC3E}">
        <p14:creationId xmlns:p14="http://schemas.microsoft.com/office/powerpoint/2010/main" val="135678934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wipe(left)">
                                      <p:cBhvr>
                                        <p:cTn id="7" dur="500"/>
                                        <p:tgtEl>
                                          <p:spTgt spid="428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wipe(left)">
                                      <p:cBhvr>
                                        <p:cTn id="12" dur="500"/>
                                        <p:tgtEl>
                                          <p:spTgt spid="428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wipe(left)">
                                      <p:cBhvr>
                                        <p:cTn id="17" dur="500"/>
                                        <p:tgtEl>
                                          <p:spTgt spid="428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wipe(left)">
                                      <p:cBhvr>
                                        <p:cTn id="22" dur="500"/>
                                        <p:tgtEl>
                                          <p:spTgt spid="428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8035">
                                            <p:txEl>
                                              <p:pRg st="4" end="4"/>
                                            </p:txEl>
                                          </p:spTgt>
                                        </p:tgtEl>
                                        <p:attrNameLst>
                                          <p:attrName>style.visibility</p:attrName>
                                        </p:attrNameLst>
                                      </p:cBhvr>
                                      <p:to>
                                        <p:strVal val="visible"/>
                                      </p:to>
                                    </p:set>
                                    <p:animEffect transition="in" filter="wipe(left)">
                                      <p:cBhvr>
                                        <p:cTn id="27" dur="500"/>
                                        <p:tgtEl>
                                          <p:spTgt spid="428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utoUpdateAnimBg="0"/>
      <p:bldP spid="7"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1" name="Text Box 5"/>
          <p:cNvSpPr txBox="1">
            <a:spLocks noChangeArrowheads="1"/>
          </p:cNvSpPr>
          <p:nvPr/>
        </p:nvSpPr>
        <p:spPr bwMode="auto">
          <a:xfrm>
            <a:off x="1342680" y="1848686"/>
            <a:ext cx="9217495" cy="1274165"/>
          </a:xfrm>
          <a:prstGeom prst="rect">
            <a:avLst/>
          </a:prstGeom>
          <a:noFill/>
          <a:ln w="9525">
            <a:noFill/>
            <a:miter lim="800000"/>
            <a:headEnd/>
            <a:tailEnd/>
          </a:ln>
        </p:spPr>
        <p:txBody>
          <a:bodyPr wrap="square" lIns="91409" tIns="45705" rIns="91409" bIns="45705">
            <a:spAutoFit/>
          </a:bodyPr>
          <a:lstStyle/>
          <a:p>
            <a:pPr defTabSz="914326" fontAlgn="base">
              <a:lnSpc>
                <a:spcPct val="120000"/>
              </a:lnSpc>
              <a:spcBef>
                <a:spcPct val="0"/>
              </a:spcBef>
              <a:spcAft>
                <a:spcPct val="0"/>
              </a:spcAft>
            </a:pPr>
            <a:r>
              <a:rPr kumimoji="1" lang="en-US" altLang="zh-CN" sz="3200" b="1" dirty="0">
                <a:solidFill>
                  <a:srgbClr val="0000FF"/>
                </a:solidFill>
                <a:latin typeface="楷体_GB2312" pitchFamily="49" charset="-122"/>
                <a:ea typeface="楷体_GB2312" pitchFamily="49" charset="-122"/>
              </a:rPr>
              <a:t>※</a:t>
            </a:r>
            <a:r>
              <a:rPr kumimoji="1" lang="en-US" altLang="zh-CN" sz="3200" b="1" dirty="0">
                <a:solidFill>
                  <a:prstClr val="black"/>
                </a:solidFill>
                <a:latin typeface="楷体_GB2312" pitchFamily="49" charset="-122"/>
                <a:ea typeface="楷体_GB2312" pitchFamily="49" charset="-122"/>
              </a:rPr>
              <a:t> </a:t>
            </a:r>
            <a:r>
              <a:rPr kumimoji="1" lang="zh-CN" altLang="en-US" sz="3200" b="1" dirty="0">
                <a:solidFill>
                  <a:prstClr val="black"/>
                </a:solidFill>
                <a:latin typeface="Times New Roman" pitchFamily="18" charset="0"/>
                <a:ea typeface="楷体_GB2312" pitchFamily="49" charset="-122"/>
              </a:rPr>
              <a:t>二次探测时的表长</a:t>
            </a:r>
            <a:r>
              <a:rPr kumimoji="1" lang="zh-CN" altLang="en-US" sz="3200" b="1" dirty="0">
                <a:solidFill>
                  <a:srgbClr val="FF0000"/>
                </a:solidFill>
                <a:latin typeface="Times New Roman" pitchFamily="18" charset="0"/>
                <a:ea typeface="楷体_GB2312" pitchFamily="49" charset="-122"/>
              </a:rPr>
              <a:t> </a:t>
            </a:r>
            <a:r>
              <a:rPr kumimoji="1" lang="en-US" altLang="zh-CN" sz="3200" b="1" i="1">
                <a:solidFill>
                  <a:srgbClr val="FF0000"/>
                </a:solidFill>
                <a:latin typeface="Times New Roman" pitchFamily="18" charset="0"/>
                <a:ea typeface="楷体_GB2312" pitchFamily="49" charset="-122"/>
              </a:rPr>
              <a:t>m</a:t>
            </a:r>
            <a:r>
              <a:rPr kumimoji="1" lang="en-US" altLang="zh-CN" sz="3200" b="1" i="1">
                <a:solidFill>
                  <a:srgbClr val="A50021"/>
                </a:solidFill>
                <a:latin typeface="Times New Roman" pitchFamily="18" charset="0"/>
                <a:ea typeface="楷体_GB2312" pitchFamily="49" charset="-122"/>
              </a:rPr>
              <a:t> </a:t>
            </a:r>
            <a:r>
              <a:rPr kumimoji="1" lang="zh-CN" altLang="en-US" sz="3200" b="1">
                <a:solidFill>
                  <a:prstClr val="black"/>
                </a:solidFill>
                <a:latin typeface="Times New Roman" pitchFamily="18" charset="0"/>
                <a:ea typeface="楷体_GB2312" pitchFamily="49" charset="-122"/>
              </a:rPr>
              <a:t>为</a:t>
            </a:r>
            <a:r>
              <a:rPr kumimoji="1" lang="zh-CN" altLang="en-US" sz="3200" b="1" dirty="0">
                <a:solidFill>
                  <a:prstClr val="black"/>
                </a:solidFill>
                <a:latin typeface="Times New Roman" pitchFamily="18" charset="0"/>
                <a:ea typeface="楷体_GB2312" pitchFamily="49" charset="-122"/>
              </a:rPr>
              <a:t>形如</a:t>
            </a:r>
            <a:r>
              <a:rPr kumimoji="1" lang="zh-CN" altLang="en-US" sz="3200" b="1" dirty="0">
                <a:solidFill>
                  <a:srgbClr val="A50021"/>
                </a:solidFill>
                <a:latin typeface="Times New Roman" pitchFamily="18" charset="0"/>
                <a:ea typeface="楷体_GB2312" pitchFamily="49" charset="-122"/>
              </a:rPr>
              <a:t> </a:t>
            </a:r>
            <a:r>
              <a:rPr kumimoji="1" lang="en-US" altLang="zh-CN" sz="3200" b="1" i="1" dirty="0">
                <a:solidFill>
                  <a:srgbClr val="FF0000"/>
                </a:solidFill>
                <a:latin typeface="Times New Roman" pitchFamily="18" charset="0"/>
                <a:ea typeface="楷体_GB2312" pitchFamily="49" charset="-122"/>
              </a:rPr>
              <a:t>4j+3</a:t>
            </a:r>
            <a:r>
              <a:rPr kumimoji="1" lang="en-US" altLang="zh-CN" sz="3200" b="1" dirty="0">
                <a:solidFill>
                  <a:srgbClr val="A50021"/>
                </a:solidFill>
                <a:latin typeface="Times New Roman" pitchFamily="18" charset="0"/>
                <a:ea typeface="楷体_GB2312" pitchFamily="49" charset="-122"/>
              </a:rPr>
              <a:t> </a:t>
            </a:r>
          </a:p>
          <a:p>
            <a:pPr defTabSz="914326" fontAlgn="base">
              <a:lnSpc>
                <a:spcPct val="120000"/>
              </a:lnSpc>
              <a:spcBef>
                <a:spcPct val="0"/>
              </a:spcBef>
              <a:spcAft>
                <a:spcPct val="0"/>
              </a:spcAft>
            </a:pPr>
            <a:r>
              <a:rPr kumimoji="1" lang="en-US" altLang="zh-CN" sz="3200" b="1" dirty="0">
                <a:solidFill>
                  <a:srgbClr val="A50021"/>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的素数（如</a:t>
            </a:r>
            <a:r>
              <a:rPr kumimoji="1" lang="en-US" altLang="zh-CN" sz="3200" b="1" dirty="0">
                <a:solidFill>
                  <a:prstClr val="black"/>
                </a:solidFill>
                <a:latin typeface="Times New Roman" pitchFamily="18" charset="0"/>
                <a:ea typeface="楷体_GB2312" pitchFamily="49" charset="-122"/>
              </a:rPr>
              <a:t>: 7, 11, 19, 23, … </a:t>
            </a:r>
            <a:r>
              <a:rPr kumimoji="1" lang="zh-CN" altLang="en-US" sz="3200" b="1" dirty="0">
                <a:solidFill>
                  <a:prstClr val="black"/>
                </a:solidFill>
                <a:latin typeface="Times New Roman" pitchFamily="18" charset="0"/>
                <a:ea typeface="楷体_GB2312" pitchFamily="49" charset="-122"/>
              </a:rPr>
              <a:t>等）；</a:t>
            </a:r>
            <a:endParaRPr kumimoji="1" lang="zh-CN" altLang="en-US" sz="3200" b="1" dirty="0">
              <a:solidFill>
                <a:prstClr val="black"/>
              </a:solidFill>
              <a:latin typeface="Times New Roman" pitchFamily="18" charset="0"/>
            </a:endParaRPr>
          </a:p>
        </p:txBody>
      </p:sp>
      <p:sp>
        <p:nvSpPr>
          <p:cNvPr id="2" name="标题 1"/>
          <p:cNvSpPr>
            <a:spLocks noGrp="1"/>
          </p:cNvSpPr>
          <p:nvPr>
            <p:ph type="title"/>
          </p:nvPr>
        </p:nvSpPr>
        <p:spPr/>
        <p:txBody>
          <a:bodyPr>
            <a:normAutofit fontScale="90000"/>
          </a:bodyPr>
          <a:lstStyle/>
          <a:p>
            <a:r>
              <a:rPr lang="zh-CN" altLang="en-US"/>
              <a:t>处理冲突的方法</a:t>
            </a:r>
            <a:r>
              <a:rPr lang="en-US" altLang="zh-CN" smtClean="0"/>
              <a:t>-1</a:t>
            </a:r>
            <a:r>
              <a:rPr lang="zh-CN" altLang="en-US" smtClean="0">
                <a:solidFill>
                  <a:srgbClr val="FF0000"/>
                </a:solidFill>
              </a:rPr>
              <a:t>开放</a:t>
            </a:r>
            <a:r>
              <a:rPr lang="zh-CN" altLang="en-US">
                <a:solidFill>
                  <a:srgbClr val="FF0000"/>
                </a:solidFill>
              </a:rPr>
              <a:t>定址法</a:t>
            </a:r>
            <a:endParaRPr lang="zh-CN" altLang="en-US"/>
          </a:p>
        </p:txBody>
      </p:sp>
    </p:spTree>
    <p:extLst>
      <p:ext uri="{BB962C8B-B14F-4D97-AF65-F5344CB8AC3E}">
        <p14:creationId xmlns:p14="http://schemas.microsoft.com/office/powerpoint/2010/main" val="418563780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61"/>
                                        </p:tgtEl>
                                        <p:attrNameLst>
                                          <p:attrName>style.visibility</p:attrName>
                                        </p:attrNameLst>
                                      </p:cBhvr>
                                      <p:to>
                                        <p:strVal val="visible"/>
                                      </p:to>
                                    </p:set>
                                    <p:animEffect transition="in" filter="wipe(left)">
                                      <p:cBhvr>
                                        <p:cTn id="7" dur="500"/>
                                        <p:tgtEl>
                                          <p:spTgt spid="42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autoUpdateAnimBg="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793653" y="1103575"/>
            <a:ext cx="6846492" cy="1323409"/>
          </a:xfrm>
          <a:prstGeom prst="rect">
            <a:avLst/>
          </a:prstGeom>
          <a:noFill/>
          <a:ln w="9525">
            <a:noFill/>
            <a:miter lim="800000"/>
            <a:headEnd/>
            <a:tailEnd/>
          </a:ln>
        </p:spPr>
        <p:txBody>
          <a:bodyPr wrap="none" lIns="91409" tIns="45705" rIns="91409" bIns="45705">
            <a:spAutoFit/>
          </a:bodyPr>
          <a:lstStyle/>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例如</a:t>
            </a: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关键字集合 </a:t>
            </a:r>
          </a:p>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        </a:t>
            </a:r>
            <a:r>
              <a:rPr kumimoji="1" lang="en-US" altLang="zh-CN" sz="3200" b="1" dirty="0">
                <a:solidFill>
                  <a:prstClr val="black"/>
                </a:solidFill>
                <a:latin typeface="Times New Roman" pitchFamily="18" charset="0"/>
                <a:ea typeface="楷体_GB2312" pitchFamily="49" charset="-122"/>
              </a:rPr>
              <a:t>{ 19, 01, 23, 14, 55, 68, 11, 82, 36 }</a:t>
            </a:r>
          </a:p>
        </p:txBody>
      </p:sp>
      <p:sp>
        <p:nvSpPr>
          <p:cNvPr id="430083" name="Text Box 3"/>
          <p:cNvSpPr txBox="1">
            <a:spLocks noChangeArrowheads="1"/>
          </p:cNvSpPr>
          <p:nvPr/>
        </p:nvSpPr>
        <p:spPr bwMode="auto">
          <a:xfrm>
            <a:off x="1037030" y="2399274"/>
            <a:ext cx="7073156"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dirty="0">
                <a:solidFill>
                  <a:prstClr val="black"/>
                </a:solidFill>
                <a:latin typeface="Times New Roman" pitchFamily="18" charset="0"/>
                <a:ea typeface="楷体_GB2312" pitchFamily="49" charset="-122"/>
              </a:rPr>
              <a:t>设定哈希函数 </a:t>
            </a:r>
            <a:r>
              <a:rPr kumimoji="1" lang="en-US" altLang="zh-CN" sz="2800" b="1" dirty="0">
                <a:solidFill>
                  <a:prstClr val="black"/>
                </a:solidFill>
                <a:latin typeface="Times New Roman" pitchFamily="18" charset="0"/>
                <a:ea typeface="楷体_GB2312" pitchFamily="49" charset="-122"/>
              </a:rPr>
              <a:t>H(key) = key </a:t>
            </a:r>
            <a:r>
              <a:rPr kumimoji="1" lang="en-US" altLang="zh-CN" sz="2800" b="1" dirty="0">
                <a:solidFill>
                  <a:srgbClr val="FF0000"/>
                </a:solidFill>
                <a:latin typeface="Times New Roman" pitchFamily="18" charset="0"/>
                <a:ea typeface="楷体_GB2312" pitchFamily="49" charset="-122"/>
              </a:rPr>
              <a:t>%</a:t>
            </a:r>
            <a:r>
              <a:rPr kumimoji="1" lang="en-US" altLang="zh-CN" sz="2800" b="1" dirty="0">
                <a:solidFill>
                  <a:prstClr val="black"/>
                </a:solidFill>
                <a:latin typeface="Times New Roman" pitchFamily="18" charset="0"/>
                <a:ea typeface="楷体_GB2312" pitchFamily="49" charset="-122"/>
              </a:rPr>
              <a:t> 11 ( </a:t>
            </a:r>
            <a:r>
              <a:rPr kumimoji="1" lang="zh-CN" altLang="en-US" sz="2800" b="1" dirty="0">
                <a:solidFill>
                  <a:prstClr val="black"/>
                </a:solidFill>
                <a:latin typeface="Times New Roman" pitchFamily="18" charset="0"/>
                <a:ea typeface="楷体_GB2312" pitchFamily="49" charset="-122"/>
              </a:rPr>
              <a:t>表长</a:t>
            </a:r>
            <a:r>
              <a:rPr kumimoji="1" lang="en-US" altLang="zh-CN" sz="2800" b="1" dirty="0">
                <a:solidFill>
                  <a:prstClr val="black"/>
                </a:solidFill>
                <a:latin typeface="Times New Roman" pitchFamily="18" charset="0"/>
                <a:ea typeface="楷体_GB2312" pitchFamily="49" charset="-122"/>
              </a:rPr>
              <a:t>=11 )</a:t>
            </a:r>
          </a:p>
        </p:txBody>
      </p:sp>
      <p:sp>
        <p:nvSpPr>
          <p:cNvPr id="430085" name="Text Box 5"/>
          <p:cNvSpPr txBox="1">
            <a:spLocks noChangeArrowheads="1"/>
          </p:cNvSpPr>
          <p:nvPr/>
        </p:nvSpPr>
        <p:spPr bwMode="auto">
          <a:xfrm>
            <a:off x="8510014"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A50021"/>
                </a:solidFill>
                <a:latin typeface="Times New Roman" pitchFamily="18" charset="0"/>
              </a:rPr>
              <a:t>19</a:t>
            </a:r>
            <a:endParaRPr kumimoji="1" lang="en-US" altLang="zh-CN" sz="3600">
              <a:solidFill>
                <a:prstClr val="black"/>
              </a:solidFill>
              <a:latin typeface="Times New Roman" pitchFamily="18" charset="0"/>
            </a:endParaRPr>
          </a:p>
        </p:txBody>
      </p:sp>
      <p:sp>
        <p:nvSpPr>
          <p:cNvPr id="430086" name="Text Box 6"/>
          <p:cNvSpPr txBox="1">
            <a:spLocks noChangeArrowheads="1"/>
          </p:cNvSpPr>
          <p:nvPr/>
        </p:nvSpPr>
        <p:spPr bwMode="auto">
          <a:xfrm>
            <a:off x="1703700"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A50021"/>
                </a:solidFill>
                <a:latin typeface="Times New Roman" pitchFamily="18" charset="0"/>
              </a:rPr>
              <a:t>01</a:t>
            </a:r>
            <a:endParaRPr kumimoji="1" lang="en-US" altLang="zh-CN" sz="3600">
              <a:solidFill>
                <a:prstClr val="black"/>
              </a:solidFill>
              <a:latin typeface="Times New Roman" pitchFamily="18" charset="0"/>
            </a:endParaRPr>
          </a:p>
        </p:txBody>
      </p:sp>
      <p:sp>
        <p:nvSpPr>
          <p:cNvPr id="430087" name="Text Box 7"/>
          <p:cNvSpPr txBox="1">
            <a:spLocks noChangeArrowheads="1"/>
          </p:cNvSpPr>
          <p:nvPr/>
        </p:nvSpPr>
        <p:spPr bwMode="auto">
          <a:xfrm>
            <a:off x="2744967"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3333FF"/>
                </a:solidFill>
                <a:latin typeface="Times New Roman" pitchFamily="18" charset="0"/>
              </a:rPr>
              <a:t>23</a:t>
            </a:r>
            <a:endParaRPr kumimoji="1" lang="en-US" altLang="zh-CN" sz="3600">
              <a:solidFill>
                <a:prstClr val="black"/>
              </a:solidFill>
              <a:latin typeface="Times New Roman" pitchFamily="18" charset="0"/>
            </a:endParaRPr>
          </a:p>
        </p:txBody>
      </p:sp>
      <p:sp>
        <p:nvSpPr>
          <p:cNvPr id="430088" name="Text Box 8"/>
          <p:cNvSpPr txBox="1">
            <a:spLocks noChangeArrowheads="1"/>
          </p:cNvSpPr>
          <p:nvPr/>
        </p:nvSpPr>
        <p:spPr bwMode="auto">
          <a:xfrm>
            <a:off x="3659248"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A50021"/>
                </a:solidFill>
                <a:latin typeface="Times New Roman" pitchFamily="18" charset="0"/>
              </a:rPr>
              <a:t>14</a:t>
            </a:r>
            <a:endParaRPr kumimoji="1" lang="en-US" altLang="zh-CN" sz="3600">
              <a:solidFill>
                <a:prstClr val="black"/>
              </a:solidFill>
              <a:latin typeface="Times New Roman" pitchFamily="18" charset="0"/>
            </a:endParaRPr>
          </a:p>
        </p:txBody>
      </p:sp>
      <p:sp>
        <p:nvSpPr>
          <p:cNvPr id="430089" name="Text Box 9"/>
          <p:cNvSpPr txBox="1">
            <a:spLocks noChangeArrowheads="1"/>
          </p:cNvSpPr>
          <p:nvPr/>
        </p:nvSpPr>
        <p:spPr bwMode="auto">
          <a:xfrm>
            <a:off x="814816"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A50021"/>
                </a:solidFill>
                <a:latin typeface="Times New Roman" pitchFamily="18" charset="0"/>
              </a:rPr>
              <a:t>55</a:t>
            </a:r>
            <a:endParaRPr kumimoji="1" lang="en-US" altLang="zh-CN" sz="3600">
              <a:solidFill>
                <a:prstClr val="black"/>
              </a:solidFill>
              <a:latin typeface="Times New Roman" pitchFamily="18" charset="0"/>
            </a:endParaRPr>
          </a:p>
        </p:txBody>
      </p:sp>
      <p:sp>
        <p:nvSpPr>
          <p:cNvPr id="430090" name="Text Box 10"/>
          <p:cNvSpPr txBox="1">
            <a:spLocks noChangeArrowheads="1"/>
          </p:cNvSpPr>
          <p:nvPr/>
        </p:nvSpPr>
        <p:spPr bwMode="auto">
          <a:xfrm>
            <a:off x="4649719"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FF"/>
                </a:solidFill>
                <a:latin typeface="Times New Roman" pitchFamily="18" charset="0"/>
              </a:rPr>
              <a:t>68</a:t>
            </a:r>
            <a:endParaRPr kumimoji="1" lang="en-US" altLang="zh-CN" sz="3600">
              <a:solidFill>
                <a:prstClr val="black"/>
              </a:solidFill>
              <a:latin typeface="Times New Roman" pitchFamily="18" charset="0"/>
            </a:endParaRPr>
          </a:p>
        </p:txBody>
      </p:sp>
      <p:sp>
        <p:nvSpPr>
          <p:cNvPr id="430091" name="Rectangle 11"/>
          <p:cNvSpPr>
            <a:spLocks noChangeArrowheads="1"/>
          </p:cNvSpPr>
          <p:nvPr/>
        </p:nvSpPr>
        <p:spPr bwMode="auto">
          <a:xfrm>
            <a:off x="1000610" y="2937067"/>
            <a:ext cx="5211621"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dirty="0">
                <a:solidFill>
                  <a:srgbClr val="0000FF"/>
                </a:solidFill>
                <a:latin typeface="Times New Roman" pitchFamily="18" charset="0"/>
                <a:ea typeface="华文中宋" pitchFamily="2" charset="-122"/>
              </a:rPr>
              <a:t>若采用线性探测再散列处理冲突</a:t>
            </a:r>
          </a:p>
        </p:txBody>
      </p:sp>
      <p:sp>
        <p:nvSpPr>
          <p:cNvPr id="430092" name="Text Box 12"/>
          <p:cNvSpPr txBox="1">
            <a:spLocks noChangeArrowheads="1"/>
          </p:cNvSpPr>
          <p:nvPr/>
        </p:nvSpPr>
        <p:spPr bwMode="auto">
          <a:xfrm>
            <a:off x="5589394" y="3883935"/>
            <a:ext cx="57233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006600"/>
                </a:solidFill>
                <a:latin typeface="Times New Roman" pitchFamily="18" charset="0"/>
              </a:rPr>
              <a:t>11</a:t>
            </a:r>
            <a:endParaRPr kumimoji="1" lang="en-US" altLang="zh-CN" sz="3600">
              <a:solidFill>
                <a:prstClr val="black"/>
              </a:solidFill>
              <a:latin typeface="Times New Roman" pitchFamily="18" charset="0"/>
            </a:endParaRPr>
          </a:p>
        </p:txBody>
      </p:sp>
      <p:sp>
        <p:nvSpPr>
          <p:cNvPr id="430093" name="Text Box 13"/>
          <p:cNvSpPr txBox="1">
            <a:spLocks noChangeArrowheads="1"/>
          </p:cNvSpPr>
          <p:nvPr/>
        </p:nvSpPr>
        <p:spPr bwMode="auto">
          <a:xfrm>
            <a:off x="6503679"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3333FF"/>
                </a:solidFill>
                <a:latin typeface="Times New Roman" pitchFamily="18" charset="0"/>
              </a:rPr>
              <a:t>82</a:t>
            </a:r>
            <a:endParaRPr kumimoji="1" lang="en-US" altLang="zh-CN" sz="3600">
              <a:solidFill>
                <a:prstClr val="black"/>
              </a:solidFill>
              <a:latin typeface="Times New Roman" pitchFamily="18" charset="0"/>
            </a:endParaRPr>
          </a:p>
        </p:txBody>
      </p:sp>
      <p:sp>
        <p:nvSpPr>
          <p:cNvPr id="430094" name="Text Box 14"/>
          <p:cNvSpPr txBox="1">
            <a:spLocks noChangeArrowheads="1"/>
          </p:cNvSpPr>
          <p:nvPr/>
        </p:nvSpPr>
        <p:spPr bwMode="auto">
          <a:xfrm>
            <a:off x="7519543" y="3883935"/>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FF0000"/>
                </a:solidFill>
                <a:latin typeface="Times New Roman" pitchFamily="18" charset="0"/>
              </a:rPr>
              <a:t>36</a:t>
            </a:r>
            <a:endParaRPr kumimoji="1" lang="en-US" altLang="zh-CN" sz="3600">
              <a:solidFill>
                <a:prstClr val="black"/>
              </a:solidFill>
              <a:latin typeface="Times New Roman" pitchFamily="18" charset="0"/>
            </a:endParaRPr>
          </a:p>
        </p:txBody>
      </p:sp>
      <p:sp>
        <p:nvSpPr>
          <p:cNvPr id="430095" name="Text Box 15"/>
          <p:cNvSpPr txBox="1">
            <a:spLocks noChangeArrowheads="1"/>
          </p:cNvSpPr>
          <p:nvPr/>
        </p:nvSpPr>
        <p:spPr bwMode="auto">
          <a:xfrm>
            <a:off x="926200" y="4729812"/>
            <a:ext cx="10572062"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600" dirty="0">
                <a:solidFill>
                  <a:srgbClr val="A50021"/>
                </a:solidFill>
                <a:latin typeface="Times New Roman" pitchFamily="18" charset="0"/>
              </a:rPr>
              <a:t>1      1       2      1      3       6      2       5      1     </a:t>
            </a:r>
            <a:r>
              <a:rPr kumimoji="1" lang="zh-CN" altLang="en-US" sz="3600" dirty="0">
                <a:solidFill>
                  <a:srgbClr val="A50021"/>
                </a:solidFill>
                <a:latin typeface="Times New Roman" pitchFamily="18" charset="0"/>
              </a:rPr>
              <a:t>查找次数</a:t>
            </a:r>
            <a:endParaRPr kumimoji="1" lang="zh-CN" altLang="en-US" sz="3600" dirty="0">
              <a:solidFill>
                <a:prstClr val="black"/>
              </a:solidFill>
              <a:latin typeface="Times New Roman" pitchFamily="18" charset="0"/>
            </a:endParaRPr>
          </a:p>
        </p:txBody>
      </p:sp>
      <p:sp>
        <p:nvSpPr>
          <p:cNvPr id="430097" name="Rectangle 17"/>
          <p:cNvSpPr>
            <a:spLocks noChangeArrowheads="1"/>
          </p:cNvSpPr>
          <p:nvPr/>
        </p:nvSpPr>
        <p:spPr bwMode="auto">
          <a:xfrm>
            <a:off x="992589" y="5382458"/>
            <a:ext cx="2290949"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prstClr val="black"/>
                </a:solidFill>
                <a:latin typeface="Times New Roman" pitchFamily="18" charset="0"/>
                <a:ea typeface="楷体_GB2312" pitchFamily="49" charset="-122"/>
              </a:rPr>
              <a:t>ASL(</a:t>
            </a:r>
            <a:r>
              <a:rPr kumimoji="1" lang="zh-CN" altLang="en-US" sz="2800" b="1">
                <a:solidFill>
                  <a:prstClr val="black"/>
                </a:solidFill>
                <a:latin typeface="Times New Roman" pitchFamily="18" charset="0"/>
                <a:ea typeface="楷体_GB2312" pitchFamily="49" charset="-122"/>
              </a:rPr>
              <a:t>成功）</a:t>
            </a:r>
            <a:r>
              <a:rPr kumimoji="1" lang="en-US" altLang="zh-CN" sz="2800" b="1">
                <a:solidFill>
                  <a:prstClr val="black"/>
                </a:solidFill>
                <a:latin typeface="Times New Roman" pitchFamily="18" charset="0"/>
                <a:ea typeface="楷体_GB2312" pitchFamily="49" charset="-122"/>
              </a:rPr>
              <a:t>=</a:t>
            </a:r>
          </a:p>
        </p:txBody>
      </p:sp>
      <p:sp>
        <p:nvSpPr>
          <p:cNvPr id="430098" name="Rectangle 18"/>
          <p:cNvSpPr>
            <a:spLocks noChangeArrowheads="1"/>
          </p:cNvSpPr>
          <p:nvPr/>
        </p:nvSpPr>
        <p:spPr bwMode="auto">
          <a:xfrm>
            <a:off x="871953" y="5941383"/>
            <a:ext cx="2651625"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prstClr val="black"/>
                </a:solidFill>
                <a:latin typeface="Times New Roman" pitchFamily="18" charset="0"/>
                <a:ea typeface="楷体_GB2312" pitchFamily="49" charset="-122"/>
              </a:rPr>
              <a:t>ASL(</a:t>
            </a:r>
            <a:r>
              <a:rPr kumimoji="1" lang="zh-CN" altLang="en-US" sz="2800" b="1">
                <a:solidFill>
                  <a:prstClr val="black"/>
                </a:solidFill>
                <a:latin typeface="Times New Roman" pitchFamily="18" charset="0"/>
                <a:ea typeface="楷体_GB2312" pitchFamily="49" charset="-122"/>
              </a:rPr>
              <a:t>不成功）</a:t>
            </a:r>
            <a:r>
              <a:rPr kumimoji="1" lang="en-US" altLang="zh-CN" sz="2800" b="1">
                <a:solidFill>
                  <a:prstClr val="black"/>
                </a:solidFill>
                <a:latin typeface="Times New Roman" pitchFamily="18" charset="0"/>
                <a:ea typeface="楷体_GB2312" pitchFamily="49" charset="-122"/>
              </a:rPr>
              <a:t>=</a:t>
            </a:r>
          </a:p>
        </p:txBody>
      </p:sp>
      <p:sp>
        <p:nvSpPr>
          <p:cNvPr id="430102" name="Rectangle 22"/>
          <p:cNvSpPr>
            <a:spLocks noChangeArrowheads="1"/>
          </p:cNvSpPr>
          <p:nvPr/>
        </p:nvSpPr>
        <p:spPr bwMode="auto">
          <a:xfrm>
            <a:off x="3737556" y="5376112"/>
            <a:ext cx="507376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prstClr val="black"/>
                </a:solidFill>
                <a:latin typeface="Times New Roman" pitchFamily="18" charset="0"/>
              </a:rPr>
              <a:t>（</a:t>
            </a:r>
            <a:r>
              <a:rPr kumimoji="1" lang="en-US" altLang="zh-CN" sz="3200" b="1">
                <a:solidFill>
                  <a:prstClr val="black"/>
                </a:solidFill>
                <a:latin typeface="Times New Roman" pitchFamily="18" charset="0"/>
              </a:rPr>
              <a:t>4*1+2*2+3+5+6</a:t>
            </a:r>
            <a:r>
              <a:rPr kumimoji="1" lang="zh-CN" altLang="en-US" sz="3200" b="1">
                <a:solidFill>
                  <a:prstClr val="black"/>
                </a:solidFill>
                <a:latin typeface="Times New Roman" pitchFamily="18" charset="0"/>
              </a:rPr>
              <a:t>）</a:t>
            </a:r>
            <a:r>
              <a:rPr kumimoji="1" lang="en-US" altLang="zh-CN" sz="3200" b="1">
                <a:solidFill>
                  <a:prstClr val="black"/>
                </a:solidFill>
                <a:latin typeface="Times New Roman" pitchFamily="18" charset="0"/>
              </a:rPr>
              <a:t>/9=22/9</a:t>
            </a:r>
          </a:p>
        </p:txBody>
      </p:sp>
      <p:sp>
        <p:nvSpPr>
          <p:cNvPr id="430103" name="Rectangle 23"/>
          <p:cNvSpPr>
            <a:spLocks noChangeArrowheads="1"/>
          </p:cNvSpPr>
          <p:nvPr/>
        </p:nvSpPr>
        <p:spPr bwMode="auto">
          <a:xfrm>
            <a:off x="3550948" y="5910255"/>
            <a:ext cx="8741220" cy="584745"/>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zh-CN" altLang="en-US" sz="3200" b="1">
                <a:solidFill>
                  <a:prstClr val="black"/>
                </a:solidFill>
                <a:latin typeface="Times New Roman" pitchFamily="18" charset="0"/>
              </a:rPr>
              <a:t>（</a:t>
            </a:r>
            <a:r>
              <a:rPr kumimoji="1" lang="en-US" altLang="zh-CN" sz="3200" b="1">
                <a:solidFill>
                  <a:prstClr val="black"/>
                </a:solidFill>
                <a:latin typeface="Times New Roman" pitchFamily="18" charset="0"/>
              </a:rPr>
              <a:t>10+9+…+1+1</a:t>
            </a:r>
            <a:r>
              <a:rPr kumimoji="1" lang="zh-CN" altLang="en-US" sz="3200" b="1">
                <a:solidFill>
                  <a:prstClr val="black"/>
                </a:solidFill>
                <a:latin typeface="Times New Roman" pitchFamily="18" charset="0"/>
              </a:rPr>
              <a:t>）</a:t>
            </a:r>
            <a:r>
              <a:rPr kumimoji="1" lang="en-US" altLang="zh-CN" sz="3200" b="1">
                <a:solidFill>
                  <a:prstClr val="black"/>
                </a:solidFill>
                <a:latin typeface="Times New Roman" pitchFamily="18" charset="0"/>
              </a:rPr>
              <a:t>/</a:t>
            </a:r>
            <a:r>
              <a:rPr kumimoji="1" lang="en-US" altLang="zh-CN" sz="3200" b="1" smtClean="0">
                <a:solidFill>
                  <a:prstClr val="black"/>
                </a:solidFill>
                <a:latin typeface="Times New Roman" pitchFamily="18" charset="0"/>
              </a:rPr>
              <a:t>11=56/11</a:t>
            </a:r>
            <a:r>
              <a:rPr kumimoji="1" lang="zh-CN" altLang="en-US" sz="3200" b="1" smtClean="0">
                <a:solidFill>
                  <a:prstClr val="black"/>
                </a:solidFill>
                <a:latin typeface="Times New Roman" pitchFamily="18" charset="0"/>
              </a:rPr>
              <a:t>（</a:t>
            </a:r>
            <a:r>
              <a:rPr kumimoji="1" lang="zh-CN" altLang="en-US" sz="2000" b="1" smtClean="0">
                <a:solidFill>
                  <a:prstClr val="black"/>
                </a:solidFill>
                <a:latin typeface="Times New Roman" pitchFamily="18" charset="0"/>
              </a:rPr>
              <a:t>假设目标与空标记做比较）</a:t>
            </a:r>
            <a:endParaRPr kumimoji="1" lang="en-US" altLang="zh-CN" sz="3200" b="1">
              <a:solidFill>
                <a:prstClr val="black"/>
              </a:solidFill>
              <a:latin typeface="Times New Roman" pitchFamily="18" charset="0"/>
            </a:endParaRPr>
          </a:p>
        </p:txBody>
      </p:sp>
      <p:grpSp>
        <p:nvGrpSpPr>
          <p:cNvPr id="2" name="Group 25"/>
          <p:cNvGrpSpPr>
            <a:grpSpLocks noChangeAspect="1"/>
          </p:cNvGrpSpPr>
          <p:nvPr/>
        </p:nvGrpSpPr>
        <p:grpSpPr bwMode="auto">
          <a:xfrm>
            <a:off x="802121" y="3512368"/>
            <a:ext cx="10725874" cy="1133737"/>
            <a:chOff x="476" y="1926"/>
            <a:chExt cx="5068" cy="714"/>
          </a:xfrm>
        </p:grpSpPr>
        <p:sp>
          <p:nvSpPr>
            <p:cNvPr id="128024" name="AutoShape 24"/>
            <p:cNvSpPr>
              <a:spLocks noChangeAspect="1" noChangeArrowheads="1" noTextEdit="1"/>
            </p:cNvSpPr>
            <p:nvPr/>
          </p:nvSpPr>
          <p:spPr bwMode="auto">
            <a:xfrm>
              <a:off x="480" y="2016"/>
              <a:ext cx="5064" cy="624"/>
            </a:xfrm>
            <a:prstGeom prst="rect">
              <a:avLst/>
            </a:prstGeom>
            <a:noFill/>
            <a:ln w="9525">
              <a:noFill/>
              <a:miter lim="800000"/>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25" name="Rectangle 26"/>
            <p:cNvSpPr>
              <a:spLocks noChangeArrowheads="1"/>
            </p:cNvSpPr>
            <p:nvPr/>
          </p:nvSpPr>
          <p:spPr bwMode="auto">
            <a:xfrm>
              <a:off x="540" y="2016"/>
              <a:ext cx="45" cy="145"/>
            </a:xfrm>
            <a:prstGeom prst="rect">
              <a:avLst/>
            </a:prstGeom>
            <a:noFill/>
            <a:ln w="9525">
              <a:noFill/>
              <a:miter lim="800000"/>
              <a:headEnd/>
              <a:tailEnd/>
            </a:ln>
          </p:spPr>
          <p:txBody>
            <a:bodyPr wrap="none" lIns="0" tIns="0" rIns="0" bIns="0">
              <a:spAutoFit/>
            </a:bodyPr>
            <a:lstStyle/>
            <a:p>
              <a:pPr defTabSz="914326" fontAlgn="base">
                <a:spcBef>
                  <a:spcPct val="0"/>
                </a:spcBef>
                <a:spcAft>
                  <a:spcPct val="0"/>
                </a:spcAft>
              </a:pPr>
              <a:r>
                <a:rPr kumimoji="1" lang="en-US" altLang="zh-CN" sz="1500">
                  <a:solidFill>
                    <a:srgbClr val="000000"/>
                  </a:solidFill>
                  <a:latin typeface="Times New Roman" pitchFamily="18" charset="0"/>
                </a:rPr>
                <a:t>  </a:t>
              </a:r>
              <a:endParaRPr kumimoji="1" lang="en-US" altLang="zh-CN" sz="2400" b="1">
                <a:solidFill>
                  <a:prstClr val="black"/>
                </a:solidFill>
                <a:latin typeface="Times New Roman" pitchFamily="18" charset="0"/>
              </a:endParaRPr>
            </a:p>
          </p:txBody>
        </p:sp>
        <p:sp>
          <p:nvSpPr>
            <p:cNvPr id="128026" name="Rectangle 27"/>
            <p:cNvSpPr>
              <a:spLocks noChangeArrowheads="1"/>
            </p:cNvSpPr>
            <p:nvPr/>
          </p:nvSpPr>
          <p:spPr bwMode="auto">
            <a:xfrm>
              <a:off x="649" y="1926"/>
              <a:ext cx="4726" cy="233"/>
            </a:xfrm>
            <a:prstGeom prst="rect">
              <a:avLst/>
            </a:prstGeom>
            <a:noFill/>
            <a:ln w="9525">
              <a:noFill/>
              <a:miter lim="800000"/>
              <a:headEnd/>
              <a:tailEnd/>
            </a:ln>
          </p:spPr>
          <p:txBody>
            <a:bodyPr wrap="none" lIns="0" tIns="0" rIns="0" bIns="0">
              <a:spAutoFit/>
            </a:bodyPr>
            <a:lstStyle/>
            <a:p>
              <a:pPr defTabSz="914326" fontAlgn="base">
                <a:spcBef>
                  <a:spcPct val="0"/>
                </a:spcBef>
                <a:spcAft>
                  <a:spcPct val="0"/>
                </a:spcAft>
              </a:pPr>
              <a:r>
                <a:rPr kumimoji="1" lang="en-US" altLang="zh-CN" sz="2400" b="1" dirty="0">
                  <a:solidFill>
                    <a:srgbClr val="000000"/>
                  </a:solidFill>
                  <a:latin typeface="Times New Roman" pitchFamily="18" charset="0"/>
                </a:rPr>
                <a:t>0           1            2            3           4          5           6          7        8             9        10</a:t>
              </a:r>
              <a:endParaRPr kumimoji="1" lang="en-US" altLang="zh-CN" sz="2400" b="1" dirty="0">
                <a:solidFill>
                  <a:prstClr val="black"/>
                </a:solidFill>
                <a:latin typeface="Times New Roman" pitchFamily="18" charset="0"/>
              </a:endParaRPr>
            </a:p>
          </p:txBody>
        </p:sp>
        <p:sp>
          <p:nvSpPr>
            <p:cNvPr id="128027" name="Rectangle 28"/>
            <p:cNvSpPr>
              <a:spLocks noChangeArrowheads="1"/>
            </p:cNvSpPr>
            <p:nvPr/>
          </p:nvSpPr>
          <p:spPr bwMode="auto">
            <a:xfrm>
              <a:off x="476"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28" name="Line 29"/>
            <p:cNvSpPr>
              <a:spLocks noChangeShapeType="1"/>
            </p:cNvSpPr>
            <p:nvPr/>
          </p:nvSpPr>
          <p:spPr bwMode="auto">
            <a:xfrm>
              <a:off x="476"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29" name="Line 30"/>
            <p:cNvSpPr>
              <a:spLocks noChangeShapeType="1"/>
            </p:cNvSpPr>
            <p:nvPr/>
          </p:nvSpPr>
          <p:spPr bwMode="auto">
            <a:xfrm>
              <a:off x="476"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0" name="Rectangle 31"/>
            <p:cNvSpPr>
              <a:spLocks noChangeArrowheads="1"/>
            </p:cNvSpPr>
            <p:nvPr/>
          </p:nvSpPr>
          <p:spPr bwMode="auto">
            <a:xfrm>
              <a:off x="476"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31" name="Line 32"/>
            <p:cNvSpPr>
              <a:spLocks noChangeShapeType="1"/>
            </p:cNvSpPr>
            <p:nvPr/>
          </p:nvSpPr>
          <p:spPr bwMode="auto">
            <a:xfrm>
              <a:off x="476"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2" name="Line 33"/>
            <p:cNvSpPr>
              <a:spLocks noChangeShapeType="1"/>
            </p:cNvSpPr>
            <p:nvPr/>
          </p:nvSpPr>
          <p:spPr bwMode="auto">
            <a:xfrm>
              <a:off x="476"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3" name="Rectangle 34"/>
            <p:cNvSpPr>
              <a:spLocks noChangeArrowheads="1"/>
            </p:cNvSpPr>
            <p:nvPr/>
          </p:nvSpPr>
          <p:spPr bwMode="auto">
            <a:xfrm>
              <a:off x="480" y="2159"/>
              <a:ext cx="45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34" name="Line 35"/>
            <p:cNvSpPr>
              <a:spLocks noChangeShapeType="1"/>
            </p:cNvSpPr>
            <p:nvPr/>
          </p:nvSpPr>
          <p:spPr bwMode="auto">
            <a:xfrm>
              <a:off x="480" y="2159"/>
              <a:ext cx="45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5" name="Rectangle 36"/>
            <p:cNvSpPr>
              <a:spLocks noChangeArrowheads="1"/>
            </p:cNvSpPr>
            <p:nvPr/>
          </p:nvSpPr>
          <p:spPr bwMode="auto">
            <a:xfrm>
              <a:off x="935"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36" name="Line 37"/>
            <p:cNvSpPr>
              <a:spLocks noChangeShapeType="1"/>
            </p:cNvSpPr>
            <p:nvPr/>
          </p:nvSpPr>
          <p:spPr bwMode="auto">
            <a:xfrm>
              <a:off x="935"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7" name="Line 38"/>
            <p:cNvSpPr>
              <a:spLocks noChangeShapeType="1"/>
            </p:cNvSpPr>
            <p:nvPr/>
          </p:nvSpPr>
          <p:spPr bwMode="auto">
            <a:xfrm>
              <a:off x="935"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38" name="Rectangle 39"/>
            <p:cNvSpPr>
              <a:spLocks noChangeArrowheads="1"/>
            </p:cNvSpPr>
            <p:nvPr/>
          </p:nvSpPr>
          <p:spPr bwMode="auto">
            <a:xfrm>
              <a:off x="939"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39" name="Line 40"/>
            <p:cNvSpPr>
              <a:spLocks noChangeShapeType="1"/>
            </p:cNvSpPr>
            <p:nvPr/>
          </p:nvSpPr>
          <p:spPr bwMode="auto">
            <a:xfrm>
              <a:off x="939"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0" name="Rectangle 41"/>
            <p:cNvSpPr>
              <a:spLocks noChangeArrowheads="1"/>
            </p:cNvSpPr>
            <p:nvPr/>
          </p:nvSpPr>
          <p:spPr bwMode="auto">
            <a:xfrm>
              <a:off x="1389"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41" name="Line 42"/>
            <p:cNvSpPr>
              <a:spLocks noChangeShapeType="1"/>
            </p:cNvSpPr>
            <p:nvPr/>
          </p:nvSpPr>
          <p:spPr bwMode="auto">
            <a:xfrm>
              <a:off x="1389"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2" name="Line 43"/>
            <p:cNvSpPr>
              <a:spLocks noChangeShapeType="1"/>
            </p:cNvSpPr>
            <p:nvPr/>
          </p:nvSpPr>
          <p:spPr bwMode="auto">
            <a:xfrm>
              <a:off x="1389"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3" name="Rectangle 44"/>
            <p:cNvSpPr>
              <a:spLocks noChangeArrowheads="1"/>
            </p:cNvSpPr>
            <p:nvPr/>
          </p:nvSpPr>
          <p:spPr bwMode="auto">
            <a:xfrm>
              <a:off x="1393" y="2159"/>
              <a:ext cx="451"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44" name="Line 45"/>
            <p:cNvSpPr>
              <a:spLocks noChangeShapeType="1"/>
            </p:cNvSpPr>
            <p:nvPr/>
          </p:nvSpPr>
          <p:spPr bwMode="auto">
            <a:xfrm>
              <a:off x="1393" y="2159"/>
              <a:ext cx="451"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5" name="Rectangle 46"/>
            <p:cNvSpPr>
              <a:spLocks noChangeArrowheads="1"/>
            </p:cNvSpPr>
            <p:nvPr/>
          </p:nvSpPr>
          <p:spPr bwMode="auto">
            <a:xfrm>
              <a:off x="1844"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46" name="Line 47"/>
            <p:cNvSpPr>
              <a:spLocks noChangeShapeType="1"/>
            </p:cNvSpPr>
            <p:nvPr/>
          </p:nvSpPr>
          <p:spPr bwMode="auto">
            <a:xfrm>
              <a:off x="1844"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7" name="Line 48"/>
            <p:cNvSpPr>
              <a:spLocks noChangeShapeType="1"/>
            </p:cNvSpPr>
            <p:nvPr/>
          </p:nvSpPr>
          <p:spPr bwMode="auto">
            <a:xfrm>
              <a:off x="1844"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48" name="Rectangle 49"/>
            <p:cNvSpPr>
              <a:spLocks noChangeArrowheads="1"/>
            </p:cNvSpPr>
            <p:nvPr/>
          </p:nvSpPr>
          <p:spPr bwMode="auto">
            <a:xfrm>
              <a:off x="1848"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49" name="Line 50"/>
            <p:cNvSpPr>
              <a:spLocks noChangeShapeType="1"/>
            </p:cNvSpPr>
            <p:nvPr/>
          </p:nvSpPr>
          <p:spPr bwMode="auto">
            <a:xfrm>
              <a:off x="1848"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0" name="Rectangle 51"/>
            <p:cNvSpPr>
              <a:spLocks noChangeArrowheads="1"/>
            </p:cNvSpPr>
            <p:nvPr/>
          </p:nvSpPr>
          <p:spPr bwMode="auto">
            <a:xfrm>
              <a:off x="2298"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51" name="Line 52"/>
            <p:cNvSpPr>
              <a:spLocks noChangeShapeType="1"/>
            </p:cNvSpPr>
            <p:nvPr/>
          </p:nvSpPr>
          <p:spPr bwMode="auto">
            <a:xfrm>
              <a:off x="2298"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2" name="Line 53"/>
            <p:cNvSpPr>
              <a:spLocks noChangeShapeType="1"/>
            </p:cNvSpPr>
            <p:nvPr/>
          </p:nvSpPr>
          <p:spPr bwMode="auto">
            <a:xfrm>
              <a:off x="2298"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3" name="Rectangle 54"/>
            <p:cNvSpPr>
              <a:spLocks noChangeArrowheads="1"/>
            </p:cNvSpPr>
            <p:nvPr/>
          </p:nvSpPr>
          <p:spPr bwMode="auto">
            <a:xfrm>
              <a:off x="2302" y="2159"/>
              <a:ext cx="45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54" name="Line 55"/>
            <p:cNvSpPr>
              <a:spLocks noChangeShapeType="1"/>
            </p:cNvSpPr>
            <p:nvPr/>
          </p:nvSpPr>
          <p:spPr bwMode="auto">
            <a:xfrm>
              <a:off x="2302" y="2159"/>
              <a:ext cx="45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5" name="Rectangle 56"/>
            <p:cNvSpPr>
              <a:spLocks noChangeArrowheads="1"/>
            </p:cNvSpPr>
            <p:nvPr/>
          </p:nvSpPr>
          <p:spPr bwMode="auto">
            <a:xfrm>
              <a:off x="2757"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56" name="Line 57"/>
            <p:cNvSpPr>
              <a:spLocks noChangeShapeType="1"/>
            </p:cNvSpPr>
            <p:nvPr/>
          </p:nvSpPr>
          <p:spPr bwMode="auto">
            <a:xfrm>
              <a:off x="2757"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7" name="Line 58"/>
            <p:cNvSpPr>
              <a:spLocks noChangeShapeType="1"/>
            </p:cNvSpPr>
            <p:nvPr/>
          </p:nvSpPr>
          <p:spPr bwMode="auto">
            <a:xfrm>
              <a:off x="2757"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58" name="Rectangle 59"/>
            <p:cNvSpPr>
              <a:spLocks noChangeArrowheads="1"/>
            </p:cNvSpPr>
            <p:nvPr/>
          </p:nvSpPr>
          <p:spPr bwMode="auto">
            <a:xfrm>
              <a:off x="2761"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59" name="Line 60"/>
            <p:cNvSpPr>
              <a:spLocks noChangeShapeType="1"/>
            </p:cNvSpPr>
            <p:nvPr/>
          </p:nvSpPr>
          <p:spPr bwMode="auto">
            <a:xfrm>
              <a:off x="2761"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0" name="Rectangle 61"/>
            <p:cNvSpPr>
              <a:spLocks noChangeArrowheads="1"/>
            </p:cNvSpPr>
            <p:nvPr/>
          </p:nvSpPr>
          <p:spPr bwMode="auto">
            <a:xfrm>
              <a:off x="3211" y="2159"/>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61" name="Line 62"/>
            <p:cNvSpPr>
              <a:spLocks noChangeShapeType="1"/>
            </p:cNvSpPr>
            <p:nvPr/>
          </p:nvSpPr>
          <p:spPr bwMode="auto">
            <a:xfrm>
              <a:off x="3211" y="2159"/>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2" name="Line 63"/>
            <p:cNvSpPr>
              <a:spLocks noChangeShapeType="1"/>
            </p:cNvSpPr>
            <p:nvPr/>
          </p:nvSpPr>
          <p:spPr bwMode="auto">
            <a:xfrm>
              <a:off x="3211"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3" name="Rectangle 64"/>
            <p:cNvSpPr>
              <a:spLocks noChangeArrowheads="1"/>
            </p:cNvSpPr>
            <p:nvPr/>
          </p:nvSpPr>
          <p:spPr bwMode="auto">
            <a:xfrm>
              <a:off x="3216"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64" name="Line 65"/>
            <p:cNvSpPr>
              <a:spLocks noChangeShapeType="1"/>
            </p:cNvSpPr>
            <p:nvPr/>
          </p:nvSpPr>
          <p:spPr bwMode="auto">
            <a:xfrm>
              <a:off x="3216"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5" name="Rectangle 66"/>
            <p:cNvSpPr>
              <a:spLocks noChangeArrowheads="1"/>
            </p:cNvSpPr>
            <p:nvPr/>
          </p:nvSpPr>
          <p:spPr bwMode="auto">
            <a:xfrm>
              <a:off x="3666"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66" name="Line 67"/>
            <p:cNvSpPr>
              <a:spLocks noChangeShapeType="1"/>
            </p:cNvSpPr>
            <p:nvPr/>
          </p:nvSpPr>
          <p:spPr bwMode="auto">
            <a:xfrm>
              <a:off x="3666"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7" name="Line 68"/>
            <p:cNvSpPr>
              <a:spLocks noChangeShapeType="1"/>
            </p:cNvSpPr>
            <p:nvPr/>
          </p:nvSpPr>
          <p:spPr bwMode="auto">
            <a:xfrm>
              <a:off x="3666"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68" name="Rectangle 69"/>
            <p:cNvSpPr>
              <a:spLocks noChangeArrowheads="1"/>
            </p:cNvSpPr>
            <p:nvPr/>
          </p:nvSpPr>
          <p:spPr bwMode="auto">
            <a:xfrm>
              <a:off x="3670"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69" name="Line 70"/>
            <p:cNvSpPr>
              <a:spLocks noChangeShapeType="1"/>
            </p:cNvSpPr>
            <p:nvPr/>
          </p:nvSpPr>
          <p:spPr bwMode="auto">
            <a:xfrm>
              <a:off x="3670"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0" name="Rectangle 71"/>
            <p:cNvSpPr>
              <a:spLocks noChangeArrowheads="1"/>
            </p:cNvSpPr>
            <p:nvPr/>
          </p:nvSpPr>
          <p:spPr bwMode="auto">
            <a:xfrm>
              <a:off x="4120" y="2159"/>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71" name="Line 72"/>
            <p:cNvSpPr>
              <a:spLocks noChangeShapeType="1"/>
            </p:cNvSpPr>
            <p:nvPr/>
          </p:nvSpPr>
          <p:spPr bwMode="auto">
            <a:xfrm>
              <a:off x="4120" y="2159"/>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2" name="Line 73"/>
            <p:cNvSpPr>
              <a:spLocks noChangeShapeType="1"/>
            </p:cNvSpPr>
            <p:nvPr/>
          </p:nvSpPr>
          <p:spPr bwMode="auto">
            <a:xfrm>
              <a:off x="4120"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3" name="Rectangle 74"/>
            <p:cNvSpPr>
              <a:spLocks noChangeArrowheads="1"/>
            </p:cNvSpPr>
            <p:nvPr/>
          </p:nvSpPr>
          <p:spPr bwMode="auto">
            <a:xfrm>
              <a:off x="4125" y="2159"/>
              <a:ext cx="45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74" name="Line 75"/>
            <p:cNvSpPr>
              <a:spLocks noChangeShapeType="1"/>
            </p:cNvSpPr>
            <p:nvPr/>
          </p:nvSpPr>
          <p:spPr bwMode="auto">
            <a:xfrm>
              <a:off x="4125" y="2159"/>
              <a:ext cx="45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5" name="Rectangle 76"/>
            <p:cNvSpPr>
              <a:spLocks noChangeArrowheads="1"/>
            </p:cNvSpPr>
            <p:nvPr/>
          </p:nvSpPr>
          <p:spPr bwMode="auto">
            <a:xfrm>
              <a:off x="4579" y="2159"/>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76" name="Line 77"/>
            <p:cNvSpPr>
              <a:spLocks noChangeShapeType="1"/>
            </p:cNvSpPr>
            <p:nvPr/>
          </p:nvSpPr>
          <p:spPr bwMode="auto">
            <a:xfrm>
              <a:off x="4579" y="2159"/>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7" name="Line 78"/>
            <p:cNvSpPr>
              <a:spLocks noChangeShapeType="1"/>
            </p:cNvSpPr>
            <p:nvPr/>
          </p:nvSpPr>
          <p:spPr bwMode="auto">
            <a:xfrm>
              <a:off x="4579"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78" name="Rectangle 79"/>
            <p:cNvSpPr>
              <a:spLocks noChangeArrowheads="1"/>
            </p:cNvSpPr>
            <p:nvPr/>
          </p:nvSpPr>
          <p:spPr bwMode="auto">
            <a:xfrm>
              <a:off x="4584"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79" name="Line 80"/>
            <p:cNvSpPr>
              <a:spLocks noChangeShapeType="1"/>
            </p:cNvSpPr>
            <p:nvPr/>
          </p:nvSpPr>
          <p:spPr bwMode="auto">
            <a:xfrm>
              <a:off x="4584"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0" name="Rectangle 81"/>
            <p:cNvSpPr>
              <a:spLocks noChangeArrowheads="1"/>
            </p:cNvSpPr>
            <p:nvPr/>
          </p:nvSpPr>
          <p:spPr bwMode="auto">
            <a:xfrm>
              <a:off x="5034" y="2159"/>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81" name="Line 82"/>
            <p:cNvSpPr>
              <a:spLocks noChangeShapeType="1"/>
            </p:cNvSpPr>
            <p:nvPr/>
          </p:nvSpPr>
          <p:spPr bwMode="auto">
            <a:xfrm>
              <a:off x="5034" y="2159"/>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2" name="Line 83"/>
            <p:cNvSpPr>
              <a:spLocks noChangeShapeType="1"/>
            </p:cNvSpPr>
            <p:nvPr/>
          </p:nvSpPr>
          <p:spPr bwMode="auto">
            <a:xfrm>
              <a:off x="5034"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3" name="Rectangle 84"/>
            <p:cNvSpPr>
              <a:spLocks noChangeArrowheads="1"/>
            </p:cNvSpPr>
            <p:nvPr/>
          </p:nvSpPr>
          <p:spPr bwMode="auto">
            <a:xfrm>
              <a:off x="5038" y="2159"/>
              <a:ext cx="450"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84" name="Line 85"/>
            <p:cNvSpPr>
              <a:spLocks noChangeShapeType="1"/>
            </p:cNvSpPr>
            <p:nvPr/>
          </p:nvSpPr>
          <p:spPr bwMode="auto">
            <a:xfrm>
              <a:off x="5038" y="2159"/>
              <a:ext cx="450"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5" name="Rectangle 86"/>
            <p:cNvSpPr>
              <a:spLocks noChangeArrowheads="1"/>
            </p:cNvSpPr>
            <p:nvPr/>
          </p:nvSpPr>
          <p:spPr bwMode="auto">
            <a:xfrm>
              <a:off x="5488" y="2159"/>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86" name="Line 87"/>
            <p:cNvSpPr>
              <a:spLocks noChangeShapeType="1"/>
            </p:cNvSpPr>
            <p:nvPr/>
          </p:nvSpPr>
          <p:spPr bwMode="auto">
            <a:xfrm>
              <a:off x="5488" y="2159"/>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7" name="Line 88"/>
            <p:cNvSpPr>
              <a:spLocks noChangeShapeType="1"/>
            </p:cNvSpPr>
            <p:nvPr/>
          </p:nvSpPr>
          <p:spPr bwMode="auto">
            <a:xfrm>
              <a:off x="5488"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88" name="Rectangle 89"/>
            <p:cNvSpPr>
              <a:spLocks noChangeArrowheads="1"/>
            </p:cNvSpPr>
            <p:nvPr/>
          </p:nvSpPr>
          <p:spPr bwMode="auto">
            <a:xfrm>
              <a:off x="5488" y="2159"/>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89" name="Line 90"/>
            <p:cNvSpPr>
              <a:spLocks noChangeShapeType="1"/>
            </p:cNvSpPr>
            <p:nvPr/>
          </p:nvSpPr>
          <p:spPr bwMode="auto">
            <a:xfrm>
              <a:off x="5488" y="2159"/>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0" name="Line 91"/>
            <p:cNvSpPr>
              <a:spLocks noChangeShapeType="1"/>
            </p:cNvSpPr>
            <p:nvPr/>
          </p:nvSpPr>
          <p:spPr bwMode="auto">
            <a:xfrm>
              <a:off x="5488" y="2159"/>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1" name="Rectangle 92"/>
            <p:cNvSpPr>
              <a:spLocks noChangeArrowheads="1"/>
            </p:cNvSpPr>
            <p:nvPr/>
          </p:nvSpPr>
          <p:spPr bwMode="auto">
            <a:xfrm>
              <a:off x="476"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92" name="Line 93"/>
            <p:cNvSpPr>
              <a:spLocks noChangeShapeType="1"/>
            </p:cNvSpPr>
            <p:nvPr/>
          </p:nvSpPr>
          <p:spPr bwMode="auto">
            <a:xfrm>
              <a:off x="476"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3" name="Rectangle 94"/>
            <p:cNvSpPr>
              <a:spLocks noChangeArrowheads="1"/>
            </p:cNvSpPr>
            <p:nvPr/>
          </p:nvSpPr>
          <p:spPr bwMode="auto">
            <a:xfrm>
              <a:off x="476"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94" name="Line 95"/>
            <p:cNvSpPr>
              <a:spLocks noChangeShapeType="1"/>
            </p:cNvSpPr>
            <p:nvPr/>
          </p:nvSpPr>
          <p:spPr bwMode="auto">
            <a:xfrm>
              <a:off x="476"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5" name="Line 96"/>
            <p:cNvSpPr>
              <a:spLocks noChangeShapeType="1"/>
            </p:cNvSpPr>
            <p:nvPr/>
          </p:nvSpPr>
          <p:spPr bwMode="auto">
            <a:xfrm>
              <a:off x="476"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6" name="Rectangle 97"/>
            <p:cNvSpPr>
              <a:spLocks noChangeArrowheads="1"/>
            </p:cNvSpPr>
            <p:nvPr/>
          </p:nvSpPr>
          <p:spPr bwMode="auto">
            <a:xfrm>
              <a:off x="476"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97" name="Line 98"/>
            <p:cNvSpPr>
              <a:spLocks noChangeShapeType="1"/>
            </p:cNvSpPr>
            <p:nvPr/>
          </p:nvSpPr>
          <p:spPr bwMode="auto">
            <a:xfrm>
              <a:off x="476"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8" name="Line 99"/>
            <p:cNvSpPr>
              <a:spLocks noChangeShapeType="1"/>
            </p:cNvSpPr>
            <p:nvPr/>
          </p:nvSpPr>
          <p:spPr bwMode="auto">
            <a:xfrm>
              <a:off x="476"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099" name="Rectangle 100"/>
            <p:cNvSpPr>
              <a:spLocks noChangeArrowheads="1"/>
            </p:cNvSpPr>
            <p:nvPr/>
          </p:nvSpPr>
          <p:spPr bwMode="auto">
            <a:xfrm>
              <a:off x="480" y="2505"/>
              <a:ext cx="45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01" name="Rectangle 102"/>
            <p:cNvSpPr>
              <a:spLocks noChangeArrowheads="1"/>
            </p:cNvSpPr>
            <p:nvPr/>
          </p:nvSpPr>
          <p:spPr bwMode="auto">
            <a:xfrm>
              <a:off x="935"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02" name="Line 103"/>
            <p:cNvSpPr>
              <a:spLocks noChangeShapeType="1"/>
            </p:cNvSpPr>
            <p:nvPr/>
          </p:nvSpPr>
          <p:spPr bwMode="auto">
            <a:xfrm>
              <a:off x="935"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03" name="Rectangle 104"/>
            <p:cNvSpPr>
              <a:spLocks noChangeArrowheads="1"/>
            </p:cNvSpPr>
            <p:nvPr/>
          </p:nvSpPr>
          <p:spPr bwMode="auto">
            <a:xfrm>
              <a:off x="935"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04" name="Line 105"/>
            <p:cNvSpPr>
              <a:spLocks noChangeShapeType="1"/>
            </p:cNvSpPr>
            <p:nvPr/>
          </p:nvSpPr>
          <p:spPr bwMode="auto">
            <a:xfrm>
              <a:off x="935"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05" name="Line 106"/>
            <p:cNvSpPr>
              <a:spLocks noChangeShapeType="1"/>
            </p:cNvSpPr>
            <p:nvPr/>
          </p:nvSpPr>
          <p:spPr bwMode="auto">
            <a:xfrm>
              <a:off x="935"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06" name="Rectangle 107"/>
            <p:cNvSpPr>
              <a:spLocks noChangeArrowheads="1"/>
            </p:cNvSpPr>
            <p:nvPr/>
          </p:nvSpPr>
          <p:spPr bwMode="auto">
            <a:xfrm>
              <a:off x="939"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08" name="Rectangle 109"/>
            <p:cNvSpPr>
              <a:spLocks noChangeArrowheads="1"/>
            </p:cNvSpPr>
            <p:nvPr/>
          </p:nvSpPr>
          <p:spPr bwMode="auto">
            <a:xfrm>
              <a:off x="1389"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09" name="Line 110"/>
            <p:cNvSpPr>
              <a:spLocks noChangeShapeType="1"/>
            </p:cNvSpPr>
            <p:nvPr/>
          </p:nvSpPr>
          <p:spPr bwMode="auto">
            <a:xfrm>
              <a:off x="1389"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10" name="Rectangle 111"/>
            <p:cNvSpPr>
              <a:spLocks noChangeArrowheads="1"/>
            </p:cNvSpPr>
            <p:nvPr/>
          </p:nvSpPr>
          <p:spPr bwMode="auto">
            <a:xfrm>
              <a:off x="1389"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11" name="Line 112"/>
            <p:cNvSpPr>
              <a:spLocks noChangeShapeType="1"/>
            </p:cNvSpPr>
            <p:nvPr/>
          </p:nvSpPr>
          <p:spPr bwMode="auto">
            <a:xfrm>
              <a:off x="1389"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12" name="Line 113"/>
            <p:cNvSpPr>
              <a:spLocks noChangeShapeType="1"/>
            </p:cNvSpPr>
            <p:nvPr/>
          </p:nvSpPr>
          <p:spPr bwMode="auto">
            <a:xfrm>
              <a:off x="1389"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13" name="Rectangle 114"/>
            <p:cNvSpPr>
              <a:spLocks noChangeArrowheads="1"/>
            </p:cNvSpPr>
            <p:nvPr/>
          </p:nvSpPr>
          <p:spPr bwMode="auto">
            <a:xfrm>
              <a:off x="1393" y="2505"/>
              <a:ext cx="451"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15" name="Rectangle 116"/>
            <p:cNvSpPr>
              <a:spLocks noChangeArrowheads="1"/>
            </p:cNvSpPr>
            <p:nvPr/>
          </p:nvSpPr>
          <p:spPr bwMode="auto">
            <a:xfrm>
              <a:off x="1844"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16" name="Line 117"/>
            <p:cNvSpPr>
              <a:spLocks noChangeShapeType="1"/>
            </p:cNvSpPr>
            <p:nvPr/>
          </p:nvSpPr>
          <p:spPr bwMode="auto">
            <a:xfrm>
              <a:off x="1844"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17" name="Rectangle 118"/>
            <p:cNvSpPr>
              <a:spLocks noChangeArrowheads="1"/>
            </p:cNvSpPr>
            <p:nvPr/>
          </p:nvSpPr>
          <p:spPr bwMode="auto">
            <a:xfrm>
              <a:off x="1844"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18" name="Line 119"/>
            <p:cNvSpPr>
              <a:spLocks noChangeShapeType="1"/>
            </p:cNvSpPr>
            <p:nvPr/>
          </p:nvSpPr>
          <p:spPr bwMode="auto">
            <a:xfrm>
              <a:off x="1844"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19" name="Line 120"/>
            <p:cNvSpPr>
              <a:spLocks noChangeShapeType="1"/>
            </p:cNvSpPr>
            <p:nvPr/>
          </p:nvSpPr>
          <p:spPr bwMode="auto">
            <a:xfrm>
              <a:off x="1844"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20" name="Rectangle 121"/>
            <p:cNvSpPr>
              <a:spLocks noChangeArrowheads="1"/>
            </p:cNvSpPr>
            <p:nvPr/>
          </p:nvSpPr>
          <p:spPr bwMode="auto">
            <a:xfrm>
              <a:off x="1848"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22" name="Rectangle 123"/>
            <p:cNvSpPr>
              <a:spLocks noChangeArrowheads="1"/>
            </p:cNvSpPr>
            <p:nvPr/>
          </p:nvSpPr>
          <p:spPr bwMode="auto">
            <a:xfrm>
              <a:off x="2298"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23" name="Line 124"/>
            <p:cNvSpPr>
              <a:spLocks noChangeShapeType="1"/>
            </p:cNvSpPr>
            <p:nvPr/>
          </p:nvSpPr>
          <p:spPr bwMode="auto">
            <a:xfrm>
              <a:off x="2298"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24" name="Rectangle 125"/>
            <p:cNvSpPr>
              <a:spLocks noChangeArrowheads="1"/>
            </p:cNvSpPr>
            <p:nvPr/>
          </p:nvSpPr>
          <p:spPr bwMode="auto">
            <a:xfrm>
              <a:off x="2298"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25" name="Line 126"/>
            <p:cNvSpPr>
              <a:spLocks noChangeShapeType="1"/>
            </p:cNvSpPr>
            <p:nvPr/>
          </p:nvSpPr>
          <p:spPr bwMode="auto">
            <a:xfrm>
              <a:off x="2298"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26" name="Line 127"/>
            <p:cNvSpPr>
              <a:spLocks noChangeShapeType="1"/>
            </p:cNvSpPr>
            <p:nvPr/>
          </p:nvSpPr>
          <p:spPr bwMode="auto">
            <a:xfrm>
              <a:off x="2298"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27" name="Rectangle 128"/>
            <p:cNvSpPr>
              <a:spLocks noChangeArrowheads="1"/>
            </p:cNvSpPr>
            <p:nvPr/>
          </p:nvSpPr>
          <p:spPr bwMode="auto">
            <a:xfrm>
              <a:off x="2302" y="2505"/>
              <a:ext cx="45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29" name="Rectangle 130"/>
            <p:cNvSpPr>
              <a:spLocks noChangeArrowheads="1"/>
            </p:cNvSpPr>
            <p:nvPr/>
          </p:nvSpPr>
          <p:spPr bwMode="auto">
            <a:xfrm>
              <a:off x="2757"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30" name="Line 131"/>
            <p:cNvSpPr>
              <a:spLocks noChangeShapeType="1"/>
            </p:cNvSpPr>
            <p:nvPr/>
          </p:nvSpPr>
          <p:spPr bwMode="auto">
            <a:xfrm>
              <a:off x="2757"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31" name="Rectangle 132"/>
            <p:cNvSpPr>
              <a:spLocks noChangeArrowheads="1"/>
            </p:cNvSpPr>
            <p:nvPr/>
          </p:nvSpPr>
          <p:spPr bwMode="auto">
            <a:xfrm>
              <a:off x="2757"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32" name="Line 133"/>
            <p:cNvSpPr>
              <a:spLocks noChangeShapeType="1"/>
            </p:cNvSpPr>
            <p:nvPr/>
          </p:nvSpPr>
          <p:spPr bwMode="auto">
            <a:xfrm>
              <a:off x="2757"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33" name="Line 134"/>
            <p:cNvSpPr>
              <a:spLocks noChangeShapeType="1"/>
            </p:cNvSpPr>
            <p:nvPr/>
          </p:nvSpPr>
          <p:spPr bwMode="auto">
            <a:xfrm>
              <a:off x="2757"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34" name="Rectangle 135"/>
            <p:cNvSpPr>
              <a:spLocks noChangeArrowheads="1"/>
            </p:cNvSpPr>
            <p:nvPr/>
          </p:nvSpPr>
          <p:spPr bwMode="auto">
            <a:xfrm>
              <a:off x="2761"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36" name="Rectangle 137"/>
            <p:cNvSpPr>
              <a:spLocks noChangeArrowheads="1"/>
            </p:cNvSpPr>
            <p:nvPr/>
          </p:nvSpPr>
          <p:spPr bwMode="auto">
            <a:xfrm>
              <a:off x="3211" y="2164"/>
              <a:ext cx="5"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37" name="Line 138"/>
            <p:cNvSpPr>
              <a:spLocks noChangeShapeType="1"/>
            </p:cNvSpPr>
            <p:nvPr/>
          </p:nvSpPr>
          <p:spPr bwMode="auto">
            <a:xfrm>
              <a:off x="3211"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38" name="Rectangle 139"/>
            <p:cNvSpPr>
              <a:spLocks noChangeArrowheads="1"/>
            </p:cNvSpPr>
            <p:nvPr/>
          </p:nvSpPr>
          <p:spPr bwMode="auto">
            <a:xfrm>
              <a:off x="3211" y="2505"/>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39" name="Line 140"/>
            <p:cNvSpPr>
              <a:spLocks noChangeShapeType="1"/>
            </p:cNvSpPr>
            <p:nvPr/>
          </p:nvSpPr>
          <p:spPr bwMode="auto">
            <a:xfrm>
              <a:off x="3211" y="2505"/>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40" name="Line 141"/>
            <p:cNvSpPr>
              <a:spLocks noChangeShapeType="1"/>
            </p:cNvSpPr>
            <p:nvPr/>
          </p:nvSpPr>
          <p:spPr bwMode="auto">
            <a:xfrm>
              <a:off x="3211"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41" name="Rectangle 142"/>
            <p:cNvSpPr>
              <a:spLocks noChangeArrowheads="1"/>
            </p:cNvSpPr>
            <p:nvPr/>
          </p:nvSpPr>
          <p:spPr bwMode="auto">
            <a:xfrm>
              <a:off x="3216"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43" name="Rectangle 144"/>
            <p:cNvSpPr>
              <a:spLocks noChangeArrowheads="1"/>
            </p:cNvSpPr>
            <p:nvPr/>
          </p:nvSpPr>
          <p:spPr bwMode="auto">
            <a:xfrm>
              <a:off x="3666"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44" name="Line 145"/>
            <p:cNvSpPr>
              <a:spLocks noChangeShapeType="1"/>
            </p:cNvSpPr>
            <p:nvPr/>
          </p:nvSpPr>
          <p:spPr bwMode="auto">
            <a:xfrm>
              <a:off x="3666"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45" name="Rectangle 146"/>
            <p:cNvSpPr>
              <a:spLocks noChangeArrowheads="1"/>
            </p:cNvSpPr>
            <p:nvPr/>
          </p:nvSpPr>
          <p:spPr bwMode="auto">
            <a:xfrm>
              <a:off x="3666"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46" name="Line 147"/>
            <p:cNvSpPr>
              <a:spLocks noChangeShapeType="1"/>
            </p:cNvSpPr>
            <p:nvPr/>
          </p:nvSpPr>
          <p:spPr bwMode="auto">
            <a:xfrm>
              <a:off x="3666"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47" name="Line 148"/>
            <p:cNvSpPr>
              <a:spLocks noChangeShapeType="1"/>
            </p:cNvSpPr>
            <p:nvPr/>
          </p:nvSpPr>
          <p:spPr bwMode="auto">
            <a:xfrm>
              <a:off x="3666"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48" name="Rectangle 149"/>
            <p:cNvSpPr>
              <a:spLocks noChangeArrowheads="1"/>
            </p:cNvSpPr>
            <p:nvPr/>
          </p:nvSpPr>
          <p:spPr bwMode="auto">
            <a:xfrm>
              <a:off x="3670"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50" name="Rectangle 151"/>
            <p:cNvSpPr>
              <a:spLocks noChangeArrowheads="1"/>
            </p:cNvSpPr>
            <p:nvPr/>
          </p:nvSpPr>
          <p:spPr bwMode="auto">
            <a:xfrm>
              <a:off x="4120" y="2164"/>
              <a:ext cx="5"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51" name="Line 152"/>
            <p:cNvSpPr>
              <a:spLocks noChangeShapeType="1"/>
            </p:cNvSpPr>
            <p:nvPr/>
          </p:nvSpPr>
          <p:spPr bwMode="auto">
            <a:xfrm>
              <a:off x="4120"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52" name="Rectangle 153"/>
            <p:cNvSpPr>
              <a:spLocks noChangeArrowheads="1"/>
            </p:cNvSpPr>
            <p:nvPr/>
          </p:nvSpPr>
          <p:spPr bwMode="auto">
            <a:xfrm>
              <a:off x="4120" y="2505"/>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53" name="Line 154"/>
            <p:cNvSpPr>
              <a:spLocks noChangeShapeType="1"/>
            </p:cNvSpPr>
            <p:nvPr/>
          </p:nvSpPr>
          <p:spPr bwMode="auto">
            <a:xfrm>
              <a:off x="4120" y="2505"/>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54" name="Line 155"/>
            <p:cNvSpPr>
              <a:spLocks noChangeShapeType="1"/>
            </p:cNvSpPr>
            <p:nvPr/>
          </p:nvSpPr>
          <p:spPr bwMode="auto">
            <a:xfrm>
              <a:off x="4120"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55" name="Rectangle 156"/>
            <p:cNvSpPr>
              <a:spLocks noChangeArrowheads="1"/>
            </p:cNvSpPr>
            <p:nvPr/>
          </p:nvSpPr>
          <p:spPr bwMode="auto">
            <a:xfrm>
              <a:off x="4125" y="2505"/>
              <a:ext cx="45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57" name="Rectangle 158"/>
            <p:cNvSpPr>
              <a:spLocks noChangeArrowheads="1"/>
            </p:cNvSpPr>
            <p:nvPr/>
          </p:nvSpPr>
          <p:spPr bwMode="auto">
            <a:xfrm>
              <a:off x="4579" y="2164"/>
              <a:ext cx="5"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59" name="Rectangle 160"/>
            <p:cNvSpPr>
              <a:spLocks noChangeArrowheads="1"/>
            </p:cNvSpPr>
            <p:nvPr/>
          </p:nvSpPr>
          <p:spPr bwMode="auto">
            <a:xfrm>
              <a:off x="4579" y="2505"/>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60" name="Line 161"/>
            <p:cNvSpPr>
              <a:spLocks noChangeShapeType="1"/>
            </p:cNvSpPr>
            <p:nvPr/>
          </p:nvSpPr>
          <p:spPr bwMode="auto">
            <a:xfrm>
              <a:off x="4579" y="2505"/>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61" name="Line 162"/>
            <p:cNvSpPr>
              <a:spLocks noChangeShapeType="1"/>
            </p:cNvSpPr>
            <p:nvPr/>
          </p:nvSpPr>
          <p:spPr bwMode="auto">
            <a:xfrm>
              <a:off x="4579"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62" name="Rectangle 163"/>
            <p:cNvSpPr>
              <a:spLocks noChangeArrowheads="1"/>
            </p:cNvSpPr>
            <p:nvPr/>
          </p:nvSpPr>
          <p:spPr bwMode="auto">
            <a:xfrm>
              <a:off x="4584"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64" name="Rectangle 165"/>
            <p:cNvSpPr>
              <a:spLocks noChangeArrowheads="1"/>
            </p:cNvSpPr>
            <p:nvPr/>
          </p:nvSpPr>
          <p:spPr bwMode="auto">
            <a:xfrm>
              <a:off x="5034" y="2164"/>
              <a:ext cx="4"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65" name="Line 166"/>
            <p:cNvSpPr>
              <a:spLocks noChangeShapeType="1"/>
            </p:cNvSpPr>
            <p:nvPr/>
          </p:nvSpPr>
          <p:spPr bwMode="auto">
            <a:xfrm>
              <a:off x="5034" y="2164"/>
              <a:ext cx="1" cy="34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66" name="Rectangle 167"/>
            <p:cNvSpPr>
              <a:spLocks noChangeArrowheads="1"/>
            </p:cNvSpPr>
            <p:nvPr/>
          </p:nvSpPr>
          <p:spPr bwMode="auto">
            <a:xfrm>
              <a:off x="5034" y="2505"/>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67" name="Line 168"/>
            <p:cNvSpPr>
              <a:spLocks noChangeShapeType="1"/>
            </p:cNvSpPr>
            <p:nvPr/>
          </p:nvSpPr>
          <p:spPr bwMode="auto">
            <a:xfrm>
              <a:off x="5034" y="2505"/>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68" name="Line 169"/>
            <p:cNvSpPr>
              <a:spLocks noChangeShapeType="1"/>
            </p:cNvSpPr>
            <p:nvPr/>
          </p:nvSpPr>
          <p:spPr bwMode="auto">
            <a:xfrm>
              <a:off x="5034"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69" name="Rectangle 170"/>
            <p:cNvSpPr>
              <a:spLocks noChangeArrowheads="1"/>
            </p:cNvSpPr>
            <p:nvPr/>
          </p:nvSpPr>
          <p:spPr bwMode="auto">
            <a:xfrm>
              <a:off x="5038" y="2505"/>
              <a:ext cx="450"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71" name="Rectangle 172"/>
            <p:cNvSpPr>
              <a:spLocks noChangeArrowheads="1"/>
            </p:cNvSpPr>
            <p:nvPr/>
          </p:nvSpPr>
          <p:spPr bwMode="auto">
            <a:xfrm>
              <a:off x="5488" y="2164"/>
              <a:ext cx="5" cy="341"/>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73" name="Rectangle 174"/>
            <p:cNvSpPr>
              <a:spLocks noChangeArrowheads="1"/>
            </p:cNvSpPr>
            <p:nvPr/>
          </p:nvSpPr>
          <p:spPr bwMode="auto">
            <a:xfrm>
              <a:off x="5488" y="2505"/>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74" name="Line 175"/>
            <p:cNvSpPr>
              <a:spLocks noChangeShapeType="1"/>
            </p:cNvSpPr>
            <p:nvPr/>
          </p:nvSpPr>
          <p:spPr bwMode="auto">
            <a:xfrm>
              <a:off x="5488" y="2505"/>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75" name="Line 176"/>
            <p:cNvSpPr>
              <a:spLocks noChangeShapeType="1"/>
            </p:cNvSpPr>
            <p:nvPr/>
          </p:nvSpPr>
          <p:spPr bwMode="auto">
            <a:xfrm>
              <a:off x="5488"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76" name="Rectangle 177"/>
            <p:cNvSpPr>
              <a:spLocks noChangeArrowheads="1"/>
            </p:cNvSpPr>
            <p:nvPr/>
          </p:nvSpPr>
          <p:spPr bwMode="auto">
            <a:xfrm>
              <a:off x="5488" y="2505"/>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177" name="Line 178"/>
            <p:cNvSpPr>
              <a:spLocks noChangeShapeType="1"/>
            </p:cNvSpPr>
            <p:nvPr/>
          </p:nvSpPr>
          <p:spPr bwMode="auto">
            <a:xfrm>
              <a:off x="5488" y="2505"/>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128178" name="Line 179"/>
            <p:cNvSpPr>
              <a:spLocks noChangeShapeType="1"/>
            </p:cNvSpPr>
            <p:nvPr/>
          </p:nvSpPr>
          <p:spPr bwMode="auto">
            <a:xfrm>
              <a:off x="5488" y="2505"/>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grpSp>
      <p:grpSp>
        <p:nvGrpSpPr>
          <p:cNvPr id="3" name="Group 19"/>
          <p:cNvGrpSpPr>
            <a:grpSpLocks/>
          </p:cNvGrpSpPr>
          <p:nvPr/>
        </p:nvGrpSpPr>
        <p:grpSpPr bwMode="auto">
          <a:xfrm>
            <a:off x="8114498" y="2865437"/>
            <a:ext cx="3371558" cy="609741"/>
            <a:chOff x="3926" y="1440"/>
            <a:chExt cx="1267" cy="384"/>
          </a:xfrm>
        </p:grpSpPr>
        <p:sp>
          <p:nvSpPr>
            <p:cNvPr id="128022" name="Oval 20"/>
            <p:cNvSpPr>
              <a:spLocks noChangeArrowheads="1"/>
            </p:cNvSpPr>
            <p:nvPr/>
          </p:nvSpPr>
          <p:spPr bwMode="auto">
            <a:xfrm>
              <a:off x="3936" y="1440"/>
              <a:ext cx="1248" cy="384"/>
            </a:xfrm>
            <a:prstGeom prst="ellipse">
              <a:avLst/>
            </a:prstGeom>
            <a:solidFill>
              <a:srgbClr val="FFFF99"/>
            </a:solidFill>
            <a:ln w="9525">
              <a:solidFill>
                <a:schemeClr val="tx1"/>
              </a:solidFill>
              <a:round/>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28023" name="Text Box 21"/>
            <p:cNvSpPr txBox="1">
              <a:spLocks noChangeArrowheads="1"/>
            </p:cNvSpPr>
            <p:nvPr/>
          </p:nvSpPr>
          <p:spPr bwMode="auto">
            <a:xfrm>
              <a:off x="3926" y="1501"/>
              <a:ext cx="1267" cy="291"/>
            </a:xfrm>
            <a:prstGeom prst="rect">
              <a:avLst/>
            </a:prstGeom>
            <a:noFill/>
            <a:ln w="9525">
              <a:noFill/>
              <a:miter lim="800000"/>
              <a:headEnd/>
              <a:tailEnd/>
            </a:ln>
          </p:spPr>
          <p:txBody>
            <a:bodyPr wrap="square">
              <a:spAutoFit/>
            </a:bodyPr>
            <a:lstStyle/>
            <a:p>
              <a:pPr defTabSz="914326" fontAlgn="base">
                <a:spcBef>
                  <a:spcPct val="0"/>
                </a:spcBef>
                <a:spcAft>
                  <a:spcPct val="0"/>
                </a:spcAft>
              </a:pPr>
              <a:r>
                <a:rPr kumimoji="1" lang="zh-CN" altLang="en-US" sz="2400" b="1">
                  <a:solidFill>
                    <a:srgbClr val="FF00FF"/>
                  </a:solidFill>
                  <a:latin typeface="Times New Roman" pitchFamily="18" charset="0"/>
                </a:rPr>
                <a:t>产生二次聚集</a:t>
              </a:r>
              <a:r>
                <a:rPr kumimoji="1" lang="en-US" altLang="zh-CN" sz="2400" b="1">
                  <a:solidFill>
                    <a:srgbClr val="FF00FF"/>
                  </a:solidFill>
                  <a:latin typeface="Times New Roman" pitchFamily="18" charset="0"/>
                </a:rPr>
                <a:t>clustering</a:t>
              </a:r>
              <a:endParaRPr kumimoji="1" lang="zh-CN" altLang="en-US" sz="2400" b="1">
                <a:solidFill>
                  <a:srgbClr val="FF00FF"/>
                </a:solidFill>
                <a:latin typeface="Times New Roman" pitchFamily="18" charset="0"/>
              </a:endParaRPr>
            </a:p>
          </p:txBody>
        </p:sp>
      </p:grpSp>
      <p:sp>
        <p:nvSpPr>
          <p:cNvPr id="4" name="标题 3"/>
          <p:cNvSpPr>
            <a:spLocks noGrp="1"/>
          </p:cNvSpPr>
          <p:nvPr>
            <p:ph type="title"/>
          </p:nvPr>
        </p:nvSpPr>
        <p:spPr/>
        <p:txBody>
          <a:bodyPr>
            <a:normAutofit fontScale="90000"/>
          </a:bodyPr>
          <a:lstStyle/>
          <a:p>
            <a:r>
              <a:rPr lang="zh-CN" altLang="en-US"/>
              <a:t>处理冲突的方法</a:t>
            </a:r>
            <a:r>
              <a:rPr lang="en-US" altLang="zh-CN" smtClean="0"/>
              <a:t>-1</a:t>
            </a:r>
            <a:r>
              <a:rPr lang="zh-CN" altLang="en-US" smtClean="0">
                <a:solidFill>
                  <a:srgbClr val="FF0000"/>
                </a:solidFill>
              </a:rPr>
              <a:t>开放</a:t>
            </a:r>
            <a:r>
              <a:rPr lang="zh-CN" altLang="en-US">
                <a:solidFill>
                  <a:srgbClr val="FF0000"/>
                </a:solidFill>
              </a:rPr>
              <a:t>定址</a:t>
            </a:r>
            <a:r>
              <a:rPr lang="zh-CN" altLang="en-US" smtClean="0">
                <a:solidFill>
                  <a:srgbClr val="FF0000"/>
                </a:solidFill>
              </a:rPr>
              <a:t>法</a:t>
            </a:r>
            <a:r>
              <a:rPr lang="en-US" altLang="zh-CN" smtClean="0">
                <a:solidFill>
                  <a:srgbClr val="FF0000"/>
                </a:solidFill>
              </a:rPr>
              <a:t>-</a:t>
            </a:r>
            <a:r>
              <a:rPr lang="en-US" altLang="zh-CN">
                <a:solidFill>
                  <a:srgbClr val="0070C0"/>
                </a:solidFill>
              </a:rPr>
              <a:t>1)</a:t>
            </a:r>
            <a:r>
              <a:rPr lang="zh-CN" altLang="en-US" smtClean="0">
                <a:solidFill>
                  <a:srgbClr val="0070C0"/>
                </a:solidFill>
              </a:rPr>
              <a:t>线性探测</a:t>
            </a:r>
            <a:endParaRPr lang="zh-CN" altLang="en-US">
              <a:solidFill>
                <a:srgbClr val="0070C0"/>
              </a:solidFill>
            </a:endParaRPr>
          </a:p>
        </p:txBody>
      </p:sp>
    </p:spTree>
    <p:extLst>
      <p:ext uri="{BB962C8B-B14F-4D97-AF65-F5344CB8AC3E}">
        <p14:creationId xmlns:p14="http://schemas.microsoft.com/office/powerpoint/2010/main" val="156788200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082"/>
                                        </p:tgtEl>
                                        <p:attrNameLst>
                                          <p:attrName>style.visibility</p:attrName>
                                        </p:attrNameLst>
                                      </p:cBhvr>
                                      <p:to>
                                        <p:strVal val="visible"/>
                                      </p:to>
                                    </p:set>
                                    <p:animEffect transition="in" filter="wipe(left)">
                                      <p:cBhvr>
                                        <p:cTn id="7" dur="500"/>
                                        <p:tgtEl>
                                          <p:spTgt spid="43008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083"/>
                                        </p:tgtEl>
                                        <p:attrNameLst>
                                          <p:attrName>style.visibility</p:attrName>
                                        </p:attrNameLst>
                                      </p:cBhvr>
                                      <p:to>
                                        <p:strVal val="visible"/>
                                      </p:to>
                                    </p:set>
                                    <p:animEffect transition="in" filter="wipe(left)">
                                      <p:cBhvr>
                                        <p:cTn id="11" dur="500"/>
                                        <p:tgtEl>
                                          <p:spTgt spid="430083"/>
                                        </p:tgtEl>
                                      </p:cBhvr>
                                    </p:animEffect>
                                  </p:childTnLst>
                                </p:cTn>
                              </p:par>
                            </p:childTnLst>
                          </p:cTn>
                        </p:par>
                        <p:par>
                          <p:cTn id="12" fill="hold" nodeType="afterGroup">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30091"/>
                                        </p:tgtEl>
                                        <p:attrNameLst>
                                          <p:attrName>style.visibility</p:attrName>
                                        </p:attrNameLst>
                                      </p:cBhvr>
                                      <p:to>
                                        <p:strVal val="visible"/>
                                      </p:to>
                                    </p:set>
                                    <p:anim calcmode="lin" valueType="num">
                                      <p:cBhvr additive="base">
                                        <p:cTn id="15" dur="500" fill="hold"/>
                                        <p:tgtEl>
                                          <p:spTgt spid="430091"/>
                                        </p:tgtEl>
                                        <p:attrNameLst>
                                          <p:attrName>ppt_x</p:attrName>
                                        </p:attrNameLst>
                                      </p:cBhvr>
                                      <p:tavLst>
                                        <p:tav tm="0">
                                          <p:val>
                                            <p:strVal val="0-#ppt_w/2"/>
                                          </p:val>
                                        </p:tav>
                                        <p:tav tm="100000">
                                          <p:val>
                                            <p:strVal val="#ppt_x"/>
                                          </p:val>
                                        </p:tav>
                                      </p:tavLst>
                                    </p:anim>
                                    <p:anim calcmode="lin" valueType="num">
                                      <p:cBhvr additive="base">
                                        <p:cTn id="16" dur="500" fill="hold"/>
                                        <p:tgtEl>
                                          <p:spTgt spid="43009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30085"/>
                                        </p:tgtEl>
                                        <p:attrNameLst>
                                          <p:attrName>style.visibility</p:attrName>
                                        </p:attrNameLst>
                                      </p:cBhvr>
                                      <p:to>
                                        <p:strVal val="visible"/>
                                      </p:to>
                                    </p:set>
                                    <p:animEffect transition="in" filter="wipe(up)">
                                      <p:cBhvr>
                                        <p:cTn id="26" dur="500"/>
                                        <p:tgtEl>
                                          <p:spTgt spid="4300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0086"/>
                                        </p:tgtEl>
                                        <p:attrNameLst>
                                          <p:attrName>style.visibility</p:attrName>
                                        </p:attrNameLst>
                                      </p:cBhvr>
                                      <p:to>
                                        <p:strVal val="visible"/>
                                      </p:to>
                                    </p:set>
                                    <p:animEffect transition="in" filter="wipe(up)">
                                      <p:cBhvr>
                                        <p:cTn id="31" dur="500"/>
                                        <p:tgtEl>
                                          <p:spTgt spid="43008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30087"/>
                                        </p:tgtEl>
                                        <p:attrNameLst>
                                          <p:attrName>style.visibility</p:attrName>
                                        </p:attrNameLst>
                                      </p:cBhvr>
                                      <p:to>
                                        <p:strVal val="visible"/>
                                      </p:to>
                                    </p:set>
                                    <p:animEffect transition="in" filter="wipe(up)">
                                      <p:cBhvr>
                                        <p:cTn id="36" dur="500"/>
                                        <p:tgtEl>
                                          <p:spTgt spid="4300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30088"/>
                                        </p:tgtEl>
                                        <p:attrNameLst>
                                          <p:attrName>style.visibility</p:attrName>
                                        </p:attrNameLst>
                                      </p:cBhvr>
                                      <p:to>
                                        <p:strVal val="visible"/>
                                      </p:to>
                                    </p:set>
                                    <p:animEffect transition="in" filter="wipe(up)">
                                      <p:cBhvr>
                                        <p:cTn id="41" dur="500"/>
                                        <p:tgtEl>
                                          <p:spTgt spid="4300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0089"/>
                                        </p:tgtEl>
                                        <p:attrNameLst>
                                          <p:attrName>style.visibility</p:attrName>
                                        </p:attrNameLst>
                                      </p:cBhvr>
                                      <p:to>
                                        <p:strVal val="visible"/>
                                      </p:to>
                                    </p:set>
                                    <p:animEffect transition="in" filter="wipe(up)">
                                      <p:cBhvr>
                                        <p:cTn id="46" dur="500"/>
                                        <p:tgtEl>
                                          <p:spTgt spid="4300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30090"/>
                                        </p:tgtEl>
                                        <p:attrNameLst>
                                          <p:attrName>style.visibility</p:attrName>
                                        </p:attrNameLst>
                                      </p:cBhvr>
                                      <p:to>
                                        <p:strVal val="visible"/>
                                      </p:to>
                                    </p:set>
                                    <p:animEffect transition="in" filter="wipe(up)">
                                      <p:cBhvr>
                                        <p:cTn id="51" dur="500"/>
                                        <p:tgtEl>
                                          <p:spTgt spid="43009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30092"/>
                                        </p:tgtEl>
                                        <p:attrNameLst>
                                          <p:attrName>style.visibility</p:attrName>
                                        </p:attrNameLst>
                                      </p:cBhvr>
                                      <p:to>
                                        <p:strVal val="visible"/>
                                      </p:to>
                                    </p:set>
                                    <p:animEffect transition="in" filter="wipe(up)">
                                      <p:cBhvr>
                                        <p:cTn id="56" dur="500"/>
                                        <p:tgtEl>
                                          <p:spTgt spid="4300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30093"/>
                                        </p:tgtEl>
                                        <p:attrNameLst>
                                          <p:attrName>style.visibility</p:attrName>
                                        </p:attrNameLst>
                                      </p:cBhvr>
                                      <p:to>
                                        <p:strVal val="visible"/>
                                      </p:to>
                                    </p:set>
                                    <p:animEffect transition="in" filter="wipe(up)">
                                      <p:cBhvr>
                                        <p:cTn id="61" dur="500"/>
                                        <p:tgtEl>
                                          <p:spTgt spid="43009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30094"/>
                                        </p:tgtEl>
                                        <p:attrNameLst>
                                          <p:attrName>style.visibility</p:attrName>
                                        </p:attrNameLst>
                                      </p:cBhvr>
                                      <p:to>
                                        <p:strVal val="visible"/>
                                      </p:to>
                                    </p:set>
                                    <p:animEffect transition="in" filter="wipe(up)">
                                      <p:cBhvr>
                                        <p:cTn id="66" dur="500"/>
                                        <p:tgtEl>
                                          <p:spTgt spid="43009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30095"/>
                                        </p:tgtEl>
                                        <p:attrNameLst>
                                          <p:attrName>style.visibility</p:attrName>
                                        </p:attrNameLst>
                                      </p:cBhvr>
                                      <p:to>
                                        <p:strVal val="visible"/>
                                      </p:to>
                                    </p:set>
                                    <p:animEffect transition="in" filter="wipe(left)">
                                      <p:cBhvr>
                                        <p:cTn id="71" dur="500"/>
                                        <p:tgtEl>
                                          <p:spTgt spid="4300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30097"/>
                                        </p:tgtEl>
                                        <p:attrNameLst>
                                          <p:attrName>style.visibility</p:attrName>
                                        </p:attrNameLst>
                                      </p:cBhvr>
                                      <p:to>
                                        <p:strVal val="visible"/>
                                      </p:to>
                                    </p:set>
                                    <p:animEffect transition="in" filter="wipe(left)">
                                      <p:cBhvr>
                                        <p:cTn id="80" dur="500"/>
                                        <p:tgtEl>
                                          <p:spTgt spid="430097"/>
                                        </p:tgtEl>
                                      </p:cBhvr>
                                    </p:animEffect>
                                  </p:childTnLst>
                                </p:cTn>
                              </p:par>
                            </p:childTnLst>
                          </p:cTn>
                        </p:par>
                        <p:par>
                          <p:cTn id="81" fill="hold" nodeType="afterGroup">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430098"/>
                                        </p:tgtEl>
                                        <p:attrNameLst>
                                          <p:attrName>style.visibility</p:attrName>
                                        </p:attrNameLst>
                                      </p:cBhvr>
                                      <p:to>
                                        <p:strVal val="visible"/>
                                      </p:to>
                                    </p:set>
                                    <p:animEffect transition="in" filter="wipe(left)">
                                      <p:cBhvr>
                                        <p:cTn id="84" dur="500"/>
                                        <p:tgtEl>
                                          <p:spTgt spid="43009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30102"/>
                                        </p:tgtEl>
                                        <p:attrNameLst>
                                          <p:attrName>style.visibility</p:attrName>
                                        </p:attrNameLst>
                                      </p:cBhvr>
                                      <p:to>
                                        <p:strVal val="visible"/>
                                      </p:to>
                                    </p:set>
                                    <p:animEffect transition="in" filter="wipe(up)">
                                      <p:cBhvr>
                                        <p:cTn id="89" dur="500"/>
                                        <p:tgtEl>
                                          <p:spTgt spid="43010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30103"/>
                                        </p:tgtEl>
                                        <p:attrNameLst>
                                          <p:attrName>style.visibility</p:attrName>
                                        </p:attrNameLst>
                                      </p:cBhvr>
                                      <p:to>
                                        <p:strVal val="visible"/>
                                      </p:to>
                                    </p:set>
                                    <p:animEffect transition="in" filter="wipe(up)">
                                      <p:cBhvr>
                                        <p:cTn id="94" dur="500"/>
                                        <p:tgtEl>
                                          <p:spTgt spid="43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utoUpdateAnimBg="0"/>
      <p:bldP spid="430083" grpId="0" autoUpdateAnimBg="0"/>
      <p:bldP spid="430085" grpId="0" autoUpdateAnimBg="0"/>
      <p:bldP spid="430086" grpId="0" autoUpdateAnimBg="0"/>
      <p:bldP spid="430087" grpId="0" autoUpdateAnimBg="0"/>
      <p:bldP spid="430088" grpId="0" autoUpdateAnimBg="0"/>
      <p:bldP spid="430089" grpId="0" autoUpdateAnimBg="0"/>
      <p:bldP spid="430090" grpId="0" autoUpdateAnimBg="0"/>
      <p:bldP spid="430091" grpId="0" autoUpdateAnimBg="0"/>
      <p:bldP spid="430092" grpId="0" autoUpdateAnimBg="0"/>
      <p:bldP spid="430093" grpId="0" autoUpdateAnimBg="0"/>
      <p:bldP spid="430094" grpId="0" autoUpdateAnimBg="0"/>
      <p:bldP spid="430095" grpId="0" autoUpdateAnimBg="0"/>
      <p:bldP spid="430097" grpId="0" autoUpdateAnimBg="0"/>
      <p:bldP spid="430098" grpId="0" autoUpdateAnimBg="0"/>
      <p:bldP spid="430102" grpId="0" autoUpdateAnimBg="0"/>
      <p:bldP spid="430103" grpId="0" autoUpdateAnimBg="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7" name="Text Box 13"/>
          <p:cNvSpPr txBox="1">
            <a:spLocks noChangeArrowheads="1"/>
          </p:cNvSpPr>
          <p:nvPr/>
        </p:nvSpPr>
        <p:spPr bwMode="auto">
          <a:xfrm>
            <a:off x="1049064" y="1224356"/>
            <a:ext cx="6846492" cy="1323409"/>
          </a:xfrm>
          <a:prstGeom prst="rect">
            <a:avLst/>
          </a:prstGeom>
          <a:noFill/>
          <a:ln w="9525">
            <a:noFill/>
            <a:miter lim="800000"/>
            <a:headEnd/>
            <a:tailEnd/>
          </a:ln>
        </p:spPr>
        <p:txBody>
          <a:bodyPr wrap="none" lIns="91409" tIns="45705" rIns="91409" bIns="45705">
            <a:spAutoFit/>
          </a:bodyPr>
          <a:lstStyle/>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例如</a:t>
            </a:r>
            <a:r>
              <a:rPr kumimoji="1" lang="en-US" altLang="zh-CN" sz="3200" b="1" dirty="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关键字集合 </a:t>
            </a:r>
          </a:p>
          <a:p>
            <a:pPr defTabSz="914326" fontAlgn="base">
              <a:lnSpc>
                <a:spcPct val="125000"/>
              </a:lnSpc>
              <a:spcBef>
                <a:spcPct val="0"/>
              </a:spcBef>
              <a:spcAft>
                <a:spcPct val="0"/>
              </a:spcAft>
            </a:pPr>
            <a:r>
              <a:rPr kumimoji="1" lang="zh-CN" altLang="en-US" sz="3200" b="1" dirty="0">
                <a:solidFill>
                  <a:prstClr val="black"/>
                </a:solidFill>
                <a:latin typeface="Times New Roman" pitchFamily="18" charset="0"/>
                <a:ea typeface="楷体_GB2312" pitchFamily="49" charset="-122"/>
              </a:rPr>
              <a:t>        </a:t>
            </a:r>
            <a:r>
              <a:rPr kumimoji="1" lang="en-US" altLang="zh-CN" sz="3200" b="1" dirty="0">
                <a:solidFill>
                  <a:prstClr val="black"/>
                </a:solidFill>
                <a:latin typeface="Times New Roman" pitchFamily="18" charset="0"/>
                <a:ea typeface="楷体_GB2312" pitchFamily="49" charset="-122"/>
              </a:rPr>
              <a:t>{ 19, 01, 23, 14, 55, 68, 11, 82, 36 }</a:t>
            </a:r>
          </a:p>
        </p:txBody>
      </p:sp>
      <p:sp>
        <p:nvSpPr>
          <p:cNvPr id="431118" name="Text Box 14"/>
          <p:cNvSpPr txBox="1">
            <a:spLocks noChangeArrowheads="1"/>
          </p:cNvSpPr>
          <p:nvPr/>
        </p:nvSpPr>
        <p:spPr bwMode="auto">
          <a:xfrm>
            <a:off x="1101086" y="2575798"/>
            <a:ext cx="7073156"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dirty="0">
                <a:solidFill>
                  <a:prstClr val="black"/>
                </a:solidFill>
                <a:latin typeface="Times New Roman" pitchFamily="18" charset="0"/>
                <a:ea typeface="楷体_GB2312" pitchFamily="49" charset="-122"/>
              </a:rPr>
              <a:t>设定哈希函数 </a:t>
            </a:r>
            <a:r>
              <a:rPr kumimoji="1" lang="en-US" altLang="zh-CN" sz="2800" b="1" dirty="0">
                <a:solidFill>
                  <a:prstClr val="black"/>
                </a:solidFill>
                <a:latin typeface="Times New Roman" pitchFamily="18" charset="0"/>
                <a:ea typeface="楷体_GB2312" pitchFamily="49" charset="-122"/>
              </a:rPr>
              <a:t>H(key) = key </a:t>
            </a:r>
            <a:r>
              <a:rPr kumimoji="1" lang="en-US" altLang="zh-CN" sz="2800" b="1" dirty="0">
                <a:solidFill>
                  <a:srgbClr val="FF0000"/>
                </a:solidFill>
                <a:latin typeface="Times New Roman" pitchFamily="18" charset="0"/>
                <a:ea typeface="楷体_GB2312" pitchFamily="49" charset="-122"/>
              </a:rPr>
              <a:t>%</a:t>
            </a:r>
            <a:r>
              <a:rPr kumimoji="1" lang="en-US" altLang="zh-CN" sz="2800" b="1" dirty="0">
                <a:solidFill>
                  <a:prstClr val="black"/>
                </a:solidFill>
                <a:latin typeface="Times New Roman" pitchFamily="18" charset="0"/>
                <a:ea typeface="楷体_GB2312" pitchFamily="49" charset="-122"/>
              </a:rPr>
              <a:t> 11 ( </a:t>
            </a:r>
            <a:r>
              <a:rPr kumimoji="1" lang="zh-CN" altLang="en-US" sz="2800" b="1" dirty="0">
                <a:solidFill>
                  <a:prstClr val="black"/>
                </a:solidFill>
                <a:latin typeface="Times New Roman" pitchFamily="18" charset="0"/>
                <a:ea typeface="楷体_GB2312" pitchFamily="49" charset="-122"/>
              </a:rPr>
              <a:t>表长</a:t>
            </a:r>
            <a:r>
              <a:rPr kumimoji="1" lang="en-US" altLang="zh-CN" sz="2800" b="1" dirty="0">
                <a:solidFill>
                  <a:prstClr val="black"/>
                </a:solidFill>
                <a:latin typeface="Times New Roman" pitchFamily="18" charset="0"/>
                <a:ea typeface="楷体_GB2312" pitchFamily="49" charset="-122"/>
              </a:rPr>
              <a:t>=11 )</a:t>
            </a:r>
          </a:p>
        </p:txBody>
      </p:sp>
      <p:sp>
        <p:nvSpPr>
          <p:cNvPr id="175" name="Text Box 4"/>
          <p:cNvSpPr txBox="1">
            <a:spLocks noChangeArrowheads="1"/>
          </p:cNvSpPr>
          <p:nvPr/>
        </p:nvSpPr>
        <p:spPr bwMode="auto">
          <a:xfrm>
            <a:off x="904008" y="3415109"/>
            <a:ext cx="7241022" cy="6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lnSpc>
                <a:spcPct val="125000"/>
              </a:lnSpc>
              <a:spcBef>
                <a:spcPct val="0"/>
              </a:spcBef>
              <a:spcAft>
                <a:spcPct val="0"/>
              </a:spcAft>
            </a:pPr>
            <a:r>
              <a:rPr lang="zh-CN" altLang="en-US" sz="2800">
                <a:solidFill>
                  <a:srgbClr val="000000"/>
                </a:solidFill>
                <a:latin typeface="宋体"/>
                <a:ea typeface="宋体"/>
              </a:rPr>
              <a:t>①</a:t>
            </a:r>
            <a:r>
              <a:rPr lang="zh-CN" altLang="zh-CN" sz="2800">
                <a:solidFill>
                  <a:srgbClr val="000000"/>
                </a:solidFill>
              </a:rPr>
              <a:t>基于</a:t>
            </a:r>
            <a:r>
              <a:rPr lang="zh-CN" altLang="zh-CN" sz="2800" dirty="0">
                <a:solidFill>
                  <a:srgbClr val="000000"/>
                </a:solidFill>
              </a:rPr>
              <a:t>平方探测法</a:t>
            </a:r>
            <a:r>
              <a:rPr lang="en-US" altLang="zh-CN" sz="2800" dirty="0">
                <a:solidFill>
                  <a:srgbClr val="000000"/>
                </a:solidFill>
              </a:rPr>
              <a:t>(di=1</a:t>
            </a:r>
            <a:r>
              <a:rPr lang="en-US" altLang="zh-CN" sz="2800" baseline="30000" dirty="0">
                <a:solidFill>
                  <a:srgbClr val="000000"/>
                </a:solidFill>
              </a:rPr>
              <a:t>2</a:t>
            </a:r>
            <a:r>
              <a:rPr lang="en-US" altLang="zh-CN" sz="2800" dirty="0">
                <a:solidFill>
                  <a:srgbClr val="000000"/>
                </a:solidFill>
              </a:rPr>
              <a:t>,2</a:t>
            </a:r>
            <a:r>
              <a:rPr lang="en-US" altLang="zh-CN" sz="2800" baseline="30000" dirty="0">
                <a:solidFill>
                  <a:srgbClr val="000000"/>
                </a:solidFill>
              </a:rPr>
              <a:t>2</a:t>
            </a:r>
            <a:r>
              <a:rPr lang="en-US" altLang="zh-CN" sz="2800" dirty="0">
                <a:solidFill>
                  <a:srgbClr val="000000"/>
                </a:solidFill>
              </a:rPr>
              <a:t>,3</a:t>
            </a:r>
            <a:r>
              <a:rPr lang="en-US" altLang="zh-CN" sz="2800" baseline="30000" dirty="0">
                <a:solidFill>
                  <a:srgbClr val="000000"/>
                </a:solidFill>
              </a:rPr>
              <a:t>2</a:t>
            </a:r>
            <a:r>
              <a:rPr lang="en-US" altLang="zh-CN" sz="2800" dirty="0">
                <a:solidFill>
                  <a:srgbClr val="000000"/>
                </a:solidFill>
              </a:rPr>
              <a:t>…….)</a:t>
            </a:r>
            <a:r>
              <a:rPr lang="zh-CN" altLang="zh-CN" sz="2800" dirty="0">
                <a:solidFill>
                  <a:srgbClr val="000000"/>
                </a:solidFill>
              </a:rPr>
              <a:t>解决冲突</a:t>
            </a:r>
            <a:endParaRPr kumimoji="1" lang="en-US" altLang="zh-CN" sz="2800" dirty="0">
              <a:solidFill>
                <a:srgbClr val="000000"/>
              </a:solidFill>
              <a:latin typeface="Comic Sans MS" pitchFamily="66" charset="0"/>
              <a:ea typeface="楷体_GB2312" pitchFamily="49" charset="-122"/>
            </a:endParaRPr>
          </a:p>
        </p:txBody>
      </p:sp>
      <p:graphicFrame>
        <p:nvGraphicFramePr>
          <p:cNvPr id="176" name="Object 7"/>
          <p:cNvGraphicFramePr>
            <a:graphicFrameLocks noChangeAspect="1"/>
          </p:cNvGraphicFramePr>
          <p:nvPr>
            <p:extLst>
              <p:ext uri="{D42A27DB-BD31-4B8C-83A1-F6EECF244321}">
                <p14:modId xmlns:p14="http://schemas.microsoft.com/office/powerpoint/2010/main" val="3633243395"/>
              </p:ext>
            </p:extLst>
          </p:nvPr>
        </p:nvGraphicFramePr>
        <p:xfrm>
          <a:off x="740023" y="4319065"/>
          <a:ext cx="10719520" cy="1001945"/>
        </p:xfrm>
        <a:graphic>
          <a:graphicData uri="http://schemas.openxmlformats.org/presentationml/2006/ole">
            <mc:AlternateContent xmlns:mc="http://schemas.openxmlformats.org/markup-compatibility/2006">
              <mc:Choice xmlns:v="urn:schemas-microsoft-com:vml" Requires="v">
                <p:oleObj spid="_x0000_s38916" name="文档" r:id="rId3" imgW="5924378" imgH="676208" progId="Word.Document.8">
                  <p:embed/>
                </p:oleObj>
              </mc:Choice>
              <mc:Fallback>
                <p:oleObj name="文档" r:id="rId3" imgW="5924378" imgH="67620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23" y="4319065"/>
                        <a:ext cx="10719520" cy="100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 name="Text Box 14"/>
          <p:cNvSpPr txBox="1">
            <a:spLocks noChangeArrowheads="1"/>
          </p:cNvSpPr>
          <p:nvPr/>
        </p:nvSpPr>
        <p:spPr bwMode="auto">
          <a:xfrm>
            <a:off x="8591834"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19</a:t>
            </a:r>
            <a:endParaRPr kumimoji="1" lang="en-US" altLang="zh-CN" sz="2800">
              <a:solidFill>
                <a:srgbClr val="000000"/>
              </a:solidFill>
              <a:latin typeface="Comic Sans MS" pitchFamily="66" charset="0"/>
            </a:endParaRPr>
          </a:p>
        </p:txBody>
      </p:sp>
      <p:sp>
        <p:nvSpPr>
          <p:cNvPr id="178" name="Text Box 15"/>
          <p:cNvSpPr txBox="1">
            <a:spLocks noChangeArrowheads="1"/>
          </p:cNvSpPr>
          <p:nvPr/>
        </p:nvSpPr>
        <p:spPr bwMode="auto">
          <a:xfrm>
            <a:off x="1785520"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01</a:t>
            </a:r>
            <a:endParaRPr kumimoji="1" lang="en-US" altLang="zh-CN" sz="2800">
              <a:solidFill>
                <a:srgbClr val="000000"/>
              </a:solidFill>
              <a:latin typeface="Comic Sans MS" pitchFamily="66" charset="0"/>
            </a:endParaRPr>
          </a:p>
        </p:txBody>
      </p:sp>
      <p:sp>
        <p:nvSpPr>
          <p:cNvPr id="179" name="Text Box 16"/>
          <p:cNvSpPr txBox="1">
            <a:spLocks noChangeArrowheads="1"/>
          </p:cNvSpPr>
          <p:nvPr/>
        </p:nvSpPr>
        <p:spPr bwMode="auto">
          <a:xfrm>
            <a:off x="2801388"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3333FF"/>
                </a:solidFill>
                <a:latin typeface="Comic Sans MS" pitchFamily="66" charset="0"/>
              </a:rPr>
              <a:t>23</a:t>
            </a:r>
            <a:endParaRPr kumimoji="1" lang="en-US" altLang="zh-CN" sz="2800">
              <a:solidFill>
                <a:srgbClr val="000000"/>
              </a:solidFill>
              <a:latin typeface="Comic Sans MS" pitchFamily="66" charset="0"/>
            </a:endParaRPr>
          </a:p>
        </p:txBody>
      </p:sp>
      <p:sp>
        <p:nvSpPr>
          <p:cNvPr id="180" name="Text Box 17"/>
          <p:cNvSpPr txBox="1">
            <a:spLocks noChangeArrowheads="1"/>
          </p:cNvSpPr>
          <p:nvPr/>
        </p:nvSpPr>
        <p:spPr bwMode="auto">
          <a:xfrm>
            <a:off x="3690272"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14</a:t>
            </a:r>
            <a:endParaRPr kumimoji="1" lang="en-US" altLang="zh-CN" sz="2800">
              <a:solidFill>
                <a:srgbClr val="000000"/>
              </a:solidFill>
              <a:latin typeface="Comic Sans MS" pitchFamily="66" charset="0"/>
            </a:endParaRPr>
          </a:p>
        </p:txBody>
      </p:sp>
      <p:sp>
        <p:nvSpPr>
          <p:cNvPr id="181" name="Text Box 18"/>
          <p:cNvSpPr txBox="1">
            <a:spLocks noChangeArrowheads="1"/>
          </p:cNvSpPr>
          <p:nvPr/>
        </p:nvSpPr>
        <p:spPr bwMode="auto">
          <a:xfrm>
            <a:off x="6636283"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FF00FF"/>
                </a:solidFill>
                <a:latin typeface="Comic Sans MS" pitchFamily="66" charset="0"/>
              </a:rPr>
              <a:t>68</a:t>
            </a:r>
            <a:endParaRPr kumimoji="1" lang="en-US" altLang="zh-CN" sz="2800">
              <a:solidFill>
                <a:srgbClr val="000000"/>
              </a:solidFill>
              <a:latin typeface="Comic Sans MS" pitchFamily="66" charset="0"/>
            </a:endParaRPr>
          </a:p>
        </p:txBody>
      </p:sp>
      <p:sp>
        <p:nvSpPr>
          <p:cNvPr id="182" name="Rectangle 20"/>
          <p:cNvSpPr>
            <a:spLocks noChangeArrowheads="1"/>
          </p:cNvSpPr>
          <p:nvPr/>
        </p:nvSpPr>
        <p:spPr bwMode="auto">
          <a:xfrm>
            <a:off x="8541514" y="1053531"/>
            <a:ext cx="3247942"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p>
            <a:pPr defTabSz="914326" fontAlgn="base">
              <a:spcBef>
                <a:spcPct val="0"/>
              </a:spcBef>
              <a:spcAft>
                <a:spcPct val="0"/>
              </a:spcAft>
            </a:pPr>
            <a:r>
              <a:rPr kumimoji="1" lang="en-US" altLang="zh-CN" sz="2800">
                <a:solidFill>
                  <a:srgbClr val="FF0000"/>
                </a:solidFill>
                <a:latin typeface="Comic Sans MS" pitchFamily="66" charset="0"/>
                <a:ea typeface="楷体_GB2312" pitchFamily="49" charset="-122"/>
              </a:rPr>
              <a:t>Quadratic probing</a:t>
            </a:r>
            <a:endParaRPr kumimoji="1" lang="en-US" altLang="zh-CN" sz="2800" b="1">
              <a:solidFill>
                <a:srgbClr val="FF0000"/>
              </a:solidFill>
              <a:latin typeface="Comic Sans MS" pitchFamily="66" charset="0"/>
              <a:ea typeface="楷体_GB2312" pitchFamily="49" charset="-122"/>
            </a:endParaRPr>
          </a:p>
        </p:txBody>
      </p:sp>
      <p:sp>
        <p:nvSpPr>
          <p:cNvPr id="183" name="Text Box 24"/>
          <p:cNvSpPr txBox="1">
            <a:spLocks noChangeArrowheads="1"/>
          </p:cNvSpPr>
          <p:nvPr/>
        </p:nvSpPr>
        <p:spPr bwMode="auto">
          <a:xfrm>
            <a:off x="845837" y="4601703"/>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55</a:t>
            </a:r>
            <a:endParaRPr kumimoji="1" lang="en-US" altLang="zh-CN" sz="2800">
              <a:solidFill>
                <a:srgbClr val="000000"/>
              </a:solidFill>
              <a:latin typeface="Comic Sans MS" pitchFamily="66" charset="0"/>
            </a:endParaRPr>
          </a:p>
        </p:txBody>
      </p:sp>
      <p:sp>
        <p:nvSpPr>
          <p:cNvPr id="184" name="Text Box 25"/>
          <p:cNvSpPr txBox="1">
            <a:spLocks noChangeArrowheads="1"/>
          </p:cNvSpPr>
          <p:nvPr/>
        </p:nvSpPr>
        <p:spPr bwMode="auto">
          <a:xfrm>
            <a:off x="4676505" y="462075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006600"/>
                </a:solidFill>
                <a:latin typeface="Comic Sans MS" pitchFamily="66" charset="0"/>
              </a:rPr>
              <a:t>11</a:t>
            </a:r>
            <a:endParaRPr kumimoji="1" lang="en-US" altLang="zh-CN" sz="2800">
              <a:solidFill>
                <a:srgbClr val="000000"/>
              </a:solidFill>
              <a:latin typeface="Comic Sans MS" pitchFamily="66" charset="0"/>
            </a:endParaRPr>
          </a:p>
        </p:txBody>
      </p:sp>
      <p:sp>
        <p:nvSpPr>
          <p:cNvPr id="185" name="Text Box 26"/>
          <p:cNvSpPr txBox="1">
            <a:spLocks noChangeArrowheads="1"/>
          </p:cNvSpPr>
          <p:nvPr/>
        </p:nvSpPr>
        <p:spPr bwMode="auto">
          <a:xfrm>
            <a:off x="5645812" y="4631872"/>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82</a:t>
            </a:r>
            <a:endParaRPr kumimoji="1" lang="en-US" altLang="zh-CN" sz="2800">
              <a:solidFill>
                <a:srgbClr val="000000"/>
              </a:solidFill>
              <a:latin typeface="Comic Sans MS" pitchFamily="66" charset="0"/>
            </a:endParaRPr>
          </a:p>
        </p:txBody>
      </p:sp>
      <p:sp>
        <p:nvSpPr>
          <p:cNvPr id="186" name="Text Box 27"/>
          <p:cNvSpPr txBox="1">
            <a:spLocks noChangeArrowheads="1"/>
          </p:cNvSpPr>
          <p:nvPr/>
        </p:nvSpPr>
        <p:spPr bwMode="auto">
          <a:xfrm>
            <a:off x="7652146" y="4638216"/>
            <a:ext cx="865605"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FF0000"/>
                </a:solidFill>
                <a:latin typeface="Comic Sans MS" pitchFamily="66" charset="0"/>
              </a:rPr>
              <a:t>36</a:t>
            </a:r>
            <a:endParaRPr kumimoji="1" lang="en-US" altLang="zh-CN" sz="2800">
              <a:solidFill>
                <a:srgbClr val="000000"/>
              </a:solidFill>
              <a:latin typeface="Comic Sans MS" pitchFamily="66" charset="0"/>
            </a:endParaRPr>
          </a:p>
        </p:txBody>
      </p:sp>
      <p:sp>
        <p:nvSpPr>
          <p:cNvPr id="187" name="Text Box 16"/>
          <p:cNvSpPr txBox="1">
            <a:spLocks noChangeArrowheads="1"/>
          </p:cNvSpPr>
          <p:nvPr/>
        </p:nvSpPr>
        <p:spPr bwMode="auto">
          <a:xfrm>
            <a:off x="1012246" y="5161739"/>
            <a:ext cx="10260916" cy="646300"/>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en-US" altLang="zh-CN" sz="3600" dirty="0">
                <a:solidFill>
                  <a:srgbClr val="A50021"/>
                </a:solidFill>
                <a:latin typeface="Times New Roman" pitchFamily="18" charset="0"/>
              </a:rPr>
              <a:t>1      1      2      </a:t>
            </a:r>
            <a:r>
              <a:rPr kumimoji="1" lang="en-US" altLang="zh-CN" sz="3600">
                <a:solidFill>
                  <a:srgbClr val="A50021"/>
                </a:solidFill>
                <a:latin typeface="Times New Roman" pitchFamily="18" charset="0"/>
              </a:rPr>
              <a:t>1       3       1      3       3      1     </a:t>
            </a:r>
            <a:endParaRPr kumimoji="1" lang="en-US" altLang="zh-CN" sz="3600" dirty="0">
              <a:solidFill>
                <a:prstClr val="black"/>
              </a:solidFill>
              <a:latin typeface="Times New Roman" pitchFamily="18" charset="0"/>
            </a:endParaRPr>
          </a:p>
        </p:txBody>
      </p:sp>
      <p:sp>
        <p:nvSpPr>
          <p:cNvPr id="188" name="Rectangle 15"/>
          <p:cNvSpPr>
            <a:spLocks noChangeArrowheads="1"/>
          </p:cNvSpPr>
          <p:nvPr/>
        </p:nvSpPr>
        <p:spPr bwMode="auto">
          <a:xfrm>
            <a:off x="1493997" y="5929134"/>
            <a:ext cx="2290949"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ASL(</a:t>
            </a:r>
            <a:r>
              <a:rPr kumimoji="1" lang="zh-CN" altLang="en-US" sz="2800" b="1" dirty="0">
                <a:solidFill>
                  <a:prstClr val="black"/>
                </a:solidFill>
                <a:latin typeface="Times New Roman" pitchFamily="18" charset="0"/>
                <a:ea typeface="楷体_GB2312" pitchFamily="49" charset="-122"/>
              </a:rPr>
              <a:t>成功）</a:t>
            </a:r>
            <a:r>
              <a:rPr kumimoji="1" lang="en-US" altLang="zh-CN" sz="2800" b="1" dirty="0">
                <a:solidFill>
                  <a:prstClr val="black"/>
                </a:solidFill>
                <a:latin typeface="Times New Roman" pitchFamily="18" charset="0"/>
                <a:ea typeface="楷体_GB2312" pitchFamily="49" charset="-122"/>
              </a:rPr>
              <a:t>=</a:t>
            </a:r>
          </a:p>
        </p:txBody>
      </p:sp>
      <p:sp>
        <p:nvSpPr>
          <p:cNvPr id="189" name="Rectangle 17"/>
          <p:cNvSpPr>
            <a:spLocks noChangeArrowheads="1"/>
          </p:cNvSpPr>
          <p:nvPr/>
        </p:nvSpPr>
        <p:spPr bwMode="auto">
          <a:xfrm>
            <a:off x="3815294" y="5950074"/>
            <a:ext cx="4054252"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a:solidFill>
                  <a:prstClr val="black"/>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1*5+2*1+3</a:t>
            </a:r>
            <a:r>
              <a:rPr kumimoji="1" lang="zh-CN" altLang="en-US" sz="2800" b="1">
                <a:solidFill>
                  <a:prstClr val="black"/>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3</a:t>
            </a:r>
            <a:r>
              <a:rPr kumimoji="1" lang="zh-CN" altLang="en-US" sz="2800" b="1">
                <a:solidFill>
                  <a:prstClr val="black"/>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/9=16/9</a:t>
            </a:r>
          </a:p>
        </p:txBody>
      </p:sp>
      <p:sp>
        <p:nvSpPr>
          <p:cNvPr id="2" name="标题 1"/>
          <p:cNvSpPr>
            <a:spLocks noGrp="1"/>
          </p:cNvSpPr>
          <p:nvPr>
            <p:ph type="title"/>
          </p:nvPr>
        </p:nvSpPr>
        <p:spPr/>
        <p:txBody>
          <a:bodyPr>
            <a:normAutofit fontScale="90000"/>
          </a:bodyPr>
          <a:lstStyle/>
          <a:p>
            <a:r>
              <a:rPr lang="zh-CN" altLang="en-US"/>
              <a:t>处理冲突的方法</a:t>
            </a:r>
            <a:r>
              <a:rPr lang="en-US" altLang="zh-CN" smtClean="0"/>
              <a:t>-1</a:t>
            </a:r>
            <a:r>
              <a:rPr lang="zh-CN" altLang="en-US" smtClean="0">
                <a:solidFill>
                  <a:srgbClr val="FF0000"/>
                </a:solidFill>
              </a:rPr>
              <a:t>开放</a:t>
            </a:r>
            <a:r>
              <a:rPr lang="zh-CN" altLang="en-US">
                <a:solidFill>
                  <a:srgbClr val="FF0000"/>
                </a:solidFill>
              </a:rPr>
              <a:t>定址</a:t>
            </a:r>
            <a:r>
              <a:rPr lang="zh-CN" altLang="en-US" smtClean="0">
                <a:solidFill>
                  <a:srgbClr val="FF0000"/>
                </a:solidFill>
              </a:rPr>
              <a:t>法</a:t>
            </a:r>
            <a:r>
              <a:rPr lang="en-US" altLang="zh-CN" smtClean="0">
                <a:solidFill>
                  <a:srgbClr val="FF0000"/>
                </a:solidFill>
              </a:rPr>
              <a:t>-</a:t>
            </a:r>
            <a:r>
              <a:rPr lang="en-US" altLang="zh-CN">
                <a:solidFill>
                  <a:srgbClr val="0070C0"/>
                </a:solidFill>
              </a:rPr>
              <a:t>2)</a:t>
            </a:r>
            <a:r>
              <a:rPr lang="zh-CN" altLang="en-US" smtClean="0">
                <a:solidFill>
                  <a:srgbClr val="0070C0"/>
                </a:solidFill>
              </a:rPr>
              <a:t>二</a:t>
            </a:r>
            <a:r>
              <a:rPr lang="zh-CN" altLang="en-US">
                <a:solidFill>
                  <a:srgbClr val="0070C0"/>
                </a:solidFill>
              </a:rPr>
              <a:t>次</a:t>
            </a:r>
            <a:r>
              <a:rPr lang="zh-CN" altLang="en-US" smtClean="0">
                <a:solidFill>
                  <a:srgbClr val="0070C0"/>
                </a:solidFill>
              </a:rPr>
              <a:t>探测</a:t>
            </a:r>
            <a:endParaRPr lang="zh-CN" altLang="en-US"/>
          </a:p>
        </p:txBody>
      </p:sp>
    </p:spTree>
    <p:extLst>
      <p:ext uri="{BB962C8B-B14F-4D97-AF65-F5344CB8AC3E}">
        <p14:creationId xmlns:p14="http://schemas.microsoft.com/office/powerpoint/2010/main" val="69119594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1117"/>
                                        </p:tgtEl>
                                        <p:attrNameLst>
                                          <p:attrName>style.visibility</p:attrName>
                                        </p:attrNameLst>
                                      </p:cBhvr>
                                      <p:to>
                                        <p:strVal val="visible"/>
                                      </p:to>
                                    </p:set>
                                    <p:animEffect transition="in" filter="wipe(left)">
                                      <p:cBhvr>
                                        <p:cTn id="7" dur="500"/>
                                        <p:tgtEl>
                                          <p:spTgt spid="43111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1118"/>
                                        </p:tgtEl>
                                        <p:attrNameLst>
                                          <p:attrName>style.visibility</p:attrName>
                                        </p:attrNameLst>
                                      </p:cBhvr>
                                      <p:to>
                                        <p:strVal val="visible"/>
                                      </p:to>
                                    </p:set>
                                    <p:animEffect transition="in" filter="wipe(left)">
                                      <p:cBhvr>
                                        <p:cTn id="11" dur="500"/>
                                        <p:tgtEl>
                                          <p:spTgt spid="4311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5"/>
                                        </p:tgtEl>
                                        <p:attrNameLst>
                                          <p:attrName>style.visibility</p:attrName>
                                        </p:attrNameLst>
                                      </p:cBhvr>
                                      <p:to>
                                        <p:strVal val="visible"/>
                                      </p:to>
                                    </p:set>
                                    <p:animEffect transition="in" filter="wipe(left)">
                                      <p:cBhvr>
                                        <p:cTn id="15" dur="500"/>
                                        <p:tgtEl>
                                          <p:spTgt spid="17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2"/>
                                        </p:tgtEl>
                                        <p:attrNameLst>
                                          <p:attrName>style.visibility</p:attrName>
                                        </p:attrNameLst>
                                      </p:cBhvr>
                                      <p:to>
                                        <p:strVal val="visible"/>
                                      </p:to>
                                    </p:set>
                                    <p:animEffect transition="in" filter="wipe(left)">
                                      <p:cBhvr>
                                        <p:cTn id="20" dur="500"/>
                                        <p:tgtEl>
                                          <p:spTgt spid="18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76"/>
                                        </p:tgtEl>
                                        <p:attrNameLst>
                                          <p:attrName>style.visibility</p:attrName>
                                        </p:attrNameLst>
                                      </p:cBhvr>
                                      <p:to>
                                        <p:strVal val="visible"/>
                                      </p:to>
                                    </p:set>
                                    <p:animEffect transition="in" filter="wipe(left)">
                                      <p:cBhvr>
                                        <p:cTn id="24" dur="500"/>
                                        <p:tgtEl>
                                          <p:spTgt spid="1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7"/>
                                        </p:tgtEl>
                                        <p:attrNameLst>
                                          <p:attrName>style.visibility</p:attrName>
                                        </p:attrNameLst>
                                      </p:cBhvr>
                                      <p:to>
                                        <p:strVal val="visible"/>
                                      </p:to>
                                    </p:set>
                                    <p:animEffect transition="in" filter="wipe(up)">
                                      <p:cBhvr>
                                        <p:cTn id="29" dur="500"/>
                                        <p:tgtEl>
                                          <p:spTgt spid="1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wipe(up)">
                                      <p:cBhvr>
                                        <p:cTn id="34" dur="500"/>
                                        <p:tgtEl>
                                          <p:spTgt spid="1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79"/>
                                        </p:tgtEl>
                                        <p:attrNameLst>
                                          <p:attrName>style.visibility</p:attrName>
                                        </p:attrNameLst>
                                      </p:cBhvr>
                                      <p:to>
                                        <p:strVal val="visible"/>
                                      </p:to>
                                    </p:set>
                                    <p:animEffect transition="in" filter="wipe(up)">
                                      <p:cBhvr>
                                        <p:cTn id="39" dur="500"/>
                                        <p:tgtEl>
                                          <p:spTgt spid="17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80"/>
                                        </p:tgtEl>
                                        <p:attrNameLst>
                                          <p:attrName>style.visibility</p:attrName>
                                        </p:attrNameLst>
                                      </p:cBhvr>
                                      <p:to>
                                        <p:strVal val="visible"/>
                                      </p:to>
                                    </p:set>
                                    <p:animEffect transition="in" filter="wipe(up)">
                                      <p:cBhvr>
                                        <p:cTn id="44" dur="500"/>
                                        <p:tgtEl>
                                          <p:spTgt spid="18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wipe(up)">
                                      <p:cBhvr>
                                        <p:cTn id="49" dur="500"/>
                                        <p:tgtEl>
                                          <p:spTgt spid="18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81"/>
                                        </p:tgtEl>
                                        <p:attrNameLst>
                                          <p:attrName>style.visibility</p:attrName>
                                        </p:attrNameLst>
                                      </p:cBhvr>
                                      <p:to>
                                        <p:strVal val="visible"/>
                                      </p:to>
                                    </p:set>
                                    <p:animEffect transition="in" filter="wipe(up)">
                                      <p:cBhvr>
                                        <p:cTn id="54" dur="500"/>
                                        <p:tgtEl>
                                          <p:spTgt spid="18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4"/>
                                        </p:tgtEl>
                                        <p:attrNameLst>
                                          <p:attrName>style.visibility</p:attrName>
                                        </p:attrNameLst>
                                      </p:cBhvr>
                                      <p:to>
                                        <p:strVal val="visible"/>
                                      </p:to>
                                    </p:set>
                                    <p:animEffect transition="in" filter="wipe(up)">
                                      <p:cBhvr>
                                        <p:cTn id="59" dur="500"/>
                                        <p:tgtEl>
                                          <p:spTgt spid="18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5"/>
                                        </p:tgtEl>
                                        <p:attrNameLst>
                                          <p:attrName>style.visibility</p:attrName>
                                        </p:attrNameLst>
                                      </p:cBhvr>
                                      <p:to>
                                        <p:strVal val="visible"/>
                                      </p:to>
                                    </p:set>
                                    <p:animEffect transition="in" filter="wipe(up)">
                                      <p:cBhvr>
                                        <p:cTn id="64" dur="500"/>
                                        <p:tgtEl>
                                          <p:spTgt spid="18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6"/>
                                        </p:tgtEl>
                                        <p:attrNameLst>
                                          <p:attrName>style.visibility</p:attrName>
                                        </p:attrNameLst>
                                      </p:cBhvr>
                                      <p:to>
                                        <p:strVal val="visible"/>
                                      </p:to>
                                    </p:set>
                                    <p:animEffect transition="in" filter="wipe(up)">
                                      <p:cBhvr>
                                        <p:cTn id="69" dur="500"/>
                                        <p:tgtEl>
                                          <p:spTgt spid="18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wipe(left)">
                                      <p:cBhvr>
                                        <p:cTn id="74" dur="500"/>
                                        <p:tgtEl>
                                          <p:spTgt spid="18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8"/>
                                        </p:tgtEl>
                                        <p:attrNameLst>
                                          <p:attrName>style.visibility</p:attrName>
                                        </p:attrNameLst>
                                      </p:cBhvr>
                                      <p:to>
                                        <p:strVal val="visible"/>
                                      </p:to>
                                    </p:set>
                                    <p:animEffect transition="in" filter="wipe(left)">
                                      <p:cBhvr>
                                        <p:cTn id="79" dur="500"/>
                                        <p:tgtEl>
                                          <p:spTgt spid="18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89"/>
                                        </p:tgtEl>
                                        <p:attrNameLst>
                                          <p:attrName>style.visibility</p:attrName>
                                        </p:attrNameLst>
                                      </p:cBhvr>
                                      <p:to>
                                        <p:strVal val="visible"/>
                                      </p:to>
                                    </p:set>
                                    <p:animEffect transition="in" filter="wipe(left)">
                                      <p:cBhvr>
                                        <p:cTn id="84"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7" grpId="0" autoUpdateAnimBg="0"/>
      <p:bldP spid="431118" grpId="0" autoUpdateAnimBg="0"/>
      <p:bldP spid="175" grpId="0" autoUpdateAnimBg="0"/>
      <p:bldP spid="177" grpId="0" autoUpdateAnimBg="0"/>
      <p:bldP spid="178" grpId="0" autoUpdateAnimBg="0"/>
      <p:bldP spid="179" grpId="0" autoUpdateAnimBg="0"/>
      <p:bldP spid="180" grpId="0" autoUpdateAnimBg="0"/>
      <p:bldP spid="181" grpId="0" autoUpdateAnimBg="0"/>
      <p:bldP spid="182" grpId="0" autoUpdateAnimBg="0"/>
      <p:bldP spid="183" grpId="0" autoUpdateAnimBg="0"/>
      <p:bldP spid="184" grpId="0" autoUpdateAnimBg="0"/>
      <p:bldP spid="185" grpId="0" autoUpdateAnimBg="0"/>
      <p:bldP spid="186" grpId="0" autoUpdateAnimBg="0"/>
      <p:bldP spid="187" grpId="0" autoUpdateAnimBg="0"/>
      <p:bldP spid="188" grpId="0" autoUpdateAnimBg="0"/>
      <p:bldP spid="189" grpId="0" autoUpdateAnimBg="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340" y="549475"/>
            <a:ext cx="4643196" cy="461635"/>
          </a:xfrm>
          <a:prstGeom prst="rect">
            <a:avLst/>
          </a:prstGeom>
        </p:spPr>
        <p:txBody>
          <a:bodyPr wrap="none" lIns="91409" tIns="45705" rIns="91409" bIns="45705">
            <a:spAutoFit/>
          </a:bodyPr>
          <a:lstStyle/>
          <a:p>
            <a:r>
              <a:rPr kumimoji="1" lang="zh-CN" altLang="en-US" sz="2400" b="1">
                <a:solidFill>
                  <a:prstClr val="black"/>
                </a:solidFill>
                <a:latin typeface="Times New Roman" pitchFamily="18" charset="0"/>
                <a:ea typeface="楷体_GB2312" pitchFamily="49" charset="-122"/>
              </a:rPr>
              <a:t> </a:t>
            </a:r>
            <a:r>
              <a:rPr kumimoji="1" lang="en-US" altLang="zh-CN" sz="2400" b="1">
                <a:solidFill>
                  <a:prstClr val="black"/>
                </a:solidFill>
                <a:latin typeface="Times New Roman" pitchFamily="18" charset="0"/>
                <a:ea typeface="楷体_GB2312" pitchFamily="49" charset="-122"/>
              </a:rPr>
              <a:t>{ 19, 01, 23, 14, 55, 68, 11, 82, 36 }</a:t>
            </a:r>
            <a:endParaRPr lang="zh-CN" altLang="en-US"/>
          </a:p>
        </p:txBody>
      </p:sp>
      <p:graphicFrame>
        <p:nvGraphicFramePr>
          <p:cNvPr id="195" name="Object 7"/>
          <p:cNvGraphicFramePr>
            <a:graphicFrameLocks noChangeAspect="1"/>
          </p:cNvGraphicFramePr>
          <p:nvPr>
            <p:extLst>
              <p:ext uri="{D42A27DB-BD31-4B8C-83A1-F6EECF244321}">
                <p14:modId xmlns:p14="http://schemas.microsoft.com/office/powerpoint/2010/main" val="2259943637"/>
              </p:ext>
            </p:extLst>
          </p:nvPr>
        </p:nvGraphicFramePr>
        <p:xfrm>
          <a:off x="597955" y="1125541"/>
          <a:ext cx="10719520" cy="1001945"/>
        </p:xfrm>
        <a:graphic>
          <a:graphicData uri="http://schemas.openxmlformats.org/presentationml/2006/ole">
            <mc:AlternateContent xmlns:mc="http://schemas.openxmlformats.org/markup-compatibility/2006">
              <mc:Choice xmlns:v="urn:schemas-microsoft-com:vml" Requires="v">
                <p:oleObj spid="_x0000_s39940" name="文档" r:id="rId3" imgW="5924378" imgH="676208" progId="Word.Document.8">
                  <p:embed/>
                </p:oleObj>
              </mc:Choice>
              <mc:Fallback>
                <p:oleObj name="文档" r:id="rId3" imgW="5924378" imgH="67620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55" y="1125541"/>
                        <a:ext cx="10719520" cy="100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 name="Text Box 14"/>
          <p:cNvSpPr txBox="1">
            <a:spLocks noChangeArrowheads="1"/>
          </p:cNvSpPr>
          <p:nvPr/>
        </p:nvSpPr>
        <p:spPr bwMode="auto">
          <a:xfrm>
            <a:off x="8449767"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19</a:t>
            </a:r>
            <a:endParaRPr kumimoji="1" lang="en-US" altLang="zh-CN" sz="2800">
              <a:solidFill>
                <a:srgbClr val="000000"/>
              </a:solidFill>
              <a:latin typeface="Comic Sans MS" pitchFamily="66" charset="0"/>
            </a:endParaRPr>
          </a:p>
        </p:txBody>
      </p:sp>
      <p:sp>
        <p:nvSpPr>
          <p:cNvPr id="197" name="Text Box 15"/>
          <p:cNvSpPr txBox="1">
            <a:spLocks noChangeArrowheads="1"/>
          </p:cNvSpPr>
          <p:nvPr/>
        </p:nvSpPr>
        <p:spPr bwMode="auto">
          <a:xfrm>
            <a:off x="1643453"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01</a:t>
            </a:r>
            <a:endParaRPr kumimoji="1" lang="en-US" altLang="zh-CN" sz="2800">
              <a:solidFill>
                <a:srgbClr val="000000"/>
              </a:solidFill>
              <a:latin typeface="Comic Sans MS" pitchFamily="66" charset="0"/>
            </a:endParaRPr>
          </a:p>
        </p:txBody>
      </p:sp>
      <p:sp>
        <p:nvSpPr>
          <p:cNvPr id="198" name="Text Box 16"/>
          <p:cNvSpPr txBox="1">
            <a:spLocks noChangeArrowheads="1"/>
          </p:cNvSpPr>
          <p:nvPr/>
        </p:nvSpPr>
        <p:spPr bwMode="auto">
          <a:xfrm>
            <a:off x="2659321"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3333FF"/>
                </a:solidFill>
                <a:latin typeface="Comic Sans MS" pitchFamily="66" charset="0"/>
              </a:rPr>
              <a:t>23</a:t>
            </a:r>
            <a:endParaRPr kumimoji="1" lang="en-US" altLang="zh-CN" sz="2800">
              <a:solidFill>
                <a:srgbClr val="000000"/>
              </a:solidFill>
              <a:latin typeface="Comic Sans MS" pitchFamily="66" charset="0"/>
            </a:endParaRPr>
          </a:p>
        </p:txBody>
      </p:sp>
      <p:sp>
        <p:nvSpPr>
          <p:cNvPr id="199" name="Text Box 17"/>
          <p:cNvSpPr txBox="1">
            <a:spLocks noChangeArrowheads="1"/>
          </p:cNvSpPr>
          <p:nvPr/>
        </p:nvSpPr>
        <p:spPr bwMode="auto">
          <a:xfrm>
            <a:off x="3548205"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14</a:t>
            </a:r>
            <a:endParaRPr kumimoji="1" lang="en-US" altLang="zh-CN" sz="2800">
              <a:solidFill>
                <a:srgbClr val="000000"/>
              </a:solidFill>
              <a:latin typeface="Comic Sans MS" pitchFamily="66" charset="0"/>
            </a:endParaRPr>
          </a:p>
        </p:txBody>
      </p:sp>
      <p:sp>
        <p:nvSpPr>
          <p:cNvPr id="200" name="Text Box 18"/>
          <p:cNvSpPr txBox="1">
            <a:spLocks noChangeArrowheads="1"/>
          </p:cNvSpPr>
          <p:nvPr/>
        </p:nvSpPr>
        <p:spPr bwMode="auto">
          <a:xfrm>
            <a:off x="6494216"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FF00FF"/>
                </a:solidFill>
                <a:latin typeface="Comic Sans MS" pitchFamily="66" charset="0"/>
              </a:rPr>
              <a:t>68</a:t>
            </a:r>
            <a:endParaRPr kumimoji="1" lang="en-US" altLang="zh-CN" sz="2800">
              <a:solidFill>
                <a:srgbClr val="000000"/>
              </a:solidFill>
              <a:latin typeface="Comic Sans MS" pitchFamily="66" charset="0"/>
            </a:endParaRPr>
          </a:p>
        </p:txBody>
      </p:sp>
      <p:sp>
        <p:nvSpPr>
          <p:cNvPr id="201" name="Text Box 24"/>
          <p:cNvSpPr txBox="1">
            <a:spLocks noChangeArrowheads="1"/>
          </p:cNvSpPr>
          <p:nvPr/>
        </p:nvSpPr>
        <p:spPr bwMode="auto">
          <a:xfrm>
            <a:off x="703770" y="1408177"/>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55</a:t>
            </a:r>
            <a:endParaRPr kumimoji="1" lang="en-US" altLang="zh-CN" sz="2800">
              <a:solidFill>
                <a:srgbClr val="000000"/>
              </a:solidFill>
              <a:latin typeface="Comic Sans MS" pitchFamily="66" charset="0"/>
            </a:endParaRPr>
          </a:p>
        </p:txBody>
      </p:sp>
      <p:sp>
        <p:nvSpPr>
          <p:cNvPr id="202" name="Text Box 25"/>
          <p:cNvSpPr txBox="1">
            <a:spLocks noChangeArrowheads="1"/>
          </p:cNvSpPr>
          <p:nvPr/>
        </p:nvSpPr>
        <p:spPr bwMode="auto">
          <a:xfrm>
            <a:off x="4534438" y="1427227"/>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006600"/>
                </a:solidFill>
                <a:latin typeface="Comic Sans MS" pitchFamily="66" charset="0"/>
              </a:rPr>
              <a:t>11</a:t>
            </a:r>
            <a:endParaRPr kumimoji="1" lang="en-US" altLang="zh-CN" sz="2800">
              <a:solidFill>
                <a:srgbClr val="000000"/>
              </a:solidFill>
              <a:latin typeface="Comic Sans MS" pitchFamily="66" charset="0"/>
            </a:endParaRPr>
          </a:p>
        </p:txBody>
      </p:sp>
      <p:sp>
        <p:nvSpPr>
          <p:cNvPr id="203" name="Text Box 26"/>
          <p:cNvSpPr txBox="1">
            <a:spLocks noChangeArrowheads="1"/>
          </p:cNvSpPr>
          <p:nvPr/>
        </p:nvSpPr>
        <p:spPr bwMode="auto">
          <a:xfrm>
            <a:off x="5503745" y="1438346"/>
            <a:ext cx="623826"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A50021"/>
                </a:solidFill>
                <a:latin typeface="Comic Sans MS" pitchFamily="66" charset="0"/>
              </a:rPr>
              <a:t>82</a:t>
            </a:r>
            <a:endParaRPr kumimoji="1" lang="en-US" altLang="zh-CN" sz="2800">
              <a:solidFill>
                <a:srgbClr val="000000"/>
              </a:solidFill>
              <a:latin typeface="Comic Sans MS" pitchFamily="66" charset="0"/>
            </a:endParaRPr>
          </a:p>
        </p:txBody>
      </p:sp>
      <p:sp>
        <p:nvSpPr>
          <p:cNvPr id="204" name="Text Box 27"/>
          <p:cNvSpPr txBox="1">
            <a:spLocks noChangeArrowheads="1"/>
          </p:cNvSpPr>
          <p:nvPr/>
        </p:nvSpPr>
        <p:spPr bwMode="auto">
          <a:xfrm>
            <a:off x="7510079" y="1444692"/>
            <a:ext cx="865605" cy="52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spcBef>
                <a:spcPct val="0"/>
              </a:spcBef>
              <a:spcAft>
                <a:spcPct val="0"/>
              </a:spcAft>
            </a:pPr>
            <a:r>
              <a:rPr kumimoji="1" lang="en-US" altLang="zh-CN" sz="2800" b="1">
                <a:solidFill>
                  <a:srgbClr val="FF0000"/>
                </a:solidFill>
                <a:latin typeface="Comic Sans MS" pitchFamily="66" charset="0"/>
              </a:rPr>
              <a:t>36</a:t>
            </a:r>
            <a:endParaRPr kumimoji="1" lang="en-US" altLang="zh-CN" sz="2800">
              <a:solidFill>
                <a:srgbClr val="000000"/>
              </a:solidFill>
              <a:latin typeface="Comic Sans MS" pitchFamily="66" charset="0"/>
            </a:endParaRPr>
          </a:p>
        </p:txBody>
      </p:sp>
      <p:sp>
        <p:nvSpPr>
          <p:cNvPr id="205" name="Text Box 16"/>
          <p:cNvSpPr txBox="1">
            <a:spLocks noChangeArrowheads="1"/>
          </p:cNvSpPr>
          <p:nvPr/>
        </p:nvSpPr>
        <p:spPr bwMode="auto">
          <a:xfrm>
            <a:off x="896949" y="1950417"/>
            <a:ext cx="10260916" cy="646300"/>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en-US" altLang="zh-CN" sz="3600">
                <a:solidFill>
                  <a:srgbClr val="A50021"/>
                </a:solidFill>
                <a:latin typeface="Times New Roman" pitchFamily="18" charset="0"/>
              </a:rPr>
              <a:t>4      4      7      7       5       3      3       6      2       1      1     </a:t>
            </a:r>
            <a:endParaRPr kumimoji="1" lang="en-US" altLang="zh-CN" sz="3600" dirty="0">
              <a:solidFill>
                <a:prstClr val="black"/>
              </a:solidFill>
              <a:latin typeface="Times New Roman" pitchFamily="18" charset="0"/>
            </a:endParaRPr>
          </a:p>
        </p:txBody>
      </p:sp>
      <p:sp>
        <p:nvSpPr>
          <p:cNvPr id="206" name="Rectangle 15"/>
          <p:cNvSpPr>
            <a:spLocks noChangeArrowheads="1"/>
          </p:cNvSpPr>
          <p:nvPr/>
        </p:nvSpPr>
        <p:spPr bwMode="auto">
          <a:xfrm>
            <a:off x="1140334" y="2614694"/>
            <a:ext cx="2290949"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prstClr val="black"/>
                </a:solidFill>
                <a:latin typeface="Times New Roman" pitchFamily="18" charset="0"/>
                <a:ea typeface="楷体_GB2312" pitchFamily="49" charset="-122"/>
              </a:rPr>
              <a:t>ASL(</a:t>
            </a:r>
            <a:r>
              <a:rPr kumimoji="1" lang="zh-CN" altLang="en-US" sz="2800" b="1">
                <a:solidFill>
                  <a:prstClr val="black"/>
                </a:solidFill>
                <a:latin typeface="Times New Roman" pitchFamily="18" charset="0"/>
                <a:ea typeface="楷体_GB2312" pitchFamily="49" charset="-122"/>
              </a:rPr>
              <a:t>失败）</a:t>
            </a:r>
            <a:r>
              <a:rPr kumimoji="1" lang="en-US" altLang="zh-CN" sz="2800" b="1" dirty="0">
                <a:solidFill>
                  <a:prstClr val="black"/>
                </a:solidFill>
                <a:latin typeface="Times New Roman" pitchFamily="18" charset="0"/>
                <a:ea typeface="楷体_GB2312" pitchFamily="49" charset="-122"/>
              </a:rPr>
              <a:t>=</a:t>
            </a:r>
          </a:p>
        </p:txBody>
      </p:sp>
      <p:sp>
        <p:nvSpPr>
          <p:cNvPr id="207" name="Rectangle 17"/>
          <p:cNvSpPr>
            <a:spLocks noChangeArrowheads="1"/>
          </p:cNvSpPr>
          <p:nvPr/>
        </p:nvSpPr>
        <p:spPr bwMode="auto">
          <a:xfrm>
            <a:off x="3606945" y="2614694"/>
            <a:ext cx="982322"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prstClr val="black"/>
                </a:solidFill>
                <a:latin typeface="Times New Roman" pitchFamily="18" charset="0"/>
                <a:ea typeface="楷体_GB2312" pitchFamily="49" charset="-122"/>
              </a:rPr>
              <a:t>43/11</a:t>
            </a:r>
          </a:p>
        </p:txBody>
      </p:sp>
      <p:sp>
        <p:nvSpPr>
          <p:cNvPr id="208" name="Text Box 4"/>
          <p:cNvSpPr txBox="1">
            <a:spLocks noChangeArrowheads="1"/>
          </p:cNvSpPr>
          <p:nvPr/>
        </p:nvSpPr>
        <p:spPr bwMode="auto">
          <a:xfrm>
            <a:off x="622601" y="3306548"/>
            <a:ext cx="8804743" cy="63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9" tIns="45705" rIns="91409" bIns="45705">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defTabSz="914326" fontAlgn="base">
              <a:lnSpc>
                <a:spcPct val="125000"/>
              </a:lnSpc>
              <a:spcBef>
                <a:spcPct val="0"/>
              </a:spcBef>
              <a:spcAft>
                <a:spcPct val="0"/>
              </a:spcAft>
            </a:pPr>
            <a:r>
              <a:rPr lang="zh-CN" altLang="en-US" sz="2800">
                <a:solidFill>
                  <a:srgbClr val="000000"/>
                </a:solidFill>
                <a:latin typeface="宋体"/>
                <a:ea typeface="宋体"/>
              </a:rPr>
              <a:t>②</a:t>
            </a:r>
            <a:r>
              <a:rPr lang="zh-CN" altLang="zh-CN" sz="2800">
                <a:solidFill>
                  <a:srgbClr val="000000"/>
                </a:solidFill>
              </a:rPr>
              <a:t>基于</a:t>
            </a:r>
            <a:r>
              <a:rPr lang="zh-CN" altLang="zh-CN" sz="2800" dirty="0">
                <a:solidFill>
                  <a:srgbClr val="000000"/>
                </a:solidFill>
              </a:rPr>
              <a:t>平方探测</a:t>
            </a:r>
            <a:r>
              <a:rPr lang="zh-CN" altLang="zh-CN" sz="2800">
                <a:solidFill>
                  <a:srgbClr val="000000"/>
                </a:solidFill>
              </a:rPr>
              <a:t>法</a:t>
            </a:r>
            <a:r>
              <a:rPr lang="en-US" altLang="zh-CN" sz="2800">
                <a:solidFill>
                  <a:srgbClr val="000000"/>
                </a:solidFill>
              </a:rPr>
              <a:t>(</a:t>
            </a:r>
            <a:r>
              <a:rPr lang="en-US" altLang="zh-CN" sz="2800" i="1">
                <a:solidFill>
                  <a:srgbClr val="FF0000"/>
                </a:solidFill>
                <a:ea typeface="楷体_GB2312" pitchFamily="49" charset="-122"/>
              </a:rPr>
              <a:t>d</a:t>
            </a:r>
            <a:r>
              <a:rPr lang="en-US" altLang="zh-CN" sz="2800" i="1" baseline="-25000">
                <a:solidFill>
                  <a:srgbClr val="FF0000"/>
                </a:solidFill>
                <a:ea typeface="楷体_GB2312" pitchFamily="49" charset="-122"/>
              </a:rPr>
              <a:t>i</a:t>
            </a:r>
            <a:r>
              <a:rPr lang="en-US" altLang="zh-CN" sz="2800" i="1">
                <a:solidFill>
                  <a:srgbClr val="FF0000"/>
                </a:solidFill>
                <a:ea typeface="楷体_GB2312" pitchFamily="49" charset="-122"/>
              </a:rPr>
              <a:t> = 1</a:t>
            </a:r>
            <a:r>
              <a:rPr lang="en-US" altLang="zh-CN" sz="2800" i="1" baseline="30000">
                <a:solidFill>
                  <a:srgbClr val="FF0000"/>
                </a:solidFill>
                <a:ea typeface="楷体_GB2312" pitchFamily="49" charset="-122"/>
              </a:rPr>
              <a:t>2</a:t>
            </a:r>
            <a:r>
              <a:rPr lang="en-US" altLang="zh-CN" sz="2800" i="1">
                <a:solidFill>
                  <a:srgbClr val="FF0000"/>
                </a:solidFill>
                <a:ea typeface="楷体_GB2312" pitchFamily="49" charset="-122"/>
              </a:rPr>
              <a:t>, -1</a:t>
            </a:r>
            <a:r>
              <a:rPr lang="en-US" altLang="zh-CN" sz="2800" i="1" baseline="30000">
                <a:solidFill>
                  <a:srgbClr val="FF0000"/>
                </a:solidFill>
                <a:ea typeface="楷体_GB2312" pitchFamily="49" charset="-122"/>
              </a:rPr>
              <a:t>2</a:t>
            </a:r>
            <a:r>
              <a:rPr lang="en-US" altLang="zh-CN" sz="2800" i="1">
                <a:solidFill>
                  <a:srgbClr val="FF0000"/>
                </a:solidFill>
                <a:ea typeface="楷体_GB2312" pitchFamily="49" charset="-122"/>
              </a:rPr>
              <a:t>, 2</a:t>
            </a:r>
            <a:r>
              <a:rPr lang="en-US" altLang="zh-CN" sz="2800" i="1" baseline="30000">
                <a:solidFill>
                  <a:srgbClr val="FF0000"/>
                </a:solidFill>
                <a:ea typeface="楷体_GB2312" pitchFamily="49" charset="-122"/>
              </a:rPr>
              <a:t>2</a:t>
            </a:r>
            <a:r>
              <a:rPr lang="en-US" altLang="zh-CN" sz="2800" i="1">
                <a:solidFill>
                  <a:srgbClr val="FF0000"/>
                </a:solidFill>
                <a:ea typeface="楷体_GB2312" pitchFamily="49" charset="-122"/>
              </a:rPr>
              <a:t>, -2</a:t>
            </a:r>
            <a:r>
              <a:rPr lang="en-US" altLang="zh-CN" sz="2800" i="1" baseline="30000">
                <a:solidFill>
                  <a:srgbClr val="FF0000"/>
                </a:solidFill>
                <a:ea typeface="楷体_GB2312" pitchFamily="49" charset="-122"/>
              </a:rPr>
              <a:t>2</a:t>
            </a:r>
            <a:r>
              <a:rPr lang="en-US" altLang="zh-CN" sz="2800" i="1">
                <a:solidFill>
                  <a:srgbClr val="FF0000"/>
                </a:solidFill>
                <a:ea typeface="楷体_GB2312" pitchFamily="49" charset="-122"/>
              </a:rPr>
              <a:t>, …</a:t>
            </a:r>
            <a:r>
              <a:rPr lang="en-US" altLang="zh-CN" sz="2800">
                <a:solidFill>
                  <a:srgbClr val="000000"/>
                </a:solidFill>
              </a:rPr>
              <a:t>)</a:t>
            </a:r>
            <a:r>
              <a:rPr lang="zh-CN" altLang="zh-CN" sz="2800" dirty="0">
                <a:solidFill>
                  <a:srgbClr val="000000"/>
                </a:solidFill>
              </a:rPr>
              <a:t>解决冲突</a:t>
            </a:r>
            <a:endParaRPr kumimoji="1" lang="en-US" altLang="zh-CN" sz="2800" dirty="0">
              <a:solidFill>
                <a:srgbClr val="000000"/>
              </a:solidFill>
              <a:latin typeface="Comic Sans MS" pitchFamily="66" charset="0"/>
              <a:ea typeface="楷体_GB2312" pitchFamily="49" charset="-122"/>
            </a:endParaRPr>
          </a:p>
        </p:txBody>
      </p:sp>
      <p:sp>
        <p:nvSpPr>
          <p:cNvPr id="209" name="Text Box 3"/>
          <p:cNvSpPr txBox="1">
            <a:spLocks noChangeArrowheads="1"/>
          </p:cNvSpPr>
          <p:nvPr/>
        </p:nvSpPr>
        <p:spPr bwMode="auto">
          <a:xfrm>
            <a:off x="8653530" y="4286106"/>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A50021"/>
                </a:solidFill>
                <a:latin typeface="Times New Roman" pitchFamily="18" charset="0"/>
              </a:rPr>
              <a:t>19</a:t>
            </a:r>
            <a:endParaRPr kumimoji="1" lang="en-US" altLang="zh-CN" sz="3600" dirty="0">
              <a:solidFill>
                <a:prstClr val="black"/>
              </a:solidFill>
              <a:latin typeface="Times New Roman" pitchFamily="18" charset="0"/>
            </a:endParaRPr>
          </a:p>
        </p:txBody>
      </p:sp>
      <p:sp>
        <p:nvSpPr>
          <p:cNvPr id="210" name="Text Box 4"/>
          <p:cNvSpPr txBox="1">
            <a:spLocks noChangeArrowheads="1"/>
          </p:cNvSpPr>
          <p:nvPr/>
        </p:nvSpPr>
        <p:spPr bwMode="auto">
          <a:xfrm>
            <a:off x="2049455" y="4258473"/>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A50021"/>
                </a:solidFill>
                <a:latin typeface="Times New Roman" pitchFamily="18" charset="0"/>
              </a:rPr>
              <a:t>01</a:t>
            </a:r>
            <a:endParaRPr kumimoji="1" lang="en-US" altLang="zh-CN" sz="3600" dirty="0">
              <a:solidFill>
                <a:prstClr val="black"/>
              </a:solidFill>
              <a:latin typeface="Times New Roman" pitchFamily="18" charset="0"/>
            </a:endParaRPr>
          </a:p>
        </p:txBody>
      </p:sp>
      <p:sp>
        <p:nvSpPr>
          <p:cNvPr id="211" name="Text Box 5"/>
          <p:cNvSpPr txBox="1">
            <a:spLocks noChangeArrowheads="1"/>
          </p:cNvSpPr>
          <p:nvPr/>
        </p:nvSpPr>
        <p:spPr bwMode="auto">
          <a:xfrm>
            <a:off x="3026972" y="4299049"/>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3333FF"/>
                </a:solidFill>
                <a:latin typeface="Times New Roman" pitchFamily="18" charset="0"/>
              </a:rPr>
              <a:t>23</a:t>
            </a:r>
            <a:endParaRPr kumimoji="1" lang="en-US" altLang="zh-CN" sz="3600" dirty="0">
              <a:solidFill>
                <a:prstClr val="black"/>
              </a:solidFill>
              <a:latin typeface="Times New Roman" pitchFamily="18" charset="0"/>
            </a:endParaRPr>
          </a:p>
        </p:txBody>
      </p:sp>
      <p:sp>
        <p:nvSpPr>
          <p:cNvPr id="212" name="Text Box 6"/>
          <p:cNvSpPr txBox="1">
            <a:spLocks noChangeArrowheads="1"/>
          </p:cNvSpPr>
          <p:nvPr/>
        </p:nvSpPr>
        <p:spPr bwMode="auto">
          <a:xfrm>
            <a:off x="3927625" y="4286106"/>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A50021"/>
                </a:solidFill>
                <a:latin typeface="Times New Roman" pitchFamily="18" charset="0"/>
              </a:rPr>
              <a:t>14</a:t>
            </a:r>
            <a:endParaRPr kumimoji="1" lang="en-US" altLang="zh-CN" sz="3600" dirty="0">
              <a:solidFill>
                <a:prstClr val="black"/>
              </a:solidFill>
              <a:latin typeface="Times New Roman" pitchFamily="18" charset="0"/>
            </a:endParaRPr>
          </a:p>
        </p:txBody>
      </p:sp>
      <p:sp>
        <p:nvSpPr>
          <p:cNvPr id="213" name="Text Box 7"/>
          <p:cNvSpPr txBox="1">
            <a:spLocks noChangeArrowheads="1"/>
          </p:cNvSpPr>
          <p:nvPr/>
        </p:nvSpPr>
        <p:spPr bwMode="auto">
          <a:xfrm>
            <a:off x="6900218" y="4299049"/>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FF00FF"/>
                </a:solidFill>
                <a:latin typeface="Times New Roman" pitchFamily="18" charset="0"/>
              </a:rPr>
              <a:t>68</a:t>
            </a:r>
            <a:endParaRPr kumimoji="1" lang="en-US" altLang="zh-CN" sz="3600" dirty="0">
              <a:solidFill>
                <a:prstClr val="black"/>
              </a:solidFill>
              <a:latin typeface="Times New Roman" pitchFamily="18" charset="0"/>
            </a:endParaRPr>
          </a:p>
        </p:txBody>
      </p:sp>
      <p:sp>
        <p:nvSpPr>
          <p:cNvPr id="214" name="Text Box 9"/>
          <p:cNvSpPr txBox="1">
            <a:spLocks noChangeArrowheads="1"/>
          </p:cNvSpPr>
          <p:nvPr/>
        </p:nvSpPr>
        <p:spPr bwMode="auto">
          <a:xfrm>
            <a:off x="1101309" y="4243476"/>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A50021"/>
                </a:solidFill>
                <a:latin typeface="Times New Roman" pitchFamily="18" charset="0"/>
              </a:rPr>
              <a:t>55</a:t>
            </a:r>
            <a:endParaRPr kumimoji="1" lang="en-US" altLang="zh-CN" sz="3600" dirty="0">
              <a:solidFill>
                <a:prstClr val="black"/>
              </a:solidFill>
              <a:latin typeface="Times New Roman" pitchFamily="18" charset="0"/>
            </a:endParaRPr>
          </a:p>
        </p:txBody>
      </p:sp>
      <p:sp>
        <p:nvSpPr>
          <p:cNvPr id="215" name="Text Box 10"/>
          <p:cNvSpPr txBox="1">
            <a:spLocks noChangeArrowheads="1"/>
          </p:cNvSpPr>
          <p:nvPr/>
        </p:nvSpPr>
        <p:spPr bwMode="auto">
          <a:xfrm>
            <a:off x="10678850" y="4286106"/>
            <a:ext cx="57233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006600"/>
                </a:solidFill>
                <a:latin typeface="Times New Roman" pitchFamily="18" charset="0"/>
              </a:rPr>
              <a:t>11</a:t>
            </a:r>
            <a:endParaRPr kumimoji="1" lang="en-US" altLang="zh-CN" sz="3600" dirty="0">
              <a:solidFill>
                <a:prstClr val="black"/>
              </a:solidFill>
              <a:latin typeface="Times New Roman" pitchFamily="18" charset="0"/>
            </a:endParaRPr>
          </a:p>
        </p:txBody>
      </p:sp>
      <p:sp>
        <p:nvSpPr>
          <p:cNvPr id="216" name="Text Box 11"/>
          <p:cNvSpPr txBox="1">
            <a:spLocks noChangeArrowheads="1"/>
          </p:cNvSpPr>
          <p:nvPr/>
        </p:nvSpPr>
        <p:spPr bwMode="auto">
          <a:xfrm>
            <a:off x="5877213" y="4299049"/>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A50021"/>
                </a:solidFill>
                <a:latin typeface="Times New Roman" pitchFamily="18" charset="0"/>
              </a:rPr>
              <a:t>82</a:t>
            </a:r>
            <a:endParaRPr kumimoji="1" lang="en-US" altLang="zh-CN" sz="3600" dirty="0">
              <a:solidFill>
                <a:prstClr val="black"/>
              </a:solidFill>
              <a:latin typeface="Times New Roman" pitchFamily="18" charset="0"/>
            </a:endParaRPr>
          </a:p>
        </p:txBody>
      </p:sp>
      <p:sp>
        <p:nvSpPr>
          <p:cNvPr id="217" name="Text Box 12"/>
          <p:cNvSpPr txBox="1">
            <a:spLocks noChangeArrowheads="1"/>
          </p:cNvSpPr>
          <p:nvPr/>
        </p:nvSpPr>
        <p:spPr bwMode="auto">
          <a:xfrm>
            <a:off x="4808117" y="4286106"/>
            <a:ext cx="594972"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0000FF"/>
                </a:solidFill>
                <a:latin typeface="Times New Roman" pitchFamily="18" charset="0"/>
              </a:rPr>
              <a:t>36</a:t>
            </a:r>
            <a:endParaRPr kumimoji="1" lang="en-US" altLang="zh-CN" sz="3600" dirty="0">
              <a:solidFill>
                <a:srgbClr val="0000FF"/>
              </a:solidFill>
              <a:latin typeface="Times New Roman" pitchFamily="18" charset="0"/>
            </a:endParaRPr>
          </a:p>
        </p:txBody>
      </p:sp>
      <p:sp>
        <p:nvSpPr>
          <p:cNvPr id="218" name="Rectangle 15"/>
          <p:cNvSpPr>
            <a:spLocks noChangeArrowheads="1"/>
          </p:cNvSpPr>
          <p:nvPr/>
        </p:nvSpPr>
        <p:spPr bwMode="auto">
          <a:xfrm>
            <a:off x="1091656" y="5405793"/>
            <a:ext cx="2290949"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dirty="0">
                <a:solidFill>
                  <a:prstClr val="black"/>
                </a:solidFill>
                <a:latin typeface="Times New Roman" pitchFamily="18" charset="0"/>
                <a:ea typeface="楷体_GB2312" pitchFamily="49" charset="-122"/>
              </a:rPr>
              <a:t>ASL(</a:t>
            </a:r>
            <a:r>
              <a:rPr kumimoji="1" lang="zh-CN" altLang="en-US" sz="2800" b="1" dirty="0">
                <a:solidFill>
                  <a:prstClr val="black"/>
                </a:solidFill>
                <a:latin typeface="Times New Roman" pitchFamily="18" charset="0"/>
                <a:ea typeface="楷体_GB2312" pitchFamily="49" charset="-122"/>
              </a:rPr>
              <a:t>成功）</a:t>
            </a:r>
            <a:r>
              <a:rPr kumimoji="1" lang="en-US" altLang="zh-CN" sz="2800" b="1" dirty="0">
                <a:solidFill>
                  <a:prstClr val="black"/>
                </a:solidFill>
                <a:latin typeface="Times New Roman" pitchFamily="18" charset="0"/>
                <a:ea typeface="楷体_GB2312" pitchFamily="49" charset="-122"/>
              </a:rPr>
              <a:t>=</a:t>
            </a:r>
          </a:p>
        </p:txBody>
      </p:sp>
      <p:sp>
        <p:nvSpPr>
          <p:cNvPr id="219" name="Text Box 16"/>
          <p:cNvSpPr txBox="1">
            <a:spLocks noChangeArrowheads="1"/>
          </p:cNvSpPr>
          <p:nvPr/>
        </p:nvSpPr>
        <p:spPr bwMode="auto">
          <a:xfrm>
            <a:off x="1231339" y="4868422"/>
            <a:ext cx="10260916" cy="646300"/>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en-US" altLang="zh-CN" sz="3600" dirty="0">
                <a:solidFill>
                  <a:srgbClr val="A50021"/>
                </a:solidFill>
                <a:latin typeface="Times New Roman" pitchFamily="18" charset="0"/>
              </a:rPr>
              <a:t>1      1      2      1      2       1      4              1               3     </a:t>
            </a:r>
            <a:endParaRPr kumimoji="1" lang="en-US" altLang="zh-CN" sz="3600" dirty="0">
              <a:solidFill>
                <a:prstClr val="black"/>
              </a:solidFill>
              <a:latin typeface="Times New Roman" pitchFamily="18" charset="0"/>
            </a:endParaRPr>
          </a:p>
        </p:txBody>
      </p:sp>
      <p:sp>
        <p:nvSpPr>
          <p:cNvPr id="220" name="Rectangle 17"/>
          <p:cNvSpPr>
            <a:spLocks noChangeArrowheads="1"/>
          </p:cNvSpPr>
          <p:nvPr/>
        </p:nvSpPr>
        <p:spPr bwMode="auto">
          <a:xfrm>
            <a:off x="3689234" y="5426735"/>
            <a:ext cx="4079900"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2800" b="1">
                <a:solidFill>
                  <a:prstClr val="black"/>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1*5+2*2+3+4</a:t>
            </a:r>
            <a:r>
              <a:rPr kumimoji="1" lang="zh-CN" altLang="en-US" sz="2800" b="1">
                <a:solidFill>
                  <a:prstClr val="black"/>
                </a:solidFill>
                <a:latin typeface="Times New Roman" pitchFamily="18" charset="0"/>
                <a:ea typeface="楷体_GB2312" pitchFamily="49" charset="-122"/>
              </a:rPr>
              <a:t>）</a:t>
            </a:r>
            <a:r>
              <a:rPr kumimoji="1" lang="en-US" altLang="zh-CN" sz="2800" b="1">
                <a:solidFill>
                  <a:prstClr val="black"/>
                </a:solidFill>
                <a:latin typeface="Times New Roman" pitchFamily="18" charset="0"/>
                <a:ea typeface="楷体_GB2312" pitchFamily="49" charset="-122"/>
              </a:rPr>
              <a:t>/9=16/9</a:t>
            </a:r>
          </a:p>
        </p:txBody>
      </p:sp>
      <p:grpSp>
        <p:nvGrpSpPr>
          <p:cNvPr id="221" name="Group 20"/>
          <p:cNvGrpSpPr>
            <a:grpSpLocks noChangeAspect="1"/>
          </p:cNvGrpSpPr>
          <p:nvPr/>
        </p:nvGrpSpPr>
        <p:grpSpPr bwMode="auto">
          <a:xfrm>
            <a:off x="894833" y="3946536"/>
            <a:ext cx="10776664" cy="1098804"/>
            <a:chOff x="428" y="2284"/>
            <a:chExt cx="5092" cy="692"/>
          </a:xfrm>
        </p:grpSpPr>
        <p:sp>
          <p:nvSpPr>
            <p:cNvPr id="222" name="AutoShape 19"/>
            <p:cNvSpPr>
              <a:spLocks noChangeAspect="1" noChangeArrowheads="1" noTextEdit="1"/>
            </p:cNvSpPr>
            <p:nvPr/>
          </p:nvSpPr>
          <p:spPr bwMode="auto">
            <a:xfrm>
              <a:off x="432" y="2304"/>
              <a:ext cx="5088" cy="672"/>
            </a:xfrm>
            <a:prstGeom prst="rect">
              <a:avLst/>
            </a:prstGeom>
            <a:noFill/>
            <a:ln w="9525">
              <a:noFill/>
              <a:miter lim="800000"/>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23" name="Rectangle 21"/>
            <p:cNvSpPr>
              <a:spLocks noChangeArrowheads="1"/>
            </p:cNvSpPr>
            <p:nvPr/>
          </p:nvSpPr>
          <p:spPr bwMode="auto">
            <a:xfrm>
              <a:off x="492" y="2304"/>
              <a:ext cx="52" cy="165"/>
            </a:xfrm>
            <a:prstGeom prst="rect">
              <a:avLst/>
            </a:prstGeom>
            <a:noFill/>
            <a:ln w="9525">
              <a:noFill/>
              <a:miter lim="800000"/>
              <a:headEnd/>
              <a:tailEnd/>
            </a:ln>
          </p:spPr>
          <p:txBody>
            <a:bodyPr wrap="none" lIns="0" tIns="0" rIns="0" bIns="0">
              <a:spAutoFit/>
            </a:bodyPr>
            <a:lstStyle/>
            <a:p>
              <a:pPr defTabSz="914326" fontAlgn="base">
                <a:spcBef>
                  <a:spcPct val="0"/>
                </a:spcBef>
                <a:spcAft>
                  <a:spcPct val="0"/>
                </a:spcAft>
              </a:pPr>
              <a:r>
                <a:rPr kumimoji="1" lang="en-US" altLang="zh-CN" sz="1700">
                  <a:solidFill>
                    <a:srgbClr val="000000"/>
                  </a:solidFill>
                  <a:latin typeface="Times New Roman" pitchFamily="18" charset="0"/>
                </a:rPr>
                <a:t>  </a:t>
              </a:r>
              <a:endParaRPr kumimoji="1" lang="en-US" altLang="zh-CN" sz="2400" b="1">
                <a:solidFill>
                  <a:prstClr val="black"/>
                </a:solidFill>
                <a:latin typeface="Times New Roman" pitchFamily="18" charset="0"/>
              </a:endParaRPr>
            </a:p>
          </p:txBody>
        </p:sp>
        <p:sp>
          <p:nvSpPr>
            <p:cNvPr id="224" name="Rectangle 22"/>
            <p:cNvSpPr>
              <a:spLocks noChangeArrowheads="1"/>
            </p:cNvSpPr>
            <p:nvPr/>
          </p:nvSpPr>
          <p:spPr bwMode="auto">
            <a:xfrm>
              <a:off x="587" y="2284"/>
              <a:ext cx="4872" cy="233"/>
            </a:xfrm>
            <a:prstGeom prst="rect">
              <a:avLst/>
            </a:prstGeom>
            <a:noFill/>
            <a:ln w="9525">
              <a:noFill/>
              <a:miter lim="800000"/>
              <a:headEnd/>
              <a:tailEnd/>
            </a:ln>
          </p:spPr>
          <p:txBody>
            <a:bodyPr wrap="none" lIns="0" tIns="0" rIns="0" bIns="0">
              <a:spAutoFit/>
            </a:bodyPr>
            <a:lstStyle/>
            <a:p>
              <a:pPr defTabSz="914326" fontAlgn="base">
                <a:spcBef>
                  <a:spcPct val="0"/>
                </a:spcBef>
                <a:spcAft>
                  <a:spcPct val="0"/>
                </a:spcAft>
              </a:pPr>
              <a:r>
                <a:rPr kumimoji="1" lang="en-US" altLang="zh-CN" sz="2400" dirty="0">
                  <a:solidFill>
                    <a:srgbClr val="000000"/>
                  </a:solidFill>
                  <a:latin typeface="Times New Roman" pitchFamily="18" charset="0"/>
                </a:rPr>
                <a:t>0            1         2           3           4           5            6            7            8           9         10</a:t>
              </a:r>
              <a:endParaRPr kumimoji="1" lang="en-US" altLang="zh-CN" sz="2400" dirty="0">
                <a:solidFill>
                  <a:prstClr val="black"/>
                </a:solidFill>
                <a:latin typeface="Times New Roman" pitchFamily="18" charset="0"/>
              </a:endParaRPr>
            </a:p>
          </p:txBody>
        </p:sp>
        <p:sp>
          <p:nvSpPr>
            <p:cNvPr id="225" name="Rectangle 23"/>
            <p:cNvSpPr>
              <a:spLocks noChangeArrowheads="1"/>
            </p:cNvSpPr>
            <p:nvPr/>
          </p:nvSpPr>
          <p:spPr bwMode="auto">
            <a:xfrm>
              <a:off x="428"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26" name="Line 24"/>
            <p:cNvSpPr>
              <a:spLocks noChangeShapeType="1"/>
            </p:cNvSpPr>
            <p:nvPr/>
          </p:nvSpPr>
          <p:spPr bwMode="auto">
            <a:xfrm>
              <a:off x="428"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27" name="Line 25"/>
            <p:cNvSpPr>
              <a:spLocks noChangeShapeType="1"/>
            </p:cNvSpPr>
            <p:nvPr/>
          </p:nvSpPr>
          <p:spPr bwMode="auto">
            <a:xfrm>
              <a:off x="428"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28" name="Rectangle 26"/>
            <p:cNvSpPr>
              <a:spLocks noChangeArrowheads="1"/>
            </p:cNvSpPr>
            <p:nvPr/>
          </p:nvSpPr>
          <p:spPr bwMode="auto">
            <a:xfrm>
              <a:off x="428"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29" name="Line 27"/>
            <p:cNvSpPr>
              <a:spLocks noChangeShapeType="1"/>
            </p:cNvSpPr>
            <p:nvPr/>
          </p:nvSpPr>
          <p:spPr bwMode="auto">
            <a:xfrm>
              <a:off x="428"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0" name="Line 28"/>
            <p:cNvSpPr>
              <a:spLocks noChangeShapeType="1"/>
            </p:cNvSpPr>
            <p:nvPr/>
          </p:nvSpPr>
          <p:spPr bwMode="auto">
            <a:xfrm>
              <a:off x="428"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1" name="Rectangle 29"/>
            <p:cNvSpPr>
              <a:spLocks noChangeArrowheads="1"/>
            </p:cNvSpPr>
            <p:nvPr/>
          </p:nvSpPr>
          <p:spPr bwMode="auto">
            <a:xfrm>
              <a:off x="432" y="2458"/>
              <a:ext cx="457"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32" name="Line 30"/>
            <p:cNvSpPr>
              <a:spLocks noChangeShapeType="1"/>
            </p:cNvSpPr>
            <p:nvPr/>
          </p:nvSpPr>
          <p:spPr bwMode="auto">
            <a:xfrm>
              <a:off x="432" y="2458"/>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3" name="Rectangle 31"/>
            <p:cNvSpPr>
              <a:spLocks noChangeArrowheads="1"/>
            </p:cNvSpPr>
            <p:nvPr/>
          </p:nvSpPr>
          <p:spPr bwMode="auto">
            <a:xfrm>
              <a:off x="889"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34" name="Line 32"/>
            <p:cNvSpPr>
              <a:spLocks noChangeShapeType="1"/>
            </p:cNvSpPr>
            <p:nvPr/>
          </p:nvSpPr>
          <p:spPr bwMode="auto">
            <a:xfrm>
              <a:off x="889"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5" name="Line 33"/>
            <p:cNvSpPr>
              <a:spLocks noChangeShapeType="1"/>
            </p:cNvSpPr>
            <p:nvPr/>
          </p:nvSpPr>
          <p:spPr bwMode="auto">
            <a:xfrm>
              <a:off x="889"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6" name="Rectangle 34"/>
            <p:cNvSpPr>
              <a:spLocks noChangeArrowheads="1"/>
            </p:cNvSpPr>
            <p:nvPr/>
          </p:nvSpPr>
          <p:spPr bwMode="auto">
            <a:xfrm>
              <a:off x="893"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37" name="Line 35"/>
            <p:cNvSpPr>
              <a:spLocks noChangeShapeType="1"/>
            </p:cNvSpPr>
            <p:nvPr/>
          </p:nvSpPr>
          <p:spPr bwMode="auto">
            <a:xfrm>
              <a:off x="893"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38" name="Rectangle 36"/>
            <p:cNvSpPr>
              <a:spLocks noChangeArrowheads="1"/>
            </p:cNvSpPr>
            <p:nvPr/>
          </p:nvSpPr>
          <p:spPr bwMode="auto">
            <a:xfrm>
              <a:off x="1345" y="2458"/>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39" name="Line 37"/>
            <p:cNvSpPr>
              <a:spLocks noChangeShapeType="1"/>
            </p:cNvSpPr>
            <p:nvPr/>
          </p:nvSpPr>
          <p:spPr bwMode="auto">
            <a:xfrm>
              <a:off x="1345" y="2458"/>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0" name="Line 38"/>
            <p:cNvSpPr>
              <a:spLocks noChangeShapeType="1"/>
            </p:cNvSpPr>
            <p:nvPr/>
          </p:nvSpPr>
          <p:spPr bwMode="auto">
            <a:xfrm>
              <a:off x="1345"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1" name="Rectangle 39"/>
            <p:cNvSpPr>
              <a:spLocks noChangeArrowheads="1"/>
            </p:cNvSpPr>
            <p:nvPr/>
          </p:nvSpPr>
          <p:spPr bwMode="auto">
            <a:xfrm>
              <a:off x="1350"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42" name="Line 40"/>
            <p:cNvSpPr>
              <a:spLocks noChangeShapeType="1"/>
            </p:cNvSpPr>
            <p:nvPr/>
          </p:nvSpPr>
          <p:spPr bwMode="auto">
            <a:xfrm>
              <a:off x="1350"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3" name="Rectangle 41"/>
            <p:cNvSpPr>
              <a:spLocks noChangeArrowheads="1"/>
            </p:cNvSpPr>
            <p:nvPr/>
          </p:nvSpPr>
          <p:spPr bwMode="auto">
            <a:xfrm>
              <a:off x="1802"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44" name="Line 42"/>
            <p:cNvSpPr>
              <a:spLocks noChangeShapeType="1"/>
            </p:cNvSpPr>
            <p:nvPr/>
          </p:nvSpPr>
          <p:spPr bwMode="auto">
            <a:xfrm>
              <a:off x="1802"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5" name="Line 43"/>
            <p:cNvSpPr>
              <a:spLocks noChangeShapeType="1"/>
            </p:cNvSpPr>
            <p:nvPr/>
          </p:nvSpPr>
          <p:spPr bwMode="auto">
            <a:xfrm>
              <a:off x="1802"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6" name="Rectangle 44"/>
            <p:cNvSpPr>
              <a:spLocks noChangeArrowheads="1"/>
            </p:cNvSpPr>
            <p:nvPr/>
          </p:nvSpPr>
          <p:spPr bwMode="auto">
            <a:xfrm>
              <a:off x="1806" y="2458"/>
              <a:ext cx="453"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47" name="Line 45"/>
            <p:cNvSpPr>
              <a:spLocks noChangeShapeType="1"/>
            </p:cNvSpPr>
            <p:nvPr/>
          </p:nvSpPr>
          <p:spPr bwMode="auto">
            <a:xfrm>
              <a:off x="1806" y="2458"/>
              <a:ext cx="45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48" name="Rectangle 46"/>
            <p:cNvSpPr>
              <a:spLocks noChangeArrowheads="1"/>
            </p:cNvSpPr>
            <p:nvPr/>
          </p:nvSpPr>
          <p:spPr bwMode="auto">
            <a:xfrm>
              <a:off x="2259"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49" name="Line 47"/>
            <p:cNvSpPr>
              <a:spLocks noChangeShapeType="1"/>
            </p:cNvSpPr>
            <p:nvPr/>
          </p:nvSpPr>
          <p:spPr bwMode="auto">
            <a:xfrm>
              <a:off x="2259"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0" name="Line 48"/>
            <p:cNvSpPr>
              <a:spLocks noChangeShapeType="1"/>
            </p:cNvSpPr>
            <p:nvPr/>
          </p:nvSpPr>
          <p:spPr bwMode="auto">
            <a:xfrm>
              <a:off x="2259"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1" name="Rectangle 49"/>
            <p:cNvSpPr>
              <a:spLocks noChangeArrowheads="1"/>
            </p:cNvSpPr>
            <p:nvPr/>
          </p:nvSpPr>
          <p:spPr bwMode="auto">
            <a:xfrm>
              <a:off x="2263" y="2458"/>
              <a:ext cx="457"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52" name="Line 50"/>
            <p:cNvSpPr>
              <a:spLocks noChangeShapeType="1"/>
            </p:cNvSpPr>
            <p:nvPr/>
          </p:nvSpPr>
          <p:spPr bwMode="auto">
            <a:xfrm>
              <a:off x="2263" y="2458"/>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3" name="Rectangle 51"/>
            <p:cNvSpPr>
              <a:spLocks noChangeArrowheads="1"/>
            </p:cNvSpPr>
            <p:nvPr/>
          </p:nvSpPr>
          <p:spPr bwMode="auto">
            <a:xfrm>
              <a:off x="2720"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54" name="Line 52"/>
            <p:cNvSpPr>
              <a:spLocks noChangeShapeType="1"/>
            </p:cNvSpPr>
            <p:nvPr/>
          </p:nvSpPr>
          <p:spPr bwMode="auto">
            <a:xfrm>
              <a:off x="2720"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5" name="Line 53"/>
            <p:cNvSpPr>
              <a:spLocks noChangeShapeType="1"/>
            </p:cNvSpPr>
            <p:nvPr/>
          </p:nvSpPr>
          <p:spPr bwMode="auto">
            <a:xfrm>
              <a:off x="2720"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6" name="Rectangle 54"/>
            <p:cNvSpPr>
              <a:spLocks noChangeArrowheads="1"/>
            </p:cNvSpPr>
            <p:nvPr/>
          </p:nvSpPr>
          <p:spPr bwMode="auto">
            <a:xfrm>
              <a:off x="2724"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57" name="Line 55"/>
            <p:cNvSpPr>
              <a:spLocks noChangeShapeType="1"/>
            </p:cNvSpPr>
            <p:nvPr/>
          </p:nvSpPr>
          <p:spPr bwMode="auto">
            <a:xfrm>
              <a:off x="2724"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58" name="Rectangle 56"/>
            <p:cNvSpPr>
              <a:spLocks noChangeArrowheads="1"/>
            </p:cNvSpPr>
            <p:nvPr/>
          </p:nvSpPr>
          <p:spPr bwMode="auto">
            <a:xfrm>
              <a:off x="3176" y="2458"/>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59" name="Line 57"/>
            <p:cNvSpPr>
              <a:spLocks noChangeShapeType="1"/>
            </p:cNvSpPr>
            <p:nvPr/>
          </p:nvSpPr>
          <p:spPr bwMode="auto">
            <a:xfrm>
              <a:off x="3176" y="2458"/>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0" name="Line 58"/>
            <p:cNvSpPr>
              <a:spLocks noChangeShapeType="1"/>
            </p:cNvSpPr>
            <p:nvPr/>
          </p:nvSpPr>
          <p:spPr bwMode="auto">
            <a:xfrm>
              <a:off x="3176"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1" name="Rectangle 59"/>
            <p:cNvSpPr>
              <a:spLocks noChangeArrowheads="1"/>
            </p:cNvSpPr>
            <p:nvPr/>
          </p:nvSpPr>
          <p:spPr bwMode="auto">
            <a:xfrm>
              <a:off x="3181"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62" name="Line 60"/>
            <p:cNvSpPr>
              <a:spLocks noChangeShapeType="1"/>
            </p:cNvSpPr>
            <p:nvPr/>
          </p:nvSpPr>
          <p:spPr bwMode="auto">
            <a:xfrm>
              <a:off x="3181"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3" name="Rectangle 61"/>
            <p:cNvSpPr>
              <a:spLocks noChangeArrowheads="1"/>
            </p:cNvSpPr>
            <p:nvPr/>
          </p:nvSpPr>
          <p:spPr bwMode="auto">
            <a:xfrm>
              <a:off x="3633"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64" name="Line 62"/>
            <p:cNvSpPr>
              <a:spLocks noChangeShapeType="1"/>
            </p:cNvSpPr>
            <p:nvPr/>
          </p:nvSpPr>
          <p:spPr bwMode="auto">
            <a:xfrm>
              <a:off x="3633"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5" name="Line 63"/>
            <p:cNvSpPr>
              <a:spLocks noChangeShapeType="1"/>
            </p:cNvSpPr>
            <p:nvPr/>
          </p:nvSpPr>
          <p:spPr bwMode="auto">
            <a:xfrm>
              <a:off x="3633"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6" name="Rectangle 64"/>
            <p:cNvSpPr>
              <a:spLocks noChangeArrowheads="1"/>
            </p:cNvSpPr>
            <p:nvPr/>
          </p:nvSpPr>
          <p:spPr bwMode="auto">
            <a:xfrm>
              <a:off x="3637" y="2458"/>
              <a:ext cx="453"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67" name="Line 65"/>
            <p:cNvSpPr>
              <a:spLocks noChangeShapeType="1"/>
            </p:cNvSpPr>
            <p:nvPr/>
          </p:nvSpPr>
          <p:spPr bwMode="auto">
            <a:xfrm>
              <a:off x="3637" y="2458"/>
              <a:ext cx="45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68" name="Rectangle 66"/>
            <p:cNvSpPr>
              <a:spLocks noChangeArrowheads="1"/>
            </p:cNvSpPr>
            <p:nvPr/>
          </p:nvSpPr>
          <p:spPr bwMode="auto">
            <a:xfrm>
              <a:off x="4090"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69" name="Line 67"/>
            <p:cNvSpPr>
              <a:spLocks noChangeShapeType="1"/>
            </p:cNvSpPr>
            <p:nvPr/>
          </p:nvSpPr>
          <p:spPr bwMode="auto">
            <a:xfrm>
              <a:off x="4090"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0" name="Line 68"/>
            <p:cNvSpPr>
              <a:spLocks noChangeShapeType="1"/>
            </p:cNvSpPr>
            <p:nvPr/>
          </p:nvSpPr>
          <p:spPr bwMode="auto">
            <a:xfrm>
              <a:off x="4090"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1" name="Rectangle 69"/>
            <p:cNvSpPr>
              <a:spLocks noChangeArrowheads="1"/>
            </p:cNvSpPr>
            <p:nvPr/>
          </p:nvSpPr>
          <p:spPr bwMode="auto">
            <a:xfrm>
              <a:off x="4094" y="2458"/>
              <a:ext cx="457"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72" name="Line 70"/>
            <p:cNvSpPr>
              <a:spLocks noChangeShapeType="1"/>
            </p:cNvSpPr>
            <p:nvPr/>
          </p:nvSpPr>
          <p:spPr bwMode="auto">
            <a:xfrm>
              <a:off x="4094" y="2458"/>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3" name="Rectangle 71"/>
            <p:cNvSpPr>
              <a:spLocks noChangeArrowheads="1"/>
            </p:cNvSpPr>
            <p:nvPr/>
          </p:nvSpPr>
          <p:spPr bwMode="auto">
            <a:xfrm>
              <a:off x="4551"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74" name="Line 72"/>
            <p:cNvSpPr>
              <a:spLocks noChangeShapeType="1"/>
            </p:cNvSpPr>
            <p:nvPr/>
          </p:nvSpPr>
          <p:spPr bwMode="auto">
            <a:xfrm>
              <a:off x="4551"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5" name="Line 73"/>
            <p:cNvSpPr>
              <a:spLocks noChangeShapeType="1"/>
            </p:cNvSpPr>
            <p:nvPr/>
          </p:nvSpPr>
          <p:spPr bwMode="auto">
            <a:xfrm>
              <a:off x="4551"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6" name="Rectangle 74"/>
            <p:cNvSpPr>
              <a:spLocks noChangeArrowheads="1"/>
            </p:cNvSpPr>
            <p:nvPr/>
          </p:nvSpPr>
          <p:spPr bwMode="auto">
            <a:xfrm>
              <a:off x="4555"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77" name="Line 75"/>
            <p:cNvSpPr>
              <a:spLocks noChangeShapeType="1"/>
            </p:cNvSpPr>
            <p:nvPr/>
          </p:nvSpPr>
          <p:spPr bwMode="auto">
            <a:xfrm>
              <a:off x="4555"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78" name="Rectangle 76"/>
            <p:cNvSpPr>
              <a:spLocks noChangeArrowheads="1"/>
            </p:cNvSpPr>
            <p:nvPr/>
          </p:nvSpPr>
          <p:spPr bwMode="auto">
            <a:xfrm>
              <a:off x="5007" y="2458"/>
              <a:ext cx="5"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79" name="Line 77"/>
            <p:cNvSpPr>
              <a:spLocks noChangeShapeType="1"/>
            </p:cNvSpPr>
            <p:nvPr/>
          </p:nvSpPr>
          <p:spPr bwMode="auto">
            <a:xfrm>
              <a:off x="5007" y="2458"/>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0" name="Line 78"/>
            <p:cNvSpPr>
              <a:spLocks noChangeShapeType="1"/>
            </p:cNvSpPr>
            <p:nvPr/>
          </p:nvSpPr>
          <p:spPr bwMode="auto">
            <a:xfrm>
              <a:off x="5007"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1" name="Rectangle 79"/>
            <p:cNvSpPr>
              <a:spLocks noChangeArrowheads="1"/>
            </p:cNvSpPr>
            <p:nvPr/>
          </p:nvSpPr>
          <p:spPr bwMode="auto">
            <a:xfrm>
              <a:off x="5012" y="2458"/>
              <a:ext cx="452"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82" name="Line 80"/>
            <p:cNvSpPr>
              <a:spLocks noChangeShapeType="1"/>
            </p:cNvSpPr>
            <p:nvPr/>
          </p:nvSpPr>
          <p:spPr bwMode="auto">
            <a:xfrm>
              <a:off x="5012" y="2458"/>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3" name="Rectangle 81"/>
            <p:cNvSpPr>
              <a:spLocks noChangeArrowheads="1"/>
            </p:cNvSpPr>
            <p:nvPr/>
          </p:nvSpPr>
          <p:spPr bwMode="auto">
            <a:xfrm>
              <a:off x="5464"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84" name="Line 82"/>
            <p:cNvSpPr>
              <a:spLocks noChangeShapeType="1"/>
            </p:cNvSpPr>
            <p:nvPr/>
          </p:nvSpPr>
          <p:spPr bwMode="auto">
            <a:xfrm>
              <a:off x="5464"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5" name="Line 83"/>
            <p:cNvSpPr>
              <a:spLocks noChangeShapeType="1"/>
            </p:cNvSpPr>
            <p:nvPr/>
          </p:nvSpPr>
          <p:spPr bwMode="auto">
            <a:xfrm>
              <a:off x="5464"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6" name="Rectangle 84"/>
            <p:cNvSpPr>
              <a:spLocks noChangeArrowheads="1"/>
            </p:cNvSpPr>
            <p:nvPr/>
          </p:nvSpPr>
          <p:spPr bwMode="auto">
            <a:xfrm>
              <a:off x="5464" y="2458"/>
              <a:ext cx="4" cy="5"/>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87" name="Line 85"/>
            <p:cNvSpPr>
              <a:spLocks noChangeShapeType="1"/>
            </p:cNvSpPr>
            <p:nvPr/>
          </p:nvSpPr>
          <p:spPr bwMode="auto">
            <a:xfrm>
              <a:off x="5464" y="2458"/>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8" name="Line 86"/>
            <p:cNvSpPr>
              <a:spLocks noChangeShapeType="1"/>
            </p:cNvSpPr>
            <p:nvPr/>
          </p:nvSpPr>
          <p:spPr bwMode="auto">
            <a:xfrm>
              <a:off x="5464" y="2458"/>
              <a:ext cx="1" cy="5"/>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89" name="Rectangle 87"/>
            <p:cNvSpPr>
              <a:spLocks noChangeArrowheads="1"/>
            </p:cNvSpPr>
            <p:nvPr/>
          </p:nvSpPr>
          <p:spPr bwMode="auto">
            <a:xfrm>
              <a:off x="428"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90" name="Line 88"/>
            <p:cNvSpPr>
              <a:spLocks noChangeShapeType="1"/>
            </p:cNvSpPr>
            <p:nvPr/>
          </p:nvSpPr>
          <p:spPr bwMode="auto">
            <a:xfrm>
              <a:off x="428"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1" name="Rectangle 89"/>
            <p:cNvSpPr>
              <a:spLocks noChangeArrowheads="1"/>
            </p:cNvSpPr>
            <p:nvPr/>
          </p:nvSpPr>
          <p:spPr bwMode="auto">
            <a:xfrm>
              <a:off x="428"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92" name="Line 90"/>
            <p:cNvSpPr>
              <a:spLocks noChangeShapeType="1"/>
            </p:cNvSpPr>
            <p:nvPr/>
          </p:nvSpPr>
          <p:spPr bwMode="auto">
            <a:xfrm>
              <a:off x="428"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3" name="Line 91"/>
            <p:cNvSpPr>
              <a:spLocks noChangeShapeType="1"/>
            </p:cNvSpPr>
            <p:nvPr/>
          </p:nvSpPr>
          <p:spPr bwMode="auto">
            <a:xfrm>
              <a:off x="428"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4" name="Rectangle 92"/>
            <p:cNvSpPr>
              <a:spLocks noChangeArrowheads="1"/>
            </p:cNvSpPr>
            <p:nvPr/>
          </p:nvSpPr>
          <p:spPr bwMode="auto">
            <a:xfrm>
              <a:off x="428"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95" name="Line 93"/>
            <p:cNvSpPr>
              <a:spLocks noChangeShapeType="1"/>
            </p:cNvSpPr>
            <p:nvPr/>
          </p:nvSpPr>
          <p:spPr bwMode="auto">
            <a:xfrm>
              <a:off x="428"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6" name="Line 94"/>
            <p:cNvSpPr>
              <a:spLocks noChangeShapeType="1"/>
            </p:cNvSpPr>
            <p:nvPr/>
          </p:nvSpPr>
          <p:spPr bwMode="auto">
            <a:xfrm>
              <a:off x="428"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7" name="Rectangle 95"/>
            <p:cNvSpPr>
              <a:spLocks noChangeArrowheads="1"/>
            </p:cNvSpPr>
            <p:nvPr/>
          </p:nvSpPr>
          <p:spPr bwMode="auto">
            <a:xfrm>
              <a:off x="432" y="2831"/>
              <a:ext cx="457"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98" name="Line 96"/>
            <p:cNvSpPr>
              <a:spLocks noChangeShapeType="1"/>
            </p:cNvSpPr>
            <p:nvPr/>
          </p:nvSpPr>
          <p:spPr bwMode="auto">
            <a:xfrm>
              <a:off x="432" y="2831"/>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299" name="Rectangle 97"/>
            <p:cNvSpPr>
              <a:spLocks noChangeArrowheads="1"/>
            </p:cNvSpPr>
            <p:nvPr/>
          </p:nvSpPr>
          <p:spPr bwMode="auto">
            <a:xfrm>
              <a:off x="889"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00" name="Line 98"/>
            <p:cNvSpPr>
              <a:spLocks noChangeShapeType="1"/>
            </p:cNvSpPr>
            <p:nvPr/>
          </p:nvSpPr>
          <p:spPr bwMode="auto">
            <a:xfrm>
              <a:off x="889"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01" name="Rectangle 99"/>
            <p:cNvSpPr>
              <a:spLocks noChangeArrowheads="1"/>
            </p:cNvSpPr>
            <p:nvPr/>
          </p:nvSpPr>
          <p:spPr bwMode="auto">
            <a:xfrm>
              <a:off x="889"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02" name="Line 100"/>
            <p:cNvSpPr>
              <a:spLocks noChangeShapeType="1"/>
            </p:cNvSpPr>
            <p:nvPr/>
          </p:nvSpPr>
          <p:spPr bwMode="auto">
            <a:xfrm>
              <a:off x="889"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03" name="Line 101"/>
            <p:cNvSpPr>
              <a:spLocks noChangeShapeType="1"/>
            </p:cNvSpPr>
            <p:nvPr/>
          </p:nvSpPr>
          <p:spPr bwMode="auto">
            <a:xfrm>
              <a:off x="889"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04" name="Rectangle 102"/>
            <p:cNvSpPr>
              <a:spLocks noChangeArrowheads="1"/>
            </p:cNvSpPr>
            <p:nvPr/>
          </p:nvSpPr>
          <p:spPr bwMode="auto">
            <a:xfrm>
              <a:off x="893"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05" name="Line 103"/>
            <p:cNvSpPr>
              <a:spLocks noChangeShapeType="1"/>
            </p:cNvSpPr>
            <p:nvPr/>
          </p:nvSpPr>
          <p:spPr bwMode="auto">
            <a:xfrm>
              <a:off x="893"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06" name="Rectangle 104"/>
            <p:cNvSpPr>
              <a:spLocks noChangeArrowheads="1"/>
            </p:cNvSpPr>
            <p:nvPr/>
          </p:nvSpPr>
          <p:spPr bwMode="auto">
            <a:xfrm>
              <a:off x="1345" y="2463"/>
              <a:ext cx="5"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07" name="Line 105"/>
            <p:cNvSpPr>
              <a:spLocks noChangeShapeType="1"/>
            </p:cNvSpPr>
            <p:nvPr/>
          </p:nvSpPr>
          <p:spPr bwMode="auto">
            <a:xfrm>
              <a:off x="1345"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08" name="Rectangle 106"/>
            <p:cNvSpPr>
              <a:spLocks noChangeArrowheads="1"/>
            </p:cNvSpPr>
            <p:nvPr/>
          </p:nvSpPr>
          <p:spPr bwMode="auto">
            <a:xfrm>
              <a:off x="1345" y="2831"/>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09" name="Line 107"/>
            <p:cNvSpPr>
              <a:spLocks noChangeShapeType="1"/>
            </p:cNvSpPr>
            <p:nvPr/>
          </p:nvSpPr>
          <p:spPr bwMode="auto">
            <a:xfrm>
              <a:off x="1345" y="2831"/>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0" name="Line 108"/>
            <p:cNvSpPr>
              <a:spLocks noChangeShapeType="1"/>
            </p:cNvSpPr>
            <p:nvPr/>
          </p:nvSpPr>
          <p:spPr bwMode="auto">
            <a:xfrm>
              <a:off x="1345"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1" name="Rectangle 109"/>
            <p:cNvSpPr>
              <a:spLocks noChangeArrowheads="1"/>
            </p:cNvSpPr>
            <p:nvPr/>
          </p:nvSpPr>
          <p:spPr bwMode="auto">
            <a:xfrm>
              <a:off x="1350"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12" name="Line 110"/>
            <p:cNvSpPr>
              <a:spLocks noChangeShapeType="1"/>
            </p:cNvSpPr>
            <p:nvPr/>
          </p:nvSpPr>
          <p:spPr bwMode="auto">
            <a:xfrm>
              <a:off x="1350"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3" name="Rectangle 111"/>
            <p:cNvSpPr>
              <a:spLocks noChangeArrowheads="1"/>
            </p:cNvSpPr>
            <p:nvPr/>
          </p:nvSpPr>
          <p:spPr bwMode="auto">
            <a:xfrm>
              <a:off x="1802"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14" name="Line 112"/>
            <p:cNvSpPr>
              <a:spLocks noChangeShapeType="1"/>
            </p:cNvSpPr>
            <p:nvPr/>
          </p:nvSpPr>
          <p:spPr bwMode="auto">
            <a:xfrm>
              <a:off x="1802"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5" name="Rectangle 113"/>
            <p:cNvSpPr>
              <a:spLocks noChangeArrowheads="1"/>
            </p:cNvSpPr>
            <p:nvPr/>
          </p:nvSpPr>
          <p:spPr bwMode="auto">
            <a:xfrm>
              <a:off x="1802"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16" name="Line 114"/>
            <p:cNvSpPr>
              <a:spLocks noChangeShapeType="1"/>
            </p:cNvSpPr>
            <p:nvPr/>
          </p:nvSpPr>
          <p:spPr bwMode="auto">
            <a:xfrm>
              <a:off x="1802"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7" name="Line 115"/>
            <p:cNvSpPr>
              <a:spLocks noChangeShapeType="1"/>
            </p:cNvSpPr>
            <p:nvPr/>
          </p:nvSpPr>
          <p:spPr bwMode="auto">
            <a:xfrm>
              <a:off x="1802"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18" name="Rectangle 116"/>
            <p:cNvSpPr>
              <a:spLocks noChangeArrowheads="1"/>
            </p:cNvSpPr>
            <p:nvPr/>
          </p:nvSpPr>
          <p:spPr bwMode="auto">
            <a:xfrm>
              <a:off x="1806" y="2831"/>
              <a:ext cx="453"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19" name="Line 117"/>
            <p:cNvSpPr>
              <a:spLocks noChangeShapeType="1"/>
            </p:cNvSpPr>
            <p:nvPr/>
          </p:nvSpPr>
          <p:spPr bwMode="auto">
            <a:xfrm>
              <a:off x="1806" y="2831"/>
              <a:ext cx="45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0" name="Rectangle 118"/>
            <p:cNvSpPr>
              <a:spLocks noChangeArrowheads="1"/>
            </p:cNvSpPr>
            <p:nvPr/>
          </p:nvSpPr>
          <p:spPr bwMode="auto">
            <a:xfrm>
              <a:off x="2259"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21" name="Line 119"/>
            <p:cNvSpPr>
              <a:spLocks noChangeShapeType="1"/>
            </p:cNvSpPr>
            <p:nvPr/>
          </p:nvSpPr>
          <p:spPr bwMode="auto">
            <a:xfrm>
              <a:off x="2259"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2" name="Rectangle 120"/>
            <p:cNvSpPr>
              <a:spLocks noChangeArrowheads="1"/>
            </p:cNvSpPr>
            <p:nvPr/>
          </p:nvSpPr>
          <p:spPr bwMode="auto">
            <a:xfrm>
              <a:off x="2259"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23" name="Line 121"/>
            <p:cNvSpPr>
              <a:spLocks noChangeShapeType="1"/>
            </p:cNvSpPr>
            <p:nvPr/>
          </p:nvSpPr>
          <p:spPr bwMode="auto">
            <a:xfrm>
              <a:off x="2259"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4" name="Line 122"/>
            <p:cNvSpPr>
              <a:spLocks noChangeShapeType="1"/>
            </p:cNvSpPr>
            <p:nvPr/>
          </p:nvSpPr>
          <p:spPr bwMode="auto">
            <a:xfrm>
              <a:off x="2259"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5" name="Rectangle 123"/>
            <p:cNvSpPr>
              <a:spLocks noChangeArrowheads="1"/>
            </p:cNvSpPr>
            <p:nvPr/>
          </p:nvSpPr>
          <p:spPr bwMode="auto">
            <a:xfrm>
              <a:off x="2263" y="2831"/>
              <a:ext cx="457"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26" name="Line 124"/>
            <p:cNvSpPr>
              <a:spLocks noChangeShapeType="1"/>
            </p:cNvSpPr>
            <p:nvPr/>
          </p:nvSpPr>
          <p:spPr bwMode="auto">
            <a:xfrm>
              <a:off x="2263" y="2831"/>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7" name="Rectangle 125"/>
            <p:cNvSpPr>
              <a:spLocks noChangeArrowheads="1"/>
            </p:cNvSpPr>
            <p:nvPr/>
          </p:nvSpPr>
          <p:spPr bwMode="auto">
            <a:xfrm>
              <a:off x="2720"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28" name="Line 126"/>
            <p:cNvSpPr>
              <a:spLocks noChangeShapeType="1"/>
            </p:cNvSpPr>
            <p:nvPr/>
          </p:nvSpPr>
          <p:spPr bwMode="auto">
            <a:xfrm>
              <a:off x="2720"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29" name="Rectangle 127"/>
            <p:cNvSpPr>
              <a:spLocks noChangeArrowheads="1"/>
            </p:cNvSpPr>
            <p:nvPr/>
          </p:nvSpPr>
          <p:spPr bwMode="auto">
            <a:xfrm>
              <a:off x="2720"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30" name="Line 128"/>
            <p:cNvSpPr>
              <a:spLocks noChangeShapeType="1"/>
            </p:cNvSpPr>
            <p:nvPr/>
          </p:nvSpPr>
          <p:spPr bwMode="auto">
            <a:xfrm>
              <a:off x="2720"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1" name="Line 129"/>
            <p:cNvSpPr>
              <a:spLocks noChangeShapeType="1"/>
            </p:cNvSpPr>
            <p:nvPr/>
          </p:nvSpPr>
          <p:spPr bwMode="auto">
            <a:xfrm>
              <a:off x="2720"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2" name="Rectangle 130"/>
            <p:cNvSpPr>
              <a:spLocks noChangeArrowheads="1"/>
            </p:cNvSpPr>
            <p:nvPr/>
          </p:nvSpPr>
          <p:spPr bwMode="auto">
            <a:xfrm>
              <a:off x="2724"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33" name="Line 131"/>
            <p:cNvSpPr>
              <a:spLocks noChangeShapeType="1"/>
            </p:cNvSpPr>
            <p:nvPr/>
          </p:nvSpPr>
          <p:spPr bwMode="auto">
            <a:xfrm>
              <a:off x="2724"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4" name="Rectangle 132"/>
            <p:cNvSpPr>
              <a:spLocks noChangeArrowheads="1"/>
            </p:cNvSpPr>
            <p:nvPr/>
          </p:nvSpPr>
          <p:spPr bwMode="auto">
            <a:xfrm>
              <a:off x="3176" y="2463"/>
              <a:ext cx="5"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35" name="Line 133"/>
            <p:cNvSpPr>
              <a:spLocks noChangeShapeType="1"/>
            </p:cNvSpPr>
            <p:nvPr/>
          </p:nvSpPr>
          <p:spPr bwMode="auto">
            <a:xfrm>
              <a:off x="3176"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6" name="Rectangle 134"/>
            <p:cNvSpPr>
              <a:spLocks noChangeArrowheads="1"/>
            </p:cNvSpPr>
            <p:nvPr/>
          </p:nvSpPr>
          <p:spPr bwMode="auto">
            <a:xfrm>
              <a:off x="3176" y="2831"/>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37" name="Line 135"/>
            <p:cNvSpPr>
              <a:spLocks noChangeShapeType="1"/>
            </p:cNvSpPr>
            <p:nvPr/>
          </p:nvSpPr>
          <p:spPr bwMode="auto">
            <a:xfrm>
              <a:off x="3176" y="2831"/>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8" name="Line 136"/>
            <p:cNvSpPr>
              <a:spLocks noChangeShapeType="1"/>
            </p:cNvSpPr>
            <p:nvPr/>
          </p:nvSpPr>
          <p:spPr bwMode="auto">
            <a:xfrm>
              <a:off x="3176"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39" name="Rectangle 137"/>
            <p:cNvSpPr>
              <a:spLocks noChangeArrowheads="1"/>
            </p:cNvSpPr>
            <p:nvPr/>
          </p:nvSpPr>
          <p:spPr bwMode="auto">
            <a:xfrm>
              <a:off x="3181"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40" name="Line 138"/>
            <p:cNvSpPr>
              <a:spLocks noChangeShapeType="1"/>
            </p:cNvSpPr>
            <p:nvPr/>
          </p:nvSpPr>
          <p:spPr bwMode="auto">
            <a:xfrm>
              <a:off x="3181"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41" name="Rectangle 139"/>
            <p:cNvSpPr>
              <a:spLocks noChangeArrowheads="1"/>
            </p:cNvSpPr>
            <p:nvPr/>
          </p:nvSpPr>
          <p:spPr bwMode="auto">
            <a:xfrm>
              <a:off x="3633"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42" name="Line 140"/>
            <p:cNvSpPr>
              <a:spLocks noChangeShapeType="1"/>
            </p:cNvSpPr>
            <p:nvPr/>
          </p:nvSpPr>
          <p:spPr bwMode="auto">
            <a:xfrm>
              <a:off x="3633"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43" name="Rectangle 141"/>
            <p:cNvSpPr>
              <a:spLocks noChangeArrowheads="1"/>
            </p:cNvSpPr>
            <p:nvPr/>
          </p:nvSpPr>
          <p:spPr bwMode="auto">
            <a:xfrm>
              <a:off x="3633"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44" name="Line 142"/>
            <p:cNvSpPr>
              <a:spLocks noChangeShapeType="1"/>
            </p:cNvSpPr>
            <p:nvPr/>
          </p:nvSpPr>
          <p:spPr bwMode="auto">
            <a:xfrm>
              <a:off x="3633"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45" name="Line 143"/>
            <p:cNvSpPr>
              <a:spLocks noChangeShapeType="1"/>
            </p:cNvSpPr>
            <p:nvPr/>
          </p:nvSpPr>
          <p:spPr bwMode="auto">
            <a:xfrm>
              <a:off x="3633"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46" name="Rectangle 144"/>
            <p:cNvSpPr>
              <a:spLocks noChangeArrowheads="1"/>
            </p:cNvSpPr>
            <p:nvPr/>
          </p:nvSpPr>
          <p:spPr bwMode="auto">
            <a:xfrm>
              <a:off x="3637" y="2831"/>
              <a:ext cx="453"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47" name="Line 145"/>
            <p:cNvSpPr>
              <a:spLocks noChangeShapeType="1"/>
            </p:cNvSpPr>
            <p:nvPr/>
          </p:nvSpPr>
          <p:spPr bwMode="auto">
            <a:xfrm>
              <a:off x="3637" y="2831"/>
              <a:ext cx="453"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48" name="Rectangle 146"/>
            <p:cNvSpPr>
              <a:spLocks noChangeArrowheads="1"/>
            </p:cNvSpPr>
            <p:nvPr/>
          </p:nvSpPr>
          <p:spPr bwMode="auto">
            <a:xfrm>
              <a:off x="4090"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49" name="Line 147"/>
            <p:cNvSpPr>
              <a:spLocks noChangeShapeType="1"/>
            </p:cNvSpPr>
            <p:nvPr/>
          </p:nvSpPr>
          <p:spPr bwMode="auto">
            <a:xfrm>
              <a:off x="4090"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0" name="Rectangle 148"/>
            <p:cNvSpPr>
              <a:spLocks noChangeArrowheads="1"/>
            </p:cNvSpPr>
            <p:nvPr/>
          </p:nvSpPr>
          <p:spPr bwMode="auto">
            <a:xfrm>
              <a:off x="4090"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51" name="Line 149"/>
            <p:cNvSpPr>
              <a:spLocks noChangeShapeType="1"/>
            </p:cNvSpPr>
            <p:nvPr/>
          </p:nvSpPr>
          <p:spPr bwMode="auto">
            <a:xfrm>
              <a:off x="4090"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2" name="Line 150"/>
            <p:cNvSpPr>
              <a:spLocks noChangeShapeType="1"/>
            </p:cNvSpPr>
            <p:nvPr/>
          </p:nvSpPr>
          <p:spPr bwMode="auto">
            <a:xfrm>
              <a:off x="4090"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3" name="Rectangle 151"/>
            <p:cNvSpPr>
              <a:spLocks noChangeArrowheads="1"/>
            </p:cNvSpPr>
            <p:nvPr/>
          </p:nvSpPr>
          <p:spPr bwMode="auto">
            <a:xfrm>
              <a:off x="4094" y="2831"/>
              <a:ext cx="457"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54" name="Line 152"/>
            <p:cNvSpPr>
              <a:spLocks noChangeShapeType="1"/>
            </p:cNvSpPr>
            <p:nvPr/>
          </p:nvSpPr>
          <p:spPr bwMode="auto">
            <a:xfrm>
              <a:off x="4094" y="2831"/>
              <a:ext cx="457"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5" name="Rectangle 153"/>
            <p:cNvSpPr>
              <a:spLocks noChangeArrowheads="1"/>
            </p:cNvSpPr>
            <p:nvPr/>
          </p:nvSpPr>
          <p:spPr bwMode="auto">
            <a:xfrm>
              <a:off x="4551"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56" name="Line 154"/>
            <p:cNvSpPr>
              <a:spLocks noChangeShapeType="1"/>
            </p:cNvSpPr>
            <p:nvPr/>
          </p:nvSpPr>
          <p:spPr bwMode="auto">
            <a:xfrm>
              <a:off x="4551"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7" name="Rectangle 155"/>
            <p:cNvSpPr>
              <a:spLocks noChangeArrowheads="1"/>
            </p:cNvSpPr>
            <p:nvPr/>
          </p:nvSpPr>
          <p:spPr bwMode="auto">
            <a:xfrm>
              <a:off x="4551"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58" name="Line 156"/>
            <p:cNvSpPr>
              <a:spLocks noChangeShapeType="1"/>
            </p:cNvSpPr>
            <p:nvPr/>
          </p:nvSpPr>
          <p:spPr bwMode="auto">
            <a:xfrm>
              <a:off x="4551"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59" name="Line 157"/>
            <p:cNvSpPr>
              <a:spLocks noChangeShapeType="1"/>
            </p:cNvSpPr>
            <p:nvPr/>
          </p:nvSpPr>
          <p:spPr bwMode="auto">
            <a:xfrm>
              <a:off x="4551"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0" name="Rectangle 158"/>
            <p:cNvSpPr>
              <a:spLocks noChangeArrowheads="1"/>
            </p:cNvSpPr>
            <p:nvPr/>
          </p:nvSpPr>
          <p:spPr bwMode="auto">
            <a:xfrm>
              <a:off x="4555"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61" name="Line 159"/>
            <p:cNvSpPr>
              <a:spLocks noChangeShapeType="1"/>
            </p:cNvSpPr>
            <p:nvPr/>
          </p:nvSpPr>
          <p:spPr bwMode="auto">
            <a:xfrm>
              <a:off x="4555"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2" name="Rectangle 160"/>
            <p:cNvSpPr>
              <a:spLocks noChangeArrowheads="1"/>
            </p:cNvSpPr>
            <p:nvPr/>
          </p:nvSpPr>
          <p:spPr bwMode="auto">
            <a:xfrm>
              <a:off x="5007" y="2463"/>
              <a:ext cx="5"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63" name="Line 161"/>
            <p:cNvSpPr>
              <a:spLocks noChangeShapeType="1"/>
            </p:cNvSpPr>
            <p:nvPr/>
          </p:nvSpPr>
          <p:spPr bwMode="auto">
            <a:xfrm>
              <a:off x="5007"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4" name="Rectangle 162"/>
            <p:cNvSpPr>
              <a:spLocks noChangeArrowheads="1"/>
            </p:cNvSpPr>
            <p:nvPr/>
          </p:nvSpPr>
          <p:spPr bwMode="auto">
            <a:xfrm>
              <a:off x="5007" y="2831"/>
              <a:ext cx="5"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65" name="Line 163"/>
            <p:cNvSpPr>
              <a:spLocks noChangeShapeType="1"/>
            </p:cNvSpPr>
            <p:nvPr/>
          </p:nvSpPr>
          <p:spPr bwMode="auto">
            <a:xfrm>
              <a:off x="5007" y="2831"/>
              <a:ext cx="5"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6" name="Line 164"/>
            <p:cNvSpPr>
              <a:spLocks noChangeShapeType="1"/>
            </p:cNvSpPr>
            <p:nvPr/>
          </p:nvSpPr>
          <p:spPr bwMode="auto">
            <a:xfrm>
              <a:off x="5007"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7" name="Rectangle 165"/>
            <p:cNvSpPr>
              <a:spLocks noChangeArrowheads="1"/>
            </p:cNvSpPr>
            <p:nvPr/>
          </p:nvSpPr>
          <p:spPr bwMode="auto">
            <a:xfrm>
              <a:off x="5012" y="2831"/>
              <a:ext cx="452"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68" name="Line 166"/>
            <p:cNvSpPr>
              <a:spLocks noChangeShapeType="1"/>
            </p:cNvSpPr>
            <p:nvPr/>
          </p:nvSpPr>
          <p:spPr bwMode="auto">
            <a:xfrm>
              <a:off x="5012" y="2831"/>
              <a:ext cx="452"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69" name="Rectangle 167"/>
            <p:cNvSpPr>
              <a:spLocks noChangeArrowheads="1"/>
            </p:cNvSpPr>
            <p:nvPr/>
          </p:nvSpPr>
          <p:spPr bwMode="auto">
            <a:xfrm>
              <a:off x="5464" y="2463"/>
              <a:ext cx="4" cy="368"/>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70" name="Line 168"/>
            <p:cNvSpPr>
              <a:spLocks noChangeShapeType="1"/>
            </p:cNvSpPr>
            <p:nvPr/>
          </p:nvSpPr>
          <p:spPr bwMode="auto">
            <a:xfrm>
              <a:off x="5464" y="2463"/>
              <a:ext cx="1" cy="368"/>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71" name="Rectangle 169"/>
            <p:cNvSpPr>
              <a:spLocks noChangeArrowheads="1"/>
            </p:cNvSpPr>
            <p:nvPr/>
          </p:nvSpPr>
          <p:spPr bwMode="auto">
            <a:xfrm>
              <a:off x="5464"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72" name="Line 170"/>
            <p:cNvSpPr>
              <a:spLocks noChangeShapeType="1"/>
            </p:cNvSpPr>
            <p:nvPr/>
          </p:nvSpPr>
          <p:spPr bwMode="auto">
            <a:xfrm>
              <a:off x="5464"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73" name="Line 171"/>
            <p:cNvSpPr>
              <a:spLocks noChangeShapeType="1"/>
            </p:cNvSpPr>
            <p:nvPr/>
          </p:nvSpPr>
          <p:spPr bwMode="auto">
            <a:xfrm>
              <a:off x="5464"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74" name="Rectangle 172"/>
            <p:cNvSpPr>
              <a:spLocks noChangeArrowheads="1"/>
            </p:cNvSpPr>
            <p:nvPr/>
          </p:nvSpPr>
          <p:spPr bwMode="auto">
            <a:xfrm>
              <a:off x="5464" y="2831"/>
              <a:ext cx="4" cy="4"/>
            </a:xfrm>
            <a:prstGeom prst="rect">
              <a:avLst/>
            </a:prstGeom>
            <a:solidFill>
              <a:srgbClr val="000000"/>
            </a:solidFill>
            <a:ln w="9525">
              <a:noFill/>
              <a:miter lim="800000"/>
              <a:headEnd/>
              <a:tailEnd/>
            </a:ln>
          </p:spPr>
          <p:txBody>
            <a:bodyP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375" name="Line 173"/>
            <p:cNvSpPr>
              <a:spLocks noChangeShapeType="1"/>
            </p:cNvSpPr>
            <p:nvPr/>
          </p:nvSpPr>
          <p:spPr bwMode="auto">
            <a:xfrm>
              <a:off x="5464" y="2831"/>
              <a:ext cx="4" cy="1"/>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sp>
          <p:nvSpPr>
            <p:cNvPr id="376" name="Line 174"/>
            <p:cNvSpPr>
              <a:spLocks noChangeShapeType="1"/>
            </p:cNvSpPr>
            <p:nvPr/>
          </p:nvSpPr>
          <p:spPr bwMode="auto">
            <a:xfrm>
              <a:off x="5464" y="2831"/>
              <a:ext cx="1" cy="4"/>
            </a:xfrm>
            <a:prstGeom prst="line">
              <a:avLst/>
            </a:prstGeom>
            <a:noFill/>
            <a:ln w="0">
              <a:solidFill>
                <a:srgbClr val="000000"/>
              </a:solidFill>
              <a:round/>
              <a:headEnd/>
              <a:tailEnd/>
            </a:ln>
          </p:spPr>
          <p:txBody>
            <a:bodyPr/>
            <a:lstStyle/>
            <a:p>
              <a:pPr defTabSz="914326" fontAlgn="base">
                <a:spcBef>
                  <a:spcPct val="0"/>
                </a:spcBef>
                <a:spcAft>
                  <a:spcPct val="0"/>
                </a:spcAft>
              </a:pPr>
              <a:endParaRPr lang="zh-CN" altLang="en-US" sz="1800">
                <a:solidFill>
                  <a:prstClr val="black"/>
                </a:solidFill>
                <a:latin typeface="Arial" charset="0"/>
              </a:endParaRPr>
            </a:p>
          </p:txBody>
        </p:sp>
      </p:grpSp>
      <p:sp>
        <p:nvSpPr>
          <p:cNvPr id="3" name="矩形 2"/>
          <p:cNvSpPr/>
          <p:nvPr/>
        </p:nvSpPr>
        <p:spPr>
          <a:xfrm>
            <a:off x="4589267" y="2686478"/>
            <a:ext cx="4206601" cy="461665"/>
          </a:xfrm>
          <a:prstGeom prst="rect">
            <a:avLst/>
          </a:prstGeom>
        </p:spPr>
        <p:txBody>
          <a:bodyPr wrap="none">
            <a:spAutoFit/>
          </a:bodyPr>
          <a:lstStyle/>
          <a:p>
            <a:r>
              <a:rPr kumimoji="1" lang="zh-CN" altLang="en-US" sz="2400" b="1" smtClean="0">
                <a:solidFill>
                  <a:prstClr val="black"/>
                </a:solidFill>
                <a:latin typeface="Times New Roman" pitchFamily="18" charset="0"/>
              </a:rPr>
              <a:t>（假设</a:t>
            </a:r>
            <a:r>
              <a:rPr kumimoji="1" lang="zh-CN" altLang="en-US" sz="2400" b="1">
                <a:solidFill>
                  <a:prstClr val="black"/>
                </a:solidFill>
                <a:latin typeface="Times New Roman" pitchFamily="18" charset="0"/>
              </a:rPr>
              <a:t>目标与空标记做比较）</a:t>
            </a:r>
            <a:endParaRPr lang="zh-CN" altLang="en-US"/>
          </a:p>
        </p:txBody>
      </p:sp>
    </p:spTree>
    <p:extLst>
      <p:ext uri="{BB962C8B-B14F-4D97-AF65-F5344CB8AC3E}">
        <p14:creationId xmlns:p14="http://schemas.microsoft.com/office/powerpoint/2010/main" val="366962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wipe(left)">
                                      <p:cBhvr>
                                        <p:cTn id="10" dur="500"/>
                                        <p:tgtEl>
                                          <p:spTgt spid="1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6"/>
                                        </p:tgtEl>
                                        <p:attrNameLst>
                                          <p:attrName>style.visibility</p:attrName>
                                        </p:attrNameLst>
                                      </p:cBhvr>
                                      <p:to>
                                        <p:strVal val="visible"/>
                                      </p:to>
                                    </p:set>
                                    <p:animEffect transition="in" filter="wipe(up)">
                                      <p:cBhvr>
                                        <p:cTn id="15" dur="500"/>
                                        <p:tgtEl>
                                          <p:spTgt spid="1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97"/>
                                        </p:tgtEl>
                                        <p:attrNameLst>
                                          <p:attrName>style.visibility</p:attrName>
                                        </p:attrNameLst>
                                      </p:cBhvr>
                                      <p:to>
                                        <p:strVal val="visible"/>
                                      </p:to>
                                    </p:set>
                                    <p:animEffect transition="in" filter="wipe(up)">
                                      <p:cBhvr>
                                        <p:cTn id="20" dur="500"/>
                                        <p:tgtEl>
                                          <p:spTgt spid="19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wipe(up)">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9"/>
                                        </p:tgtEl>
                                        <p:attrNameLst>
                                          <p:attrName>style.visibility</p:attrName>
                                        </p:attrNameLst>
                                      </p:cBhvr>
                                      <p:to>
                                        <p:strVal val="visible"/>
                                      </p:to>
                                    </p:set>
                                    <p:animEffect transition="in" filter="wipe(up)">
                                      <p:cBhvr>
                                        <p:cTn id="30" dur="500"/>
                                        <p:tgtEl>
                                          <p:spTgt spid="1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01"/>
                                        </p:tgtEl>
                                        <p:attrNameLst>
                                          <p:attrName>style.visibility</p:attrName>
                                        </p:attrNameLst>
                                      </p:cBhvr>
                                      <p:to>
                                        <p:strVal val="visible"/>
                                      </p:to>
                                    </p:set>
                                    <p:animEffect transition="in" filter="wipe(up)">
                                      <p:cBhvr>
                                        <p:cTn id="35" dur="500"/>
                                        <p:tgtEl>
                                          <p:spTgt spid="20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wipe(up)">
                                      <p:cBhvr>
                                        <p:cTn id="40" dur="500"/>
                                        <p:tgtEl>
                                          <p:spTgt spid="20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02"/>
                                        </p:tgtEl>
                                        <p:attrNameLst>
                                          <p:attrName>style.visibility</p:attrName>
                                        </p:attrNameLst>
                                      </p:cBhvr>
                                      <p:to>
                                        <p:strVal val="visible"/>
                                      </p:to>
                                    </p:set>
                                    <p:animEffect transition="in" filter="wipe(up)">
                                      <p:cBhvr>
                                        <p:cTn id="45" dur="500"/>
                                        <p:tgtEl>
                                          <p:spTgt spid="20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03"/>
                                        </p:tgtEl>
                                        <p:attrNameLst>
                                          <p:attrName>style.visibility</p:attrName>
                                        </p:attrNameLst>
                                      </p:cBhvr>
                                      <p:to>
                                        <p:strVal val="visible"/>
                                      </p:to>
                                    </p:set>
                                    <p:animEffect transition="in" filter="wipe(up)">
                                      <p:cBhvr>
                                        <p:cTn id="50" dur="500"/>
                                        <p:tgtEl>
                                          <p:spTgt spid="20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04"/>
                                        </p:tgtEl>
                                        <p:attrNameLst>
                                          <p:attrName>style.visibility</p:attrName>
                                        </p:attrNameLst>
                                      </p:cBhvr>
                                      <p:to>
                                        <p:strVal val="visible"/>
                                      </p:to>
                                    </p:set>
                                    <p:animEffect transition="in" filter="wipe(up)">
                                      <p:cBhvr>
                                        <p:cTn id="55" dur="500"/>
                                        <p:tgtEl>
                                          <p:spTgt spid="20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05"/>
                                        </p:tgtEl>
                                        <p:attrNameLst>
                                          <p:attrName>style.visibility</p:attrName>
                                        </p:attrNameLst>
                                      </p:cBhvr>
                                      <p:to>
                                        <p:strVal val="visible"/>
                                      </p:to>
                                    </p:set>
                                    <p:animEffect transition="in" filter="wipe(left)">
                                      <p:cBhvr>
                                        <p:cTn id="60" dur="500"/>
                                        <p:tgtEl>
                                          <p:spTgt spid="2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6"/>
                                        </p:tgtEl>
                                        <p:attrNameLst>
                                          <p:attrName>style.visibility</p:attrName>
                                        </p:attrNameLst>
                                      </p:cBhvr>
                                      <p:to>
                                        <p:strVal val="visible"/>
                                      </p:to>
                                    </p:set>
                                    <p:animEffect transition="in" filter="wipe(left)">
                                      <p:cBhvr>
                                        <p:cTn id="65" dur="500"/>
                                        <p:tgtEl>
                                          <p:spTgt spid="20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07"/>
                                        </p:tgtEl>
                                        <p:attrNameLst>
                                          <p:attrName>style.visibility</p:attrName>
                                        </p:attrNameLst>
                                      </p:cBhvr>
                                      <p:to>
                                        <p:strVal val="visible"/>
                                      </p:to>
                                    </p:set>
                                    <p:animEffect transition="in" filter="wipe(left)">
                                      <p:cBhvr>
                                        <p:cTn id="70" dur="500"/>
                                        <p:tgtEl>
                                          <p:spTgt spid="207"/>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08"/>
                                        </p:tgtEl>
                                        <p:attrNameLst>
                                          <p:attrName>style.visibility</p:attrName>
                                        </p:attrNameLst>
                                      </p:cBhvr>
                                      <p:to>
                                        <p:strVal val="visible"/>
                                      </p:to>
                                    </p:set>
                                    <p:animEffect transition="in" filter="wipe(left)">
                                      <p:cBhvr>
                                        <p:cTn id="74" dur="500"/>
                                        <p:tgtEl>
                                          <p:spTgt spid="208"/>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21"/>
                                        </p:tgtEl>
                                        <p:attrNameLst>
                                          <p:attrName>style.visibility</p:attrName>
                                        </p:attrNameLst>
                                      </p:cBhvr>
                                      <p:to>
                                        <p:strVal val="visible"/>
                                      </p:to>
                                    </p:set>
                                    <p:animEffect transition="in" filter="blinds(horizontal)">
                                      <p:cBhvr>
                                        <p:cTn id="79" dur="500"/>
                                        <p:tgtEl>
                                          <p:spTgt spid="2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8"/>
                                        </p:tgtEl>
                                        <p:attrNameLst>
                                          <p:attrName>style.visibility</p:attrName>
                                        </p:attrNameLst>
                                      </p:cBhvr>
                                      <p:to>
                                        <p:strVal val="visible"/>
                                      </p:to>
                                    </p:set>
                                    <p:animEffect transition="in" filter="wipe(left)">
                                      <p:cBhvr>
                                        <p:cTn id="84" dur="500"/>
                                        <p:tgtEl>
                                          <p:spTgt spid="21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09"/>
                                        </p:tgtEl>
                                        <p:attrNameLst>
                                          <p:attrName>style.visibility</p:attrName>
                                        </p:attrNameLst>
                                      </p:cBhvr>
                                      <p:to>
                                        <p:strVal val="visible"/>
                                      </p:to>
                                    </p:set>
                                    <p:animEffect transition="in" filter="wipe(up)">
                                      <p:cBhvr>
                                        <p:cTn id="89" dur="500"/>
                                        <p:tgtEl>
                                          <p:spTgt spid="20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210"/>
                                        </p:tgtEl>
                                        <p:attrNameLst>
                                          <p:attrName>style.visibility</p:attrName>
                                        </p:attrNameLst>
                                      </p:cBhvr>
                                      <p:to>
                                        <p:strVal val="visible"/>
                                      </p:to>
                                    </p:set>
                                    <p:animEffect transition="in" filter="wipe(up)">
                                      <p:cBhvr>
                                        <p:cTn id="94" dur="500"/>
                                        <p:tgtEl>
                                          <p:spTgt spid="2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11"/>
                                        </p:tgtEl>
                                        <p:attrNameLst>
                                          <p:attrName>style.visibility</p:attrName>
                                        </p:attrNameLst>
                                      </p:cBhvr>
                                      <p:to>
                                        <p:strVal val="visible"/>
                                      </p:to>
                                    </p:set>
                                    <p:animEffect transition="in" filter="wipe(up)">
                                      <p:cBhvr>
                                        <p:cTn id="99" dur="500"/>
                                        <p:tgtEl>
                                          <p:spTgt spid="21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12"/>
                                        </p:tgtEl>
                                        <p:attrNameLst>
                                          <p:attrName>style.visibility</p:attrName>
                                        </p:attrNameLst>
                                      </p:cBhvr>
                                      <p:to>
                                        <p:strVal val="visible"/>
                                      </p:to>
                                    </p:set>
                                    <p:animEffect transition="in" filter="wipe(up)">
                                      <p:cBhvr>
                                        <p:cTn id="104" dur="500"/>
                                        <p:tgtEl>
                                          <p:spTgt spid="21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214"/>
                                        </p:tgtEl>
                                        <p:attrNameLst>
                                          <p:attrName>style.visibility</p:attrName>
                                        </p:attrNameLst>
                                      </p:cBhvr>
                                      <p:to>
                                        <p:strVal val="visible"/>
                                      </p:to>
                                    </p:set>
                                    <p:animEffect transition="in" filter="wipe(up)">
                                      <p:cBhvr>
                                        <p:cTn id="109" dur="500"/>
                                        <p:tgtEl>
                                          <p:spTgt spid="21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213"/>
                                        </p:tgtEl>
                                        <p:attrNameLst>
                                          <p:attrName>style.visibility</p:attrName>
                                        </p:attrNameLst>
                                      </p:cBhvr>
                                      <p:to>
                                        <p:strVal val="visible"/>
                                      </p:to>
                                    </p:set>
                                    <p:animEffect transition="in" filter="wipe(up)">
                                      <p:cBhvr>
                                        <p:cTn id="114" dur="500"/>
                                        <p:tgtEl>
                                          <p:spTgt spid="21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215"/>
                                        </p:tgtEl>
                                        <p:attrNameLst>
                                          <p:attrName>style.visibility</p:attrName>
                                        </p:attrNameLst>
                                      </p:cBhvr>
                                      <p:to>
                                        <p:strVal val="visible"/>
                                      </p:to>
                                    </p:set>
                                    <p:animEffect transition="in" filter="wipe(up)">
                                      <p:cBhvr>
                                        <p:cTn id="119" dur="500"/>
                                        <p:tgtEl>
                                          <p:spTgt spid="21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216"/>
                                        </p:tgtEl>
                                        <p:attrNameLst>
                                          <p:attrName>style.visibility</p:attrName>
                                        </p:attrNameLst>
                                      </p:cBhvr>
                                      <p:to>
                                        <p:strVal val="visible"/>
                                      </p:to>
                                    </p:set>
                                    <p:animEffect transition="in" filter="wipe(up)">
                                      <p:cBhvr>
                                        <p:cTn id="124" dur="500"/>
                                        <p:tgtEl>
                                          <p:spTgt spid="21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217"/>
                                        </p:tgtEl>
                                        <p:attrNameLst>
                                          <p:attrName>style.visibility</p:attrName>
                                        </p:attrNameLst>
                                      </p:cBhvr>
                                      <p:to>
                                        <p:strVal val="visible"/>
                                      </p:to>
                                    </p:set>
                                    <p:animEffect transition="in" filter="wipe(up)">
                                      <p:cBhvr>
                                        <p:cTn id="129" dur="500"/>
                                        <p:tgtEl>
                                          <p:spTgt spid="21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19"/>
                                        </p:tgtEl>
                                        <p:attrNameLst>
                                          <p:attrName>style.visibility</p:attrName>
                                        </p:attrNameLst>
                                      </p:cBhvr>
                                      <p:to>
                                        <p:strVal val="visible"/>
                                      </p:to>
                                    </p:set>
                                    <p:animEffect transition="in" filter="wipe(left)">
                                      <p:cBhvr>
                                        <p:cTn id="134" dur="500"/>
                                        <p:tgtEl>
                                          <p:spTgt spid="21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20"/>
                                        </p:tgtEl>
                                        <p:attrNameLst>
                                          <p:attrName>style.visibility</p:attrName>
                                        </p:attrNameLst>
                                      </p:cBhvr>
                                      <p:to>
                                        <p:strVal val="visible"/>
                                      </p:to>
                                    </p:set>
                                    <p:animEffect transition="in" filter="wipe(left)">
                                      <p:cBhvr>
                                        <p:cTn id="139"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6" grpId="0" autoUpdateAnimBg="0"/>
      <p:bldP spid="197" grpId="0" autoUpdateAnimBg="0"/>
      <p:bldP spid="198" grpId="0" autoUpdateAnimBg="0"/>
      <p:bldP spid="199" grpId="0" autoUpdateAnimBg="0"/>
      <p:bldP spid="200" grpId="0" autoUpdateAnimBg="0"/>
      <p:bldP spid="201" grpId="0" autoUpdateAnimBg="0"/>
      <p:bldP spid="202" grpId="0" autoUpdateAnimBg="0"/>
      <p:bldP spid="203" grpId="0" autoUpdateAnimBg="0"/>
      <p:bldP spid="204" grpId="0" autoUpdateAnimBg="0"/>
      <p:bldP spid="205" grpId="0" autoUpdateAnimBg="0"/>
      <p:bldP spid="206" grpId="0" autoUpdateAnimBg="0"/>
      <p:bldP spid="207" grpId="0" autoUpdateAnimBg="0"/>
      <p:bldP spid="208" grpId="0" autoUpdateAnimBg="0"/>
      <p:bldP spid="209" grpId="0" autoUpdateAnimBg="0"/>
      <p:bldP spid="210" grpId="0" autoUpdateAnimBg="0"/>
      <p:bldP spid="211" grpId="0" autoUpdateAnimBg="0"/>
      <p:bldP spid="212" grpId="0" autoUpdateAnimBg="0"/>
      <p:bldP spid="213" grpId="0" autoUpdateAnimBg="0"/>
      <p:bldP spid="214" grpId="0" autoUpdateAnimBg="0"/>
      <p:bldP spid="215" grpId="0" autoUpdateAnimBg="0"/>
      <p:bldP spid="216" grpId="0" autoUpdateAnimBg="0"/>
      <p:bldP spid="217" grpId="0" autoUpdateAnimBg="0"/>
      <p:bldP spid="218" grpId="0" autoUpdateAnimBg="0"/>
      <p:bldP spid="219" grpId="0" autoUpdateAnimBg="0"/>
      <p:bldP spid="22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2105969" y="211424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2</a:t>
            </a:r>
            <a:endParaRPr lang="zh-CN" altLang="en-US" sz="3600" b="1" dirty="0">
              <a:solidFill>
                <a:prstClr val="black"/>
              </a:solidFill>
            </a:endParaRPr>
          </a:p>
        </p:txBody>
      </p:sp>
      <p:sp>
        <p:nvSpPr>
          <p:cNvPr id="7" name="圆角矩形 6"/>
          <p:cNvSpPr/>
          <p:nvPr/>
        </p:nvSpPr>
        <p:spPr>
          <a:xfrm>
            <a:off x="2102418" y="4071354"/>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4</a:t>
            </a:r>
            <a:endParaRPr lang="zh-CN" altLang="en-US" sz="3600" b="1" dirty="0">
              <a:solidFill>
                <a:prstClr val="black"/>
              </a:solidFill>
            </a:endParaRPr>
          </a:p>
        </p:txBody>
      </p:sp>
      <p:sp>
        <p:nvSpPr>
          <p:cNvPr id="8" name="圆角矩形 7"/>
          <p:cNvSpPr/>
          <p:nvPr/>
        </p:nvSpPr>
        <p:spPr>
          <a:xfrm>
            <a:off x="3094795" y="3050175"/>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不识别相等二分查找</a:t>
            </a:r>
            <a:r>
              <a:rPr lang="zh-CN" altLang="en-US" sz="3600" b="1">
                <a:solidFill>
                  <a:prstClr val="black"/>
                </a:solidFill>
              </a:rPr>
              <a:t>算法及性能</a:t>
            </a:r>
          </a:p>
        </p:txBody>
      </p:sp>
      <p:sp>
        <p:nvSpPr>
          <p:cNvPr id="10" name="圆角矩形 9"/>
          <p:cNvSpPr/>
          <p:nvPr/>
        </p:nvSpPr>
        <p:spPr>
          <a:xfrm>
            <a:off x="3094795" y="4071681"/>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识别相等二</a:t>
            </a:r>
            <a:r>
              <a:rPr lang="zh-CN" altLang="en-US" sz="3600" b="1">
                <a:solidFill>
                  <a:prstClr val="black"/>
                </a:solidFill>
              </a:rPr>
              <a:t>分查找算法及性能</a:t>
            </a:r>
          </a:p>
        </p:txBody>
      </p:sp>
      <p:sp>
        <p:nvSpPr>
          <p:cNvPr id="11" name="圆角矩形 10"/>
          <p:cNvSpPr/>
          <p:nvPr/>
        </p:nvSpPr>
        <p:spPr>
          <a:xfrm>
            <a:off x="2102418" y="3050172"/>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3</a:t>
            </a:r>
            <a:endParaRPr lang="zh-CN" altLang="en-US" sz="3600" b="1" dirty="0">
              <a:solidFill>
                <a:prstClr val="black"/>
              </a:solidFill>
            </a:endParaRPr>
          </a:p>
        </p:txBody>
      </p:sp>
      <p:sp>
        <p:nvSpPr>
          <p:cNvPr id="12" name="圆角矩形 11"/>
          <p:cNvSpPr/>
          <p:nvPr/>
        </p:nvSpPr>
        <p:spPr>
          <a:xfrm>
            <a:off x="3094794" y="2106570"/>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srgbClr val="000000"/>
                </a:solidFill>
              </a:rPr>
              <a:t>顺序</a:t>
            </a:r>
            <a:r>
              <a:rPr lang="zh-CN" altLang="en-US" sz="3600" b="1">
                <a:solidFill>
                  <a:srgbClr val="000000"/>
                </a:solidFill>
              </a:rPr>
              <a:t>查找算法及性能</a:t>
            </a:r>
            <a:endParaRPr lang="zh-CN" altLang="en-US" sz="3600" b="1" dirty="0">
              <a:solidFill>
                <a:srgbClr val="000000"/>
              </a:solidFill>
            </a:endParaRPr>
          </a:p>
        </p:txBody>
      </p:sp>
      <p:sp>
        <p:nvSpPr>
          <p:cNvPr id="9" name="圆角矩形 8"/>
          <p:cNvSpPr/>
          <p:nvPr/>
        </p:nvSpPr>
        <p:spPr>
          <a:xfrm>
            <a:off x="2134802" y="5085499"/>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5</a:t>
            </a:r>
            <a:endParaRPr lang="zh-CN" altLang="en-US" sz="3600" b="1" dirty="0">
              <a:solidFill>
                <a:prstClr val="black"/>
              </a:solidFill>
            </a:endParaRPr>
          </a:p>
        </p:txBody>
      </p:sp>
      <p:sp>
        <p:nvSpPr>
          <p:cNvPr id="13" name="圆角矩形 12"/>
          <p:cNvSpPr/>
          <p:nvPr/>
        </p:nvSpPr>
        <p:spPr>
          <a:xfrm>
            <a:off x="3127179" y="5085826"/>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查找算法性能的下界</a:t>
            </a:r>
            <a:endParaRPr lang="zh-CN" altLang="en-US" sz="3600" b="1">
              <a:solidFill>
                <a:prstClr val="black"/>
              </a:solidFill>
            </a:endParaRPr>
          </a:p>
        </p:txBody>
      </p:sp>
      <p:sp>
        <p:nvSpPr>
          <p:cNvPr id="14" name="圆角矩形 13"/>
          <p:cNvSpPr/>
          <p:nvPr/>
        </p:nvSpPr>
        <p:spPr>
          <a:xfrm>
            <a:off x="2105969" y="120522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dirty="0">
                <a:solidFill>
                  <a:prstClr val="black"/>
                </a:solidFill>
              </a:rPr>
              <a:t>1</a:t>
            </a:r>
            <a:endParaRPr lang="zh-CN" altLang="en-US" sz="3600" b="1" dirty="0">
              <a:solidFill>
                <a:prstClr val="black"/>
              </a:solidFill>
            </a:endParaRPr>
          </a:p>
        </p:txBody>
      </p:sp>
      <p:sp>
        <p:nvSpPr>
          <p:cNvPr id="15" name="圆角矩形 14"/>
          <p:cNvSpPr/>
          <p:nvPr/>
        </p:nvSpPr>
        <p:spPr>
          <a:xfrm>
            <a:off x="3094794" y="1197550"/>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srgbClr val="000000"/>
                </a:solidFill>
              </a:rPr>
              <a:t>查找相关概念</a:t>
            </a:r>
            <a:endParaRPr lang="zh-CN" altLang="en-US" sz="3600" b="1" dirty="0">
              <a:solidFill>
                <a:srgbClr val="000000"/>
              </a:solidFill>
            </a:endParaRPr>
          </a:p>
        </p:txBody>
      </p:sp>
    </p:spTree>
    <p:extLst>
      <p:ext uri="{BB962C8B-B14F-4D97-AF65-F5344CB8AC3E}">
        <p14:creationId xmlns:p14="http://schemas.microsoft.com/office/powerpoint/2010/main" val="15834651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8669" y="1075704"/>
            <a:ext cx="7710757" cy="5450437"/>
          </a:xfrm>
        </p:spPr>
        <p:txBody>
          <a:bodyPr>
            <a:normAutofit/>
          </a:bodyPr>
          <a:lstStyle/>
          <a:p>
            <a:pPr>
              <a:lnSpc>
                <a:spcPct val="120000"/>
              </a:lnSpc>
              <a:spcBef>
                <a:spcPts val="600"/>
              </a:spcBef>
              <a:spcAft>
                <a:spcPts val="0"/>
              </a:spcAft>
            </a:pPr>
            <a:r>
              <a:rPr lang="zh-CN" altLang="en-US" sz="2000"/>
              <a:t>在比较树</a:t>
            </a:r>
            <a:r>
              <a:rPr lang="zh-CN" altLang="en-US" sz="2000" smtClean="0"/>
              <a:t>上三</a:t>
            </a:r>
            <a:r>
              <a:rPr lang="zh-CN" altLang="en-US" sz="2000"/>
              <a:t>个不同的要素：圆形结点，树枝和方形结点</a:t>
            </a:r>
            <a:r>
              <a:rPr lang="zh-CN" altLang="en-US" sz="2000" smtClean="0"/>
              <a:t>。</a:t>
            </a:r>
            <a:endParaRPr lang="en-US" altLang="zh-CN" sz="2000" smtClean="0"/>
          </a:p>
          <a:p>
            <a:pPr>
              <a:lnSpc>
                <a:spcPct val="120000"/>
              </a:lnSpc>
              <a:spcBef>
                <a:spcPts val="600"/>
              </a:spcBef>
              <a:spcAft>
                <a:spcPts val="0"/>
              </a:spcAft>
            </a:pPr>
            <a:r>
              <a:rPr lang="zh-CN" altLang="en-US" sz="2000" smtClean="0"/>
              <a:t>圆形结点</a:t>
            </a:r>
            <a:r>
              <a:rPr lang="zh-CN" altLang="en-US" sz="2000"/>
              <a:t>表示一次比较，其中的数字表示与目标比较的记录在表中的位序号，</a:t>
            </a:r>
            <a:r>
              <a:rPr lang="zh-CN" altLang="en-US" sz="2000">
                <a:solidFill>
                  <a:srgbClr val="FF0000"/>
                </a:solidFill>
              </a:rPr>
              <a:t>比较树上的位序通常从</a:t>
            </a:r>
            <a:r>
              <a:rPr lang="en-US" altLang="zh-CN" sz="2000">
                <a:solidFill>
                  <a:srgbClr val="FF0000"/>
                </a:solidFill>
              </a:rPr>
              <a:t>1</a:t>
            </a:r>
            <a:r>
              <a:rPr lang="zh-CN" altLang="en-US" sz="2000">
                <a:solidFill>
                  <a:srgbClr val="FF0000"/>
                </a:solidFill>
              </a:rPr>
              <a:t>开始编序</a:t>
            </a:r>
            <a:r>
              <a:rPr lang="zh-CN" altLang="en-US" sz="2000"/>
              <a:t>，即长度为</a:t>
            </a:r>
            <a:r>
              <a:rPr lang="en-US" altLang="zh-CN" sz="2000"/>
              <a:t>n</a:t>
            </a:r>
            <a:r>
              <a:rPr lang="zh-CN" altLang="en-US" sz="2000"/>
              <a:t>的线性表，元素的编号依次为</a:t>
            </a:r>
            <a:r>
              <a:rPr lang="en-US" altLang="zh-CN" sz="2000"/>
              <a:t>1,2,3,……,n</a:t>
            </a:r>
            <a:r>
              <a:rPr lang="zh-CN" altLang="en-US" sz="2000" smtClean="0"/>
              <a:t>。</a:t>
            </a:r>
            <a:endParaRPr lang="en-US" altLang="zh-CN" sz="2000" smtClean="0"/>
          </a:p>
          <a:p>
            <a:pPr>
              <a:lnSpc>
                <a:spcPct val="120000"/>
              </a:lnSpc>
              <a:spcBef>
                <a:spcPts val="600"/>
              </a:spcBef>
              <a:spcAft>
                <a:spcPts val="0"/>
              </a:spcAft>
            </a:pPr>
            <a:r>
              <a:rPr lang="zh-CN" altLang="en-US" sz="2000" smtClean="0"/>
              <a:t>由</a:t>
            </a:r>
            <a:r>
              <a:rPr lang="zh-CN" altLang="en-US" sz="2000"/>
              <a:t>圆形结点向左右伸出的线段称为树枝，它表示此次比较产生的不同结果。如目标与</a:t>
            </a:r>
            <a:r>
              <a:rPr lang="en-US" altLang="zh-CN" sz="2000"/>
              <a:t>1</a:t>
            </a:r>
            <a:r>
              <a:rPr lang="zh-CN" altLang="en-US" sz="2000"/>
              <a:t>号记录比较，可能相等，也可能不等</a:t>
            </a:r>
            <a:r>
              <a:rPr lang="zh-CN" altLang="en-US" sz="2000" smtClean="0"/>
              <a:t>。</a:t>
            </a:r>
            <a:endParaRPr lang="en-US" altLang="zh-CN" sz="2000" smtClean="0"/>
          </a:p>
          <a:p>
            <a:pPr>
              <a:lnSpc>
                <a:spcPct val="120000"/>
              </a:lnSpc>
              <a:spcBef>
                <a:spcPts val="600"/>
              </a:spcBef>
              <a:spcAft>
                <a:spcPts val="0"/>
              </a:spcAft>
            </a:pPr>
            <a:r>
              <a:rPr lang="zh-CN" altLang="en-US" sz="2000" smtClean="0"/>
              <a:t>方形</a:t>
            </a:r>
            <a:r>
              <a:rPr lang="zh-CN" altLang="en-US" sz="2000"/>
              <a:t>的结点表示</a:t>
            </a:r>
            <a:r>
              <a:rPr lang="zh-CN" altLang="en-US" sz="2000" smtClean="0"/>
              <a:t>比较查找成功</a:t>
            </a:r>
            <a:r>
              <a:rPr lang="zh-CN" altLang="en-US" sz="2000"/>
              <a:t>或失败的结果，其中</a:t>
            </a:r>
            <a:r>
              <a:rPr lang="en-US" altLang="zh-CN" sz="2000"/>
              <a:t>F</a:t>
            </a:r>
            <a:r>
              <a:rPr lang="zh-CN" altLang="en-US" sz="2000"/>
              <a:t>表示失败查找，而方块中含有数字</a:t>
            </a:r>
            <a:r>
              <a:rPr lang="en-US" altLang="zh-CN" sz="2000"/>
              <a:t>k</a:t>
            </a:r>
            <a:r>
              <a:rPr lang="zh-CN" altLang="en-US" sz="2000"/>
              <a:t>则表示成功查找结束于</a:t>
            </a:r>
            <a:r>
              <a:rPr lang="en-US" altLang="zh-CN" sz="2000"/>
              <a:t>k</a:t>
            </a:r>
            <a:r>
              <a:rPr lang="zh-CN" altLang="en-US" sz="2000"/>
              <a:t>号记录。</a:t>
            </a:r>
          </a:p>
          <a:p>
            <a:pPr>
              <a:lnSpc>
                <a:spcPct val="120000"/>
              </a:lnSpc>
              <a:spcBef>
                <a:spcPts val="600"/>
              </a:spcBef>
              <a:spcAft>
                <a:spcPts val="0"/>
              </a:spcAft>
            </a:pPr>
            <a:r>
              <a:rPr lang="zh-CN" altLang="en-US" sz="2000"/>
              <a:t>任一次查找都是从根结点开始</a:t>
            </a:r>
            <a:r>
              <a:rPr lang="zh-CN" altLang="en-US" sz="2000" smtClean="0"/>
              <a:t>，终止</a:t>
            </a:r>
            <a:r>
              <a:rPr lang="zh-CN" altLang="en-US" sz="2000"/>
              <a:t>于某一个方形结点的过程</a:t>
            </a:r>
            <a:r>
              <a:rPr lang="zh-CN" altLang="en-US" sz="2000" smtClean="0"/>
              <a:t>。</a:t>
            </a:r>
            <a:endParaRPr lang="en-US" altLang="zh-CN" sz="2000" smtClean="0"/>
          </a:p>
          <a:p>
            <a:pPr lvl="1">
              <a:lnSpc>
                <a:spcPct val="120000"/>
              </a:lnSpc>
              <a:spcBef>
                <a:spcPts val="600"/>
              </a:spcBef>
              <a:spcAft>
                <a:spcPts val="0"/>
              </a:spcAft>
            </a:pPr>
            <a:r>
              <a:rPr lang="zh-CN" altLang="en-US" sz="1800" smtClean="0"/>
              <a:t>如</a:t>
            </a:r>
            <a:r>
              <a:rPr lang="zh-CN" altLang="en-US" sz="1800"/>
              <a:t>查找</a:t>
            </a:r>
            <a:r>
              <a:rPr lang="en-US" altLang="zh-CN" sz="1800"/>
              <a:t>2</a:t>
            </a:r>
            <a:r>
              <a:rPr lang="zh-CN" altLang="en-US" sz="1800"/>
              <a:t>号记录的过程为：目标先与</a:t>
            </a:r>
            <a:r>
              <a:rPr lang="en-US" altLang="zh-CN" sz="1800"/>
              <a:t>1</a:t>
            </a:r>
            <a:r>
              <a:rPr lang="zh-CN" altLang="en-US" sz="1800"/>
              <a:t>号记录比较，不等，然后再与</a:t>
            </a:r>
            <a:r>
              <a:rPr lang="en-US" altLang="zh-CN" sz="1800"/>
              <a:t>2</a:t>
            </a:r>
            <a:r>
              <a:rPr lang="zh-CN" altLang="en-US" sz="1800"/>
              <a:t>号记录比较，相等，成功查找而结束</a:t>
            </a:r>
            <a:r>
              <a:rPr lang="zh-CN" altLang="en-US" sz="1800" smtClean="0"/>
              <a:t>；</a:t>
            </a:r>
            <a:endParaRPr lang="en-US" altLang="zh-CN" sz="1800" smtClean="0"/>
          </a:p>
          <a:p>
            <a:pPr lvl="1">
              <a:lnSpc>
                <a:spcPct val="120000"/>
              </a:lnSpc>
              <a:spcBef>
                <a:spcPts val="600"/>
              </a:spcBef>
              <a:spcAft>
                <a:spcPts val="0"/>
              </a:spcAft>
            </a:pPr>
            <a:r>
              <a:rPr lang="zh-CN" altLang="en-US" sz="1800" smtClean="0"/>
              <a:t>失败</a:t>
            </a:r>
            <a:r>
              <a:rPr lang="zh-CN" altLang="en-US" sz="1800"/>
              <a:t>查找的任何情况都对应于从根结点走到底部</a:t>
            </a:r>
            <a:r>
              <a:rPr lang="en-US" altLang="zh-CN" sz="1800"/>
              <a:t>F</a:t>
            </a:r>
            <a:r>
              <a:rPr lang="zh-CN" altLang="en-US" sz="1800"/>
              <a:t>结点的过程，比较次数总是</a:t>
            </a:r>
            <a:r>
              <a:rPr lang="en-US" altLang="zh-CN" sz="1800"/>
              <a:t>n</a:t>
            </a:r>
            <a:r>
              <a:rPr lang="zh-CN" altLang="en-US" sz="1800" smtClean="0"/>
              <a:t>。</a:t>
            </a:r>
            <a:endParaRPr lang="zh-CN" altLang="en-US" sz="1800"/>
          </a:p>
        </p:txBody>
      </p:sp>
      <p:sp>
        <p:nvSpPr>
          <p:cNvPr id="3" name="标题 2"/>
          <p:cNvSpPr>
            <a:spLocks noGrp="1"/>
          </p:cNvSpPr>
          <p:nvPr>
            <p:ph type="title"/>
          </p:nvPr>
        </p:nvSpPr>
        <p:spPr/>
        <p:txBody>
          <a:bodyPr>
            <a:normAutofit fontScale="90000"/>
          </a:bodyPr>
          <a:lstStyle/>
          <a:p>
            <a:r>
              <a:rPr lang="zh-CN" altLang="zh-CN" b="1"/>
              <a:t>顺序查找的比较</a:t>
            </a:r>
            <a:r>
              <a:rPr lang="zh-CN" altLang="zh-CN" b="1" smtClean="0"/>
              <a:t>树</a:t>
            </a:r>
            <a:endParaRPr lang="zh-CN" altLang="en-US"/>
          </a:p>
        </p:txBody>
      </p:sp>
      <p:pic>
        <p:nvPicPr>
          <p:cNvPr id="4" name="图片 3"/>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8205207" y="1053533"/>
            <a:ext cx="3866667" cy="4742857"/>
          </a:xfrm>
          <a:prstGeom prst="rect">
            <a:avLst/>
          </a:prstGeom>
          <a:noFill/>
          <a:ln>
            <a:noFill/>
          </a:ln>
        </p:spPr>
      </p:pic>
    </p:spTree>
    <p:extLst>
      <p:ext uri="{BB962C8B-B14F-4D97-AF65-F5344CB8AC3E}">
        <p14:creationId xmlns:p14="http://schemas.microsoft.com/office/powerpoint/2010/main" val="35611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1870896" y="3631460"/>
            <a:ext cx="8549010" cy="5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zh-CN" altLang="en-US" b="0" dirty="0">
                <a:solidFill>
                  <a:prstClr val="black"/>
                </a:solidFill>
                <a:ea typeface="隶书" pitchFamily="49" charset="-122"/>
              </a:rPr>
              <a:t>设 </a:t>
            </a:r>
            <a:r>
              <a:rPr lang="en-US" altLang="zh-CN" dirty="0">
                <a:solidFill>
                  <a:prstClr val="black"/>
                </a:solidFill>
                <a:ea typeface="隶书" pitchFamily="49" charset="-122"/>
              </a:rPr>
              <a:t>RH(key)=(3 *key) % 10+1</a:t>
            </a:r>
            <a:endParaRPr lang="en-US" altLang="zh-CN" b="0" dirty="0">
              <a:solidFill>
                <a:prstClr val="black"/>
              </a:solidFill>
              <a:ea typeface="隶书" pitchFamily="49" charset="-122"/>
            </a:endParaRPr>
          </a:p>
        </p:txBody>
      </p:sp>
      <p:sp>
        <p:nvSpPr>
          <p:cNvPr id="433156" name="Text Box 4"/>
          <p:cNvSpPr txBox="1">
            <a:spLocks noChangeArrowheads="1"/>
          </p:cNvSpPr>
          <p:nvPr/>
        </p:nvSpPr>
        <p:spPr bwMode="auto">
          <a:xfrm>
            <a:off x="9257097"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A50021"/>
                </a:solidFill>
              </a:rPr>
              <a:t>19</a:t>
            </a:r>
            <a:endParaRPr lang="en-US" altLang="zh-CN" b="0">
              <a:solidFill>
                <a:prstClr val="black"/>
              </a:solidFill>
            </a:endParaRPr>
          </a:p>
        </p:txBody>
      </p:sp>
      <p:sp>
        <p:nvSpPr>
          <p:cNvPr id="433157" name="Text Box 5"/>
          <p:cNvSpPr txBox="1">
            <a:spLocks noChangeArrowheads="1"/>
          </p:cNvSpPr>
          <p:nvPr/>
        </p:nvSpPr>
        <p:spPr bwMode="auto">
          <a:xfrm>
            <a:off x="2577770"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A50021"/>
                </a:solidFill>
              </a:rPr>
              <a:t>01</a:t>
            </a:r>
            <a:endParaRPr lang="en-US" altLang="zh-CN" b="0">
              <a:solidFill>
                <a:prstClr val="black"/>
              </a:solidFill>
            </a:endParaRPr>
          </a:p>
        </p:txBody>
      </p:sp>
      <p:sp>
        <p:nvSpPr>
          <p:cNvPr id="433158" name="Text Box 6"/>
          <p:cNvSpPr txBox="1">
            <a:spLocks noChangeArrowheads="1"/>
          </p:cNvSpPr>
          <p:nvPr/>
        </p:nvSpPr>
        <p:spPr bwMode="auto">
          <a:xfrm>
            <a:off x="1638087"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3333FF"/>
                </a:solidFill>
              </a:rPr>
              <a:t>23</a:t>
            </a:r>
            <a:endParaRPr lang="en-US" altLang="zh-CN" b="0">
              <a:solidFill>
                <a:prstClr val="black"/>
              </a:solidFill>
            </a:endParaRPr>
          </a:p>
        </p:txBody>
      </p:sp>
      <p:sp>
        <p:nvSpPr>
          <p:cNvPr id="433159" name="Text Box 7"/>
          <p:cNvSpPr txBox="1">
            <a:spLocks noChangeArrowheads="1"/>
          </p:cNvSpPr>
          <p:nvPr/>
        </p:nvSpPr>
        <p:spPr bwMode="auto">
          <a:xfrm>
            <a:off x="4482522"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A50021"/>
                </a:solidFill>
              </a:rPr>
              <a:t>14</a:t>
            </a:r>
            <a:endParaRPr lang="en-US" altLang="zh-CN" b="0">
              <a:solidFill>
                <a:prstClr val="black"/>
              </a:solidFill>
            </a:endParaRPr>
          </a:p>
        </p:txBody>
      </p:sp>
      <p:sp>
        <p:nvSpPr>
          <p:cNvPr id="433160" name="Text Box 8"/>
          <p:cNvSpPr txBox="1">
            <a:spLocks noChangeArrowheads="1"/>
          </p:cNvSpPr>
          <p:nvPr/>
        </p:nvSpPr>
        <p:spPr bwMode="auto">
          <a:xfrm>
            <a:off x="7352345"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3333FF"/>
                </a:solidFill>
              </a:rPr>
              <a:t>55</a:t>
            </a:r>
            <a:endParaRPr lang="en-US" altLang="zh-CN" b="0">
              <a:solidFill>
                <a:prstClr val="black"/>
              </a:solidFill>
            </a:endParaRPr>
          </a:p>
        </p:txBody>
      </p:sp>
      <p:sp>
        <p:nvSpPr>
          <p:cNvPr id="433161" name="Text Box 9"/>
          <p:cNvSpPr txBox="1">
            <a:spLocks noChangeArrowheads="1"/>
          </p:cNvSpPr>
          <p:nvPr/>
        </p:nvSpPr>
        <p:spPr bwMode="auto">
          <a:xfrm>
            <a:off x="3492051"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A50021"/>
                </a:solidFill>
              </a:rPr>
              <a:t>68</a:t>
            </a:r>
            <a:endParaRPr lang="en-US" altLang="zh-CN" b="0">
              <a:solidFill>
                <a:prstClr val="black"/>
              </a:solidFill>
            </a:endParaRPr>
          </a:p>
        </p:txBody>
      </p:sp>
      <p:sp>
        <p:nvSpPr>
          <p:cNvPr id="433162" name="Text Box 10"/>
          <p:cNvSpPr txBox="1">
            <a:spLocks noChangeArrowheads="1"/>
          </p:cNvSpPr>
          <p:nvPr/>
        </p:nvSpPr>
        <p:spPr bwMode="auto">
          <a:xfrm>
            <a:off x="5422201" y="4940776"/>
            <a:ext cx="572338"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3333FF"/>
                </a:solidFill>
              </a:rPr>
              <a:t>11</a:t>
            </a:r>
            <a:endParaRPr lang="en-US" altLang="zh-CN" b="0">
              <a:solidFill>
                <a:prstClr val="black"/>
              </a:solidFill>
            </a:endParaRPr>
          </a:p>
        </p:txBody>
      </p:sp>
      <p:sp>
        <p:nvSpPr>
          <p:cNvPr id="433163" name="Text Box 11"/>
          <p:cNvSpPr txBox="1">
            <a:spLocks noChangeArrowheads="1"/>
          </p:cNvSpPr>
          <p:nvPr/>
        </p:nvSpPr>
        <p:spPr bwMode="auto">
          <a:xfrm>
            <a:off x="6438064"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A50021"/>
                </a:solidFill>
              </a:rPr>
              <a:t>82</a:t>
            </a:r>
            <a:endParaRPr lang="en-US" altLang="zh-CN" b="0">
              <a:solidFill>
                <a:prstClr val="black"/>
              </a:solidFill>
            </a:endParaRPr>
          </a:p>
        </p:txBody>
      </p:sp>
      <p:sp>
        <p:nvSpPr>
          <p:cNvPr id="433164" name="Text Box 12"/>
          <p:cNvSpPr txBox="1">
            <a:spLocks noChangeArrowheads="1"/>
          </p:cNvSpPr>
          <p:nvPr/>
        </p:nvSpPr>
        <p:spPr bwMode="auto">
          <a:xfrm>
            <a:off x="11212646" y="4940776"/>
            <a:ext cx="594972"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sz="3200">
                <a:solidFill>
                  <a:srgbClr val="FF00FF"/>
                </a:solidFill>
              </a:rPr>
              <a:t>36</a:t>
            </a:r>
            <a:endParaRPr lang="en-US" altLang="zh-CN" b="0">
              <a:solidFill>
                <a:prstClr val="black"/>
              </a:solidFill>
            </a:endParaRPr>
          </a:p>
        </p:txBody>
      </p:sp>
      <p:sp>
        <p:nvSpPr>
          <p:cNvPr id="433165" name="Text Box 13"/>
          <p:cNvSpPr txBox="1">
            <a:spLocks noChangeArrowheads="1"/>
          </p:cNvSpPr>
          <p:nvPr/>
        </p:nvSpPr>
        <p:spPr bwMode="auto">
          <a:xfrm>
            <a:off x="2028938" y="5375638"/>
            <a:ext cx="7635361" cy="5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en-US" altLang="zh-CN" b="0" dirty="0">
                <a:solidFill>
                  <a:srgbClr val="A50021"/>
                </a:solidFill>
              </a:rPr>
              <a:t>2      1      1      1      2      1      2              1               3</a:t>
            </a:r>
            <a:endParaRPr lang="en-US" altLang="zh-CN" b="0" dirty="0">
              <a:solidFill>
                <a:prstClr val="black"/>
              </a:solidFill>
            </a:endParaRPr>
          </a:p>
        </p:txBody>
      </p:sp>
      <p:sp>
        <p:nvSpPr>
          <p:cNvPr id="433168" name="Rectangle 16"/>
          <p:cNvSpPr>
            <a:spLocks noChangeArrowheads="1"/>
          </p:cNvSpPr>
          <p:nvPr/>
        </p:nvSpPr>
        <p:spPr bwMode="auto">
          <a:xfrm>
            <a:off x="1733520" y="3129258"/>
            <a:ext cx="8878260" cy="5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spAutoFit/>
          </a:bodyPr>
          <a:lstStyle/>
          <a:p>
            <a:pPr defTabSz="914326"/>
            <a:r>
              <a:rPr lang="zh-CN" altLang="en-US" sz="2800" dirty="0">
                <a:solidFill>
                  <a:prstClr val="black"/>
                </a:solidFill>
                <a:ea typeface="华文中宋" pitchFamily="2" charset="-122"/>
              </a:rPr>
              <a:t>若采用</a:t>
            </a:r>
            <a:r>
              <a:rPr lang="zh-CN" altLang="en-US" sz="2800" dirty="0">
                <a:solidFill>
                  <a:srgbClr val="FF0000"/>
                </a:solidFill>
                <a:ea typeface="华文中宋" pitchFamily="2" charset="-122"/>
              </a:rPr>
              <a:t>双哈希函数探测法处理冲突</a:t>
            </a:r>
          </a:p>
        </p:txBody>
      </p:sp>
      <p:sp>
        <p:nvSpPr>
          <p:cNvPr id="167951" name="Text Box 17"/>
          <p:cNvSpPr txBox="1">
            <a:spLocks noChangeArrowheads="1"/>
          </p:cNvSpPr>
          <p:nvPr/>
        </p:nvSpPr>
        <p:spPr bwMode="auto">
          <a:xfrm>
            <a:off x="1583069" y="1182969"/>
            <a:ext cx="6846492" cy="1323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lnSpc>
                <a:spcPct val="125000"/>
              </a:lnSpc>
            </a:pPr>
            <a:r>
              <a:rPr lang="zh-CN" altLang="en-US" sz="3200" dirty="0">
                <a:solidFill>
                  <a:prstClr val="black"/>
                </a:solidFill>
                <a:ea typeface="楷体_GB2312" pitchFamily="49" charset="-122"/>
              </a:rPr>
              <a:t>例如</a:t>
            </a:r>
            <a:r>
              <a:rPr lang="en-US" altLang="zh-CN" sz="3200" dirty="0">
                <a:solidFill>
                  <a:prstClr val="black"/>
                </a:solidFill>
                <a:ea typeface="楷体_GB2312" pitchFamily="49" charset="-122"/>
              </a:rPr>
              <a:t>:  </a:t>
            </a:r>
            <a:r>
              <a:rPr lang="zh-CN" altLang="en-US" sz="3200" dirty="0">
                <a:solidFill>
                  <a:prstClr val="black"/>
                </a:solidFill>
                <a:ea typeface="楷体_GB2312" pitchFamily="49" charset="-122"/>
              </a:rPr>
              <a:t>关键字集合 </a:t>
            </a:r>
          </a:p>
          <a:p>
            <a:pPr defTabSz="914326">
              <a:lnSpc>
                <a:spcPct val="125000"/>
              </a:lnSpc>
            </a:pPr>
            <a:r>
              <a:rPr lang="zh-CN" altLang="en-US" sz="3200" dirty="0">
                <a:solidFill>
                  <a:prstClr val="black"/>
                </a:solidFill>
                <a:ea typeface="楷体_GB2312" pitchFamily="49" charset="-122"/>
              </a:rPr>
              <a:t>        </a:t>
            </a:r>
            <a:r>
              <a:rPr lang="en-US" altLang="zh-CN" sz="3200" dirty="0">
                <a:solidFill>
                  <a:prstClr val="black"/>
                </a:solidFill>
                <a:ea typeface="楷体_GB2312" pitchFamily="49" charset="-122"/>
              </a:rPr>
              <a:t>{ 19, 01, 23, 14, 55, 68, 11, 82, 36 }</a:t>
            </a:r>
          </a:p>
        </p:txBody>
      </p:sp>
      <p:sp>
        <p:nvSpPr>
          <p:cNvPr id="433170" name="Text Box 18"/>
          <p:cNvSpPr txBox="1">
            <a:spLocks noChangeArrowheads="1"/>
          </p:cNvSpPr>
          <p:nvPr/>
        </p:nvSpPr>
        <p:spPr bwMode="auto">
          <a:xfrm>
            <a:off x="1587301" y="2564412"/>
            <a:ext cx="7073156" cy="5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9" tIns="45705" rIns="91409" bIns="45705">
            <a:spAutoFit/>
          </a:bodyPr>
          <a:lstStyle>
            <a:lvl1pPr>
              <a:defRPr kumimoji="1" sz="2800" b="1">
                <a:solidFill>
                  <a:srgbClr val="0000FF"/>
                </a:solidFill>
                <a:latin typeface="Times New Roman" pitchFamily="18" charset="0"/>
                <a:ea typeface="宋体" pitchFamily="2" charset="-122"/>
              </a:defRPr>
            </a:lvl1pPr>
            <a:lvl2pPr marL="742950" indent="-285750">
              <a:defRPr kumimoji="1" sz="2800" b="1">
                <a:solidFill>
                  <a:srgbClr val="0000FF"/>
                </a:solidFill>
                <a:latin typeface="Times New Roman" pitchFamily="18" charset="0"/>
                <a:ea typeface="宋体" pitchFamily="2" charset="-122"/>
              </a:defRPr>
            </a:lvl2pPr>
            <a:lvl3pPr marL="1143000" indent="-228600">
              <a:defRPr kumimoji="1" sz="2800" b="1">
                <a:solidFill>
                  <a:srgbClr val="0000FF"/>
                </a:solidFill>
                <a:latin typeface="Times New Roman" pitchFamily="18" charset="0"/>
                <a:ea typeface="宋体" pitchFamily="2" charset="-122"/>
              </a:defRPr>
            </a:lvl3pPr>
            <a:lvl4pPr marL="1600200" indent="-228600">
              <a:defRPr kumimoji="1" sz="2800" b="1">
                <a:solidFill>
                  <a:srgbClr val="0000FF"/>
                </a:solidFill>
                <a:latin typeface="Times New Roman" pitchFamily="18" charset="0"/>
                <a:ea typeface="宋体" pitchFamily="2" charset="-122"/>
              </a:defRPr>
            </a:lvl4pPr>
            <a:lvl5pPr marL="2057400" indent="-22860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defTabSz="914326"/>
            <a:r>
              <a:rPr lang="zh-CN" altLang="en-US" dirty="0">
                <a:solidFill>
                  <a:prstClr val="black"/>
                </a:solidFill>
                <a:ea typeface="楷体_GB2312" pitchFamily="49" charset="-122"/>
              </a:rPr>
              <a:t>设定哈希函数 </a:t>
            </a:r>
            <a:r>
              <a:rPr lang="en-US" altLang="zh-CN" dirty="0">
                <a:solidFill>
                  <a:prstClr val="black"/>
                </a:solidFill>
                <a:ea typeface="楷体_GB2312" pitchFamily="49" charset="-122"/>
              </a:rPr>
              <a:t>H(key) = </a:t>
            </a:r>
            <a:r>
              <a:rPr lang="en-US" altLang="zh-CN">
                <a:solidFill>
                  <a:prstClr val="black"/>
                </a:solidFill>
                <a:ea typeface="楷体_GB2312" pitchFamily="49" charset="-122"/>
              </a:rPr>
              <a:t>key </a:t>
            </a:r>
            <a:r>
              <a:rPr lang="en-US" altLang="zh-CN" smtClean="0">
                <a:solidFill>
                  <a:prstClr val="black"/>
                </a:solidFill>
                <a:ea typeface="楷体_GB2312" pitchFamily="49" charset="-122"/>
              </a:rPr>
              <a:t>% </a:t>
            </a:r>
            <a:r>
              <a:rPr lang="en-US" altLang="zh-CN" dirty="0">
                <a:solidFill>
                  <a:prstClr val="black"/>
                </a:solidFill>
                <a:ea typeface="楷体_GB2312" pitchFamily="49" charset="-122"/>
              </a:rPr>
              <a:t>11 ( </a:t>
            </a:r>
            <a:r>
              <a:rPr lang="zh-CN" altLang="en-US" dirty="0">
                <a:solidFill>
                  <a:prstClr val="black"/>
                </a:solidFill>
                <a:ea typeface="楷体_GB2312" pitchFamily="49" charset="-122"/>
              </a:rPr>
              <a:t>表长</a:t>
            </a:r>
            <a:r>
              <a:rPr lang="en-US" altLang="zh-CN" dirty="0">
                <a:solidFill>
                  <a:prstClr val="black"/>
                </a:solidFill>
                <a:ea typeface="楷体_GB2312" pitchFamily="49" charset="-122"/>
              </a:rPr>
              <a:t>=11 )</a:t>
            </a:r>
          </a:p>
        </p:txBody>
      </p:sp>
      <p:sp>
        <p:nvSpPr>
          <p:cNvPr id="167953" name="AutoShape 19"/>
          <p:cNvSpPr>
            <a:spLocks noChangeAspect="1" noChangeArrowheads="1" noTextEdit="1"/>
          </p:cNvSpPr>
          <p:nvPr/>
        </p:nvSpPr>
        <p:spPr bwMode="auto">
          <a:xfrm>
            <a:off x="1576712" y="4724823"/>
            <a:ext cx="10539628" cy="9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1800">
              <a:solidFill>
                <a:prstClr val="black"/>
              </a:solidFill>
            </a:endParaRPr>
          </a:p>
        </p:txBody>
      </p:sp>
      <p:sp>
        <p:nvSpPr>
          <p:cNvPr id="167954" name="Rectangle 22"/>
          <p:cNvSpPr>
            <a:spLocks noChangeArrowheads="1"/>
          </p:cNvSpPr>
          <p:nvPr/>
        </p:nvSpPr>
        <p:spPr bwMode="auto">
          <a:xfrm>
            <a:off x="1568248"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55" name="Line 23"/>
          <p:cNvSpPr>
            <a:spLocks noChangeShapeType="1"/>
          </p:cNvSpPr>
          <p:nvPr/>
        </p:nvSpPr>
        <p:spPr bwMode="auto">
          <a:xfrm>
            <a:off x="1568248"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56" name="Line 24"/>
          <p:cNvSpPr>
            <a:spLocks noChangeShapeType="1"/>
          </p:cNvSpPr>
          <p:nvPr/>
        </p:nvSpPr>
        <p:spPr bwMode="auto">
          <a:xfrm>
            <a:off x="1568247"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57" name="Rectangle 25"/>
          <p:cNvSpPr>
            <a:spLocks noChangeArrowheads="1"/>
          </p:cNvSpPr>
          <p:nvPr/>
        </p:nvSpPr>
        <p:spPr bwMode="auto">
          <a:xfrm>
            <a:off x="1568248"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58" name="Line 26"/>
          <p:cNvSpPr>
            <a:spLocks noChangeShapeType="1"/>
          </p:cNvSpPr>
          <p:nvPr/>
        </p:nvSpPr>
        <p:spPr bwMode="auto">
          <a:xfrm>
            <a:off x="1568248"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59" name="Line 27"/>
          <p:cNvSpPr>
            <a:spLocks noChangeShapeType="1"/>
          </p:cNvSpPr>
          <p:nvPr/>
        </p:nvSpPr>
        <p:spPr bwMode="auto">
          <a:xfrm>
            <a:off x="1568247"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0" name="Rectangle 28"/>
          <p:cNvSpPr>
            <a:spLocks noChangeArrowheads="1"/>
          </p:cNvSpPr>
          <p:nvPr/>
        </p:nvSpPr>
        <p:spPr bwMode="auto">
          <a:xfrm>
            <a:off x="1576712" y="4934424"/>
            <a:ext cx="954492"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61" name="Line 29"/>
          <p:cNvSpPr>
            <a:spLocks noChangeShapeType="1"/>
          </p:cNvSpPr>
          <p:nvPr/>
        </p:nvSpPr>
        <p:spPr bwMode="auto">
          <a:xfrm>
            <a:off x="1576712" y="4934431"/>
            <a:ext cx="95449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2" name="Rectangle 30"/>
          <p:cNvSpPr>
            <a:spLocks noChangeArrowheads="1"/>
          </p:cNvSpPr>
          <p:nvPr/>
        </p:nvSpPr>
        <p:spPr bwMode="auto">
          <a:xfrm>
            <a:off x="2531209"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63" name="Line 31"/>
          <p:cNvSpPr>
            <a:spLocks noChangeShapeType="1"/>
          </p:cNvSpPr>
          <p:nvPr/>
        </p:nvSpPr>
        <p:spPr bwMode="auto">
          <a:xfrm>
            <a:off x="2531209"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4" name="Line 32"/>
          <p:cNvSpPr>
            <a:spLocks noChangeShapeType="1"/>
          </p:cNvSpPr>
          <p:nvPr/>
        </p:nvSpPr>
        <p:spPr bwMode="auto">
          <a:xfrm>
            <a:off x="2531212"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5" name="Rectangle 33"/>
          <p:cNvSpPr>
            <a:spLocks noChangeArrowheads="1"/>
          </p:cNvSpPr>
          <p:nvPr/>
        </p:nvSpPr>
        <p:spPr bwMode="auto">
          <a:xfrm>
            <a:off x="2539676" y="4934424"/>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66" name="Line 34"/>
          <p:cNvSpPr>
            <a:spLocks noChangeShapeType="1"/>
          </p:cNvSpPr>
          <p:nvPr/>
        </p:nvSpPr>
        <p:spPr bwMode="auto">
          <a:xfrm>
            <a:off x="2539676" y="4934431"/>
            <a:ext cx="94602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7" name="Rectangle 35"/>
          <p:cNvSpPr>
            <a:spLocks noChangeArrowheads="1"/>
          </p:cNvSpPr>
          <p:nvPr/>
        </p:nvSpPr>
        <p:spPr bwMode="auto">
          <a:xfrm>
            <a:off x="3485702" y="4934424"/>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68" name="Line 36"/>
          <p:cNvSpPr>
            <a:spLocks noChangeShapeType="1"/>
          </p:cNvSpPr>
          <p:nvPr/>
        </p:nvSpPr>
        <p:spPr bwMode="auto">
          <a:xfrm>
            <a:off x="3485702" y="4934431"/>
            <a:ext cx="1058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69" name="Line 37"/>
          <p:cNvSpPr>
            <a:spLocks noChangeShapeType="1"/>
          </p:cNvSpPr>
          <p:nvPr/>
        </p:nvSpPr>
        <p:spPr bwMode="auto">
          <a:xfrm>
            <a:off x="3485697"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0" name="Rectangle 38"/>
          <p:cNvSpPr>
            <a:spLocks noChangeArrowheads="1"/>
          </p:cNvSpPr>
          <p:nvPr/>
        </p:nvSpPr>
        <p:spPr bwMode="auto">
          <a:xfrm>
            <a:off x="3496281" y="4934424"/>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71" name="Line 39"/>
          <p:cNvSpPr>
            <a:spLocks noChangeShapeType="1"/>
          </p:cNvSpPr>
          <p:nvPr/>
        </p:nvSpPr>
        <p:spPr bwMode="auto">
          <a:xfrm>
            <a:off x="3496281" y="4934431"/>
            <a:ext cx="94602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2" name="Rectangle 40"/>
          <p:cNvSpPr>
            <a:spLocks noChangeArrowheads="1"/>
          </p:cNvSpPr>
          <p:nvPr/>
        </p:nvSpPr>
        <p:spPr bwMode="auto">
          <a:xfrm>
            <a:off x="4442305"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73" name="Line 41"/>
          <p:cNvSpPr>
            <a:spLocks noChangeShapeType="1"/>
          </p:cNvSpPr>
          <p:nvPr/>
        </p:nvSpPr>
        <p:spPr bwMode="auto">
          <a:xfrm>
            <a:off x="4442305"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4" name="Line 42"/>
          <p:cNvSpPr>
            <a:spLocks noChangeShapeType="1"/>
          </p:cNvSpPr>
          <p:nvPr/>
        </p:nvSpPr>
        <p:spPr bwMode="auto">
          <a:xfrm>
            <a:off x="4442309"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5" name="Rectangle 43"/>
          <p:cNvSpPr>
            <a:spLocks noChangeArrowheads="1"/>
          </p:cNvSpPr>
          <p:nvPr/>
        </p:nvSpPr>
        <p:spPr bwMode="auto">
          <a:xfrm>
            <a:off x="4450771" y="4934424"/>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76" name="Line 44"/>
          <p:cNvSpPr>
            <a:spLocks noChangeShapeType="1"/>
          </p:cNvSpPr>
          <p:nvPr/>
        </p:nvSpPr>
        <p:spPr bwMode="auto">
          <a:xfrm>
            <a:off x="4450771" y="4934431"/>
            <a:ext cx="94602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7" name="Rectangle 45"/>
          <p:cNvSpPr>
            <a:spLocks noChangeArrowheads="1"/>
          </p:cNvSpPr>
          <p:nvPr/>
        </p:nvSpPr>
        <p:spPr bwMode="auto">
          <a:xfrm>
            <a:off x="5396803"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78" name="Line 46"/>
          <p:cNvSpPr>
            <a:spLocks noChangeShapeType="1"/>
          </p:cNvSpPr>
          <p:nvPr/>
        </p:nvSpPr>
        <p:spPr bwMode="auto">
          <a:xfrm>
            <a:off x="5396803"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79" name="Line 47"/>
          <p:cNvSpPr>
            <a:spLocks noChangeShapeType="1"/>
          </p:cNvSpPr>
          <p:nvPr/>
        </p:nvSpPr>
        <p:spPr bwMode="auto">
          <a:xfrm>
            <a:off x="5396804"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0" name="Rectangle 48"/>
          <p:cNvSpPr>
            <a:spLocks noChangeArrowheads="1"/>
          </p:cNvSpPr>
          <p:nvPr/>
        </p:nvSpPr>
        <p:spPr bwMode="auto">
          <a:xfrm>
            <a:off x="5405273" y="4934424"/>
            <a:ext cx="95449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81" name="Line 49"/>
          <p:cNvSpPr>
            <a:spLocks noChangeShapeType="1"/>
          </p:cNvSpPr>
          <p:nvPr/>
        </p:nvSpPr>
        <p:spPr bwMode="auto">
          <a:xfrm>
            <a:off x="5405273" y="4934431"/>
            <a:ext cx="95449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2" name="Rectangle 50"/>
          <p:cNvSpPr>
            <a:spLocks noChangeArrowheads="1"/>
          </p:cNvSpPr>
          <p:nvPr/>
        </p:nvSpPr>
        <p:spPr bwMode="auto">
          <a:xfrm>
            <a:off x="6359763"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83" name="Line 51"/>
          <p:cNvSpPr>
            <a:spLocks noChangeShapeType="1"/>
          </p:cNvSpPr>
          <p:nvPr/>
        </p:nvSpPr>
        <p:spPr bwMode="auto">
          <a:xfrm>
            <a:off x="6359763"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4" name="Line 52"/>
          <p:cNvSpPr>
            <a:spLocks noChangeShapeType="1"/>
          </p:cNvSpPr>
          <p:nvPr/>
        </p:nvSpPr>
        <p:spPr bwMode="auto">
          <a:xfrm>
            <a:off x="6359759"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5" name="Rectangle 53"/>
          <p:cNvSpPr>
            <a:spLocks noChangeArrowheads="1"/>
          </p:cNvSpPr>
          <p:nvPr/>
        </p:nvSpPr>
        <p:spPr bwMode="auto">
          <a:xfrm>
            <a:off x="6368222" y="4934424"/>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86" name="Line 54"/>
          <p:cNvSpPr>
            <a:spLocks noChangeShapeType="1"/>
          </p:cNvSpPr>
          <p:nvPr/>
        </p:nvSpPr>
        <p:spPr bwMode="auto">
          <a:xfrm>
            <a:off x="6368222" y="4934431"/>
            <a:ext cx="94602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7" name="Rectangle 55"/>
          <p:cNvSpPr>
            <a:spLocks noChangeArrowheads="1"/>
          </p:cNvSpPr>
          <p:nvPr/>
        </p:nvSpPr>
        <p:spPr bwMode="auto">
          <a:xfrm>
            <a:off x="7314253" y="4934424"/>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88" name="Line 56"/>
          <p:cNvSpPr>
            <a:spLocks noChangeShapeType="1"/>
          </p:cNvSpPr>
          <p:nvPr/>
        </p:nvSpPr>
        <p:spPr bwMode="auto">
          <a:xfrm>
            <a:off x="7314253" y="4934431"/>
            <a:ext cx="1058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89" name="Line 57"/>
          <p:cNvSpPr>
            <a:spLocks noChangeShapeType="1"/>
          </p:cNvSpPr>
          <p:nvPr/>
        </p:nvSpPr>
        <p:spPr bwMode="auto">
          <a:xfrm>
            <a:off x="7314253"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0" name="Rectangle 58"/>
          <p:cNvSpPr>
            <a:spLocks noChangeArrowheads="1"/>
          </p:cNvSpPr>
          <p:nvPr/>
        </p:nvSpPr>
        <p:spPr bwMode="auto">
          <a:xfrm>
            <a:off x="7324836" y="4934424"/>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91" name="Line 59"/>
          <p:cNvSpPr>
            <a:spLocks noChangeShapeType="1"/>
          </p:cNvSpPr>
          <p:nvPr/>
        </p:nvSpPr>
        <p:spPr bwMode="auto">
          <a:xfrm>
            <a:off x="7324836" y="4934431"/>
            <a:ext cx="94602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2" name="Rectangle 60"/>
          <p:cNvSpPr>
            <a:spLocks noChangeArrowheads="1"/>
          </p:cNvSpPr>
          <p:nvPr/>
        </p:nvSpPr>
        <p:spPr bwMode="auto">
          <a:xfrm>
            <a:off x="8270862"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93" name="Line 61"/>
          <p:cNvSpPr>
            <a:spLocks noChangeShapeType="1"/>
          </p:cNvSpPr>
          <p:nvPr/>
        </p:nvSpPr>
        <p:spPr bwMode="auto">
          <a:xfrm>
            <a:off x="8270862"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4" name="Line 62"/>
          <p:cNvSpPr>
            <a:spLocks noChangeShapeType="1"/>
          </p:cNvSpPr>
          <p:nvPr/>
        </p:nvSpPr>
        <p:spPr bwMode="auto">
          <a:xfrm>
            <a:off x="8270863"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5" name="Rectangle 63"/>
          <p:cNvSpPr>
            <a:spLocks noChangeArrowheads="1"/>
          </p:cNvSpPr>
          <p:nvPr/>
        </p:nvSpPr>
        <p:spPr bwMode="auto">
          <a:xfrm>
            <a:off x="8279329" y="4934424"/>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96" name="Line 64"/>
          <p:cNvSpPr>
            <a:spLocks noChangeShapeType="1"/>
          </p:cNvSpPr>
          <p:nvPr/>
        </p:nvSpPr>
        <p:spPr bwMode="auto">
          <a:xfrm>
            <a:off x="8279329" y="4934431"/>
            <a:ext cx="94602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7" name="Rectangle 65"/>
          <p:cNvSpPr>
            <a:spLocks noChangeArrowheads="1"/>
          </p:cNvSpPr>
          <p:nvPr/>
        </p:nvSpPr>
        <p:spPr bwMode="auto">
          <a:xfrm>
            <a:off x="9225349"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7998" name="Line 66"/>
          <p:cNvSpPr>
            <a:spLocks noChangeShapeType="1"/>
          </p:cNvSpPr>
          <p:nvPr/>
        </p:nvSpPr>
        <p:spPr bwMode="auto">
          <a:xfrm>
            <a:off x="9225349"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7999" name="Line 67"/>
          <p:cNvSpPr>
            <a:spLocks noChangeShapeType="1"/>
          </p:cNvSpPr>
          <p:nvPr/>
        </p:nvSpPr>
        <p:spPr bwMode="auto">
          <a:xfrm>
            <a:off x="9225350"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0" name="Rectangle 68"/>
          <p:cNvSpPr>
            <a:spLocks noChangeArrowheads="1"/>
          </p:cNvSpPr>
          <p:nvPr/>
        </p:nvSpPr>
        <p:spPr bwMode="auto">
          <a:xfrm>
            <a:off x="9233815" y="4934424"/>
            <a:ext cx="954492"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01" name="Line 69"/>
          <p:cNvSpPr>
            <a:spLocks noChangeShapeType="1"/>
          </p:cNvSpPr>
          <p:nvPr/>
        </p:nvSpPr>
        <p:spPr bwMode="auto">
          <a:xfrm>
            <a:off x="9233815" y="4934431"/>
            <a:ext cx="95449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2" name="Rectangle 70"/>
          <p:cNvSpPr>
            <a:spLocks noChangeArrowheads="1"/>
          </p:cNvSpPr>
          <p:nvPr/>
        </p:nvSpPr>
        <p:spPr bwMode="auto">
          <a:xfrm>
            <a:off x="10188307" y="4934424"/>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03" name="Line 71"/>
          <p:cNvSpPr>
            <a:spLocks noChangeShapeType="1"/>
          </p:cNvSpPr>
          <p:nvPr/>
        </p:nvSpPr>
        <p:spPr bwMode="auto">
          <a:xfrm>
            <a:off x="10188307" y="4934431"/>
            <a:ext cx="8466"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4" name="Line 72"/>
          <p:cNvSpPr>
            <a:spLocks noChangeShapeType="1"/>
          </p:cNvSpPr>
          <p:nvPr/>
        </p:nvSpPr>
        <p:spPr bwMode="auto">
          <a:xfrm>
            <a:off x="10188315"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5" name="Rectangle 73"/>
          <p:cNvSpPr>
            <a:spLocks noChangeArrowheads="1"/>
          </p:cNvSpPr>
          <p:nvPr/>
        </p:nvSpPr>
        <p:spPr bwMode="auto">
          <a:xfrm>
            <a:off x="10196781" y="4934424"/>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06" name="Line 74"/>
          <p:cNvSpPr>
            <a:spLocks noChangeShapeType="1"/>
          </p:cNvSpPr>
          <p:nvPr/>
        </p:nvSpPr>
        <p:spPr bwMode="auto">
          <a:xfrm>
            <a:off x="10196781" y="4934431"/>
            <a:ext cx="94602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7" name="Rectangle 75"/>
          <p:cNvSpPr>
            <a:spLocks noChangeArrowheads="1"/>
          </p:cNvSpPr>
          <p:nvPr/>
        </p:nvSpPr>
        <p:spPr bwMode="auto">
          <a:xfrm>
            <a:off x="11142805" y="4934424"/>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08" name="Line 76"/>
          <p:cNvSpPr>
            <a:spLocks noChangeShapeType="1"/>
          </p:cNvSpPr>
          <p:nvPr/>
        </p:nvSpPr>
        <p:spPr bwMode="auto">
          <a:xfrm>
            <a:off x="11142805" y="4934431"/>
            <a:ext cx="1058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09" name="Line 77"/>
          <p:cNvSpPr>
            <a:spLocks noChangeShapeType="1"/>
          </p:cNvSpPr>
          <p:nvPr/>
        </p:nvSpPr>
        <p:spPr bwMode="auto">
          <a:xfrm>
            <a:off x="11142802" y="4934424"/>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0" name="Rectangle 78"/>
          <p:cNvSpPr>
            <a:spLocks noChangeArrowheads="1"/>
          </p:cNvSpPr>
          <p:nvPr/>
        </p:nvSpPr>
        <p:spPr bwMode="auto">
          <a:xfrm>
            <a:off x="11153390" y="4934424"/>
            <a:ext cx="943910"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11" name="Line 79"/>
          <p:cNvSpPr>
            <a:spLocks noChangeShapeType="1"/>
          </p:cNvSpPr>
          <p:nvPr/>
        </p:nvSpPr>
        <p:spPr bwMode="auto">
          <a:xfrm>
            <a:off x="11153390" y="4934431"/>
            <a:ext cx="94391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2" name="Rectangle 80"/>
          <p:cNvSpPr>
            <a:spLocks noChangeArrowheads="1"/>
          </p:cNvSpPr>
          <p:nvPr/>
        </p:nvSpPr>
        <p:spPr bwMode="auto">
          <a:xfrm>
            <a:off x="12097297" y="4934424"/>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13" name="Line 81"/>
          <p:cNvSpPr>
            <a:spLocks noChangeShapeType="1"/>
          </p:cNvSpPr>
          <p:nvPr/>
        </p:nvSpPr>
        <p:spPr bwMode="auto">
          <a:xfrm>
            <a:off x="12097297" y="4934431"/>
            <a:ext cx="1058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4" name="Line 82"/>
          <p:cNvSpPr>
            <a:spLocks noChangeShapeType="1"/>
          </p:cNvSpPr>
          <p:nvPr/>
        </p:nvSpPr>
        <p:spPr bwMode="auto">
          <a:xfrm>
            <a:off x="12097297"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5" name="Rectangle 83"/>
          <p:cNvSpPr>
            <a:spLocks noChangeArrowheads="1"/>
          </p:cNvSpPr>
          <p:nvPr/>
        </p:nvSpPr>
        <p:spPr bwMode="auto">
          <a:xfrm>
            <a:off x="12097297" y="4934424"/>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16" name="Line 84"/>
          <p:cNvSpPr>
            <a:spLocks noChangeShapeType="1"/>
          </p:cNvSpPr>
          <p:nvPr/>
        </p:nvSpPr>
        <p:spPr bwMode="auto">
          <a:xfrm>
            <a:off x="12097297" y="4934431"/>
            <a:ext cx="1058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7" name="Line 85"/>
          <p:cNvSpPr>
            <a:spLocks noChangeShapeType="1"/>
          </p:cNvSpPr>
          <p:nvPr/>
        </p:nvSpPr>
        <p:spPr bwMode="auto">
          <a:xfrm>
            <a:off x="12097297" y="49344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18" name="Rectangle 86"/>
          <p:cNvSpPr>
            <a:spLocks noChangeArrowheads="1"/>
          </p:cNvSpPr>
          <p:nvPr/>
        </p:nvSpPr>
        <p:spPr bwMode="auto">
          <a:xfrm>
            <a:off x="1568248"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19" name="Rectangle 88"/>
          <p:cNvSpPr>
            <a:spLocks noChangeArrowheads="1"/>
          </p:cNvSpPr>
          <p:nvPr/>
        </p:nvSpPr>
        <p:spPr bwMode="auto">
          <a:xfrm>
            <a:off x="1568248"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20" name="Line 89"/>
          <p:cNvSpPr>
            <a:spLocks noChangeShapeType="1"/>
          </p:cNvSpPr>
          <p:nvPr/>
        </p:nvSpPr>
        <p:spPr bwMode="auto">
          <a:xfrm>
            <a:off x="1568248"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21" name="Line 90"/>
          <p:cNvSpPr>
            <a:spLocks noChangeShapeType="1"/>
          </p:cNvSpPr>
          <p:nvPr/>
        </p:nvSpPr>
        <p:spPr bwMode="auto">
          <a:xfrm>
            <a:off x="1568247"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22" name="Rectangle 91"/>
          <p:cNvSpPr>
            <a:spLocks noChangeArrowheads="1"/>
          </p:cNvSpPr>
          <p:nvPr/>
        </p:nvSpPr>
        <p:spPr bwMode="auto">
          <a:xfrm>
            <a:off x="1568248"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23" name="Line 92"/>
          <p:cNvSpPr>
            <a:spLocks noChangeShapeType="1"/>
          </p:cNvSpPr>
          <p:nvPr/>
        </p:nvSpPr>
        <p:spPr bwMode="auto">
          <a:xfrm>
            <a:off x="1568248"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24" name="Line 93"/>
          <p:cNvSpPr>
            <a:spLocks noChangeShapeType="1"/>
          </p:cNvSpPr>
          <p:nvPr/>
        </p:nvSpPr>
        <p:spPr bwMode="auto">
          <a:xfrm>
            <a:off x="1568247"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25" name="Rectangle 94"/>
          <p:cNvSpPr>
            <a:spLocks noChangeArrowheads="1"/>
          </p:cNvSpPr>
          <p:nvPr/>
        </p:nvSpPr>
        <p:spPr bwMode="auto">
          <a:xfrm>
            <a:off x="1576712" y="5440960"/>
            <a:ext cx="954492"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26" name="Line 95"/>
          <p:cNvSpPr>
            <a:spLocks noChangeShapeType="1"/>
          </p:cNvSpPr>
          <p:nvPr/>
        </p:nvSpPr>
        <p:spPr bwMode="auto">
          <a:xfrm>
            <a:off x="1576712" y="5440954"/>
            <a:ext cx="95449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27" name="Rectangle 96"/>
          <p:cNvSpPr>
            <a:spLocks noChangeArrowheads="1"/>
          </p:cNvSpPr>
          <p:nvPr/>
        </p:nvSpPr>
        <p:spPr bwMode="auto">
          <a:xfrm>
            <a:off x="2531209"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28" name="Rectangle 98"/>
          <p:cNvSpPr>
            <a:spLocks noChangeArrowheads="1"/>
          </p:cNvSpPr>
          <p:nvPr/>
        </p:nvSpPr>
        <p:spPr bwMode="auto">
          <a:xfrm>
            <a:off x="2531209"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29" name="Line 99"/>
          <p:cNvSpPr>
            <a:spLocks noChangeShapeType="1"/>
          </p:cNvSpPr>
          <p:nvPr/>
        </p:nvSpPr>
        <p:spPr bwMode="auto">
          <a:xfrm>
            <a:off x="2531209"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0" name="Line 100"/>
          <p:cNvSpPr>
            <a:spLocks noChangeShapeType="1"/>
          </p:cNvSpPr>
          <p:nvPr/>
        </p:nvSpPr>
        <p:spPr bwMode="auto">
          <a:xfrm>
            <a:off x="2531212"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1" name="Rectangle 101"/>
          <p:cNvSpPr>
            <a:spLocks noChangeArrowheads="1"/>
          </p:cNvSpPr>
          <p:nvPr/>
        </p:nvSpPr>
        <p:spPr bwMode="auto">
          <a:xfrm>
            <a:off x="2539676" y="5440960"/>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32" name="Line 102"/>
          <p:cNvSpPr>
            <a:spLocks noChangeShapeType="1"/>
          </p:cNvSpPr>
          <p:nvPr/>
        </p:nvSpPr>
        <p:spPr bwMode="auto">
          <a:xfrm>
            <a:off x="2577770" y="5440954"/>
            <a:ext cx="94602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3" name="Rectangle 103"/>
          <p:cNvSpPr>
            <a:spLocks noChangeArrowheads="1"/>
          </p:cNvSpPr>
          <p:nvPr/>
        </p:nvSpPr>
        <p:spPr bwMode="auto">
          <a:xfrm>
            <a:off x="3485702" y="4940775"/>
            <a:ext cx="10583"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34" name="Rectangle 105"/>
          <p:cNvSpPr>
            <a:spLocks noChangeArrowheads="1"/>
          </p:cNvSpPr>
          <p:nvPr/>
        </p:nvSpPr>
        <p:spPr bwMode="auto">
          <a:xfrm>
            <a:off x="3485702" y="5440960"/>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35" name="Line 106"/>
          <p:cNvSpPr>
            <a:spLocks noChangeShapeType="1"/>
          </p:cNvSpPr>
          <p:nvPr/>
        </p:nvSpPr>
        <p:spPr bwMode="auto">
          <a:xfrm>
            <a:off x="3485702" y="5440954"/>
            <a:ext cx="1058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6" name="Line 107"/>
          <p:cNvSpPr>
            <a:spLocks noChangeShapeType="1"/>
          </p:cNvSpPr>
          <p:nvPr/>
        </p:nvSpPr>
        <p:spPr bwMode="auto">
          <a:xfrm>
            <a:off x="3485697"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7" name="Rectangle 108"/>
          <p:cNvSpPr>
            <a:spLocks noChangeArrowheads="1"/>
          </p:cNvSpPr>
          <p:nvPr/>
        </p:nvSpPr>
        <p:spPr bwMode="auto">
          <a:xfrm>
            <a:off x="3496281" y="5440960"/>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38" name="Line 109"/>
          <p:cNvSpPr>
            <a:spLocks noChangeShapeType="1"/>
          </p:cNvSpPr>
          <p:nvPr/>
        </p:nvSpPr>
        <p:spPr bwMode="auto">
          <a:xfrm>
            <a:off x="3496281" y="5445723"/>
            <a:ext cx="94602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39" name="Rectangle 110"/>
          <p:cNvSpPr>
            <a:spLocks noChangeArrowheads="1"/>
          </p:cNvSpPr>
          <p:nvPr/>
        </p:nvSpPr>
        <p:spPr bwMode="auto">
          <a:xfrm>
            <a:off x="4442305"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40" name="Rectangle 112"/>
          <p:cNvSpPr>
            <a:spLocks noChangeArrowheads="1"/>
          </p:cNvSpPr>
          <p:nvPr/>
        </p:nvSpPr>
        <p:spPr bwMode="auto">
          <a:xfrm>
            <a:off x="4442305"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41" name="Line 113"/>
          <p:cNvSpPr>
            <a:spLocks noChangeShapeType="1"/>
          </p:cNvSpPr>
          <p:nvPr/>
        </p:nvSpPr>
        <p:spPr bwMode="auto">
          <a:xfrm>
            <a:off x="4442305"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42" name="Line 114"/>
          <p:cNvSpPr>
            <a:spLocks noChangeShapeType="1"/>
          </p:cNvSpPr>
          <p:nvPr/>
        </p:nvSpPr>
        <p:spPr bwMode="auto">
          <a:xfrm>
            <a:off x="4442309"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43" name="Rectangle 115"/>
          <p:cNvSpPr>
            <a:spLocks noChangeArrowheads="1"/>
          </p:cNvSpPr>
          <p:nvPr/>
        </p:nvSpPr>
        <p:spPr bwMode="auto">
          <a:xfrm>
            <a:off x="4450771" y="5440960"/>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44" name="Line 116"/>
          <p:cNvSpPr>
            <a:spLocks noChangeShapeType="1"/>
          </p:cNvSpPr>
          <p:nvPr/>
        </p:nvSpPr>
        <p:spPr bwMode="auto">
          <a:xfrm>
            <a:off x="4450771" y="5440954"/>
            <a:ext cx="94602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45" name="Rectangle 117"/>
          <p:cNvSpPr>
            <a:spLocks noChangeArrowheads="1"/>
          </p:cNvSpPr>
          <p:nvPr/>
        </p:nvSpPr>
        <p:spPr bwMode="auto">
          <a:xfrm>
            <a:off x="5396803"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46" name="Rectangle 119"/>
          <p:cNvSpPr>
            <a:spLocks noChangeArrowheads="1"/>
          </p:cNvSpPr>
          <p:nvPr/>
        </p:nvSpPr>
        <p:spPr bwMode="auto">
          <a:xfrm>
            <a:off x="5396803"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47" name="Line 120"/>
          <p:cNvSpPr>
            <a:spLocks noChangeShapeType="1"/>
          </p:cNvSpPr>
          <p:nvPr/>
        </p:nvSpPr>
        <p:spPr bwMode="auto">
          <a:xfrm>
            <a:off x="5396803"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48" name="Line 121"/>
          <p:cNvSpPr>
            <a:spLocks noChangeShapeType="1"/>
          </p:cNvSpPr>
          <p:nvPr/>
        </p:nvSpPr>
        <p:spPr bwMode="auto">
          <a:xfrm>
            <a:off x="5396804"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49" name="Rectangle 122"/>
          <p:cNvSpPr>
            <a:spLocks noChangeArrowheads="1"/>
          </p:cNvSpPr>
          <p:nvPr/>
        </p:nvSpPr>
        <p:spPr bwMode="auto">
          <a:xfrm>
            <a:off x="5405273" y="5440960"/>
            <a:ext cx="95449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0" name="Line 123"/>
          <p:cNvSpPr>
            <a:spLocks noChangeShapeType="1"/>
          </p:cNvSpPr>
          <p:nvPr/>
        </p:nvSpPr>
        <p:spPr bwMode="auto">
          <a:xfrm>
            <a:off x="5405273" y="5440954"/>
            <a:ext cx="95449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51" name="Rectangle 124"/>
          <p:cNvSpPr>
            <a:spLocks noChangeArrowheads="1"/>
          </p:cNvSpPr>
          <p:nvPr/>
        </p:nvSpPr>
        <p:spPr bwMode="auto">
          <a:xfrm>
            <a:off x="6359763"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2" name="Rectangle 126"/>
          <p:cNvSpPr>
            <a:spLocks noChangeArrowheads="1"/>
          </p:cNvSpPr>
          <p:nvPr/>
        </p:nvSpPr>
        <p:spPr bwMode="auto">
          <a:xfrm>
            <a:off x="6359763"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3" name="Line 127"/>
          <p:cNvSpPr>
            <a:spLocks noChangeShapeType="1"/>
          </p:cNvSpPr>
          <p:nvPr/>
        </p:nvSpPr>
        <p:spPr bwMode="auto">
          <a:xfrm>
            <a:off x="6359763"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54" name="Line 128"/>
          <p:cNvSpPr>
            <a:spLocks noChangeShapeType="1"/>
          </p:cNvSpPr>
          <p:nvPr/>
        </p:nvSpPr>
        <p:spPr bwMode="auto">
          <a:xfrm>
            <a:off x="6359759"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55" name="Rectangle 129"/>
          <p:cNvSpPr>
            <a:spLocks noChangeArrowheads="1"/>
          </p:cNvSpPr>
          <p:nvPr/>
        </p:nvSpPr>
        <p:spPr bwMode="auto">
          <a:xfrm>
            <a:off x="6368222" y="5440960"/>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6" name="Line 130"/>
          <p:cNvSpPr>
            <a:spLocks noChangeShapeType="1"/>
          </p:cNvSpPr>
          <p:nvPr/>
        </p:nvSpPr>
        <p:spPr bwMode="auto">
          <a:xfrm>
            <a:off x="6368222" y="5440954"/>
            <a:ext cx="94602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57" name="Rectangle 131"/>
          <p:cNvSpPr>
            <a:spLocks noChangeArrowheads="1"/>
          </p:cNvSpPr>
          <p:nvPr/>
        </p:nvSpPr>
        <p:spPr bwMode="auto">
          <a:xfrm>
            <a:off x="7314253" y="4940775"/>
            <a:ext cx="10583"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8" name="Rectangle 133"/>
          <p:cNvSpPr>
            <a:spLocks noChangeArrowheads="1"/>
          </p:cNvSpPr>
          <p:nvPr/>
        </p:nvSpPr>
        <p:spPr bwMode="auto">
          <a:xfrm>
            <a:off x="7314253" y="5440960"/>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59" name="Line 134"/>
          <p:cNvSpPr>
            <a:spLocks noChangeShapeType="1"/>
          </p:cNvSpPr>
          <p:nvPr/>
        </p:nvSpPr>
        <p:spPr bwMode="auto">
          <a:xfrm>
            <a:off x="7314253" y="5440954"/>
            <a:ext cx="1058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60" name="Line 135"/>
          <p:cNvSpPr>
            <a:spLocks noChangeShapeType="1"/>
          </p:cNvSpPr>
          <p:nvPr/>
        </p:nvSpPr>
        <p:spPr bwMode="auto">
          <a:xfrm>
            <a:off x="7314253"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61" name="Rectangle 136"/>
          <p:cNvSpPr>
            <a:spLocks noChangeArrowheads="1"/>
          </p:cNvSpPr>
          <p:nvPr/>
        </p:nvSpPr>
        <p:spPr bwMode="auto">
          <a:xfrm>
            <a:off x="7324836" y="5440960"/>
            <a:ext cx="94602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62" name="Line 137"/>
          <p:cNvSpPr>
            <a:spLocks noChangeShapeType="1"/>
          </p:cNvSpPr>
          <p:nvPr/>
        </p:nvSpPr>
        <p:spPr bwMode="auto">
          <a:xfrm>
            <a:off x="7324836" y="5440954"/>
            <a:ext cx="94602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63" name="Rectangle 138"/>
          <p:cNvSpPr>
            <a:spLocks noChangeArrowheads="1"/>
          </p:cNvSpPr>
          <p:nvPr/>
        </p:nvSpPr>
        <p:spPr bwMode="auto">
          <a:xfrm>
            <a:off x="8270862"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64" name="Rectangle 140"/>
          <p:cNvSpPr>
            <a:spLocks noChangeArrowheads="1"/>
          </p:cNvSpPr>
          <p:nvPr/>
        </p:nvSpPr>
        <p:spPr bwMode="auto">
          <a:xfrm>
            <a:off x="8270862"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65" name="Line 141"/>
          <p:cNvSpPr>
            <a:spLocks noChangeShapeType="1"/>
          </p:cNvSpPr>
          <p:nvPr/>
        </p:nvSpPr>
        <p:spPr bwMode="auto">
          <a:xfrm>
            <a:off x="8270862"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66" name="Line 142"/>
          <p:cNvSpPr>
            <a:spLocks noChangeShapeType="1"/>
          </p:cNvSpPr>
          <p:nvPr/>
        </p:nvSpPr>
        <p:spPr bwMode="auto">
          <a:xfrm>
            <a:off x="8270863"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67" name="Rectangle 143"/>
          <p:cNvSpPr>
            <a:spLocks noChangeArrowheads="1"/>
          </p:cNvSpPr>
          <p:nvPr/>
        </p:nvSpPr>
        <p:spPr bwMode="auto">
          <a:xfrm>
            <a:off x="8279329" y="5440960"/>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68" name="Rectangle 145"/>
          <p:cNvSpPr>
            <a:spLocks noChangeArrowheads="1"/>
          </p:cNvSpPr>
          <p:nvPr/>
        </p:nvSpPr>
        <p:spPr bwMode="auto">
          <a:xfrm>
            <a:off x="9225349"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69" name="Rectangle 147"/>
          <p:cNvSpPr>
            <a:spLocks noChangeArrowheads="1"/>
          </p:cNvSpPr>
          <p:nvPr/>
        </p:nvSpPr>
        <p:spPr bwMode="auto">
          <a:xfrm>
            <a:off x="9225349"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70" name="Line 148"/>
          <p:cNvSpPr>
            <a:spLocks noChangeShapeType="1"/>
          </p:cNvSpPr>
          <p:nvPr/>
        </p:nvSpPr>
        <p:spPr bwMode="auto">
          <a:xfrm>
            <a:off x="9225349"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71" name="Line 149"/>
          <p:cNvSpPr>
            <a:spLocks noChangeShapeType="1"/>
          </p:cNvSpPr>
          <p:nvPr/>
        </p:nvSpPr>
        <p:spPr bwMode="auto">
          <a:xfrm>
            <a:off x="9225350"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72" name="Rectangle 150"/>
          <p:cNvSpPr>
            <a:spLocks noChangeArrowheads="1"/>
          </p:cNvSpPr>
          <p:nvPr/>
        </p:nvSpPr>
        <p:spPr bwMode="auto">
          <a:xfrm>
            <a:off x="9233815" y="5440960"/>
            <a:ext cx="954492"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73" name="Line 151"/>
          <p:cNvSpPr>
            <a:spLocks noChangeShapeType="1"/>
          </p:cNvSpPr>
          <p:nvPr/>
        </p:nvSpPr>
        <p:spPr bwMode="auto">
          <a:xfrm>
            <a:off x="9233815" y="5440954"/>
            <a:ext cx="95449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74" name="Rectangle 152"/>
          <p:cNvSpPr>
            <a:spLocks noChangeArrowheads="1"/>
          </p:cNvSpPr>
          <p:nvPr/>
        </p:nvSpPr>
        <p:spPr bwMode="auto">
          <a:xfrm>
            <a:off x="10188307" y="4940775"/>
            <a:ext cx="8466"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75" name="Rectangle 154"/>
          <p:cNvSpPr>
            <a:spLocks noChangeArrowheads="1"/>
          </p:cNvSpPr>
          <p:nvPr/>
        </p:nvSpPr>
        <p:spPr bwMode="auto">
          <a:xfrm>
            <a:off x="10188307" y="5440960"/>
            <a:ext cx="8466"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76" name="Line 155"/>
          <p:cNvSpPr>
            <a:spLocks noChangeShapeType="1"/>
          </p:cNvSpPr>
          <p:nvPr/>
        </p:nvSpPr>
        <p:spPr bwMode="auto">
          <a:xfrm>
            <a:off x="10188307" y="5440954"/>
            <a:ext cx="8466"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77" name="Line 156"/>
          <p:cNvSpPr>
            <a:spLocks noChangeShapeType="1"/>
          </p:cNvSpPr>
          <p:nvPr/>
        </p:nvSpPr>
        <p:spPr bwMode="auto">
          <a:xfrm>
            <a:off x="10188315"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78" name="Rectangle 157"/>
          <p:cNvSpPr>
            <a:spLocks noChangeArrowheads="1"/>
          </p:cNvSpPr>
          <p:nvPr/>
        </p:nvSpPr>
        <p:spPr bwMode="auto">
          <a:xfrm>
            <a:off x="10196781" y="5440960"/>
            <a:ext cx="946028"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79" name="Line 158"/>
          <p:cNvSpPr>
            <a:spLocks noChangeShapeType="1"/>
          </p:cNvSpPr>
          <p:nvPr/>
        </p:nvSpPr>
        <p:spPr bwMode="auto">
          <a:xfrm>
            <a:off x="10196781" y="5440954"/>
            <a:ext cx="94602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80" name="Rectangle 159"/>
          <p:cNvSpPr>
            <a:spLocks noChangeArrowheads="1"/>
          </p:cNvSpPr>
          <p:nvPr/>
        </p:nvSpPr>
        <p:spPr bwMode="auto">
          <a:xfrm>
            <a:off x="11142805" y="4940775"/>
            <a:ext cx="10583"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81" name="Rectangle 161"/>
          <p:cNvSpPr>
            <a:spLocks noChangeArrowheads="1"/>
          </p:cNvSpPr>
          <p:nvPr/>
        </p:nvSpPr>
        <p:spPr bwMode="auto">
          <a:xfrm>
            <a:off x="11142805" y="5440960"/>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82" name="Line 162"/>
          <p:cNvSpPr>
            <a:spLocks noChangeShapeType="1"/>
          </p:cNvSpPr>
          <p:nvPr/>
        </p:nvSpPr>
        <p:spPr bwMode="auto">
          <a:xfrm>
            <a:off x="11142805" y="5440954"/>
            <a:ext cx="1058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83" name="Line 163"/>
          <p:cNvSpPr>
            <a:spLocks noChangeShapeType="1"/>
          </p:cNvSpPr>
          <p:nvPr/>
        </p:nvSpPr>
        <p:spPr bwMode="auto">
          <a:xfrm>
            <a:off x="11142802" y="5440960"/>
            <a:ext cx="2116"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84" name="Rectangle 164"/>
          <p:cNvSpPr>
            <a:spLocks noChangeArrowheads="1"/>
          </p:cNvSpPr>
          <p:nvPr/>
        </p:nvSpPr>
        <p:spPr bwMode="auto">
          <a:xfrm>
            <a:off x="11153390" y="5440960"/>
            <a:ext cx="943910"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grpSp>
        <p:nvGrpSpPr>
          <p:cNvPr id="2" name="Group 176"/>
          <p:cNvGrpSpPr>
            <a:grpSpLocks/>
          </p:cNvGrpSpPr>
          <p:nvPr/>
        </p:nvGrpSpPr>
        <p:grpSpPr bwMode="auto">
          <a:xfrm>
            <a:off x="1576712" y="4581925"/>
            <a:ext cx="10821109" cy="865387"/>
            <a:chOff x="295" y="2750"/>
            <a:chExt cx="5113" cy="545"/>
          </a:xfrm>
        </p:grpSpPr>
        <p:sp>
          <p:nvSpPr>
            <p:cNvPr id="168095" name="Line 144"/>
            <p:cNvSpPr>
              <a:spLocks noChangeShapeType="1"/>
            </p:cNvSpPr>
            <p:nvPr/>
          </p:nvSpPr>
          <p:spPr bwMode="auto">
            <a:xfrm>
              <a:off x="3456" y="3294"/>
              <a:ext cx="4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grpSp>
          <p:nvGrpSpPr>
            <p:cNvPr id="168096" name="Group 175"/>
            <p:cNvGrpSpPr>
              <a:grpSpLocks/>
            </p:cNvGrpSpPr>
            <p:nvPr/>
          </p:nvGrpSpPr>
          <p:grpSpPr bwMode="auto">
            <a:xfrm>
              <a:off x="295" y="2750"/>
              <a:ext cx="5113" cy="542"/>
              <a:chOff x="301" y="2753"/>
              <a:chExt cx="5113" cy="542"/>
            </a:xfrm>
          </p:grpSpPr>
          <p:grpSp>
            <p:nvGrpSpPr>
              <p:cNvPr id="168097" name="Group 174"/>
              <p:cNvGrpSpPr>
                <a:grpSpLocks/>
              </p:cNvGrpSpPr>
              <p:nvPr/>
            </p:nvGrpSpPr>
            <p:grpSpPr bwMode="auto">
              <a:xfrm>
                <a:off x="301" y="2753"/>
                <a:ext cx="5113" cy="541"/>
                <a:chOff x="291" y="2750"/>
                <a:chExt cx="5113" cy="541"/>
              </a:xfrm>
            </p:grpSpPr>
            <p:sp>
              <p:nvSpPr>
                <p:cNvPr id="168099" name="Rectangle 21"/>
                <p:cNvSpPr>
                  <a:spLocks noChangeArrowheads="1"/>
                </p:cNvSpPr>
                <p:nvPr/>
              </p:nvSpPr>
              <p:spPr bwMode="auto">
                <a:xfrm>
                  <a:off x="430" y="2750"/>
                  <a:ext cx="497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914326"/>
                  <a:r>
                    <a:rPr lang="en-US" altLang="zh-CN" sz="1500" dirty="0">
                      <a:solidFill>
                        <a:srgbClr val="000000"/>
                      </a:solidFill>
                    </a:rPr>
                    <a:t>  </a:t>
                  </a:r>
                  <a:r>
                    <a:rPr lang="en-US" altLang="zh-CN" sz="2800" dirty="0">
                      <a:solidFill>
                        <a:srgbClr val="000000"/>
                      </a:solidFill>
                    </a:rPr>
                    <a:t>0        1            2          3         4           5        6          7         8          9      10</a:t>
                  </a:r>
                  <a:endParaRPr lang="en-US" altLang="zh-CN" sz="2800" dirty="0">
                    <a:solidFill>
                      <a:prstClr val="black"/>
                    </a:solidFill>
                  </a:endParaRPr>
                </a:p>
              </p:txBody>
            </p:sp>
            <p:sp>
              <p:nvSpPr>
                <p:cNvPr id="168100" name="Line 87"/>
                <p:cNvSpPr>
                  <a:spLocks noChangeShapeType="1"/>
                </p:cNvSpPr>
                <p:nvPr/>
              </p:nvSpPr>
              <p:spPr bwMode="auto">
                <a:xfrm>
                  <a:off x="291"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1" name="Line 97"/>
                <p:cNvSpPr>
                  <a:spLocks noChangeShapeType="1"/>
                </p:cNvSpPr>
                <p:nvPr/>
              </p:nvSpPr>
              <p:spPr bwMode="auto">
                <a:xfrm>
                  <a:off x="746"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2" name="Line 104"/>
                <p:cNvSpPr>
                  <a:spLocks noChangeShapeType="1"/>
                </p:cNvSpPr>
                <p:nvPr/>
              </p:nvSpPr>
              <p:spPr bwMode="auto">
                <a:xfrm>
                  <a:off x="1197"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3" name="Line 111"/>
                <p:cNvSpPr>
                  <a:spLocks noChangeShapeType="1"/>
                </p:cNvSpPr>
                <p:nvPr/>
              </p:nvSpPr>
              <p:spPr bwMode="auto">
                <a:xfrm>
                  <a:off x="1649"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4" name="Line 118"/>
                <p:cNvSpPr>
                  <a:spLocks noChangeShapeType="1"/>
                </p:cNvSpPr>
                <p:nvPr/>
              </p:nvSpPr>
              <p:spPr bwMode="auto">
                <a:xfrm>
                  <a:off x="2100"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5" name="Line 125"/>
                <p:cNvSpPr>
                  <a:spLocks noChangeShapeType="1"/>
                </p:cNvSpPr>
                <p:nvPr/>
              </p:nvSpPr>
              <p:spPr bwMode="auto">
                <a:xfrm>
                  <a:off x="2555"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6" name="Line 132"/>
                <p:cNvSpPr>
                  <a:spLocks noChangeShapeType="1"/>
                </p:cNvSpPr>
                <p:nvPr/>
              </p:nvSpPr>
              <p:spPr bwMode="auto">
                <a:xfrm>
                  <a:off x="3006"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7" name="Line 139"/>
                <p:cNvSpPr>
                  <a:spLocks noChangeShapeType="1"/>
                </p:cNvSpPr>
                <p:nvPr/>
              </p:nvSpPr>
              <p:spPr bwMode="auto">
                <a:xfrm>
                  <a:off x="3458"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8" name="Line 146"/>
                <p:cNvSpPr>
                  <a:spLocks noChangeShapeType="1"/>
                </p:cNvSpPr>
                <p:nvPr/>
              </p:nvSpPr>
              <p:spPr bwMode="auto">
                <a:xfrm>
                  <a:off x="3909"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09" name="Line 153"/>
                <p:cNvSpPr>
                  <a:spLocks noChangeShapeType="1"/>
                </p:cNvSpPr>
                <p:nvPr/>
              </p:nvSpPr>
              <p:spPr bwMode="auto">
                <a:xfrm>
                  <a:off x="4364"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sp>
              <p:nvSpPr>
                <p:cNvPr id="168110" name="Line 160"/>
                <p:cNvSpPr>
                  <a:spLocks noChangeShapeType="1"/>
                </p:cNvSpPr>
                <p:nvPr/>
              </p:nvSpPr>
              <p:spPr bwMode="auto">
                <a:xfrm>
                  <a:off x="4815" y="2976"/>
                  <a:ext cx="1" cy="3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grpSp>
          <p:sp>
            <p:nvSpPr>
              <p:cNvPr id="168098" name="Line 165"/>
              <p:cNvSpPr>
                <a:spLocks noChangeShapeType="1"/>
              </p:cNvSpPr>
              <p:nvPr/>
            </p:nvSpPr>
            <p:spPr bwMode="auto">
              <a:xfrm>
                <a:off x="4830" y="3294"/>
                <a:ext cx="4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914326"/>
                <a:endParaRPr lang="zh-CN" altLang="en-US" sz="1800">
                  <a:solidFill>
                    <a:prstClr val="black"/>
                  </a:solidFill>
                </a:endParaRPr>
              </a:p>
            </p:txBody>
          </p:sp>
        </p:grpSp>
      </p:grpSp>
      <p:sp>
        <p:nvSpPr>
          <p:cNvPr id="168086" name="Rectangle 166"/>
          <p:cNvSpPr>
            <a:spLocks noChangeArrowheads="1"/>
          </p:cNvSpPr>
          <p:nvPr/>
        </p:nvSpPr>
        <p:spPr bwMode="auto">
          <a:xfrm>
            <a:off x="12097297" y="4940775"/>
            <a:ext cx="10583" cy="5001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87" name="Line 167"/>
          <p:cNvSpPr>
            <a:spLocks noChangeShapeType="1"/>
          </p:cNvSpPr>
          <p:nvPr/>
        </p:nvSpPr>
        <p:spPr bwMode="auto">
          <a:xfrm>
            <a:off x="12097297" y="4940775"/>
            <a:ext cx="2117" cy="5001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88" name="Rectangle 168"/>
          <p:cNvSpPr>
            <a:spLocks noChangeArrowheads="1"/>
          </p:cNvSpPr>
          <p:nvPr/>
        </p:nvSpPr>
        <p:spPr bwMode="auto">
          <a:xfrm>
            <a:off x="12097297" y="5440960"/>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89" name="Line 169"/>
          <p:cNvSpPr>
            <a:spLocks noChangeShapeType="1"/>
          </p:cNvSpPr>
          <p:nvPr/>
        </p:nvSpPr>
        <p:spPr bwMode="auto">
          <a:xfrm>
            <a:off x="12097297" y="5440954"/>
            <a:ext cx="1058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90" name="Line 170"/>
          <p:cNvSpPr>
            <a:spLocks noChangeShapeType="1"/>
          </p:cNvSpPr>
          <p:nvPr/>
        </p:nvSpPr>
        <p:spPr bwMode="auto">
          <a:xfrm>
            <a:off x="12097297" y="5440960"/>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91" name="Rectangle 171"/>
          <p:cNvSpPr>
            <a:spLocks noChangeArrowheads="1"/>
          </p:cNvSpPr>
          <p:nvPr/>
        </p:nvSpPr>
        <p:spPr bwMode="auto">
          <a:xfrm>
            <a:off x="12097297" y="5440960"/>
            <a:ext cx="10583" cy="635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9" tIns="45705" rIns="91409" bIns="45705"/>
          <a:lstStyle/>
          <a:p>
            <a:pPr defTabSz="914326"/>
            <a:endParaRPr lang="zh-CN" altLang="en-US" sz="2400">
              <a:solidFill>
                <a:prstClr val="black"/>
              </a:solidFill>
            </a:endParaRPr>
          </a:p>
        </p:txBody>
      </p:sp>
      <p:sp>
        <p:nvSpPr>
          <p:cNvPr id="168092" name="Line 172"/>
          <p:cNvSpPr>
            <a:spLocks noChangeShapeType="1"/>
          </p:cNvSpPr>
          <p:nvPr/>
        </p:nvSpPr>
        <p:spPr bwMode="auto">
          <a:xfrm>
            <a:off x="12097297" y="5440954"/>
            <a:ext cx="1058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68093" name="Line 173"/>
          <p:cNvSpPr>
            <a:spLocks noChangeShapeType="1"/>
          </p:cNvSpPr>
          <p:nvPr/>
        </p:nvSpPr>
        <p:spPr bwMode="auto">
          <a:xfrm>
            <a:off x="12097297" y="5445724"/>
            <a:ext cx="2117" cy="63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91409" tIns="45705" rIns="91409" bIns="45705"/>
          <a:lstStyle/>
          <a:p>
            <a:pPr defTabSz="914326"/>
            <a:endParaRPr lang="zh-CN" altLang="en-US" sz="1800">
              <a:solidFill>
                <a:prstClr val="black"/>
              </a:solidFill>
            </a:endParaRPr>
          </a:p>
        </p:txBody>
      </p:sp>
      <p:sp>
        <p:nvSpPr>
          <p:cNvPr id="178" name="标题 1"/>
          <p:cNvSpPr>
            <a:spLocks noGrp="1"/>
          </p:cNvSpPr>
          <p:nvPr>
            <p:ph type="title"/>
          </p:nvPr>
        </p:nvSpPr>
        <p:spPr>
          <a:xfrm>
            <a:off x="1392237" y="188916"/>
            <a:ext cx="10724103" cy="649287"/>
          </a:xfrm>
        </p:spPr>
        <p:txBody>
          <a:bodyPr>
            <a:normAutofit fontScale="90000"/>
          </a:bodyPr>
          <a:lstStyle/>
          <a:p>
            <a:r>
              <a:rPr lang="zh-CN" altLang="en-US"/>
              <a:t>处理冲突的方法</a:t>
            </a:r>
            <a:r>
              <a:rPr lang="en-US" altLang="zh-CN" smtClean="0"/>
              <a:t>-1</a:t>
            </a:r>
            <a:r>
              <a:rPr lang="zh-CN" altLang="en-US" smtClean="0">
                <a:solidFill>
                  <a:srgbClr val="FF0000"/>
                </a:solidFill>
              </a:rPr>
              <a:t>开放</a:t>
            </a:r>
            <a:r>
              <a:rPr lang="zh-CN" altLang="en-US">
                <a:solidFill>
                  <a:srgbClr val="FF0000"/>
                </a:solidFill>
              </a:rPr>
              <a:t>定址</a:t>
            </a:r>
            <a:r>
              <a:rPr lang="zh-CN" altLang="en-US" smtClean="0">
                <a:solidFill>
                  <a:srgbClr val="FF0000"/>
                </a:solidFill>
              </a:rPr>
              <a:t>法</a:t>
            </a:r>
            <a:r>
              <a:rPr lang="en-US" altLang="zh-CN" smtClean="0">
                <a:solidFill>
                  <a:srgbClr val="FF0000"/>
                </a:solidFill>
              </a:rPr>
              <a:t>-</a:t>
            </a:r>
            <a:r>
              <a:rPr lang="en-US" altLang="zh-CN">
                <a:solidFill>
                  <a:srgbClr val="0070C0"/>
                </a:solidFill>
              </a:rPr>
              <a:t>3)</a:t>
            </a:r>
            <a:r>
              <a:rPr lang="zh-CN" altLang="en-US" smtClean="0">
                <a:solidFill>
                  <a:srgbClr val="0070C0"/>
                </a:solidFill>
              </a:rPr>
              <a:t>双</a:t>
            </a:r>
            <a:r>
              <a:rPr lang="zh-CN" altLang="en-US">
                <a:solidFill>
                  <a:srgbClr val="0070C0"/>
                </a:solidFill>
              </a:rPr>
              <a:t>哈希</a:t>
            </a:r>
            <a:r>
              <a:rPr lang="zh-CN" altLang="en-US" smtClean="0">
                <a:solidFill>
                  <a:srgbClr val="0070C0"/>
                </a:solidFill>
              </a:rPr>
              <a:t>函数</a:t>
            </a:r>
            <a:endParaRPr lang="zh-CN" altLang="en-US"/>
          </a:p>
        </p:txBody>
      </p:sp>
    </p:spTree>
    <p:extLst>
      <p:ext uri="{BB962C8B-B14F-4D97-AF65-F5344CB8AC3E}">
        <p14:creationId xmlns:p14="http://schemas.microsoft.com/office/powerpoint/2010/main" val="1385483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3170"/>
                                        </p:tgtEl>
                                        <p:attrNameLst>
                                          <p:attrName>style.visibility</p:attrName>
                                        </p:attrNameLst>
                                      </p:cBhvr>
                                      <p:to>
                                        <p:strVal val="visible"/>
                                      </p:to>
                                    </p:set>
                                    <p:animEffect transition="in" filter="wipe(left)">
                                      <p:cBhvr>
                                        <p:cTn id="7" dur="500"/>
                                        <p:tgtEl>
                                          <p:spTgt spid="43317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3168"/>
                                        </p:tgtEl>
                                        <p:attrNameLst>
                                          <p:attrName>style.visibility</p:attrName>
                                        </p:attrNameLst>
                                      </p:cBhvr>
                                      <p:to>
                                        <p:strVal val="visible"/>
                                      </p:to>
                                    </p:set>
                                    <p:animEffect transition="in" filter="wipe(left)">
                                      <p:cBhvr>
                                        <p:cTn id="11" dur="500"/>
                                        <p:tgtEl>
                                          <p:spTgt spid="4331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3154"/>
                                        </p:tgtEl>
                                        <p:attrNameLst>
                                          <p:attrName>style.visibility</p:attrName>
                                        </p:attrNameLst>
                                      </p:cBhvr>
                                      <p:to>
                                        <p:strVal val="visible"/>
                                      </p:to>
                                    </p:set>
                                    <p:animEffect transition="in" filter="wipe(left)">
                                      <p:cBhvr>
                                        <p:cTn id="16" dur="500"/>
                                        <p:tgtEl>
                                          <p:spTgt spid="4331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33156"/>
                                        </p:tgtEl>
                                        <p:attrNameLst>
                                          <p:attrName>style.visibility</p:attrName>
                                        </p:attrNameLst>
                                      </p:cBhvr>
                                      <p:to>
                                        <p:strVal val="visible"/>
                                      </p:to>
                                    </p:set>
                                    <p:animEffect transition="in" filter="wipe(up)">
                                      <p:cBhvr>
                                        <p:cTn id="26" dur="500"/>
                                        <p:tgtEl>
                                          <p:spTgt spid="4331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3157"/>
                                        </p:tgtEl>
                                        <p:attrNameLst>
                                          <p:attrName>style.visibility</p:attrName>
                                        </p:attrNameLst>
                                      </p:cBhvr>
                                      <p:to>
                                        <p:strVal val="visible"/>
                                      </p:to>
                                    </p:set>
                                    <p:animEffect transition="in" filter="wipe(up)">
                                      <p:cBhvr>
                                        <p:cTn id="31" dur="500"/>
                                        <p:tgtEl>
                                          <p:spTgt spid="4331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33158"/>
                                        </p:tgtEl>
                                        <p:attrNameLst>
                                          <p:attrName>style.visibility</p:attrName>
                                        </p:attrNameLst>
                                      </p:cBhvr>
                                      <p:to>
                                        <p:strVal val="visible"/>
                                      </p:to>
                                    </p:set>
                                    <p:animEffect transition="in" filter="wipe(up)">
                                      <p:cBhvr>
                                        <p:cTn id="36" dur="500"/>
                                        <p:tgtEl>
                                          <p:spTgt spid="4331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33159"/>
                                        </p:tgtEl>
                                        <p:attrNameLst>
                                          <p:attrName>style.visibility</p:attrName>
                                        </p:attrNameLst>
                                      </p:cBhvr>
                                      <p:to>
                                        <p:strVal val="visible"/>
                                      </p:to>
                                    </p:set>
                                    <p:animEffect transition="in" filter="wipe(up)">
                                      <p:cBhvr>
                                        <p:cTn id="41" dur="500"/>
                                        <p:tgtEl>
                                          <p:spTgt spid="43315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3160"/>
                                        </p:tgtEl>
                                        <p:attrNameLst>
                                          <p:attrName>style.visibility</p:attrName>
                                        </p:attrNameLst>
                                      </p:cBhvr>
                                      <p:to>
                                        <p:strVal val="visible"/>
                                      </p:to>
                                    </p:set>
                                    <p:animEffect transition="in" filter="wipe(up)">
                                      <p:cBhvr>
                                        <p:cTn id="46" dur="500"/>
                                        <p:tgtEl>
                                          <p:spTgt spid="43316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33161"/>
                                        </p:tgtEl>
                                        <p:attrNameLst>
                                          <p:attrName>style.visibility</p:attrName>
                                        </p:attrNameLst>
                                      </p:cBhvr>
                                      <p:to>
                                        <p:strVal val="visible"/>
                                      </p:to>
                                    </p:set>
                                    <p:animEffect transition="in" filter="wipe(up)">
                                      <p:cBhvr>
                                        <p:cTn id="51" dur="500"/>
                                        <p:tgtEl>
                                          <p:spTgt spid="43316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33162"/>
                                        </p:tgtEl>
                                        <p:attrNameLst>
                                          <p:attrName>style.visibility</p:attrName>
                                        </p:attrNameLst>
                                      </p:cBhvr>
                                      <p:to>
                                        <p:strVal val="visible"/>
                                      </p:to>
                                    </p:set>
                                    <p:animEffect transition="in" filter="wipe(up)">
                                      <p:cBhvr>
                                        <p:cTn id="56" dur="500"/>
                                        <p:tgtEl>
                                          <p:spTgt spid="4331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433163"/>
                                        </p:tgtEl>
                                        <p:attrNameLst>
                                          <p:attrName>style.visibility</p:attrName>
                                        </p:attrNameLst>
                                      </p:cBhvr>
                                      <p:to>
                                        <p:strVal val="visible"/>
                                      </p:to>
                                    </p:set>
                                    <p:animEffect transition="in" filter="wipe(up)">
                                      <p:cBhvr>
                                        <p:cTn id="61" dur="500"/>
                                        <p:tgtEl>
                                          <p:spTgt spid="4331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33164"/>
                                        </p:tgtEl>
                                        <p:attrNameLst>
                                          <p:attrName>style.visibility</p:attrName>
                                        </p:attrNameLst>
                                      </p:cBhvr>
                                      <p:to>
                                        <p:strVal val="visible"/>
                                      </p:to>
                                    </p:set>
                                    <p:animEffect transition="in" filter="wipe(up)">
                                      <p:cBhvr>
                                        <p:cTn id="66" dur="500"/>
                                        <p:tgtEl>
                                          <p:spTgt spid="43316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33165"/>
                                        </p:tgtEl>
                                        <p:attrNameLst>
                                          <p:attrName>style.visibility</p:attrName>
                                        </p:attrNameLst>
                                      </p:cBhvr>
                                      <p:to>
                                        <p:strVal val="visible"/>
                                      </p:to>
                                    </p:set>
                                    <p:animEffect transition="in" filter="wipe(left)">
                                      <p:cBhvr>
                                        <p:cTn id="71" dur="500"/>
                                        <p:tgtEl>
                                          <p:spTgt spid="43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autoUpdateAnimBg="0"/>
      <p:bldP spid="433156" grpId="0" autoUpdateAnimBg="0"/>
      <p:bldP spid="433157" grpId="0" autoUpdateAnimBg="0"/>
      <p:bldP spid="433158" grpId="0" autoUpdateAnimBg="0"/>
      <p:bldP spid="433159" grpId="0" autoUpdateAnimBg="0"/>
      <p:bldP spid="433160" grpId="0" autoUpdateAnimBg="0"/>
      <p:bldP spid="433161" grpId="0" autoUpdateAnimBg="0"/>
      <p:bldP spid="433162" grpId="0" autoUpdateAnimBg="0"/>
      <p:bldP spid="433163" grpId="0" autoUpdateAnimBg="0"/>
      <p:bldP spid="433164" grpId="0" autoUpdateAnimBg="0"/>
      <p:bldP spid="433165" grpId="0" autoUpdateAnimBg="0"/>
      <p:bldP spid="433168" grpId="0" autoUpdateAnimBg="0"/>
      <p:bldP spid="433170" grpId="0" autoUpdateAnimBg="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Text Box 2"/>
          <p:cNvSpPr txBox="1">
            <a:spLocks noChangeArrowheads="1"/>
          </p:cNvSpPr>
          <p:nvPr/>
        </p:nvSpPr>
        <p:spPr bwMode="auto">
          <a:xfrm>
            <a:off x="5875111" y="970793"/>
            <a:ext cx="5476679" cy="1126432"/>
          </a:xfrm>
          <a:prstGeom prst="rect">
            <a:avLst/>
          </a:prstGeom>
          <a:noFill/>
          <a:ln w="9525">
            <a:noFill/>
            <a:miter lim="800000"/>
            <a:headEnd/>
            <a:tailEnd/>
          </a:ln>
        </p:spPr>
        <p:txBody>
          <a:bodyPr wrap="square" lIns="91409" tIns="45705" rIns="91409" bIns="45705">
            <a:spAutoFit/>
          </a:bodyPr>
          <a:lstStyle/>
          <a:p>
            <a:pPr marL="380969" lvl="2" defTabSz="914326" fontAlgn="base">
              <a:lnSpc>
                <a:spcPct val="120000"/>
              </a:lnSpc>
              <a:spcBef>
                <a:spcPct val="0"/>
              </a:spcBef>
              <a:spcAft>
                <a:spcPct val="0"/>
              </a:spcAft>
            </a:pPr>
            <a:r>
              <a:rPr kumimoji="1" lang="zh-CN" altLang="en-US" sz="2800" b="1">
                <a:solidFill>
                  <a:prstClr val="black"/>
                </a:solidFill>
                <a:latin typeface="Times New Roman" pitchFamily="18" charset="0"/>
                <a:ea typeface="楷体_GB2312" pitchFamily="49" charset="-122"/>
              </a:rPr>
              <a:t>将所有哈希地址相同的记录</a:t>
            </a:r>
          </a:p>
          <a:p>
            <a:pPr marL="380969" lvl="2" defTabSz="914326" fontAlgn="base">
              <a:lnSpc>
                <a:spcPct val="120000"/>
              </a:lnSpc>
              <a:spcBef>
                <a:spcPct val="0"/>
              </a:spcBef>
              <a:spcAft>
                <a:spcPct val="0"/>
              </a:spcAft>
            </a:pPr>
            <a:r>
              <a:rPr kumimoji="1" lang="zh-CN" altLang="en-US" sz="2800" b="1">
                <a:solidFill>
                  <a:prstClr val="black"/>
                </a:solidFill>
                <a:latin typeface="Times New Roman" pitchFamily="18" charset="0"/>
                <a:ea typeface="楷体_GB2312" pitchFamily="49" charset="-122"/>
              </a:rPr>
              <a:t>都链接在同一链表中。       </a:t>
            </a:r>
          </a:p>
        </p:txBody>
      </p:sp>
      <p:grpSp>
        <p:nvGrpSpPr>
          <p:cNvPr id="2" name="Group 58"/>
          <p:cNvGrpSpPr>
            <a:grpSpLocks/>
          </p:cNvGrpSpPr>
          <p:nvPr/>
        </p:nvGrpSpPr>
        <p:grpSpPr bwMode="auto">
          <a:xfrm>
            <a:off x="798940" y="1800831"/>
            <a:ext cx="7212661" cy="4573059"/>
            <a:chOff x="672" y="1200"/>
            <a:chExt cx="3408" cy="2880"/>
          </a:xfrm>
        </p:grpSpPr>
        <p:sp>
          <p:nvSpPr>
            <p:cNvPr id="131082" name="Rectangle 5"/>
            <p:cNvSpPr>
              <a:spLocks noChangeArrowheads="1"/>
            </p:cNvSpPr>
            <p:nvPr/>
          </p:nvSpPr>
          <p:spPr bwMode="auto">
            <a:xfrm>
              <a:off x="960" y="1200"/>
              <a:ext cx="288" cy="2880"/>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31083" name="Line 6"/>
            <p:cNvSpPr>
              <a:spLocks noChangeShapeType="1"/>
            </p:cNvSpPr>
            <p:nvPr/>
          </p:nvSpPr>
          <p:spPr bwMode="auto">
            <a:xfrm>
              <a:off x="960" y="1632"/>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4" name="Line 7"/>
            <p:cNvSpPr>
              <a:spLocks noChangeShapeType="1"/>
            </p:cNvSpPr>
            <p:nvPr/>
          </p:nvSpPr>
          <p:spPr bwMode="auto">
            <a:xfrm>
              <a:off x="960" y="2016"/>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5" name="Line 8"/>
            <p:cNvSpPr>
              <a:spLocks noChangeShapeType="1"/>
            </p:cNvSpPr>
            <p:nvPr/>
          </p:nvSpPr>
          <p:spPr bwMode="auto">
            <a:xfrm>
              <a:off x="960" y="2400"/>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6" name="Line 9"/>
            <p:cNvSpPr>
              <a:spLocks noChangeShapeType="1"/>
            </p:cNvSpPr>
            <p:nvPr/>
          </p:nvSpPr>
          <p:spPr bwMode="auto">
            <a:xfrm>
              <a:off x="960" y="2784"/>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7" name="Line 10"/>
            <p:cNvSpPr>
              <a:spLocks noChangeShapeType="1"/>
            </p:cNvSpPr>
            <p:nvPr/>
          </p:nvSpPr>
          <p:spPr bwMode="auto">
            <a:xfrm>
              <a:off x="960" y="3216"/>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8" name="Line 11"/>
            <p:cNvSpPr>
              <a:spLocks noChangeShapeType="1"/>
            </p:cNvSpPr>
            <p:nvPr/>
          </p:nvSpPr>
          <p:spPr bwMode="auto">
            <a:xfrm>
              <a:off x="960" y="3648"/>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89" name="Text Box 12"/>
            <p:cNvSpPr txBox="1">
              <a:spLocks noChangeArrowheads="1"/>
            </p:cNvSpPr>
            <p:nvPr/>
          </p:nvSpPr>
          <p:spPr bwMode="auto">
            <a:xfrm>
              <a:off x="672" y="1233"/>
              <a:ext cx="336" cy="2772"/>
            </a:xfrm>
            <a:prstGeom prst="rect">
              <a:avLst/>
            </a:prstGeom>
            <a:noFill/>
            <a:ln w="9525">
              <a:noFill/>
              <a:miter lim="800000"/>
              <a:headEnd/>
              <a:tailEnd/>
            </a:ln>
          </p:spPr>
          <p:txBody>
            <a:bodyPr>
              <a:spAutoFit/>
            </a:bodyPr>
            <a:lstStyle/>
            <a:p>
              <a:pPr defTabSz="914326" fontAlgn="base">
                <a:spcBef>
                  <a:spcPct val="50000"/>
                </a:spcBef>
                <a:spcAft>
                  <a:spcPct val="0"/>
                </a:spcAft>
              </a:pPr>
              <a:r>
                <a:rPr kumimoji="1" lang="en-US" altLang="zh-CN" sz="2800">
                  <a:solidFill>
                    <a:prstClr val="black"/>
                  </a:solidFill>
                  <a:latin typeface="Times New Roman" pitchFamily="18" charset="0"/>
                </a:rPr>
                <a:t>0</a:t>
              </a:r>
            </a:p>
            <a:p>
              <a:pPr defTabSz="914326" fontAlgn="base">
                <a:spcBef>
                  <a:spcPct val="50000"/>
                </a:spcBef>
                <a:spcAft>
                  <a:spcPct val="0"/>
                </a:spcAft>
              </a:pPr>
              <a:r>
                <a:rPr kumimoji="1" lang="en-US" altLang="zh-CN" sz="2800">
                  <a:solidFill>
                    <a:prstClr val="black"/>
                  </a:solidFill>
                  <a:latin typeface="Times New Roman" pitchFamily="18" charset="0"/>
                </a:rPr>
                <a:t>1</a:t>
              </a:r>
            </a:p>
            <a:p>
              <a:pPr defTabSz="914326" fontAlgn="base">
                <a:spcBef>
                  <a:spcPct val="50000"/>
                </a:spcBef>
                <a:spcAft>
                  <a:spcPct val="0"/>
                </a:spcAft>
              </a:pPr>
              <a:r>
                <a:rPr kumimoji="1" lang="en-US" altLang="zh-CN" sz="2800">
                  <a:solidFill>
                    <a:prstClr val="black"/>
                  </a:solidFill>
                  <a:latin typeface="Times New Roman" pitchFamily="18" charset="0"/>
                </a:rPr>
                <a:t>2</a:t>
              </a:r>
            </a:p>
            <a:p>
              <a:pPr defTabSz="914326" fontAlgn="base">
                <a:spcBef>
                  <a:spcPct val="50000"/>
                </a:spcBef>
                <a:spcAft>
                  <a:spcPct val="0"/>
                </a:spcAft>
              </a:pPr>
              <a:r>
                <a:rPr kumimoji="1" lang="en-US" altLang="zh-CN" sz="2800">
                  <a:solidFill>
                    <a:prstClr val="black"/>
                  </a:solidFill>
                  <a:latin typeface="Times New Roman" pitchFamily="18" charset="0"/>
                </a:rPr>
                <a:t>3</a:t>
              </a:r>
            </a:p>
            <a:p>
              <a:pPr defTabSz="914326" fontAlgn="base">
                <a:spcBef>
                  <a:spcPct val="50000"/>
                </a:spcBef>
                <a:spcAft>
                  <a:spcPct val="0"/>
                </a:spcAft>
              </a:pPr>
              <a:r>
                <a:rPr kumimoji="1" lang="en-US" altLang="zh-CN" sz="2800">
                  <a:solidFill>
                    <a:prstClr val="black"/>
                  </a:solidFill>
                  <a:latin typeface="Times New Roman" pitchFamily="18" charset="0"/>
                </a:rPr>
                <a:t>4</a:t>
              </a:r>
            </a:p>
            <a:p>
              <a:pPr defTabSz="914326" fontAlgn="base">
                <a:spcBef>
                  <a:spcPct val="50000"/>
                </a:spcBef>
                <a:spcAft>
                  <a:spcPct val="0"/>
                </a:spcAft>
              </a:pPr>
              <a:r>
                <a:rPr kumimoji="1" lang="en-US" altLang="zh-CN" sz="2800">
                  <a:solidFill>
                    <a:prstClr val="black"/>
                  </a:solidFill>
                  <a:latin typeface="Times New Roman" pitchFamily="18" charset="0"/>
                </a:rPr>
                <a:t>5</a:t>
              </a:r>
            </a:p>
            <a:p>
              <a:pPr defTabSz="914326" fontAlgn="base">
                <a:spcBef>
                  <a:spcPct val="50000"/>
                </a:spcBef>
                <a:spcAft>
                  <a:spcPct val="0"/>
                </a:spcAft>
              </a:pPr>
              <a:r>
                <a:rPr kumimoji="1" lang="en-US" altLang="zh-CN" sz="2800">
                  <a:solidFill>
                    <a:prstClr val="black"/>
                  </a:solidFill>
                  <a:latin typeface="Times New Roman" pitchFamily="18" charset="0"/>
                </a:rPr>
                <a:t>6</a:t>
              </a:r>
            </a:p>
          </p:txBody>
        </p:sp>
        <p:sp>
          <p:nvSpPr>
            <p:cNvPr id="131090" name="Rectangle 13"/>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a:solidFill>
                    <a:prstClr val="black"/>
                  </a:solidFill>
                  <a:latin typeface="Times New Roman" pitchFamily="18" charset="0"/>
                </a:rPr>
                <a:t>14</a:t>
              </a:r>
              <a:endParaRPr kumimoji="1" lang="en-US" altLang="zh-CN" sz="2400">
                <a:solidFill>
                  <a:prstClr val="black"/>
                </a:solidFill>
                <a:latin typeface="Times New Roman" pitchFamily="18" charset="0"/>
              </a:endParaRPr>
            </a:p>
          </p:txBody>
        </p:sp>
        <p:sp>
          <p:nvSpPr>
            <p:cNvPr id="131091" name="Line 14"/>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92" name="Rectangle 15"/>
            <p:cNvSpPr>
              <a:spLocks noChangeArrowheads="1"/>
            </p:cNvSpPr>
            <p:nvPr/>
          </p:nvSpPr>
          <p:spPr bwMode="auto">
            <a:xfrm>
              <a:off x="1632" y="1680"/>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a:solidFill>
                    <a:prstClr val="black"/>
                  </a:solidFill>
                  <a:latin typeface="Times New Roman" pitchFamily="18" charset="0"/>
                </a:rPr>
                <a:t>01</a:t>
              </a:r>
              <a:endParaRPr kumimoji="1" lang="en-US" altLang="zh-CN" sz="2400">
                <a:solidFill>
                  <a:prstClr val="black"/>
                </a:solidFill>
                <a:latin typeface="Times New Roman" pitchFamily="18" charset="0"/>
              </a:endParaRPr>
            </a:p>
          </p:txBody>
        </p:sp>
        <p:sp>
          <p:nvSpPr>
            <p:cNvPr id="131093" name="Line 16"/>
            <p:cNvSpPr>
              <a:spLocks noChangeShapeType="1"/>
            </p:cNvSpPr>
            <p:nvPr/>
          </p:nvSpPr>
          <p:spPr bwMode="auto">
            <a:xfrm>
              <a:off x="1968" y="1680"/>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94" name="Rectangle 17"/>
            <p:cNvSpPr>
              <a:spLocks noChangeArrowheads="1"/>
            </p:cNvSpPr>
            <p:nvPr/>
          </p:nvSpPr>
          <p:spPr bwMode="auto">
            <a:xfrm>
              <a:off x="2592" y="1680"/>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a:solidFill>
                    <a:prstClr val="black"/>
                  </a:solidFill>
                  <a:latin typeface="Times New Roman" pitchFamily="18" charset="0"/>
                </a:rPr>
                <a:t>36</a:t>
              </a:r>
              <a:endParaRPr kumimoji="1" lang="en-US" altLang="zh-CN" sz="2400">
                <a:solidFill>
                  <a:prstClr val="black"/>
                </a:solidFill>
                <a:latin typeface="Times New Roman" pitchFamily="18" charset="0"/>
              </a:endParaRPr>
            </a:p>
          </p:txBody>
        </p:sp>
        <p:sp>
          <p:nvSpPr>
            <p:cNvPr id="131095" name="Line 18"/>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96" name="Rectangle 19"/>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31097" name="Line 20"/>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098" name="Rectangle 21"/>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31099" name="Line 22"/>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0" name="Rectangle 23"/>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a:solidFill>
                    <a:prstClr val="black"/>
                  </a:solidFill>
                  <a:latin typeface="Times New Roman" pitchFamily="18" charset="0"/>
                </a:rPr>
                <a:t>19</a:t>
              </a:r>
              <a:endParaRPr kumimoji="1" lang="en-US" altLang="zh-CN" sz="2400">
                <a:solidFill>
                  <a:prstClr val="black"/>
                </a:solidFill>
                <a:latin typeface="Times New Roman" pitchFamily="18" charset="0"/>
              </a:endParaRPr>
            </a:p>
          </p:txBody>
        </p:sp>
        <p:sp>
          <p:nvSpPr>
            <p:cNvPr id="131101" name="Line 24"/>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2" name="Rectangle 25"/>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31103" name="Line 26"/>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4" name="Rectangle 27"/>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a:solidFill>
                    <a:prstClr val="black"/>
                  </a:solidFill>
                  <a:latin typeface="Times New Roman" pitchFamily="18" charset="0"/>
                </a:rPr>
                <a:t>82</a:t>
              </a:r>
              <a:endParaRPr kumimoji="1" lang="en-US" altLang="zh-CN" sz="2400">
                <a:solidFill>
                  <a:prstClr val="black"/>
                </a:solidFill>
                <a:latin typeface="Times New Roman" pitchFamily="18" charset="0"/>
              </a:endParaRPr>
            </a:p>
          </p:txBody>
        </p:sp>
        <p:sp>
          <p:nvSpPr>
            <p:cNvPr id="131105" name="Line 28"/>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6" name="Rectangle 29"/>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31107" name="Line 30"/>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8" name="Line 31"/>
            <p:cNvSpPr>
              <a:spLocks noChangeShapeType="1"/>
            </p:cNvSpPr>
            <p:nvPr/>
          </p:nvSpPr>
          <p:spPr bwMode="auto">
            <a:xfrm>
              <a:off x="1152" y="1440"/>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09" name="Line 32"/>
            <p:cNvSpPr>
              <a:spLocks noChangeShapeType="1"/>
            </p:cNvSpPr>
            <p:nvPr/>
          </p:nvSpPr>
          <p:spPr bwMode="auto">
            <a:xfrm>
              <a:off x="1152" y="1824"/>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0" name="Line 33"/>
            <p:cNvSpPr>
              <a:spLocks noChangeShapeType="1"/>
            </p:cNvSpPr>
            <p:nvPr/>
          </p:nvSpPr>
          <p:spPr bwMode="auto">
            <a:xfrm>
              <a:off x="1152" y="2208"/>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1" name="Line 34"/>
            <p:cNvSpPr>
              <a:spLocks noChangeShapeType="1"/>
            </p:cNvSpPr>
            <p:nvPr/>
          </p:nvSpPr>
          <p:spPr bwMode="auto">
            <a:xfrm>
              <a:off x="1152" y="2976"/>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2" name="Line 35"/>
            <p:cNvSpPr>
              <a:spLocks noChangeShapeType="1"/>
            </p:cNvSpPr>
            <p:nvPr/>
          </p:nvSpPr>
          <p:spPr bwMode="auto">
            <a:xfrm>
              <a:off x="1152" y="3456"/>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3" name="Line 36"/>
            <p:cNvSpPr>
              <a:spLocks noChangeShapeType="1"/>
            </p:cNvSpPr>
            <p:nvPr/>
          </p:nvSpPr>
          <p:spPr bwMode="auto">
            <a:xfrm>
              <a:off x="1152" y="3840"/>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4" name="Line 37"/>
            <p:cNvSpPr>
              <a:spLocks noChangeShapeType="1"/>
            </p:cNvSpPr>
            <p:nvPr/>
          </p:nvSpPr>
          <p:spPr bwMode="auto">
            <a:xfrm>
              <a:off x="2064" y="1824"/>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5" name="Line 38"/>
            <p:cNvSpPr>
              <a:spLocks noChangeShapeType="1"/>
            </p:cNvSpPr>
            <p:nvPr/>
          </p:nvSpPr>
          <p:spPr bwMode="auto">
            <a:xfrm>
              <a:off x="2064" y="3456"/>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6" name="Line 39"/>
            <p:cNvSpPr>
              <a:spLocks noChangeShapeType="1"/>
            </p:cNvSpPr>
            <p:nvPr/>
          </p:nvSpPr>
          <p:spPr bwMode="auto">
            <a:xfrm>
              <a:off x="3024" y="3456"/>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31117" name="Text Box 40"/>
            <p:cNvSpPr txBox="1">
              <a:spLocks noChangeArrowheads="1"/>
            </p:cNvSpPr>
            <p:nvPr/>
          </p:nvSpPr>
          <p:spPr bwMode="auto">
            <a:xfrm>
              <a:off x="1660" y="2090"/>
              <a:ext cx="233"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23</a:t>
              </a:r>
              <a:endParaRPr kumimoji="1" lang="en-US" altLang="zh-CN" sz="2400">
                <a:solidFill>
                  <a:prstClr val="black"/>
                </a:solidFill>
                <a:latin typeface="Times New Roman" pitchFamily="18" charset="0"/>
              </a:endParaRPr>
            </a:p>
          </p:txBody>
        </p:sp>
        <p:sp>
          <p:nvSpPr>
            <p:cNvPr id="131118" name="Text Box 41"/>
            <p:cNvSpPr txBox="1">
              <a:spLocks noChangeArrowheads="1"/>
            </p:cNvSpPr>
            <p:nvPr/>
          </p:nvSpPr>
          <p:spPr bwMode="auto">
            <a:xfrm>
              <a:off x="1660" y="2832"/>
              <a:ext cx="225"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11</a:t>
              </a:r>
              <a:endParaRPr kumimoji="1" lang="en-US" altLang="zh-CN" sz="2400">
                <a:solidFill>
                  <a:prstClr val="black"/>
                </a:solidFill>
                <a:latin typeface="Times New Roman" pitchFamily="18" charset="0"/>
              </a:endParaRPr>
            </a:p>
          </p:txBody>
        </p:sp>
        <p:sp>
          <p:nvSpPr>
            <p:cNvPr id="131119" name="Text Box 42"/>
            <p:cNvSpPr txBox="1">
              <a:spLocks noChangeArrowheads="1"/>
            </p:cNvSpPr>
            <p:nvPr/>
          </p:nvSpPr>
          <p:spPr bwMode="auto">
            <a:xfrm>
              <a:off x="2620" y="3338"/>
              <a:ext cx="233"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68</a:t>
              </a:r>
              <a:endParaRPr kumimoji="1" lang="en-US" altLang="zh-CN" sz="2400">
                <a:solidFill>
                  <a:prstClr val="black"/>
                </a:solidFill>
                <a:latin typeface="Times New Roman" pitchFamily="18" charset="0"/>
              </a:endParaRPr>
            </a:p>
          </p:txBody>
        </p:sp>
        <p:sp>
          <p:nvSpPr>
            <p:cNvPr id="131120" name="Text Box 43"/>
            <p:cNvSpPr txBox="1">
              <a:spLocks noChangeArrowheads="1"/>
            </p:cNvSpPr>
            <p:nvPr/>
          </p:nvSpPr>
          <p:spPr bwMode="auto">
            <a:xfrm>
              <a:off x="1660" y="3744"/>
              <a:ext cx="233"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55</a:t>
              </a:r>
              <a:endParaRPr kumimoji="1" lang="en-US" altLang="zh-CN" sz="2400">
                <a:solidFill>
                  <a:prstClr val="black"/>
                </a:solidFill>
                <a:latin typeface="Times New Roman" pitchFamily="18" charset="0"/>
              </a:endParaRPr>
            </a:p>
          </p:txBody>
        </p:sp>
        <p:sp>
          <p:nvSpPr>
            <p:cNvPr id="131121" name="Text Box 44"/>
            <p:cNvSpPr txBox="1">
              <a:spLocks noChangeArrowheads="1"/>
            </p:cNvSpPr>
            <p:nvPr/>
          </p:nvSpPr>
          <p:spPr bwMode="auto">
            <a:xfrm>
              <a:off x="1957" y="1200"/>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2" name="Text Box 45"/>
            <p:cNvSpPr txBox="1">
              <a:spLocks noChangeArrowheads="1"/>
            </p:cNvSpPr>
            <p:nvPr/>
          </p:nvSpPr>
          <p:spPr bwMode="auto">
            <a:xfrm>
              <a:off x="2917" y="1641"/>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3" name="Text Box 46"/>
            <p:cNvSpPr txBox="1">
              <a:spLocks noChangeArrowheads="1"/>
            </p:cNvSpPr>
            <p:nvPr/>
          </p:nvSpPr>
          <p:spPr bwMode="auto">
            <a:xfrm>
              <a:off x="1957" y="2025"/>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4" name="Text Box 47"/>
            <p:cNvSpPr txBox="1">
              <a:spLocks noChangeArrowheads="1"/>
            </p:cNvSpPr>
            <p:nvPr/>
          </p:nvSpPr>
          <p:spPr bwMode="auto">
            <a:xfrm>
              <a:off x="1957" y="2793"/>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5" name="Text Box 48"/>
            <p:cNvSpPr txBox="1">
              <a:spLocks noChangeArrowheads="1"/>
            </p:cNvSpPr>
            <p:nvPr/>
          </p:nvSpPr>
          <p:spPr bwMode="auto">
            <a:xfrm>
              <a:off x="3877" y="3264"/>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6" name="Text Box 49"/>
            <p:cNvSpPr txBox="1">
              <a:spLocks noChangeArrowheads="1"/>
            </p:cNvSpPr>
            <p:nvPr/>
          </p:nvSpPr>
          <p:spPr bwMode="auto">
            <a:xfrm>
              <a:off x="1920" y="3705"/>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131127" name="Text Box 50"/>
            <p:cNvSpPr txBox="1">
              <a:spLocks noChangeArrowheads="1"/>
            </p:cNvSpPr>
            <p:nvPr/>
          </p:nvSpPr>
          <p:spPr bwMode="auto">
            <a:xfrm>
              <a:off x="951" y="2387"/>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grpSp>
      <p:sp>
        <p:nvSpPr>
          <p:cNvPr id="434227" name="Text Box 51"/>
          <p:cNvSpPr txBox="1">
            <a:spLocks noChangeArrowheads="1"/>
          </p:cNvSpPr>
          <p:nvPr/>
        </p:nvSpPr>
        <p:spPr bwMode="auto">
          <a:xfrm>
            <a:off x="6335419" y="3789998"/>
            <a:ext cx="5230857"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srgbClr val="A50021"/>
                </a:solidFill>
                <a:latin typeface="Times New Roman" pitchFamily="18" charset="0"/>
              </a:rPr>
              <a:t>ASL</a:t>
            </a:r>
            <a:r>
              <a:rPr kumimoji="1" lang="zh-CN" altLang="en-US" sz="2800" b="1" baseline="-16000">
                <a:solidFill>
                  <a:srgbClr val="A50021"/>
                </a:solidFill>
                <a:latin typeface="Times New Roman" pitchFamily="18" charset="0"/>
              </a:rPr>
              <a:t>成功</a:t>
            </a:r>
            <a:r>
              <a:rPr kumimoji="1" lang="en-US" altLang="zh-CN" sz="2800" b="1">
                <a:solidFill>
                  <a:srgbClr val="A50021"/>
                </a:solidFill>
                <a:latin typeface="Times New Roman" pitchFamily="18" charset="0"/>
              </a:rPr>
              <a:t>=(1 × 6 +2×2+3)/9=13/9</a:t>
            </a:r>
          </a:p>
        </p:txBody>
      </p:sp>
      <p:sp>
        <p:nvSpPr>
          <p:cNvPr id="434228" name="Text Box 52"/>
          <p:cNvSpPr txBox="1">
            <a:spLocks noChangeArrowheads="1"/>
          </p:cNvSpPr>
          <p:nvPr/>
        </p:nvSpPr>
        <p:spPr bwMode="auto">
          <a:xfrm>
            <a:off x="6335420" y="2421511"/>
            <a:ext cx="5270880" cy="523190"/>
          </a:xfrm>
          <a:prstGeom prst="rect">
            <a:avLst/>
          </a:prstGeom>
          <a:noFill/>
          <a:ln w="9525">
            <a:noFill/>
            <a:miter lim="800000"/>
            <a:headEnd/>
            <a:tailEnd/>
          </a:ln>
        </p:spPr>
        <p:txBody>
          <a:bodyPr wrap="square" lIns="91409" tIns="45705" rIns="91409" bIns="45705">
            <a:spAutoFit/>
          </a:bodyPr>
          <a:lstStyle/>
          <a:p>
            <a:pPr defTabSz="914326" fontAlgn="base">
              <a:spcBef>
                <a:spcPct val="0"/>
              </a:spcBef>
              <a:spcAft>
                <a:spcPct val="0"/>
              </a:spcAft>
            </a:pPr>
            <a:r>
              <a:rPr kumimoji="1" lang="zh-CN" altLang="en-US" sz="2800" b="1">
                <a:solidFill>
                  <a:srgbClr val="006600"/>
                </a:solidFill>
                <a:latin typeface="楷体_GB2312" pitchFamily="49" charset="-122"/>
                <a:ea typeface="楷体_GB2312" pitchFamily="49" charset="-122"/>
              </a:rPr>
              <a:t>哈希函数设为 </a:t>
            </a:r>
            <a:r>
              <a:rPr kumimoji="1" lang="en-US" altLang="zh-CN" sz="2800" b="1">
                <a:solidFill>
                  <a:srgbClr val="006600"/>
                </a:solidFill>
                <a:latin typeface="楷体_GB2312" pitchFamily="49" charset="-122"/>
                <a:ea typeface="楷体_GB2312" pitchFamily="49" charset="-122"/>
              </a:rPr>
              <a:t>H(key)=key % 7</a:t>
            </a:r>
          </a:p>
        </p:txBody>
      </p:sp>
      <p:sp>
        <p:nvSpPr>
          <p:cNvPr id="434232" name="Text Box 56"/>
          <p:cNvSpPr txBox="1">
            <a:spLocks noChangeArrowheads="1"/>
          </p:cNvSpPr>
          <p:nvPr/>
        </p:nvSpPr>
        <p:spPr bwMode="auto">
          <a:xfrm>
            <a:off x="6301556" y="4366389"/>
            <a:ext cx="4751559"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2800" b="1">
                <a:solidFill>
                  <a:srgbClr val="A50021"/>
                </a:solidFill>
                <a:latin typeface="Times New Roman" pitchFamily="18" charset="0"/>
              </a:rPr>
              <a:t>ASL</a:t>
            </a:r>
            <a:r>
              <a:rPr kumimoji="1" lang="zh-CN" altLang="en-US" sz="2800" b="1" baseline="-16000">
                <a:solidFill>
                  <a:srgbClr val="A50021"/>
                </a:solidFill>
                <a:latin typeface="Times New Roman" pitchFamily="18" charset="0"/>
              </a:rPr>
              <a:t>不成功</a:t>
            </a:r>
            <a:r>
              <a:rPr kumimoji="1" lang="en-US" altLang="zh-CN" sz="2800" b="1">
                <a:solidFill>
                  <a:srgbClr val="A50021"/>
                </a:solidFill>
                <a:latin typeface="Times New Roman" pitchFamily="18" charset="0"/>
              </a:rPr>
              <a:t>=(1×4 +2 + 3)/7=9/7</a:t>
            </a:r>
          </a:p>
        </p:txBody>
      </p:sp>
      <p:sp>
        <p:nvSpPr>
          <p:cNvPr id="131081" name="矩形 2"/>
          <p:cNvSpPr>
            <a:spLocks noChangeArrowheads="1"/>
          </p:cNvSpPr>
          <p:nvPr/>
        </p:nvSpPr>
        <p:spPr bwMode="auto">
          <a:xfrm>
            <a:off x="371561" y="1006383"/>
            <a:ext cx="5315816"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800">
                <a:solidFill>
                  <a:prstClr val="black"/>
                </a:solidFill>
                <a:ea typeface="楷体_GB2312" pitchFamily="49" charset="-122"/>
              </a:rPr>
              <a:t> </a:t>
            </a:r>
            <a:r>
              <a:rPr lang="en-US" altLang="zh-CN" sz="2800">
                <a:solidFill>
                  <a:prstClr val="black"/>
                </a:solidFill>
                <a:ea typeface="楷体_GB2312" pitchFamily="49" charset="-122"/>
              </a:rPr>
              <a:t>{ 19, 01, 23, 14, 55, 68, 11, 82, 36 }</a:t>
            </a:r>
            <a:endParaRPr lang="zh-CN" altLang="en-US" sz="2800">
              <a:solidFill>
                <a:prstClr val="black"/>
              </a:solidFill>
            </a:endParaRPr>
          </a:p>
        </p:txBody>
      </p:sp>
      <p:sp>
        <p:nvSpPr>
          <p:cNvPr id="3" name="标题 2"/>
          <p:cNvSpPr>
            <a:spLocks noGrp="1"/>
          </p:cNvSpPr>
          <p:nvPr>
            <p:ph type="title"/>
          </p:nvPr>
        </p:nvSpPr>
        <p:spPr/>
        <p:txBody>
          <a:bodyPr>
            <a:normAutofit fontScale="90000"/>
          </a:bodyPr>
          <a:lstStyle/>
          <a:p>
            <a:r>
              <a:rPr lang="zh-CN" altLang="en-US"/>
              <a:t>处理冲突的方法</a:t>
            </a:r>
            <a:r>
              <a:rPr lang="en-US" altLang="zh-CN" smtClean="0"/>
              <a:t>-2</a:t>
            </a:r>
            <a:r>
              <a:rPr lang="zh-CN" altLang="en-US" smtClean="0">
                <a:solidFill>
                  <a:srgbClr val="FF0000"/>
                </a:solidFill>
              </a:rPr>
              <a:t>链</a:t>
            </a:r>
            <a:r>
              <a:rPr lang="zh-CN" altLang="en-US">
                <a:solidFill>
                  <a:srgbClr val="FF0000"/>
                </a:solidFill>
              </a:rPr>
              <a:t>地址</a:t>
            </a:r>
            <a:r>
              <a:rPr lang="zh-CN" altLang="en-US" smtClean="0">
                <a:solidFill>
                  <a:srgbClr val="FF0000"/>
                </a:solidFill>
              </a:rPr>
              <a:t>法</a:t>
            </a:r>
            <a:endParaRPr lang="zh-CN" altLang="en-US">
              <a:solidFill>
                <a:srgbClr val="FF0000"/>
              </a:solidFill>
            </a:endParaRPr>
          </a:p>
        </p:txBody>
      </p:sp>
    </p:spTree>
    <p:extLst>
      <p:ext uri="{BB962C8B-B14F-4D97-AF65-F5344CB8AC3E}">
        <p14:creationId xmlns:p14="http://schemas.microsoft.com/office/powerpoint/2010/main" val="4389450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34178"/>
                                        </p:tgtEl>
                                        <p:attrNameLst>
                                          <p:attrName>style.visibility</p:attrName>
                                        </p:attrNameLst>
                                      </p:cBhvr>
                                      <p:to>
                                        <p:strVal val="visible"/>
                                      </p:to>
                                    </p:set>
                                    <p:animEffect transition="in" filter="strips(upRight)">
                                      <p:cBhvr>
                                        <p:cTn id="7" dur="500"/>
                                        <p:tgtEl>
                                          <p:spTgt spid="434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4228">
                                            <p:txEl>
                                              <p:pRg st="0" end="0"/>
                                            </p:txEl>
                                          </p:spTgt>
                                        </p:tgtEl>
                                        <p:attrNameLst>
                                          <p:attrName>style.visibility</p:attrName>
                                        </p:attrNameLst>
                                      </p:cBhvr>
                                      <p:to>
                                        <p:strVal val="visible"/>
                                      </p:to>
                                    </p:set>
                                    <p:animEffect transition="in" filter="wipe(left)">
                                      <p:cBhvr>
                                        <p:cTn id="12" dur="300"/>
                                        <p:tgtEl>
                                          <p:spTgt spid="4342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4227"/>
                                        </p:tgtEl>
                                        <p:attrNameLst>
                                          <p:attrName>style.visibility</p:attrName>
                                        </p:attrNameLst>
                                      </p:cBhvr>
                                      <p:to>
                                        <p:strVal val="visible"/>
                                      </p:to>
                                    </p:set>
                                    <p:animEffect transition="in" filter="wipe(left)">
                                      <p:cBhvr>
                                        <p:cTn id="22" dur="500"/>
                                        <p:tgtEl>
                                          <p:spTgt spid="4342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4232"/>
                                        </p:tgtEl>
                                        <p:attrNameLst>
                                          <p:attrName>style.visibility</p:attrName>
                                        </p:attrNameLst>
                                      </p:cBhvr>
                                      <p:to>
                                        <p:strVal val="visible"/>
                                      </p:to>
                                    </p:set>
                                    <p:animEffect transition="in" filter="wipe(left)">
                                      <p:cBhvr>
                                        <p:cTn id="27" dur="500"/>
                                        <p:tgtEl>
                                          <p:spTgt spid="434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autoUpdateAnimBg="0"/>
      <p:bldP spid="434227" grpId="0" autoUpdateAnimBg="0"/>
      <p:bldP spid="434228" grpId="0" build="allAtOnce" autoUpdateAnimBg="0"/>
      <p:bldP spid="434232" grpId="0" autoUpdateAnimBg="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solidFill>
                  <a:prstClr val="black">
                    <a:tint val="75000"/>
                  </a:prstClr>
                </a:solidFill>
              </a:rPr>
              <a:pPr/>
              <a:t>202</a:t>
            </a:fld>
            <a:endParaRPr lang="zh-CN" altLang="en-US">
              <a:solidFill>
                <a:prstClr val="black">
                  <a:tint val="75000"/>
                </a:prstClr>
              </a:solidFill>
            </a:endParaRPr>
          </a:p>
        </p:txBody>
      </p:sp>
      <p:grpSp>
        <p:nvGrpSpPr>
          <p:cNvPr id="3" name="Group 58"/>
          <p:cNvGrpSpPr>
            <a:grpSpLocks/>
          </p:cNvGrpSpPr>
          <p:nvPr/>
        </p:nvGrpSpPr>
        <p:grpSpPr bwMode="auto">
          <a:xfrm>
            <a:off x="1510047" y="1498342"/>
            <a:ext cx="7212661" cy="4573059"/>
            <a:chOff x="672" y="1200"/>
            <a:chExt cx="3408" cy="2880"/>
          </a:xfrm>
        </p:grpSpPr>
        <p:sp>
          <p:nvSpPr>
            <p:cNvPr id="4" name="Rectangle 5"/>
            <p:cNvSpPr>
              <a:spLocks noChangeArrowheads="1"/>
            </p:cNvSpPr>
            <p:nvPr/>
          </p:nvSpPr>
          <p:spPr bwMode="auto">
            <a:xfrm>
              <a:off x="960" y="1200"/>
              <a:ext cx="288" cy="2880"/>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5" name="Line 6"/>
            <p:cNvSpPr>
              <a:spLocks noChangeShapeType="1"/>
            </p:cNvSpPr>
            <p:nvPr/>
          </p:nvSpPr>
          <p:spPr bwMode="auto">
            <a:xfrm>
              <a:off x="960" y="1632"/>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6" name="Line 7"/>
            <p:cNvSpPr>
              <a:spLocks noChangeShapeType="1"/>
            </p:cNvSpPr>
            <p:nvPr/>
          </p:nvSpPr>
          <p:spPr bwMode="auto">
            <a:xfrm>
              <a:off x="960" y="2016"/>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7" name="Line 8"/>
            <p:cNvSpPr>
              <a:spLocks noChangeShapeType="1"/>
            </p:cNvSpPr>
            <p:nvPr/>
          </p:nvSpPr>
          <p:spPr bwMode="auto">
            <a:xfrm>
              <a:off x="960" y="2400"/>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8" name="Line 9"/>
            <p:cNvSpPr>
              <a:spLocks noChangeShapeType="1"/>
            </p:cNvSpPr>
            <p:nvPr/>
          </p:nvSpPr>
          <p:spPr bwMode="auto">
            <a:xfrm>
              <a:off x="960" y="2784"/>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9" name="Line 10"/>
            <p:cNvSpPr>
              <a:spLocks noChangeShapeType="1"/>
            </p:cNvSpPr>
            <p:nvPr/>
          </p:nvSpPr>
          <p:spPr bwMode="auto">
            <a:xfrm>
              <a:off x="960" y="3216"/>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0" name="Line 11"/>
            <p:cNvSpPr>
              <a:spLocks noChangeShapeType="1"/>
            </p:cNvSpPr>
            <p:nvPr/>
          </p:nvSpPr>
          <p:spPr bwMode="auto">
            <a:xfrm>
              <a:off x="960" y="3648"/>
              <a:ext cx="288" cy="0"/>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1" name="Text Box 12"/>
            <p:cNvSpPr txBox="1">
              <a:spLocks noChangeArrowheads="1"/>
            </p:cNvSpPr>
            <p:nvPr/>
          </p:nvSpPr>
          <p:spPr bwMode="auto">
            <a:xfrm>
              <a:off x="672" y="1233"/>
              <a:ext cx="336" cy="2772"/>
            </a:xfrm>
            <a:prstGeom prst="rect">
              <a:avLst/>
            </a:prstGeom>
            <a:noFill/>
            <a:ln w="9525">
              <a:noFill/>
              <a:miter lim="800000"/>
              <a:headEnd/>
              <a:tailEnd/>
            </a:ln>
          </p:spPr>
          <p:txBody>
            <a:bodyPr>
              <a:spAutoFit/>
            </a:bodyPr>
            <a:lstStyle/>
            <a:p>
              <a:pPr defTabSz="914326" fontAlgn="base">
                <a:spcBef>
                  <a:spcPct val="50000"/>
                </a:spcBef>
                <a:spcAft>
                  <a:spcPct val="0"/>
                </a:spcAft>
              </a:pPr>
              <a:r>
                <a:rPr kumimoji="1" lang="en-US" altLang="zh-CN" sz="2800">
                  <a:solidFill>
                    <a:prstClr val="black"/>
                  </a:solidFill>
                  <a:latin typeface="Times New Roman" pitchFamily="18" charset="0"/>
                </a:rPr>
                <a:t>0</a:t>
              </a:r>
            </a:p>
            <a:p>
              <a:pPr defTabSz="914326" fontAlgn="base">
                <a:spcBef>
                  <a:spcPct val="50000"/>
                </a:spcBef>
                <a:spcAft>
                  <a:spcPct val="0"/>
                </a:spcAft>
              </a:pPr>
              <a:r>
                <a:rPr kumimoji="1" lang="en-US" altLang="zh-CN" sz="2800">
                  <a:solidFill>
                    <a:prstClr val="black"/>
                  </a:solidFill>
                  <a:latin typeface="Times New Roman" pitchFamily="18" charset="0"/>
                </a:rPr>
                <a:t>1</a:t>
              </a:r>
            </a:p>
            <a:p>
              <a:pPr defTabSz="914326" fontAlgn="base">
                <a:spcBef>
                  <a:spcPct val="50000"/>
                </a:spcBef>
                <a:spcAft>
                  <a:spcPct val="0"/>
                </a:spcAft>
              </a:pPr>
              <a:r>
                <a:rPr kumimoji="1" lang="en-US" altLang="zh-CN" sz="2800">
                  <a:solidFill>
                    <a:prstClr val="black"/>
                  </a:solidFill>
                  <a:latin typeface="Times New Roman" pitchFamily="18" charset="0"/>
                </a:rPr>
                <a:t>2</a:t>
              </a:r>
            </a:p>
            <a:p>
              <a:pPr defTabSz="914326" fontAlgn="base">
                <a:spcBef>
                  <a:spcPct val="50000"/>
                </a:spcBef>
                <a:spcAft>
                  <a:spcPct val="0"/>
                </a:spcAft>
              </a:pPr>
              <a:r>
                <a:rPr kumimoji="1" lang="en-US" altLang="zh-CN" sz="2800">
                  <a:solidFill>
                    <a:prstClr val="black"/>
                  </a:solidFill>
                  <a:latin typeface="Times New Roman" pitchFamily="18" charset="0"/>
                </a:rPr>
                <a:t>3</a:t>
              </a:r>
            </a:p>
            <a:p>
              <a:pPr defTabSz="914326" fontAlgn="base">
                <a:spcBef>
                  <a:spcPct val="50000"/>
                </a:spcBef>
                <a:spcAft>
                  <a:spcPct val="0"/>
                </a:spcAft>
              </a:pPr>
              <a:r>
                <a:rPr kumimoji="1" lang="en-US" altLang="zh-CN" sz="2800">
                  <a:solidFill>
                    <a:prstClr val="black"/>
                  </a:solidFill>
                  <a:latin typeface="Times New Roman" pitchFamily="18" charset="0"/>
                </a:rPr>
                <a:t>4</a:t>
              </a:r>
            </a:p>
            <a:p>
              <a:pPr defTabSz="914326" fontAlgn="base">
                <a:spcBef>
                  <a:spcPct val="50000"/>
                </a:spcBef>
                <a:spcAft>
                  <a:spcPct val="0"/>
                </a:spcAft>
              </a:pPr>
              <a:r>
                <a:rPr kumimoji="1" lang="en-US" altLang="zh-CN" sz="2800">
                  <a:solidFill>
                    <a:prstClr val="black"/>
                  </a:solidFill>
                  <a:latin typeface="Times New Roman" pitchFamily="18" charset="0"/>
                </a:rPr>
                <a:t>5</a:t>
              </a:r>
            </a:p>
            <a:p>
              <a:pPr defTabSz="914326" fontAlgn="base">
                <a:spcBef>
                  <a:spcPct val="50000"/>
                </a:spcBef>
                <a:spcAft>
                  <a:spcPct val="0"/>
                </a:spcAft>
              </a:pPr>
              <a:r>
                <a:rPr kumimoji="1" lang="en-US" altLang="zh-CN" sz="2800">
                  <a:solidFill>
                    <a:prstClr val="black"/>
                  </a:solidFill>
                  <a:latin typeface="Times New Roman" pitchFamily="18" charset="0"/>
                </a:rPr>
                <a:t>6</a:t>
              </a:r>
            </a:p>
          </p:txBody>
        </p:sp>
        <p:sp>
          <p:nvSpPr>
            <p:cNvPr id="12" name="Rectangle 13"/>
            <p:cNvSpPr>
              <a:spLocks noChangeArrowheads="1"/>
            </p:cNvSpPr>
            <p:nvPr/>
          </p:nvSpPr>
          <p:spPr bwMode="auto">
            <a:xfrm>
              <a:off x="1632" y="1248"/>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smtClean="0">
                  <a:solidFill>
                    <a:prstClr val="black"/>
                  </a:solidFill>
                  <a:latin typeface="Times New Roman" pitchFamily="18" charset="0"/>
                </a:rPr>
                <a:t> 14</a:t>
              </a:r>
              <a:endParaRPr kumimoji="1" lang="en-US" altLang="zh-CN" sz="2400">
                <a:solidFill>
                  <a:prstClr val="black"/>
                </a:solidFill>
                <a:latin typeface="Times New Roman" pitchFamily="18" charset="0"/>
              </a:endParaRPr>
            </a:p>
          </p:txBody>
        </p:sp>
        <p:sp>
          <p:nvSpPr>
            <p:cNvPr id="13" name="Line 14"/>
            <p:cNvSpPr>
              <a:spLocks noChangeShapeType="1"/>
            </p:cNvSpPr>
            <p:nvPr/>
          </p:nvSpPr>
          <p:spPr bwMode="auto">
            <a:xfrm>
              <a:off x="1968" y="1248"/>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4" name="Rectangle 15"/>
            <p:cNvSpPr>
              <a:spLocks noChangeArrowheads="1"/>
            </p:cNvSpPr>
            <p:nvPr/>
          </p:nvSpPr>
          <p:spPr bwMode="auto">
            <a:xfrm>
              <a:off x="1632" y="1680"/>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smtClean="0">
                  <a:solidFill>
                    <a:prstClr val="black"/>
                  </a:solidFill>
                  <a:latin typeface="Times New Roman" pitchFamily="18" charset="0"/>
                </a:rPr>
                <a:t> 36</a:t>
              </a:r>
              <a:endParaRPr kumimoji="1" lang="en-US" altLang="zh-CN" sz="2400">
                <a:solidFill>
                  <a:prstClr val="black"/>
                </a:solidFill>
                <a:latin typeface="Times New Roman" pitchFamily="18" charset="0"/>
              </a:endParaRPr>
            </a:p>
          </p:txBody>
        </p:sp>
        <p:sp>
          <p:nvSpPr>
            <p:cNvPr id="15" name="Line 16"/>
            <p:cNvSpPr>
              <a:spLocks noChangeShapeType="1"/>
            </p:cNvSpPr>
            <p:nvPr/>
          </p:nvSpPr>
          <p:spPr bwMode="auto">
            <a:xfrm>
              <a:off x="1968" y="1680"/>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6" name="Rectangle 17"/>
            <p:cNvSpPr>
              <a:spLocks noChangeArrowheads="1"/>
            </p:cNvSpPr>
            <p:nvPr/>
          </p:nvSpPr>
          <p:spPr bwMode="auto">
            <a:xfrm>
              <a:off x="2592" y="1680"/>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smtClean="0">
                  <a:solidFill>
                    <a:prstClr val="black"/>
                  </a:solidFill>
                  <a:latin typeface="Times New Roman" pitchFamily="18" charset="0"/>
                </a:rPr>
                <a:t> 01</a:t>
              </a:r>
              <a:endParaRPr kumimoji="1" lang="en-US" altLang="zh-CN" sz="2400">
                <a:solidFill>
                  <a:prstClr val="black"/>
                </a:solidFill>
                <a:latin typeface="Times New Roman" pitchFamily="18" charset="0"/>
              </a:endParaRPr>
            </a:p>
          </p:txBody>
        </p:sp>
        <p:sp>
          <p:nvSpPr>
            <p:cNvPr id="17" name="Line 18"/>
            <p:cNvSpPr>
              <a:spLocks noChangeShapeType="1"/>
            </p:cNvSpPr>
            <p:nvPr/>
          </p:nvSpPr>
          <p:spPr bwMode="auto">
            <a:xfrm>
              <a:off x="2928" y="1680"/>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18" name="Rectangle 19"/>
            <p:cNvSpPr>
              <a:spLocks noChangeArrowheads="1"/>
            </p:cNvSpPr>
            <p:nvPr/>
          </p:nvSpPr>
          <p:spPr bwMode="auto">
            <a:xfrm>
              <a:off x="1632" y="2064"/>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19" name="Line 20"/>
            <p:cNvSpPr>
              <a:spLocks noChangeShapeType="1"/>
            </p:cNvSpPr>
            <p:nvPr/>
          </p:nvSpPr>
          <p:spPr bwMode="auto">
            <a:xfrm>
              <a:off x="1968" y="2064"/>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20" name="Rectangle 21"/>
            <p:cNvSpPr>
              <a:spLocks noChangeArrowheads="1"/>
            </p:cNvSpPr>
            <p:nvPr/>
          </p:nvSpPr>
          <p:spPr bwMode="auto">
            <a:xfrm>
              <a:off x="1632" y="283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1" name="Line 22"/>
            <p:cNvSpPr>
              <a:spLocks noChangeShapeType="1"/>
            </p:cNvSpPr>
            <p:nvPr/>
          </p:nvSpPr>
          <p:spPr bwMode="auto">
            <a:xfrm>
              <a:off x="1968" y="283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22" name="Rectangle 23"/>
            <p:cNvSpPr>
              <a:spLocks noChangeArrowheads="1"/>
            </p:cNvSpPr>
            <p:nvPr/>
          </p:nvSpPr>
          <p:spPr bwMode="auto">
            <a:xfrm>
              <a:off x="163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smtClean="0">
                  <a:solidFill>
                    <a:prstClr val="black"/>
                  </a:solidFill>
                  <a:latin typeface="Times New Roman" pitchFamily="18" charset="0"/>
                </a:rPr>
                <a:t> 82</a:t>
              </a:r>
              <a:endParaRPr kumimoji="1" lang="en-US" altLang="zh-CN" sz="2400">
                <a:solidFill>
                  <a:prstClr val="black"/>
                </a:solidFill>
                <a:latin typeface="Times New Roman" pitchFamily="18" charset="0"/>
              </a:endParaRPr>
            </a:p>
          </p:txBody>
        </p:sp>
        <p:sp>
          <p:nvSpPr>
            <p:cNvPr id="23" name="Line 24"/>
            <p:cNvSpPr>
              <a:spLocks noChangeShapeType="1"/>
            </p:cNvSpPr>
            <p:nvPr/>
          </p:nvSpPr>
          <p:spPr bwMode="auto">
            <a:xfrm>
              <a:off x="196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24" name="Rectangle 25"/>
            <p:cNvSpPr>
              <a:spLocks noChangeArrowheads="1"/>
            </p:cNvSpPr>
            <p:nvPr/>
          </p:nvSpPr>
          <p:spPr bwMode="auto">
            <a:xfrm>
              <a:off x="259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5" name="Line 26"/>
            <p:cNvSpPr>
              <a:spLocks noChangeShapeType="1"/>
            </p:cNvSpPr>
            <p:nvPr/>
          </p:nvSpPr>
          <p:spPr bwMode="auto">
            <a:xfrm>
              <a:off x="292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26" name="Rectangle 27"/>
            <p:cNvSpPr>
              <a:spLocks noChangeArrowheads="1"/>
            </p:cNvSpPr>
            <p:nvPr/>
          </p:nvSpPr>
          <p:spPr bwMode="auto">
            <a:xfrm>
              <a:off x="3552" y="3312"/>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r>
                <a:rPr kumimoji="1" lang="en-US" altLang="zh-CN" sz="2400" b="1" smtClean="0">
                  <a:solidFill>
                    <a:prstClr val="black"/>
                  </a:solidFill>
                  <a:latin typeface="Times New Roman" pitchFamily="18" charset="0"/>
                </a:rPr>
                <a:t> 19</a:t>
              </a:r>
              <a:endParaRPr kumimoji="1" lang="en-US" altLang="zh-CN" sz="2400">
                <a:solidFill>
                  <a:prstClr val="black"/>
                </a:solidFill>
                <a:latin typeface="Times New Roman" pitchFamily="18" charset="0"/>
              </a:endParaRPr>
            </a:p>
          </p:txBody>
        </p:sp>
        <p:sp>
          <p:nvSpPr>
            <p:cNvPr id="27" name="Line 28"/>
            <p:cNvSpPr>
              <a:spLocks noChangeShapeType="1"/>
            </p:cNvSpPr>
            <p:nvPr/>
          </p:nvSpPr>
          <p:spPr bwMode="auto">
            <a:xfrm>
              <a:off x="3888" y="3312"/>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28" name="Rectangle 29"/>
            <p:cNvSpPr>
              <a:spLocks noChangeArrowheads="1"/>
            </p:cNvSpPr>
            <p:nvPr/>
          </p:nvSpPr>
          <p:spPr bwMode="auto">
            <a:xfrm>
              <a:off x="1632" y="3744"/>
              <a:ext cx="528" cy="288"/>
            </a:xfrm>
            <a:prstGeom prst="rect">
              <a:avLst/>
            </a:prstGeom>
            <a:noFill/>
            <a:ln w="9525">
              <a:solidFill>
                <a:schemeClr val="tx1"/>
              </a:solidFill>
              <a:miter lim="800000"/>
              <a:headEnd/>
              <a:tailEnd/>
            </a:ln>
          </p:spPr>
          <p:txBody>
            <a:bodyPr wrap="none" anchor="ctr"/>
            <a:lstStyle/>
            <a:p>
              <a:pPr defTabSz="914326" fontAlgn="base">
                <a:spcBef>
                  <a:spcPct val="0"/>
                </a:spcBef>
                <a:spcAft>
                  <a:spcPct val="0"/>
                </a:spcAft>
              </a:pPr>
              <a:endParaRPr kumimoji="1" lang="zh-CN" altLang="en-US" sz="2400" b="1">
                <a:solidFill>
                  <a:prstClr val="black"/>
                </a:solidFill>
                <a:latin typeface="Times New Roman" pitchFamily="18" charset="0"/>
              </a:endParaRPr>
            </a:p>
          </p:txBody>
        </p:sp>
        <p:sp>
          <p:nvSpPr>
            <p:cNvPr id="29" name="Line 30"/>
            <p:cNvSpPr>
              <a:spLocks noChangeShapeType="1"/>
            </p:cNvSpPr>
            <p:nvPr/>
          </p:nvSpPr>
          <p:spPr bwMode="auto">
            <a:xfrm>
              <a:off x="1968" y="3744"/>
              <a:ext cx="0" cy="288"/>
            </a:xfrm>
            <a:prstGeom prst="line">
              <a:avLst/>
            </a:prstGeom>
            <a:noFill/>
            <a:ln w="9525">
              <a:solidFill>
                <a:schemeClr val="tx1"/>
              </a:solidFill>
              <a:round/>
              <a:headEnd/>
              <a:tailEn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0" name="Line 31"/>
            <p:cNvSpPr>
              <a:spLocks noChangeShapeType="1"/>
            </p:cNvSpPr>
            <p:nvPr/>
          </p:nvSpPr>
          <p:spPr bwMode="auto">
            <a:xfrm>
              <a:off x="1152" y="1440"/>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1" name="Line 32"/>
            <p:cNvSpPr>
              <a:spLocks noChangeShapeType="1"/>
            </p:cNvSpPr>
            <p:nvPr/>
          </p:nvSpPr>
          <p:spPr bwMode="auto">
            <a:xfrm>
              <a:off x="1152" y="1824"/>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2" name="Line 33"/>
            <p:cNvSpPr>
              <a:spLocks noChangeShapeType="1"/>
            </p:cNvSpPr>
            <p:nvPr/>
          </p:nvSpPr>
          <p:spPr bwMode="auto">
            <a:xfrm>
              <a:off x="1152" y="2208"/>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3" name="Line 34"/>
            <p:cNvSpPr>
              <a:spLocks noChangeShapeType="1"/>
            </p:cNvSpPr>
            <p:nvPr/>
          </p:nvSpPr>
          <p:spPr bwMode="auto">
            <a:xfrm>
              <a:off x="1152" y="2976"/>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4" name="Line 35"/>
            <p:cNvSpPr>
              <a:spLocks noChangeShapeType="1"/>
            </p:cNvSpPr>
            <p:nvPr/>
          </p:nvSpPr>
          <p:spPr bwMode="auto">
            <a:xfrm>
              <a:off x="1152" y="3456"/>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5" name="Line 36"/>
            <p:cNvSpPr>
              <a:spLocks noChangeShapeType="1"/>
            </p:cNvSpPr>
            <p:nvPr/>
          </p:nvSpPr>
          <p:spPr bwMode="auto">
            <a:xfrm>
              <a:off x="1152" y="3840"/>
              <a:ext cx="480"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6" name="Line 37"/>
            <p:cNvSpPr>
              <a:spLocks noChangeShapeType="1"/>
            </p:cNvSpPr>
            <p:nvPr/>
          </p:nvSpPr>
          <p:spPr bwMode="auto">
            <a:xfrm>
              <a:off x="2064" y="1824"/>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7" name="Line 38"/>
            <p:cNvSpPr>
              <a:spLocks noChangeShapeType="1"/>
            </p:cNvSpPr>
            <p:nvPr/>
          </p:nvSpPr>
          <p:spPr bwMode="auto">
            <a:xfrm>
              <a:off x="2064" y="3456"/>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8" name="Line 39"/>
            <p:cNvSpPr>
              <a:spLocks noChangeShapeType="1"/>
            </p:cNvSpPr>
            <p:nvPr/>
          </p:nvSpPr>
          <p:spPr bwMode="auto">
            <a:xfrm>
              <a:off x="3024" y="3456"/>
              <a:ext cx="528" cy="0"/>
            </a:xfrm>
            <a:prstGeom prst="line">
              <a:avLst/>
            </a:prstGeom>
            <a:noFill/>
            <a:ln w="19050">
              <a:solidFill>
                <a:schemeClr val="tx1"/>
              </a:solidFill>
              <a:round/>
              <a:headEnd/>
              <a:tailEnd type="triangle" w="med" len="med"/>
            </a:ln>
          </p:spPr>
          <p:txBody>
            <a:bodyPr wrap="none" anchor="ctr"/>
            <a:lstStyle/>
            <a:p>
              <a:pPr defTabSz="914326" fontAlgn="base">
                <a:spcBef>
                  <a:spcPct val="0"/>
                </a:spcBef>
                <a:spcAft>
                  <a:spcPct val="0"/>
                </a:spcAft>
              </a:pPr>
              <a:endParaRPr lang="zh-CN" altLang="en-US" sz="1800">
                <a:solidFill>
                  <a:prstClr val="black"/>
                </a:solidFill>
                <a:latin typeface="Arial" charset="0"/>
              </a:endParaRPr>
            </a:p>
          </p:txBody>
        </p:sp>
        <p:sp>
          <p:nvSpPr>
            <p:cNvPr id="39" name="Text Box 40"/>
            <p:cNvSpPr txBox="1">
              <a:spLocks noChangeArrowheads="1"/>
            </p:cNvSpPr>
            <p:nvPr/>
          </p:nvSpPr>
          <p:spPr bwMode="auto">
            <a:xfrm>
              <a:off x="1660" y="2090"/>
              <a:ext cx="233"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23</a:t>
              </a:r>
              <a:endParaRPr kumimoji="1" lang="en-US" altLang="zh-CN" sz="2400">
                <a:solidFill>
                  <a:prstClr val="black"/>
                </a:solidFill>
                <a:latin typeface="Times New Roman" pitchFamily="18" charset="0"/>
              </a:endParaRPr>
            </a:p>
          </p:txBody>
        </p:sp>
        <p:sp>
          <p:nvSpPr>
            <p:cNvPr id="40" name="Text Box 41"/>
            <p:cNvSpPr txBox="1">
              <a:spLocks noChangeArrowheads="1"/>
            </p:cNvSpPr>
            <p:nvPr/>
          </p:nvSpPr>
          <p:spPr bwMode="auto">
            <a:xfrm>
              <a:off x="1660" y="2832"/>
              <a:ext cx="225"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11</a:t>
              </a:r>
              <a:endParaRPr kumimoji="1" lang="en-US" altLang="zh-CN" sz="2400">
                <a:solidFill>
                  <a:prstClr val="black"/>
                </a:solidFill>
                <a:latin typeface="Times New Roman" pitchFamily="18" charset="0"/>
              </a:endParaRPr>
            </a:p>
          </p:txBody>
        </p:sp>
        <p:sp>
          <p:nvSpPr>
            <p:cNvPr id="41" name="Text Box 42"/>
            <p:cNvSpPr txBox="1">
              <a:spLocks noChangeArrowheads="1"/>
            </p:cNvSpPr>
            <p:nvPr/>
          </p:nvSpPr>
          <p:spPr bwMode="auto">
            <a:xfrm>
              <a:off x="2620" y="3304"/>
              <a:ext cx="269"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smtClean="0">
                  <a:solidFill>
                    <a:prstClr val="black"/>
                  </a:solidFill>
                  <a:latin typeface="Times New Roman" pitchFamily="18" charset="0"/>
                </a:rPr>
                <a:t> 68</a:t>
              </a:r>
              <a:endParaRPr kumimoji="1" lang="en-US" altLang="zh-CN" sz="2400">
                <a:solidFill>
                  <a:prstClr val="black"/>
                </a:solidFill>
                <a:latin typeface="Times New Roman" pitchFamily="18" charset="0"/>
              </a:endParaRPr>
            </a:p>
          </p:txBody>
        </p:sp>
        <p:sp>
          <p:nvSpPr>
            <p:cNvPr id="42" name="Text Box 43"/>
            <p:cNvSpPr txBox="1">
              <a:spLocks noChangeArrowheads="1"/>
            </p:cNvSpPr>
            <p:nvPr/>
          </p:nvSpPr>
          <p:spPr bwMode="auto">
            <a:xfrm>
              <a:off x="1660" y="3744"/>
              <a:ext cx="233" cy="291"/>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400" b="1">
                  <a:solidFill>
                    <a:prstClr val="black"/>
                  </a:solidFill>
                  <a:latin typeface="Times New Roman" pitchFamily="18" charset="0"/>
                </a:rPr>
                <a:t>55</a:t>
              </a:r>
              <a:endParaRPr kumimoji="1" lang="en-US" altLang="zh-CN" sz="2400">
                <a:solidFill>
                  <a:prstClr val="black"/>
                </a:solidFill>
                <a:latin typeface="Times New Roman" pitchFamily="18" charset="0"/>
              </a:endParaRPr>
            </a:p>
          </p:txBody>
        </p:sp>
        <p:sp>
          <p:nvSpPr>
            <p:cNvPr id="43" name="Text Box 44"/>
            <p:cNvSpPr txBox="1">
              <a:spLocks noChangeArrowheads="1"/>
            </p:cNvSpPr>
            <p:nvPr/>
          </p:nvSpPr>
          <p:spPr bwMode="auto">
            <a:xfrm>
              <a:off x="1957" y="1200"/>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4" name="Text Box 45"/>
            <p:cNvSpPr txBox="1">
              <a:spLocks noChangeArrowheads="1"/>
            </p:cNvSpPr>
            <p:nvPr/>
          </p:nvSpPr>
          <p:spPr bwMode="auto">
            <a:xfrm>
              <a:off x="2917" y="1641"/>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5" name="Text Box 46"/>
            <p:cNvSpPr txBox="1">
              <a:spLocks noChangeArrowheads="1"/>
            </p:cNvSpPr>
            <p:nvPr/>
          </p:nvSpPr>
          <p:spPr bwMode="auto">
            <a:xfrm>
              <a:off x="1957" y="2025"/>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6" name="Text Box 47"/>
            <p:cNvSpPr txBox="1">
              <a:spLocks noChangeArrowheads="1"/>
            </p:cNvSpPr>
            <p:nvPr/>
          </p:nvSpPr>
          <p:spPr bwMode="auto">
            <a:xfrm>
              <a:off x="1957" y="2793"/>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7" name="Text Box 48"/>
            <p:cNvSpPr txBox="1">
              <a:spLocks noChangeArrowheads="1"/>
            </p:cNvSpPr>
            <p:nvPr/>
          </p:nvSpPr>
          <p:spPr bwMode="auto">
            <a:xfrm>
              <a:off x="3877" y="3264"/>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8" name="Text Box 49"/>
            <p:cNvSpPr txBox="1">
              <a:spLocks noChangeArrowheads="1"/>
            </p:cNvSpPr>
            <p:nvPr/>
          </p:nvSpPr>
          <p:spPr bwMode="auto">
            <a:xfrm>
              <a:off x="1968" y="3686"/>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sp>
          <p:nvSpPr>
            <p:cNvPr id="49" name="Text Box 50"/>
            <p:cNvSpPr txBox="1">
              <a:spLocks noChangeArrowheads="1"/>
            </p:cNvSpPr>
            <p:nvPr/>
          </p:nvSpPr>
          <p:spPr bwMode="auto">
            <a:xfrm>
              <a:off x="1015" y="2387"/>
              <a:ext cx="190" cy="330"/>
            </a:xfrm>
            <a:prstGeom prst="rect">
              <a:avLst/>
            </a:prstGeom>
            <a:noFill/>
            <a:ln w="9525">
              <a:noFill/>
              <a:miter lim="800000"/>
              <a:headEnd/>
              <a:tailEnd/>
            </a:ln>
          </p:spPr>
          <p:txBody>
            <a:bodyPr wrap="none">
              <a:spAutoFit/>
            </a:bodyPr>
            <a:lstStyle/>
            <a:p>
              <a:pPr defTabSz="914326" fontAlgn="base">
                <a:spcBef>
                  <a:spcPct val="0"/>
                </a:spcBef>
                <a:spcAft>
                  <a:spcPct val="0"/>
                </a:spcAft>
              </a:pPr>
              <a:r>
                <a:rPr kumimoji="1" lang="en-US" altLang="zh-CN" sz="2800" b="1">
                  <a:solidFill>
                    <a:prstClr val="black"/>
                  </a:solidFill>
                  <a:latin typeface="Times New Roman" pitchFamily="18" charset="0"/>
                  <a:sym typeface="Symbol" pitchFamily="18" charset="2"/>
                </a:rPr>
                <a:t></a:t>
              </a:r>
              <a:endParaRPr kumimoji="1" lang="en-US" altLang="zh-CN" sz="2400">
                <a:solidFill>
                  <a:prstClr val="black"/>
                </a:solidFill>
                <a:latin typeface="Times New Roman" pitchFamily="18" charset="0"/>
              </a:endParaRPr>
            </a:p>
          </p:txBody>
        </p:sp>
      </p:grpSp>
      <p:sp>
        <p:nvSpPr>
          <p:cNvPr id="50" name="矩形 2"/>
          <p:cNvSpPr>
            <a:spLocks noChangeArrowheads="1"/>
          </p:cNvSpPr>
          <p:nvPr/>
        </p:nvSpPr>
        <p:spPr bwMode="auto">
          <a:xfrm>
            <a:off x="1442601" y="188562"/>
            <a:ext cx="5315816" cy="52319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lang="zh-CN" altLang="en-US" sz="2800">
                <a:solidFill>
                  <a:prstClr val="black"/>
                </a:solidFill>
                <a:ea typeface="楷体_GB2312" pitchFamily="49" charset="-122"/>
              </a:rPr>
              <a:t> </a:t>
            </a:r>
            <a:r>
              <a:rPr lang="en-US" altLang="zh-CN" sz="2800">
                <a:solidFill>
                  <a:prstClr val="black"/>
                </a:solidFill>
                <a:ea typeface="楷体_GB2312" pitchFamily="49" charset="-122"/>
              </a:rPr>
              <a:t>{ 19, 01, 23, 14, 55, 68, 11, 82, 36 }</a:t>
            </a:r>
            <a:endParaRPr lang="zh-CN" altLang="en-US" sz="2800">
              <a:solidFill>
                <a:prstClr val="black"/>
              </a:solidFill>
            </a:endParaRPr>
          </a:p>
        </p:txBody>
      </p:sp>
    </p:spTree>
    <p:extLst>
      <p:ext uri="{BB962C8B-B14F-4D97-AF65-F5344CB8AC3E}">
        <p14:creationId xmlns:p14="http://schemas.microsoft.com/office/powerpoint/2010/main" val="407037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3"/>
          <p:cNvSpPr>
            <a:spLocks noGrp="1" noChangeArrowheads="1"/>
          </p:cNvSpPr>
          <p:nvPr>
            <p:ph type="body" sz="quarter" idx="10"/>
          </p:nvPr>
        </p:nvSpPr>
        <p:spPr/>
        <p:txBody>
          <a:bodyPr/>
          <a:lstStyle/>
          <a:p>
            <a:pPr marL="0" indent="0">
              <a:buNone/>
            </a:pPr>
            <a:r>
              <a:rPr lang="zh-CN" altLang="en-US" sz="2800">
                <a:solidFill>
                  <a:srgbClr val="FF0066"/>
                </a:solidFill>
                <a:latin typeface="楷体_GB2312" pitchFamily="49" charset="-122"/>
                <a:ea typeface="楷体_GB2312" pitchFamily="49" charset="-122"/>
              </a:rPr>
              <a:t>基本思想：</a:t>
            </a:r>
            <a:endParaRPr lang="en-US" altLang="zh-CN" sz="2800">
              <a:solidFill>
                <a:srgbClr val="FF0066"/>
              </a:solidFill>
              <a:latin typeface="楷体_GB2312" pitchFamily="49" charset="-122"/>
              <a:ea typeface="楷体_GB2312" pitchFamily="49" charset="-122"/>
            </a:endParaRPr>
          </a:p>
          <a:p>
            <a:r>
              <a:rPr lang="zh-CN" altLang="en-US" sz="2800">
                <a:latin typeface="楷体_GB2312" pitchFamily="49" charset="-122"/>
                <a:ea typeface="楷体_GB2312" pitchFamily="49" charset="-122"/>
              </a:rPr>
              <a:t>除基本的存储区</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称为基本表</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之外，另建一个</a:t>
            </a:r>
            <a:r>
              <a:rPr lang="zh-CN" altLang="en-US" sz="2800">
                <a:solidFill>
                  <a:srgbClr val="FF0000"/>
                </a:solidFill>
                <a:latin typeface="楷体_GB2312" pitchFamily="49" charset="-122"/>
                <a:ea typeface="楷体_GB2312" pitchFamily="49" charset="-122"/>
              </a:rPr>
              <a:t>公共溢出区</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称为溢出表</a:t>
            </a:r>
            <a:r>
              <a:rPr lang="en-US" altLang="zh-CN" sz="2800">
                <a:latin typeface="楷体_GB2312" pitchFamily="49" charset="-122"/>
                <a:ea typeface="楷体_GB2312" pitchFamily="49" charset="-122"/>
              </a:rPr>
              <a:t>)</a:t>
            </a:r>
          </a:p>
          <a:p>
            <a:r>
              <a:rPr lang="zh-CN" altLang="en-US" sz="2800">
                <a:latin typeface="楷体_GB2312" pitchFamily="49" charset="-122"/>
                <a:ea typeface="楷体_GB2312" pitchFamily="49" charset="-122"/>
              </a:rPr>
              <a:t>当不发生冲突时，数据元素可存入基本表中；</a:t>
            </a:r>
            <a:endParaRPr lang="en-US" altLang="zh-CN" sz="2800">
              <a:latin typeface="楷体_GB2312" pitchFamily="49" charset="-122"/>
              <a:ea typeface="楷体_GB2312" pitchFamily="49" charset="-122"/>
            </a:endParaRPr>
          </a:p>
          <a:p>
            <a:r>
              <a:rPr lang="zh-CN" altLang="en-US" sz="2800">
                <a:latin typeface="楷体_GB2312" pitchFamily="49" charset="-122"/>
                <a:ea typeface="楷体_GB2312" pitchFamily="49" charset="-122"/>
              </a:rPr>
              <a:t>当发生冲突时，不管哈希地址是什么，数据元素都存入溢出表。</a:t>
            </a:r>
            <a:endParaRPr lang="en-US" altLang="zh-CN" sz="2800">
              <a:latin typeface="楷体_GB2312" pitchFamily="49" charset="-122"/>
              <a:ea typeface="楷体_GB2312" pitchFamily="49" charset="-122"/>
            </a:endParaRPr>
          </a:p>
          <a:p>
            <a:r>
              <a:rPr lang="zh-CN" altLang="en-US" sz="2800">
                <a:latin typeface="楷体_GB2312" pitchFamily="49" charset="-122"/>
                <a:ea typeface="楷体_GB2312" pitchFamily="49" charset="-122"/>
              </a:rPr>
              <a:t>查找时，对给定目标</a:t>
            </a:r>
            <a:r>
              <a:rPr lang="en-US" altLang="zh-CN" sz="2800">
                <a:latin typeface="楷体_GB2312" pitchFamily="49" charset="-122"/>
                <a:ea typeface="楷体_GB2312" pitchFamily="49" charset="-122"/>
              </a:rPr>
              <a:t>target</a:t>
            </a:r>
            <a:r>
              <a:rPr lang="zh-CN" altLang="en-US" sz="2800">
                <a:latin typeface="楷体_GB2312" pitchFamily="49" charset="-122"/>
                <a:ea typeface="楷体_GB2312" pitchFamily="49" charset="-122"/>
              </a:rPr>
              <a:t>通过哈希函数计算出哈希地址</a:t>
            </a:r>
            <a:r>
              <a:rPr lang="en-US" altLang="zh-CN" sz="2800">
                <a:latin typeface="楷体_GB2312" pitchFamily="49" charset="-122"/>
                <a:ea typeface="楷体_GB2312" pitchFamily="49" charset="-122"/>
              </a:rPr>
              <a:t>adress</a:t>
            </a:r>
            <a:r>
              <a:rPr lang="zh-CN" altLang="en-US" sz="2800">
                <a:latin typeface="楷体_GB2312" pitchFamily="49" charset="-122"/>
                <a:ea typeface="楷体_GB2312" pitchFamily="49" charset="-122"/>
              </a:rPr>
              <a:t>，先与基本表对应的存储单元相比较，若相等，则查找成功；否则，再到溢出表中进行查找。 </a:t>
            </a:r>
          </a:p>
        </p:txBody>
      </p:sp>
      <p:sp>
        <p:nvSpPr>
          <p:cNvPr id="2" name="标题 1"/>
          <p:cNvSpPr>
            <a:spLocks noGrp="1"/>
          </p:cNvSpPr>
          <p:nvPr>
            <p:ph type="title"/>
          </p:nvPr>
        </p:nvSpPr>
        <p:spPr/>
        <p:txBody>
          <a:bodyPr>
            <a:normAutofit fontScale="90000"/>
          </a:bodyPr>
          <a:lstStyle/>
          <a:p>
            <a:r>
              <a:rPr lang="zh-CN" altLang="en-US"/>
              <a:t>处理冲突的方法</a:t>
            </a:r>
            <a:r>
              <a:rPr lang="en-US" altLang="zh-CN" smtClean="0"/>
              <a:t>-3</a:t>
            </a:r>
            <a:r>
              <a:rPr lang="zh-CN" altLang="en-US" smtClean="0">
                <a:solidFill>
                  <a:srgbClr val="FF0000"/>
                </a:solidFill>
              </a:rPr>
              <a:t>公共</a:t>
            </a:r>
            <a:r>
              <a:rPr lang="zh-CN" altLang="en-US">
                <a:solidFill>
                  <a:srgbClr val="FF0000"/>
                </a:solidFill>
              </a:rPr>
              <a:t>溢出</a:t>
            </a:r>
            <a:r>
              <a:rPr lang="zh-CN" altLang="en-US" smtClean="0">
                <a:solidFill>
                  <a:srgbClr val="FF0000"/>
                </a:solidFill>
              </a:rPr>
              <a:t>法</a:t>
            </a:r>
            <a:endParaRPr lang="zh-CN" altLang="en-US">
              <a:solidFill>
                <a:srgbClr val="FF0000"/>
              </a:solidFill>
            </a:endParaRPr>
          </a:p>
        </p:txBody>
      </p:sp>
    </p:spTree>
    <p:extLst>
      <p:ext uri="{BB962C8B-B14F-4D97-AF65-F5344CB8AC3E}">
        <p14:creationId xmlns:p14="http://schemas.microsoft.com/office/powerpoint/2010/main" val="2606346766"/>
      </p:ext>
    </p:extLst>
  </p:cSld>
  <p:clrMapOvr>
    <a:masterClrMapping/>
  </p:clrMapOvr>
  <p:transition spd="slow"/>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3"/>
          <p:cNvSpPr>
            <a:spLocks noGrp="1" noChangeArrowheads="1"/>
          </p:cNvSpPr>
          <p:nvPr>
            <p:ph type="body" sz="quarter" idx="10"/>
          </p:nvPr>
        </p:nvSpPr>
        <p:spPr/>
        <p:txBody>
          <a:bodyPr/>
          <a:lstStyle/>
          <a:p>
            <a:pPr>
              <a:buFont typeface="Wingdings" pitchFamily="2" charset="2"/>
              <a:buNone/>
            </a:pPr>
            <a:r>
              <a:rPr lang="zh-CN" altLang="en-US" sz="2800">
                <a:solidFill>
                  <a:srgbClr val="FF0066"/>
                </a:solidFill>
                <a:latin typeface="楷体_GB2312" pitchFamily="49" charset="-122"/>
                <a:ea typeface="楷体_GB2312" pitchFamily="49" charset="-122"/>
              </a:rPr>
              <a:t>主要思想：</a:t>
            </a:r>
            <a:endParaRPr lang="en-US" altLang="zh-CN" sz="2800">
              <a:solidFill>
                <a:srgbClr val="FF0066"/>
              </a:solidFill>
              <a:latin typeface="楷体_GB2312" pitchFamily="49" charset="-122"/>
              <a:ea typeface="楷体_GB2312" pitchFamily="49" charset="-122"/>
            </a:endParaRPr>
          </a:p>
          <a:p>
            <a:r>
              <a:rPr lang="zh-CN" altLang="en-US" sz="2800">
                <a:latin typeface="楷体_GB2312" pitchFamily="49" charset="-122"/>
                <a:ea typeface="楷体_GB2312" pitchFamily="49" charset="-122"/>
              </a:rPr>
              <a:t>当</a:t>
            </a:r>
            <a:r>
              <a:rPr lang="zh-CN" altLang="en-US" sz="2800" dirty="0">
                <a:latin typeface="楷体_GB2312" pitchFamily="49" charset="-122"/>
                <a:ea typeface="楷体_GB2312" pitchFamily="49" charset="-122"/>
              </a:rPr>
              <a:t>发生冲突时，再用另一个哈希函数来得到一个新的哈希地址，若再发生冲突，则再使用另一个函数，直至不发生冲突为止。</a:t>
            </a:r>
          </a:p>
          <a:p>
            <a:r>
              <a:rPr lang="zh-CN" altLang="en-US" sz="2800">
                <a:latin typeface="楷体_GB2312" pitchFamily="49" charset="-122"/>
                <a:ea typeface="楷体_GB2312" pitchFamily="49" charset="-122"/>
              </a:rPr>
              <a:t>预先</a:t>
            </a:r>
            <a:r>
              <a:rPr lang="zh-CN" altLang="en-US" sz="2800" dirty="0">
                <a:latin typeface="楷体_GB2312" pitchFamily="49" charset="-122"/>
                <a:ea typeface="楷体_GB2312" pitchFamily="49" charset="-122"/>
              </a:rPr>
              <a:t>需要设置一个哈希函数的序列：     </a:t>
            </a:r>
          </a:p>
          <a:p>
            <a:pPr>
              <a:buFont typeface="Wingdings" pitchFamily="2" charset="2"/>
              <a:buNone/>
            </a:pPr>
            <a:r>
              <a:rPr lang="en-US" altLang="zh-CN" sz="2800">
                <a:latin typeface="楷体_GB2312" pitchFamily="49" charset="-122"/>
                <a:ea typeface="楷体_GB2312" pitchFamily="49" charset="-122"/>
              </a:rPr>
              <a:t>       H</a:t>
            </a:r>
            <a:r>
              <a:rPr lang="en-US" altLang="zh-CN" sz="2800" baseline="-25000">
                <a:latin typeface="楷体_GB2312" pitchFamily="49" charset="-122"/>
                <a:ea typeface="楷体_GB2312" pitchFamily="49" charset="-122"/>
              </a:rPr>
              <a:t>i</a:t>
            </a:r>
            <a:r>
              <a:rPr lang="en-US" altLang="zh-CN" sz="2800">
                <a:latin typeface="楷体_GB2312" pitchFamily="49" charset="-122"/>
                <a:ea typeface="楷体_GB2312" pitchFamily="49" charset="-122"/>
              </a:rPr>
              <a:t>=RH</a:t>
            </a:r>
            <a:r>
              <a:rPr lang="en-US" altLang="zh-CN" sz="2800" baseline="-25000">
                <a:latin typeface="楷体_GB2312" pitchFamily="49" charset="-122"/>
                <a:ea typeface="楷体_GB2312" pitchFamily="49" charset="-122"/>
              </a:rPr>
              <a:t>i</a:t>
            </a:r>
            <a:r>
              <a:rPr lang="en-US" altLang="zh-CN" sz="2800">
                <a:latin typeface="楷体_GB2312" pitchFamily="49" charset="-122"/>
                <a:ea typeface="楷体_GB2312" pitchFamily="49" charset="-122"/>
              </a:rPr>
              <a:t>(key</a:t>
            </a:r>
            <a:r>
              <a:rPr lang="en-US" altLang="zh-CN" sz="2800" dirty="0">
                <a:latin typeface="楷体_GB2312" pitchFamily="49" charset="-122"/>
                <a:ea typeface="楷体_GB2312" pitchFamily="49" charset="-122"/>
              </a:rPr>
              <a:t>) (i=1,2,</a:t>
            </a:r>
            <a:r>
              <a:rPr lang="en-US" altLang="zh-CN" sz="2800" dirty="0">
                <a:latin typeface="Arial" charset="0"/>
                <a:ea typeface="楷体_GB2312" pitchFamily="49" charset="-122"/>
              </a:rPr>
              <a:t>…</a:t>
            </a:r>
            <a:r>
              <a:rPr lang="en-US" altLang="zh-CN" sz="2800" dirty="0">
                <a:latin typeface="楷体_GB2312" pitchFamily="49" charset="-122"/>
                <a:ea typeface="楷体_GB2312" pitchFamily="49" charset="-122"/>
              </a:rPr>
              <a:t>,k)</a:t>
            </a:r>
            <a:r>
              <a:rPr lang="zh-CN" altLang="en-US" sz="2800" dirty="0">
                <a:latin typeface="楷体_GB2312" pitchFamily="49" charset="-122"/>
                <a:ea typeface="楷体_GB2312" pitchFamily="49" charset="-122"/>
              </a:rPr>
              <a:t>。 </a:t>
            </a:r>
          </a:p>
        </p:txBody>
      </p:sp>
      <p:sp>
        <p:nvSpPr>
          <p:cNvPr id="2" name="标题 1"/>
          <p:cNvSpPr>
            <a:spLocks noGrp="1"/>
          </p:cNvSpPr>
          <p:nvPr>
            <p:ph type="title"/>
          </p:nvPr>
        </p:nvSpPr>
        <p:spPr/>
        <p:txBody>
          <a:bodyPr>
            <a:normAutofit fontScale="90000"/>
          </a:bodyPr>
          <a:lstStyle/>
          <a:p>
            <a:r>
              <a:rPr lang="zh-CN" altLang="en-US"/>
              <a:t>处理冲突的方法</a:t>
            </a:r>
            <a:r>
              <a:rPr lang="en-US" altLang="zh-CN" smtClean="0"/>
              <a:t>-4</a:t>
            </a:r>
            <a:r>
              <a:rPr lang="zh-CN" altLang="en-US" smtClean="0">
                <a:solidFill>
                  <a:srgbClr val="FF0000"/>
                </a:solidFill>
              </a:rPr>
              <a:t>再</a:t>
            </a:r>
            <a:r>
              <a:rPr lang="zh-CN" altLang="en-US">
                <a:solidFill>
                  <a:srgbClr val="FF0000"/>
                </a:solidFill>
              </a:rPr>
              <a:t>哈希</a:t>
            </a:r>
            <a:r>
              <a:rPr lang="zh-CN" altLang="en-US" smtClean="0">
                <a:solidFill>
                  <a:srgbClr val="FF0000"/>
                </a:solidFill>
              </a:rPr>
              <a:t>法</a:t>
            </a:r>
            <a:endParaRPr lang="zh-CN" altLang="en-US">
              <a:solidFill>
                <a:srgbClr val="FF0000"/>
              </a:solidFill>
            </a:endParaRPr>
          </a:p>
        </p:txBody>
      </p:sp>
    </p:spTree>
    <p:extLst>
      <p:ext uri="{BB962C8B-B14F-4D97-AF65-F5344CB8AC3E}">
        <p14:creationId xmlns:p14="http://schemas.microsoft.com/office/powerpoint/2010/main" val="943106899"/>
      </p:ext>
    </p:extLst>
  </p:cSld>
  <p:clrMapOvr>
    <a:masterClrMapping/>
  </p:clrMapOvr>
  <p:transition spd="slow"/>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哈希表类举例</a:t>
            </a:r>
            <a:endParaRPr lang="zh-CN" altLang="en-US"/>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2678" y="2061642"/>
            <a:ext cx="6480720" cy="3699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342679" y="1118424"/>
            <a:ext cx="5660461" cy="523190"/>
          </a:xfrm>
          <a:prstGeom prst="rect">
            <a:avLst/>
          </a:prstGeom>
        </p:spPr>
        <p:txBody>
          <a:bodyPr wrap="none" lIns="91409" tIns="45705" rIns="91409" bIns="45705">
            <a:spAutoFit/>
          </a:bodyPr>
          <a:lstStyle/>
          <a:p>
            <a:pPr marL="457164" indent="-457164">
              <a:buFont typeface="Arial" panose="020B0604020202020204" pitchFamily="34" charset="0"/>
              <a:buChar char="•"/>
            </a:pPr>
            <a:r>
              <a:rPr lang="zh-CN" altLang="en-US" sz="2800" b="1"/>
              <a:t>开放定址法</a:t>
            </a:r>
            <a:r>
              <a:rPr lang="en-US" altLang="zh-CN" sz="2800" b="1"/>
              <a:t>—</a:t>
            </a:r>
            <a:r>
              <a:rPr lang="zh-CN" altLang="en-US" sz="2800" b="1">
                <a:solidFill>
                  <a:srgbClr val="FF0000"/>
                </a:solidFill>
              </a:rPr>
              <a:t>二次探测解决冲突</a:t>
            </a:r>
          </a:p>
        </p:txBody>
      </p:sp>
    </p:spTree>
    <p:extLst>
      <p:ext uri="{BB962C8B-B14F-4D97-AF65-F5344CB8AC3E}">
        <p14:creationId xmlns:p14="http://schemas.microsoft.com/office/powerpoint/2010/main" val="623890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Text Box 3"/>
          <p:cNvSpPr txBox="1">
            <a:spLocks noChangeArrowheads="1"/>
          </p:cNvSpPr>
          <p:nvPr/>
        </p:nvSpPr>
        <p:spPr bwMode="auto">
          <a:xfrm>
            <a:off x="2251850" y="649443"/>
            <a:ext cx="18466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endParaRPr kumimoji="1" lang="zh-CN" altLang="zh-CN" sz="3200" b="1">
              <a:solidFill>
                <a:srgbClr val="1F497D"/>
              </a:solidFill>
              <a:latin typeface="Times New Roman" pitchFamily="18" charset="0"/>
              <a:ea typeface="楷体_GB2312" pitchFamily="49" charset="-122"/>
            </a:endParaRPr>
          </a:p>
        </p:txBody>
      </p:sp>
      <p:sp>
        <p:nvSpPr>
          <p:cNvPr id="435204" name="Text Box 4"/>
          <p:cNvSpPr txBox="1">
            <a:spLocks noChangeArrowheads="1"/>
          </p:cNvSpPr>
          <p:nvPr/>
        </p:nvSpPr>
        <p:spPr bwMode="auto">
          <a:xfrm>
            <a:off x="846792" y="1053533"/>
            <a:ext cx="10081120" cy="2246739"/>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对于给定值 </a:t>
            </a:r>
            <a:r>
              <a:rPr kumimoji="1" lang="en-US" altLang="zh-CN" sz="2800" b="1">
                <a:solidFill>
                  <a:prstClr val="black"/>
                </a:solidFill>
                <a:latin typeface="Calibri" panose="020F0502020204030204" pitchFamily="34" charset="0"/>
              </a:rPr>
              <a:t>target</a:t>
            </a:r>
            <a:r>
              <a:rPr kumimoji="1" lang="zh-CN" altLang="en-US" sz="2800" b="1">
                <a:solidFill>
                  <a:prstClr val="black"/>
                </a:solidFill>
                <a:latin typeface="Calibri" panose="020F0502020204030204" pitchFamily="34" charset="0"/>
              </a:rPr>
              <a:t>对应的记录， 计算哈希地址：</a:t>
            </a:r>
            <a:endParaRPr kumimoji="1" lang="en-US" altLang="zh-CN" sz="2800" b="1">
              <a:solidFill>
                <a:prstClr val="black"/>
              </a:solidFill>
              <a:latin typeface="Calibri" panose="020F0502020204030204" pitchFamily="34" charset="0"/>
            </a:endParaRPr>
          </a:p>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 </a:t>
            </a:r>
            <a:r>
              <a:rPr kumimoji="1" lang="en-US" altLang="zh-CN" sz="2800" b="1">
                <a:solidFill>
                  <a:prstClr val="black"/>
                </a:solidFill>
                <a:latin typeface="Calibri" panose="020F0502020204030204" pitchFamily="34" charset="0"/>
              </a:rPr>
              <a:t>probe = hash(target)</a:t>
            </a:r>
          </a:p>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当</a:t>
            </a:r>
            <a:r>
              <a:rPr kumimoji="1" lang="en-US" altLang="zh-CN" sz="2800" b="1">
                <a:solidFill>
                  <a:srgbClr val="006600"/>
                </a:solidFill>
                <a:latin typeface="Calibri" panose="020F0502020204030204" pitchFamily="34" charset="0"/>
              </a:rPr>
              <a:t>table[probe].key!=None </a:t>
            </a:r>
            <a:r>
              <a:rPr kumimoji="1" lang="zh-CN" altLang="en-US" sz="2800" b="1">
                <a:solidFill>
                  <a:srgbClr val="006600"/>
                </a:solidFill>
                <a:latin typeface="Calibri" panose="020F0502020204030204" pitchFamily="34" charset="0"/>
              </a:rPr>
              <a:t>且</a:t>
            </a:r>
            <a:r>
              <a:rPr kumimoji="1" lang="en-US" altLang="zh-CN" sz="2800">
                <a:solidFill>
                  <a:srgbClr val="CC0000"/>
                </a:solidFill>
                <a:latin typeface="Calibri" panose="020F0502020204030204" pitchFamily="34" charset="0"/>
              </a:rPr>
              <a:t>table</a:t>
            </a:r>
            <a:r>
              <a:rPr kumimoji="1" lang="en-US" altLang="zh-CN" sz="2800" b="1">
                <a:solidFill>
                  <a:srgbClr val="CC0000"/>
                </a:solidFill>
                <a:latin typeface="Calibri" panose="020F0502020204030204" pitchFamily="34" charset="0"/>
              </a:rPr>
              <a:t>[probe].key != </a:t>
            </a:r>
            <a:r>
              <a:rPr kumimoji="1" lang="en-US" altLang="zh-CN" sz="2800" b="1">
                <a:solidFill>
                  <a:prstClr val="black"/>
                </a:solidFill>
                <a:latin typeface="Calibri" panose="020F0502020204030204" pitchFamily="34" charset="0"/>
              </a:rPr>
              <a:t>target </a:t>
            </a:r>
            <a:r>
              <a:rPr kumimoji="1" lang="zh-CN" altLang="en-US" sz="2800" b="1">
                <a:solidFill>
                  <a:prstClr val="black"/>
                </a:solidFill>
                <a:latin typeface="Calibri" panose="020F0502020204030204" pitchFamily="34" charset="0"/>
              </a:rPr>
              <a:t>且</a:t>
            </a:r>
            <a:r>
              <a:rPr kumimoji="1" lang="zh-CN" altLang="en-US" sz="2800">
                <a:solidFill>
                  <a:srgbClr val="A50021"/>
                </a:solidFill>
                <a:latin typeface="Calibri" panose="020F0502020204030204" pitchFamily="34" charset="0"/>
              </a:rPr>
              <a:t>探测次数尚未达到限制，</a:t>
            </a:r>
            <a:r>
              <a:rPr kumimoji="1" lang="zh-CN" altLang="en-US" sz="2800" b="1">
                <a:solidFill>
                  <a:prstClr val="black"/>
                </a:solidFill>
                <a:latin typeface="Calibri" panose="020F0502020204030204" pitchFamily="34" charset="0"/>
              </a:rPr>
              <a:t>循环执行：</a:t>
            </a:r>
            <a:endParaRPr kumimoji="1" lang="en-US" altLang="zh-CN" sz="2800" b="1">
              <a:solidFill>
                <a:prstClr val="black"/>
              </a:solidFill>
              <a:latin typeface="Calibri" panose="020F0502020204030204" pitchFamily="34" charset="0"/>
            </a:endParaRPr>
          </a:p>
        </p:txBody>
      </p:sp>
      <p:sp>
        <p:nvSpPr>
          <p:cNvPr id="435207" name="Rectangle 7"/>
          <p:cNvSpPr>
            <a:spLocks noChangeArrowheads="1"/>
          </p:cNvSpPr>
          <p:nvPr/>
        </p:nvSpPr>
        <p:spPr bwMode="auto">
          <a:xfrm>
            <a:off x="954804" y="3300300"/>
            <a:ext cx="9865096" cy="2462182"/>
          </a:xfrm>
          <a:prstGeom prst="rect">
            <a:avLst/>
          </a:prstGeom>
          <a:noFill/>
          <a:ln w="9525">
            <a:noFill/>
            <a:miter lim="800000"/>
            <a:headEnd/>
            <a:tailEnd/>
          </a:ln>
        </p:spPr>
        <p:txBody>
          <a:bodyPr wrap="square" lIns="91409" tIns="45705" rIns="91409" bIns="45705">
            <a:spAutoFit/>
          </a:bodyPr>
          <a:lstStyle/>
          <a:p>
            <a:pPr defTabSz="914326" fontAlgn="base">
              <a:lnSpc>
                <a:spcPct val="110000"/>
              </a:lnSpc>
              <a:spcBef>
                <a:spcPct val="0"/>
              </a:spcBef>
              <a:spcAft>
                <a:spcPct val="0"/>
              </a:spcAft>
            </a:pPr>
            <a:r>
              <a:rPr kumimoji="1" lang="zh-CN" altLang="en-US" sz="2800">
                <a:solidFill>
                  <a:srgbClr val="000080"/>
                </a:solidFill>
                <a:latin typeface="Calibri" panose="020F0502020204030204" pitchFamily="34" charset="0"/>
              </a:rPr>
              <a:t>根据相应冲突解决方案，求</a:t>
            </a:r>
            <a:r>
              <a:rPr kumimoji="1" lang="zh-CN" altLang="en-US" sz="2800" dirty="0">
                <a:solidFill>
                  <a:srgbClr val="000080"/>
                </a:solidFill>
                <a:latin typeface="Calibri" panose="020F0502020204030204" pitchFamily="34" charset="0"/>
              </a:rPr>
              <a:t>下</a:t>
            </a:r>
            <a:r>
              <a:rPr kumimoji="1" lang="zh-CN" altLang="en-US" sz="2800">
                <a:solidFill>
                  <a:srgbClr val="000080"/>
                </a:solidFill>
                <a:latin typeface="Calibri" panose="020F0502020204030204" pitchFamily="34" charset="0"/>
              </a:rPr>
              <a:t>一地址</a:t>
            </a:r>
            <a:r>
              <a:rPr kumimoji="1" lang="en-US" altLang="zh-CN" sz="2800">
                <a:solidFill>
                  <a:srgbClr val="000080"/>
                </a:solidFill>
                <a:latin typeface="Calibri" panose="020F0502020204030204" pitchFamily="34" charset="0"/>
              </a:rPr>
              <a:t>probe</a:t>
            </a:r>
            <a:r>
              <a:rPr kumimoji="1" lang="zh-CN" altLang="en-US" sz="2800">
                <a:solidFill>
                  <a:srgbClr val="000080"/>
                </a:solidFill>
                <a:latin typeface="Calibri" panose="020F0502020204030204" pitchFamily="34" charset="0"/>
              </a:rPr>
              <a:t>；</a:t>
            </a:r>
            <a:endParaRPr kumimoji="1" lang="en-US" altLang="zh-CN" sz="2800">
              <a:solidFill>
                <a:srgbClr val="000080"/>
              </a:solidFill>
              <a:latin typeface="Calibri" panose="020F0502020204030204" pitchFamily="34" charset="0"/>
            </a:endParaRPr>
          </a:p>
          <a:p>
            <a:pPr defTabSz="914326" fontAlgn="base">
              <a:lnSpc>
                <a:spcPct val="110000"/>
              </a:lnSpc>
              <a:spcBef>
                <a:spcPct val="0"/>
              </a:spcBef>
              <a:spcAft>
                <a:spcPct val="0"/>
              </a:spcAft>
            </a:pPr>
            <a:r>
              <a:rPr kumimoji="1" lang="zh-CN" altLang="en-US" sz="2800">
                <a:solidFill>
                  <a:srgbClr val="000080"/>
                </a:solidFill>
                <a:latin typeface="Calibri" panose="020F0502020204030204" pitchFamily="34" charset="0"/>
              </a:rPr>
              <a:t>直至：</a:t>
            </a:r>
            <a:endParaRPr kumimoji="1" lang="zh-CN" altLang="en-US" sz="2800" dirty="0">
              <a:solidFill>
                <a:srgbClr val="000080"/>
              </a:solidFill>
              <a:latin typeface="Calibri" panose="020F0502020204030204" pitchFamily="34" charset="0"/>
            </a:endParaRPr>
          </a:p>
          <a:p>
            <a:pPr defTabSz="914326" fontAlgn="base">
              <a:lnSpc>
                <a:spcPct val="110000"/>
              </a:lnSpc>
              <a:spcBef>
                <a:spcPct val="0"/>
              </a:spcBef>
              <a:spcAft>
                <a:spcPct val="0"/>
              </a:spcAft>
            </a:pPr>
            <a:r>
              <a:rPr kumimoji="1" lang="en-US" altLang="zh-CN" sz="2800" b="1">
                <a:solidFill>
                  <a:srgbClr val="006600"/>
                </a:solidFill>
                <a:latin typeface="Calibri" panose="020F0502020204030204" pitchFamily="34" charset="0"/>
              </a:rPr>
              <a:t>table[probe].key == None</a:t>
            </a:r>
            <a:r>
              <a:rPr kumimoji="1" lang="zh-CN" altLang="en-US" sz="2800" b="1">
                <a:solidFill>
                  <a:srgbClr val="006600"/>
                </a:solidFill>
                <a:latin typeface="Calibri" panose="020F0502020204030204" pitchFamily="34" charset="0"/>
              </a:rPr>
              <a:t>，插入该记录</a:t>
            </a:r>
            <a:r>
              <a:rPr kumimoji="1" lang="zh-CN" altLang="en-US" sz="2800">
                <a:solidFill>
                  <a:srgbClr val="006600"/>
                </a:solidFill>
                <a:latin typeface="Calibri" panose="020F0502020204030204" pitchFamily="34" charset="0"/>
              </a:rPr>
              <a:t>；</a:t>
            </a:r>
            <a:endParaRPr kumimoji="1" lang="en-US" altLang="zh-CN" sz="2800" dirty="0">
              <a:solidFill>
                <a:srgbClr val="006600"/>
              </a:solidFill>
              <a:latin typeface="Calibri" panose="020F0502020204030204" pitchFamily="34" charset="0"/>
            </a:endParaRPr>
          </a:p>
          <a:p>
            <a:pPr defTabSz="914326" fontAlgn="base">
              <a:lnSpc>
                <a:spcPct val="110000"/>
              </a:lnSpc>
              <a:spcBef>
                <a:spcPct val="0"/>
              </a:spcBef>
              <a:spcAft>
                <a:spcPct val="0"/>
              </a:spcAft>
            </a:pPr>
            <a:r>
              <a:rPr kumimoji="1" lang="zh-CN" altLang="en-US" sz="2800" b="1">
                <a:solidFill>
                  <a:prstClr val="black"/>
                </a:solidFill>
                <a:latin typeface="Calibri" panose="020F0502020204030204" pitchFamily="34" charset="0"/>
              </a:rPr>
              <a:t>或：</a:t>
            </a:r>
            <a:r>
              <a:rPr kumimoji="1" lang="zh-CN" altLang="en-US" sz="2800">
                <a:solidFill>
                  <a:srgbClr val="A50021"/>
                </a:solidFill>
                <a:latin typeface="Calibri" panose="020F0502020204030204" pitchFamily="34" charset="0"/>
              </a:rPr>
              <a:t> </a:t>
            </a:r>
            <a:r>
              <a:rPr kumimoji="1" lang="en-US" altLang="zh-CN" sz="2800">
                <a:solidFill>
                  <a:srgbClr val="CC0000"/>
                </a:solidFill>
                <a:latin typeface="Calibri" panose="020F0502020204030204" pitchFamily="34" charset="0"/>
              </a:rPr>
              <a:t>table</a:t>
            </a:r>
            <a:r>
              <a:rPr kumimoji="1" lang="en-US" altLang="zh-CN" sz="2800" b="1">
                <a:solidFill>
                  <a:srgbClr val="CC0000"/>
                </a:solidFill>
                <a:latin typeface="Calibri" panose="020F0502020204030204" pitchFamily="34" charset="0"/>
              </a:rPr>
              <a:t>[probe].key == </a:t>
            </a:r>
            <a:r>
              <a:rPr kumimoji="1" lang="en-US" altLang="zh-CN" sz="2800" b="1">
                <a:solidFill>
                  <a:prstClr val="black"/>
                </a:solidFill>
                <a:latin typeface="Calibri" panose="020F0502020204030204" pitchFamily="34" charset="0"/>
              </a:rPr>
              <a:t>target</a:t>
            </a:r>
            <a:r>
              <a:rPr kumimoji="1" lang="en-US" altLang="zh-CN" sz="2800">
                <a:solidFill>
                  <a:srgbClr val="CC0000"/>
                </a:solidFill>
                <a:latin typeface="Calibri" panose="020F0502020204030204" pitchFamily="34" charset="0"/>
              </a:rPr>
              <a:t> (</a:t>
            </a:r>
            <a:r>
              <a:rPr kumimoji="1" lang="zh-CN" altLang="en-US" sz="2800">
                <a:solidFill>
                  <a:srgbClr val="CC0000"/>
                </a:solidFill>
                <a:latin typeface="Calibri" panose="020F0502020204030204" pitchFamily="34" charset="0"/>
              </a:rPr>
              <a:t>重复，插入失败</a:t>
            </a:r>
            <a:r>
              <a:rPr kumimoji="1" lang="en-US" altLang="zh-CN" sz="2800">
                <a:solidFill>
                  <a:srgbClr val="CC0000"/>
                </a:solidFill>
                <a:latin typeface="Calibri" panose="020F0502020204030204" pitchFamily="34" charset="0"/>
              </a:rPr>
              <a:t>) </a:t>
            </a:r>
            <a:r>
              <a:rPr kumimoji="1" lang="zh-CN" altLang="en-US" sz="2800">
                <a:solidFill>
                  <a:srgbClr val="A50021"/>
                </a:solidFill>
                <a:latin typeface="Calibri" panose="020F0502020204030204" pitchFamily="34" charset="0"/>
              </a:rPr>
              <a:t>；</a:t>
            </a:r>
            <a:endParaRPr kumimoji="1" lang="en-US" altLang="zh-CN" sz="2800">
              <a:solidFill>
                <a:srgbClr val="A50021"/>
              </a:solidFill>
              <a:latin typeface="Calibri" panose="020F0502020204030204" pitchFamily="34" charset="0"/>
            </a:endParaRPr>
          </a:p>
          <a:p>
            <a:pPr defTabSz="914326" fontAlgn="base">
              <a:lnSpc>
                <a:spcPct val="110000"/>
              </a:lnSpc>
              <a:spcBef>
                <a:spcPct val="0"/>
              </a:spcBef>
              <a:spcAft>
                <a:spcPct val="0"/>
              </a:spcAft>
            </a:pPr>
            <a:r>
              <a:rPr kumimoji="1" lang="zh-CN" altLang="en-US" sz="2800">
                <a:solidFill>
                  <a:srgbClr val="A50021"/>
                </a:solidFill>
                <a:latin typeface="Calibri" panose="020F0502020204030204" pitchFamily="34" charset="0"/>
              </a:rPr>
              <a:t>或：达到探测次数限制。</a:t>
            </a:r>
            <a:endParaRPr kumimoji="1" lang="zh-CN" altLang="en-US" sz="2800" dirty="0">
              <a:solidFill>
                <a:srgbClr val="A50021"/>
              </a:solidFill>
              <a:latin typeface="Calibri" panose="020F0502020204030204" pitchFamily="34" charset="0"/>
            </a:endParaRPr>
          </a:p>
        </p:txBody>
      </p:sp>
      <p:sp>
        <p:nvSpPr>
          <p:cNvPr id="2" name="标题 1"/>
          <p:cNvSpPr>
            <a:spLocks noGrp="1"/>
          </p:cNvSpPr>
          <p:nvPr>
            <p:ph type="title"/>
          </p:nvPr>
        </p:nvSpPr>
        <p:spPr/>
        <p:txBody>
          <a:bodyPr>
            <a:normAutofit fontScale="90000"/>
          </a:bodyPr>
          <a:lstStyle/>
          <a:p>
            <a:r>
              <a:rPr lang="zh-CN" altLang="en-US" smtClean="0"/>
              <a:t>插入记录算法</a:t>
            </a:r>
            <a:endParaRPr lang="zh-CN" altLang="en-US"/>
          </a:p>
        </p:txBody>
      </p:sp>
    </p:spTree>
    <p:extLst>
      <p:ext uri="{BB962C8B-B14F-4D97-AF65-F5344CB8AC3E}">
        <p14:creationId xmlns:p14="http://schemas.microsoft.com/office/powerpoint/2010/main" val="189661748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435203"/>
                                        </p:tgtEl>
                                        <p:attrNameLst>
                                          <p:attrName>style.visibility</p:attrName>
                                        </p:attrNameLst>
                                      </p:cBhvr>
                                      <p:to>
                                        <p:strVal val="visible"/>
                                      </p:to>
                                    </p:set>
                                    <p:animEffect transition="in" filter="blinds(horizontal)">
                                      <p:cBhvr>
                                        <p:cTn id="7" dur="500"/>
                                        <p:tgtEl>
                                          <p:spTgt spid="435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435204"/>
                                        </p:tgtEl>
                                        <p:attrNameLst>
                                          <p:attrName>style.visibility</p:attrName>
                                        </p:attrNameLst>
                                      </p:cBhvr>
                                      <p:to>
                                        <p:strVal val="visible"/>
                                      </p:to>
                                    </p:set>
                                    <p:animEffect transition="in" filter="strips(upRight)">
                                      <p:cBhvr>
                                        <p:cTn id="12" dur="500"/>
                                        <p:tgtEl>
                                          <p:spTgt spid="435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35207"/>
                                        </p:tgtEl>
                                        <p:attrNameLst>
                                          <p:attrName>style.visibility</p:attrName>
                                        </p:attrNameLst>
                                      </p:cBhvr>
                                      <p:to>
                                        <p:strVal val="visible"/>
                                      </p:to>
                                    </p:set>
                                    <p:animEffect transition="in" filter="wipe(left)">
                                      <p:cBhvr>
                                        <p:cTn id="17" dur="300"/>
                                        <p:tgtEl>
                                          <p:spTgt spid="435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P spid="435204" grpId="0" autoUpdateAnimBg="0"/>
      <p:bldP spid="435207" grpId="0" autoUpdateAnimBg="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748" y="981522"/>
            <a:ext cx="10548949" cy="5056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normAutofit fontScale="90000"/>
          </a:bodyPr>
          <a:lstStyle/>
          <a:p>
            <a:r>
              <a:rPr lang="zh-CN" altLang="en-US"/>
              <a:t>记录插入方法</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222" y="3637880"/>
            <a:ext cx="4924426"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681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766613" y="981524"/>
            <a:ext cx="9096616" cy="707856"/>
          </a:xfrm>
          <a:prstGeom prst="rect">
            <a:avLst/>
          </a:prstGeom>
          <a:noFill/>
          <a:ln w="9525">
            <a:noFill/>
            <a:miter lim="800000"/>
            <a:headEnd/>
            <a:tailEnd/>
          </a:ln>
        </p:spPr>
        <p:txBody>
          <a:bodyPr wrap="square" lIns="91409" tIns="45705" rIns="91409" bIns="45705">
            <a:spAutoFit/>
          </a:bodyPr>
          <a:lstStyle/>
          <a:p>
            <a:pPr marL="177786" lvl="2" defTabSz="914326" fontAlgn="base">
              <a:lnSpc>
                <a:spcPct val="125000"/>
              </a:lnSpc>
              <a:spcBef>
                <a:spcPct val="0"/>
              </a:spcBef>
              <a:spcAft>
                <a:spcPct val="0"/>
              </a:spcAft>
            </a:pPr>
            <a:r>
              <a:rPr kumimoji="1" lang="zh-CN" altLang="en-US" sz="3200" b="1">
                <a:solidFill>
                  <a:srgbClr val="FF0000"/>
                </a:solidFill>
                <a:latin typeface="Calibri" panose="020F0502020204030204" pitchFamily="34" charset="0"/>
                <a:ea typeface="宋体" panose="02010600030101010101" pitchFamily="2" charset="-122"/>
              </a:rPr>
              <a:t>查找过程和造表过程一致</a:t>
            </a:r>
            <a:r>
              <a:rPr kumimoji="1" lang="zh-CN" altLang="en-US" sz="3200">
                <a:solidFill>
                  <a:srgbClr val="FF0000"/>
                </a:solidFill>
                <a:latin typeface="Calibri" panose="020F0502020204030204" pitchFamily="34" charset="0"/>
                <a:ea typeface="宋体" panose="02010600030101010101" pitchFamily="2" charset="-122"/>
              </a:rPr>
              <a:t>。</a:t>
            </a:r>
            <a:endParaRPr kumimoji="1" lang="zh-CN" altLang="en-US" sz="3200">
              <a:solidFill>
                <a:prstClr val="black"/>
              </a:solidFill>
              <a:latin typeface="Calibri" panose="020F0502020204030204" pitchFamily="34" charset="0"/>
              <a:ea typeface="宋体" panose="02010600030101010101" pitchFamily="2" charset="-122"/>
            </a:endParaRPr>
          </a:p>
        </p:txBody>
      </p:sp>
      <p:sp>
        <p:nvSpPr>
          <p:cNvPr id="435203" name="Text Box 3"/>
          <p:cNvSpPr txBox="1">
            <a:spLocks noChangeArrowheads="1"/>
          </p:cNvSpPr>
          <p:nvPr/>
        </p:nvSpPr>
        <p:spPr bwMode="auto">
          <a:xfrm>
            <a:off x="2251850" y="649443"/>
            <a:ext cx="184668"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endParaRPr kumimoji="1" lang="zh-CN" altLang="zh-CN" sz="3200" b="1">
              <a:solidFill>
                <a:srgbClr val="1F497D"/>
              </a:solidFill>
              <a:latin typeface="Times New Roman" pitchFamily="18" charset="0"/>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查找记录算法</a:t>
            </a:r>
            <a:endParaRPr lang="zh-CN" altLang="en-US"/>
          </a:p>
        </p:txBody>
      </p:sp>
      <p:sp>
        <p:nvSpPr>
          <p:cNvPr id="9" name="Text Box 4"/>
          <p:cNvSpPr txBox="1">
            <a:spLocks noChangeArrowheads="1"/>
          </p:cNvSpPr>
          <p:nvPr/>
        </p:nvSpPr>
        <p:spPr bwMode="auto">
          <a:xfrm>
            <a:off x="838623" y="1706242"/>
            <a:ext cx="10081120" cy="2246739"/>
          </a:xfrm>
          <a:prstGeom prst="rect">
            <a:avLst/>
          </a:prstGeom>
          <a:noFill/>
          <a:ln w="9525">
            <a:noFill/>
            <a:miter lim="800000"/>
            <a:headEnd/>
            <a:tailEnd/>
          </a:ln>
        </p:spPr>
        <p:txBody>
          <a:bodyPr wrap="square" lIns="91409" tIns="45705" rIns="91409" bIns="45705">
            <a:spAutoFit/>
          </a:bodyPr>
          <a:lstStyle/>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对于给定值 </a:t>
            </a:r>
            <a:r>
              <a:rPr kumimoji="1" lang="en-US" altLang="zh-CN" sz="2800" b="1">
                <a:solidFill>
                  <a:prstClr val="black"/>
                </a:solidFill>
                <a:latin typeface="Calibri" panose="020F0502020204030204" pitchFamily="34" charset="0"/>
              </a:rPr>
              <a:t>target</a:t>
            </a:r>
            <a:r>
              <a:rPr kumimoji="1" lang="zh-CN" altLang="en-US" sz="2800" b="1">
                <a:solidFill>
                  <a:prstClr val="black"/>
                </a:solidFill>
                <a:latin typeface="Calibri" panose="020F0502020204030204" pitchFamily="34" charset="0"/>
              </a:rPr>
              <a:t>， 计算哈希地址：</a:t>
            </a:r>
            <a:endParaRPr kumimoji="1" lang="en-US" altLang="zh-CN" sz="2800" b="1">
              <a:solidFill>
                <a:prstClr val="black"/>
              </a:solidFill>
              <a:latin typeface="Calibri" panose="020F0502020204030204" pitchFamily="34" charset="0"/>
            </a:endParaRPr>
          </a:p>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 </a:t>
            </a:r>
            <a:r>
              <a:rPr kumimoji="1" lang="en-US" altLang="zh-CN" sz="2800" b="1">
                <a:solidFill>
                  <a:prstClr val="black"/>
                </a:solidFill>
                <a:latin typeface="Calibri" panose="020F0502020204030204" pitchFamily="34" charset="0"/>
              </a:rPr>
              <a:t>probe = hash(target)</a:t>
            </a:r>
          </a:p>
          <a:p>
            <a:pPr defTabSz="914326" fontAlgn="base">
              <a:lnSpc>
                <a:spcPct val="125000"/>
              </a:lnSpc>
              <a:spcBef>
                <a:spcPct val="0"/>
              </a:spcBef>
              <a:spcAft>
                <a:spcPct val="0"/>
              </a:spcAft>
            </a:pPr>
            <a:r>
              <a:rPr kumimoji="1" lang="zh-CN" altLang="en-US" sz="2800" b="1">
                <a:solidFill>
                  <a:prstClr val="black"/>
                </a:solidFill>
                <a:latin typeface="Calibri" panose="020F0502020204030204" pitchFamily="34" charset="0"/>
              </a:rPr>
              <a:t>当</a:t>
            </a:r>
            <a:r>
              <a:rPr kumimoji="1" lang="en-US" altLang="zh-CN" sz="2800" b="1">
                <a:solidFill>
                  <a:srgbClr val="006600"/>
                </a:solidFill>
                <a:latin typeface="Calibri" panose="020F0502020204030204" pitchFamily="34" charset="0"/>
              </a:rPr>
              <a:t>table[probe].key!=None </a:t>
            </a:r>
            <a:r>
              <a:rPr kumimoji="1" lang="zh-CN" altLang="en-US" sz="2800" b="1">
                <a:solidFill>
                  <a:srgbClr val="006600"/>
                </a:solidFill>
                <a:latin typeface="Calibri" panose="020F0502020204030204" pitchFamily="34" charset="0"/>
              </a:rPr>
              <a:t>且</a:t>
            </a:r>
            <a:r>
              <a:rPr kumimoji="1" lang="en-US" altLang="zh-CN" sz="2800">
                <a:solidFill>
                  <a:srgbClr val="CC0000"/>
                </a:solidFill>
                <a:latin typeface="Calibri" panose="020F0502020204030204" pitchFamily="34" charset="0"/>
              </a:rPr>
              <a:t>table</a:t>
            </a:r>
            <a:r>
              <a:rPr kumimoji="1" lang="en-US" altLang="zh-CN" sz="2800" b="1">
                <a:solidFill>
                  <a:srgbClr val="CC0000"/>
                </a:solidFill>
                <a:latin typeface="Calibri" panose="020F0502020204030204" pitchFamily="34" charset="0"/>
              </a:rPr>
              <a:t>[probe].key != </a:t>
            </a:r>
            <a:r>
              <a:rPr kumimoji="1" lang="en-US" altLang="zh-CN" sz="2800" b="1">
                <a:solidFill>
                  <a:prstClr val="black"/>
                </a:solidFill>
                <a:latin typeface="Calibri" panose="020F0502020204030204" pitchFamily="34" charset="0"/>
              </a:rPr>
              <a:t>target </a:t>
            </a:r>
            <a:r>
              <a:rPr kumimoji="1" lang="zh-CN" altLang="en-US" sz="2800" b="1">
                <a:solidFill>
                  <a:prstClr val="black"/>
                </a:solidFill>
                <a:latin typeface="Calibri" panose="020F0502020204030204" pitchFamily="34" charset="0"/>
              </a:rPr>
              <a:t>且</a:t>
            </a:r>
            <a:r>
              <a:rPr kumimoji="1" lang="zh-CN" altLang="en-US" sz="2800">
                <a:solidFill>
                  <a:srgbClr val="A50021"/>
                </a:solidFill>
                <a:latin typeface="Calibri" panose="020F0502020204030204" pitchFamily="34" charset="0"/>
              </a:rPr>
              <a:t>探测次数尚未达到限制，</a:t>
            </a:r>
            <a:r>
              <a:rPr kumimoji="1" lang="zh-CN" altLang="en-US" sz="2800" b="1">
                <a:solidFill>
                  <a:prstClr val="black"/>
                </a:solidFill>
                <a:latin typeface="Calibri" panose="020F0502020204030204" pitchFamily="34" charset="0"/>
              </a:rPr>
              <a:t>循环执行：</a:t>
            </a:r>
            <a:endParaRPr kumimoji="1" lang="en-US" altLang="zh-CN" sz="2800" b="1">
              <a:solidFill>
                <a:prstClr val="black"/>
              </a:solidFill>
              <a:latin typeface="Calibri" panose="020F0502020204030204" pitchFamily="34" charset="0"/>
            </a:endParaRPr>
          </a:p>
        </p:txBody>
      </p:sp>
      <p:sp>
        <p:nvSpPr>
          <p:cNvPr id="10" name="Rectangle 7"/>
          <p:cNvSpPr>
            <a:spLocks noChangeArrowheads="1"/>
          </p:cNvSpPr>
          <p:nvPr/>
        </p:nvSpPr>
        <p:spPr bwMode="auto">
          <a:xfrm>
            <a:off x="923564" y="3933851"/>
            <a:ext cx="9865096" cy="1988206"/>
          </a:xfrm>
          <a:prstGeom prst="rect">
            <a:avLst/>
          </a:prstGeom>
          <a:noFill/>
          <a:ln w="9525">
            <a:noFill/>
            <a:miter lim="800000"/>
            <a:headEnd/>
            <a:tailEnd/>
          </a:ln>
        </p:spPr>
        <p:txBody>
          <a:bodyPr wrap="square" lIns="91409" tIns="45705" rIns="91409" bIns="45705">
            <a:spAutoFit/>
          </a:bodyPr>
          <a:lstStyle/>
          <a:p>
            <a:pPr defTabSz="914326" fontAlgn="base">
              <a:lnSpc>
                <a:spcPct val="110000"/>
              </a:lnSpc>
              <a:spcBef>
                <a:spcPct val="0"/>
              </a:spcBef>
              <a:spcAft>
                <a:spcPct val="0"/>
              </a:spcAft>
            </a:pPr>
            <a:r>
              <a:rPr kumimoji="1" lang="zh-CN" altLang="en-US" sz="2800">
                <a:solidFill>
                  <a:srgbClr val="000080"/>
                </a:solidFill>
                <a:latin typeface="Calibri" panose="020F0502020204030204" pitchFamily="34" charset="0"/>
              </a:rPr>
              <a:t>根据相应冲突解决方案，求</a:t>
            </a:r>
            <a:r>
              <a:rPr kumimoji="1" lang="zh-CN" altLang="en-US" sz="2800" dirty="0">
                <a:solidFill>
                  <a:srgbClr val="000080"/>
                </a:solidFill>
                <a:latin typeface="Calibri" panose="020F0502020204030204" pitchFamily="34" charset="0"/>
              </a:rPr>
              <a:t>下</a:t>
            </a:r>
            <a:r>
              <a:rPr kumimoji="1" lang="zh-CN" altLang="en-US" sz="2800">
                <a:solidFill>
                  <a:srgbClr val="000080"/>
                </a:solidFill>
                <a:latin typeface="Calibri" panose="020F0502020204030204" pitchFamily="34" charset="0"/>
              </a:rPr>
              <a:t>一地址</a:t>
            </a:r>
            <a:r>
              <a:rPr kumimoji="1" lang="en-US" altLang="zh-CN" sz="2800">
                <a:solidFill>
                  <a:srgbClr val="000080"/>
                </a:solidFill>
                <a:latin typeface="Calibri" panose="020F0502020204030204" pitchFamily="34" charset="0"/>
              </a:rPr>
              <a:t>probe</a:t>
            </a:r>
            <a:r>
              <a:rPr kumimoji="1" lang="zh-CN" altLang="en-US" sz="2800">
                <a:solidFill>
                  <a:srgbClr val="000080"/>
                </a:solidFill>
                <a:latin typeface="Calibri" panose="020F0502020204030204" pitchFamily="34" charset="0"/>
              </a:rPr>
              <a:t>；</a:t>
            </a:r>
            <a:endParaRPr kumimoji="1" lang="en-US" altLang="zh-CN" sz="2800">
              <a:solidFill>
                <a:srgbClr val="000080"/>
              </a:solidFill>
              <a:latin typeface="Calibri" panose="020F0502020204030204" pitchFamily="34" charset="0"/>
            </a:endParaRPr>
          </a:p>
          <a:p>
            <a:pPr defTabSz="914326" fontAlgn="base">
              <a:lnSpc>
                <a:spcPct val="110000"/>
              </a:lnSpc>
              <a:spcBef>
                <a:spcPct val="0"/>
              </a:spcBef>
              <a:spcAft>
                <a:spcPct val="0"/>
              </a:spcAft>
            </a:pPr>
            <a:r>
              <a:rPr kumimoji="1" lang="zh-CN" altLang="en-US" sz="2800">
                <a:solidFill>
                  <a:srgbClr val="000080"/>
                </a:solidFill>
                <a:latin typeface="Calibri" panose="020F0502020204030204" pitchFamily="34" charset="0"/>
              </a:rPr>
              <a:t>直至：</a:t>
            </a:r>
            <a:r>
              <a:rPr kumimoji="1" lang="en-US" altLang="zh-CN" sz="2800">
                <a:solidFill>
                  <a:srgbClr val="CC0000"/>
                </a:solidFill>
                <a:latin typeface="Calibri" panose="020F0502020204030204" pitchFamily="34" charset="0"/>
              </a:rPr>
              <a:t>table</a:t>
            </a:r>
            <a:r>
              <a:rPr kumimoji="1" lang="en-US" altLang="zh-CN" sz="2800" b="1">
                <a:solidFill>
                  <a:srgbClr val="CC0000"/>
                </a:solidFill>
                <a:latin typeface="Calibri" panose="020F0502020204030204" pitchFamily="34" charset="0"/>
              </a:rPr>
              <a:t>[probe].key == </a:t>
            </a:r>
            <a:r>
              <a:rPr kumimoji="1" lang="en-US" altLang="zh-CN" sz="2800" b="1">
                <a:solidFill>
                  <a:prstClr val="black"/>
                </a:solidFill>
                <a:latin typeface="Calibri" panose="020F0502020204030204" pitchFamily="34" charset="0"/>
              </a:rPr>
              <a:t>target</a:t>
            </a:r>
            <a:r>
              <a:rPr kumimoji="1" lang="en-US" altLang="zh-CN" sz="2800">
                <a:solidFill>
                  <a:srgbClr val="CC0000"/>
                </a:solidFill>
                <a:latin typeface="Calibri" panose="020F0502020204030204" pitchFamily="34" charset="0"/>
              </a:rPr>
              <a:t> </a:t>
            </a:r>
            <a:r>
              <a:rPr kumimoji="1" lang="zh-CN" altLang="en-US" sz="2800">
                <a:solidFill>
                  <a:srgbClr val="CC0000"/>
                </a:solidFill>
                <a:latin typeface="Calibri" panose="020F0502020204030204" pitchFamily="34" charset="0"/>
              </a:rPr>
              <a:t>（查找成功）</a:t>
            </a:r>
            <a:r>
              <a:rPr kumimoji="1" lang="en-US" altLang="zh-CN" sz="2800">
                <a:solidFill>
                  <a:srgbClr val="CC0000"/>
                </a:solidFill>
                <a:latin typeface="Calibri" panose="020F0502020204030204" pitchFamily="34" charset="0"/>
              </a:rPr>
              <a:t> </a:t>
            </a:r>
            <a:endParaRPr kumimoji="1" lang="zh-CN" altLang="en-US" sz="2800" dirty="0">
              <a:solidFill>
                <a:srgbClr val="000080"/>
              </a:solidFill>
              <a:latin typeface="Calibri" panose="020F0502020204030204" pitchFamily="34" charset="0"/>
            </a:endParaRPr>
          </a:p>
          <a:p>
            <a:pPr defTabSz="914326" fontAlgn="base">
              <a:lnSpc>
                <a:spcPct val="110000"/>
              </a:lnSpc>
              <a:spcBef>
                <a:spcPct val="0"/>
              </a:spcBef>
              <a:spcAft>
                <a:spcPct val="0"/>
              </a:spcAft>
            </a:pPr>
            <a:r>
              <a:rPr kumimoji="1" lang="zh-CN" altLang="en-US" sz="2800" b="1">
                <a:solidFill>
                  <a:prstClr val="black"/>
                </a:solidFill>
                <a:latin typeface="Calibri" panose="020F0502020204030204" pitchFamily="34" charset="0"/>
              </a:rPr>
              <a:t>或： </a:t>
            </a:r>
            <a:r>
              <a:rPr kumimoji="1" lang="en-US" altLang="zh-CN" sz="2800" b="1">
                <a:solidFill>
                  <a:srgbClr val="006600"/>
                </a:solidFill>
                <a:latin typeface="Calibri" panose="020F0502020204030204" pitchFamily="34" charset="0"/>
              </a:rPr>
              <a:t>table[probe].key == None</a:t>
            </a:r>
            <a:r>
              <a:rPr kumimoji="1" lang="zh-CN" altLang="en-US" sz="2800">
                <a:solidFill>
                  <a:srgbClr val="A50021"/>
                </a:solidFill>
                <a:latin typeface="Calibri" panose="020F0502020204030204" pitchFamily="34" charset="0"/>
              </a:rPr>
              <a:t>；</a:t>
            </a:r>
            <a:endParaRPr kumimoji="1" lang="en-US" altLang="zh-CN" sz="2800">
              <a:solidFill>
                <a:srgbClr val="A50021"/>
              </a:solidFill>
              <a:latin typeface="Calibri" panose="020F0502020204030204" pitchFamily="34" charset="0"/>
            </a:endParaRPr>
          </a:p>
          <a:p>
            <a:pPr defTabSz="914326" fontAlgn="base">
              <a:lnSpc>
                <a:spcPct val="110000"/>
              </a:lnSpc>
              <a:spcBef>
                <a:spcPct val="0"/>
              </a:spcBef>
              <a:spcAft>
                <a:spcPct val="0"/>
              </a:spcAft>
            </a:pPr>
            <a:r>
              <a:rPr kumimoji="1" lang="zh-CN" altLang="en-US" sz="2800">
                <a:solidFill>
                  <a:srgbClr val="A50021"/>
                </a:solidFill>
                <a:latin typeface="Calibri" panose="020F0502020204030204" pitchFamily="34" charset="0"/>
              </a:rPr>
              <a:t>或：达到探测次数限制。（查找失败）</a:t>
            </a:r>
            <a:endParaRPr kumimoji="1" lang="zh-CN" altLang="en-US" sz="2800" dirty="0">
              <a:solidFill>
                <a:srgbClr val="A50021"/>
              </a:solidFill>
              <a:latin typeface="Calibri" panose="020F0502020204030204" pitchFamily="34" charset="0"/>
            </a:endParaRPr>
          </a:p>
        </p:txBody>
      </p:sp>
    </p:spTree>
    <p:extLst>
      <p:ext uri="{BB962C8B-B14F-4D97-AF65-F5344CB8AC3E}">
        <p14:creationId xmlns:p14="http://schemas.microsoft.com/office/powerpoint/2010/main" val="317322321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435203"/>
                                        </p:tgtEl>
                                        <p:attrNameLst>
                                          <p:attrName>style.visibility</p:attrName>
                                        </p:attrNameLst>
                                      </p:cBhvr>
                                      <p:to>
                                        <p:strVal val="visible"/>
                                      </p:to>
                                    </p:set>
                                    <p:animEffect transition="in" filter="blinds(horizontal)">
                                      <p:cBhvr>
                                        <p:cTn id="7" dur="500"/>
                                        <p:tgtEl>
                                          <p:spTgt spid="435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2"/>
                                        </p:tgtEl>
                                        <p:attrNameLst>
                                          <p:attrName>style.visibility</p:attrName>
                                        </p:attrNameLst>
                                      </p:cBhvr>
                                      <p:to>
                                        <p:strVal val="visible"/>
                                      </p:to>
                                    </p:set>
                                    <p:animEffect transition="in" filter="wipe(left)">
                                      <p:cBhvr>
                                        <p:cTn id="12" dur="500"/>
                                        <p:tgtEl>
                                          <p:spTgt spid="43520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up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
                                        </p:tgtEl>
                                        <p:attrNameLst>
                                          <p:attrName>style.visibility</p:attrName>
                                        </p:attrNameLst>
                                      </p:cBhvr>
                                      <p:to>
                                        <p:strVal val="visible"/>
                                      </p:to>
                                    </p:set>
                                    <p:animEffect transition="in" filter="wipe(left)">
                                      <p:cBhvr>
                                        <p:cTn id="2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autoUpdateAnimBg="0"/>
      <p:bldP spid="435203" grpId="0" autoUpdateAnimBg="0"/>
      <p:bldP spid="9" grpId="0" autoUpdateAnimBg="0"/>
      <p:bldP spid="10" grpId="0" autoUpdateAnimBg="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记录查找方法</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4" y="1485578"/>
            <a:ext cx="12160639" cy="365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23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有序线性表</a:t>
            </a:r>
            <a:r>
              <a:rPr lang="zh-CN" altLang="en-US"/>
              <a:t>下的查找</a:t>
            </a:r>
          </a:p>
        </p:txBody>
      </p:sp>
    </p:spTree>
    <p:extLst>
      <p:ext uri="{BB962C8B-B14F-4D97-AF65-F5344CB8AC3E}">
        <p14:creationId xmlns:p14="http://schemas.microsoft.com/office/powerpoint/2010/main" val="16722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body" sz="quarter" idx="10"/>
          </p:nvPr>
        </p:nvSpPr>
        <p:spPr>
          <a:xfrm>
            <a:off x="910633" y="3150913"/>
            <a:ext cx="10297143" cy="3015186"/>
          </a:xfrm>
        </p:spPr>
        <p:txBody>
          <a:bodyPr/>
          <a:lstStyle/>
          <a:p>
            <a:pPr>
              <a:lnSpc>
                <a:spcPct val="125000"/>
              </a:lnSpc>
              <a:buFont typeface="Wingdings" pitchFamily="2" charset="2"/>
              <a:buNone/>
            </a:pPr>
            <a:r>
              <a:rPr lang="en-US" altLang="zh-CN" smtClean="0">
                <a:ea typeface="楷体_GB2312" pitchFamily="49" charset="-122"/>
              </a:rPr>
              <a:t>1</a:t>
            </a:r>
            <a:r>
              <a:rPr lang="en-US" altLang="zh-CN" smtClean="0"/>
              <a:t>)  </a:t>
            </a:r>
            <a:r>
              <a:rPr lang="zh-CN" altLang="en-US" smtClean="0">
                <a:ea typeface="楷体_GB2312" pitchFamily="49" charset="-122"/>
              </a:rPr>
              <a:t>选用的</a:t>
            </a:r>
            <a:r>
              <a:rPr lang="zh-CN" altLang="en-US" smtClean="0">
                <a:solidFill>
                  <a:srgbClr val="FF0000"/>
                </a:solidFill>
                <a:ea typeface="楷体_GB2312" pitchFamily="49" charset="-122"/>
              </a:rPr>
              <a:t>哈希函数</a:t>
            </a:r>
            <a:r>
              <a:rPr lang="zh-CN" altLang="en-US" smtClean="0">
                <a:solidFill>
                  <a:srgbClr val="A50021"/>
                </a:solidFill>
                <a:ea typeface="楷体_GB2312" pitchFamily="49" charset="-122"/>
              </a:rPr>
              <a:t>；</a:t>
            </a:r>
          </a:p>
          <a:p>
            <a:pPr>
              <a:lnSpc>
                <a:spcPct val="125000"/>
              </a:lnSpc>
              <a:buFont typeface="Wingdings" pitchFamily="2" charset="2"/>
              <a:buNone/>
            </a:pPr>
            <a:r>
              <a:rPr lang="en-US" altLang="zh-CN" smtClean="0">
                <a:ea typeface="楷体_GB2312" pitchFamily="49" charset="-122"/>
              </a:rPr>
              <a:t>2</a:t>
            </a:r>
            <a:r>
              <a:rPr lang="en-US" altLang="zh-CN" smtClean="0"/>
              <a:t>)  </a:t>
            </a:r>
            <a:r>
              <a:rPr lang="zh-CN" altLang="en-US" smtClean="0">
                <a:ea typeface="楷体_GB2312" pitchFamily="49" charset="-122"/>
              </a:rPr>
              <a:t>选用的</a:t>
            </a:r>
            <a:r>
              <a:rPr lang="zh-CN" altLang="en-US" smtClean="0">
                <a:solidFill>
                  <a:srgbClr val="FF0000"/>
                </a:solidFill>
                <a:ea typeface="楷体_GB2312" pitchFamily="49" charset="-122"/>
              </a:rPr>
              <a:t>处理冲突的方法</a:t>
            </a:r>
            <a:r>
              <a:rPr lang="zh-CN" altLang="en-US" smtClean="0">
                <a:solidFill>
                  <a:srgbClr val="A50021"/>
                </a:solidFill>
                <a:ea typeface="楷体_GB2312" pitchFamily="49" charset="-122"/>
              </a:rPr>
              <a:t>；</a:t>
            </a:r>
          </a:p>
          <a:p>
            <a:pPr>
              <a:lnSpc>
                <a:spcPct val="125000"/>
              </a:lnSpc>
              <a:buFont typeface="Wingdings" pitchFamily="2" charset="2"/>
              <a:buNone/>
            </a:pPr>
            <a:r>
              <a:rPr lang="en-US" altLang="zh-CN" smtClean="0">
                <a:ea typeface="楷体_GB2312" pitchFamily="49" charset="-122"/>
              </a:rPr>
              <a:t>3</a:t>
            </a:r>
            <a:r>
              <a:rPr lang="en-US" altLang="zh-CN" smtClean="0"/>
              <a:t>) </a:t>
            </a:r>
            <a:r>
              <a:rPr lang="zh-CN" altLang="en-US" smtClean="0">
                <a:ea typeface="楷体_GB2312" pitchFamily="49" charset="-122"/>
              </a:rPr>
              <a:t>哈希表饱和的程度，</a:t>
            </a:r>
            <a:r>
              <a:rPr lang="zh-CN" altLang="en-US" smtClean="0">
                <a:solidFill>
                  <a:srgbClr val="FF0000"/>
                </a:solidFill>
                <a:ea typeface="楷体_GB2312" pitchFamily="49" charset="-122"/>
              </a:rPr>
              <a:t>装载因子 </a:t>
            </a:r>
            <a:r>
              <a:rPr lang="en-US" altLang="zh-CN" smtClean="0">
                <a:latin typeface="楷体_GB2312" pitchFamily="49" charset="-122"/>
                <a:ea typeface="楷体_GB2312" pitchFamily="49" charset="-122"/>
              </a:rPr>
              <a:t>α</a:t>
            </a:r>
            <a:r>
              <a:rPr lang="en-US" altLang="zh-CN" smtClean="0">
                <a:ea typeface="楷体_GB2312" pitchFamily="49" charset="-122"/>
              </a:rPr>
              <a:t>=n/m </a:t>
            </a:r>
            <a:r>
              <a:rPr lang="zh-CN" altLang="en-US" smtClean="0">
                <a:ea typeface="楷体_GB2312" pitchFamily="49" charset="-122"/>
              </a:rPr>
              <a:t>值的</a:t>
            </a:r>
            <a:r>
              <a:rPr lang="zh-CN" altLang="en-US" smtClean="0">
                <a:solidFill>
                  <a:srgbClr val="FF0000"/>
                </a:solidFill>
                <a:ea typeface="楷体_GB2312" pitchFamily="49" charset="-122"/>
              </a:rPr>
              <a:t>大小</a:t>
            </a:r>
            <a:r>
              <a:rPr lang="zh-CN" altLang="en-US" smtClean="0">
                <a:ea typeface="楷体_GB2312" pitchFamily="49" charset="-122"/>
              </a:rPr>
              <a:t>（</a:t>
            </a:r>
            <a:r>
              <a:rPr lang="en-US" altLang="zh-CN" smtClean="0">
                <a:ea typeface="楷体_GB2312" pitchFamily="49" charset="-122"/>
              </a:rPr>
              <a:t>n</a:t>
            </a:r>
            <a:r>
              <a:rPr lang="en-US" altLang="zh-CN" smtClean="0">
                <a:latin typeface="Arial" charset="0"/>
                <a:ea typeface="楷体_GB2312" pitchFamily="49" charset="-122"/>
              </a:rPr>
              <a:t>—</a:t>
            </a:r>
            <a:r>
              <a:rPr lang="zh-CN" altLang="en-US" smtClean="0">
                <a:ea typeface="楷体_GB2312" pitchFamily="49" charset="-122"/>
              </a:rPr>
              <a:t>记录数，</a:t>
            </a:r>
            <a:r>
              <a:rPr lang="en-US" altLang="zh-CN" smtClean="0">
                <a:ea typeface="楷体_GB2312" pitchFamily="49" charset="-122"/>
              </a:rPr>
              <a:t>m</a:t>
            </a:r>
            <a:r>
              <a:rPr lang="en-US" altLang="zh-CN" smtClean="0">
                <a:latin typeface="Arial" charset="0"/>
                <a:ea typeface="楷体_GB2312" pitchFamily="49" charset="-122"/>
              </a:rPr>
              <a:t>—</a:t>
            </a:r>
            <a:r>
              <a:rPr lang="zh-CN" altLang="en-US" smtClean="0">
                <a:ea typeface="楷体_GB2312" pitchFamily="49" charset="-122"/>
              </a:rPr>
              <a:t>表的长度）</a:t>
            </a:r>
          </a:p>
        </p:txBody>
      </p:sp>
      <p:sp>
        <p:nvSpPr>
          <p:cNvPr id="2" name="标题 1"/>
          <p:cNvSpPr>
            <a:spLocks noGrp="1"/>
          </p:cNvSpPr>
          <p:nvPr>
            <p:ph type="title"/>
          </p:nvPr>
        </p:nvSpPr>
        <p:spPr/>
        <p:txBody>
          <a:bodyPr>
            <a:normAutofit fontScale="90000"/>
          </a:bodyPr>
          <a:lstStyle/>
          <a:p>
            <a:r>
              <a:rPr lang="zh-CN" altLang="en-US"/>
              <a:t>哈希表查找性能的</a:t>
            </a:r>
            <a:r>
              <a:rPr lang="zh-CN" altLang="en-US" smtClean="0"/>
              <a:t>分析</a:t>
            </a:r>
            <a:endParaRPr lang="zh-CN" altLang="en-US"/>
          </a:p>
        </p:txBody>
      </p:sp>
      <p:sp>
        <p:nvSpPr>
          <p:cNvPr id="439299" name="Text Box 3"/>
          <p:cNvSpPr txBox="1">
            <a:spLocks noChangeArrowheads="1"/>
          </p:cNvSpPr>
          <p:nvPr/>
        </p:nvSpPr>
        <p:spPr bwMode="auto">
          <a:xfrm>
            <a:off x="1126655" y="2566004"/>
            <a:ext cx="5924957"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srgbClr val="0000FF"/>
                </a:solidFill>
                <a:latin typeface="Times New Roman" pitchFamily="18" charset="0"/>
                <a:ea typeface="楷体_GB2312" pitchFamily="49" charset="-122"/>
              </a:rPr>
              <a:t>决定哈希表查找的</a:t>
            </a:r>
            <a:r>
              <a:rPr kumimoji="1" lang="en-US" altLang="zh-CN" sz="3200" b="1">
                <a:solidFill>
                  <a:srgbClr val="0000FF"/>
                </a:solidFill>
                <a:latin typeface="Times New Roman" pitchFamily="18" charset="0"/>
                <a:ea typeface="楷体_GB2312" pitchFamily="49" charset="-122"/>
              </a:rPr>
              <a:t>ASL</a:t>
            </a:r>
            <a:r>
              <a:rPr kumimoji="1" lang="zh-CN" altLang="en-US" sz="3200" b="1">
                <a:solidFill>
                  <a:srgbClr val="0000FF"/>
                </a:solidFill>
                <a:latin typeface="Times New Roman" pitchFamily="18" charset="0"/>
                <a:ea typeface="楷体_GB2312" pitchFamily="49" charset="-122"/>
              </a:rPr>
              <a:t>的因素</a:t>
            </a:r>
            <a:r>
              <a:rPr kumimoji="1" lang="zh-CN" altLang="en-US" sz="3200">
                <a:solidFill>
                  <a:prstClr val="black"/>
                </a:solidFill>
                <a:latin typeface="Times New Roman" pitchFamily="18" charset="0"/>
                <a:ea typeface="楷体_GB2312" pitchFamily="49" charset="-122"/>
              </a:rPr>
              <a:t>：</a:t>
            </a:r>
          </a:p>
        </p:txBody>
      </p:sp>
      <p:sp>
        <p:nvSpPr>
          <p:cNvPr id="439300" name="Text Box 4"/>
          <p:cNvSpPr txBox="1">
            <a:spLocks noChangeArrowheads="1"/>
          </p:cNvSpPr>
          <p:nvPr/>
        </p:nvSpPr>
        <p:spPr bwMode="auto">
          <a:xfrm>
            <a:off x="1968255" y="392215"/>
            <a:ext cx="184668"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endParaRPr kumimoji="1" lang="zh-CN" altLang="zh-CN" sz="3600">
              <a:solidFill>
                <a:prstClr val="black"/>
              </a:solidFill>
              <a:latin typeface="Times New Roman" pitchFamily="18" charset="0"/>
              <a:ea typeface="楷体_GB2312" pitchFamily="49" charset="-122"/>
            </a:endParaRPr>
          </a:p>
        </p:txBody>
      </p:sp>
      <p:sp>
        <p:nvSpPr>
          <p:cNvPr id="439301" name="Text Box 5"/>
          <p:cNvSpPr txBox="1">
            <a:spLocks noChangeArrowheads="1"/>
          </p:cNvSpPr>
          <p:nvPr/>
        </p:nvSpPr>
        <p:spPr bwMode="auto">
          <a:xfrm>
            <a:off x="1117281" y="1254421"/>
            <a:ext cx="10370317" cy="1323409"/>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zh-CN" altLang="en-US" sz="3200">
                <a:solidFill>
                  <a:prstClr val="black"/>
                </a:solidFill>
                <a:latin typeface="宋体" panose="02010600030101010101" pitchFamily="2" charset="-122"/>
                <a:ea typeface="宋体" panose="02010600030101010101" pitchFamily="2" charset="-122"/>
              </a:rPr>
              <a:t>从查找过程得知，哈希表查找的平均查找长度</a:t>
            </a:r>
            <a:r>
              <a:rPr kumimoji="1" lang="zh-CN" altLang="en-US" sz="3200" b="1">
                <a:solidFill>
                  <a:prstClr val="black"/>
                </a:solidFill>
                <a:latin typeface="宋体" panose="02010600030101010101" pitchFamily="2" charset="-122"/>
                <a:ea typeface="宋体" panose="02010600030101010101" pitchFamily="2" charset="-122"/>
              </a:rPr>
              <a:t>实际上并不等于零</a:t>
            </a:r>
            <a:r>
              <a:rPr kumimoji="1" lang="zh-CN" altLang="en-US" sz="3200">
                <a:solidFill>
                  <a:prstClr val="black"/>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06261236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439300"/>
                                        </p:tgtEl>
                                        <p:attrNameLst>
                                          <p:attrName>style.visibility</p:attrName>
                                        </p:attrNameLst>
                                      </p:cBhvr>
                                      <p:to>
                                        <p:strVal val="visible"/>
                                      </p:to>
                                    </p:set>
                                    <p:anim calcmode="lin" valueType="num">
                                      <p:cBhvr additive="base">
                                        <p:cTn id="7" dur="500" fill="hold"/>
                                        <p:tgtEl>
                                          <p:spTgt spid="439300"/>
                                        </p:tgtEl>
                                        <p:attrNameLst>
                                          <p:attrName>ppt_x</p:attrName>
                                        </p:attrNameLst>
                                      </p:cBhvr>
                                      <p:tavLst>
                                        <p:tav tm="0">
                                          <p:val>
                                            <p:strVal val="0-#ppt_w/2"/>
                                          </p:val>
                                        </p:tav>
                                        <p:tav tm="100000">
                                          <p:val>
                                            <p:strVal val="#ppt_x"/>
                                          </p:val>
                                        </p:tav>
                                      </p:tavLst>
                                    </p:anim>
                                    <p:anim calcmode="lin" valueType="num">
                                      <p:cBhvr additive="base">
                                        <p:cTn id="8" dur="500" fill="hold"/>
                                        <p:tgtEl>
                                          <p:spTgt spid="439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9301"/>
                                        </p:tgtEl>
                                        <p:attrNameLst>
                                          <p:attrName>style.visibility</p:attrName>
                                        </p:attrNameLst>
                                      </p:cBhvr>
                                      <p:to>
                                        <p:strVal val="visible"/>
                                      </p:to>
                                    </p:set>
                                    <p:animEffect transition="in" filter="wipe(left)">
                                      <p:cBhvr>
                                        <p:cTn id="13" dur="500"/>
                                        <p:tgtEl>
                                          <p:spTgt spid="4393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39299"/>
                                        </p:tgtEl>
                                        <p:attrNameLst>
                                          <p:attrName>style.visibility</p:attrName>
                                        </p:attrNameLst>
                                      </p:cBhvr>
                                      <p:to>
                                        <p:strVal val="visible"/>
                                      </p:to>
                                    </p:set>
                                    <p:animEffect transition="in" filter="wipe(left)">
                                      <p:cBhvr>
                                        <p:cTn id="18" dur="500"/>
                                        <p:tgtEl>
                                          <p:spTgt spid="4392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39298">
                                            <p:txEl>
                                              <p:pRg st="0" end="0"/>
                                            </p:txEl>
                                          </p:spTgt>
                                        </p:tgtEl>
                                        <p:attrNameLst>
                                          <p:attrName>style.visibility</p:attrName>
                                        </p:attrNameLst>
                                      </p:cBhvr>
                                      <p:to>
                                        <p:strVal val="visible"/>
                                      </p:to>
                                    </p:set>
                                    <p:animEffect transition="in" filter="wipe(left)">
                                      <p:cBhvr>
                                        <p:cTn id="23" dur="500"/>
                                        <p:tgtEl>
                                          <p:spTgt spid="439298">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9298">
                                            <p:txEl>
                                              <p:pRg st="1" end="1"/>
                                            </p:txEl>
                                          </p:spTgt>
                                        </p:tgtEl>
                                        <p:attrNameLst>
                                          <p:attrName>style.visibility</p:attrName>
                                        </p:attrNameLst>
                                      </p:cBhvr>
                                      <p:to>
                                        <p:strVal val="visible"/>
                                      </p:to>
                                    </p:set>
                                    <p:animEffect transition="in" filter="wipe(left)">
                                      <p:cBhvr>
                                        <p:cTn id="28" dur="500"/>
                                        <p:tgtEl>
                                          <p:spTgt spid="439298">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9298">
                                            <p:txEl>
                                              <p:pRg st="2" end="2"/>
                                            </p:txEl>
                                          </p:spTgt>
                                        </p:tgtEl>
                                        <p:attrNameLst>
                                          <p:attrName>style.visibility</p:attrName>
                                        </p:attrNameLst>
                                      </p:cBhvr>
                                      <p:to>
                                        <p:strVal val="visible"/>
                                      </p:to>
                                    </p:set>
                                    <p:animEffect transition="in" filter="wipe(left)">
                                      <p:cBhvr>
                                        <p:cTn id="33" dur="500"/>
                                        <p:tgtEl>
                                          <p:spTgt spid="439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build="p" autoUpdateAnimBg="0"/>
      <p:bldP spid="439299" grpId="0" autoUpdateAnimBg="0"/>
      <p:bldP spid="439300" grpId="0" autoUpdateAnimBg="0"/>
      <p:bldP spid="439301" grpId="0" autoUpdateAnimBg="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1775665" y="1154381"/>
            <a:ext cx="9974549" cy="1027943"/>
          </a:xfrm>
          <a:prstGeom prst="rect">
            <a:avLst/>
          </a:prstGeom>
          <a:noFill/>
          <a:ln w="9525">
            <a:noFill/>
            <a:miter lim="800000"/>
            <a:headEnd/>
            <a:tailEnd/>
          </a:ln>
        </p:spPr>
        <p:txBody>
          <a:bodyPr lIns="91409" tIns="45705" rIns="91409" bIns="45705">
            <a:spAutoFit/>
          </a:bodyPr>
          <a:lstStyle/>
          <a:p>
            <a:pPr defTabSz="914326" fontAlgn="base">
              <a:lnSpc>
                <a:spcPct val="95000"/>
              </a:lnSpc>
              <a:spcBef>
                <a:spcPct val="0"/>
              </a:spcBef>
              <a:spcAft>
                <a:spcPct val="0"/>
              </a:spcAft>
            </a:pPr>
            <a:r>
              <a:rPr kumimoji="1" lang="zh-CN" altLang="en-US" sz="3200">
                <a:solidFill>
                  <a:prstClr val="black"/>
                </a:solidFill>
                <a:latin typeface="Times New Roman" pitchFamily="18" charset="0"/>
                <a:ea typeface="楷体_GB2312" pitchFamily="49" charset="-122"/>
              </a:rPr>
              <a:t>一般情况下，可以认为选用的哈希函数是“均匀”的，则在讨论</a:t>
            </a:r>
            <a:r>
              <a:rPr kumimoji="1" lang="en-US" altLang="zh-CN" sz="3200">
                <a:solidFill>
                  <a:prstClr val="black"/>
                </a:solidFill>
                <a:latin typeface="Times New Roman" pitchFamily="18" charset="0"/>
                <a:ea typeface="楷体_GB2312" pitchFamily="49" charset="-122"/>
              </a:rPr>
              <a:t>ASL</a:t>
            </a:r>
            <a:r>
              <a:rPr kumimoji="1" lang="zh-CN" altLang="en-US" sz="3200">
                <a:solidFill>
                  <a:prstClr val="black"/>
                </a:solidFill>
                <a:latin typeface="Times New Roman" pitchFamily="18" charset="0"/>
                <a:ea typeface="楷体_GB2312" pitchFamily="49" charset="-122"/>
              </a:rPr>
              <a:t>时，可以不考虑它的因素。</a:t>
            </a:r>
            <a:endParaRPr kumimoji="1" lang="zh-CN" altLang="en-US" sz="3200">
              <a:solidFill>
                <a:prstClr val="black"/>
              </a:solidFill>
              <a:latin typeface="Times New Roman" pitchFamily="18" charset="0"/>
            </a:endParaRPr>
          </a:p>
        </p:txBody>
      </p:sp>
      <p:sp>
        <p:nvSpPr>
          <p:cNvPr id="440323" name="Text Box 3"/>
          <p:cNvSpPr txBox="1">
            <a:spLocks noChangeArrowheads="1"/>
          </p:cNvSpPr>
          <p:nvPr/>
        </p:nvSpPr>
        <p:spPr bwMode="auto">
          <a:xfrm>
            <a:off x="1775664" y="2650157"/>
            <a:ext cx="10135397" cy="1077188"/>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3200" b="1">
                <a:solidFill>
                  <a:prstClr val="black"/>
                </a:solidFill>
                <a:latin typeface="Times New Roman" pitchFamily="18" charset="0"/>
                <a:ea typeface="楷体_GB2312" pitchFamily="49" charset="-122"/>
              </a:rPr>
              <a:t>可以认为，</a:t>
            </a:r>
            <a:r>
              <a:rPr kumimoji="1" lang="zh-CN" altLang="en-US" sz="3200" b="1" dirty="0">
                <a:solidFill>
                  <a:prstClr val="black"/>
                </a:solidFill>
                <a:latin typeface="Times New Roman" pitchFamily="18" charset="0"/>
                <a:ea typeface="楷体_GB2312" pitchFamily="49" charset="-122"/>
              </a:rPr>
              <a:t>哈希表的</a:t>
            </a:r>
            <a:r>
              <a:rPr kumimoji="1" lang="en-US" altLang="zh-CN" sz="3200" b="1" dirty="0">
                <a:solidFill>
                  <a:prstClr val="black"/>
                </a:solidFill>
                <a:latin typeface="Times New Roman" pitchFamily="18" charset="0"/>
                <a:ea typeface="楷体_GB2312" pitchFamily="49" charset="-122"/>
              </a:rPr>
              <a:t>ASL</a:t>
            </a:r>
            <a:r>
              <a:rPr kumimoji="1" lang="zh-CN" altLang="en-US" sz="3200" b="1" dirty="0">
                <a:solidFill>
                  <a:prstClr val="black"/>
                </a:solidFill>
                <a:latin typeface="Times New Roman" pitchFamily="18" charset="0"/>
                <a:ea typeface="楷体_GB2312" pitchFamily="49" charset="-122"/>
              </a:rPr>
              <a:t>是</a:t>
            </a:r>
            <a:r>
              <a:rPr kumimoji="1" lang="zh-CN" altLang="en-US" sz="3200" b="1" dirty="0">
                <a:solidFill>
                  <a:srgbClr val="FF0000"/>
                </a:solidFill>
                <a:latin typeface="Times New Roman" pitchFamily="18" charset="0"/>
                <a:ea typeface="楷体_GB2312" pitchFamily="49" charset="-122"/>
              </a:rPr>
              <a:t>处理冲突方法</a:t>
            </a:r>
            <a:r>
              <a:rPr kumimoji="1" lang="zh-CN" altLang="en-US" sz="3200" b="1" dirty="0">
                <a:solidFill>
                  <a:prstClr val="black"/>
                </a:solidFill>
                <a:latin typeface="Times New Roman" pitchFamily="18" charset="0"/>
                <a:ea typeface="楷体_GB2312" pitchFamily="49" charset="-122"/>
              </a:rPr>
              <a:t>和</a:t>
            </a:r>
            <a:r>
              <a:rPr kumimoji="1" lang="zh-CN" altLang="en-US" sz="3200" b="1" dirty="0">
                <a:solidFill>
                  <a:srgbClr val="FF0000"/>
                </a:solidFill>
                <a:latin typeface="Times New Roman" pitchFamily="18" charset="0"/>
                <a:ea typeface="楷体_GB2312" pitchFamily="49" charset="-122"/>
              </a:rPr>
              <a:t>装载因子</a:t>
            </a:r>
            <a:r>
              <a:rPr kumimoji="1" lang="zh-CN" altLang="en-US" sz="3200" b="1" dirty="0">
                <a:solidFill>
                  <a:prstClr val="black"/>
                </a:solidFill>
                <a:latin typeface="Times New Roman" pitchFamily="18" charset="0"/>
                <a:ea typeface="楷体_GB2312" pitchFamily="49" charset="-122"/>
              </a:rPr>
              <a:t>的函数</a:t>
            </a:r>
            <a:r>
              <a:rPr kumimoji="1" lang="zh-CN" altLang="en-US" sz="3200" b="1" dirty="0">
                <a:solidFill>
                  <a:srgbClr val="990000"/>
                </a:solidFill>
                <a:latin typeface="Times New Roman" pitchFamily="18" charset="0"/>
                <a:ea typeface="楷体_GB2312" pitchFamily="49" charset="-122"/>
              </a:rPr>
              <a:t>。</a:t>
            </a:r>
            <a:endParaRPr kumimoji="1" lang="zh-CN" altLang="en-US" sz="3200" dirty="0">
              <a:solidFill>
                <a:prstClr val="black"/>
              </a:solidFill>
              <a:latin typeface="Times New Roman" pitchFamily="18" charset="0"/>
            </a:endParaRPr>
          </a:p>
        </p:txBody>
      </p:sp>
      <p:sp>
        <p:nvSpPr>
          <p:cNvPr id="440324" name="Text Box 4"/>
          <p:cNvSpPr txBox="1">
            <a:spLocks noChangeArrowheads="1"/>
          </p:cNvSpPr>
          <p:nvPr/>
        </p:nvSpPr>
        <p:spPr bwMode="auto">
          <a:xfrm>
            <a:off x="1775660" y="3645750"/>
            <a:ext cx="3416257"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a:solidFill>
                  <a:prstClr val="black"/>
                </a:solidFill>
                <a:latin typeface="Times New Roman" pitchFamily="18" charset="0"/>
                <a:ea typeface="楷体_GB2312" pitchFamily="49" charset="-122"/>
              </a:rPr>
              <a:t>例如：前述例子</a:t>
            </a:r>
          </a:p>
        </p:txBody>
      </p:sp>
      <p:sp>
        <p:nvSpPr>
          <p:cNvPr id="440325" name="Text Box 5">
            <a:hlinkClick r:id="rId2" action="ppaction://hlinksldjump"/>
          </p:cNvPr>
          <p:cNvSpPr txBox="1">
            <a:spLocks noChangeArrowheads="1"/>
          </p:cNvSpPr>
          <p:nvPr/>
        </p:nvSpPr>
        <p:spPr bwMode="auto">
          <a:xfrm>
            <a:off x="2351321" y="4377758"/>
            <a:ext cx="5724581"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a:solidFill>
                  <a:prstClr val="black"/>
                </a:solidFill>
                <a:latin typeface="楷体_GB2312" pitchFamily="49" charset="-122"/>
                <a:ea typeface="楷体_GB2312" pitchFamily="49" charset="-122"/>
              </a:rPr>
              <a:t>线性探测处理冲突时，  </a:t>
            </a:r>
            <a:r>
              <a:rPr kumimoji="1" lang="en-US" altLang="zh-CN" sz="3200">
                <a:solidFill>
                  <a:prstClr val="black"/>
                </a:solidFill>
                <a:latin typeface="楷体_GB2312" pitchFamily="49" charset="-122"/>
                <a:ea typeface="楷体_GB2312" pitchFamily="49" charset="-122"/>
              </a:rPr>
              <a:t>ASL =</a:t>
            </a:r>
          </a:p>
        </p:txBody>
      </p:sp>
      <p:sp>
        <p:nvSpPr>
          <p:cNvPr id="440326" name="Text Box 6">
            <a:hlinkClick r:id="" action="ppaction://noaction"/>
          </p:cNvPr>
          <p:cNvSpPr txBox="1">
            <a:spLocks noChangeArrowheads="1"/>
          </p:cNvSpPr>
          <p:nvPr/>
        </p:nvSpPr>
        <p:spPr bwMode="auto">
          <a:xfrm>
            <a:off x="2372486" y="4943039"/>
            <a:ext cx="5314213"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a:solidFill>
                  <a:prstClr val="black"/>
                </a:solidFill>
                <a:latin typeface="楷体_GB2312" pitchFamily="49" charset="-122"/>
                <a:ea typeface="楷体_GB2312" pitchFamily="49" charset="-122"/>
              </a:rPr>
              <a:t>二次探测处理冲突时，</a:t>
            </a:r>
            <a:r>
              <a:rPr kumimoji="1" lang="en-US" altLang="zh-CN" sz="3200">
                <a:solidFill>
                  <a:prstClr val="black"/>
                </a:solidFill>
                <a:latin typeface="楷体_GB2312" pitchFamily="49" charset="-122"/>
                <a:ea typeface="楷体_GB2312" pitchFamily="49" charset="-122"/>
              </a:rPr>
              <a:t>ASL =</a:t>
            </a:r>
          </a:p>
        </p:txBody>
      </p:sp>
      <p:sp>
        <p:nvSpPr>
          <p:cNvPr id="440327" name="Text Box 7">
            <a:hlinkClick r:id="" action="ppaction://noaction"/>
          </p:cNvPr>
          <p:cNvSpPr txBox="1">
            <a:spLocks noChangeArrowheads="1"/>
          </p:cNvSpPr>
          <p:nvPr/>
        </p:nvSpPr>
        <p:spPr bwMode="auto">
          <a:xfrm>
            <a:off x="2412693" y="5517848"/>
            <a:ext cx="5724581"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a:solidFill>
                  <a:prstClr val="black"/>
                </a:solidFill>
                <a:latin typeface="楷体_GB2312" pitchFamily="49" charset="-122"/>
                <a:ea typeface="楷体_GB2312" pitchFamily="49" charset="-122"/>
              </a:rPr>
              <a:t>链地址法处理冲突时，  </a:t>
            </a:r>
            <a:r>
              <a:rPr kumimoji="1" lang="en-US" altLang="zh-CN" sz="3200">
                <a:solidFill>
                  <a:prstClr val="black"/>
                </a:solidFill>
                <a:latin typeface="楷体_GB2312" pitchFamily="49" charset="-122"/>
                <a:ea typeface="楷体_GB2312" pitchFamily="49" charset="-122"/>
              </a:rPr>
              <a:t>ASL =</a:t>
            </a:r>
          </a:p>
        </p:txBody>
      </p:sp>
      <p:sp>
        <p:nvSpPr>
          <p:cNvPr id="440328" name="Rectangle 8"/>
          <p:cNvSpPr>
            <a:spLocks noChangeArrowheads="1"/>
          </p:cNvSpPr>
          <p:nvPr/>
        </p:nvSpPr>
        <p:spPr bwMode="auto">
          <a:xfrm>
            <a:off x="8327453" y="4386160"/>
            <a:ext cx="913970"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0000FF"/>
                </a:solidFill>
                <a:latin typeface="Times New Roman" pitchFamily="18" charset="0"/>
                <a:ea typeface="隶书" pitchFamily="49" charset="-122"/>
              </a:rPr>
              <a:t>22</a:t>
            </a:r>
            <a:r>
              <a:rPr kumimoji="1" lang="en-US" altLang="zh-CN" sz="3200">
                <a:solidFill>
                  <a:srgbClr val="0000FF"/>
                </a:solidFill>
                <a:latin typeface="Times New Roman" pitchFamily="18" charset="0"/>
                <a:ea typeface="隶书" pitchFamily="49" charset="-122"/>
              </a:rPr>
              <a:t>/9</a:t>
            </a:r>
          </a:p>
        </p:txBody>
      </p:sp>
      <p:sp>
        <p:nvSpPr>
          <p:cNvPr id="440329" name="Rectangle 9"/>
          <p:cNvSpPr>
            <a:spLocks noChangeArrowheads="1"/>
          </p:cNvSpPr>
          <p:nvPr/>
        </p:nvSpPr>
        <p:spPr bwMode="auto">
          <a:xfrm>
            <a:off x="8327453" y="4981154"/>
            <a:ext cx="913970"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dirty="0">
                <a:solidFill>
                  <a:srgbClr val="0000FF"/>
                </a:solidFill>
                <a:latin typeface="Times New Roman" pitchFamily="18" charset="0"/>
                <a:ea typeface="隶书" pitchFamily="49" charset="-122"/>
              </a:rPr>
              <a:t>16</a:t>
            </a:r>
            <a:r>
              <a:rPr kumimoji="1" lang="en-US" altLang="zh-CN" sz="3200" dirty="0">
                <a:solidFill>
                  <a:srgbClr val="0000FF"/>
                </a:solidFill>
                <a:latin typeface="Times New Roman" pitchFamily="18" charset="0"/>
                <a:ea typeface="隶书" pitchFamily="49" charset="-122"/>
              </a:rPr>
              <a:t>/9</a:t>
            </a:r>
          </a:p>
        </p:txBody>
      </p:sp>
      <p:sp>
        <p:nvSpPr>
          <p:cNvPr id="440330" name="Rectangle 10"/>
          <p:cNvSpPr>
            <a:spLocks noChangeArrowheads="1"/>
          </p:cNvSpPr>
          <p:nvPr/>
        </p:nvSpPr>
        <p:spPr bwMode="auto">
          <a:xfrm>
            <a:off x="8326968" y="5662044"/>
            <a:ext cx="913970"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0000FF"/>
                </a:solidFill>
                <a:latin typeface="Times New Roman" pitchFamily="18" charset="0"/>
                <a:ea typeface="隶书" pitchFamily="49" charset="-122"/>
              </a:rPr>
              <a:t>13</a:t>
            </a:r>
            <a:r>
              <a:rPr kumimoji="1" lang="en-US" altLang="zh-CN" sz="3200">
                <a:solidFill>
                  <a:srgbClr val="0000FF"/>
                </a:solidFill>
                <a:latin typeface="Times New Roman" pitchFamily="18" charset="0"/>
                <a:ea typeface="隶书" pitchFamily="49" charset="-122"/>
              </a:rPr>
              <a:t>/9</a:t>
            </a:r>
          </a:p>
        </p:txBody>
      </p:sp>
      <p:sp>
        <p:nvSpPr>
          <p:cNvPr id="2" name="标题 1"/>
          <p:cNvSpPr>
            <a:spLocks noGrp="1"/>
          </p:cNvSpPr>
          <p:nvPr>
            <p:ph type="title"/>
          </p:nvPr>
        </p:nvSpPr>
        <p:spPr/>
        <p:txBody>
          <a:bodyPr>
            <a:normAutofit fontScale="90000"/>
          </a:bodyPr>
          <a:lstStyle/>
          <a:p>
            <a:r>
              <a:rPr lang="zh-CN" altLang="en-US"/>
              <a:t>哈希表查找性能的</a:t>
            </a:r>
            <a:r>
              <a:rPr lang="zh-CN" altLang="en-US" smtClean="0"/>
              <a:t>分析</a:t>
            </a:r>
            <a:endParaRPr lang="zh-CN" altLang="en-US"/>
          </a:p>
        </p:txBody>
      </p:sp>
    </p:spTree>
    <p:extLst>
      <p:ext uri="{BB962C8B-B14F-4D97-AF65-F5344CB8AC3E}">
        <p14:creationId xmlns:p14="http://schemas.microsoft.com/office/powerpoint/2010/main" val="16088021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0322"/>
                                        </p:tgtEl>
                                        <p:attrNameLst>
                                          <p:attrName>style.visibility</p:attrName>
                                        </p:attrNameLst>
                                      </p:cBhvr>
                                      <p:to>
                                        <p:strVal val="visible"/>
                                      </p:to>
                                    </p:set>
                                    <p:animEffect transition="in" filter="strips(downRight)">
                                      <p:cBhvr>
                                        <p:cTn id="7" dur="500"/>
                                        <p:tgtEl>
                                          <p:spTgt spid="440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40323"/>
                                        </p:tgtEl>
                                        <p:attrNameLst>
                                          <p:attrName>style.visibility</p:attrName>
                                        </p:attrNameLst>
                                      </p:cBhvr>
                                      <p:to>
                                        <p:strVal val="visible"/>
                                      </p:to>
                                    </p:set>
                                    <p:animEffect transition="in" filter="wipe(left)">
                                      <p:cBhvr>
                                        <p:cTn id="12" dur="300"/>
                                        <p:tgtEl>
                                          <p:spTgt spid="440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24"/>
                                        </p:tgtEl>
                                        <p:attrNameLst>
                                          <p:attrName>style.visibility</p:attrName>
                                        </p:attrNameLst>
                                      </p:cBhvr>
                                      <p:to>
                                        <p:strVal val="visible"/>
                                      </p:to>
                                    </p:set>
                                    <p:animEffect transition="in" filter="wipe(left)">
                                      <p:cBhvr>
                                        <p:cTn id="17" dur="500"/>
                                        <p:tgtEl>
                                          <p:spTgt spid="440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25"/>
                                        </p:tgtEl>
                                        <p:attrNameLst>
                                          <p:attrName>style.visibility</p:attrName>
                                        </p:attrNameLst>
                                      </p:cBhvr>
                                      <p:to>
                                        <p:strVal val="visible"/>
                                      </p:to>
                                    </p:set>
                                    <p:animEffect transition="in" filter="wipe(left)">
                                      <p:cBhvr>
                                        <p:cTn id="22" dur="500"/>
                                        <p:tgtEl>
                                          <p:spTgt spid="440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28"/>
                                        </p:tgtEl>
                                        <p:attrNameLst>
                                          <p:attrName>style.visibility</p:attrName>
                                        </p:attrNameLst>
                                      </p:cBhvr>
                                      <p:to>
                                        <p:strVal val="visible"/>
                                      </p:to>
                                    </p:set>
                                    <p:animEffect transition="in" filter="wipe(left)">
                                      <p:cBhvr>
                                        <p:cTn id="27" dur="500"/>
                                        <p:tgtEl>
                                          <p:spTgt spid="4403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26"/>
                                        </p:tgtEl>
                                        <p:attrNameLst>
                                          <p:attrName>style.visibility</p:attrName>
                                        </p:attrNameLst>
                                      </p:cBhvr>
                                      <p:to>
                                        <p:strVal val="visible"/>
                                      </p:to>
                                    </p:set>
                                    <p:animEffect transition="in" filter="wipe(left)">
                                      <p:cBhvr>
                                        <p:cTn id="32" dur="500"/>
                                        <p:tgtEl>
                                          <p:spTgt spid="4403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29"/>
                                        </p:tgtEl>
                                        <p:attrNameLst>
                                          <p:attrName>style.visibility</p:attrName>
                                        </p:attrNameLst>
                                      </p:cBhvr>
                                      <p:to>
                                        <p:strVal val="visible"/>
                                      </p:to>
                                    </p:set>
                                    <p:animEffect transition="in" filter="wipe(left)">
                                      <p:cBhvr>
                                        <p:cTn id="37" dur="500"/>
                                        <p:tgtEl>
                                          <p:spTgt spid="4403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27"/>
                                        </p:tgtEl>
                                        <p:attrNameLst>
                                          <p:attrName>style.visibility</p:attrName>
                                        </p:attrNameLst>
                                      </p:cBhvr>
                                      <p:to>
                                        <p:strVal val="visible"/>
                                      </p:to>
                                    </p:set>
                                    <p:animEffect transition="in" filter="wipe(left)">
                                      <p:cBhvr>
                                        <p:cTn id="42" dur="500"/>
                                        <p:tgtEl>
                                          <p:spTgt spid="4403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330"/>
                                        </p:tgtEl>
                                        <p:attrNameLst>
                                          <p:attrName>style.visibility</p:attrName>
                                        </p:attrNameLst>
                                      </p:cBhvr>
                                      <p:to>
                                        <p:strVal val="visible"/>
                                      </p:to>
                                    </p:set>
                                    <p:animEffect transition="in" filter="wipe(left)">
                                      <p:cBhvr>
                                        <p:cTn id="47" dur="500"/>
                                        <p:tgtEl>
                                          <p:spTgt spid="440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2" grpId="0" autoUpdateAnimBg="0"/>
      <p:bldP spid="440323" grpId="0" autoUpdateAnimBg="0"/>
      <p:bldP spid="440324" grpId="0" autoUpdateAnimBg="0"/>
      <p:bldP spid="440325" grpId="0" autoUpdateAnimBg="0"/>
      <p:bldP spid="440326" grpId="0" autoUpdateAnimBg="0"/>
      <p:bldP spid="440327" grpId="0" autoUpdateAnimBg="0"/>
      <p:bldP spid="440328" grpId="0" autoUpdateAnimBg="0"/>
      <p:bldP spid="440329" grpId="0" autoUpdateAnimBg="0"/>
      <p:bldP spid="440330" grpId="0" autoUpdateAnimBg="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1663488" y="1967369"/>
            <a:ext cx="5001033" cy="646300"/>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3600" b="1" dirty="0">
                <a:solidFill>
                  <a:srgbClr val="0000FF"/>
                </a:solidFill>
                <a:latin typeface="Times New Roman" pitchFamily="18" charset="0"/>
                <a:ea typeface="隶书" pitchFamily="49" charset="-122"/>
              </a:rPr>
              <a:t>线性探测再散列</a:t>
            </a:r>
            <a:endParaRPr kumimoji="1" lang="zh-CN" altLang="en-US" sz="3600" dirty="0">
              <a:solidFill>
                <a:prstClr val="black"/>
              </a:solidFill>
              <a:latin typeface="Times New Roman" pitchFamily="18" charset="0"/>
            </a:endParaRPr>
          </a:p>
        </p:txBody>
      </p:sp>
      <p:sp>
        <p:nvSpPr>
          <p:cNvPr id="441347" name="Text Box 3"/>
          <p:cNvSpPr txBox="1">
            <a:spLocks noChangeArrowheads="1"/>
          </p:cNvSpPr>
          <p:nvPr/>
        </p:nvSpPr>
        <p:spPr bwMode="auto">
          <a:xfrm>
            <a:off x="1678308" y="5311429"/>
            <a:ext cx="2037675" cy="646300"/>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600" b="1">
                <a:solidFill>
                  <a:srgbClr val="0000FF"/>
                </a:solidFill>
                <a:latin typeface="Times New Roman" pitchFamily="18" charset="0"/>
                <a:ea typeface="隶书" pitchFamily="49" charset="-122"/>
              </a:rPr>
              <a:t>链地址法</a:t>
            </a:r>
            <a:endParaRPr kumimoji="1" lang="zh-CN" altLang="en-US" sz="3600">
              <a:solidFill>
                <a:prstClr val="black"/>
              </a:solidFill>
              <a:latin typeface="Times New Roman" pitchFamily="18" charset="0"/>
            </a:endParaRPr>
          </a:p>
        </p:txBody>
      </p:sp>
      <p:sp>
        <p:nvSpPr>
          <p:cNvPr id="441348" name="Text Box 4"/>
          <p:cNvSpPr txBox="1">
            <a:spLocks noChangeArrowheads="1"/>
          </p:cNvSpPr>
          <p:nvPr/>
        </p:nvSpPr>
        <p:spPr bwMode="auto">
          <a:xfrm>
            <a:off x="1678302" y="3510783"/>
            <a:ext cx="5233835" cy="646300"/>
          </a:xfrm>
          <a:prstGeom prst="rect">
            <a:avLst/>
          </a:prstGeom>
          <a:noFill/>
          <a:ln w="9525">
            <a:noFill/>
            <a:miter lim="800000"/>
            <a:headEnd/>
            <a:tailEnd/>
          </a:ln>
        </p:spPr>
        <p:txBody>
          <a:bodyPr lIns="91409" tIns="45705" rIns="91409" bIns="45705">
            <a:spAutoFit/>
          </a:bodyPr>
          <a:lstStyle/>
          <a:p>
            <a:pPr defTabSz="914326" fontAlgn="base">
              <a:spcBef>
                <a:spcPct val="0"/>
              </a:spcBef>
              <a:spcAft>
                <a:spcPct val="0"/>
              </a:spcAft>
            </a:pPr>
            <a:r>
              <a:rPr kumimoji="1" lang="zh-CN" altLang="en-US" sz="3600" b="1" dirty="0">
                <a:solidFill>
                  <a:srgbClr val="0000FF"/>
                </a:solidFill>
                <a:latin typeface="Times New Roman" pitchFamily="18" charset="0"/>
                <a:ea typeface="隶书" pitchFamily="49" charset="-122"/>
              </a:rPr>
              <a:t>平方探测再散列</a:t>
            </a:r>
            <a:endParaRPr kumimoji="1" lang="zh-CN" altLang="en-US" sz="3600" b="1" dirty="0">
              <a:solidFill>
                <a:srgbClr val="0000FF"/>
              </a:solidFill>
              <a:latin typeface="Times New Roman" pitchFamily="18" charset="0"/>
              <a:ea typeface="楷体_GB2312" pitchFamily="49" charset="-122"/>
            </a:endParaRPr>
          </a:p>
        </p:txBody>
      </p:sp>
      <p:graphicFrame>
        <p:nvGraphicFramePr>
          <p:cNvPr id="441349" name="Object 23"/>
          <p:cNvGraphicFramePr>
            <a:graphicFrameLocks noChangeAspect="1"/>
          </p:cNvGraphicFramePr>
          <p:nvPr/>
        </p:nvGraphicFramePr>
        <p:xfrm>
          <a:off x="5902615" y="2070585"/>
          <a:ext cx="5180926" cy="1319518"/>
        </p:xfrm>
        <a:graphic>
          <a:graphicData uri="http://schemas.openxmlformats.org/presentationml/2006/ole">
            <mc:AlternateContent xmlns:mc="http://schemas.openxmlformats.org/markup-compatibility/2006">
              <mc:Choice xmlns:v="urn:schemas-microsoft-com:vml" Requires="v">
                <p:oleObj spid="_x0000_s40968" name="公式" r:id="rId3" imgW="1068840" imgH="295560" progId="Equation.3">
                  <p:embed/>
                </p:oleObj>
              </mc:Choice>
              <mc:Fallback>
                <p:oleObj name="公式" r:id="rId3" imgW="1068840" imgH="295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2615" y="2070585"/>
                        <a:ext cx="5180926" cy="131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1350" name="Object 24"/>
          <p:cNvGraphicFramePr>
            <a:graphicFrameLocks noChangeAspect="1"/>
          </p:cNvGraphicFramePr>
          <p:nvPr/>
        </p:nvGraphicFramePr>
        <p:xfrm>
          <a:off x="5712140" y="3726726"/>
          <a:ext cx="5993620" cy="1460838"/>
        </p:xfrm>
        <a:graphic>
          <a:graphicData uri="http://schemas.openxmlformats.org/presentationml/2006/ole">
            <mc:AlternateContent xmlns:mc="http://schemas.openxmlformats.org/markup-compatibility/2006">
              <mc:Choice xmlns:v="urn:schemas-microsoft-com:vml" Requires="v">
                <p:oleObj spid="_x0000_s40969" name="公式" r:id="rId5" imgW="1116720" imgH="295560" progId="Equation.3">
                  <p:embed/>
                </p:oleObj>
              </mc:Choice>
              <mc:Fallback>
                <p:oleObj name="公式" r:id="rId5" imgW="1116720" imgH="295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140" y="3726726"/>
                        <a:ext cx="5993620" cy="146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1351" name="Object 25"/>
          <p:cNvGraphicFramePr>
            <a:graphicFrameLocks noChangeAspect="1"/>
          </p:cNvGraphicFramePr>
          <p:nvPr/>
        </p:nvGraphicFramePr>
        <p:xfrm>
          <a:off x="5614786" y="5095467"/>
          <a:ext cx="4165058" cy="1503711"/>
        </p:xfrm>
        <a:graphic>
          <a:graphicData uri="http://schemas.openxmlformats.org/presentationml/2006/ole">
            <mc:AlternateContent xmlns:mc="http://schemas.openxmlformats.org/markup-compatibility/2006">
              <mc:Choice xmlns:v="urn:schemas-microsoft-com:vml" Requires="v">
                <p:oleObj spid="_x0000_s40970" name="公式" r:id="rId7" imgW="668160" imgH="295560" progId="Equation.3">
                  <p:embed/>
                </p:oleObj>
              </mc:Choice>
              <mc:Fallback>
                <p:oleObj name="公式" r:id="rId7" imgW="668160" imgH="295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4786" y="5095467"/>
                        <a:ext cx="4165058" cy="1503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52" name="Text Box 8"/>
          <p:cNvSpPr txBox="1">
            <a:spLocks noChangeArrowheads="1"/>
          </p:cNvSpPr>
          <p:nvPr/>
        </p:nvSpPr>
        <p:spPr bwMode="auto">
          <a:xfrm>
            <a:off x="1678309" y="1133740"/>
            <a:ext cx="7577653" cy="729400"/>
          </a:xfrm>
          <a:prstGeom prst="rect">
            <a:avLst/>
          </a:prstGeom>
          <a:noFill/>
          <a:ln w="9525">
            <a:noFill/>
            <a:miter lim="800000"/>
            <a:headEnd/>
            <a:tailEnd/>
          </a:ln>
        </p:spPr>
        <p:txBody>
          <a:bodyPr wrap="none" lIns="91409" tIns="45705" rIns="91409" bIns="45705">
            <a:spAutoFit/>
          </a:bodyPr>
          <a:lstStyle/>
          <a:p>
            <a:pPr defTabSz="914326" fontAlgn="base">
              <a:lnSpc>
                <a:spcPct val="115000"/>
              </a:lnSpc>
              <a:spcBef>
                <a:spcPct val="0"/>
              </a:spcBef>
              <a:spcAft>
                <a:spcPct val="0"/>
              </a:spcAft>
            </a:pPr>
            <a:r>
              <a:rPr kumimoji="1" lang="zh-CN" altLang="en-US" sz="3600">
                <a:solidFill>
                  <a:prstClr val="black"/>
                </a:solidFill>
                <a:latin typeface="Times New Roman" pitchFamily="18" charset="0"/>
                <a:ea typeface="楷体_GB2312" pitchFamily="49" charset="-122"/>
              </a:rPr>
              <a:t>可以证明：</a:t>
            </a:r>
            <a:r>
              <a:rPr kumimoji="1" lang="zh-CN" altLang="en-US" sz="3600" b="1">
                <a:solidFill>
                  <a:srgbClr val="FF3300"/>
                </a:solidFill>
                <a:latin typeface="Times New Roman" pitchFamily="18" charset="0"/>
                <a:ea typeface="楷体_GB2312" pitchFamily="49" charset="-122"/>
              </a:rPr>
              <a:t>查找成功</a:t>
            </a:r>
            <a:r>
              <a:rPr kumimoji="1" lang="zh-CN" altLang="en-US" sz="3600">
                <a:solidFill>
                  <a:prstClr val="black"/>
                </a:solidFill>
                <a:latin typeface="Times New Roman" pitchFamily="18" charset="0"/>
                <a:ea typeface="楷体_GB2312" pitchFamily="49" charset="-122"/>
              </a:rPr>
              <a:t>时有下列结果：</a:t>
            </a:r>
            <a:endParaRPr kumimoji="1" lang="zh-CN" altLang="en-US" sz="4000">
              <a:solidFill>
                <a:prstClr val="black"/>
              </a:solidFill>
              <a:latin typeface="Times New Roman" pitchFamily="18" charset="0"/>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a:t>哈希表查找性能的分析</a:t>
            </a:r>
          </a:p>
        </p:txBody>
      </p:sp>
    </p:spTree>
    <p:extLst>
      <p:ext uri="{BB962C8B-B14F-4D97-AF65-F5344CB8AC3E}">
        <p14:creationId xmlns:p14="http://schemas.microsoft.com/office/powerpoint/2010/main" val="108787355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1352"/>
                                        </p:tgtEl>
                                        <p:attrNameLst>
                                          <p:attrName>style.visibility</p:attrName>
                                        </p:attrNameLst>
                                      </p:cBhvr>
                                      <p:to>
                                        <p:strVal val="visible"/>
                                      </p:to>
                                    </p:set>
                                    <p:animEffect transition="in" filter="strips(downRight)">
                                      <p:cBhvr>
                                        <p:cTn id="7" dur="500"/>
                                        <p:tgtEl>
                                          <p:spTgt spid="4413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1346"/>
                                        </p:tgtEl>
                                        <p:attrNameLst>
                                          <p:attrName>style.visibility</p:attrName>
                                        </p:attrNameLst>
                                      </p:cBhvr>
                                      <p:to>
                                        <p:strVal val="visible"/>
                                      </p:to>
                                    </p:set>
                                    <p:animEffect transition="in" filter="wipe(left)">
                                      <p:cBhvr>
                                        <p:cTn id="12" dur="500"/>
                                        <p:tgtEl>
                                          <p:spTgt spid="4413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9"/>
                                        </p:tgtEl>
                                        <p:attrNameLst>
                                          <p:attrName>style.visibility</p:attrName>
                                        </p:attrNameLst>
                                      </p:cBhvr>
                                      <p:to>
                                        <p:strVal val="visible"/>
                                      </p:to>
                                    </p:set>
                                    <p:animEffect transition="in" filter="blinds(horizontal)">
                                      <p:cBhvr>
                                        <p:cTn id="17" dur="500"/>
                                        <p:tgtEl>
                                          <p:spTgt spid="441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1348"/>
                                        </p:tgtEl>
                                        <p:attrNameLst>
                                          <p:attrName>style.visibility</p:attrName>
                                        </p:attrNameLst>
                                      </p:cBhvr>
                                      <p:to>
                                        <p:strVal val="visible"/>
                                      </p:to>
                                    </p:set>
                                    <p:animEffect transition="in" filter="wipe(left)">
                                      <p:cBhvr>
                                        <p:cTn id="22" dur="500"/>
                                        <p:tgtEl>
                                          <p:spTgt spid="441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1350"/>
                                        </p:tgtEl>
                                        <p:attrNameLst>
                                          <p:attrName>style.visibility</p:attrName>
                                        </p:attrNameLst>
                                      </p:cBhvr>
                                      <p:to>
                                        <p:strVal val="visible"/>
                                      </p:to>
                                    </p:set>
                                    <p:animEffect transition="in" filter="blinds(horizontal)">
                                      <p:cBhvr>
                                        <p:cTn id="27" dur="500"/>
                                        <p:tgtEl>
                                          <p:spTgt spid="4413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1347"/>
                                        </p:tgtEl>
                                        <p:attrNameLst>
                                          <p:attrName>style.visibility</p:attrName>
                                        </p:attrNameLst>
                                      </p:cBhvr>
                                      <p:to>
                                        <p:strVal val="visible"/>
                                      </p:to>
                                    </p:set>
                                    <p:animEffect transition="in" filter="wipe(left)">
                                      <p:cBhvr>
                                        <p:cTn id="32" dur="500"/>
                                        <p:tgtEl>
                                          <p:spTgt spid="4413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41351"/>
                                        </p:tgtEl>
                                        <p:attrNameLst>
                                          <p:attrName>style.visibility</p:attrName>
                                        </p:attrNameLst>
                                      </p:cBhvr>
                                      <p:to>
                                        <p:strVal val="visible"/>
                                      </p:to>
                                    </p:set>
                                    <p:animEffect transition="in" filter="blinds(horizontal)">
                                      <p:cBhvr>
                                        <p:cTn id="37" dur="500"/>
                                        <p:tgtEl>
                                          <p:spTgt spid="441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autoUpdateAnimBg="0"/>
      <p:bldP spid="441347" grpId="0" autoUpdateAnimBg="0"/>
      <p:bldP spid="441348" grpId="0" autoUpdateAnimBg="0"/>
      <p:bldP spid="441352" grpId="0"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1849727" y="1336991"/>
            <a:ext cx="3480377"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zh-CN" altLang="en-US" sz="3200" b="1">
                <a:solidFill>
                  <a:prstClr val="black"/>
                </a:solidFill>
                <a:latin typeface="Times New Roman" pitchFamily="18" charset="0"/>
                <a:ea typeface="楷体_GB2312" pitchFamily="49" charset="-122"/>
              </a:rPr>
              <a:t>从以上结果可见：</a:t>
            </a:r>
          </a:p>
        </p:txBody>
      </p:sp>
      <p:sp>
        <p:nvSpPr>
          <p:cNvPr id="442371" name="Text Box 3"/>
          <p:cNvSpPr txBox="1">
            <a:spLocks noChangeArrowheads="1"/>
          </p:cNvSpPr>
          <p:nvPr/>
        </p:nvSpPr>
        <p:spPr bwMode="auto">
          <a:xfrm>
            <a:off x="1790467" y="2189673"/>
            <a:ext cx="10260264" cy="707856"/>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en-US" altLang="zh-CN" sz="3200" b="1" dirty="0">
                <a:solidFill>
                  <a:srgbClr val="A50021"/>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哈希表的平均查找长度是</a:t>
            </a:r>
            <a:r>
              <a:rPr kumimoji="1" lang="zh-CN" altLang="en-US" sz="3200" b="1" dirty="0">
                <a:solidFill>
                  <a:srgbClr val="A50021"/>
                </a:solidFill>
                <a:latin typeface="Times New Roman" pitchFamily="18" charset="0"/>
                <a:ea typeface="楷体_GB2312" pitchFamily="49" charset="-122"/>
              </a:rPr>
              <a:t> </a:t>
            </a:r>
            <a:r>
              <a:rPr kumimoji="1" lang="zh-CN" altLang="en-US" sz="3200" b="1" dirty="0">
                <a:solidFill>
                  <a:srgbClr val="FF0000"/>
                </a:solidFill>
                <a:latin typeface="Times New Roman" pitchFamily="18" charset="0"/>
                <a:ea typeface="楷体_GB2312" pitchFamily="49" charset="-122"/>
                <a:sym typeface="Symbol" pitchFamily="18" charset="2"/>
              </a:rPr>
              <a:t></a:t>
            </a:r>
            <a:r>
              <a:rPr kumimoji="1" lang="zh-CN" altLang="en-US" sz="3200" b="1" dirty="0">
                <a:solidFill>
                  <a:srgbClr val="A50021"/>
                </a:solidFill>
                <a:latin typeface="Times New Roman" pitchFamily="18" charset="0"/>
                <a:ea typeface="楷体_GB2312" pitchFamily="49" charset="-122"/>
                <a:sym typeface="Symbol" pitchFamily="18" charset="2"/>
              </a:rPr>
              <a:t> </a:t>
            </a:r>
            <a:r>
              <a:rPr kumimoji="1" lang="zh-CN" altLang="en-US" sz="3200" b="1" dirty="0">
                <a:solidFill>
                  <a:prstClr val="black"/>
                </a:solidFill>
                <a:latin typeface="Times New Roman" pitchFamily="18" charset="0"/>
                <a:ea typeface="楷体_GB2312" pitchFamily="49" charset="-122"/>
                <a:sym typeface="Symbol" pitchFamily="18" charset="2"/>
              </a:rPr>
              <a:t>的函数</a:t>
            </a:r>
            <a:r>
              <a:rPr kumimoji="1" lang="zh-CN" altLang="en-US" sz="3200" b="1" dirty="0">
                <a:solidFill>
                  <a:prstClr val="black"/>
                </a:solidFill>
                <a:latin typeface="Times New Roman" pitchFamily="18" charset="0"/>
                <a:ea typeface="楷体_GB2312" pitchFamily="49" charset="-122"/>
              </a:rPr>
              <a:t>，而不是</a:t>
            </a:r>
            <a:r>
              <a:rPr kumimoji="1" lang="zh-CN" altLang="en-US" sz="3200" b="1" dirty="0">
                <a:solidFill>
                  <a:srgbClr val="A50021"/>
                </a:solidFill>
                <a:latin typeface="Times New Roman" pitchFamily="18" charset="0"/>
                <a:ea typeface="楷体_GB2312" pitchFamily="49" charset="-122"/>
              </a:rPr>
              <a:t> </a:t>
            </a:r>
            <a:r>
              <a:rPr kumimoji="1" lang="en-US" altLang="zh-CN" sz="3200" b="1" i="1" dirty="0">
                <a:solidFill>
                  <a:srgbClr val="FF0000"/>
                </a:solidFill>
                <a:latin typeface="Times New Roman" pitchFamily="18" charset="0"/>
                <a:ea typeface="楷体_GB2312" pitchFamily="49" charset="-122"/>
              </a:rPr>
              <a:t>n</a:t>
            </a:r>
            <a:r>
              <a:rPr kumimoji="1" lang="en-US" altLang="zh-CN" sz="3200" b="1" dirty="0">
                <a:solidFill>
                  <a:srgbClr val="A50021"/>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的函数。</a:t>
            </a:r>
          </a:p>
        </p:txBody>
      </p:sp>
      <p:sp>
        <p:nvSpPr>
          <p:cNvPr id="442372" name="Text Box 4"/>
          <p:cNvSpPr txBox="1">
            <a:spLocks noChangeArrowheads="1"/>
          </p:cNvSpPr>
          <p:nvPr/>
        </p:nvSpPr>
        <p:spPr bwMode="auto">
          <a:xfrm>
            <a:off x="1790467" y="3669574"/>
            <a:ext cx="10260264" cy="1323409"/>
          </a:xfrm>
          <a:prstGeom prst="rect">
            <a:avLst/>
          </a:prstGeom>
          <a:noFill/>
          <a:ln w="9525">
            <a:noFill/>
            <a:miter lim="800000"/>
            <a:headEnd/>
            <a:tailEnd/>
          </a:ln>
        </p:spPr>
        <p:txBody>
          <a:bodyPr lIns="91409" tIns="45705" rIns="91409" bIns="45705">
            <a:spAutoFit/>
          </a:bodyPr>
          <a:lstStyle/>
          <a:p>
            <a:pPr defTabSz="914326" fontAlgn="base">
              <a:lnSpc>
                <a:spcPct val="125000"/>
              </a:lnSpc>
              <a:spcBef>
                <a:spcPct val="0"/>
              </a:spcBef>
              <a:spcAft>
                <a:spcPct val="0"/>
              </a:spcAft>
            </a:pPr>
            <a:r>
              <a:rPr kumimoji="1" lang="en-US" altLang="zh-CN" sz="3200" b="1">
                <a:solidFill>
                  <a:srgbClr val="A50021"/>
                </a:solidFill>
                <a:latin typeface="Times New Roman" pitchFamily="18" charset="0"/>
                <a:ea typeface="楷体_GB2312" pitchFamily="49" charset="-122"/>
              </a:rPr>
              <a:t>    </a:t>
            </a:r>
            <a:r>
              <a:rPr kumimoji="1" lang="zh-CN" altLang="en-US" sz="3200" b="1">
                <a:solidFill>
                  <a:prstClr val="black"/>
                </a:solidFill>
                <a:latin typeface="Times New Roman" pitchFamily="18" charset="0"/>
                <a:ea typeface="楷体_GB2312" pitchFamily="49" charset="-122"/>
              </a:rPr>
              <a:t>这说明，用哈希表构造查找表时，可以选择一个适当的装填因子 </a:t>
            </a:r>
            <a:r>
              <a:rPr kumimoji="1" lang="zh-CN" altLang="en-US" sz="3200" b="1">
                <a:solidFill>
                  <a:prstClr val="black"/>
                </a:solidFill>
                <a:latin typeface="Times New Roman" pitchFamily="18" charset="0"/>
                <a:ea typeface="楷体_GB2312" pitchFamily="49" charset="-122"/>
                <a:sym typeface="Symbol" pitchFamily="18" charset="2"/>
              </a:rPr>
              <a:t> ，使得</a:t>
            </a:r>
            <a:r>
              <a:rPr kumimoji="1" lang="zh-CN" altLang="en-US" sz="3200" b="1">
                <a:solidFill>
                  <a:srgbClr val="FF0000"/>
                </a:solidFill>
                <a:latin typeface="Times New Roman" pitchFamily="18" charset="0"/>
                <a:ea typeface="楷体_GB2312" pitchFamily="49" charset="-122"/>
              </a:rPr>
              <a:t>平均查找长度限定在某个范围内</a:t>
            </a:r>
            <a:r>
              <a:rPr kumimoji="1" lang="zh-CN" altLang="en-US" sz="3200" b="1">
                <a:solidFill>
                  <a:srgbClr val="A50021"/>
                </a:solidFill>
                <a:latin typeface="Times New Roman" pitchFamily="18" charset="0"/>
                <a:ea typeface="楷体_GB2312" pitchFamily="49" charset="-122"/>
              </a:rPr>
              <a:t>。</a:t>
            </a:r>
            <a:endParaRPr kumimoji="1" lang="zh-CN" altLang="en-US" sz="3200" b="1">
              <a:solidFill>
                <a:prstClr val="black"/>
              </a:solidFill>
              <a:latin typeface="Times New Roman" pitchFamily="18" charset="0"/>
              <a:ea typeface="楷体_GB2312" pitchFamily="49" charset="-122"/>
            </a:endParaRPr>
          </a:p>
        </p:txBody>
      </p:sp>
      <p:sp>
        <p:nvSpPr>
          <p:cNvPr id="442373" name="Text Box 5"/>
          <p:cNvSpPr txBox="1">
            <a:spLocks noChangeArrowheads="1"/>
          </p:cNvSpPr>
          <p:nvPr/>
        </p:nvSpPr>
        <p:spPr bwMode="auto">
          <a:xfrm>
            <a:off x="2543914" y="5662347"/>
            <a:ext cx="6051594" cy="584745"/>
          </a:xfrm>
          <a:prstGeom prst="rect">
            <a:avLst/>
          </a:prstGeom>
          <a:noFill/>
          <a:ln w="9525">
            <a:noFill/>
            <a:miter lim="800000"/>
            <a:headEnd/>
            <a:tailEnd/>
          </a:ln>
        </p:spPr>
        <p:txBody>
          <a:bodyPr wrap="none" lIns="91409" tIns="45705" rIns="91409" bIns="45705">
            <a:spAutoFit/>
          </a:bodyPr>
          <a:lstStyle/>
          <a:p>
            <a:pPr defTabSz="914326" fontAlgn="base">
              <a:spcBef>
                <a:spcPct val="0"/>
              </a:spcBef>
              <a:spcAft>
                <a:spcPct val="0"/>
              </a:spcAft>
            </a:pPr>
            <a:r>
              <a:rPr kumimoji="1" lang="en-US" altLang="zh-CN" sz="3200" b="1">
                <a:solidFill>
                  <a:srgbClr val="0000FF"/>
                </a:solidFill>
                <a:latin typeface="Times New Roman" pitchFamily="18" charset="0"/>
                <a:ea typeface="楷体_GB2312" pitchFamily="49" charset="-122"/>
              </a:rPr>
              <a:t>—— </a:t>
            </a:r>
            <a:r>
              <a:rPr kumimoji="1" lang="zh-CN" altLang="en-US" sz="3200" b="1">
                <a:solidFill>
                  <a:srgbClr val="0000FF"/>
                </a:solidFill>
                <a:latin typeface="Times New Roman" pitchFamily="18" charset="0"/>
                <a:ea typeface="楷体_GB2312" pitchFamily="49" charset="-122"/>
              </a:rPr>
              <a:t>这是哈希表所特有的特点。</a:t>
            </a:r>
          </a:p>
        </p:txBody>
      </p:sp>
      <p:sp>
        <p:nvSpPr>
          <p:cNvPr id="2" name="标题 1"/>
          <p:cNvSpPr>
            <a:spLocks noGrp="1"/>
          </p:cNvSpPr>
          <p:nvPr>
            <p:ph type="title"/>
          </p:nvPr>
        </p:nvSpPr>
        <p:spPr/>
        <p:txBody>
          <a:bodyPr>
            <a:normAutofit fontScale="90000"/>
          </a:bodyPr>
          <a:lstStyle/>
          <a:p>
            <a:r>
              <a:rPr lang="zh-CN" altLang="en-US"/>
              <a:t>哈希表查找性能的分析</a:t>
            </a:r>
          </a:p>
        </p:txBody>
      </p:sp>
    </p:spTree>
    <p:extLst>
      <p:ext uri="{BB962C8B-B14F-4D97-AF65-F5344CB8AC3E}">
        <p14:creationId xmlns:p14="http://schemas.microsoft.com/office/powerpoint/2010/main" val="17499225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2370"/>
                                        </p:tgtEl>
                                        <p:attrNameLst>
                                          <p:attrName>style.visibility</p:attrName>
                                        </p:attrNameLst>
                                      </p:cBhvr>
                                      <p:to>
                                        <p:strVal val="visible"/>
                                      </p:to>
                                    </p:set>
                                    <p:animEffect transition="in" filter="wipe(left)">
                                      <p:cBhvr>
                                        <p:cTn id="7" dur="500"/>
                                        <p:tgtEl>
                                          <p:spTgt spid="442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371"/>
                                        </p:tgtEl>
                                        <p:attrNameLst>
                                          <p:attrName>style.visibility</p:attrName>
                                        </p:attrNameLst>
                                      </p:cBhvr>
                                      <p:to>
                                        <p:strVal val="visible"/>
                                      </p:to>
                                    </p:set>
                                    <p:animEffect transition="in" filter="wipe(left)">
                                      <p:cBhvr>
                                        <p:cTn id="12" dur="500"/>
                                        <p:tgtEl>
                                          <p:spTgt spid="442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372"/>
                                        </p:tgtEl>
                                        <p:attrNameLst>
                                          <p:attrName>style.visibility</p:attrName>
                                        </p:attrNameLst>
                                      </p:cBhvr>
                                      <p:to>
                                        <p:strVal val="visible"/>
                                      </p:to>
                                    </p:set>
                                    <p:animEffect transition="in" filter="wipe(left)">
                                      <p:cBhvr>
                                        <p:cTn id="17" dur="500"/>
                                        <p:tgtEl>
                                          <p:spTgt spid="442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2373"/>
                                        </p:tgtEl>
                                        <p:attrNameLst>
                                          <p:attrName>style.visibility</p:attrName>
                                        </p:attrNameLst>
                                      </p:cBhvr>
                                      <p:to>
                                        <p:strVal val="visible"/>
                                      </p:to>
                                    </p:set>
                                    <p:animEffect transition="in" filter="wipe(left)">
                                      <p:cBhvr>
                                        <p:cTn id="22" dur="500"/>
                                        <p:tgtEl>
                                          <p:spTgt spid="442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P spid="442371" grpId="0" autoUpdateAnimBg="0"/>
      <p:bldP spid="442372" grpId="0" autoUpdateAnimBg="0"/>
      <p:bldP spid="442373" grpId="0" autoUpdateAnimBg="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766" y="1148215"/>
            <a:ext cx="10736814" cy="5377923"/>
          </a:xfrm>
        </p:spPr>
        <p:txBody>
          <a:bodyPr>
            <a:normAutofit fontScale="77500" lnSpcReduction="20000"/>
          </a:bodyPr>
          <a:lstStyle/>
          <a:p>
            <a:r>
              <a:rPr lang="en-US" altLang="zh-CN"/>
              <a:t>Python </a:t>
            </a:r>
            <a:r>
              <a:rPr lang="zh-CN" altLang="en-US"/>
              <a:t>语言的内置类型包括字典（</a:t>
            </a:r>
            <a:r>
              <a:rPr lang="en-US" altLang="zh-CN"/>
              <a:t>dict</a:t>
            </a:r>
            <a:r>
              <a:rPr lang="zh-CN" altLang="en-US"/>
              <a:t>）和集合（</a:t>
            </a:r>
            <a:r>
              <a:rPr lang="en-US" altLang="zh-CN"/>
              <a:t>set </a:t>
            </a:r>
            <a:r>
              <a:rPr lang="zh-CN" altLang="en-US"/>
              <a:t>和 </a:t>
            </a:r>
            <a:r>
              <a:rPr lang="en-US" altLang="zh-CN"/>
              <a:t>frozenset</a:t>
            </a:r>
            <a:r>
              <a:rPr lang="zh-CN" altLang="en-US"/>
              <a:t>），它们都是基于散列表实现的数据结构，采用开放定址法、双哈希</a:t>
            </a:r>
            <a:r>
              <a:rPr lang="zh-CN" altLang="en-US" smtClean="0"/>
              <a:t>法</a:t>
            </a:r>
            <a:r>
              <a:rPr lang="zh-CN" altLang="en-US"/>
              <a:t>。</a:t>
            </a:r>
          </a:p>
          <a:p>
            <a:r>
              <a:rPr lang="en-US" altLang="zh-CN"/>
              <a:t>dict </a:t>
            </a:r>
            <a:r>
              <a:rPr lang="zh-CN" altLang="en-US"/>
              <a:t>采用散列表技术实现，元素是 </a:t>
            </a:r>
            <a:r>
              <a:rPr lang="en-US" altLang="zh-CN"/>
              <a:t>key-value</a:t>
            </a:r>
            <a:r>
              <a:rPr lang="zh-CN" altLang="en-US"/>
              <a:t>（关键码</a:t>
            </a:r>
            <a:r>
              <a:rPr lang="en-US" altLang="zh-CN"/>
              <a:t>-</a:t>
            </a:r>
            <a:r>
              <a:rPr lang="zh-CN" altLang="en-US"/>
              <a:t>值）对，关键码可以是任何不变对象，值可以是任何</a:t>
            </a:r>
            <a:r>
              <a:rPr lang="zh-CN" altLang="en-US" smtClean="0"/>
              <a:t>对象。</a:t>
            </a:r>
            <a:endParaRPr lang="zh-CN" altLang="en-US"/>
          </a:p>
          <a:p>
            <a:r>
              <a:rPr lang="zh-CN" altLang="en-US"/>
              <a:t>建立空字典或小字典，初始创建的存储区可容纳 </a:t>
            </a:r>
            <a:r>
              <a:rPr lang="en-US" altLang="zh-CN" smtClean="0"/>
              <a:t>8 </a:t>
            </a:r>
            <a:r>
              <a:rPr lang="zh-CN" altLang="en-US"/>
              <a:t>个</a:t>
            </a:r>
            <a:r>
              <a:rPr lang="zh-CN" altLang="en-US" smtClean="0"/>
              <a:t>元素。</a:t>
            </a:r>
            <a:endParaRPr lang="zh-CN" altLang="en-US"/>
          </a:p>
          <a:p>
            <a:r>
              <a:rPr lang="zh-CN" altLang="en-US"/>
              <a:t>负载因子超过 </a:t>
            </a:r>
            <a:r>
              <a:rPr lang="en-US" altLang="zh-CN"/>
              <a:t>2/3 </a:t>
            </a:r>
            <a:r>
              <a:rPr lang="zh-CN" altLang="en-US"/>
              <a:t>时换更大存储块，把字典已有内容重新散列到新存储块里。字典不太大时按当时字典中实际元素的 </a:t>
            </a:r>
            <a:r>
              <a:rPr lang="en-US" altLang="zh-CN"/>
              <a:t>4 </a:t>
            </a:r>
            <a:r>
              <a:rPr lang="zh-CN" altLang="en-US"/>
              <a:t>倍分配新块。元素超过 </a:t>
            </a:r>
            <a:r>
              <a:rPr lang="en-US" altLang="zh-CN"/>
              <a:t>50000 </a:t>
            </a:r>
            <a:r>
              <a:rPr lang="zh-CN" altLang="en-US"/>
              <a:t>时按实际元素个数的 </a:t>
            </a:r>
            <a:r>
              <a:rPr lang="en-US" altLang="zh-CN"/>
              <a:t>2 </a:t>
            </a:r>
            <a:r>
              <a:rPr lang="zh-CN" altLang="en-US"/>
              <a:t>倍分配新</a:t>
            </a:r>
            <a:r>
              <a:rPr lang="zh-CN" altLang="en-US" smtClean="0"/>
              <a:t>块。</a:t>
            </a:r>
            <a:endParaRPr lang="zh-CN" altLang="en-US"/>
          </a:p>
          <a:p>
            <a:r>
              <a:rPr lang="zh-CN" altLang="en-US"/>
              <a:t>上面以字典为例，集合的情况类似，许多实现代码完全</a:t>
            </a:r>
            <a:r>
              <a:rPr lang="zh-CN" altLang="en-US" smtClean="0"/>
              <a:t>一样。</a:t>
            </a:r>
            <a:endParaRPr lang="zh-CN" altLang="en-US"/>
          </a:p>
          <a:p>
            <a:r>
              <a:rPr lang="zh-CN" altLang="en-US"/>
              <a:t>在官方 </a:t>
            </a:r>
            <a:r>
              <a:rPr lang="en-US" altLang="zh-CN"/>
              <a:t>Python </a:t>
            </a:r>
            <a:r>
              <a:rPr lang="zh-CN" altLang="en-US"/>
              <a:t>系统，一些内部机制也基于字典实现，如全局</a:t>
            </a:r>
            <a:r>
              <a:rPr lang="en-US" altLang="zh-CN"/>
              <a:t>/</a:t>
            </a:r>
            <a:r>
              <a:rPr lang="zh-CN" altLang="en-US"/>
              <a:t>模块</a:t>
            </a:r>
            <a:r>
              <a:rPr lang="en-US" altLang="zh-CN"/>
              <a:t>/</a:t>
            </a:r>
            <a:r>
              <a:rPr lang="zh-CN" altLang="en-US"/>
              <a:t>类名字空间等。一个作用域里名字可能很多，用字典实现效率</a:t>
            </a:r>
            <a:r>
              <a:rPr lang="zh-CN" altLang="en-US" smtClean="0"/>
              <a:t>较高。</a:t>
            </a:r>
            <a:endParaRPr lang="zh-CN" altLang="en-US"/>
          </a:p>
          <a:p>
            <a:r>
              <a:rPr lang="en-US" altLang="zh-CN"/>
              <a:t>Python </a:t>
            </a:r>
            <a:r>
              <a:rPr lang="zh-CN" altLang="en-US"/>
              <a:t>中 </a:t>
            </a:r>
            <a:r>
              <a:rPr lang="en-US" altLang="zh-CN"/>
              <a:t>dict </a:t>
            </a:r>
            <a:r>
              <a:rPr lang="zh-CN" altLang="en-US"/>
              <a:t>的关键码，</a:t>
            </a:r>
            <a:r>
              <a:rPr lang="en-US" altLang="zh-CN"/>
              <a:t>set </a:t>
            </a:r>
            <a:r>
              <a:rPr lang="zh-CN" altLang="en-US"/>
              <a:t>和 </a:t>
            </a:r>
            <a:r>
              <a:rPr lang="en-US" altLang="zh-CN"/>
              <a:t>frozenset </a:t>
            </a:r>
            <a:r>
              <a:rPr lang="zh-CN" altLang="en-US"/>
              <a:t>的元素都只能是不变对象。是为保证散列表的完整性（为保证数据项查询和删除的正确实现</a:t>
            </a:r>
            <a:r>
              <a:rPr lang="zh-CN" altLang="en-US" smtClean="0"/>
              <a:t>）。</a:t>
            </a:r>
            <a:endParaRPr lang="zh-CN" altLang="en-US"/>
          </a:p>
        </p:txBody>
      </p:sp>
      <p:sp>
        <p:nvSpPr>
          <p:cNvPr id="3" name="标题 2"/>
          <p:cNvSpPr>
            <a:spLocks noGrp="1"/>
          </p:cNvSpPr>
          <p:nvPr>
            <p:ph type="title"/>
          </p:nvPr>
        </p:nvSpPr>
        <p:spPr/>
        <p:txBody>
          <a:bodyPr>
            <a:normAutofit fontScale="90000"/>
          </a:bodyPr>
          <a:lstStyle/>
          <a:p>
            <a:r>
              <a:rPr lang="en-US" altLang="zh-CN"/>
              <a:t>Python </a:t>
            </a:r>
            <a:r>
              <a:rPr lang="zh-CN" altLang="en-US"/>
              <a:t>字典和集合</a:t>
            </a:r>
          </a:p>
        </p:txBody>
      </p:sp>
    </p:spTree>
    <p:extLst>
      <p:ext uri="{BB962C8B-B14F-4D97-AF65-F5344CB8AC3E}">
        <p14:creationId xmlns:p14="http://schemas.microsoft.com/office/powerpoint/2010/main" val="374290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r>
              <a:rPr lang="en-US" altLang="zh-CN"/>
              <a:t>Python </a:t>
            </a:r>
            <a:r>
              <a:rPr lang="zh-CN" altLang="en-US"/>
              <a:t>标准函数中有一个 </a:t>
            </a:r>
            <a:r>
              <a:rPr lang="en-US" altLang="zh-CN"/>
              <a:t>hash，</a:t>
            </a:r>
            <a:r>
              <a:rPr lang="zh-CN" altLang="en-US"/>
              <a:t>它计算参数的散列值，</a:t>
            </a:r>
            <a:r>
              <a:rPr lang="en-US" altLang="zh-CN"/>
              <a:t>hash</a:t>
            </a:r>
          </a:p>
          <a:p>
            <a:pPr lvl="1"/>
            <a:r>
              <a:rPr lang="zh-CN" altLang="en-US"/>
              <a:t>是函数，对一个对象调用或返回一个整数或抛出异常表示无定义</a:t>
            </a:r>
          </a:p>
          <a:p>
            <a:pPr lvl="1"/>
            <a:r>
              <a:rPr lang="zh-CN" altLang="en-US"/>
              <a:t>对数值类型有定义，保证当 </a:t>
            </a:r>
            <a:r>
              <a:rPr lang="en-US" altLang="zh-CN"/>
              <a:t>a == b </a:t>
            </a:r>
            <a:r>
              <a:rPr lang="zh-CN" altLang="en-US"/>
              <a:t>时两个数的 </a:t>
            </a:r>
            <a:r>
              <a:rPr lang="en-US" altLang="zh-CN"/>
              <a:t>hash </a:t>
            </a:r>
            <a:r>
              <a:rPr lang="zh-CN" altLang="en-US"/>
              <a:t>值相同</a:t>
            </a:r>
          </a:p>
          <a:p>
            <a:pPr lvl="1"/>
            <a:r>
              <a:rPr lang="zh-CN" altLang="en-US"/>
              <a:t>对内置不变组合类型有定义，包括 </a:t>
            </a:r>
            <a:r>
              <a:rPr lang="en-US" altLang="zh-CN"/>
              <a:t>str，tuple，frozenset</a:t>
            </a:r>
          </a:p>
          <a:p>
            <a:pPr lvl="1"/>
            <a:r>
              <a:rPr lang="zh-CN" altLang="en-US"/>
              <a:t>对无定义的对象调用，例如包含可变成分的序列</a:t>
            </a:r>
            <a:r>
              <a:rPr lang="en-US" altLang="zh-CN"/>
              <a:t>，hash </a:t>
            </a:r>
            <a:r>
              <a:rPr lang="zh-CN" altLang="en-US"/>
              <a:t>将抛出异常 </a:t>
            </a:r>
            <a:r>
              <a:rPr lang="en-US" altLang="zh-CN"/>
              <a:t>TypeError: unhashable type ...</a:t>
            </a:r>
          </a:p>
          <a:p>
            <a:r>
              <a:rPr lang="zh-CN" altLang="en-US"/>
              <a:t>调用时 </a:t>
            </a:r>
            <a:r>
              <a:rPr lang="en-US" altLang="zh-CN"/>
              <a:t>hash </a:t>
            </a:r>
            <a:r>
              <a:rPr lang="zh-CN" altLang="en-US"/>
              <a:t>到参数所属的类里找名为 __</a:t>
            </a:r>
            <a:r>
              <a:rPr lang="en-US" altLang="zh-CN"/>
              <a:t>hash__ </a:t>
            </a:r>
            <a:r>
              <a:rPr lang="zh-CN" altLang="en-US"/>
              <a:t>的方法</a:t>
            </a:r>
          </a:p>
          <a:p>
            <a:pPr lvl="1"/>
            <a:r>
              <a:rPr lang="en-US" altLang="zh-CN"/>
              <a:t>hash </a:t>
            </a:r>
            <a:r>
              <a:rPr lang="zh-CN" altLang="en-US"/>
              <a:t>有定义的内置类型都有自己的 __</a:t>
            </a:r>
            <a:r>
              <a:rPr lang="en-US" altLang="zh-CN"/>
              <a:t>hash__ </a:t>
            </a:r>
            <a:r>
              <a:rPr lang="zh-CN" altLang="en-US"/>
              <a:t>方法</a:t>
            </a:r>
          </a:p>
          <a:p>
            <a:pPr lvl="2">
              <a:buNone/>
            </a:pPr>
            <a:r>
              <a:rPr lang="zh-CN" altLang="en-US"/>
              <a:t>类里没有 __</a:t>
            </a:r>
            <a:r>
              <a:rPr lang="en-US" altLang="zh-CN"/>
              <a:t>hash__ </a:t>
            </a:r>
            <a:r>
              <a:rPr lang="zh-CN" altLang="en-US"/>
              <a:t>方法即是 </a:t>
            </a:r>
            <a:r>
              <a:rPr lang="en-US" altLang="zh-CN"/>
              <a:t>hash </a:t>
            </a:r>
            <a:r>
              <a:rPr lang="zh-CN" altLang="en-US"/>
              <a:t>函数无定义</a:t>
            </a:r>
          </a:p>
          <a:p>
            <a:pPr lvl="1"/>
            <a:r>
              <a:rPr lang="zh-CN" altLang="en-US"/>
              <a:t>自定义类里也可以定义这个方法</a:t>
            </a:r>
          </a:p>
          <a:p>
            <a:pPr lvl="2"/>
            <a:r>
              <a:rPr lang="zh-CN" altLang="en-US"/>
              <a:t>定义该方法使这个类的对象可以存入集合或作为字典的关键码</a:t>
            </a:r>
          </a:p>
          <a:p>
            <a:pPr lvl="2"/>
            <a:r>
              <a:rPr lang="zh-CN" altLang="en-US"/>
              <a:t>如果该类的对象可变，修改这种对象的值带来的后果自己负责</a:t>
            </a:r>
          </a:p>
        </p:txBody>
      </p:sp>
      <p:sp>
        <p:nvSpPr>
          <p:cNvPr id="3" name="标题 2"/>
          <p:cNvSpPr>
            <a:spLocks noGrp="1"/>
          </p:cNvSpPr>
          <p:nvPr>
            <p:ph type="title"/>
          </p:nvPr>
        </p:nvSpPr>
        <p:spPr/>
        <p:txBody>
          <a:bodyPr>
            <a:normAutofit fontScale="90000"/>
          </a:bodyPr>
          <a:lstStyle/>
          <a:p>
            <a:r>
              <a:rPr lang="en-US" altLang="zh-CN"/>
              <a:t>Python </a:t>
            </a:r>
            <a:r>
              <a:rPr lang="zh-CN" altLang="en-US"/>
              <a:t>的散列</a:t>
            </a:r>
          </a:p>
        </p:txBody>
      </p:sp>
    </p:spTree>
    <p:extLst>
      <p:ext uri="{BB962C8B-B14F-4D97-AF65-F5344CB8AC3E}">
        <p14:creationId xmlns:p14="http://schemas.microsoft.com/office/powerpoint/2010/main" val="687810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hlinkClick r:id="rId2"/>
              </a:rPr>
              <a:t>https://github.com/python/cpython/blob/d905df766c367c350f20c46ccd99d4da19ed57d8/Objects/dictobject.c</a:t>
            </a:r>
            <a:endParaRPr lang="zh-CN" altLang="en-US"/>
          </a:p>
        </p:txBody>
      </p:sp>
      <p:sp>
        <p:nvSpPr>
          <p:cNvPr id="3" name="标题 2"/>
          <p:cNvSpPr>
            <a:spLocks noGrp="1"/>
          </p:cNvSpPr>
          <p:nvPr>
            <p:ph type="title"/>
          </p:nvPr>
        </p:nvSpPr>
        <p:spPr/>
        <p:txBody>
          <a:bodyPr>
            <a:normAutofit fontScale="90000"/>
          </a:bodyPr>
          <a:lstStyle/>
          <a:p>
            <a:r>
              <a:rPr lang="zh-CN" altLang="en-US" smtClean="0"/>
              <a:t>参考源程序</a:t>
            </a:r>
            <a:endParaRPr lang="zh-CN" altLang="en-US"/>
          </a:p>
        </p:txBody>
      </p:sp>
    </p:spTree>
    <p:extLst>
      <p:ext uri="{BB962C8B-B14F-4D97-AF65-F5344CB8AC3E}">
        <p14:creationId xmlns:p14="http://schemas.microsoft.com/office/powerpoint/2010/main" val="3539686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字符串哈希函数算法思想</a:t>
            </a:r>
            <a:r>
              <a:rPr lang="zh-CN" altLang="en-US"/>
              <a:t>（</a:t>
            </a:r>
            <a:r>
              <a:rPr lang="zh-CN" altLang="en-US" smtClean="0"/>
              <a:t>了解）</a:t>
            </a:r>
            <a:endParaRPr lang="zh-CN" altLang="en-US"/>
          </a:p>
        </p:txBody>
      </p:sp>
      <p:sp>
        <p:nvSpPr>
          <p:cNvPr id="5" name="矩形 4"/>
          <p:cNvSpPr/>
          <p:nvPr/>
        </p:nvSpPr>
        <p:spPr>
          <a:xfrm>
            <a:off x="1630710" y="1146671"/>
            <a:ext cx="10441160" cy="5262979"/>
          </a:xfrm>
          <a:prstGeom prst="rect">
            <a:avLst/>
          </a:prstGeom>
        </p:spPr>
        <p:txBody>
          <a:bodyPr wrap="square">
            <a:spAutoFit/>
          </a:bodyPr>
          <a:lstStyle/>
          <a:p>
            <a:pPr defTabSz="914326"/>
            <a:r>
              <a:rPr lang="en-US" altLang="zh-CN" sz="2400">
                <a:solidFill>
                  <a:srgbClr val="002D7A"/>
                </a:solidFill>
                <a:latin typeface="inherit"/>
              </a:rPr>
              <a:t>arguments</a:t>
            </a:r>
            <a:r>
              <a:rPr lang="en-US" altLang="zh-CN" sz="2400">
                <a:solidFill>
                  <a:srgbClr val="006FE0"/>
                </a:solidFill>
                <a:latin typeface="inherit"/>
              </a:rPr>
              <a:t>: </a:t>
            </a:r>
            <a:r>
              <a:rPr lang="en-US" altLang="zh-CN" sz="2400" b="1">
                <a:solidFill>
                  <a:srgbClr val="800080"/>
                </a:solidFill>
                <a:latin typeface="inherit"/>
              </a:rPr>
              <a:t>string</a:t>
            </a:r>
            <a:r>
              <a:rPr lang="en-US" altLang="zh-CN" sz="2400">
                <a:solidFill>
                  <a:srgbClr val="006FE0"/>
                </a:solidFill>
                <a:latin typeface="inherit"/>
              </a:rPr>
              <a:t> </a:t>
            </a:r>
            <a:r>
              <a:rPr lang="en-US" altLang="zh-CN" sz="2400" b="1">
                <a:solidFill>
                  <a:srgbClr val="800080"/>
                </a:solidFill>
                <a:latin typeface="inherit"/>
              </a:rPr>
              <a:t>object</a:t>
            </a:r>
            <a:endParaRPr lang="en-US" altLang="zh-CN" sz="2400">
              <a:solidFill>
                <a:srgbClr val="000000"/>
              </a:solidFill>
              <a:latin typeface="Monaco"/>
            </a:endParaRPr>
          </a:p>
          <a:p>
            <a:pPr defTabSz="914326"/>
            <a:r>
              <a:rPr lang="en-US" altLang="zh-CN" sz="2400">
                <a:solidFill>
                  <a:srgbClr val="002D7A"/>
                </a:solidFill>
                <a:latin typeface="inherit"/>
              </a:rPr>
              <a:t>returns</a:t>
            </a:r>
            <a:r>
              <a:rPr lang="en-US" altLang="zh-CN" sz="2400">
                <a:solidFill>
                  <a:srgbClr val="006FE0"/>
                </a:solidFill>
                <a:latin typeface="inherit"/>
              </a:rPr>
              <a:t>: </a:t>
            </a:r>
            <a:r>
              <a:rPr lang="en-US" altLang="zh-CN" sz="2400">
                <a:solidFill>
                  <a:srgbClr val="008080"/>
                </a:solidFill>
                <a:latin typeface="inherit"/>
              </a:rPr>
              <a:t>hash</a:t>
            </a:r>
            <a:endParaRPr lang="en-US" altLang="zh-CN" sz="2400">
              <a:solidFill>
                <a:srgbClr val="000000"/>
              </a:solidFill>
              <a:latin typeface="Monaco"/>
            </a:endParaRPr>
          </a:p>
          <a:p>
            <a:pPr defTabSz="914326"/>
            <a:r>
              <a:rPr lang="en-US" altLang="zh-CN" sz="2400" b="1">
                <a:solidFill>
                  <a:srgbClr val="800080"/>
                </a:solidFill>
                <a:latin typeface="inherit"/>
              </a:rPr>
              <a:t>function</a:t>
            </a:r>
            <a:r>
              <a:rPr lang="en-US" altLang="zh-CN" sz="2400">
                <a:solidFill>
                  <a:srgbClr val="006FE0"/>
                </a:solidFill>
                <a:latin typeface="inherit"/>
              </a:rPr>
              <a:t> </a:t>
            </a:r>
            <a:r>
              <a:rPr lang="en-US" altLang="zh-CN" sz="2400">
                <a:solidFill>
                  <a:srgbClr val="002D7A"/>
                </a:solidFill>
                <a:latin typeface="inherit"/>
              </a:rPr>
              <a:t>string_hash</a:t>
            </a:r>
            <a:r>
              <a:rPr lang="en-US" altLang="zh-CN" sz="2400">
                <a:solidFill>
                  <a:srgbClr val="006FE0"/>
                </a:solidFill>
                <a:latin typeface="inherit"/>
              </a:rPr>
              <a:t>:</a:t>
            </a:r>
            <a:endParaRPr lang="en-US" altLang="zh-CN" sz="2400">
              <a:solidFill>
                <a:srgbClr val="000000"/>
              </a:solidFill>
              <a:latin typeface="Monaco"/>
            </a:endParaRPr>
          </a:p>
          <a:p>
            <a:pPr defTabSz="914326"/>
            <a:r>
              <a:rPr lang="en-US" altLang="zh-CN" sz="2400">
                <a:solidFill>
                  <a:srgbClr val="006FE0"/>
                </a:solidFill>
                <a:latin typeface="inherit"/>
              </a:rPr>
              <a:t>    </a:t>
            </a:r>
            <a:r>
              <a:rPr lang="en-US" altLang="zh-CN" sz="2400" b="1">
                <a:solidFill>
                  <a:srgbClr val="000000"/>
                </a:solidFill>
                <a:latin typeface="inherit"/>
              </a:rPr>
              <a:t>if</a:t>
            </a:r>
            <a:r>
              <a:rPr lang="en-US" altLang="zh-CN" sz="2400">
                <a:solidFill>
                  <a:srgbClr val="006FE0"/>
                </a:solidFill>
                <a:latin typeface="inherit"/>
              </a:rPr>
              <a:t> </a:t>
            </a:r>
            <a:r>
              <a:rPr lang="en-US" altLang="zh-CN" sz="2400">
                <a:solidFill>
                  <a:srgbClr val="008080"/>
                </a:solidFill>
                <a:latin typeface="inherit"/>
              </a:rPr>
              <a:t>hash </a:t>
            </a:r>
            <a:r>
              <a:rPr lang="en-US" altLang="zh-CN" sz="2400">
                <a:solidFill>
                  <a:srgbClr val="002D7A"/>
                </a:solidFill>
                <a:latin typeface="inherit"/>
              </a:rPr>
              <a:t>cached</a:t>
            </a:r>
            <a:r>
              <a:rPr lang="en-US" altLang="zh-CN" sz="2400">
                <a:solidFill>
                  <a:srgbClr val="006FE0"/>
                </a:solidFill>
                <a:latin typeface="inherit"/>
              </a:rPr>
              <a:t>:</a:t>
            </a:r>
            <a:endParaRPr lang="en-US" altLang="zh-CN" sz="2400">
              <a:solidFill>
                <a:srgbClr val="000000"/>
              </a:solidFill>
              <a:latin typeface="Monaco"/>
            </a:endParaRPr>
          </a:p>
          <a:p>
            <a:pPr defTabSz="914326"/>
            <a:r>
              <a:rPr lang="en-US" altLang="zh-CN" sz="2400">
                <a:solidFill>
                  <a:srgbClr val="006FE0"/>
                </a:solidFill>
                <a:latin typeface="inherit"/>
              </a:rPr>
              <a:t>        </a:t>
            </a:r>
            <a:r>
              <a:rPr lang="en-US" altLang="zh-CN" sz="2400" b="1">
                <a:solidFill>
                  <a:srgbClr val="000000"/>
                </a:solidFill>
                <a:latin typeface="inherit"/>
              </a:rPr>
              <a:t>return</a:t>
            </a:r>
            <a:r>
              <a:rPr lang="en-US" altLang="zh-CN" sz="2400">
                <a:solidFill>
                  <a:srgbClr val="006FE0"/>
                </a:solidFill>
                <a:latin typeface="inherit"/>
              </a:rPr>
              <a:t> </a:t>
            </a:r>
            <a:r>
              <a:rPr lang="en-US" altLang="zh-CN" sz="2400">
                <a:solidFill>
                  <a:srgbClr val="008080"/>
                </a:solidFill>
                <a:latin typeface="inherit"/>
              </a:rPr>
              <a:t>it</a:t>
            </a:r>
            <a:endParaRPr lang="en-US" altLang="zh-CN" sz="2400">
              <a:solidFill>
                <a:srgbClr val="000000"/>
              </a:solidFill>
              <a:latin typeface="Monaco"/>
            </a:endParaRPr>
          </a:p>
          <a:p>
            <a:pPr defTabSz="914326"/>
            <a:r>
              <a:rPr lang="en-US" altLang="zh-CN" sz="2400">
                <a:solidFill>
                  <a:srgbClr val="008080"/>
                </a:solidFill>
                <a:latin typeface="inherit"/>
              </a:rPr>
              <a:t>    set len </a:t>
            </a:r>
            <a:r>
              <a:rPr lang="en-US" altLang="zh-CN" sz="2400" b="1">
                <a:solidFill>
                  <a:srgbClr val="000000"/>
                </a:solidFill>
                <a:latin typeface="inherit"/>
              </a:rPr>
              <a:t>to</a:t>
            </a:r>
            <a:r>
              <a:rPr lang="en-US" altLang="zh-CN" sz="2400">
                <a:solidFill>
                  <a:srgbClr val="006FE0"/>
                </a:solidFill>
                <a:latin typeface="inherit"/>
              </a:rPr>
              <a:t> </a:t>
            </a:r>
            <a:r>
              <a:rPr lang="en-US" altLang="zh-CN" sz="2400" b="1">
                <a:solidFill>
                  <a:srgbClr val="800080"/>
                </a:solidFill>
                <a:latin typeface="inherit"/>
              </a:rPr>
              <a:t>string</a:t>
            </a:r>
            <a:r>
              <a:rPr lang="en-US" altLang="zh-CN" sz="2400">
                <a:solidFill>
                  <a:srgbClr val="DD1144"/>
                </a:solidFill>
                <a:latin typeface="inherit"/>
              </a:rPr>
              <a:t>'s length</a:t>
            </a:r>
            <a:endParaRPr lang="en-US" altLang="zh-CN" sz="2400">
              <a:solidFill>
                <a:srgbClr val="000000"/>
              </a:solidFill>
              <a:latin typeface="Monaco"/>
            </a:endParaRPr>
          </a:p>
          <a:p>
            <a:pPr defTabSz="914326"/>
            <a:r>
              <a:rPr lang="en-US" altLang="zh-CN" sz="2400">
                <a:solidFill>
                  <a:srgbClr val="DD1144"/>
                </a:solidFill>
                <a:latin typeface="inherit"/>
              </a:rPr>
              <a:t>    initialize var p pointing to 1st char of string object</a:t>
            </a:r>
            <a:endParaRPr lang="en-US" altLang="zh-CN" sz="2400">
              <a:solidFill>
                <a:srgbClr val="000000"/>
              </a:solidFill>
              <a:latin typeface="Monaco"/>
            </a:endParaRPr>
          </a:p>
          <a:p>
            <a:pPr defTabSz="914326"/>
            <a:r>
              <a:rPr lang="en-US" altLang="zh-CN" sz="2400">
                <a:solidFill>
                  <a:srgbClr val="DD1144"/>
                </a:solidFill>
                <a:latin typeface="inherit"/>
              </a:rPr>
              <a:t>    set x to value pointed by p </a:t>
            </a:r>
            <a:r>
              <a:rPr lang="en-US" altLang="zh-CN" sz="2400" b="1">
                <a:solidFill>
                  <a:srgbClr val="7030A0"/>
                </a:solidFill>
                <a:latin typeface="inherit"/>
              </a:rPr>
              <a:t>left shifted </a:t>
            </a:r>
            <a:r>
              <a:rPr lang="en-US" altLang="zh-CN" sz="2400">
                <a:solidFill>
                  <a:srgbClr val="DD1144"/>
                </a:solidFill>
                <a:latin typeface="inherit"/>
              </a:rPr>
              <a:t>by 7 bits</a:t>
            </a:r>
            <a:endParaRPr lang="en-US" altLang="zh-CN" sz="2400">
              <a:solidFill>
                <a:srgbClr val="000000"/>
              </a:solidFill>
              <a:latin typeface="Monaco"/>
            </a:endParaRPr>
          </a:p>
          <a:p>
            <a:pPr defTabSz="914326"/>
            <a:r>
              <a:rPr lang="en-US" altLang="zh-CN" sz="2400">
                <a:solidFill>
                  <a:srgbClr val="DD1144"/>
                </a:solidFill>
                <a:latin typeface="inherit"/>
              </a:rPr>
              <a:t>    while len &gt;= 0:</a:t>
            </a:r>
            <a:endParaRPr lang="en-US" altLang="zh-CN" sz="2400">
              <a:solidFill>
                <a:srgbClr val="000000"/>
              </a:solidFill>
              <a:latin typeface="Monaco"/>
            </a:endParaRPr>
          </a:p>
          <a:p>
            <a:pPr defTabSz="914326"/>
            <a:r>
              <a:rPr lang="en-US" altLang="zh-CN" sz="2400">
                <a:solidFill>
                  <a:srgbClr val="DD1144"/>
                </a:solidFill>
                <a:latin typeface="inherit"/>
              </a:rPr>
              <a:t>        set var x to (1000003 * x) </a:t>
            </a:r>
            <a:r>
              <a:rPr lang="en-US" altLang="zh-CN" sz="2400" b="1">
                <a:solidFill>
                  <a:srgbClr val="7030A0"/>
                </a:solidFill>
                <a:latin typeface="inherit"/>
              </a:rPr>
              <a:t>xo</a:t>
            </a:r>
            <a:r>
              <a:rPr lang="en-US" altLang="zh-CN" sz="2400" b="1">
                <a:solidFill>
                  <a:schemeClr val="accent6">
                    <a:lumMod val="50000"/>
                  </a:schemeClr>
                </a:solidFill>
                <a:latin typeface="inherit"/>
              </a:rPr>
              <a:t>r</a:t>
            </a:r>
            <a:r>
              <a:rPr lang="en-US" altLang="zh-CN" sz="2400">
                <a:solidFill>
                  <a:srgbClr val="DD1144"/>
                </a:solidFill>
                <a:latin typeface="inherit"/>
              </a:rPr>
              <a:t> value pointed by p</a:t>
            </a:r>
            <a:endParaRPr lang="en-US" altLang="zh-CN" sz="2400">
              <a:solidFill>
                <a:srgbClr val="000000"/>
              </a:solidFill>
              <a:latin typeface="Monaco"/>
            </a:endParaRPr>
          </a:p>
          <a:p>
            <a:pPr defTabSz="914326"/>
            <a:r>
              <a:rPr lang="en-US" altLang="zh-CN" sz="2400">
                <a:solidFill>
                  <a:srgbClr val="DD1144"/>
                </a:solidFill>
                <a:latin typeface="inherit"/>
              </a:rPr>
              <a:t>        increment pointer p</a:t>
            </a:r>
            <a:endParaRPr lang="en-US" altLang="zh-CN" sz="2400">
              <a:solidFill>
                <a:srgbClr val="000000"/>
              </a:solidFill>
              <a:latin typeface="Monaco"/>
            </a:endParaRPr>
          </a:p>
          <a:p>
            <a:pPr defTabSz="914326"/>
            <a:r>
              <a:rPr lang="en-US" altLang="zh-CN" sz="2400">
                <a:solidFill>
                  <a:srgbClr val="DD1144"/>
                </a:solidFill>
                <a:latin typeface="inherit"/>
              </a:rPr>
              <a:t>    set x to x </a:t>
            </a:r>
            <a:r>
              <a:rPr lang="en-US" altLang="zh-CN" sz="2400" b="1">
                <a:solidFill>
                  <a:srgbClr val="7030A0"/>
                </a:solidFill>
                <a:latin typeface="inherit"/>
              </a:rPr>
              <a:t>xor</a:t>
            </a:r>
            <a:r>
              <a:rPr lang="en-US" altLang="zh-CN" sz="2400">
                <a:solidFill>
                  <a:srgbClr val="DD1144"/>
                </a:solidFill>
                <a:latin typeface="inherit"/>
              </a:rPr>
              <a:t> length of string object</a:t>
            </a:r>
            <a:endParaRPr lang="en-US" altLang="zh-CN" sz="2400">
              <a:solidFill>
                <a:srgbClr val="000000"/>
              </a:solidFill>
              <a:latin typeface="Monaco"/>
            </a:endParaRPr>
          </a:p>
          <a:p>
            <a:pPr defTabSz="914326"/>
            <a:r>
              <a:rPr lang="en-US" altLang="zh-CN" sz="2400">
                <a:solidFill>
                  <a:srgbClr val="DD1144"/>
                </a:solidFill>
                <a:latin typeface="inherit"/>
              </a:rPr>
              <a:t>    cache x as the hash so we don'</a:t>
            </a:r>
            <a:r>
              <a:rPr lang="en-US" altLang="zh-CN" sz="2400">
                <a:solidFill>
                  <a:srgbClr val="000000"/>
                </a:solidFill>
                <a:latin typeface="inherit"/>
              </a:rPr>
              <a:t>t</a:t>
            </a:r>
            <a:r>
              <a:rPr lang="en-US" altLang="zh-CN" sz="2400">
                <a:solidFill>
                  <a:srgbClr val="006FE0"/>
                </a:solidFill>
                <a:latin typeface="inherit"/>
              </a:rPr>
              <a:t> </a:t>
            </a:r>
            <a:r>
              <a:rPr lang="en-US" altLang="zh-CN" sz="2400">
                <a:solidFill>
                  <a:srgbClr val="008080"/>
                </a:solidFill>
                <a:latin typeface="inherit"/>
              </a:rPr>
              <a:t>need </a:t>
            </a:r>
            <a:r>
              <a:rPr lang="en-US" altLang="zh-CN" sz="2400" b="1">
                <a:solidFill>
                  <a:srgbClr val="000000"/>
                </a:solidFill>
                <a:latin typeface="inherit"/>
              </a:rPr>
              <a:t>to</a:t>
            </a:r>
            <a:r>
              <a:rPr lang="en-US" altLang="zh-CN" sz="2400">
                <a:solidFill>
                  <a:srgbClr val="006FE0"/>
                </a:solidFill>
                <a:latin typeface="inherit"/>
              </a:rPr>
              <a:t> </a:t>
            </a:r>
            <a:r>
              <a:rPr lang="en-US" altLang="zh-CN" sz="2400">
                <a:solidFill>
                  <a:srgbClr val="008080"/>
                </a:solidFill>
                <a:latin typeface="inherit"/>
              </a:rPr>
              <a:t>calculate it again</a:t>
            </a:r>
            <a:endParaRPr lang="en-US" altLang="zh-CN" sz="2400">
              <a:solidFill>
                <a:srgbClr val="000000"/>
              </a:solidFill>
              <a:latin typeface="Monaco"/>
            </a:endParaRPr>
          </a:p>
          <a:p>
            <a:pPr defTabSz="914326"/>
            <a:r>
              <a:rPr lang="en-US" altLang="zh-CN" sz="2400">
                <a:solidFill>
                  <a:srgbClr val="008080"/>
                </a:solidFill>
                <a:latin typeface="inherit"/>
              </a:rPr>
              <a:t>    </a:t>
            </a:r>
            <a:r>
              <a:rPr lang="en-US" altLang="zh-CN" sz="2400" b="1">
                <a:solidFill>
                  <a:srgbClr val="000000"/>
                </a:solidFill>
                <a:latin typeface="inherit"/>
              </a:rPr>
              <a:t>return</a:t>
            </a:r>
            <a:r>
              <a:rPr lang="en-US" altLang="zh-CN" sz="2400">
                <a:solidFill>
                  <a:srgbClr val="006FE0"/>
                </a:solidFill>
                <a:latin typeface="inherit"/>
              </a:rPr>
              <a:t> </a:t>
            </a:r>
            <a:r>
              <a:rPr lang="en-US" altLang="zh-CN" sz="2400">
                <a:solidFill>
                  <a:srgbClr val="000000"/>
                </a:solidFill>
                <a:latin typeface="inherit"/>
              </a:rPr>
              <a:t>x</a:t>
            </a:r>
            <a:r>
              <a:rPr lang="en-US" altLang="zh-CN" sz="2400">
                <a:solidFill>
                  <a:srgbClr val="006FE0"/>
                </a:solidFill>
                <a:latin typeface="inherit"/>
              </a:rPr>
              <a:t> </a:t>
            </a:r>
            <a:r>
              <a:rPr lang="en-US" altLang="zh-CN" sz="2400" b="1">
                <a:solidFill>
                  <a:srgbClr val="000000"/>
                </a:solidFill>
                <a:latin typeface="inherit"/>
              </a:rPr>
              <a:t>as</a:t>
            </a:r>
            <a:r>
              <a:rPr lang="en-US" altLang="zh-CN" sz="2400">
                <a:solidFill>
                  <a:srgbClr val="006FE0"/>
                </a:solidFill>
                <a:latin typeface="inherit"/>
              </a:rPr>
              <a:t> </a:t>
            </a:r>
            <a:r>
              <a:rPr lang="en-US" altLang="zh-CN" sz="2400">
                <a:solidFill>
                  <a:srgbClr val="008080"/>
                </a:solidFill>
                <a:latin typeface="inherit"/>
              </a:rPr>
              <a:t>the </a:t>
            </a:r>
            <a:r>
              <a:rPr lang="en-US" altLang="zh-CN" sz="2400">
                <a:solidFill>
                  <a:srgbClr val="002D7A"/>
                </a:solidFill>
                <a:latin typeface="inherit"/>
              </a:rPr>
              <a:t>hash</a:t>
            </a:r>
            <a:endParaRPr lang="en-US" altLang="zh-CN" sz="2400" dirty="0">
              <a:solidFill>
                <a:srgbClr val="000000"/>
              </a:solidFill>
              <a:latin typeface="Monaco"/>
            </a:endParaRPr>
          </a:p>
        </p:txBody>
      </p:sp>
    </p:spTree>
    <p:extLst>
      <p:ext uri="{BB962C8B-B14F-4D97-AF65-F5344CB8AC3E}">
        <p14:creationId xmlns:p14="http://schemas.microsoft.com/office/powerpoint/2010/main" val="85842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a:t>python</a:t>
            </a:r>
            <a:r>
              <a:rPr lang="zh-CN" altLang="en-US"/>
              <a:t>字典查找的</a:t>
            </a:r>
            <a:r>
              <a:rPr lang="zh-CN" altLang="en-US" smtClean="0"/>
              <a:t>算法（了解）</a:t>
            </a:r>
            <a:endParaRPr lang="zh-CN" altLang="en-US"/>
          </a:p>
        </p:txBody>
      </p:sp>
      <p:sp>
        <p:nvSpPr>
          <p:cNvPr id="4" name="Rectangle 2"/>
          <p:cNvSpPr>
            <a:spLocks noChangeArrowheads="1"/>
          </p:cNvSpPr>
          <p:nvPr/>
        </p:nvSpPr>
        <p:spPr bwMode="auto">
          <a:xfrm>
            <a:off x="1222996" y="1125538"/>
            <a:ext cx="1022332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326" eaLnBrk="0" fontAlgn="base" hangingPunct="0">
              <a:spcBef>
                <a:spcPct val="0"/>
              </a:spcBef>
              <a:spcAft>
                <a:spcPct val="0"/>
              </a:spcAft>
            </a:pPr>
            <a:r>
              <a:rPr lang="zh-CN" altLang="en-US" sz="2400" smtClean="0">
                <a:solidFill>
                  <a:srgbClr val="3E3E3E"/>
                </a:solidFill>
                <a:ea typeface="&amp;quot"/>
                <a:cs typeface="宋体" pitchFamily="2" charset="-122"/>
              </a:rPr>
              <a:t>为了</a:t>
            </a:r>
            <a:r>
              <a:rPr lang="zh-CN" altLang="en-US" sz="2400" dirty="0">
                <a:solidFill>
                  <a:srgbClr val="3E3E3E"/>
                </a:solidFill>
                <a:ea typeface="&amp;quot"/>
                <a:cs typeface="宋体" pitchFamily="2" charset="-122"/>
              </a:rPr>
              <a:t>获取键 </a:t>
            </a:r>
            <a:r>
              <a:rPr lang="zh-CN" altLang="zh-CN" sz="2400" dirty="0">
                <a:solidFill>
                  <a:srgbClr val="E96900"/>
                </a:solidFill>
                <a:latin typeface="Arial Unicode MS" pitchFamily="34" charset="-122"/>
                <a:ea typeface="&amp;quot"/>
                <a:cs typeface="宋体" pitchFamily="2" charset="-122"/>
              </a:rPr>
              <a:t>search_key</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所对应的值 </a:t>
            </a:r>
            <a:r>
              <a:rPr lang="zh-CN" altLang="zh-CN" sz="2400" dirty="0">
                <a:solidFill>
                  <a:srgbClr val="E96900"/>
                </a:solidFill>
                <a:latin typeface="Arial Unicode MS" pitchFamily="34" charset="-122"/>
                <a:ea typeface="&amp;quot"/>
                <a:cs typeface="宋体" pitchFamily="2" charset="-122"/>
              </a:rPr>
              <a:t>search_value</a:t>
            </a:r>
            <a:r>
              <a:rPr lang="zh-CN" altLang="en-US" sz="2400" dirty="0">
                <a:solidFill>
                  <a:srgbClr val="3E3E3E"/>
                </a:solidFill>
                <a:ea typeface="&amp;quot"/>
                <a:cs typeface="宋体" pitchFamily="2" charset="-122"/>
              </a:rPr>
              <a:t>，</a:t>
            </a:r>
            <a:r>
              <a:rPr lang="zh-CN" altLang="zh-CN" sz="2400" i="1" dirty="0">
                <a:solidFill>
                  <a:srgbClr val="3E3E3E"/>
                </a:solidFill>
                <a:ea typeface="&amp;quot"/>
                <a:cs typeface="宋体" pitchFamily="2" charset="-122"/>
              </a:rPr>
              <a:t>Python</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会首先调用 </a:t>
            </a:r>
            <a:r>
              <a:rPr lang="zh-CN" altLang="zh-CN" sz="2400" dirty="0">
                <a:solidFill>
                  <a:srgbClr val="E96900"/>
                </a:solidFill>
                <a:latin typeface="Arial Unicode MS" pitchFamily="34" charset="-122"/>
                <a:ea typeface="&amp;quot"/>
                <a:cs typeface="宋体" pitchFamily="2" charset="-122"/>
              </a:rPr>
              <a:t>hash(search_key)</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计算 </a:t>
            </a:r>
            <a:r>
              <a:rPr lang="zh-CN" altLang="zh-CN" sz="2400" dirty="0">
                <a:solidFill>
                  <a:srgbClr val="E96900"/>
                </a:solidFill>
                <a:latin typeface="Arial Unicode MS" pitchFamily="34" charset="-122"/>
                <a:ea typeface="&amp;quot"/>
                <a:cs typeface="宋体" pitchFamily="2" charset="-122"/>
              </a:rPr>
              <a:t>search_key</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的</a:t>
            </a:r>
            <a:r>
              <a:rPr lang="zh-CN" altLang="en-US" sz="2400" b="1" dirty="0">
                <a:solidFill>
                  <a:srgbClr val="3E3E3E"/>
                </a:solidFill>
                <a:ea typeface="&amp;quot"/>
                <a:cs typeface="宋体" pitchFamily="2" charset="-122"/>
              </a:rPr>
              <a:t>散列值</a:t>
            </a:r>
            <a:r>
              <a:rPr lang="zh-CN" altLang="en-US" sz="2400" dirty="0">
                <a:solidFill>
                  <a:srgbClr val="3E3E3E"/>
                </a:solidFill>
                <a:ea typeface="&amp;quot"/>
                <a:cs typeface="宋体" pitchFamily="2" charset="-122"/>
              </a:rPr>
              <a:t>，把这个值最低的几位数字当作偏移量，在散列表里查找表元（具体取几位，得看当前散列表的大小）。若找到的表元是空的，则抛出 </a:t>
            </a:r>
            <a:r>
              <a:rPr lang="zh-CN" altLang="zh-CN" sz="2400" dirty="0">
                <a:solidFill>
                  <a:srgbClr val="E96900"/>
                </a:solidFill>
                <a:latin typeface="Arial Unicode MS" pitchFamily="34" charset="-122"/>
                <a:ea typeface="&amp;quot"/>
                <a:cs typeface="宋体" pitchFamily="2" charset="-122"/>
              </a:rPr>
              <a:t>KeyError</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异常；若不为空，则表元里会有一对 </a:t>
            </a:r>
            <a:r>
              <a:rPr lang="zh-CN" altLang="zh-CN" sz="2400" dirty="0">
                <a:solidFill>
                  <a:srgbClr val="E96900"/>
                </a:solidFill>
                <a:latin typeface="Arial Unicode MS" pitchFamily="34" charset="-122"/>
                <a:ea typeface="&amp;quot"/>
                <a:cs typeface="宋体" pitchFamily="2" charset="-122"/>
              </a:rPr>
              <a:t>found_key</a:t>
            </a:r>
            <a:r>
              <a:rPr lang="zh-CN" altLang="zh-CN" sz="2400" dirty="0">
                <a:solidFill>
                  <a:srgbClr val="3E3E3E"/>
                </a:solidFill>
                <a:ea typeface="&amp;quot"/>
                <a:cs typeface="宋体" pitchFamily="2" charset="-122"/>
              </a:rPr>
              <a:t>:</a:t>
            </a:r>
            <a:r>
              <a:rPr lang="zh-CN" altLang="zh-CN" sz="2400" dirty="0">
                <a:solidFill>
                  <a:srgbClr val="E96900"/>
                </a:solidFill>
                <a:latin typeface="Arial Unicode MS" pitchFamily="34" charset="-122"/>
                <a:ea typeface="&amp;quot"/>
                <a:cs typeface="宋体" pitchFamily="2" charset="-122"/>
              </a:rPr>
              <a:t>found_value</a:t>
            </a:r>
            <a:r>
              <a:rPr lang="zh-CN" altLang="en-US" sz="2400" dirty="0">
                <a:solidFill>
                  <a:srgbClr val="3E3E3E"/>
                </a:solidFill>
                <a:ea typeface="&amp;quot"/>
                <a:cs typeface="宋体" pitchFamily="2" charset="-122"/>
              </a:rPr>
              <a:t>，检验 </a:t>
            </a:r>
            <a:r>
              <a:rPr lang="zh-CN" altLang="zh-CN" sz="2400" dirty="0">
                <a:solidFill>
                  <a:srgbClr val="E96900"/>
                </a:solidFill>
                <a:latin typeface="Arial Unicode MS" pitchFamily="34" charset="-122"/>
                <a:ea typeface="&amp;quot"/>
                <a:cs typeface="宋体" pitchFamily="2" charset="-122"/>
              </a:rPr>
              <a:t>search_key</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和 </a:t>
            </a:r>
            <a:r>
              <a:rPr lang="zh-CN" altLang="zh-CN" sz="2400" dirty="0">
                <a:solidFill>
                  <a:srgbClr val="E96900"/>
                </a:solidFill>
                <a:latin typeface="Arial Unicode MS" pitchFamily="34" charset="-122"/>
                <a:ea typeface="&amp;quot"/>
                <a:cs typeface="宋体" pitchFamily="2" charset="-122"/>
              </a:rPr>
              <a:t>found_key</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是否相等，若相等，则返回 </a:t>
            </a:r>
            <a:r>
              <a:rPr lang="zh-CN" altLang="zh-CN" sz="2400" dirty="0">
                <a:solidFill>
                  <a:srgbClr val="E96900"/>
                </a:solidFill>
                <a:latin typeface="Arial Unicode MS" pitchFamily="34" charset="-122"/>
                <a:ea typeface="&amp;quot"/>
                <a:cs typeface="宋体" pitchFamily="2" charset="-122"/>
              </a:rPr>
              <a:t>found_value</a:t>
            </a:r>
            <a:r>
              <a:rPr lang="zh-CN" altLang="en-US" sz="2400" dirty="0">
                <a:solidFill>
                  <a:srgbClr val="3E3E3E"/>
                </a:solidFill>
                <a:ea typeface="&amp;quot"/>
                <a:cs typeface="宋体" pitchFamily="2" charset="-122"/>
              </a:rPr>
              <a:t>。若不相等，这种情况称为</a:t>
            </a:r>
            <a:r>
              <a:rPr lang="zh-CN" altLang="en-US" sz="2400" b="1" dirty="0">
                <a:solidFill>
                  <a:srgbClr val="3E3E3E"/>
                </a:solidFill>
                <a:ea typeface="&amp;quot"/>
                <a:cs typeface="宋体" pitchFamily="2" charset="-122"/>
              </a:rPr>
              <a:t>散列冲突</a:t>
            </a:r>
            <a:r>
              <a:rPr lang="zh-CN" altLang="en-US" sz="2400" dirty="0">
                <a:solidFill>
                  <a:srgbClr val="3E3E3E"/>
                </a:solidFill>
                <a:ea typeface="&amp;quot"/>
                <a:cs typeface="宋体" pitchFamily="2" charset="-122"/>
              </a:rPr>
              <a:t>。</a:t>
            </a:r>
            <a:endParaRPr lang="en-US" altLang="zh-CN" sz="2400" dirty="0">
              <a:solidFill>
                <a:srgbClr val="3E3E3E"/>
              </a:solidFill>
              <a:ea typeface="&amp;quot"/>
              <a:cs typeface="宋体" pitchFamily="2" charset="-122"/>
            </a:endParaRPr>
          </a:p>
          <a:p>
            <a:pPr defTabSz="914326" eaLnBrk="0" fontAlgn="base" hangingPunct="0">
              <a:spcBef>
                <a:spcPct val="0"/>
              </a:spcBef>
              <a:spcAft>
                <a:spcPct val="0"/>
              </a:spcAft>
            </a:pPr>
            <a:endParaRPr lang="zh-CN" altLang="en-US" sz="1200" dirty="0">
              <a:solidFill>
                <a:srgbClr val="000000"/>
              </a:solidFill>
              <a:cs typeface="宋体" pitchFamily="2" charset="-122"/>
            </a:endParaRPr>
          </a:p>
          <a:p>
            <a:pPr defTabSz="914326" eaLnBrk="0" fontAlgn="base" hangingPunct="0">
              <a:spcBef>
                <a:spcPct val="0"/>
              </a:spcBef>
              <a:spcAft>
                <a:spcPct val="0"/>
              </a:spcAft>
            </a:pPr>
            <a:r>
              <a:rPr lang="zh-CN" altLang="en-US" sz="2400" dirty="0">
                <a:solidFill>
                  <a:srgbClr val="3E3E3E"/>
                </a:solidFill>
                <a:ea typeface="&amp;quot"/>
                <a:cs typeface="宋体" pitchFamily="2" charset="-122"/>
              </a:rPr>
              <a:t>为了解决散列冲突，算法会在散列值中另外再取几位，然后用特殊的方法处理一下，把得到的新数值作为偏移量在散列表中查找表元，若找到的表元是空的，则同样抛出 </a:t>
            </a:r>
            <a:r>
              <a:rPr lang="zh-CN" altLang="zh-CN" sz="2400" i="1" dirty="0">
                <a:solidFill>
                  <a:srgbClr val="3E3E3E"/>
                </a:solidFill>
                <a:ea typeface="&amp;quot"/>
                <a:cs typeface="宋体" pitchFamily="2" charset="-122"/>
              </a:rPr>
              <a:t>KeyError</a:t>
            </a:r>
            <a:r>
              <a:rPr lang="zh-CN" altLang="zh-CN" sz="2400" dirty="0">
                <a:solidFill>
                  <a:srgbClr val="3E3E3E"/>
                </a:solidFill>
                <a:ea typeface="&amp;quot"/>
                <a:cs typeface="宋体" pitchFamily="2" charset="-122"/>
              </a:rPr>
              <a:t> </a:t>
            </a:r>
            <a:r>
              <a:rPr lang="zh-CN" altLang="en-US" sz="2400" dirty="0">
                <a:solidFill>
                  <a:srgbClr val="3E3E3E"/>
                </a:solidFill>
                <a:ea typeface="&amp;quot"/>
                <a:cs typeface="宋体" pitchFamily="2" charset="-122"/>
              </a:rPr>
              <a:t>异常；若非空，则比较键是否一致，一致则返回对应的值；若又发现散列冲突，则重复以上步骤。</a:t>
            </a:r>
            <a:endParaRPr lang="zh-CN" altLang="en-US" sz="1200" dirty="0">
              <a:solidFill>
                <a:srgbClr val="000000"/>
              </a:solidFill>
              <a:cs typeface="宋体" pitchFamily="2" charset="-122"/>
            </a:endParaRPr>
          </a:p>
          <a:p>
            <a:pPr defTabSz="914326" eaLnBrk="0" fontAlgn="base" hangingPunct="0">
              <a:spcBef>
                <a:spcPct val="0"/>
              </a:spcBef>
              <a:spcAft>
                <a:spcPct val="0"/>
              </a:spcAft>
            </a:pPr>
            <a:r>
              <a:rPr lang="zh-CN" altLang="en-US" sz="2400" dirty="0">
                <a:solidFill>
                  <a:srgbClr val="3E3E3E"/>
                </a:solidFill>
                <a:ea typeface="&amp;quot"/>
                <a:cs typeface="宋体" pitchFamily="2" charset="-122"/>
              </a:rPr>
              <a:t>添加新元素跟上面的过程几乎一样，只不过在发现空表元的时候会放入这个新元素，不为空则为散列冲突，继续查找。</a:t>
            </a:r>
            <a:endParaRPr lang="zh-CN" altLang="en-US" sz="3600" dirty="0">
              <a:solidFill>
                <a:srgbClr val="000000"/>
              </a:solidFill>
              <a:cs typeface="宋体" pitchFamily="2" charset="-122"/>
            </a:endParaRPr>
          </a:p>
        </p:txBody>
      </p:sp>
    </p:spTree>
    <p:extLst>
      <p:ext uri="{BB962C8B-B14F-4D97-AF65-F5344CB8AC3E}">
        <p14:creationId xmlns:p14="http://schemas.microsoft.com/office/powerpoint/2010/main" val="358301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en-US" altLang="zh-CN" b="0"/>
              <a:t>#define PERTURB_SHIFT 5</a:t>
            </a:r>
            <a:endParaRPr lang="en-US" altLang="zh-CN" smtClean="0"/>
          </a:p>
          <a:p>
            <a:pPr marL="0" indent="0">
              <a:buNone/>
            </a:pPr>
            <a:r>
              <a:rPr lang="en-US" altLang="zh-CN" smtClean="0"/>
              <a:t>……</a:t>
            </a:r>
          </a:p>
          <a:p>
            <a:pPr marL="0" indent="0">
              <a:buNone/>
            </a:pPr>
            <a:r>
              <a:rPr lang="en-US" altLang="zh-CN" smtClean="0"/>
              <a:t>perturb </a:t>
            </a:r>
            <a:r>
              <a:rPr lang="en-US" altLang="zh-CN"/>
              <a:t>&gt;&gt;= PERTURB_SHIFT;</a:t>
            </a:r>
          </a:p>
          <a:p>
            <a:pPr marL="0" indent="0">
              <a:buNone/>
            </a:pPr>
            <a:r>
              <a:rPr lang="en-US" altLang="zh-CN"/>
              <a:t> </a:t>
            </a:r>
            <a:r>
              <a:rPr lang="en-US" altLang="zh-CN" smtClean="0"/>
              <a:t>j </a:t>
            </a:r>
            <a:r>
              <a:rPr lang="en-US" altLang="zh-CN"/>
              <a:t>= (5*j) + 1 + perturb;</a:t>
            </a:r>
          </a:p>
          <a:p>
            <a:pPr marL="0" indent="0">
              <a:buNone/>
            </a:pPr>
            <a:r>
              <a:rPr lang="en-US" altLang="zh-CN" smtClean="0"/>
              <a:t>use </a:t>
            </a:r>
            <a:r>
              <a:rPr lang="en-US" altLang="zh-CN"/>
              <a:t>j % 2**i as the next table index;</a:t>
            </a:r>
            <a:endParaRPr lang="zh-CN" altLang="en-US"/>
          </a:p>
        </p:txBody>
      </p:sp>
      <p:sp>
        <p:nvSpPr>
          <p:cNvPr id="3" name="标题 2"/>
          <p:cNvSpPr>
            <a:spLocks noGrp="1"/>
          </p:cNvSpPr>
          <p:nvPr>
            <p:ph type="title"/>
          </p:nvPr>
        </p:nvSpPr>
        <p:spPr/>
        <p:txBody>
          <a:bodyPr>
            <a:normAutofit fontScale="90000"/>
          </a:bodyPr>
          <a:lstStyle/>
          <a:p>
            <a:r>
              <a:rPr lang="en-US" altLang="zh-CN" smtClean="0"/>
              <a:t>Python 3.6</a:t>
            </a:r>
            <a:r>
              <a:rPr lang="zh-CN" altLang="en-US" smtClean="0"/>
              <a:t>以后的冲突解决方案</a:t>
            </a:r>
            <a:endParaRPr lang="zh-CN" altLang="en-US"/>
          </a:p>
        </p:txBody>
      </p:sp>
    </p:spTree>
    <p:extLst>
      <p:ext uri="{BB962C8B-B14F-4D97-AF65-F5344CB8AC3E}">
        <p14:creationId xmlns:p14="http://schemas.microsoft.com/office/powerpoint/2010/main" val="33915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有序表中的记录类型</a:t>
            </a:r>
            <a:endParaRPr lang="zh-CN" altLang="en-US"/>
          </a:p>
        </p:txBody>
      </p:sp>
      <p:sp>
        <p:nvSpPr>
          <p:cNvPr id="5" name="Rectangle 2"/>
          <p:cNvSpPr>
            <a:spLocks noChangeArrowheads="1"/>
          </p:cNvSpPr>
          <p:nvPr/>
        </p:nvSpPr>
        <p:spPr bwMode="auto">
          <a:xfrm>
            <a:off x="1414690" y="1047001"/>
            <a:ext cx="7551461" cy="4770537"/>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Record(</a:t>
            </a:r>
            <a:r>
              <a:rPr kumimoji="0" lang="zh-CN" altLang="zh-CN" sz="1600" b="0" i="0" u="none" strike="noStrike" cap="none" normalizeH="0" baseline="0" smtClean="0">
                <a:ln>
                  <a:noFill/>
                </a:ln>
                <a:solidFill>
                  <a:srgbClr val="000080"/>
                </a:solidFill>
                <a:effectLst/>
                <a:latin typeface="Consolas" pitchFamily="49" charset="0"/>
                <a:ea typeface="宋体" pitchFamily="2" charset="-122"/>
                <a:cs typeface="宋体" pitchFamily="2" charset="-122"/>
              </a:rPr>
              <a:t>object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key, value=</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 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.value = value</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__eq__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other):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 other.key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__lt__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,other):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&lt; other.key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__gt__</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,other):</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&gt; other.key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getKey(</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getValue(</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.getValue()</a:t>
            </a: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53142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9093" y="12013"/>
            <a:ext cx="11881320" cy="7171194"/>
          </a:xfrm>
          <a:prstGeom prst="rect">
            <a:avLst/>
          </a:prstGeom>
        </p:spPr>
        <p:txBody>
          <a:bodyPr wrap="square">
            <a:spAutoFit/>
          </a:bodyPr>
          <a:lstStyle/>
          <a:p>
            <a:r>
              <a:rPr lang="en-US" altLang="zh-CN"/>
              <a:t>static Py_ssize_t _Py_HOT_FUNCTION</a:t>
            </a:r>
          </a:p>
          <a:p>
            <a:r>
              <a:rPr lang="en-US" altLang="zh-CN"/>
              <a:t>lookdict(PyDictObject *mp, PyObject *key</a:t>
            </a:r>
            <a:r>
              <a:rPr lang="en-US" altLang="zh-CN" smtClean="0"/>
              <a:t>, </a:t>
            </a:r>
            <a:r>
              <a:rPr lang="en-US" altLang="zh-CN"/>
              <a:t>Py_hash_t hash, PyObject **value_addr</a:t>
            </a:r>
            <a:r>
              <a:rPr lang="en-US" altLang="zh-CN" smtClean="0"/>
              <a:t>){</a:t>
            </a:r>
            <a:endParaRPr lang="en-US" altLang="zh-CN"/>
          </a:p>
          <a:p>
            <a:r>
              <a:rPr lang="en-US" altLang="zh-CN" smtClean="0"/>
              <a:t>……</a:t>
            </a:r>
          </a:p>
          <a:p>
            <a:r>
              <a:rPr lang="en-US" altLang="zh-CN" smtClean="0"/>
              <a:t>    dk </a:t>
            </a:r>
            <a:r>
              <a:rPr lang="en-US" altLang="zh-CN"/>
              <a:t>= mp-&gt;ma_keys;</a:t>
            </a:r>
            <a:endParaRPr lang="en-US" altLang="zh-CN" smtClean="0"/>
          </a:p>
          <a:p>
            <a:r>
              <a:rPr lang="en-US" altLang="zh-CN" smtClean="0"/>
              <a:t>    mask </a:t>
            </a:r>
            <a:r>
              <a:rPr lang="en-US" altLang="zh-CN"/>
              <a:t>= DK_MASK(dk);</a:t>
            </a:r>
          </a:p>
          <a:p>
            <a:r>
              <a:rPr lang="en-US" altLang="zh-CN"/>
              <a:t>    perturb = hash;</a:t>
            </a:r>
          </a:p>
          <a:p>
            <a:r>
              <a:rPr lang="en-US" altLang="zh-CN"/>
              <a:t>    i = (size_t)hash &amp; mask;</a:t>
            </a:r>
          </a:p>
          <a:p>
            <a:r>
              <a:rPr lang="en-US" altLang="zh-CN" smtClean="0"/>
              <a:t>    </a:t>
            </a:r>
            <a:r>
              <a:rPr lang="en-US" altLang="zh-CN"/>
              <a:t>for (;;) {</a:t>
            </a:r>
          </a:p>
          <a:p>
            <a:r>
              <a:rPr lang="en-US" altLang="zh-CN"/>
              <a:t>        Py_ssize_t ix = dictkeys_get_index(dk, i);</a:t>
            </a:r>
          </a:p>
          <a:p>
            <a:r>
              <a:rPr lang="en-US" altLang="zh-CN"/>
              <a:t>        </a:t>
            </a:r>
            <a:r>
              <a:rPr lang="en-US" altLang="zh-CN" smtClean="0"/>
              <a:t>…</a:t>
            </a:r>
          </a:p>
          <a:p>
            <a:r>
              <a:rPr lang="en-US" altLang="zh-CN" smtClean="0"/>
              <a:t>        </a:t>
            </a:r>
            <a:r>
              <a:rPr lang="en-US" altLang="zh-CN"/>
              <a:t>if (ix &gt;= 0) {</a:t>
            </a:r>
          </a:p>
          <a:p>
            <a:r>
              <a:rPr lang="en-US" altLang="zh-CN" smtClean="0"/>
              <a:t>	……</a:t>
            </a:r>
          </a:p>
          <a:p>
            <a:r>
              <a:rPr lang="en-US" altLang="zh-CN"/>
              <a:t>	</a:t>
            </a:r>
            <a:r>
              <a:rPr lang="en-US" altLang="zh-CN" smtClean="0"/>
              <a:t>if </a:t>
            </a:r>
            <a:r>
              <a:rPr lang="en-US" altLang="zh-CN"/>
              <a:t>(ep-&gt;me_key == key) {</a:t>
            </a:r>
          </a:p>
          <a:p>
            <a:r>
              <a:rPr lang="en-US" altLang="zh-CN"/>
              <a:t>                *value_addr = ep-&gt;me_value;</a:t>
            </a:r>
          </a:p>
          <a:p>
            <a:r>
              <a:rPr lang="en-US" altLang="zh-CN"/>
              <a:t>                return ix</a:t>
            </a:r>
            <a:r>
              <a:rPr lang="en-US" altLang="zh-CN" smtClean="0"/>
              <a:t>;        </a:t>
            </a:r>
            <a:r>
              <a:rPr lang="en-US" altLang="zh-CN"/>
              <a:t>}</a:t>
            </a:r>
          </a:p>
          <a:p>
            <a:r>
              <a:rPr lang="en-US" altLang="zh-CN"/>
              <a:t>            </a:t>
            </a:r>
            <a:r>
              <a:rPr lang="en-US" altLang="zh-CN" smtClean="0"/>
              <a:t>……</a:t>
            </a:r>
            <a:endParaRPr lang="en-US" altLang="zh-CN"/>
          </a:p>
          <a:p>
            <a:r>
              <a:rPr lang="en-US" altLang="zh-CN"/>
              <a:t>        perturb &gt;&gt;= PERTURB_SHIFT;</a:t>
            </a:r>
          </a:p>
          <a:p>
            <a:r>
              <a:rPr lang="en-US" altLang="zh-CN"/>
              <a:t>        i = (i*5 + perturb + 1) &amp; mask</a:t>
            </a:r>
            <a:r>
              <a:rPr lang="en-US" altLang="zh-CN" smtClean="0"/>
              <a:t>;}</a:t>
            </a:r>
            <a:endParaRPr lang="en-US" altLang="zh-CN"/>
          </a:p>
          <a:p>
            <a:r>
              <a:rPr lang="en-US" altLang="zh-CN"/>
              <a:t>    </a:t>
            </a:r>
            <a:r>
              <a:rPr lang="en-US" altLang="zh-CN" smtClean="0"/>
              <a:t>……</a:t>
            </a:r>
            <a:endParaRPr lang="en-US" altLang="zh-CN"/>
          </a:p>
          <a:p>
            <a:r>
              <a:rPr lang="en-US" altLang="zh-CN"/>
              <a:t>}</a:t>
            </a:r>
            <a:endParaRPr lang="zh-CN" altLang="en-US"/>
          </a:p>
        </p:txBody>
      </p:sp>
    </p:spTree>
    <p:extLst>
      <p:ext uri="{BB962C8B-B14F-4D97-AF65-F5344CB8AC3E}">
        <p14:creationId xmlns:p14="http://schemas.microsoft.com/office/powerpoint/2010/main" val="33151309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4152320" y="1785235"/>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 name="Line 10"/>
          <p:cNvSpPr>
            <a:spLocks noChangeShapeType="1"/>
          </p:cNvSpPr>
          <p:nvPr/>
        </p:nvSpPr>
        <p:spPr bwMode="auto">
          <a:xfrm>
            <a:off x="4669841" y="17852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 name="Rectangle 12"/>
          <p:cNvSpPr>
            <a:spLocks noChangeArrowheads="1"/>
          </p:cNvSpPr>
          <p:nvPr/>
        </p:nvSpPr>
        <p:spPr bwMode="auto">
          <a:xfrm>
            <a:off x="5263570" y="1785235"/>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5" name="Line 13"/>
          <p:cNvSpPr>
            <a:spLocks noChangeShapeType="1"/>
          </p:cNvSpPr>
          <p:nvPr/>
        </p:nvSpPr>
        <p:spPr bwMode="auto">
          <a:xfrm>
            <a:off x="5782679" y="17852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Line 14"/>
          <p:cNvSpPr>
            <a:spLocks noChangeShapeType="1"/>
          </p:cNvSpPr>
          <p:nvPr/>
        </p:nvSpPr>
        <p:spPr bwMode="auto">
          <a:xfrm>
            <a:off x="4819071" y="2083681"/>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Rectangle 15"/>
          <p:cNvSpPr>
            <a:spLocks noChangeArrowheads="1"/>
          </p:cNvSpPr>
          <p:nvPr/>
        </p:nvSpPr>
        <p:spPr bwMode="auto">
          <a:xfrm>
            <a:off x="6579301" y="1785235"/>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8" name="Line 16"/>
          <p:cNvSpPr>
            <a:spLocks noChangeShapeType="1"/>
          </p:cNvSpPr>
          <p:nvPr/>
        </p:nvSpPr>
        <p:spPr bwMode="auto">
          <a:xfrm>
            <a:off x="7101749" y="17852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9" name="Line 17"/>
          <p:cNvSpPr>
            <a:spLocks noChangeShapeType="1"/>
          </p:cNvSpPr>
          <p:nvPr/>
        </p:nvSpPr>
        <p:spPr bwMode="auto">
          <a:xfrm>
            <a:off x="5863758" y="2075256"/>
            <a:ext cx="715543"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0" name="Rectangle 18"/>
          <p:cNvSpPr>
            <a:spLocks noChangeArrowheads="1"/>
          </p:cNvSpPr>
          <p:nvPr/>
        </p:nvSpPr>
        <p:spPr bwMode="auto">
          <a:xfrm>
            <a:off x="7775937" y="1785235"/>
            <a:ext cx="818592"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11" name="Line 19"/>
          <p:cNvSpPr>
            <a:spLocks noChangeShapeType="1"/>
          </p:cNvSpPr>
          <p:nvPr/>
        </p:nvSpPr>
        <p:spPr bwMode="auto">
          <a:xfrm>
            <a:off x="8244544" y="178630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Line 20"/>
          <p:cNvSpPr>
            <a:spLocks noChangeShapeType="1"/>
          </p:cNvSpPr>
          <p:nvPr/>
        </p:nvSpPr>
        <p:spPr bwMode="auto">
          <a:xfrm flipV="1">
            <a:off x="7253304" y="2083681"/>
            <a:ext cx="522639"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3" name="Line 23"/>
          <p:cNvSpPr>
            <a:spLocks noChangeShapeType="1"/>
          </p:cNvSpPr>
          <p:nvPr/>
        </p:nvSpPr>
        <p:spPr bwMode="auto">
          <a:xfrm>
            <a:off x="8404587" y="2063837"/>
            <a:ext cx="484188"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4" name="Text Box 24"/>
          <p:cNvSpPr txBox="1">
            <a:spLocks noChangeArrowheads="1"/>
          </p:cNvSpPr>
          <p:nvPr/>
        </p:nvSpPr>
        <p:spPr bwMode="auto">
          <a:xfrm>
            <a:off x="4152320" y="170903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7</a:t>
            </a:r>
            <a:endParaRPr kumimoji="1" lang="en-US" altLang="zh-CN">
              <a:solidFill>
                <a:srgbClr val="000000"/>
              </a:solidFill>
              <a:latin typeface="Times New Roman" pitchFamily="18" charset="0"/>
            </a:endParaRPr>
          </a:p>
        </p:txBody>
      </p:sp>
      <p:sp>
        <p:nvSpPr>
          <p:cNvPr id="15" name="Text Box 25"/>
          <p:cNvSpPr txBox="1">
            <a:spLocks noChangeArrowheads="1"/>
          </p:cNvSpPr>
          <p:nvPr/>
        </p:nvSpPr>
        <p:spPr bwMode="auto">
          <a:xfrm>
            <a:off x="5276266" y="1709031"/>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16" name="Text Box 27"/>
          <p:cNvSpPr txBox="1">
            <a:spLocks noChangeArrowheads="1"/>
          </p:cNvSpPr>
          <p:nvPr/>
        </p:nvSpPr>
        <p:spPr bwMode="auto">
          <a:xfrm>
            <a:off x="7775941" y="171826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3</a:t>
            </a:r>
            <a:endParaRPr kumimoji="1" lang="en-US" altLang="zh-CN">
              <a:solidFill>
                <a:srgbClr val="000000"/>
              </a:solidFill>
              <a:latin typeface="Times New Roman" pitchFamily="18" charset="0"/>
            </a:endParaRPr>
          </a:p>
        </p:txBody>
      </p:sp>
      <p:sp>
        <p:nvSpPr>
          <p:cNvPr id="17" name="Text Box 30"/>
          <p:cNvSpPr txBox="1">
            <a:spLocks noChangeArrowheads="1"/>
          </p:cNvSpPr>
          <p:nvPr/>
        </p:nvSpPr>
        <p:spPr bwMode="auto">
          <a:xfrm>
            <a:off x="1490725" y="1776319"/>
            <a:ext cx="8611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head</a:t>
            </a:r>
            <a:endParaRPr kumimoji="1" lang="en-US" altLang="zh-CN">
              <a:solidFill>
                <a:srgbClr val="000000"/>
              </a:solidFill>
              <a:latin typeface="Times New Roman" pitchFamily="18" charset="0"/>
            </a:endParaRPr>
          </a:p>
        </p:txBody>
      </p:sp>
      <p:sp>
        <p:nvSpPr>
          <p:cNvPr id="18" name="Text Box 27"/>
          <p:cNvSpPr txBox="1">
            <a:spLocks noChangeArrowheads="1"/>
          </p:cNvSpPr>
          <p:nvPr/>
        </p:nvSpPr>
        <p:spPr bwMode="auto">
          <a:xfrm>
            <a:off x="6579301" y="171832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4</a:t>
            </a:r>
            <a:endParaRPr kumimoji="1" lang="en-US" altLang="zh-CN">
              <a:solidFill>
                <a:srgbClr val="000000"/>
              </a:solidFill>
              <a:latin typeface="Times New Roman" pitchFamily="18" charset="0"/>
            </a:endParaRPr>
          </a:p>
        </p:txBody>
      </p:sp>
      <p:sp>
        <p:nvSpPr>
          <p:cNvPr id="19" name="Rectangle 18"/>
          <p:cNvSpPr>
            <a:spLocks noChangeArrowheads="1"/>
          </p:cNvSpPr>
          <p:nvPr/>
        </p:nvSpPr>
        <p:spPr bwMode="auto">
          <a:xfrm>
            <a:off x="8881636" y="1767319"/>
            <a:ext cx="901619"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20" name="Line 19"/>
          <p:cNvSpPr>
            <a:spLocks noChangeShapeType="1"/>
          </p:cNvSpPr>
          <p:nvPr/>
        </p:nvSpPr>
        <p:spPr bwMode="auto">
          <a:xfrm>
            <a:off x="9469798" y="177677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Text Box 27"/>
          <p:cNvSpPr txBox="1">
            <a:spLocks noChangeArrowheads="1"/>
          </p:cNvSpPr>
          <p:nvPr/>
        </p:nvSpPr>
        <p:spPr bwMode="auto">
          <a:xfrm>
            <a:off x="8850134" y="17167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9</a:t>
            </a:r>
            <a:endParaRPr kumimoji="1" lang="en-US" altLang="zh-CN">
              <a:solidFill>
                <a:srgbClr val="000000"/>
              </a:solidFill>
              <a:latin typeface="Times New Roman" pitchFamily="18" charset="0"/>
            </a:endParaRPr>
          </a:p>
        </p:txBody>
      </p:sp>
      <p:sp>
        <p:nvSpPr>
          <p:cNvPr id="22" name="Line 11"/>
          <p:cNvSpPr>
            <a:spLocks noChangeShapeType="1"/>
          </p:cNvSpPr>
          <p:nvPr/>
        </p:nvSpPr>
        <p:spPr bwMode="auto">
          <a:xfrm>
            <a:off x="2630440" y="2052306"/>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Rectangle 9"/>
          <p:cNvSpPr>
            <a:spLocks noChangeArrowheads="1"/>
          </p:cNvSpPr>
          <p:nvPr/>
        </p:nvSpPr>
        <p:spPr bwMode="auto">
          <a:xfrm>
            <a:off x="3039921" y="1782726"/>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24" name="Line 10"/>
          <p:cNvSpPr>
            <a:spLocks noChangeShapeType="1"/>
          </p:cNvSpPr>
          <p:nvPr/>
        </p:nvSpPr>
        <p:spPr bwMode="auto">
          <a:xfrm>
            <a:off x="3557442" y="178272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5" name="Line 14"/>
          <p:cNvSpPr>
            <a:spLocks noChangeShapeType="1"/>
          </p:cNvSpPr>
          <p:nvPr/>
        </p:nvSpPr>
        <p:spPr bwMode="auto">
          <a:xfrm>
            <a:off x="3706673" y="2090320"/>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Rectangle 9"/>
          <p:cNvSpPr>
            <a:spLocks noChangeArrowheads="1"/>
          </p:cNvSpPr>
          <p:nvPr/>
        </p:nvSpPr>
        <p:spPr bwMode="auto">
          <a:xfrm>
            <a:off x="3039924" y="1777162"/>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27" name="Text Box 29"/>
          <p:cNvSpPr txBox="1">
            <a:spLocks noChangeArrowheads="1"/>
          </p:cNvSpPr>
          <p:nvPr/>
        </p:nvSpPr>
        <p:spPr bwMode="auto">
          <a:xfrm>
            <a:off x="9436335" y="1775839"/>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28" name="TextBox 58"/>
          <p:cNvSpPr txBox="1">
            <a:spLocks noChangeArrowheads="1"/>
          </p:cNvSpPr>
          <p:nvPr/>
        </p:nvSpPr>
        <p:spPr bwMode="auto">
          <a:xfrm>
            <a:off x="4313543" y="84105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29" name="直接箭头连接符 28"/>
          <p:cNvCxnSpPr/>
          <p:nvPr/>
        </p:nvCxnSpPr>
        <p:spPr bwMode="auto">
          <a:xfrm>
            <a:off x="4484867" y="1222963"/>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30" name="Rectangle 9"/>
          <p:cNvSpPr>
            <a:spLocks noChangeArrowheads="1"/>
          </p:cNvSpPr>
          <p:nvPr/>
        </p:nvSpPr>
        <p:spPr bwMode="auto">
          <a:xfrm>
            <a:off x="4418132" y="361655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1" name="Line 10"/>
          <p:cNvSpPr>
            <a:spLocks noChangeShapeType="1"/>
          </p:cNvSpPr>
          <p:nvPr/>
        </p:nvSpPr>
        <p:spPr bwMode="auto">
          <a:xfrm>
            <a:off x="4935653" y="361655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Rectangle 12"/>
          <p:cNvSpPr>
            <a:spLocks noChangeArrowheads="1"/>
          </p:cNvSpPr>
          <p:nvPr/>
        </p:nvSpPr>
        <p:spPr bwMode="auto">
          <a:xfrm>
            <a:off x="5529382" y="3616551"/>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3" name="Line 13"/>
          <p:cNvSpPr>
            <a:spLocks noChangeShapeType="1"/>
          </p:cNvSpPr>
          <p:nvPr/>
        </p:nvSpPr>
        <p:spPr bwMode="auto">
          <a:xfrm>
            <a:off x="6048491" y="361655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14"/>
          <p:cNvSpPr>
            <a:spLocks noChangeShapeType="1"/>
          </p:cNvSpPr>
          <p:nvPr/>
        </p:nvSpPr>
        <p:spPr bwMode="auto">
          <a:xfrm>
            <a:off x="5084883" y="3914997"/>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Rectangle 15"/>
          <p:cNvSpPr>
            <a:spLocks noChangeArrowheads="1"/>
          </p:cNvSpPr>
          <p:nvPr/>
        </p:nvSpPr>
        <p:spPr bwMode="auto">
          <a:xfrm>
            <a:off x="6845113" y="3616551"/>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6" name="Line 16"/>
          <p:cNvSpPr>
            <a:spLocks noChangeShapeType="1"/>
          </p:cNvSpPr>
          <p:nvPr/>
        </p:nvSpPr>
        <p:spPr bwMode="auto">
          <a:xfrm>
            <a:off x="7367561" y="361655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7" name="Line 17"/>
          <p:cNvSpPr>
            <a:spLocks noChangeShapeType="1"/>
          </p:cNvSpPr>
          <p:nvPr/>
        </p:nvSpPr>
        <p:spPr bwMode="auto">
          <a:xfrm>
            <a:off x="6129570" y="3906572"/>
            <a:ext cx="715543"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8" name="Rectangle 18"/>
          <p:cNvSpPr>
            <a:spLocks noChangeArrowheads="1"/>
          </p:cNvSpPr>
          <p:nvPr/>
        </p:nvSpPr>
        <p:spPr bwMode="auto">
          <a:xfrm>
            <a:off x="8041753" y="3616551"/>
            <a:ext cx="818592"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39" name="Line 19"/>
          <p:cNvSpPr>
            <a:spLocks noChangeShapeType="1"/>
          </p:cNvSpPr>
          <p:nvPr/>
        </p:nvSpPr>
        <p:spPr bwMode="auto">
          <a:xfrm>
            <a:off x="8510356" y="3617622"/>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0" name="Line 20"/>
          <p:cNvSpPr>
            <a:spLocks noChangeShapeType="1"/>
          </p:cNvSpPr>
          <p:nvPr/>
        </p:nvSpPr>
        <p:spPr bwMode="auto">
          <a:xfrm flipV="1">
            <a:off x="7519116" y="3914997"/>
            <a:ext cx="522639"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1" name="Line 23"/>
          <p:cNvSpPr>
            <a:spLocks noChangeShapeType="1"/>
          </p:cNvSpPr>
          <p:nvPr/>
        </p:nvSpPr>
        <p:spPr bwMode="auto">
          <a:xfrm>
            <a:off x="8670403" y="3895153"/>
            <a:ext cx="484188"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2" name="Text Box 24"/>
          <p:cNvSpPr txBox="1">
            <a:spLocks noChangeArrowheads="1"/>
          </p:cNvSpPr>
          <p:nvPr/>
        </p:nvSpPr>
        <p:spPr bwMode="auto">
          <a:xfrm>
            <a:off x="4418128" y="354034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7</a:t>
            </a:r>
            <a:endParaRPr kumimoji="1" lang="en-US" altLang="zh-CN">
              <a:solidFill>
                <a:srgbClr val="000000"/>
              </a:solidFill>
              <a:latin typeface="Times New Roman" pitchFamily="18" charset="0"/>
            </a:endParaRPr>
          </a:p>
        </p:txBody>
      </p:sp>
      <p:sp>
        <p:nvSpPr>
          <p:cNvPr id="43" name="Text Box 25"/>
          <p:cNvSpPr txBox="1">
            <a:spLocks noChangeArrowheads="1"/>
          </p:cNvSpPr>
          <p:nvPr/>
        </p:nvSpPr>
        <p:spPr bwMode="auto">
          <a:xfrm>
            <a:off x="5542082" y="354034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44" name="Text Box 27"/>
          <p:cNvSpPr txBox="1">
            <a:spLocks noChangeArrowheads="1"/>
          </p:cNvSpPr>
          <p:nvPr/>
        </p:nvSpPr>
        <p:spPr bwMode="auto">
          <a:xfrm>
            <a:off x="8041749" y="354958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3</a:t>
            </a:r>
            <a:endParaRPr kumimoji="1" lang="en-US" altLang="zh-CN">
              <a:solidFill>
                <a:srgbClr val="000000"/>
              </a:solidFill>
              <a:latin typeface="Times New Roman" pitchFamily="18" charset="0"/>
            </a:endParaRPr>
          </a:p>
        </p:txBody>
      </p:sp>
      <p:sp>
        <p:nvSpPr>
          <p:cNvPr id="45" name="Text Box 30"/>
          <p:cNvSpPr txBox="1">
            <a:spLocks noChangeArrowheads="1"/>
          </p:cNvSpPr>
          <p:nvPr/>
        </p:nvSpPr>
        <p:spPr bwMode="auto">
          <a:xfrm>
            <a:off x="1756537" y="3607635"/>
            <a:ext cx="8611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head</a:t>
            </a:r>
            <a:endParaRPr kumimoji="1" lang="en-US" altLang="zh-CN">
              <a:solidFill>
                <a:srgbClr val="000000"/>
              </a:solidFill>
              <a:latin typeface="Times New Roman" pitchFamily="18" charset="0"/>
            </a:endParaRPr>
          </a:p>
        </p:txBody>
      </p:sp>
      <p:sp>
        <p:nvSpPr>
          <p:cNvPr id="46" name="Text Box 27"/>
          <p:cNvSpPr txBox="1">
            <a:spLocks noChangeArrowheads="1"/>
          </p:cNvSpPr>
          <p:nvPr/>
        </p:nvSpPr>
        <p:spPr bwMode="auto">
          <a:xfrm>
            <a:off x="6845109" y="35496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4</a:t>
            </a:r>
            <a:endParaRPr kumimoji="1" lang="en-US" altLang="zh-CN">
              <a:solidFill>
                <a:srgbClr val="000000"/>
              </a:solidFill>
              <a:latin typeface="Times New Roman" pitchFamily="18" charset="0"/>
            </a:endParaRPr>
          </a:p>
        </p:txBody>
      </p:sp>
      <p:sp>
        <p:nvSpPr>
          <p:cNvPr id="47" name="Rectangle 18"/>
          <p:cNvSpPr>
            <a:spLocks noChangeArrowheads="1"/>
          </p:cNvSpPr>
          <p:nvPr/>
        </p:nvSpPr>
        <p:spPr bwMode="auto">
          <a:xfrm>
            <a:off x="9147448" y="3598635"/>
            <a:ext cx="901619"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48" name="Line 19"/>
          <p:cNvSpPr>
            <a:spLocks noChangeShapeType="1"/>
          </p:cNvSpPr>
          <p:nvPr/>
        </p:nvSpPr>
        <p:spPr bwMode="auto">
          <a:xfrm>
            <a:off x="9735610" y="3608087"/>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49" name="Text Box 27"/>
          <p:cNvSpPr txBox="1">
            <a:spLocks noChangeArrowheads="1"/>
          </p:cNvSpPr>
          <p:nvPr/>
        </p:nvSpPr>
        <p:spPr bwMode="auto">
          <a:xfrm>
            <a:off x="9115950" y="3548054"/>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9</a:t>
            </a:r>
            <a:endParaRPr kumimoji="1" lang="en-US" altLang="zh-CN">
              <a:solidFill>
                <a:srgbClr val="000000"/>
              </a:solidFill>
              <a:latin typeface="Times New Roman" pitchFamily="18" charset="0"/>
            </a:endParaRPr>
          </a:p>
        </p:txBody>
      </p:sp>
      <p:sp>
        <p:nvSpPr>
          <p:cNvPr id="50" name="Line 11"/>
          <p:cNvSpPr>
            <a:spLocks noChangeShapeType="1"/>
          </p:cNvSpPr>
          <p:nvPr/>
        </p:nvSpPr>
        <p:spPr bwMode="auto">
          <a:xfrm>
            <a:off x="2896252" y="3883622"/>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1" name="Rectangle 9"/>
          <p:cNvSpPr>
            <a:spLocks noChangeArrowheads="1"/>
          </p:cNvSpPr>
          <p:nvPr/>
        </p:nvSpPr>
        <p:spPr bwMode="auto">
          <a:xfrm>
            <a:off x="3305733" y="3614042"/>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52" name="Line 10"/>
          <p:cNvSpPr>
            <a:spLocks noChangeShapeType="1"/>
          </p:cNvSpPr>
          <p:nvPr/>
        </p:nvSpPr>
        <p:spPr bwMode="auto">
          <a:xfrm>
            <a:off x="3823254" y="3614042"/>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54" name="Rectangle 9"/>
          <p:cNvSpPr>
            <a:spLocks noChangeArrowheads="1"/>
          </p:cNvSpPr>
          <p:nvPr/>
        </p:nvSpPr>
        <p:spPr bwMode="auto">
          <a:xfrm>
            <a:off x="3305736" y="3608478"/>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55" name="Text Box 29"/>
          <p:cNvSpPr txBox="1">
            <a:spLocks noChangeArrowheads="1"/>
          </p:cNvSpPr>
          <p:nvPr/>
        </p:nvSpPr>
        <p:spPr bwMode="auto">
          <a:xfrm>
            <a:off x="9702147" y="3607155"/>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56" name="TextBox 58"/>
          <p:cNvSpPr txBox="1">
            <a:spLocks noChangeArrowheads="1"/>
          </p:cNvSpPr>
          <p:nvPr/>
        </p:nvSpPr>
        <p:spPr bwMode="auto">
          <a:xfrm>
            <a:off x="4579359" y="267237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57" name="直接箭头连接符 56"/>
          <p:cNvCxnSpPr/>
          <p:nvPr/>
        </p:nvCxnSpPr>
        <p:spPr bwMode="auto">
          <a:xfrm>
            <a:off x="4750679" y="3054279"/>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58" name="TextBox 58"/>
          <p:cNvSpPr txBox="1">
            <a:spLocks noChangeArrowheads="1"/>
          </p:cNvSpPr>
          <p:nvPr/>
        </p:nvSpPr>
        <p:spPr bwMode="auto">
          <a:xfrm>
            <a:off x="3424469" y="270745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q</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59" name="直接箭头连接符 58"/>
          <p:cNvCxnSpPr/>
          <p:nvPr/>
        </p:nvCxnSpPr>
        <p:spPr bwMode="auto">
          <a:xfrm>
            <a:off x="3595789" y="3089362"/>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60" name="Text Box 29"/>
          <p:cNvSpPr txBox="1">
            <a:spLocks noChangeArrowheads="1"/>
          </p:cNvSpPr>
          <p:nvPr/>
        </p:nvSpPr>
        <p:spPr bwMode="auto">
          <a:xfrm>
            <a:off x="3789970" y="3607155"/>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61" name="TextBox 58"/>
          <p:cNvSpPr txBox="1">
            <a:spLocks noChangeArrowheads="1"/>
          </p:cNvSpPr>
          <p:nvPr/>
        </p:nvSpPr>
        <p:spPr bwMode="auto">
          <a:xfrm>
            <a:off x="5700549" y="2707453"/>
            <a:ext cx="269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62" name="直接箭头连接符 61"/>
          <p:cNvCxnSpPr/>
          <p:nvPr/>
        </p:nvCxnSpPr>
        <p:spPr bwMode="auto">
          <a:xfrm>
            <a:off x="5871873" y="3089362"/>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63" name="Rectangle 9"/>
          <p:cNvSpPr>
            <a:spLocks noChangeArrowheads="1"/>
          </p:cNvSpPr>
          <p:nvPr/>
        </p:nvSpPr>
        <p:spPr bwMode="auto">
          <a:xfrm>
            <a:off x="4346673" y="5607535"/>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64" name="Line 10"/>
          <p:cNvSpPr>
            <a:spLocks noChangeShapeType="1"/>
          </p:cNvSpPr>
          <p:nvPr/>
        </p:nvSpPr>
        <p:spPr bwMode="auto">
          <a:xfrm>
            <a:off x="4864194" y="56075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5" name="Rectangle 12"/>
          <p:cNvSpPr>
            <a:spLocks noChangeArrowheads="1"/>
          </p:cNvSpPr>
          <p:nvPr/>
        </p:nvSpPr>
        <p:spPr bwMode="auto">
          <a:xfrm>
            <a:off x="5457923" y="5607535"/>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66" name="Line 13"/>
          <p:cNvSpPr>
            <a:spLocks noChangeShapeType="1"/>
          </p:cNvSpPr>
          <p:nvPr/>
        </p:nvSpPr>
        <p:spPr bwMode="auto">
          <a:xfrm>
            <a:off x="5977032" y="56075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7" name="Line 14"/>
          <p:cNvSpPr>
            <a:spLocks noChangeShapeType="1"/>
          </p:cNvSpPr>
          <p:nvPr/>
        </p:nvSpPr>
        <p:spPr bwMode="auto">
          <a:xfrm>
            <a:off x="5013424" y="5905981"/>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8" name="Rectangle 15"/>
          <p:cNvSpPr>
            <a:spLocks noChangeArrowheads="1"/>
          </p:cNvSpPr>
          <p:nvPr/>
        </p:nvSpPr>
        <p:spPr bwMode="auto">
          <a:xfrm>
            <a:off x="6773654" y="5607535"/>
            <a:ext cx="845453"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69" name="Line 16"/>
          <p:cNvSpPr>
            <a:spLocks noChangeShapeType="1"/>
          </p:cNvSpPr>
          <p:nvPr/>
        </p:nvSpPr>
        <p:spPr bwMode="auto">
          <a:xfrm>
            <a:off x="7296102" y="5607535"/>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1" name="Rectangle 18"/>
          <p:cNvSpPr>
            <a:spLocks noChangeArrowheads="1"/>
          </p:cNvSpPr>
          <p:nvPr/>
        </p:nvSpPr>
        <p:spPr bwMode="auto">
          <a:xfrm>
            <a:off x="7970290" y="5607535"/>
            <a:ext cx="818592"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72" name="Line 19"/>
          <p:cNvSpPr>
            <a:spLocks noChangeShapeType="1"/>
          </p:cNvSpPr>
          <p:nvPr/>
        </p:nvSpPr>
        <p:spPr bwMode="auto">
          <a:xfrm>
            <a:off x="8438897" y="560860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3" name="Line 20"/>
          <p:cNvSpPr>
            <a:spLocks noChangeShapeType="1"/>
          </p:cNvSpPr>
          <p:nvPr/>
        </p:nvSpPr>
        <p:spPr bwMode="auto">
          <a:xfrm flipV="1">
            <a:off x="7447657" y="5905981"/>
            <a:ext cx="522639"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4" name="Line 23"/>
          <p:cNvSpPr>
            <a:spLocks noChangeShapeType="1"/>
          </p:cNvSpPr>
          <p:nvPr/>
        </p:nvSpPr>
        <p:spPr bwMode="auto">
          <a:xfrm>
            <a:off x="8598940" y="5886137"/>
            <a:ext cx="484188" cy="1588"/>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5" name="Text Box 24"/>
          <p:cNvSpPr txBox="1">
            <a:spLocks noChangeArrowheads="1"/>
          </p:cNvSpPr>
          <p:nvPr/>
        </p:nvSpPr>
        <p:spPr bwMode="auto">
          <a:xfrm>
            <a:off x="5534518" y="5645963"/>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7</a:t>
            </a:r>
            <a:endParaRPr kumimoji="1" lang="en-US" altLang="zh-CN">
              <a:solidFill>
                <a:srgbClr val="000000"/>
              </a:solidFill>
              <a:latin typeface="Times New Roman" pitchFamily="18" charset="0"/>
            </a:endParaRPr>
          </a:p>
        </p:txBody>
      </p:sp>
      <p:sp>
        <p:nvSpPr>
          <p:cNvPr id="76" name="Text Box 25"/>
          <p:cNvSpPr txBox="1">
            <a:spLocks noChangeArrowheads="1"/>
          </p:cNvSpPr>
          <p:nvPr/>
        </p:nvSpPr>
        <p:spPr bwMode="auto">
          <a:xfrm>
            <a:off x="4418128" y="560409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1</a:t>
            </a:r>
            <a:endParaRPr kumimoji="1" lang="en-US" altLang="zh-CN">
              <a:solidFill>
                <a:srgbClr val="000000"/>
              </a:solidFill>
              <a:latin typeface="Times New Roman" pitchFamily="18" charset="0"/>
            </a:endParaRPr>
          </a:p>
        </p:txBody>
      </p:sp>
      <p:sp>
        <p:nvSpPr>
          <p:cNvPr id="77" name="Text Box 27"/>
          <p:cNvSpPr txBox="1">
            <a:spLocks noChangeArrowheads="1"/>
          </p:cNvSpPr>
          <p:nvPr/>
        </p:nvSpPr>
        <p:spPr bwMode="auto">
          <a:xfrm>
            <a:off x="7970294" y="554056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3</a:t>
            </a:r>
            <a:endParaRPr kumimoji="1" lang="en-US" altLang="zh-CN">
              <a:solidFill>
                <a:srgbClr val="000000"/>
              </a:solidFill>
              <a:latin typeface="Times New Roman" pitchFamily="18" charset="0"/>
            </a:endParaRPr>
          </a:p>
        </p:txBody>
      </p:sp>
      <p:sp>
        <p:nvSpPr>
          <p:cNvPr id="78" name="Text Box 30"/>
          <p:cNvSpPr txBox="1">
            <a:spLocks noChangeArrowheads="1"/>
          </p:cNvSpPr>
          <p:nvPr/>
        </p:nvSpPr>
        <p:spPr bwMode="auto">
          <a:xfrm>
            <a:off x="1685078" y="5598619"/>
            <a:ext cx="8611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head</a:t>
            </a:r>
            <a:endParaRPr kumimoji="1" lang="en-US" altLang="zh-CN">
              <a:solidFill>
                <a:srgbClr val="000000"/>
              </a:solidFill>
              <a:latin typeface="Times New Roman" pitchFamily="18" charset="0"/>
            </a:endParaRPr>
          </a:p>
        </p:txBody>
      </p:sp>
      <p:sp>
        <p:nvSpPr>
          <p:cNvPr id="79" name="Text Box 27"/>
          <p:cNvSpPr txBox="1">
            <a:spLocks noChangeArrowheads="1"/>
          </p:cNvSpPr>
          <p:nvPr/>
        </p:nvSpPr>
        <p:spPr bwMode="auto">
          <a:xfrm>
            <a:off x="6773650" y="5540622"/>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4</a:t>
            </a:r>
            <a:endParaRPr kumimoji="1" lang="en-US" altLang="zh-CN">
              <a:solidFill>
                <a:srgbClr val="000000"/>
              </a:solidFill>
              <a:latin typeface="Times New Roman" pitchFamily="18" charset="0"/>
            </a:endParaRPr>
          </a:p>
        </p:txBody>
      </p:sp>
      <p:sp>
        <p:nvSpPr>
          <p:cNvPr id="80" name="Rectangle 18"/>
          <p:cNvSpPr>
            <a:spLocks noChangeArrowheads="1"/>
          </p:cNvSpPr>
          <p:nvPr/>
        </p:nvSpPr>
        <p:spPr bwMode="auto">
          <a:xfrm>
            <a:off x="9075985" y="5589615"/>
            <a:ext cx="901619"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itchFamily="34" charset="0"/>
            </a:endParaRPr>
          </a:p>
        </p:txBody>
      </p:sp>
      <p:sp>
        <p:nvSpPr>
          <p:cNvPr id="81" name="Line 19"/>
          <p:cNvSpPr>
            <a:spLocks noChangeShapeType="1"/>
          </p:cNvSpPr>
          <p:nvPr/>
        </p:nvSpPr>
        <p:spPr bwMode="auto">
          <a:xfrm>
            <a:off x="9664151" y="5599071"/>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2" name="Text Box 27"/>
          <p:cNvSpPr txBox="1">
            <a:spLocks noChangeArrowheads="1"/>
          </p:cNvSpPr>
          <p:nvPr/>
        </p:nvSpPr>
        <p:spPr bwMode="auto">
          <a:xfrm>
            <a:off x="9044491" y="5539038"/>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smtClean="0">
                <a:solidFill>
                  <a:srgbClr val="000000"/>
                </a:solidFill>
                <a:latin typeface="Times New Roman" pitchFamily="18" charset="0"/>
              </a:rPr>
              <a:t>9</a:t>
            </a:r>
            <a:endParaRPr kumimoji="1" lang="en-US" altLang="zh-CN">
              <a:solidFill>
                <a:srgbClr val="000000"/>
              </a:solidFill>
              <a:latin typeface="Times New Roman" pitchFamily="18" charset="0"/>
            </a:endParaRPr>
          </a:p>
        </p:txBody>
      </p:sp>
      <p:sp>
        <p:nvSpPr>
          <p:cNvPr id="83" name="Line 11"/>
          <p:cNvSpPr>
            <a:spLocks noChangeShapeType="1"/>
          </p:cNvSpPr>
          <p:nvPr/>
        </p:nvSpPr>
        <p:spPr bwMode="auto">
          <a:xfrm>
            <a:off x="2824793" y="5874606"/>
            <a:ext cx="444499"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4" name="Rectangle 9"/>
          <p:cNvSpPr>
            <a:spLocks noChangeArrowheads="1"/>
          </p:cNvSpPr>
          <p:nvPr/>
        </p:nvSpPr>
        <p:spPr bwMode="auto">
          <a:xfrm>
            <a:off x="3234274" y="5605026"/>
            <a:ext cx="814387" cy="522288"/>
          </a:xfrm>
          <a:prstGeom prst="rect">
            <a:avLst/>
          </a:prstGeom>
          <a:solidFill>
            <a:srgbClr val="FFFFCC"/>
          </a:solid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85" name="Line 10"/>
          <p:cNvSpPr>
            <a:spLocks noChangeShapeType="1"/>
          </p:cNvSpPr>
          <p:nvPr/>
        </p:nvSpPr>
        <p:spPr bwMode="auto">
          <a:xfrm>
            <a:off x="3751795" y="5605026"/>
            <a:ext cx="0" cy="52228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86" name="Rectangle 9"/>
          <p:cNvSpPr>
            <a:spLocks noChangeArrowheads="1"/>
          </p:cNvSpPr>
          <p:nvPr/>
        </p:nvSpPr>
        <p:spPr bwMode="auto">
          <a:xfrm>
            <a:off x="3234273" y="5599462"/>
            <a:ext cx="517526" cy="522288"/>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pitchFamily="34" charset="0"/>
            </a:endParaRPr>
          </a:p>
        </p:txBody>
      </p:sp>
      <p:sp>
        <p:nvSpPr>
          <p:cNvPr id="87" name="Text Box 29"/>
          <p:cNvSpPr txBox="1">
            <a:spLocks noChangeArrowheads="1"/>
          </p:cNvSpPr>
          <p:nvPr/>
        </p:nvSpPr>
        <p:spPr bwMode="auto">
          <a:xfrm>
            <a:off x="9630688" y="5598139"/>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88" name="TextBox 58"/>
          <p:cNvSpPr txBox="1">
            <a:spLocks noChangeArrowheads="1"/>
          </p:cNvSpPr>
          <p:nvPr/>
        </p:nvSpPr>
        <p:spPr bwMode="auto">
          <a:xfrm>
            <a:off x="6887806" y="469843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89" name="直接箭头连接符 88"/>
          <p:cNvCxnSpPr/>
          <p:nvPr/>
        </p:nvCxnSpPr>
        <p:spPr bwMode="auto">
          <a:xfrm>
            <a:off x="7059130" y="5080346"/>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90" name="TextBox 58"/>
          <p:cNvSpPr txBox="1">
            <a:spLocks noChangeArrowheads="1"/>
          </p:cNvSpPr>
          <p:nvPr/>
        </p:nvSpPr>
        <p:spPr bwMode="auto">
          <a:xfrm>
            <a:off x="3353006" y="469843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q</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91" name="直接箭头连接符 90"/>
          <p:cNvCxnSpPr/>
          <p:nvPr/>
        </p:nvCxnSpPr>
        <p:spPr bwMode="auto">
          <a:xfrm>
            <a:off x="3524330" y="5080346"/>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92" name="Text Box 29"/>
          <p:cNvSpPr txBox="1">
            <a:spLocks noChangeArrowheads="1"/>
          </p:cNvSpPr>
          <p:nvPr/>
        </p:nvSpPr>
        <p:spPr bwMode="auto">
          <a:xfrm>
            <a:off x="5898636" y="5645963"/>
            <a:ext cx="4443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Comic Sans MS" pitchFamily="66" charset="0"/>
                <a:ea typeface="宋体" pitchFamily="2" charset="-122"/>
              </a:defRPr>
            </a:lvl1pPr>
            <a:lvl2pPr>
              <a:defRPr sz="2400">
                <a:solidFill>
                  <a:schemeClr val="tx1"/>
                </a:solidFill>
                <a:latin typeface="Comic Sans MS" pitchFamily="66" charset="0"/>
                <a:ea typeface="宋体" pitchFamily="2" charset="-122"/>
              </a:defRPr>
            </a:lvl2pPr>
            <a:lvl3pPr>
              <a:defRPr sz="2000">
                <a:solidFill>
                  <a:schemeClr val="tx1"/>
                </a:solidFill>
                <a:latin typeface="Comic Sans MS" pitchFamily="66" charset="0"/>
                <a:ea typeface="宋体" pitchFamily="2" charset="-122"/>
              </a:defRPr>
            </a:lvl3pPr>
            <a:lvl4pPr>
              <a:defRPr sz="2000">
                <a:solidFill>
                  <a:schemeClr val="tx1"/>
                </a:solidFill>
                <a:latin typeface="Comic Sans MS" pitchFamily="66" charset="0"/>
                <a:ea typeface="宋体" pitchFamily="2" charset="-122"/>
              </a:defRPr>
            </a:lvl4pPr>
            <a:lvl5pPr>
              <a:defRPr sz="2000">
                <a:solidFill>
                  <a:schemeClr val="tx1"/>
                </a:solidFill>
                <a:latin typeface="Comic Sans MS" pitchFamily="66" charset="0"/>
                <a:ea typeface="宋体" pitchFamily="2" charset="-122"/>
              </a:defRPr>
            </a:lvl5pPr>
            <a:lvl6pPr eaLnBrk="0" hangingPunct="0">
              <a:defRPr sz="2000">
                <a:solidFill>
                  <a:schemeClr val="tx1"/>
                </a:solidFill>
                <a:latin typeface="Comic Sans MS" pitchFamily="66" charset="0"/>
                <a:ea typeface="宋体" pitchFamily="2" charset="-122"/>
              </a:defRPr>
            </a:lvl6pPr>
            <a:lvl7pPr eaLnBrk="0" hangingPunct="0">
              <a:defRPr sz="2000">
                <a:solidFill>
                  <a:schemeClr val="tx1"/>
                </a:solidFill>
                <a:latin typeface="Comic Sans MS" pitchFamily="66" charset="0"/>
                <a:ea typeface="宋体" pitchFamily="2" charset="-122"/>
              </a:defRPr>
            </a:lvl7pPr>
            <a:lvl8pPr eaLnBrk="0" hangingPunct="0">
              <a:defRPr sz="2000">
                <a:solidFill>
                  <a:schemeClr val="tx1"/>
                </a:solidFill>
                <a:latin typeface="Comic Sans MS" pitchFamily="66" charset="0"/>
                <a:ea typeface="宋体" pitchFamily="2" charset="-122"/>
              </a:defRPr>
            </a:lvl8pPr>
            <a:lvl9pPr eaLnBrk="0" hangingPunct="0">
              <a:defRPr sz="2000">
                <a:solidFill>
                  <a:schemeClr val="tx1"/>
                </a:solidFill>
                <a:latin typeface="Comic Sans MS" pitchFamily="66" charset="0"/>
                <a:ea typeface="宋体" pitchFamily="2" charset="-122"/>
              </a:defRPr>
            </a:lvl9pPr>
          </a:lstStyle>
          <a:p>
            <a:pPr fontAlgn="base">
              <a:spcBef>
                <a:spcPct val="0"/>
              </a:spcBef>
              <a:spcAft>
                <a:spcPct val="0"/>
              </a:spcAft>
            </a:pPr>
            <a:r>
              <a:rPr kumimoji="1" lang="en-US" altLang="zh-CN">
                <a:solidFill>
                  <a:srgbClr val="000000"/>
                </a:solidFill>
                <a:latin typeface="Times New Roman" pitchFamily="18" charset="0"/>
                <a:cs typeface="Times New Roman" pitchFamily="18" charset="0"/>
                <a:sym typeface="Symbol" pitchFamily="18" charset="2"/>
              </a:rPr>
              <a:t>Λ</a:t>
            </a:r>
            <a:endParaRPr kumimoji="1" lang="en-US" altLang="zh-CN">
              <a:solidFill>
                <a:srgbClr val="000000"/>
              </a:solidFill>
              <a:latin typeface="Times New Roman" pitchFamily="18" charset="0"/>
            </a:endParaRPr>
          </a:p>
        </p:txBody>
      </p:sp>
      <p:sp>
        <p:nvSpPr>
          <p:cNvPr id="93" name="TextBox 58"/>
          <p:cNvSpPr txBox="1">
            <a:spLocks noChangeArrowheads="1"/>
          </p:cNvSpPr>
          <p:nvPr/>
        </p:nvSpPr>
        <p:spPr bwMode="auto">
          <a:xfrm>
            <a:off x="8267573" y="4688598"/>
            <a:ext cx="2696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r</a:t>
            </a: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94" name="直接箭头连接符 93"/>
          <p:cNvCxnSpPr/>
          <p:nvPr/>
        </p:nvCxnSpPr>
        <p:spPr bwMode="auto">
          <a:xfrm>
            <a:off x="8438897" y="5070503"/>
            <a:ext cx="0" cy="519112"/>
          </a:xfrm>
          <a:prstGeom prst="straightConnector1">
            <a:avLst/>
          </a:prstGeom>
          <a:noFill/>
          <a:ln w="22225" cap="flat" cmpd="sng" algn="ctr">
            <a:solidFill>
              <a:srgbClr val="000000">
                <a:shade val="95000"/>
                <a:satMod val="105000"/>
              </a:srgbClr>
            </a:solidFill>
            <a:prstDash val="solid"/>
            <a:headEnd type="none" w="med" len="med"/>
            <a:tailEnd type="arrow"/>
          </a:ln>
          <a:effectLst/>
        </p:spPr>
      </p:cxnSp>
      <p:sp>
        <p:nvSpPr>
          <p:cNvPr id="95" name="Line 17"/>
          <p:cNvSpPr>
            <a:spLocks noChangeShapeType="1"/>
          </p:cNvSpPr>
          <p:nvPr/>
        </p:nvSpPr>
        <p:spPr bwMode="auto">
          <a:xfrm>
            <a:off x="3863812" y="5886137"/>
            <a:ext cx="449731" cy="0"/>
          </a:xfrm>
          <a:prstGeom prst="line">
            <a:avLst/>
          </a:prstGeom>
          <a:noFill/>
          <a:ln w="38100">
            <a:solidFill>
              <a:srgbClr val="9999CC"/>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0" name="标题 69"/>
          <p:cNvSpPr>
            <a:spLocks noGrp="1"/>
          </p:cNvSpPr>
          <p:nvPr>
            <p:ph type="title"/>
          </p:nvPr>
        </p:nvSpPr>
        <p:spPr/>
        <p:txBody>
          <a:bodyPr>
            <a:normAutofit fontScale="90000"/>
          </a:bodyPr>
          <a:lstStyle/>
          <a:p>
            <a:r>
              <a:rPr lang="zh-CN" altLang="en-US"/>
              <a:t>链表</a:t>
            </a:r>
            <a:r>
              <a:rPr lang="zh-CN" altLang="en-US" smtClean="0"/>
              <a:t>插入排序</a:t>
            </a:r>
            <a:endParaRPr lang="zh-CN" altLang="en-US"/>
          </a:p>
        </p:txBody>
      </p:sp>
    </p:spTree>
    <p:extLst>
      <p:ext uri="{BB962C8B-B14F-4D97-AF65-F5344CB8AC3E}">
        <p14:creationId xmlns:p14="http://schemas.microsoft.com/office/powerpoint/2010/main" val="12494826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a:hlinkClick r:id="rId2"/>
              </a:rPr>
              <a:t>https://www.geeksforgeeks.org/median-two-sorted-arrays-different-sizes-ologminn-m/</a:t>
            </a:r>
            <a:endParaRPr lang="zh-CN" altLang="en-US"/>
          </a:p>
        </p:txBody>
      </p:sp>
      <p:sp>
        <p:nvSpPr>
          <p:cNvPr id="3" name="标题 2"/>
          <p:cNvSpPr>
            <a:spLocks noGrp="1"/>
          </p:cNvSpPr>
          <p:nvPr>
            <p:ph type="title"/>
          </p:nvPr>
        </p:nvSpPr>
        <p:spPr/>
        <p:txBody>
          <a:bodyPr>
            <a:normAutofit fontScale="90000"/>
          </a:bodyPr>
          <a:lstStyle/>
          <a:p>
            <a:r>
              <a:rPr lang="zh-CN" altLang="en-US" smtClean="0"/>
              <a:t>两个有序表的中位数</a:t>
            </a:r>
            <a:endParaRPr lang="zh-CN" altLang="en-US"/>
          </a:p>
        </p:txBody>
      </p:sp>
    </p:spTree>
    <p:extLst>
      <p:ext uri="{BB962C8B-B14F-4D97-AF65-F5344CB8AC3E}">
        <p14:creationId xmlns:p14="http://schemas.microsoft.com/office/powerpoint/2010/main" val="32559928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mtClean="0"/>
              <a:t>有序表类</a:t>
            </a:r>
            <a:endParaRPr lang="zh-CN" altLang="en-US"/>
          </a:p>
        </p:txBody>
      </p:sp>
      <p:pic>
        <p:nvPicPr>
          <p:cNvPr id="5" name="图片 4"/>
          <p:cNvPicPr>
            <a:picLocks noChangeAspect="1"/>
          </p:cNvPicPr>
          <p:nvPr/>
        </p:nvPicPr>
        <p:blipFill>
          <a:blip r:embed="rId2"/>
          <a:stretch>
            <a:fillRect/>
          </a:stretch>
        </p:blipFill>
        <p:spPr>
          <a:xfrm>
            <a:off x="1198662" y="909518"/>
            <a:ext cx="5494220" cy="5737065"/>
          </a:xfrm>
          <a:prstGeom prst="rect">
            <a:avLst/>
          </a:prstGeom>
        </p:spPr>
      </p:pic>
    </p:spTree>
    <p:extLst>
      <p:ext uri="{BB962C8B-B14F-4D97-AF65-F5344CB8AC3E}">
        <p14:creationId xmlns:p14="http://schemas.microsoft.com/office/powerpoint/2010/main" val="1760465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82" y="4831376"/>
            <a:ext cx="8323432"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占位符 4"/>
          <p:cNvSpPr>
            <a:spLocks noGrp="1"/>
          </p:cNvSpPr>
          <p:nvPr>
            <p:ph type="body" sz="quarter" idx="10"/>
          </p:nvPr>
        </p:nvSpPr>
        <p:spPr>
          <a:xfrm>
            <a:off x="190554" y="954823"/>
            <a:ext cx="6007765" cy="1538871"/>
          </a:xfrm>
        </p:spPr>
        <p:txBody>
          <a:bodyPr/>
          <a:lstStyle/>
          <a:p>
            <a:pPr marL="0" indent="0">
              <a:buNone/>
            </a:pPr>
            <a:r>
              <a:rPr lang="zh-CN" altLang="en-US"/>
              <a:t>在查找失败时不必比较到表的尾部，而是在遇到一个比它大的记录就可以</a:t>
            </a:r>
            <a:r>
              <a:rPr lang="zh-CN" altLang="en-US" smtClean="0"/>
              <a:t>停下来</a:t>
            </a:r>
            <a:r>
              <a:rPr lang="zh-CN" altLang="en-US"/>
              <a:t>。</a:t>
            </a:r>
          </a:p>
        </p:txBody>
      </p:sp>
      <p:sp>
        <p:nvSpPr>
          <p:cNvPr id="3" name="标题 2"/>
          <p:cNvSpPr>
            <a:spLocks noGrp="1"/>
          </p:cNvSpPr>
          <p:nvPr>
            <p:ph type="title"/>
          </p:nvPr>
        </p:nvSpPr>
        <p:spPr/>
        <p:txBody>
          <a:bodyPr>
            <a:normAutofit fontScale="90000"/>
          </a:bodyPr>
          <a:lstStyle/>
          <a:p>
            <a:r>
              <a:rPr lang="zh-CN" altLang="en-US"/>
              <a:t>有序表下顺序</a:t>
            </a:r>
            <a:r>
              <a:rPr lang="zh-CN" altLang="en-US" smtClean="0"/>
              <a:t>查找版本</a:t>
            </a:r>
            <a:endParaRPr lang="zh-CN" altLang="en-US"/>
          </a:p>
        </p:txBody>
      </p:sp>
      <p:sp>
        <p:nvSpPr>
          <p:cNvPr id="4" name="Rectangle 1"/>
          <p:cNvSpPr>
            <a:spLocks noChangeArrowheads="1"/>
          </p:cNvSpPr>
          <p:nvPr/>
        </p:nvSpPr>
        <p:spPr bwMode="auto">
          <a:xfrm>
            <a:off x="334570" y="2493690"/>
            <a:ext cx="6336704" cy="2308324"/>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sequentialSearch(</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current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.data[i].getKey()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current ==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current &gt;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236348911"/>
                  </p:ext>
                </p:extLst>
              </p:nvPr>
            </p:nvGraphicFramePr>
            <p:xfrm>
              <a:off x="478582" y="4887044"/>
              <a:ext cx="8323432" cy="1640010"/>
            </p:xfrm>
            <a:graphic>
              <a:graphicData uri="http://schemas.openxmlformats.org/drawingml/2006/table">
                <a:tbl>
                  <a:tblPr firstRow="1" bandRow="1">
                    <a:tableStyleId>{5C22544A-7EE6-4342-B048-85BDC9FD1C3A}</a:tableStyleId>
                  </a:tblPr>
                  <a:tblGrid>
                    <a:gridCol w="2728712"/>
                    <a:gridCol w="1433004"/>
                    <a:gridCol w="2080858"/>
                    <a:gridCol w="2080858"/>
                  </a:tblGrid>
                  <a:tr h="442040">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Case</a:t>
                          </a:r>
                          <a:endParaRPr lang="zh-CN" altLang="en-US" sz="2300"/>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Best Case</a:t>
                          </a:r>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Worst Case</a:t>
                          </a:r>
                        </a:p>
                      </a:txBody>
                      <a:tcPr/>
                    </a:tc>
                    <a:tc>
                      <a:txBody>
                        <a:bodyPr/>
                        <a:lstStyle/>
                        <a:p>
                          <a:pPr algn="ctr"/>
                          <a:r>
                            <a:rPr lang="en-US" altLang="zh-CN" sz="2300" smtClean="0"/>
                            <a:t>Average Case </a:t>
                          </a:r>
                          <a:endParaRPr lang="zh-CN" altLang="en-US" sz="2300"/>
                        </a:p>
                      </a:txBody>
                      <a:tcPr/>
                    </a:tc>
                  </a:tr>
                  <a:tr h="442040">
                    <a:tc>
                      <a:txBody>
                        <a:bodyPr/>
                        <a:lstStyle/>
                        <a:p>
                          <a:pPr algn="ctr"/>
                          <a:r>
                            <a:rPr lang="en-US" altLang="zh-CN" sz="2300" smtClean="0"/>
                            <a:t>Item is present </a:t>
                          </a:r>
                          <a:endParaRPr lang="zh-CN" altLang="en-US" sz="2300"/>
                        </a:p>
                      </a:txBody>
                      <a:tcPr/>
                    </a:tc>
                    <a:tc>
                      <a:txBody>
                        <a:bodyPr/>
                        <a:lstStyle/>
                        <a:p>
                          <a:pPr algn="ctr"/>
                          <a:r>
                            <a:rPr lang="en-US" altLang="zh-CN" sz="2300" smtClean="0"/>
                            <a:t>1</a:t>
                          </a:r>
                          <a:endParaRPr lang="zh-CN" altLang="en-US" sz="2300"/>
                        </a:p>
                      </a:txBody>
                      <a:tcPr/>
                    </a:tc>
                    <a:tc>
                      <a:txBody>
                        <a:bodyPr/>
                        <a:lstStyle/>
                        <a:p>
                          <a:pPr algn="ctr"/>
                          <a:r>
                            <a:rPr lang="en-US" altLang="zh-CN" sz="2300" smtClean="0"/>
                            <a:t>2n-1</a:t>
                          </a:r>
                          <a:endParaRPr lang="zh-CN" altLang="en-US" sz="2300"/>
                        </a:p>
                      </a:txBody>
                      <a:tcPr/>
                    </a:tc>
                    <a:tc>
                      <a:txBody>
                        <a:bodyPr/>
                        <a:lstStyle/>
                        <a:p>
                          <a:pPr algn="ctr"/>
                          <a:r>
                            <a:rPr lang="en-US" altLang="zh-CN" sz="2300" smtClean="0"/>
                            <a:t>n</a:t>
                          </a:r>
                          <a:endParaRPr lang="zh-CN" altLang="en-US" sz="2300"/>
                        </a:p>
                      </a:txBody>
                      <a:tcPr/>
                    </a:tc>
                  </a:tr>
                  <a:tr h="755930">
                    <a:tc>
                      <a:txBody>
                        <a:bodyPr/>
                        <a:lstStyle/>
                        <a:p>
                          <a:pPr algn="ctr"/>
                          <a:r>
                            <a:rPr lang="en-US" altLang="zh-CN" sz="2300" smtClean="0"/>
                            <a:t>Item is not present</a:t>
                          </a:r>
                          <a:endParaRPr lang="zh-CN" altLang="en-US" sz="2300"/>
                        </a:p>
                      </a:txBody>
                      <a:tcPr/>
                    </a:tc>
                    <a:tc>
                      <a:txBody>
                        <a:bodyPr/>
                        <a:lstStyle/>
                        <a:p>
                          <a:pPr algn="ctr"/>
                          <a:r>
                            <a:rPr lang="en-US" altLang="zh-CN" sz="2300" smtClean="0"/>
                            <a:t>2</a:t>
                          </a:r>
                          <a:endParaRPr lang="zh-CN" altLang="en-US" sz="2300"/>
                        </a:p>
                      </a:txBody>
                      <a:tcPr/>
                    </a:tc>
                    <a:tc>
                      <a:txBody>
                        <a:bodyPr/>
                        <a:lstStyle/>
                        <a:p>
                          <a:pPr algn="ctr"/>
                          <a:r>
                            <a:rPr lang="en-US" altLang="zh-CN" sz="2300" smtClean="0"/>
                            <a:t>2n</a:t>
                          </a:r>
                          <a:endParaRPr lang="zh-CN" altLang="en-US" sz="230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2300" b="0" i="1" smtClean="0">
                                    <a:latin typeface="Cambria Math"/>
                                  </a:rPr>
                                  <m:t>𝑛</m:t>
                                </m:r>
                                <m:r>
                                  <a:rPr lang="en-US" altLang="zh-CN" sz="2300" b="0" i="1" smtClean="0">
                                    <a:latin typeface="Cambria Math"/>
                                  </a:rPr>
                                  <m:t>+</m:t>
                                </m:r>
                                <m:f>
                                  <m:fPr>
                                    <m:ctrlPr>
                                      <a:rPr lang="en-US" altLang="zh-CN" sz="2300" b="0" i="1" smtClean="0">
                                        <a:latin typeface="Cambria Math"/>
                                      </a:rPr>
                                    </m:ctrlPr>
                                  </m:fPr>
                                  <m:num>
                                    <m:r>
                                      <a:rPr lang="en-US" altLang="zh-CN" sz="2300" b="0" i="1" smtClean="0">
                                        <a:latin typeface="Cambria Math"/>
                                      </a:rPr>
                                      <m:t>2</m:t>
                                    </m:r>
                                    <m:r>
                                      <a:rPr lang="en-US" altLang="zh-CN" sz="2300" b="0" i="1" smtClean="0">
                                        <a:latin typeface="Cambria Math"/>
                                      </a:rPr>
                                      <m:t>𝑛</m:t>
                                    </m:r>
                                  </m:num>
                                  <m:den>
                                    <m:r>
                                      <a:rPr lang="en-US" altLang="zh-CN" sz="2300" b="0" i="1" smtClean="0">
                                        <a:latin typeface="Cambria Math"/>
                                      </a:rPr>
                                      <m:t>𝑛</m:t>
                                    </m:r>
                                    <m:r>
                                      <a:rPr lang="en-US" altLang="zh-CN" sz="2300" b="0" i="1" smtClean="0">
                                        <a:latin typeface="Cambria Math"/>
                                      </a:rPr>
                                      <m:t>+1</m:t>
                                    </m:r>
                                  </m:den>
                                </m:f>
                              </m:oMath>
                            </m:oMathPara>
                          </a14:m>
                          <a:endParaRPr lang="zh-CN" altLang="en-US" sz="2300"/>
                        </a:p>
                      </a:txBody>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236348911"/>
                  </p:ext>
                </p:extLst>
              </p:nvPr>
            </p:nvGraphicFramePr>
            <p:xfrm>
              <a:off x="478582" y="4887040"/>
              <a:ext cx="8323432" cy="1639697"/>
            </p:xfrm>
            <a:graphic>
              <a:graphicData uri="http://schemas.openxmlformats.org/drawingml/2006/table">
                <a:tbl>
                  <a:tblPr firstRow="1" bandRow="1">
                    <a:tableStyleId>{5C22544A-7EE6-4342-B048-85BDC9FD1C3A}</a:tableStyleId>
                  </a:tblPr>
                  <a:tblGrid>
                    <a:gridCol w="2728712"/>
                    <a:gridCol w="1433004"/>
                    <a:gridCol w="2080858"/>
                    <a:gridCol w="2080858"/>
                  </a:tblGrid>
                  <a:tr h="441960">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mtClean="0"/>
                            <a:t>Case</a:t>
                          </a:r>
                          <a:endParaRPr lang="zh-CN" altLang="en-US"/>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mtClean="0"/>
                            <a:t>Best Case</a:t>
                          </a:r>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mtClean="0"/>
                            <a:t>Worst Case</a:t>
                          </a:r>
                        </a:p>
                      </a:txBody>
                      <a:tcPr/>
                    </a:tc>
                    <a:tc>
                      <a:txBody>
                        <a:bodyPr/>
                        <a:lstStyle/>
                        <a:p>
                          <a:pPr algn="ctr"/>
                          <a:r>
                            <a:rPr lang="en-US" altLang="zh-CN" smtClean="0"/>
                            <a:t>Average Case </a:t>
                          </a:r>
                          <a:endParaRPr lang="zh-CN" altLang="en-US"/>
                        </a:p>
                      </a:txBody>
                      <a:tcPr/>
                    </a:tc>
                  </a:tr>
                  <a:tr h="441960">
                    <a:tc>
                      <a:txBody>
                        <a:bodyPr/>
                        <a:lstStyle/>
                        <a:p>
                          <a:pPr algn="ctr"/>
                          <a:r>
                            <a:rPr lang="en-US" altLang="zh-CN" smtClean="0"/>
                            <a:t>Item is present </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2n-1</a:t>
                          </a:r>
                          <a:endParaRPr lang="zh-CN" altLang="en-US"/>
                        </a:p>
                      </a:txBody>
                      <a:tcPr/>
                    </a:tc>
                    <a:tc>
                      <a:txBody>
                        <a:bodyPr/>
                        <a:lstStyle/>
                        <a:p>
                          <a:pPr algn="ctr"/>
                          <a:r>
                            <a:rPr lang="en-US" altLang="zh-CN" smtClean="0"/>
                            <a:t>n</a:t>
                          </a:r>
                          <a:endParaRPr lang="zh-CN" altLang="en-US"/>
                        </a:p>
                      </a:txBody>
                      <a:tcPr/>
                    </a:tc>
                  </a:tr>
                  <a:tr h="755777">
                    <a:tc>
                      <a:txBody>
                        <a:bodyPr/>
                        <a:lstStyle/>
                        <a:p>
                          <a:pPr algn="ctr"/>
                          <a:r>
                            <a:rPr lang="en-US" altLang="zh-CN" smtClean="0"/>
                            <a:t>Item is not present</a:t>
                          </a:r>
                          <a:endParaRPr lang="zh-CN" altLang="en-US"/>
                        </a:p>
                      </a:txBody>
                      <a:tcPr/>
                    </a:tc>
                    <a:tc>
                      <a:txBody>
                        <a:bodyPr/>
                        <a:lstStyle/>
                        <a:p>
                          <a:pPr algn="ctr"/>
                          <a:r>
                            <a:rPr lang="en-US" altLang="zh-CN" smtClean="0"/>
                            <a:t>2</a:t>
                          </a:r>
                          <a:endParaRPr lang="zh-CN" altLang="en-US"/>
                        </a:p>
                      </a:txBody>
                      <a:tcPr/>
                    </a:tc>
                    <a:tc>
                      <a:txBody>
                        <a:bodyPr/>
                        <a:lstStyle/>
                        <a:p>
                          <a:pPr algn="ctr"/>
                          <a:r>
                            <a:rPr lang="en-US" altLang="zh-CN" smtClean="0"/>
                            <a:t>2n</a:t>
                          </a:r>
                          <a:endParaRPr lang="zh-CN" altLang="en-US"/>
                        </a:p>
                      </a:txBody>
                      <a:tcPr/>
                    </a:tc>
                    <a:tc>
                      <a:txBody>
                        <a:bodyPr/>
                        <a:lstStyle/>
                        <a:p>
                          <a:endParaRPr lang="zh-CN"/>
                        </a:p>
                      </a:txBody>
                      <a:tcPr>
                        <a:blipFill rotWithShape="1">
                          <a:blip r:embed="rId3"/>
                          <a:stretch>
                            <a:fillRect l="-300587" t="-122581"/>
                          </a:stretch>
                        </a:blipFill>
                      </a:tcPr>
                    </a:tc>
                  </a:tr>
                </a:tbl>
              </a:graphicData>
            </a:graphic>
          </p:graphicFrame>
        </mc:Fallback>
      </mc:AlternateContent>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307" y="621487"/>
            <a:ext cx="4421576" cy="4180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8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算法效率</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238" y="621486"/>
            <a:ext cx="5626645" cy="5319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806668" y="998303"/>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在等概率情形下</a:t>
            </a:r>
            <a:endParaRPr lang="en-US" altLang="zh-CN" sz="2800" b="1">
              <a:latin typeface="Times New Roman" pitchFamily="18" charset="0"/>
              <a:ea typeface="宋体" pitchFamily="2" charset="-122"/>
              <a:cs typeface="Times New Roman" pitchFamily="18" charset="0"/>
            </a:endParaRPr>
          </a:p>
        </p:txBody>
      </p:sp>
      <p:pic>
        <p:nvPicPr>
          <p:cNvPr id="3081" name="Pictur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81133" y="2186231"/>
            <a:ext cx="480060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129" y="3789838"/>
            <a:ext cx="62865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981133" y="3422680"/>
            <a:ext cx="1723549" cy="461665"/>
          </a:xfrm>
          <a:prstGeom prst="rect">
            <a:avLst/>
          </a:prstGeom>
        </p:spPr>
        <p:txBody>
          <a:bodyPr wrap="none">
            <a:spAutoFit/>
          </a:bodyPr>
          <a:lstStyle/>
          <a:p>
            <a:r>
              <a:rPr lang="zh-CN" altLang="zh-CN" sz="2400"/>
              <a:t>失败</a:t>
            </a:r>
            <a:r>
              <a:rPr lang="zh-CN" altLang="zh-CN" sz="2400" smtClean="0"/>
              <a:t>查找</a:t>
            </a:r>
            <a:r>
              <a:rPr lang="zh-CN" altLang="en-US" sz="2400" smtClean="0"/>
              <a:t>：</a:t>
            </a:r>
            <a:endParaRPr lang="zh-CN" altLang="en-US" sz="2400"/>
          </a:p>
        </p:txBody>
      </p:sp>
      <p:sp>
        <p:nvSpPr>
          <p:cNvPr id="10" name="矩形 9"/>
          <p:cNvSpPr/>
          <p:nvPr/>
        </p:nvSpPr>
        <p:spPr>
          <a:xfrm>
            <a:off x="953452" y="1701606"/>
            <a:ext cx="1723549" cy="461665"/>
          </a:xfrm>
          <a:prstGeom prst="rect">
            <a:avLst/>
          </a:prstGeom>
        </p:spPr>
        <p:txBody>
          <a:bodyPr wrap="none">
            <a:spAutoFit/>
          </a:bodyPr>
          <a:lstStyle/>
          <a:p>
            <a:pPr lvl="0" defTabSz="914400" fontAlgn="base">
              <a:spcBef>
                <a:spcPct val="0"/>
              </a:spcBef>
              <a:spcAft>
                <a:spcPct val="0"/>
              </a:spcAft>
            </a:pPr>
            <a:r>
              <a:rPr lang="zh-CN" altLang="pt-BR" sz="2400">
                <a:latin typeface="Times New Roman" pitchFamily="18" charset="0"/>
                <a:ea typeface="宋体" pitchFamily="2" charset="-122"/>
                <a:cs typeface="Times New Roman" pitchFamily="18" charset="0"/>
              </a:rPr>
              <a:t>成功查找</a:t>
            </a:r>
            <a:r>
              <a:rPr lang="zh-CN" altLang="en-US" sz="2400">
                <a:latin typeface="Times New Roman" pitchFamily="18" charset="0"/>
                <a:ea typeface="宋体" pitchFamily="2" charset="-122"/>
                <a:cs typeface="Times New Roman" pitchFamily="18" charset="0"/>
              </a:rPr>
              <a:t>：</a:t>
            </a:r>
            <a:endParaRPr lang="pt-BR" altLang="zh-CN" sz="4800">
              <a:latin typeface="Arial" pitchFamily="34" charset="0"/>
              <a:ea typeface="宋体" pitchFamily="2" charset="-122"/>
              <a:cs typeface="宋体" pitchFamily="2" charset="-122"/>
            </a:endParaRPr>
          </a:p>
        </p:txBody>
      </p:sp>
      <p:sp>
        <p:nvSpPr>
          <p:cNvPr id="11" name="矩形 10"/>
          <p:cNvSpPr/>
          <p:nvPr/>
        </p:nvSpPr>
        <p:spPr>
          <a:xfrm>
            <a:off x="806664" y="5085978"/>
            <a:ext cx="7376774" cy="1154162"/>
          </a:xfrm>
          <a:prstGeom prst="rect">
            <a:avLst/>
          </a:prstGeom>
        </p:spPr>
        <p:txBody>
          <a:bodyPr wrap="square">
            <a:spAutoFit/>
          </a:bodyPr>
          <a:lstStyle/>
          <a:p>
            <a:r>
              <a:rPr lang="zh-CN" altLang="en-US">
                <a:solidFill>
                  <a:srgbClr val="FF0000"/>
                </a:solidFill>
              </a:rPr>
              <a:t>不管是成功查找还是失败查找，其平均查找长度都大于普通的查找算法</a:t>
            </a:r>
            <a:r>
              <a:rPr lang="zh-CN" altLang="en-US" smtClean="0">
                <a:solidFill>
                  <a:srgbClr val="FF0000"/>
                </a:solidFill>
              </a:rPr>
              <a:t>。</a:t>
            </a:r>
            <a:endParaRPr lang="en-US" altLang="zh-CN" smtClean="0">
              <a:solidFill>
                <a:srgbClr val="FF0000"/>
              </a:solidFill>
            </a:endParaRPr>
          </a:p>
          <a:p>
            <a:r>
              <a:rPr lang="zh-CN" altLang="en-US" smtClean="0"/>
              <a:t>从</a:t>
            </a:r>
            <a:r>
              <a:rPr lang="zh-CN" altLang="en-US"/>
              <a:t>算法效率角度来看，这样的修改并不值得做。</a:t>
            </a:r>
          </a:p>
        </p:txBody>
      </p:sp>
    </p:spTree>
    <p:extLst>
      <p:ext uri="{BB962C8B-B14F-4D97-AF65-F5344CB8AC3E}">
        <p14:creationId xmlns:p14="http://schemas.microsoft.com/office/powerpoint/2010/main" val="42978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分而治之（</a:t>
            </a:r>
            <a:r>
              <a:rPr lang="en-US" altLang="zh-CN"/>
              <a:t>divide and conquer</a:t>
            </a:r>
            <a:r>
              <a:rPr lang="zh-CN" altLang="en-US"/>
              <a:t>）</a:t>
            </a:r>
            <a:endParaRPr lang="en-US" altLang="zh-CN"/>
          </a:p>
          <a:p>
            <a:pPr lvl="1"/>
            <a:r>
              <a:rPr lang="zh-CN" altLang="en-US" smtClean="0"/>
              <a:t>分而治之</a:t>
            </a:r>
            <a:r>
              <a:rPr lang="zh-CN" altLang="en-US"/>
              <a:t>算法的工作原理是</a:t>
            </a:r>
            <a:r>
              <a:rPr lang="zh-CN" altLang="en-US">
                <a:solidFill>
                  <a:srgbClr val="FF0000"/>
                </a:solidFill>
              </a:rPr>
              <a:t>将规模为</a:t>
            </a:r>
            <a:r>
              <a:rPr lang="en-US" altLang="zh-CN">
                <a:solidFill>
                  <a:srgbClr val="FF0000"/>
                </a:solidFill>
              </a:rPr>
              <a:t>n</a:t>
            </a:r>
            <a:r>
              <a:rPr lang="zh-CN" altLang="en-US">
                <a:solidFill>
                  <a:srgbClr val="FF0000"/>
                </a:solidFill>
              </a:rPr>
              <a:t>的问题分解为</a:t>
            </a:r>
            <a:r>
              <a:rPr lang="en-US" altLang="zh-CN">
                <a:solidFill>
                  <a:srgbClr val="FF0000"/>
                </a:solidFill>
              </a:rPr>
              <a:t>k</a:t>
            </a:r>
            <a:r>
              <a:rPr lang="zh-CN" altLang="en-US">
                <a:solidFill>
                  <a:srgbClr val="FF0000"/>
                </a:solidFill>
              </a:rPr>
              <a:t>个</a:t>
            </a:r>
            <a:r>
              <a:rPr lang="zh-CN" altLang="en-US"/>
              <a:t>相同或相关类型的子问题，直到这些子问题变得足够简单以至于可以直接解决，然后将子问题的解决方案组合起来，以解决原始问题。</a:t>
            </a:r>
            <a:endParaRPr lang="en-US" altLang="zh-CN"/>
          </a:p>
          <a:p>
            <a:pPr lvl="1"/>
            <a:r>
              <a:rPr lang="zh-CN" altLang="en-US"/>
              <a:t>很多问题中</a:t>
            </a:r>
            <a:r>
              <a:rPr lang="en-US" altLang="zh-CN"/>
              <a:t>k</a:t>
            </a:r>
            <a:r>
              <a:rPr lang="zh-CN" altLang="en-US"/>
              <a:t>取为</a:t>
            </a:r>
            <a:r>
              <a:rPr lang="en-US" altLang="zh-CN"/>
              <a:t>2</a:t>
            </a:r>
            <a:r>
              <a:rPr lang="zh-CN" altLang="en-US"/>
              <a:t>；</a:t>
            </a:r>
            <a:endParaRPr lang="en-US" altLang="zh-CN"/>
          </a:p>
          <a:p>
            <a:endParaRPr lang="zh-CN" altLang="en-US"/>
          </a:p>
        </p:txBody>
      </p:sp>
      <p:sp>
        <p:nvSpPr>
          <p:cNvPr id="3" name="标题 2"/>
          <p:cNvSpPr>
            <a:spLocks noGrp="1"/>
          </p:cNvSpPr>
          <p:nvPr>
            <p:ph type="title"/>
          </p:nvPr>
        </p:nvSpPr>
        <p:spPr/>
        <p:txBody>
          <a:bodyPr>
            <a:normAutofit fontScale="90000"/>
          </a:bodyPr>
          <a:lstStyle/>
          <a:p>
            <a:r>
              <a:rPr lang="zh-CN" altLang="en-US"/>
              <a:t>二分查找</a:t>
            </a:r>
            <a:r>
              <a:rPr lang="zh-CN" altLang="en-US" smtClean="0"/>
              <a:t>算法思想</a:t>
            </a:r>
            <a:endParaRPr lang="zh-CN" altLang="en-US"/>
          </a:p>
        </p:txBody>
      </p:sp>
    </p:spTree>
    <p:extLst>
      <p:ext uri="{BB962C8B-B14F-4D97-AF65-F5344CB8AC3E}">
        <p14:creationId xmlns:p14="http://schemas.microsoft.com/office/powerpoint/2010/main" val="5246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t>在</a:t>
            </a:r>
            <a:r>
              <a:rPr lang="zh-CN" altLang="en-US"/>
              <a:t>一个</a:t>
            </a:r>
            <a:r>
              <a:rPr lang="zh-CN" altLang="en-US">
                <a:solidFill>
                  <a:srgbClr val="FF0000"/>
                </a:solidFill>
              </a:rPr>
              <a:t>有序顺序表</a:t>
            </a:r>
            <a:r>
              <a:rPr lang="zh-CN" altLang="en-US"/>
              <a:t>下，将目标关键字与表中间位置的记录比较，如目标小，则在左半边用同样的方法继续用二分查找，否则在右半边用同样的方法继续二分查找，这样，每次待查区间的长度约减少一半</a:t>
            </a:r>
            <a:r>
              <a:rPr lang="zh-CN" altLang="en-US" smtClean="0"/>
              <a:t>，</a:t>
            </a:r>
            <a:r>
              <a:rPr lang="zh-CN" altLang="zh-CN"/>
              <a:t>直到找到目标记录或查找失败</a:t>
            </a:r>
            <a:r>
              <a:rPr lang="zh-CN" altLang="en-US" smtClean="0"/>
              <a:t>。</a:t>
            </a:r>
            <a:endParaRPr lang="en-US" altLang="zh-CN" smtClean="0"/>
          </a:p>
          <a:p>
            <a:r>
              <a:rPr lang="zh-CN" altLang="en-US" smtClean="0"/>
              <a:t>具体</a:t>
            </a:r>
            <a:r>
              <a:rPr lang="zh-CN" altLang="en-US"/>
              <a:t>实现</a:t>
            </a:r>
            <a:r>
              <a:rPr lang="zh-CN" altLang="en-US" smtClean="0"/>
              <a:t>时的两种方法：</a:t>
            </a:r>
            <a:endParaRPr lang="en-US" altLang="zh-CN" smtClean="0"/>
          </a:p>
          <a:p>
            <a:pPr lvl="1"/>
            <a:r>
              <a:rPr lang="zh-CN" altLang="en-US" smtClean="0"/>
              <a:t>不</a:t>
            </a:r>
            <a:r>
              <a:rPr lang="zh-CN" altLang="en-US"/>
              <a:t>识别相等的二分</a:t>
            </a:r>
            <a:r>
              <a:rPr lang="zh-CN" altLang="en-US" smtClean="0"/>
              <a:t>查找</a:t>
            </a:r>
            <a:endParaRPr lang="en-US" altLang="zh-CN" smtClean="0"/>
          </a:p>
          <a:p>
            <a:pPr lvl="1"/>
            <a:r>
              <a:rPr lang="zh-CN" altLang="en-US" smtClean="0"/>
              <a:t>识别</a:t>
            </a:r>
            <a:r>
              <a:rPr lang="zh-CN" altLang="en-US"/>
              <a:t>相等的二分</a:t>
            </a:r>
            <a:r>
              <a:rPr lang="zh-CN" altLang="en-US" smtClean="0"/>
              <a:t>查找</a:t>
            </a:r>
            <a:endParaRPr lang="zh-CN" altLang="en-US"/>
          </a:p>
        </p:txBody>
      </p:sp>
      <p:sp>
        <p:nvSpPr>
          <p:cNvPr id="3" name="标题 2"/>
          <p:cNvSpPr>
            <a:spLocks noGrp="1"/>
          </p:cNvSpPr>
          <p:nvPr>
            <p:ph type="title"/>
          </p:nvPr>
        </p:nvSpPr>
        <p:spPr/>
        <p:txBody>
          <a:bodyPr>
            <a:normAutofit fontScale="90000"/>
          </a:bodyPr>
          <a:lstStyle/>
          <a:p>
            <a:r>
              <a:rPr lang="zh-CN" altLang="en-US" smtClean="0"/>
              <a:t>二</a:t>
            </a:r>
            <a:r>
              <a:rPr lang="zh-CN" altLang="en-US"/>
              <a:t>分</a:t>
            </a:r>
            <a:r>
              <a:rPr lang="zh-CN" altLang="en-US" smtClean="0"/>
              <a:t>查找算法基本方法</a:t>
            </a:r>
            <a:endParaRPr lang="zh-CN" altLang="en-US"/>
          </a:p>
        </p:txBody>
      </p:sp>
    </p:spTree>
    <p:extLst>
      <p:ext uri="{BB962C8B-B14F-4D97-AF65-F5344CB8AC3E}">
        <p14:creationId xmlns:p14="http://schemas.microsoft.com/office/powerpoint/2010/main" val="4149074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在</a:t>
            </a:r>
            <a:r>
              <a:rPr lang="zh-CN" altLang="en-US"/>
              <a:t>搜索过程中并不做目标与中间记录是否相等的判别。</a:t>
            </a:r>
          </a:p>
        </p:txBody>
      </p:sp>
      <p:sp>
        <p:nvSpPr>
          <p:cNvPr id="3" name="标题 2"/>
          <p:cNvSpPr>
            <a:spLocks noGrp="1"/>
          </p:cNvSpPr>
          <p:nvPr>
            <p:ph type="title"/>
          </p:nvPr>
        </p:nvSpPr>
        <p:spPr/>
        <p:txBody>
          <a:bodyPr>
            <a:normAutofit fontScale="90000"/>
          </a:bodyPr>
          <a:lstStyle/>
          <a:p>
            <a:r>
              <a:rPr lang="zh-CN" altLang="en-US"/>
              <a:t>不识别相等的二分查找算法</a:t>
            </a:r>
          </a:p>
        </p:txBody>
      </p:sp>
    </p:spTree>
    <p:extLst>
      <p:ext uri="{BB962C8B-B14F-4D97-AF65-F5344CB8AC3E}">
        <p14:creationId xmlns:p14="http://schemas.microsoft.com/office/powerpoint/2010/main" val="2550196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514288" y="330281"/>
          <a:ext cx="10349153" cy="1941963"/>
        </p:xfrm>
        <a:graphic>
          <a:graphicData uri="http://schemas.openxmlformats.org/presentationml/2006/ole">
            <mc:AlternateContent xmlns:mc="http://schemas.openxmlformats.org/markup-compatibility/2006">
              <mc:Choice xmlns:v="urn:schemas-microsoft-com:vml" Requires="v">
                <p:oleObj spid="_x0000_s5207" name="文档" r:id="rId3" imgW="8144510" imgH="1978025" progId="Word.Document.8">
                  <p:embed/>
                </p:oleObj>
              </mc:Choice>
              <mc:Fallback>
                <p:oleObj name="文档" r:id="rId3" imgW="8144510" imgH="197802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88" y="330281"/>
                        <a:ext cx="10349153" cy="194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3"/>
          <p:cNvSpPr txBox="1">
            <a:spLocks noChangeArrowheads="1"/>
          </p:cNvSpPr>
          <p:nvPr/>
        </p:nvSpPr>
        <p:spPr bwMode="auto">
          <a:xfrm>
            <a:off x="205517" y="2606873"/>
            <a:ext cx="3983048" cy="134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4000" b="1" dirty="0">
                <a:solidFill>
                  <a:srgbClr val="CC0000"/>
                </a:solidFill>
                <a:latin typeface="Times New Roman" panose="02020603050405020304" pitchFamily="18" charset="0"/>
                <a:ea typeface="隶书" pitchFamily="49" charset="-122"/>
              </a:rPr>
              <a:t>查找</a:t>
            </a:r>
            <a:endParaRPr kumimoji="1" lang="en-US" altLang="zh-CN" sz="4000" b="1" dirty="0">
              <a:solidFill>
                <a:srgbClr val="CC0000"/>
              </a:solidFill>
              <a:latin typeface="Times New Roman" panose="02020603050405020304" pitchFamily="18" charset="0"/>
              <a:ea typeface="隶书" pitchFamily="49" charset="-122"/>
            </a:endParaRPr>
          </a:p>
          <a:p>
            <a:pPr eaLnBrk="1" hangingPunct="1">
              <a:spcBef>
                <a:spcPct val="0"/>
              </a:spcBef>
              <a:buFontTx/>
              <a:buNone/>
            </a:pPr>
            <a:r>
              <a:rPr kumimoji="1" lang="zh-CN" altLang="en-US" sz="4000" b="1" dirty="0">
                <a:solidFill>
                  <a:srgbClr val="CC0000"/>
                </a:solidFill>
                <a:latin typeface="Times New Roman" panose="02020603050405020304" pitchFamily="18" charset="0"/>
                <a:ea typeface="隶书" pitchFamily="49" charset="-122"/>
              </a:rPr>
              <a:t>目标</a:t>
            </a:r>
            <a:r>
              <a:rPr kumimoji="1" lang="en-US" altLang="zh-CN" sz="4000" b="1">
                <a:solidFill>
                  <a:srgbClr val="CC0000"/>
                </a:solidFill>
                <a:latin typeface="Times New Roman" panose="02020603050405020304" pitchFamily="18" charset="0"/>
                <a:ea typeface="隶书" pitchFamily="49" charset="-122"/>
              </a:rPr>
              <a:t>=</a:t>
            </a:r>
            <a:r>
              <a:rPr kumimoji="1" lang="en-US" altLang="zh-CN" sz="4000" b="1" smtClean="0">
                <a:solidFill>
                  <a:srgbClr val="CC0000"/>
                </a:solidFill>
                <a:latin typeface="Times New Roman" panose="02020603050405020304" pitchFamily="18" charset="0"/>
                <a:ea typeface="隶书" pitchFamily="49" charset="-122"/>
              </a:rPr>
              <a:t>64</a:t>
            </a:r>
            <a:endParaRPr kumimoji="1" lang="en-US" altLang="zh-CN" sz="4000" dirty="0">
              <a:latin typeface="Times New Roman" panose="02020603050405020304" pitchFamily="18" charset="0"/>
              <a:ea typeface="隶书" pitchFamily="49" charset="-122"/>
            </a:endParaRPr>
          </a:p>
        </p:txBody>
      </p:sp>
      <p:sp>
        <p:nvSpPr>
          <p:cNvPr id="5124" name="AutoShape 4"/>
          <p:cNvSpPr>
            <a:spLocks noChangeArrowheads="1"/>
          </p:cNvSpPr>
          <p:nvPr/>
        </p:nvSpPr>
        <p:spPr bwMode="auto">
          <a:xfrm>
            <a:off x="620103" y="1362391"/>
            <a:ext cx="287829" cy="792346"/>
          </a:xfrm>
          <a:prstGeom prst="upArrow">
            <a:avLst>
              <a:gd name="adj1" fmla="val 50000"/>
              <a:gd name="adj2" fmla="val 91728"/>
            </a:avLst>
          </a:prstGeom>
          <a:solidFill>
            <a:srgbClr val="CC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5" name="Text Box 5"/>
          <p:cNvSpPr txBox="1">
            <a:spLocks noChangeArrowheads="1"/>
          </p:cNvSpPr>
          <p:nvPr/>
        </p:nvSpPr>
        <p:spPr bwMode="auto">
          <a:xfrm>
            <a:off x="400003" y="2173791"/>
            <a:ext cx="928353"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low=0</a:t>
            </a:r>
            <a:endParaRPr lang="en-US" altLang="zh-CN" sz="2100" dirty="0"/>
          </a:p>
        </p:txBody>
      </p:sp>
      <p:sp>
        <p:nvSpPr>
          <p:cNvPr id="5126" name="AutoShape 6"/>
          <p:cNvSpPr>
            <a:spLocks noChangeArrowheads="1"/>
          </p:cNvSpPr>
          <p:nvPr/>
        </p:nvSpPr>
        <p:spPr bwMode="auto">
          <a:xfrm>
            <a:off x="8806304" y="1197550"/>
            <a:ext cx="287829" cy="792346"/>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7" name="Text Box 7"/>
          <p:cNvSpPr txBox="1">
            <a:spLocks noChangeArrowheads="1"/>
          </p:cNvSpPr>
          <p:nvPr/>
        </p:nvSpPr>
        <p:spPr bwMode="auto">
          <a:xfrm>
            <a:off x="8586200" y="1989634"/>
            <a:ext cx="1181628"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high=10</a:t>
            </a:r>
            <a:endParaRPr lang="en-US" altLang="zh-CN" sz="2100" dirty="0"/>
          </a:p>
        </p:txBody>
      </p:sp>
      <p:sp>
        <p:nvSpPr>
          <p:cNvPr id="5128" name="AutoShape 8"/>
          <p:cNvSpPr>
            <a:spLocks noChangeArrowheads="1"/>
          </p:cNvSpPr>
          <p:nvPr/>
        </p:nvSpPr>
        <p:spPr bwMode="auto">
          <a:xfrm>
            <a:off x="4747070" y="1289349"/>
            <a:ext cx="287829" cy="792346"/>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29" name="Text Box 9"/>
          <p:cNvSpPr txBox="1">
            <a:spLocks noChangeArrowheads="1"/>
          </p:cNvSpPr>
          <p:nvPr/>
        </p:nvSpPr>
        <p:spPr bwMode="auto">
          <a:xfrm>
            <a:off x="4526965" y="2100749"/>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mid=5</a:t>
            </a:r>
          </a:p>
        </p:txBody>
      </p:sp>
      <p:sp>
        <p:nvSpPr>
          <p:cNvPr id="5130" name="AutoShape 10"/>
          <p:cNvSpPr>
            <a:spLocks noChangeArrowheads="1"/>
          </p:cNvSpPr>
          <p:nvPr/>
        </p:nvSpPr>
        <p:spPr bwMode="auto">
          <a:xfrm>
            <a:off x="5447595" y="2278595"/>
            <a:ext cx="287829" cy="792345"/>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1" name="Text Box 11"/>
          <p:cNvSpPr txBox="1">
            <a:spLocks noChangeArrowheads="1"/>
          </p:cNvSpPr>
          <p:nvPr/>
        </p:nvSpPr>
        <p:spPr bwMode="auto">
          <a:xfrm>
            <a:off x="5227490" y="3089991"/>
            <a:ext cx="928353"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low=6</a:t>
            </a:r>
            <a:endParaRPr lang="en-US" altLang="zh-CN" sz="2100" dirty="0"/>
          </a:p>
        </p:txBody>
      </p:sp>
      <p:sp>
        <p:nvSpPr>
          <p:cNvPr id="5132" name="AutoShape 12"/>
          <p:cNvSpPr>
            <a:spLocks noChangeArrowheads="1"/>
          </p:cNvSpPr>
          <p:nvPr/>
        </p:nvSpPr>
        <p:spPr bwMode="auto">
          <a:xfrm>
            <a:off x="8831713" y="2349420"/>
            <a:ext cx="287829" cy="792346"/>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3" name="Text Box 13"/>
          <p:cNvSpPr txBox="1">
            <a:spLocks noChangeArrowheads="1"/>
          </p:cNvSpPr>
          <p:nvPr/>
        </p:nvSpPr>
        <p:spPr bwMode="auto">
          <a:xfrm>
            <a:off x="8586200" y="3068724"/>
            <a:ext cx="1181628"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high=10</a:t>
            </a:r>
            <a:endParaRPr lang="en-US" altLang="zh-CN" sz="2100" dirty="0"/>
          </a:p>
        </p:txBody>
      </p:sp>
      <p:sp>
        <p:nvSpPr>
          <p:cNvPr id="5134" name="AutoShape 14"/>
          <p:cNvSpPr>
            <a:spLocks noChangeArrowheads="1"/>
          </p:cNvSpPr>
          <p:nvPr/>
        </p:nvSpPr>
        <p:spPr bwMode="auto">
          <a:xfrm>
            <a:off x="7103525" y="2278595"/>
            <a:ext cx="287829" cy="792345"/>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5" name="Text Box 15"/>
          <p:cNvSpPr txBox="1">
            <a:spLocks noChangeArrowheads="1"/>
          </p:cNvSpPr>
          <p:nvPr/>
        </p:nvSpPr>
        <p:spPr bwMode="auto">
          <a:xfrm>
            <a:off x="6792583" y="3089991"/>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mid=8</a:t>
            </a:r>
          </a:p>
        </p:txBody>
      </p:sp>
      <p:sp>
        <p:nvSpPr>
          <p:cNvPr id="5136" name="AutoShape 16"/>
          <p:cNvSpPr>
            <a:spLocks noChangeArrowheads="1"/>
          </p:cNvSpPr>
          <p:nvPr/>
        </p:nvSpPr>
        <p:spPr bwMode="auto">
          <a:xfrm>
            <a:off x="5447341" y="3594937"/>
            <a:ext cx="287829" cy="792346"/>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7" name="Text Box 17"/>
          <p:cNvSpPr txBox="1">
            <a:spLocks noChangeArrowheads="1"/>
          </p:cNvSpPr>
          <p:nvPr/>
        </p:nvSpPr>
        <p:spPr bwMode="auto">
          <a:xfrm>
            <a:off x="4842303" y="4315825"/>
            <a:ext cx="622180"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a:t>
            </a:r>
            <a:endParaRPr lang="en-US" altLang="zh-CN" sz="2100"/>
          </a:p>
        </p:txBody>
      </p:sp>
      <p:sp>
        <p:nvSpPr>
          <p:cNvPr id="5138" name="AutoShape 18"/>
          <p:cNvSpPr>
            <a:spLocks noChangeArrowheads="1"/>
          </p:cNvSpPr>
          <p:nvPr/>
        </p:nvSpPr>
        <p:spPr bwMode="auto">
          <a:xfrm>
            <a:off x="7103525" y="3586998"/>
            <a:ext cx="287829" cy="792345"/>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39" name="Text Box 19"/>
          <p:cNvSpPr txBox="1">
            <a:spLocks noChangeArrowheads="1"/>
          </p:cNvSpPr>
          <p:nvPr/>
        </p:nvSpPr>
        <p:spPr bwMode="auto">
          <a:xfrm>
            <a:off x="7051815" y="4315825"/>
            <a:ext cx="726375"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high</a:t>
            </a:r>
            <a:endParaRPr lang="en-US" altLang="zh-CN" sz="2100"/>
          </a:p>
        </p:txBody>
      </p:sp>
      <p:sp>
        <p:nvSpPr>
          <p:cNvPr id="5140" name="AutoShape 20"/>
          <p:cNvSpPr>
            <a:spLocks noChangeArrowheads="1"/>
          </p:cNvSpPr>
          <p:nvPr/>
        </p:nvSpPr>
        <p:spPr bwMode="auto">
          <a:xfrm>
            <a:off x="6383445" y="3594937"/>
            <a:ext cx="287829" cy="792346"/>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1" name="Text Box 21"/>
          <p:cNvSpPr txBox="1">
            <a:spLocks noChangeArrowheads="1"/>
          </p:cNvSpPr>
          <p:nvPr/>
        </p:nvSpPr>
        <p:spPr bwMode="auto">
          <a:xfrm>
            <a:off x="5995741" y="4315825"/>
            <a:ext cx="1151317"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dirty="0"/>
              <a:t>mid=7</a:t>
            </a:r>
          </a:p>
        </p:txBody>
      </p:sp>
      <p:sp>
        <p:nvSpPr>
          <p:cNvPr id="5142" name="AutoShape 22"/>
          <p:cNvSpPr>
            <a:spLocks noChangeArrowheads="1"/>
          </p:cNvSpPr>
          <p:nvPr/>
        </p:nvSpPr>
        <p:spPr bwMode="auto">
          <a:xfrm>
            <a:off x="5508595" y="4800124"/>
            <a:ext cx="287829" cy="792345"/>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3" name="Text Box 23"/>
          <p:cNvSpPr txBox="1">
            <a:spLocks noChangeArrowheads="1"/>
          </p:cNvSpPr>
          <p:nvPr/>
        </p:nvSpPr>
        <p:spPr bwMode="auto">
          <a:xfrm>
            <a:off x="5028174" y="5521016"/>
            <a:ext cx="622180"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a:t>
            </a:r>
            <a:endParaRPr lang="en-US" altLang="zh-CN" sz="2100"/>
          </a:p>
        </p:txBody>
      </p:sp>
      <p:sp>
        <p:nvSpPr>
          <p:cNvPr id="5144" name="AutoShape 24"/>
          <p:cNvSpPr>
            <a:spLocks noChangeArrowheads="1"/>
          </p:cNvSpPr>
          <p:nvPr/>
        </p:nvSpPr>
        <p:spPr bwMode="auto">
          <a:xfrm>
            <a:off x="5796420" y="4800124"/>
            <a:ext cx="287829" cy="792345"/>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5" name="Text Box 25"/>
          <p:cNvSpPr txBox="1">
            <a:spLocks noChangeArrowheads="1"/>
          </p:cNvSpPr>
          <p:nvPr/>
        </p:nvSpPr>
        <p:spPr bwMode="auto">
          <a:xfrm>
            <a:off x="5316000" y="5735378"/>
            <a:ext cx="958811"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a:t>mid=6</a:t>
            </a:r>
          </a:p>
        </p:txBody>
      </p:sp>
      <p:sp>
        <p:nvSpPr>
          <p:cNvPr id="5146" name="AutoShape 26"/>
          <p:cNvSpPr>
            <a:spLocks noChangeArrowheads="1"/>
          </p:cNvSpPr>
          <p:nvPr/>
        </p:nvSpPr>
        <p:spPr bwMode="auto">
          <a:xfrm>
            <a:off x="6372079" y="4800124"/>
            <a:ext cx="287829" cy="792345"/>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7" name="Text Box 27"/>
          <p:cNvSpPr txBox="1">
            <a:spLocks noChangeArrowheads="1"/>
          </p:cNvSpPr>
          <p:nvPr/>
        </p:nvSpPr>
        <p:spPr bwMode="auto">
          <a:xfrm>
            <a:off x="6181607" y="5521016"/>
            <a:ext cx="1151317"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high=7</a:t>
            </a:r>
            <a:endParaRPr lang="en-US" altLang="zh-CN" sz="2100"/>
          </a:p>
        </p:txBody>
      </p:sp>
      <p:sp>
        <p:nvSpPr>
          <p:cNvPr id="5148" name="AutoShape 28"/>
          <p:cNvSpPr>
            <a:spLocks noChangeArrowheads="1"/>
          </p:cNvSpPr>
          <p:nvPr/>
        </p:nvSpPr>
        <p:spPr bwMode="auto">
          <a:xfrm>
            <a:off x="5411237" y="6067247"/>
            <a:ext cx="287829" cy="792345"/>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49" name="Text Box 29"/>
          <p:cNvSpPr txBox="1">
            <a:spLocks noChangeArrowheads="1"/>
          </p:cNvSpPr>
          <p:nvPr/>
        </p:nvSpPr>
        <p:spPr bwMode="auto">
          <a:xfrm>
            <a:off x="4078982" y="6463415"/>
            <a:ext cx="1396818"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low=6</a:t>
            </a:r>
            <a:endParaRPr lang="en-US" altLang="zh-CN" sz="2100"/>
          </a:p>
        </p:txBody>
      </p:sp>
      <p:sp>
        <p:nvSpPr>
          <p:cNvPr id="5150" name="AutoShape 30"/>
          <p:cNvSpPr>
            <a:spLocks noChangeArrowheads="1"/>
          </p:cNvSpPr>
          <p:nvPr/>
        </p:nvSpPr>
        <p:spPr bwMode="auto">
          <a:xfrm>
            <a:off x="5701186" y="6067247"/>
            <a:ext cx="287829" cy="792345"/>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850" tIns="54425" rIns="108850" bIns="54425"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100"/>
          </a:p>
        </p:txBody>
      </p:sp>
      <p:sp>
        <p:nvSpPr>
          <p:cNvPr id="5151" name="Text Box 31"/>
          <p:cNvSpPr txBox="1">
            <a:spLocks noChangeArrowheads="1"/>
          </p:cNvSpPr>
          <p:nvPr/>
        </p:nvSpPr>
        <p:spPr bwMode="auto">
          <a:xfrm>
            <a:off x="6084253" y="6492791"/>
            <a:ext cx="1151317" cy="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high=6</a:t>
            </a:r>
            <a:endParaRPr lang="en-US" altLang="zh-CN" sz="2100"/>
          </a:p>
        </p:txBody>
      </p:sp>
      <p:sp>
        <p:nvSpPr>
          <p:cNvPr id="34" name="Text Box 22"/>
          <p:cNvSpPr txBox="1">
            <a:spLocks noChangeArrowheads="1"/>
          </p:cNvSpPr>
          <p:nvPr/>
        </p:nvSpPr>
        <p:spPr bwMode="auto">
          <a:xfrm>
            <a:off x="101517" y="4666752"/>
            <a:ext cx="4774706" cy="158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400" smtClean="0"/>
              <a:t>当</a:t>
            </a:r>
            <a:r>
              <a:rPr lang="en-US" altLang="zh-CN" sz="2400" smtClean="0"/>
              <a:t>target&lt;=current  </a:t>
            </a:r>
          </a:p>
          <a:p>
            <a:pPr>
              <a:spcBef>
                <a:spcPct val="0"/>
              </a:spcBef>
              <a:buNone/>
            </a:pPr>
            <a:r>
              <a:rPr lang="en-US" altLang="zh-CN" sz="2400" smtClean="0"/>
              <a:t>high=mid</a:t>
            </a:r>
            <a:r>
              <a:rPr lang="zh-CN" altLang="en-US" sz="2400" smtClean="0"/>
              <a:t>；</a:t>
            </a:r>
            <a:endParaRPr lang="en-US" altLang="zh-CN" sz="2400" dirty="0"/>
          </a:p>
          <a:p>
            <a:pPr eaLnBrk="1" hangingPunct="1">
              <a:spcBef>
                <a:spcPct val="0"/>
              </a:spcBef>
              <a:buFontTx/>
              <a:buNone/>
            </a:pPr>
            <a:r>
              <a:rPr lang="zh-CN" altLang="en-US" sz="2400" smtClean="0"/>
              <a:t>当</a:t>
            </a:r>
            <a:r>
              <a:rPr lang="en-US" altLang="zh-CN" sz="2400" smtClean="0"/>
              <a:t>target&gt;current</a:t>
            </a:r>
          </a:p>
          <a:p>
            <a:pPr eaLnBrk="1" hangingPunct="1">
              <a:spcBef>
                <a:spcPct val="0"/>
              </a:spcBef>
              <a:buFontTx/>
              <a:buNone/>
            </a:pPr>
            <a:r>
              <a:rPr lang="en-US" altLang="zh-CN" sz="2400" smtClean="0"/>
              <a:t>low=mid+1</a:t>
            </a:r>
            <a:r>
              <a:rPr lang="zh-CN" altLang="en-US" sz="2400" smtClean="0"/>
              <a:t>；</a:t>
            </a:r>
            <a:endParaRPr lang="en-US" altLang="zh-CN" sz="2400" dirty="0"/>
          </a:p>
        </p:txBody>
      </p:sp>
      <p:sp>
        <p:nvSpPr>
          <p:cNvPr id="35" name="Text Box 22"/>
          <p:cNvSpPr txBox="1">
            <a:spLocks noChangeArrowheads="1"/>
          </p:cNvSpPr>
          <p:nvPr/>
        </p:nvSpPr>
        <p:spPr bwMode="auto">
          <a:xfrm>
            <a:off x="8303165" y="4800125"/>
            <a:ext cx="4609500" cy="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100" smtClean="0"/>
              <a:t>low=high </a:t>
            </a:r>
            <a:r>
              <a:rPr lang="zh-CN" altLang="en-US" sz="2100" dirty="0"/>
              <a:t>结束循环</a:t>
            </a:r>
            <a:endParaRPr lang="en-US" altLang="zh-CN" sz="2100" dirty="0"/>
          </a:p>
        </p:txBody>
      </p:sp>
      <p:sp>
        <p:nvSpPr>
          <p:cNvPr id="3" name="TextBox 2"/>
          <p:cNvSpPr txBox="1"/>
          <p:nvPr/>
        </p:nvSpPr>
        <p:spPr>
          <a:xfrm>
            <a:off x="1630714" y="3220569"/>
            <a:ext cx="732787" cy="725466"/>
          </a:xfrm>
          <a:prstGeom prst="rect">
            <a:avLst/>
          </a:prstGeom>
          <a:solidFill>
            <a:schemeClr val="bg1"/>
          </a:solidFill>
        </p:spPr>
        <p:txBody>
          <a:bodyPr wrap="none" lIns="108850" tIns="54425" rIns="108850" bIns="54425" rtlCol="0">
            <a:spAutoFit/>
          </a:bodyPr>
          <a:lstStyle/>
          <a:p>
            <a:r>
              <a:rPr kumimoji="1" lang="en-US" altLang="zh-CN" sz="4000" b="1" dirty="0">
                <a:solidFill>
                  <a:srgbClr val="CC0000"/>
                </a:solidFill>
                <a:latin typeface="Times New Roman" panose="02020603050405020304" pitchFamily="18" charset="0"/>
                <a:ea typeface="隶书" pitchFamily="49" charset="-122"/>
              </a:rPr>
              <a:t>68</a:t>
            </a:r>
            <a:endParaRPr lang="zh-CN" altLang="en-US" sz="1800" dirty="0"/>
          </a:p>
        </p:txBody>
      </p:sp>
      <p:sp>
        <p:nvSpPr>
          <p:cNvPr id="4" name="矩形 3"/>
          <p:cNvSpPr/>
          <p:nvPr/>
        </p:nvSpPr>
        <p:spPr>
          <a:xfrm>
            <a:off x="4" y="4289085"/>
            <a:ext cx="4416594" cy="369332"/>
          </a:xfrm>
          <a:prstGeom prst="rect">
            <a:avLst/>
          </a:prstGeom>
        </p:spPr>
        <p:txBody>
          <a:bodyPr wrap="none">
            <a:spAutoFit/>
          </a:bodyPr>
          <a:lstStyle/>
          <a:p>
            <a:r>
              <a:rPr lang="zh-CN" altLang="zh-CN" sz="1800">
                <a:solidFill>
                  <a:srgbClr val="000000"/>
                </a:solidFill>
                <a:latin typeface="Consolas" pitchFamily="49" charset="0"/>
                <a:cs typeface="宋体" pitchFamily="2" charset="-122"/>
              </a:rPr>
              <a:t>current = </a:t>
            </a:r>
            <a:r>
              <a:rPr lang="zh-CN" altLang="zh-CN" sz="1800">
                <a:solidFill>
                  <a:srgbClr val="94558D"/>
                </a:solidFill>
                <a:latin typeface="Consolas" pitchFamily="49" charset="0"/>
                <a:cs typeface="宋体" pitchFamily="2" charset="-122"/>
              </a:rPr>
              <a:t>self</a:t>
            </a:r>
            <a:r>
              <a:rPr lang="zh-CN" altLang="zh-CN" sz="1800">
                <a:solidFill>
                  <a:srgbClr val="000000"/>
                </a:solidFill>
                <a:latin typeface="Consolas" pitchFamily="49" charset="0"/>
                <a:cs typeface="宋体" pitchFamily="2" charset="-122"/>
              </a:rPr>
              <a:t>.data[mid].getKey</a:t>
            </a:r>
            <a:r>
              <a:rPr lang="zh-CN" altLang="zh-CN" sz="1800" smtClean="0">
                <a:solidFill>
                  <a:srgbClr val="000000"/>
                </a:solidFill>
                <a:latin typeface="Consolas" pitchFamily="49" charset="0"/>
                <a:cs typeface="宋体" pitchFamily="2" charset="-122"/>
              </a:rPr>
              <a:t>()</a:t>
            </a:r>
            <a:r>
              <a:rPr lang="zh-CN" altLang="en-US" sz="1800" smtClean="0">
                <a:solidFill>
                  <a:prstClr val="black"/>
                </a:solidFill>
              </a:rPr>
              <a:t> </a:t>
            </a:r>
            <a:endParaRPr lang="zh-CN" altLang="en-US" sz="1800"/>
          </a:p>
        </p:txBody>
      </p:sp>
    </p:spTree>
    <p:extLst>
      <p:ext uri="{BB962C8B-B14F-4D97-AF65-F5344CB8AC3E}">
        <p14:creationId xmlns:p14="http://schemas.microsoft.com/office/powerpoint/2010/main" val="211554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additive="base">
                                        <p:cTn id="12" dur="500" fill="hold"/>
                                        <p:tgtEl>
                                          <p:spTgt spid="5123"/>
                                        </p:tgtEl>
                                        <p:attrNameLst>
                                          <p:attrName>ppt_x</p:attrName>
                                        </p:attrNameLst>
                                      </p:cBhvr>
                                      <p:tavLst>
                                        <p:tav tm="0">
                                          <p:val>
                                            <p:strVal val="0-#ppt_w/2"/>
                                          </p:val>
                                        </p:tav>
                                        <p:tav tm="100000">
                                          <p:val>
                                            <p:strVal val="#ppt_x"/>
                                          </p:val>
                                        </p:tav>
                                      </p:tavLst>
                                    </p:anim>
                                    <p:anim calcmode="lin" valueType="num">
                                      <p:cBhvr additive="base">
                                        <p:cTn id="13" dur="500" fill="hold"/>
                                        <p:tgtEl>
                                          <p:spTgt spid="51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1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1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12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1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1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1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13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13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13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3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1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14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14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14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4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14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4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14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14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14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49"/>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15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5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nimBg="1"/>
      <p:bldP spid="5125" grpId="0"/>
      <p:bldP spid="5126" grpId="0" animBg="1"/>
      <p:bldP spid="5127" grpId="0"/>
      <p:bldP spid="5128" grpId="0" animBg="1"/>
      <p:bldP spid="5129" grpId="0"/>
      <p:bldP spid="5130" grpId="0" animBg="1"/>
      <p:bldP spid="5131" grpId="0"/>
      <p:bldP spid="5132" grpId="0" animBg="1"/>
      <p:bldP spid="5133" grpId="0"/>
      <p:bldP spid="5134" grpId="0" animBg="1"/>
      <p:bldP spid="5135" grpId="0"/>
      <p:bldP spid="5136" grpId="0" animBg="1"/>
      <p:bldP spid="5137" grpId="0"/>
      <p:bldP spid="5138" grpId="0" animBg="1"/>
      <p:bldP spid="5139" grpId="0"/>
      <p:bldP spid="5140" grpId="0" animBg="1"/>
      <p:bldP spid="5141" grpId="0"/>
      <p:bldP spid="5142" grpId="0" animBg="1"/>
      <p:bldP spid="5143" grpId="0"/>
      <p:bldP spid="5144" grpId="0" animBg="1"/>
      <p:bldP spid="5145" grpId="0"/>
      <p:bldP spid="5146" grpId="0" animBg="1"/>
      <p:bldP spid="5147" grpId="0"/>
      <p:bldP spid="5148" grpId="0" animBg="1"/>
      <p:bldP spid="5149" grpId="0"/>
      <p:bldP spid="5150" grpId="0" animBg="1"/>
      <p:bldP spid="5151" grpId="0"/>
      <p:bldP spid="34" grpId="0"/>
      <p:bldP spid="35" grpId="0"/>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2105969" y="1394167"/>
            <a:ext cx="871890" cy="648222"/>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6</a:t>
            </a:r>
            <a:endParaRPr lang="zh-CN" altLang="en-US" sz="3600" b="1" dirty="0">
              <a:solidFill>
                <a:prstClr val="black"/>
              </a:solidFill>
            </a:endParaRPr>
          </a:p>
        </p:txBody>
      </p:sp>
      <p:sp>
        <p:nvSpPr>
          <p:cNvPr id="7" name="圆角矩形 6"/>
          <p:cNvSpPr/>
          <p:nvPr/>
        </p:nvSpPr>
        <p:spPr>
          <a:xfrm>
            <a:off x="2102418" y="3351274"/>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8</a:t>
            </a:r>
            <a:endParaRPr lang="zh-CN" altLang="en-US" sz="3600" b="1" dirty="0">
              <a:solidFill>
                <a:prstClr val="black"/>
              </a:solidFill>
            </a:endParaRPr>
          </a:p>
        </p:txBody>
      </p:sp>
      <p:sp>
        <p:nvSpPr>
          <p:cNvPr id="8" name="圆角矩形 7"/>
          <p:cNvSpPr/>
          <p:nvPr/>
        </p:nvSpPr>
        <p:spPr>
          <a:xfrm>
            <a:off x="3094795" y="2330095"/>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选择排序</a:t>
            </a:r>
            <a:endParaRPr lang="zh-CN" altLang="en-US" sz="3600" b="1">
              <a:solidFill>
                <a:prstClr val="black"/>
              </a:solidFill>
            </a:endParaRPr>
          </a:p>
        </p:txBody>
      </p:sp>
      <p:sp>
        <p:nvSpPr>
          <p:cNvPr id="10" name="圆角矩形 9"/>
          <p:cNvSpPr/>
          <p:nvPr/>
        </p:nvSpPr>
        <p:spPr>
          <a:xfrm>
            <a:off x="3094795" y="3351601"/>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prstClr val="black"/>
                </a:solidFill>
              </a:rPr>
              <a:t>插入排序</a:t>
            </a:r>
            <a:endParaRPr lang="zh-CN" altLang="en-US" sz="3600" b="1">
              <a:solidFill>
                <a:prstClr val="black"/>
              </a:solidFill>
            </a:endParaRPr>
          </a:p>
        </p:txBody>
      </p:sp>
      <p:sp>
        <p:nvSpPr>
          <p:cNvPr id="11" name="圆角矩形 10"/>
          <p:cNvSpPr/>
          <p:nvPr/>
        </p:nvSpPr>
        <p:spPr>
          <a:xfrm>
            <a:off x="2102418" y="2330092"/>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7</a:t>
            </a:r>
            <a:endParaRPr lang="zh-CN" altLang="en-US" sz="3600" b="1" dirty="0">
              <a:solidFill>
                <a:prstClr val="black"/>
              </a:solidFill>
            </a:endParaRPr>
          </a:p>
        </p:txBody>
      </p:sp>
      <p:sp>
        <p:nvSpPr>
          <p:cNvPr id="12" name="圆角矩形 11"/>
          <p:cNvSpPr/>
          <p:nvPr/>
        </p:nvSpPr>
        <p:spPr>
          <a:xfrm>
            <a:off x="3094794" y="1386490"/>
            <a:ext cx="7133398" cy="655903"/>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smtClean="0">
                <a:solidFill>
                  <a:srgbClr val="000000"/>
                </a:solidFill>
              </a:rPr>
              <a:t>冒泡排序</a:t>
            </a:r>
            <a:endParaRPr lang="zh-CN" altLang="en-US" sz="3600" b="1" dirty="0">
              <a:solidFill>
                <a:srgbClr val="000000"/>
              </a:solidFill>
            </a:endParaRPr>
          </a:p>
        </p:txBody>
      </p:sp>
      <p:sp>
        <p:nvSpPr>
          <p:cNvPr id="9" name="圆角矩形 8"/>
          <p:cNvSpPr/>
          <p:nvPr/>
        </p:nvSpPr>
        <p:spPr>
          <a:xfrm>
            <a:off x="2134802" y="4365419"/>
            <a:ext cx="871890" cy="648555"/>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117211" tIns="58605" rIns="117211" bIns="58605" rtlCol="0" anchor="ctr"/>
          <a:lstStyle/>
          <a:p>
            <a:pPr algn="ctr"/>
            <a:r>
              <a:rPr lang="en-US" altLang="zh-CN" sz="3600" b="1" smtClean="0">
                <a:solidFill>
                  <a:prstClr val="black"/>
                </a:solidFill>
              </a:rPr>
              <a:t>9</a:t>
            </a:r>
            <a:endParaRPr lang="zh-CN" altLang="en-US" sz="3600" b="1" dirty="0">
              <a:solidFill>
                <a:prstClr val="black"/>
              </a:solidFill>
            </a:endParaRPr>
          </a:p>
        </p:txBody>
      </p:sp>
      <p:sp>
        <p:nvSpPr>
          <p:cNvPr id="13" name="圆角矩形 12"/>
          <p:cNvSpPr/>
          <p:nvPr/>
        </p:nvSpPr>
        <p:spPr>
          <a:xfrm>
            <a:off x="3127179" y="4365746"/>
            <a:ext cx="7133398" cy="648222"/>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117211" tIns="58605" rIns="117211" bIns="58605" rtlCol="0" anchor="ctr"/>
          <a:lstStyle/>
          <a:p>
            <a:pPr algn="just"/>
            <a:r>
              <a:rPr lang="zh-CN" altLang="en-US" sz="3600" b="1">
                <a:solidFill>
                  <a:prstClr val="black"/>
                </a:solidFill>
              </a:rPr>
              <a:t>希</a:t>
            </a:r>
            <a:r>
              <a:rPr lang="zh-CN" altLang="en-US" sz="3600" b="1" smtClean="0">
                <a:solidFill>
                  <a:prstClr val="black"/>
                </a:solidFill>
              </a:rPr>
              <a:t>尔</a:t>
            </a:r>
            <a:r>
              <a:rPr lang="zh-CN" altLang="en-US" sz="3600" b="1">
                <a:solidFill>
                  <a:prstClr val="black"/>
                </a:solidFill>
              </a:rPr>
              <a:t>排序</a:t>
            </a:r>
          </a:p>
        </p:txBody>
      </p:sp>
    </p:spTree>
    <p:extLst>
      <p:ext uri="{BB962C8B-B14F-4D97-AF65-F5344CB8AC3E}">
        <p14:creationId xmlns:p14="http://schemas.microsoft.com/office/powerpoint/2010/main" val="36304919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622" y="1125542"/>
            <a:ext cx="10847734" cy="5095893"/>
          </a:xfrm>
          <a:prstGeom prst="rect">
            <a:avLst/>
          </a:prstGeom>
        </p:spPr>
        <p:txBody>
          <a:bodyPr wrap="square" lIns="108850" tIns="54425" rIns="108850" bIns="54425">
            <a:spAutoFit/>
          </a:bodyPr>
          <a:lstStyle/>
          <a:p>
            <a:pPr algn="just">
              <a:lnSpc>
                <a:spcPct val="150000"/>
              </a:lnSpc>
            </a:pPr>
            <a:r>
              <a:rPr lang="en-US" altLang="zh-CN" sz="2400" b="1" kern="100" smtClean="0">
                <a:latin typeface="Arial" panose="020B0604020202020204"/>
                <a:cs typeface="Times New Roman" panose="02020603050405020304"/>
              </a:rPr>
              <a:t>1</a:t>
            </a:r>
            <a:r>
              <a:rPr lang="zh-CN" altLang="en-US" sz="2400" b="1" kern="100" smtClean="0">
                <a:latin typeface="Arial" panose="020B0604020202020204"/>
                <a:cs typeface="Times New Roman" panose="02020603050405020304"/>
              </a:rPr>
              <a:t>、初始化 </a:t>
            </a:r>
            <a:r>
              <a:rPr lang="zh-CN" altLang="en-US" sz="2400" b="1" kern="100">
                <a:latin typeface="Arial" panose="020B0604020202020204"/>
                <a:cs typeface="Times New Roman" panose="02020603050405020304"/>
              </a:rPr>
              <a:t>：</a:t>
            </a:r>
            <a:r>
              <a:rPr lang="en-US" altLang="zh-CN" sz="2400" b="1" kern="100">
                <a:latin typeface="Arial" panose="020B0604020202020204"/>
                <a:cs typeface="Times New Roman" panose="02020603050405020304"/>
              </a:rPr>
              <a:t>low = 0; high =len(self.data)-1</a:t>
            </a:r>
            <a:r>
              <a:rPr lang="zh-CN" altLang="en-US" sz="2400" b="1" kern="100">
                <a:latin typeface="Arial" panose="020B0604020202020204"/>
                <a:cs typeface="Times New Roman" panose="02020603050405020304"/>
              </a:rPr>
              <a:t>。</a:t>
            </a:r>
          </a:p>
          <a:p>
            <a:pPr algn="just">
              <a:lnSpc>
                <a:spcPct val="150000"/>
              </a:lnSpc>
            </a:pPr>
            <a:r>
              <a:rPr lang="en-US" altLang="zh-CN" sz="2400" b="1" kern="100" smtClean="0">
                <a:latin typeface="Arial" panose="020B0604020202020204"/>
                <a:cs typeface="Times New Roman" panose="02020603050405020304"/>
              </a:rPr>
              <a:t>2</a:t>
            </a:r>
            <a:r>
              <a:rPr lang="zh-CN" altLang="en-US" sz="2400" b="1" kern="100" smtClean="0">
                <a:latin typeface="Arial" panose="020B0604020202020204"/>
                <a:cs typeface="Times New Roman" panose="02020603050405020304"/>
              </a:rPr>
              <a:t>、当</a:t>
            </a:r>
            <a:r>
              <a:rPr lang="zh-CN" altLang="en-US" sz="2400" b="1" kern="100">
                <a:latin typeface="Arial" panose="020B0604020202020204"/>
                <a:cs typeface="Times New Roman" panose="02020603050405020304"/>
              </a:rPr>
              <a:t>满足条件</a:t>
            </a:r>
            <a:r>
              <a:rPr lang="en-US" altLang="zh-CN" sz="2400" b="1" kern="100">
                <a:latin typeface="Arial" panose="020B0604020202020204"/>
                <a:cs typeface="Times New Roman" panose="02020603050405020304"/>
              </a:rPr>
              <a:t>low&lt;high</a:t>
            </a:r>
            <a:r>
              <a:rPr lang="zh-CN" altLang="en-US" sz="2400" b="1" kern="100">
                <a:latin typeface="Arial" panose="020B0604020202020204"/>
                <a:cs typeface="Times New Roman" panose="02020603050405020304"/>
              </a:rPr>
              <a:t>时，循环执行：</a:t>
            </a:r>
          </a:p>
          <a:p>
            <a:pPr algn="just">
              <a:lnSpc>
                <a:spcPct val="150000"/>
              </a:lnSpc>
            </a:pPr>
            <a:r>
              <a:rPr lang="en-US" altLang="zh-CN" sz="2400" b="1" kern="100">
                <a:latin typeface="Arial" panose="020B0604020202020204"/>
                <a:cs typeface="Times New Roman" panose="02020603050405020304"/>
              </a:rPr>
              <a:t>	</a:t>
            </a:r>
            <a:r>
              <a:rPr lang="en-US" altLang="zh-CN" sz="2400" b="1" kern="100" smtClean="0">
                <a:latin typeface="Arial" panose="020B0604020202020204"/>
                <a:cs typeface="Times New Roman" panose="02020603050405020304"/>
              </a:rPr>
              <a:t>mid </a:t>
            </a:r>
            <a:r>
              <a:rPr lang="en-US" altLang="zh-CN" sz="2400" b="1" kern="100">
                <a:latin typeface="Arial" panose="020B0604020202020204"/>
                <a:cs typeface="Times New Roman" panose="02020603050405020304"/>
              </a:rPr>
              <a:t>= (low+high</a:t>
            </a:r>
            <a:r>
              <a:rPr lang="en-US" altLang="zh-CN" sz="2400" b="1" kern="100" smtClean="0">
                <a:latin typeface="Arial" panose="020B0604020202020204"/>
                <a:cs typeface="Times New Roman" panose="02020603050405020304"/>
              </a:rPr>
              <a:t>) // 2</a:t>
            </a:r>
            <a:r>
              <a:rPr lang="en-US" altLang="zh-CN" sz="2400" b="1" kern="100">
                <a:latin typeface="Arial" panose="020B0604020202020204"/>
                <a:cs typeface="Times New Roman" panose="02020603050405020304"/>
              </a:rPr>
              <a:t>;</a:t>
            </a:r>
          </a:p>
          <a:p>
            <a:pPr algn="just">
              <a:lnSpc>
                <a:spcPct val="150000"/>
              </a:lnSpc>
            </a:pPr>
            <a:r>
              <a:rPr lang="en-US" altLang="zh-CN" sz="2400" b="1" kern="100" smtClean="0">
                <a:latin typeface="Arial" panose="020B0604020202020204"/>
                <a:cs typeface="Times New Roman" panose="02020603050405020304"/>
              </a:rPr>
              <a:t>	</a:t>
            </a:r>
            <a:r>
              <a:rPr lang="zh-CN" altLang="en-US" sz="2400" b="1" kern="100" smtClean="0">
                <a:latin typeface="Arial" panose="020B0604020202020204"/>
                <a:cs typeface="Times New Roman" panose="02020603050405020304"/>
              </a:rPr>
              <a:t>获得</a:t>
            </a:r>
            <a:r>
              <a:rPr lang="en-US" altLang="zh-CN" sz="2400" b="1" kern="100">
                <a:latin typeface="Arial" panose="020B0604020202020204"/>
                <a:cs typeface="Times New Roman" panose="02020603050405020304"/>
              </a:rPr>
              <a:t>mid</a:t>
            </a:r>
            <a:r>
              <a:rPr lang="zh-CN" altLang="en-US" sz="2400" b="1" kern="100">
                <a:latin typeface="Arial" panose="020B0604020202020204"/>
                <a:cs typeface="Times New Roman" panose="02020603050405020304"/>
              </a:rPr>
              <a:t>位置记录的关键字，假设为</a:t>
            </a:r>
            <a:r>
              <a:rPr lang="en-US" altLang="zh-CN" sz="2400" b="1" kern="100">
                <a:latin typeface="Arial" panose="020B0604020202020204"/>
                <a:cs typeface="Times New Roman" panose="02020603050405020304"/>
              </a:rPr>
              <a:t>current</a:t>
            </a:r>
            <a:r>
              <a:rPr lang="zh-CN" altLang="en-US" sz="2400" b="1" kern="100">
                <a:latin typeface="Arial" panose="020B0604020202020204"/>
                <a:cs typeface="Times New Roman" panose="02020603050405020304"/>
              </a:rPr>
              <a:t>；</a:t>
            </a:r>
          </a:p>
          <a:p>
            <a:pPr algn="just">
              <a:lnSpc>
                <a:spcPct val="150000"/>
              </a:lnSpc>
            </a:pPr>
            <a:r>
              <a:rPr lang="en-US" altLang="zh-CN" sz="2400" b="1" kern="100" smtClean="0">
                <a:latin typeface="Arial" panose="020B0604020202020204"/>
                <a:cs typeface="Times New Roman" panose="02020603050405020304"/>
              </a:rPr>
              <a:t>	</a:t>
            </a:r>
            <a:r>
              <a:rPr lang="zh-CN" altLang="en-US" sz="2400" b="1" kern="100" smtClean="0">
                <a:latin typeface="Arial" panose="020B0604020202020204"/>
                <a:cs typeface="Times New Roman" panose="02020603050405020304"/>
              </a:rPr>
              <a:t>将</a:t>
            </a:r>
            <a:r>
              <a:rPr lang="zh-CN" altLang="en-US" sz="2400" b="1" kern="100">
                <a:latin typeface="Arial" panose="020B0604020202020204"/>
                <a:cs typeface="Times New Roman" panose="02020603050405020304"/>
              </a:rPr>
              <a:t>目标</a:t>
            </a:r>
            <a:r>
              <a:rPr lang="en-US" altLang="zh-CN" sz="2400" b="1" kern="100">
                <a:latin typeface="Arial" panose="020B0604020202020204"/>
                <a:cs typeface="Times New Roman" panose="02020603050405020304"/>
              </a:rPr>
              <a:t>target</a:t>
            </a:r>
            <a:r>
              <a:rPr lang="zh-CN" altLang="en-US" sz="2400" b="1" kern="100">
                <a:latin typeface="Arial" panose="020B0604020202020204"/>
                <a:cs typeface="Times New Roman" panose="02020603050405020304"/>
              </a:rPr>
              <a:t>与</a:t>
            </a:r>
            <a:r>
              <a:rPr lang="en-US" altLang="zh-CN" sz="2400" b="1" kern="100">
                <a:latin typeface="Arial" panose="020B0604020202020204"/>
                <a:cs typeface="Times New Roman" panose="02020603050405020304"/>
              </a:rPr>
              <a:t>current</a:t>
            </a:r>
            <a:r>
              <a:rPr lang="zh-CN" altLang="en-US" sz="2400" b="1" kern="100">
                <a:latin typeface="Arial" panose="020B0604020202020204"/>
                <a:cs typeface="Times New Roman" panose="02020603050405020304"/>
              </a:rPr>
              <a:t>相比较；</a:t>
            </a:r>
          </a:p>
          <a:p>
            <a:pPr algn="just">
              <a:lnSpc>
                <a:spcPct val="150000"/>
              </a:lnSpc>
            </a:pPr>
            <a:r>
              <a:rPr lang="en-US" altLang="zh-CN" sz="2400" b="1" kern="100" smtClean="0">
                <a:latin typeface="Arial" panose="020B0604020202020204"/>
                <a:cs typeface="Times New Roman" panose="02020603050405020304"/>
              </a:rPr>
              <a:t>	</a:t>
            </a:r>
            <a:r>
              <a:rPr lang="zh-CN" altLang="en-US" sz="2400" b="1" kern="100" smtClean="0">
                <a:latin typeface="Arial" panose="020B0604020202020204"/>
                <a:cs typeface="Times New Roman" panose="02020603050405020304"/>
              </a:rPr>
              <a:t>如果</a:t>
            </a:r>
            <a:r>
              <a:rPr lang="en-US" altLang="zh-CN" sz="2400" b="1" kern="100">
                <a:latin typeface="Arial" panose="020B0604020202020204"/>
                <a:cs typeface="Times New Roman" panose="02020603050405020304"/>
              </a:rPr>
              <a:t>target&gt;target</a:t>
            </a:r>
            <a:r>
              <a:rPr lang="zh-CN" altLang="en-US" sz="2400" b="1" kern="100">
                <a:latin typeface="Arial" panose="020B0604020202020204"/>
                <a:cs typeface="Times New Roman" panose="02020603050405020304"/>
              </a:rPr>
              <a:t>，</a:t>
            </a:r>
            <a:r>
              <a:rPr lang="en-US" altLang="zh-CN" sz="2400" b="1" kern="100">
                <a:latin typeface="Arial" panose="020B0604020202020204"/>
                <a:cs typeface="Times New Roman" panose="02020603050405020304"/>
              </a:rPr>
              <a:t>low=mid+1</a:t>
            </a:r>
            <a:r>
              <a:rPr lang="zh-CN" altLang="en-US" sz="2400" b="1" kern="100">
                <a:latin typeface="Arial" panose="020B0604020202020204"/>
                <a:cs typeface="Times New Roman" panose="02020603050405020304"/>
              </a:rPr>
              <a:t>，否则</a:t>
            </a:r>
            <a:r>
              <a:rPr lang="en-US" altLang="zh-CN" sz="2400" b="1" kern="100">
                <a:latin typeface="Arial" panose="020B0604020202020204"/>
                <a:cs typeface="Times New Roman" panose="02020603050405020304"/>
              </a:rPr>
              <a:t>high=mid</a:t>
            </a:r>
            <a:r>
              <a:rPr lang="zh-CN" altLang="en-US" sz="2400" b="1" kern="100">
                <a:latin typeface="Arial" panose="020B0604020202020204"/>
                <a:cs typeface="Times New Roman" panose="02020603050405020304"/>
              </a:rPr>
              <a:t>，</a:t>
            </a:r>
          </a:p>
          <a:p>
            <a:pPr algn="just">
              <a:lnSpc>
                <a:spcPct val="150000"/>
              </a:lnSpc>
            </a:pPr>
            <a:r>
              <a:rPr lang="en-US" altLang="zh-CN" sz="2400" b="1" kern="100" smtClean="0">
                <a:latin typeface="Arial" panose="020B0604020202020204"/>
                <a:cs typeface="Times New Roman" panose="02020603050405020304"/>
              </a:rPr>
              <a:t>3</a:t>
            </a:r>
            <a:r>
              <a:rPr lang="zh-CN" altLang="en-US" sz="2400" b="1" kern="100" smtClean="0">
                <a:latin typeface="Arial" panose="020B0604020202020204"/>
                <a:cs typeface="Times New Roman" panose="02020603050405020304"/>
              </a:rPr>
              <a:t>、如果</a:t>
            </a:r>
            <a:r>
              <a:rPr lang="en-US" altLang="zh-CN" sz="2400" b="1" kern="100">
                <a:latin typeface="Arial" panose="020B0604020202020204"/>
                <a:cs typeface="Times New Roman" panose="02020603050405020304"/>
              </a:rPr>
              <a:t>low&gt;high</a:t>
            </a:r>
            <a:r>
              <a:rPr lang="zh-CN" altLang="en-US" sz="2400" b="1" kern="100">
                <a:latin typeface="Arial" panose="020B0604020202020204"/>
                <a:cs typeface="Times New Roman" panose="02020603050405020304"/>
              </a:rPr>
              <a:t>，说明整个待查</a:t>
            </a:r>
            <a:r>
              <a:rPr lang="zh-CN" altLang="en-US" sz="2400" b="1" kern="100" smtClean="0">
                <a:latin typeface="Arial" panose="020B0604020202020204"/>
                <a:cs typeface="Times New Roman" panose="02020603050405020304"/>
              </a:rPr>
              <a:t>表初始即为</a:t>
            </a:r>
            <a:r>
              <a:rPr lang="zh-CN" altLang="en-US" sz="2400" b="1" kern="100">
                <a:latin typeface="Arial" panose="020B0604020202020204"/>
                <a:cs typeface="Times New Roman" panose="02020603050405020304"/>
              </a:rPr>
              <a:t>空表，查找失败，返回</a:t>
            </a:r>
            <a:r>
              <a:rPr lang="en-US" altLang="zh-CN" sz="2400" b="1" kern="100">
                <a:latin typeface="Arial" panose="020B0604020202020204"/>
                <a:cs typeface="Times New Roman" panose="02020603050405020304"/>
              </a:rPr>
              <a:t>-1</a:t>
            </a:r>
            <a:r>
              <a:rPr lang="zh-CN" altLang="en-US" sz="2400" b="1" kern="100">
                <a:latin typeface="Arial" panose="020B0604020202020204"/>
                <a:cs typeface="Times New Roman" panose="02020603050405020304"/>
              </a:rPr>
              <a:t>；</a:t>
            </a:r>
          </a:p>
          <a:p>
            <a:pPr algn="just">
              <a:lnSpc>
                <a:spcPct val="150000"/>
              </a:lnSpc>
            </a:pPr>
            <a:r>
              <a:rPr lang="en-US" altLang="zh-CN" sz="2400" b="1" kern="100" smtClean="0">
                <a:latin typeface="Arial" panose="020B0604020202020204"/>
                <a:cs typeface="Times New Roman" panose="02020603050405020304"/>
              </a:rPr>
              <a:t>4</a:t>
            </a:r>
            <a:r>
              <a:rPr lang="zh-CN" altLang="en-US" sz="2400" b="1" kern="100" smtClean="0">
                <a:latin typeface="Arial" panose="020B0604020202020204"/>
                <a:cs typeface="Times New Roman" panose="02020603050405020304"/>
              </a:rPr>
              <a:t>、如果</a:t>
            </a:r>
            <a:r>
              <a:rPr lang="en-US" altLang="zh-CN" sz="2400" b="1" kern="100">
                <a:latin typeface="Arial" panose="020B0604020202020204"/>
                <a:cs typeface="Times New Roman" panose="02020603050405020304"/>
              </a:rPr>
              <a:t>low==high</a:t>
            </a:r>
            <a:r>
              <a:rPr lang="zh-CN" altLang="en-US" sz="2400" b="1" kern="100">
                <a:latin typeface="Arial" panose="020B0604020202020204"/>
                <a:cs typeface="Times New Roman" panose="02020603050405020304"/>
              </a:rPr>
              <a:t>，则检查该区间唯一的元素是否是目标</a:t>
            </a:r>
            <a:r>
              <a:rPr lang="en-US" altLang="zh-CN" sz="2400" b="1" kern="100">
                <a:latin typeface="Arial" panose="020B0604020202020204"/>
                <a:cs typeface="Times New Roman" panose="02020603050405020304"/>
              </a:rPr>
              <a:t>target</a:t>
            </a:r>
            <a:r>
              <a:rPr lang="zh-CN" altLang="en-US" sz="2400" b="1" kern="100">
                <a:latin typeface="Arial" panose="020B0604020202020204"/>
                <a:cs typeface="Times New Roman" panose="02020603050405020304"/>
              </a:rPr>
              <a:t>，如果是则查找成功，否则查找失败。</a:t>
            </a:r>
          </a:p>
        </p:txBody>
      </p:sp>
      <p:sp>
        <p:nvSpPr>
          <p:cNvPr id="4" name="标题 3"/>
          <p:cNvSpPr>
            <a:spLocks noGrp="1"/>
          </p:cNvSpPr>
          <p:nvPr>
            <p:ph type="title"/>
          </p:nvPr>
        </p:nvSpPr>
        <p:spPr/>
        <p:txBody>
          <a:bodyPr>
            <a:normAutofit fontScale="90000"/>
          </a:bodyPr>
          <a:lstStyle/>
          <a:p>
            <a:r>
              <a:rPr lang="zh-CN" altLang="en-US" smtClean="0"/>
              <a:t>算法描述</a:t>
            </a:r>
            <a:endParaRPr lang="zh-CN" altLang="en-US"/>
          </a:p>
        </p:txBody>
      </p:sp>
    </p:spTree>
    <p:extLst>
      <p:ext uri="{BB962C8B-B14F-4D97-AF65-F5344CB8AC3E}">
        <p14:creationId xmlns:p14="http://schemas.microsoft.com/office/powerpoint/2010/main" val="266722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endParaRPr lang="zh-CN" altLang="en-US"/>
          </a:p>
        </p:txBody>
      </p:sp>
      <p:sp>
        <p:nvSpPr>
          <p:cNvPr id="5" name="Rectangle 1"/>
          <p:cNvSpPr>
            <a:spLocks noChangeArrowheads="1"/>
          </p:cNvSpPr>
          <p:nvPr/>
        </p:nvSpPr>
        <p:spPr bwMode="auto">
          <a:xfrm>
            <a:off x="910630" y="1784644"/>
            <a:ext cx="8474565" cy="4247317"/>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en-US"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rec</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binarySearch1(</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low,high,</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a:t>
            </a:r>
            <a:endPar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endParaRPr>
          </a:p>
          <a:p>
            <a:pPr defTabSz="914400" fontAlgn="base">
              <a:spcBef>
                <a:spcPct val="0"/>
              </a:spcBef>
              <a:spcAft>
                <a:spcPct val="0"/>
              </a:spcAf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a:t>
            </a:r>
            <a:r>
              <a:rPr lang="en-US" altLang="zh-CN" sz="1800">
                <a:solidFill>
                  <a:srgbClr val="000000"/>
                </a:solidFill>
                <a:latin typeface="Consolas" pitchFamily="49" charset="0"/>
                <a:ea typeface="宋体" pitchFamily="2" charset="-122"/>
                <a:cs typeface="宋体" pitchFamily="2" charset="-122"/>
              </a:rPr>
              <a:t>if low </a:t>
            </a:r>
            <a:r>
              <a:rPr lang="en-US" altLang="zh-CN" sz="1800" smtClean="0">
                <a:solidFill>
                  <a:srgbClr val="000000"/>
                </a:solidFill>
                <a:latin typeface="Consolas" pitchFamily="49" charset="0"/>
                <a:ea typeface="宋体" pitchFamily="2" charset="-122"/>
                <a:cs typeface="宋体" pitchFamily="2" charset="-122"/>
              </a:rPr>
              <a:t>&gt; </a:t>
            </a:r>
            <a:r>
              <a:rPr lang="en-US" altLang="zh-CN" sz="1800">
                <a:solidFill>
                  <a:srgbClr val="000000"/>
                </a:solidFill>
                <a:latin typeface="Consolas" pitchFamily="49" charset="0"/>
                <a:ea typeface="宋体" pitchFamily="2" charset="-122"/>
                <a:cs typeface="宋体" pitchFamily="2" charset="-122"/>
              </a:rPr>
              <a:t>high: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smtClean="0">
                <a:ln>
                  <a:noFill/>
                </a:ln>
                <a:solidFill>
                  <a:srgbClr val="000000"/>
                </a:solidFill>
                <a:effectLst/>
                <a:latin typeface="Consolas" pitchFamily="49" charset="0"/>
                <a:ea typeface="宋体" pitchFamily="2" charset="-122"/>
                <a:cs typeface="宋体" pitchFamily="2" charset="-122"/>
              </a:rPr>
              <a:t>   return -1</a:t>
            </a:r>
            <a:endPar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if low == high: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onsolas" pitchFamily="49" charset="0"/>
                <a:ea typeface="宋体" pitchFamily="2" charset="-122"/>
                <a:cs typeface="宋体" pitchFamily="2" charset="-122"/>
              </a:rPr>
              <a:t>	</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if	self.data[low].key == target:</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return low</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onsolas" pitchFamily="49" charset="0"/>
                <a:ea typeface="宋体" pitchFamily="2" charset="-122"/>
                <a:cs typeface="宋体" pitchFamily="2" charset="-122"/>
              </a:rPr>
              <a:t>	</a:t>
            </a: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else :</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return -1</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mid =(low+high)//2</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if target&lt;=self.data[mid].key:</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return self.recbinarySearch1(low,mid,target)</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else:</a:t>
            </a:r>
          </a:p>
          <a:p>
            <a:pPr lvl="0" defTabSz="914400" fontAlgn="base">
              <a:spcBef>
                <a:spcPct val="0"/>
              </a:spcBef>
              <a:spcAft>
                <a:spcPct val="0"/>
              </a:spcAft>
            </a:pPr>
            <a:r>
              <a:rPr lang="en-US" altLang="zh-CN" sz="1800">
                <a:solidFill>
                  <a:srgbClr val="000000"/>
                </a:solidFill>
                <a:latin typeface="Consolas" pitchFamily="49" charset="0"/>
                <a:ea typeface="宋体" pitchFamily="2" charset="-122"/>
                <a:cs typeface="宋体" pitchFamily="2" charset="-122"/>
              </a:rPr>
              <a:t> </a:t>
            </a:r>
            <a:r>
              <a:rPr lang="en-US" altLang="zh-CN" sz="1800" smtClean="0">
                <a:solidFill>
                  <a:srgbClr val="000000"/>
                </a:solidFill>
                <a:latin typeface="Consolas" pitchFamily="49" charset="0"/>
                <a:ea typeface="宋体" pitchFamily="2" charset="-122"/>
                <a:cs typeface="宋体" pitchFamily="2" charset="-122"/>
              </a:rPr>
              <a:t>         return self.recbinarySearch1(mid+1,high,target)</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 name="矩形 1"/>
          <p:cNvSpPr/>
          <p:nvPr/>
        </p:nvSpPr>
        <p:spPr>
          <a:xfrm>
            <a:off x="478582" y="981522"/>
            <a:ext cx="9361040" cy="1015663"/>
          </a:xfrm>
          <a:prstGeom prst="rect">
            <a:avLst/>
          </a:prstGeom>
        </p:spPr>
        <p:txBody>
          <a:bodyPr wrap="square">
            <a:spAutoFit/>
          </a:bodyPr>
          <a:lstStyle/>
          <a:p>
            <a:r>
              <a:rPr lang="zh-CN" altLang="zh-CN" sz="2000" b="1">
                <a:solidFill>
                  <a:srgbClr val="000080"/>
                </a:solidFill>
                <a:latin typeface="Consolas" pitchFamily="49" charset="0"/>
                <a:ea typeface="宋体" pitchFamily="2" charset="-122"/>
                <a:cs typeface="宋体" pitchFamily="2" charset="-122"/>
              </a:rPr>
              <a:t>def </a:t>
            </a:r>
            <a:r>
              <a:rPr lang="zh-CN" altLang="zh-CN" sz="2000">
                <a:solidFill>
                  <a:srgbClr val="000000"/>
                </a:solidFill>
                <a:latin typeface="Consolas" pitchFamily="49" charset="0"/>
                <a:ea typeface="宋体" pitchFamily="2" charset="-122"/>
                <a:cs typeface="宋体" pitchFamily="2" charset="-122"/>
              </a:rPr>
              <a:t>binarySearch1(</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 target)</a:t>
            </a:r>
            <a:r>
              <a:rPr lang="zh-CN" altLang="zh-CN" sz="2000" smtClean="0">
                <a:solidFill>
                  <a:srgbClr val="000000"/>
                </a:solidFill>
                <a:latin typeface="Consolas" pitchFamily="49" charset="0"/>
                <a:ea typeface="宋体" pitchFamily="2" charset="-122"/>
                <a:cs typeface="宋体" pitchFamily="2" charset="-122"/>
              </a:rPr>
              <a:t>:</a:t>
            </a:r>
            <a:endParaRPr lang="en-US" altLang="zh-CN" sz="2000" smtClean="0">
              <a:solidFill>
                <a:srgbClr val="000000"/>
              </a:solidFill>
              <a:latin typeface="Consolas" pitchFamily="49" charset="0"/>
              <a:ea typeface="宋体" pitchFamily="2" charset="-122"/>
              <a:cs typeface="宋体" pitchFamily="2" charset="-122"/>
            </a:endParaRPr>
          </a:p>
          <a:p>
            <a:r>
              <a:rPr lang="en-US" altLang="zh-CN" sz="2000">
                <a:solidFill>
                  <a:srgbClr val="000000"/>
                </a:solidFill>
                <a:latin typeface="Consolas" pitchFamily="49" charset="0"/>
                <a:ea typeface="宋体" pitchFamily="2" charset="-122"/>
                <a:cs typeface="宋体" pitchFamily="2" charset="-122"/>
              </a:rPr>
              <a:t>	</a:t>
            </a:r>
            <a:r>
              <a:rPr lang="en-US" altLang="zh-CN" sz="2000" smtClean="0">
                <a:solidFill>
                  <a:srgbClr val="000000"/>
                </a:solidFill>
                <a:latin typeface="Consolas" pitchFamily="49" charset="0"/>
                <a:ea typeface="宋体" pitchFamily="2" charset="-122"/>
                <a:cs typeface="宋体" pitchFamily="2" charset="-122"/>
              </a:rPr>
              <a:t>return recbinarySearch1(0,</a:t>
            </a:r>
            <a:r>
              <a:rPr lang="zh-CN" altLang="zh-CN" sz="2000">
                <a:solidFill>
                  <a:srgbClr val="000080"/>
                </a:solidFill>
                <a:latin typeface="Consolas" pitchFamily="49" charset="0"/>
                <a:ea typeface="宋体" pitchFamily="2" charset="-122"/>
                <a:cs typeface="宋体" pitchFamily="2" charset="-122"/>
              </a:rPr>
              <a:t> len</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94558D"/>
                </a:solidFill>
                <a:latin typeface="Consolas" pitchFamily="49" charset="0"/>
                <a:ea typeface="宋体" pitchFamily="2" charset="-122"/>
                <a:cs typeface="宋体" pitchFamily="2" charset="-122"/>
              </a:rPr>
              <a:t>self</a:t>
            </a:r>
            <a:r>
              <a:rPr lang="zh-CN" altLang="zh-CN" sz="2000">
                <a:solidFill>
                  <a:srgbClr val="000000"/>
                </a:solidFill>
                <a:latin typeface="Consolas" pitchFamily="49" charset="0"/>
                <a:ea typeface="宋体" pitchFamily="2" charset="-122"/>
                <a:cs typeface="宋体" pitchFamily="2" charset="-122"/>
              </a:rPr>
              <a:t>.data) </a:t>
            </a:r>
            <a:r>
              <a:rPr lang="en-US" altLang="zh-CN" sz="2000" smtClean="0">
                <a:solidFill>
                  <a:srgbClr val="000000"/>
                </a:solidFill>
                <a:latin typeface="Consolas" pitchFamily="49" charset="0"/>
                <a:ea typeface="宋体" pitchFamily="2" charset="-122"/>
                <a:cs typeface="宋体" pitchFamily="2" charset="-122"/>
              </a:rPr>
              <a:t>–</a:t>
            </a:r>
            <a:r>
              <a:rPr lang="zh-CN" altLang="zh-CN" sz="2000" smtClean="0">
                <a:solidFill>
                  <a:srgbClr val="000000"/>
                </a:solidFill>
                <a:latin typeface="Consolas" pitchFamily="49" charset="0"/>
                <a:ea typeface="宋体" pitchFamily="2" charset="-122"/>
                <a:cs typeface="宋体" pitchFamily="2" charset="-122"/>
              </a:rPr>
              <a:t> </a:t>
            </a:r>
            <a:r>
              <a:rPr lang="zh-CN" altLang="zh-CN" sz="2000" smtClean="0">
                <a:solidFill>
                  <a:srgbClr val="0000FF"/>
                </a:solidFill>
                <a:latin typeface="Consolas" pitchFamily="49" charset="0"/>
                <a:ea typeface="宋体" pitchFamily="2" charset="-122"/>
                <a:cs typeface="宋体" pitchFamily="2" charset="-122"/>
              </a:rPr>
              <a:t>1</a:t>
            </a:r>
            <a:r>
              <a:rPr lang="en-US" altLang="zh-CN" sz="2000" smtClean="0">
                <a:solidFill>
                  <a:srgbClr val="0000FF"/>
                </a:solidFill>
                <a:latin typeface="Consolas" pitchFamily="49" charset="0"/>
                <a:ea typeface="宋体" pitchFamily="2" charset="-122"/>
                <a:cs typeface="宋体" pitchFamily="2" charset="-122"/>
              </a:rPr>
              <a:t>,target)</a:t>
            </a:r>
            <a:r>
              <a:rPr lang="zh-CN" altLang="zh-CN" sz="2000">
                <a:solidFill>
                  <a:srgbClr val="000000"/>
                </a:solidFill>
                <a:latin typeface="Consolas" pitchFamily="49" charset="0"/>
                <a:ea typeface="宋体" pitchFamily="2" charset="-122"/>
                <a:cs typeface="宋体" pitchFamily="2" charset="-122"/>
              </a:rPr>
              <a:t/>
            </a:r>
            <a:br>
              <a:rPr lang="zh-CN" altLang="zh-CN" sz="2000">
                <a:solidFill>
                  <a:srgbClr val="000000"/>
                </a:solidFill>
                <a:latin typeface="Consolas" pitchFamily="49" charset="0"/>
                <a:ea typeface="宋体" pitchFamily="2" charset="-122"/>
                <a:cs typeface="宋体" pitchFamily="2" charset="-122"/>
              </a:rPr>
            </a:br>
            <a:endParaRPr lang="zh-CN" altLang="en-US" sz="2000"/>
          </a:p>
        </p:txBody>
      </p:sp>
    </p:spTree>
    <p:extLst>
      <p:ext uri="{BB962C8B-B14F-4D97-AF65-F5344CB8AC3E}">
        <p14:creationId xmlns:p14="http://schemas.microsoft.com/office/powerpoint/2010/main" val="255195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34570" y="1125542"/>
            <a:ext cx="4761401" cy="4868199"/>
          </a:xfrm>
        </p:spPr>
        <p:txBody>
          <a:bodyPr>
            <a:normAutofit fontScale="62500" lnSpcReduction="20000"/>
          </a:bodyPr>
          <a:lstStyle/>
          <a:p>
            <a:pPr marL="0" indent="0">
              <a:lnSpc>
                <a:spcPct val="120000"/>
              </a:lnSpc>
              <a:spcBef>
                <a:spcPts val="600"/>
              </a:spcBef>
              <a:spcAft>
                <a:spcPts val="0"/>
              </a:spcAft>
              <a:buNone/>
            </a:pPr>
            <a:r>
              <a:rPr lang="zh-CN" altLang="en-US"/>
              <a:t>设</a:t>
            </a:r>
            <a:r>
              <a:rPr lang="en-US" altLang="zh-CN"/>
              <a:t>recBinarySearch1</a:t>
            </a:r>
            <a:r>
              <a:rPr lang="zh-CN" altLang="en-US"/>
              <a:t>递归算法在</a:t>
            </a:r>
            <a:r>
              <a:rPr lang="en-US" altLang="zh-CN"/>
              <a:t>data</a:t>
            </a:r>
            <a:r>
              <a:rPr lang="zh-CN" altLang="en-US"/>
              <a:t>有序列表的</a:t>
            </a:r>
            <a:r>
              <a:rPr lang="en-US" altLang="zh-CN"/>
              <a:t>low</a:t>
            </a:r>
            <a:r>
              <a:rPr lang="zh-CN" altLang="en-US"/>
              <a:t>至</a:t>
            </a:r>
            <a:r>
              <a:rPr lang="en-US" altLang="zh-CN"/>
              <a:t>high</a:t>
            </a:r>
            <a:r>
              <a:rPr lang="zh-CN" altLang="en-US"/>
              <a:t>区间范围查找目标</a:t>
            </a:r>
            <a:r>
              <a:rPr lang="en-US" altLang="zh-CN"/>
              <a:t>target</a:t>
            </a:r>
            <a:r>
              <a:rPr lang="zh-CN" altLang="en-US"/>
              <a:t>。首先得到算法的递归定义：</a:t>
            </a:r>
          </a:p>
          <a:p>
            <a:pPr marL="0" indent="0">
              <a:lnSpc>
                <a:spcPct val="120000"/>
              </a:lnSpc>
              <a:spcBef>
                <a:spcPts val="600"/>
              </a:spcBef>
              <a:spcAft>
                <a:spcPts val="0"/>
              </a:spcAft>
              <a:buNone/>
            </a:pPr>
            <a:r>
              <a:rPr lang="zh-CN" altLang="en-US"/>
              <a:t>（</a:t>
            </a:r>
            <a:r>
              <a:rPr lang="en-US" altLang="zh-CN"/>
              <a:t>1</a:t>
            </a:r>
            <a:r>
              <a:rPr lang="zh-CN" altLang="en-US"/>
              <a:t>）如果</a:t>
            </a:r>
            <a:r>
              <a:rPr lang="en-US" altLang="zh-CN"/>
              <a:t>low</a:t>
            </a:r>
            <a:r>
              <a:rPr lang="zh-CN" altLang="en-US"/>
              <a:t>大于</a:t>
            </a:r>
            <a:r>
              <a:rPr lang="en-US" altLang="zh-CN"/>
              <a:t>high</a:t>
            </a:r>
            <a:r>
              <a:rPr lang="zh-CN" altLang="en-US"/>
              <a:t>，即区间不存在</a:t>
            </a:r>
            <a:r>
              <a:rPr lang="zh-CN" altLang="en-US" smtClean="0"/>
              <a:t>，查找</a:t>
            </a:r>
            <a:r>
              <a:rPr lang="zh-CN" altLang="en-US"/>
              <a:t>失败，返回</a:t>
            </a:r>
            <a:r>
              <a:rPr lang="en-US" altLang="zh-CN"/>
              <a:t>-1</a:t>
            </a:r>
            <a:r>
              <a:rPr lang="zh-CN" altLang="en-US"/>
              <a:t>；</a:t>
            </a:r>
          </a:p>
          <a:p>
            <a:pPr marL="0" indent="0">
              <a:lnSpc>
                <a:spcPct val="120000"/>
              </a:lnSpc>
              <a:spcBef>
                <a:spcPts val="600"/>
              </a:spcBef>
              <a:spcAft>
                <a:spcPts val="0"/>
              </a:spcAft>
              <a:buNone/>
            </a:pPr>
            <a:r>
              <a:rPr lang="zh-CN" altLang="en-US"/>
              <a:t>（</a:t>
            </a:r>
            <a:r>
              <a:rPr lang="en-US" altLang="zh-CN"/>
              <a:t>2</a:t>
            </a:r>
            <a:r>
              <a:rPr lang="zh-CN" altLang="en-US"/>
              <a:t>）如果</a:t>
            </a:r>
            <a:r>
              <a:rPr lang="en-US" altLang="zh-CN"/>
              <a:t>low</a:t>
            </a:r>
            <a:r>
              <a:rPr lang="zh-CN" altLang="en-US"/>
              <a:t>等于</a:t>
            </a:r>
            <a:r>
              <a:rPr lang="en-US" altLang="zh-CN"/>
              <a:t>high</a:t>
            </a:r>
            <a:r>
              <a:rPr lang="zh-CN" altLang="en-US"/>
              <a:t>，检查区间中唯一的记录是否是目标，是则查找成功，返回</a:t>
            </a:r>
            <a:r>
              <a:rPr lang="en-US" altLang="zh-CN"/>
              <a:t>low</a:t>
            </a:r>
            <a:r>
              <a:rPr lang="zh-CN" altLang="en-US"/>
              <a:t>，不是则查找失败，返回</a:t>
            </a:r>
            <a:r>
              <a:rPr lang="en-US" altLang="zh-CN"/>
              <a:t>-1</a:t>
            </a:r>
            <a:r>
              <a:rPr lang="zh-CN" altLang="en-US"/>
              <a:t>。</a:t>
            </a:r>
          </a:p>
          <a:p>
            <a:pPr marL="0" indent="0">
              <a:lnSpc>
                <a:spcPct val="120000"/>
              </a:lnSpc>
              <a:spcBef>
                <a:spcPts val="600"/>
              </a:spcBef>
              <a:spcAft>
                <a:spcPts val="0"/>
              </a:spcAft>
              <a:buNone/>
            </a:pPr>
            <a:r>
              <a:rPr lang="zh-CN" altLang="en-US"/>
              <a:t>（</a:t>
            </a:r>
            <a:r>
              <a:rPr lang="en-US" altLang="zh-CN"/>
              <a:t>3</a:t>
            </a:r>
            <a:r>
              <a:rPr lang="zh-CN" altLang="en-US"/>
              <a:t>）计算</a:t>
            </a:r>
            <a:r>
              <a:rPr lang="en-US" altLang="zh-CN"/>
              <a:t>mid=(low+high</a:t>
            </a:r>
            <a:r>
              <a:rPr lang="en-US" altLang="zh-CN" smtClean="0"/>
              <a:t>)//2</a:t>
            </a:r>
            <a:r>
              <a:rPr lang="zh-CN" altLang="en-US"/>
              <a:t>，获得</a:t>
            </a:r>
            <a:r>
              <a:rPr lang="en-US" altLang="zh-CN"/>
              <a:t>mid</a:t>
            </a:r>
            <a:r>
              <a:rPr lang="zh-CN" altLang="en-US"/>
              <a:t>位置记录的关键字</a:t>
            </a:r>
            <a:r>
              <a:rPr lang="en-US" altLang="zh-CN"/>
              <a:t>current</a:t>
            </a:r>
            <a:r>
              <a:rPr lang="zh-CN" altLang="en-US"/>
              <a:t>；</a:t>
            </a:r>
          </a:p>
          <a:p>
            <a:pPr marL="0" indent="0">
              <a:lnSpc>
                <a:spcPct val="120000"/>
              </a:lnSpc>
              <a:spcBef>
                <a:spcPts val="600"/>
              </a:spcBef>
              <a:spcAft>
                <a:spcPts val="0"/>
              </a:spcAft>
              <a:buNone/>
            </a:pPr>
            <a:r>
              <a:rPr lang="zh-CN" altLang="en-US"/>
              <a:t>如果</a:t>
            </a:r>
            <a:r>
              <a:rPr lang="en-US" altLang="zh-CN"/>
              <a:t>target≤current</a:t>
            </a:r>
            <a:r>
              <a:rPr lang="zh-CN" altLang="en-US"/>
              <a:t>，则调用</a:t>
            </a:r>
            <a:r>
              <a:rPr lang="en-US" altLang="zh-CN"/>
              <a:t>recBinarySearch1</a:t>
            </a:r>
            <a:r>
              <a:rPr lang="zh-CN" altLang="en-US"/>
              <a:t>，在</a:t>
            </a:r>
            <a:r>
              <a:rPr lang="en-US" altLang="zh-CN"/>
              <a:t>data</a:t>
            </a:r>
            <a:r>
              <a:rPr lang="zh-CN" altLang="en-US"/>
              <a:t>列表</a:t>
            </a:r>
            <a:r>
              <a:rPr lang="en-US" altLang="zh-CN"/>
              <a:t>low</a:t>
            </a:r>
            <a:r>
              <a:rPr lang="zh-CN" altLang="en-US"/>
              <a:t>至</a:t>
            </a:r>
            <a:r>
              <a:rPr lang="en-US" altLang="zh-CN"/>
              <a:t>mid</a:t>
            </a:r>
            <a:r>
              <a:rPr lang="zh-CN" altLang="en-US"/>
              <a:t>区间范围内继续递归搜索；否则调用</a:t>
            </a:r>
            <a:r>
              <a:rPr lang="en-US" altLang="zh-CN" smtClean="0"/>
              <a:t>recBinarySearch1</a:t>
            </a:r>
            <a:r>
              <a:rPr lang="zh-CN" altLang="en-US" smtClean="0"/>
              <a:t>，</a:t>
            </a:r>
            <a:r>
              <a:rPr lang="zh-CN" altLang="en-US"/>
              <a:t>在</a:t>
            </a:r>
            <a:r>
              <a:rPr lang="en-US" altLang="zh-CN"/>
              <a:t>data</a:t>
            </a:r>
            <a:r>
              <a:rPr lang="zh-CN" altLang="en-US"/>
              <a:t>列表</a:t>
            </a:r>
            <a:r>
              <a:rPr lang="en-US" altLang="zh-CN"/>
              <a:t>mid+1</a:t>
            </a:r>
            <a:r>
              <a:rPr lang="zh-CN" altLang="en-US"/>
              <a:t>至</a:t>
            </a:r>
            <a:r>
              <a:rPr lang="en-US" altLang="zh-CN"/>
              <a:t>high</a:t>
            </a:r>
            <a:r>
              <a:rPr lang="zh-CN" altLang="en-US"/>
              <a:t>区间范围内继续递归搜索；</a:t>
            </a:r>
          </a:p>
          <a:p>
            <a:pPr marL="0" indent="0">
              <a:lnSpc>
                <a:spcPct val="120000"/>
              </a:lnSpc>
              <a:spcBef>
                <a:spcPts val="600"/>
              </a:spcBef>
              <a:spcAft>
                <a:spcPts val="0"/>
              </a:spcAft>
              <a:buNone/>
            </a:pPr>
            <a:endParaRPr lang="zh-CN" altLang="en-US"/>
          </a:p>
        </p:txBody>
      </p:sp>
      <p:sp>
        <p:nvSpPr>
          <p:cNvPr id="3" name="标题 2"/>
          <p:cNvSpPr>
            <a:spLocks noGrp="1"/>
          </p:cNvSpPr>
          <p:nvPr>
            <p:ph type="title"/>
          </p:nvPr>
        </p:nvSpPr>
        <p:spPr/>
        <p:txBody>
          <a:bodyPr>
            <a:normAutofit fontScale="90000"/>
          </a:bodyPr>
          <a:lstStyle/>
          <a:p>
            <a:r>
              <a:rPr lang="zh-CN" altLang="en-US" smtClean="0"/>
              <a:t>递归版本</a:t>
            </a:r>
            <a:endParaRPr lang="zh-CN" altLang="en-US"/>
          </a:p>
        </p:txBody>
      </p:sp>
      <p:sp>
        <p:nvSpPr>
          <p:cNvPr id="4" name="Rectangle 1"/>
          <p:cNvSpPr>
            <a:spLocks noChangeArrowheads="1"/>
          </p:cNvSpPr>
          <p:nvPr/>
        </p:nvSpPr>
        <p:spPr bwMode="auto">
          <a:xfrm>
            <a:off x="5231114" y="1269558"/>
            <a:ext cx="7056784" cy="440120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recBinarySearch1(</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target, low, high):</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 &gt; high:</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 == high:</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current =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.data[low].getKey()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current == target: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mid = (low + high) /</a:t>
            </a:r>
            <a:r>
              <a:rPr kumimoji="0" lang="en-US"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current =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.data[mid].getKey()</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 &lt;= current: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.recBinarySearch</a:t>
            </a:r>
            <a:r>
              <a:rPr kumimoji="0" lang="en-US"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 low, mid)</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6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.recBinarySearch</a:t>
            </a:r>
            <a:r>
              <a:rPr kumimoji="0" lang="en-US"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 mid+</a:t>
            </a:r>
            <a:r>
              <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high)</a:t>
            </a:r>
            <a:br>
              <a:rPr kumimoji="0" lang="zh-CN" altLang="zh-CN" sz="16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endParaRPr kumimoji="0" lang="zh-CN" altLang="zh-CN" sz="2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54253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t>每次比较将</a:t>
            </a:r>
            <a:r>
              <a:rPr lang="zh-CN" altLang="en-US"/>
              <a:t>下一步</a:t>
            </a:r>
            <a:r>
              <a:rPr lang="zh-CN" altLang="en-US" smtClean="0"/>
              <a:t>的搜索区间范围缩小约一半</a:t>
            </a:r>
            <a:endParaRPr lang="en-US" altLang="zh-CN" smtClean="0"/>
          </a:p>
          <a:p>
            <a:r>
              <a:rPr lang="zh-CN" altLang="en-US" smtClean="0"/>
              <a:t>每次比较后剩余记录大约个数： </a:t>
            </a:r>
            <a:endParaRPr lang="en-US" altLang="zh-CN" smtClean="0"/>
          </a:p>
        </p:txBody>
      </p:sp>
      <p:sp>
        <p:nvSpPr>
          <p:cNvPr id="3" name="标题 2"/>
          <p:cNvSpPr>
            <a:spLocks noGrp="1"/>
          </p:cNvSpPr>
          <p:nvPr>
            <p:ph type="title"/>
          </p:nvPr>
        </p:nvSpPr>
        <p:spPr>
          <a:xfrm>
            <a:off x="1522514" y="261446"/>
            <a:ext cx="10233473" cy="648527"/>
          </a:xfrm>
        </p:spPr>
        <p:txBody>
          <a:bodyPr>
            <a:normAutofit fontScale="90000"/>
          </a:bodyPr>
          <a:lstStyle/>
          <a:p>
            <a:r>
              <a:rPr lang="zh-CN" altLang="en-US" smtClean="0"/>
              <a:t>算法分析</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434829124"/>
              </p:ext>
            </p:extLst>
          </p:nvPr>
        </p:nvGraphicFramePr>
        <p:xfrm>
          <a:off x="1126658" y="2746906"/>
          <a:ext cx="4248472" cy="2652240"/>
        </p:xfrm>
        <a:graphic>
          <a:graphicData uri="http://schemas.openxmlformats.org/drawingml/2006/table">
            <a:tbl>
              <a:tblPr firstRow="1" bandRow="1">
                <a:tableStyleId>{5C22544A-7EE6-4342-B048-85BDC9FD1C3A}</a:tableStyleId>
              </a:tblPr>
              <a:tblGrid>
                <a:gridCol w="1490415"/>
                <a:gridCol w="2758057"/>
              </a:tblGrid>
              <a:tr h="442040">
                <a:tc>
                  <a:txBody>
                    <a:bodyPr/>
                    <a:lstStyle/>
                    <a:p>
                      <a:pPr algn="ctr"/>
                      <a:r>
                        <a:rPr lang="zh-CN" altLang="en-US" sz="2300" smtClean="0"/>
                        <a:t>比较次数</a:t>
                      </a:r>
                      <a:endParaRPr lang="zh-CN" altLang="en-US" sz="2300"/>
                    </a:p>
                  </a:txBody>
                  <a:tcPr/>
                </a:tc>
                <a:tc>
                  <a:txBody>
                    <a:bodyPr/>
                    <a:lstStyle/>
                    <a:p>
                      <a:pPr algn="ctr"/>
                      <a:r>
                        <a:rPr lang="zh-CN" altLang="en-US" sz="2300" smtClean="0"/>
                        <a:t>剩余记录大约个数</a:t>
                      </a:r>
                      <a:endParaRPr lang="zh-CN" altLang="en-US" sz="2300"/>
                    </a:p>
                  </a:txBody>
                  <a:tcPr/>
                </a:tc>
              </a:tr>
              <a:tr h="442040">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1</a:t>
                      </a:r>
                      <a:endParaRPr lang="zh-CN" altLang="en-US" sz="2300"/>
                    </a:p>
                  </a:txBody>
                  <a:tcPr/>
                </a:tc>
                <a:tc>
                  <a:txBody>
                    <a:bodyPr/>
                    <a:lstStyle/>
                    <a:p>
                      <a:pPr algn="ctr"/>
                      <a:r>
                        <a:rPr lang="en-US" altLang="zh-CN" sz="2300" smtClean="0"/>
                        <a:t>n/2</a:t>
                      </a:r>
                      <a:endParaRPr lang="zh-CN" altLang="en-US" sz="2300"/>
                    </a:p>
                  </a:txBody>
                  <a:tcPr/>
                </a:tc>
              </a:tr>
              <a:tr h="442040">
                <a:tc>
                  <a:txBody>
                    <a:bodyPr/>
                    <a:lstStyle/>
                    <a:p>
                      <a:pPr algn="ctr"/>
                      <a:r>
                        <a:rPr lang="en-US" altLang="zh-CN" sz="2300" smtClean="0"/>
                        <a:t>2</a:t>
                      </a:r>
                      <a:endParaRPr lang="zh-CN" altLang="en-US" sz="2300"/>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n/4 </a:t>
                      </a:r>
                      <a:endParaRPr lang="zh-CN" altLang="en-US" sz="2300"/>
                    </a:p>
                  </a:txBody>
                  <a:tcPr/>
                </a:tc>
              </a:tr>
              <a:tr h="442040">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3</a:t>
                      </a:r>
                      <a:endParaRPr lang="zh-CN" altLang="en-US" sz="2300"/>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n/8</a:t>
                      </a:r>
                      <a:endParaRPr lang="zh-CN" altLang="en-US" sz="2300"/>
                    </a:p>
                  </a:txBody>
                  <a:tcPr/>
                </a:tc>
              </a:tr>
              <a:tr h="442040">
                <a:tc>
                  <a:txBody>
                    <a:bodyPr/>
                    <a:lstStyle/>
                    <a:p>
                      <a:pPr algn="ctr"/>
                      <a:r>
                        <a:rPr lang="en-US" altLang="zh-CN" sz="2300" smtClean="0"/>
                        <a:t>...</a:t>
                      </a:r>
                      <a:endParaRPr lang="zh-CN" altLang="en-US" sz="2300"/>
                    </a:p>
                  </a:txBody>
                  <a:tcPr/>
                </a:tc>
                <a:tc>
                  <a:txBody>
                    <a:bodyPr/>
                    <a:lstStyle/>
                    <a:p>
                      <a:pPr algn="ctr"/>
                      <a:endParaRPr lang="zh-CN" altLang="en-US" sz="2300"/>
                    </a:p>
                  </a:txBody>
                  <a:tcPr/>
                </a:tc>
              </a:tr>
              <a:tr h="442040">
                <a:tc>
                  <a:txBody>
                    <a:bodyPr/>
                    <a:lstStyle/>
                    <a:p>
                      <a:pPr algn="ctr"/>
                      <a:r>
                        <a:rPr lang="en-US" altLang="zh-CN" sz="2300" smtClean="0"/>
                        <a:t>i</a:t>
                      </a:r>
                      <a:endParaRPr lang="zh-CN" altLang="en-US" sz="2300"/>
                    </a:p>
                  </a:txBody>
                  <a:tcPr/>
                </a:tc>
                <a:tc>
                  <a:txBody>
                    <a:bodyPr/>
                    <a:lstStyle/>
                    <a:p>
                      <a:pPr marL="0" marR="0" indent="0" algn="ctr" defTabSz="586060" rtl="0" eaLnBrk="1" fontAlgn="auto" latinLnBrk="0" hangingPunct="1">
                        <a:lnSpc>
                          <a:spcPct val="100000"/>
                        </a:lnSpc>
                        <a:spcBef>
                          <a:spcPts val="0"/>
                        </a:spcBef>
                        <a:spcAft>
                          <a:spcPts val="0"/>
                        </a:spcAft>
                        <a:buClrTx/>
                        <a:buSzTx/>
                        <a:buFontTx/>
                        <a:buNone/>
                        <a:tabLst/>
                        <a:defRPr/>
                      </a:pPr>
                      <a:r>
                        <a:rPr lang="en-US" altLang="zh-CN" sz="2300" smtClean="0"/>
                        <a:t>n/2</a:t>
                      </a:r>
                      <a:r>
                        <a:rPr lang="en-US" altLang="zh-CN" sz="2300" baseline="30000" smtClean="0"/>
                        <a:t>i</a:t>
                      </a:r>
                      <a:endParaRPr lang="zh-CN" altLang="en-US" sz="2300" baseline="30000"/>
                    </a:p>
                  </a:txBody>
                  <a:tcPr/>
                </a:tc>
              </a:tr>
            </a:tbl>
          </a:graphicData>
        </a:graphic>
      </p:graphicFrame>
      <mc:AlternateContent xmlns:mc="http://schemas.openxmlformats.org/markup-compatibility/2006" xmlns:a14="http://schemas.microsoft.com/office/drawing/2010/main">
        <mc:Choice Requires="a14">
          <p:sp>
            <p:nvSpPr>
              <p:cNvPr id="7" name="矩形 6"/>
              <p:cNvSpPr/>
              <p:nvPr/>
            </p:nvSpPr>
            <p:spPr>
              <a:xfrm>
                <a:off x="5663161" y="2736847"/>
                <a:ext cx="6264697" cy="2333716"/>
              </a:xfrm>
              <a:prstGeom prst="rect">
                <a:avLst/>
              </a:prstGeom>
            </p:spPr>
            <p:txBody>
              <a:bodyPr wrap="square">
                <a:spAutoFit/>
              </a:bodyPr>
              <a:lstStyle/>
              <a:p>
                <a:r>
                  <a:rPr lang="zh-CN" altLang="en-US" smtClean="0"/>
                  <a:t>当比较足够多次后，搜索区间范围内仅</a:t>
                </a:r>
                <a:r>
                  <a:rPr lang="zh-CN" altLang="en-US"/>
                  <a:t>剩余</a:t>
                </a:r>
                <a:r>
                  <a:rPr lang="en-US" altLang="zh-CN"/>
                  <a:t>1</a:t>
                </a:r>
                <a:r>
                  <a:rPr lang="zh-CN" altLang="en-US" smtClean="0"/>
                  <a:t>个元素；</a:t>
                </a:r>
                <a:endParaRPr lang="en-US" altLang="zh-CN" smtClean="0"/>
              </a:p>
              <a:p>
                <a:r>
                  <a:rPr lang="zh-CN" altLang="en-US"/>
                  <a:t>不管</a:t>
                </a:r>
                <a:r>
                  <a:rPr lang="zh-CN" altLang="en-US" smtClean="0"/>
                  <a:t>这个</a:t>
                </a:r>
                <a:r>
                  <a:rPr lang="zh-CN" altLang="en-US"/>
                  <a:t>数据项是否匹配查找项</a:t>
                </a:r>
                <a:r>
                  <a:rPr lang="zh-CN" altLang="en-US" smtClean="0"/>
                  <a:t>，比较最终</a:t>
                </a:r>
                <a:r>
                  <a:rPr lang="zh-CN" altLang="en-US"/>
                  <a:t>都会结束，解下列方程</a:t>
                </a:r>
                <a:r>
                  <a:rPr lang="zh-CN" altLang="en-US" smtClean="0"/>
                  <a:t>：</a:t>
                </a:r>
                <a14:m>
                  <m:oMath xmlns:m="http://schemas.openxmlformats.org/officeDocument/2006/math">
                    <m:f>
                      <m:fPr>
                        <m:ctrlPr>
                          <a:rPr lang="en-US" altLang="zh-CN" i="1" smtClean="0">
                            <a:latin typeface="Cambria Math"/>
                          </a:rPr>
                        </m:ctrlPr>
                      </m:fPr>
                      <m:num>
                        <m:r>
                          <a:rPr lang="en-US" altLang="zh-CN" b="0" i="1" smtClean="0">
                            <a:latin typeface="Cambria Math"/>
                          </a:rPr>
                          <m:t>𝑛</m:t>
                        </m:r>
                      </m:num>
                      <m:den>
                        <m:sSup>
                          <m:sSupPr>
                            <m:ctrlPr>
                              <a:rPr lang="en-US" altLang="zh-CN" i="1" smtClean="0">
                                <a:latin typeface="Cambria Math"/>
                              </a:rPr>
                            </m:ctrlPr>
                          </m:sSupPr>
                          <m:e>
                            <m:r>
                              <a:rPr lang="en-US" altLang="zh-CN" b="0" i="1" smtClean="0">
                                <a:latin typeface="Cambria Math"/>
                              </a:rPr>
                              <m:t>2</m:t>
                            </m:r>
                          </m:e>
                          <m:sup>
                            <m:r>
                              <a:rPr lang="en-US" altLang="zh-CN" b="0" i="1" smtClean="0">
                                <a:latin typeface="Cambria Math"/>
                              </a:rPr>
                              <m:t>𝑖</m:t>
                            </m:r>
                          </m:sup>
                        </m:sSup>
                      </m:den>
                    </m:f>
                    <m:r>
                      <a:rPr lang="en-US" altLang="zh-CN" b="0" i="1" smtClean="0">
                        <a:latin typeface="Cambria Math"/>
                      </a:rPr>
                      <m:t>=1</m:t>
                    </m:r>
                  </m:oMath>
                </a14:m>
                <a:r>
                  <a:rPr lang="zh-CN" altLang="en-US" smtClean="0"/>
                  <a:t> </a:t>
                </a:r>
                <a:endParaRPr lang="en-US" altLang="zh-CN" smtClean="0"/>
              </a:p>
              <a:p>
                <a:r>
                  <a:rPr lang="zh-CN" altLang="en-US" smtClean="0"/>
                  <a:t>得到</a:t>
                </a:r>
                <a:r>
                  <a:rPr lang="zh-CN" altLang="en-US"/>
                  <a:t>：</a:t>
                </a:r>
                <a:r>
                  <a:rPr lang="en-US" altLang="zh-CN"/>
                  <a:t>i=log</a:t>
                </a:r>
                <a:r>
                  <a:rPr lang="en-US" altLang="zh-CN" baseline="-25000"/>
                  <a:t>2</a:t>
                </a:r>
                <a:r>
                  <a:rPr lang="en-US" altLang="zh-CN"/>
                  <a:t>(n)</a:t>
                </a:r>
              </a:p>
              <a:p>
                <a:r>
                  <a:rPr lang="zh-CN" altLang="en-US" smtClean="0"/>
                  <a:t>算法时间复杂度：</a:t>
                </a:r>
                <a:r>
                  <a:rPr lang="en-US" altLang="zh-CN" smtClean="0"/>
                  <a:t>O(log</a:t>
                </a:r>
                <a:r>
                  <a:rPr lang="en-US" altLang="zh-CN" baseline="-25000" smtClean="0"/>
                  <a:t>2</a:t>
                </a:r>
                <a:r>
                  <a:rPr lang="en-US" altLang="zh-CN" smtClean="0"/>
                  <a:t>n</a:t>
                </a:r>
                <a:r>
                  <a:rPr lang="en-US" altLang="zh-CN"/>
                  <a:t>)</a:t>
                </a:r>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5663157" y="2736847"/>
                <a:ext cx="6264697" cy="2333716"/>
              </a:xfrm>
              <a:prstGeom prst="rect">
                <a:avLst/>
              </a:prstGeom>
              <a:blipFill rotWithShape="1">
                <a:blip r:embed="rId2"/>
                <a:stretch>
                  <a:fillRect l="-1459" t="-2872" b="-4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822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Oval 43"/>
          <p:cNvSpPr/>
          <p:nvPr/>
        </p:nvSpPr>
        <p:spPr>
          <a:xfrm>
            <a:off x="3665538" y="2540000"/>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88" name="Oval 1"/>
          <p:cNvSpPr/>
          <p:nvPr/>
        </p:nvSpPr>
        <p:spPr>
          <a:xfrm>
            <a:off x="4211638" y="1889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89" name="TextBox 288"/>
          <p:cNvSpPr txBox="1">
            <a:spLocks noChangeArrowheads="1"/>
          </p:cNvSpPr>
          <p:nvPr/>
        </p:nvSpPr>
        <p:spPr bwMode="auto">
          <a:xfrm>
            <a:off x="4356100" y="280992"/>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cxnSp>
        <p:nvCxnSpPr>
          <p:cNvPr id="290" name="Straight Connector 3"/>
          <p:cNvCxnSpPr>
            <a:stCxn id="288" idx="2"/>
            <a:endCxn id="310" idx="7"/>
          </p:cNvCxnSpPr>
          <p:nvPr/>
        </p:nvCxnSpPr>
        <p:spPr>
          <a:xfrm flipH="1">
            <a:off x="2857500" y="512767"/>
            <a:ext cx="1354138" cy="969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4"/>
          <p:cNvCxnSpPr>
            <a:endCxn id="292" idx="1"/>
          </p:cNvCxnSpPr>
          <p:nvPr/>
        </p:nvCxnSpPr>
        <p:spPr>
          <a:xfrm>
            <a:off x="4865692" y="539754"/>
            <a:ext cx="954087" cy="823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Oval 5"/>
          <p:cNvSpPr/>
          <p:nvPr/>
        </p:nvSpPr>
        <p:spPr>
          <a:xfrm>
            <a:off x="5724525" y="12684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93" name="TextBox 292"/>
          <p:cNvSpPr txBox="1">
            <a:spLocks noChangeArrowheads="1"/>
          </p:cNvSpPr>
          <p:nvPr/>
        </p:nvSpPr>
        <p:spPr bwMode="auto">
          <a:xfrm>
            <a:off x="5876929" y="1355729"/>
            <a:ext cx="357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cxnSp>
        <p:nvCxnSpPr>
          <p:cNvPr id="294" name="Straight Connector 11"/>
          <p:cNvCxnSpPr/>
          <p:nvPr/>
        </p:nvCxnSpPr>
        <p:spPr>
          <a:xfrm flipH="1">
            <a:off x="5600700" y="1892300"/>
            <a:ext cx="296863" cy="668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12"/>
          <p:cNvCxnSpPr>
            <a:stCxn id="292" idx="5"/>
          </p:cNvCxnSpPr>
          <p:nvPr/>
        </p:nvCxnSpPr>
        <p:spPr>
          <a:xfrm>
            <a:off x="6276975" y="1822450"/>
            <a:ext cx="584200" cy="717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6" name="Oval 13"/>
          <p:cNvSpPr/>
          <p:nvPr/>
        </p:nvSpPr>
        <p:spPr>
          <a:xfrm>
            <a:off x="5381625" y="2560642"/>
            <a:ext cx="647700" cy="64928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97" name="TextBox 296"/>
          <p:cNvSpPr txBox="1">
            <a:spLocks noChangeArrowheads="1"/>
          </p:cNvSpPr>
          <p:nvPr/>
        </p:nvSpPr>
        <p:spPr bwMode="auto">
          <a:xfrm>
            <a:off x="3762375" y="2682875"/>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sp>
        <p:nvSpPr>
          <p:cNvPr id="298" name="TextBox 297"/>
          <p:cNvSpPr txBox="1">
            <a:spLocks noChangeArrowheads="1"/>
          </p:cNvSpPr>
          <p:nvPr/>
        </p:nvSpPr>
        <p:spPr bwMode="auto">
          <a:xfrm>
            <a:off x="5526088" y="26924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sp>
        <p:nvSpPr>
          <p:cNvPr id="299" name="Oval 25"/>
          <p:cNvSpPr/>
          <p:nvPr/>
        </p:nvSpPr>
        <p:spPr>
          <a:xfrm>
            <a:off x="6732588" y="25003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00" name="TextBox 299"/>
          <p:cNvSpPr txBox="1">
            <a:spLocks noChangeArrowheads="1"/>
          </p:cNvSpPr>
          <p:nvPr/>
        </p:nvSpPr>
        <p:spPr bwMode="auto">
          <a:xfrm>
            <a:off x="6875463" y="2592392"/>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5</a:t>
            </a:r>
            <a:endParaRPr lang="zh-CN" altLang="en-US" sz="2400"/>
          </a:p>
        </p:txBody>
      </p:sp>
      <p:cxnSp>
        <p:nvCxnSpPr>
          <p:cNvPr id="301" name="Straight Connector 29"/>
          <p:cNvCxnSpPr>
            <a:stCxn id="299" idx="5"/>
            <a:endCxn id="306" idx="0"/>
          </p:cNvCxnSpPr>
          <p:nvPr/>
        </p:nvCxnSpPr>
        <p:spPr>
          <a:xfrm>
            <a:off x="7285042" y="3052767"/>
            <a:ext cx="611187" cy="6302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
          <p:cNvCxnSpPr>
            <a:stCxn id="299" idx="4"/>
          </p:cNvCxnSpPr>
          <p:nvPr/>
        </p:nvCxnSpPr>
        <p:spPr>
          <a:xfrm flipH="1">
            <a:off x="6983417" y="3148017"/>
            <a:ext cx="73025" cy="5349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1"/>
          <p:cNvSpPr>
            <a:spLocks noRot="1" noChangeAspect="1" noMove="1" noResize="1" noEditPoints="1" noAdjustHandles="1" noChangeArrowheads="1" noChangeShapeType="1" noTextEdit="1"/>
          </p:cNvSpPr>
          <p:nvPr/>
        </p:nvSpPr>
        <p:spPr>
          <a:xfrm>
            <a:off x="344064" y="4268312"/>
            <a:ext cx="447558" cy="400110"/>
          </a:xfrm>
          <a:prstGeom prst="rect">
            <a:avLst/>
          </a:prstGeom>
          <a:blipFill rotWithShape="1">
            <a:blip r:embed="rId2"/>
            <a:stretch>
              <a:fillRect/>
            </a:stretch>
          </a:blipFill>
        </p:spPr>
        <p:txBody>
          <a:bodyPr/>
          <a:lstStyle/>
          <a:p>
            <a:pPr>
              <a:defRPr/>
            </a:pPr>
            <a:r>
              <a:rPr lang="zh-CN" altLang="en-US">
                <a:noFill/>
              </a:rPr>
              <a:t> </a:t>
            </a:r>
          </a:p>
        </p:txBody>
      </p:sp>
      <p:sp>
        <p:nvSpPr>
          <p:cNvPr id="304" name="Rectangle 32"/>
          <p:cNvSpPr/>
          <p:nvPr/>
        </p:nvSpPr>
        <p:spPr>
          <a:xfrm>
            <a:off x="6726242" y="3679829"/>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5" name="TextBox 304"/>
          <p:cNvSpPr txBox="1">
            <a:spLocks noChangeArrowheads="1"/>
          </p:cNvSpPr>
          <p:nvPr/>
        </p:nvSpPr>
        <p:spPr bwMode="auto">
          <a:xfrm>
            <a:off x="6880225" y="37449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5</a:t>
            </a:r>
            <a:endParaRPr lang="zh-CN" altLang="en-US" sz="2400"/>
          </a:p>
        </p:txBody>
      </p:sp>
      <p:sp>
        <p:nvSpPr>
          <p:cNvPr id="306" name="Rectangle 35"/>
          <p:cNvSpPr/>
          <p:nvPr/>
        </p:nvSpPr>
        <p:spPr>
          <a:xfrm>
            <a:off x="7569200" y="3683004"/>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 name="TextBox 306"/>
          <p:cNvSpPr txBox="1">
            <a:spLocks noChangeArrowheads="1"/>
          </p:cNvSpPr>
          <p:nvPr/>
        </p:nvSpPr>
        <p:spPr bwMode="auto">
          <a:xfrm>
            <a:off x="7723188" y="3754442"/>
            <a:ext cx="37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08" name="TextBox 307"/>
          <p:cNvSpPr txBox="1">
            <a:spLocks noRot="1" noChangeAspect="1" noMove="1" noResize="1" noEditPoints="1" noAdjustHandles="1" noChangeArrowheads="1" noChangeShapeType="1" noTextEdit="1"/>
          </p:cNvSpPr>
          <p:nvPr/>
        </p:nvSpPr>
        <p:spPr>
          <a:xfrm>
            <a:off x="5183661" y="511591"/>
            <a:ext cx="447558" cy="400110"/>
          </a:xfrm>
          <a:prstGeom prst="rect">
            <a:avLst/>
          </a:prstGeom>
          <a:blipFill rotWithShape="1">
            <a:blip r:embed="rId3"/>
            <a:stretch>
              <a:fillRect/>
            </a:stretch>
          </a:blipFill>
        </p:spPr>
        <p:txBody>
          <a:bodyPr/>
          <a:lstStyle/>
          <a:p>
            <a:pPr>
              <a:defRPr/>
            </a:pPr>
            <a:r>
              <a:rPr lang="zh-CN" altLang="en-US">
                <a:noFill/>
              </a:rPr>
              <a:t> </a:t>
            </a:r>
          </a:p>
        </p:txBody>
      </p:sp>
      <p:sp>
        <p:nvSpPr>
          <p:cNvPr id="309" name="Rectangle 38"/>
          <p:cNvSpPr>
            <a:spLocks noRot="1" noChangeAspect="1" noMove="1" noResize="1" noEditPoints="1" noAdjustHandles="1" noChangeArrowheads="1" noChangeShapeType="1" noTextEdit="1"/>
          </p:cNvSpPr>
          <p:nvPr/>
        </p:nvSpPr>
        <p:spPr>
          <a:xfrm>
            <a:off x="3403321" y="464322"/>
            <a:ext cx="447558" cy="400110"/>
          </a:xfrm>
          <a:prstGeom prst="rect">
            <a:avLst/>
          </a:prstGeom>
          <a:blipFill rotWithShape="1">
            <a:blip r:embed="rId4"/>
            <a:stretch>
              <a:fillRect/>
            </a:stretch>
          </a:blipFill>
        </p:spPr>
        <p:txBody>
          <a:bodyPr/>
          <a:lstStyle/>
          <a:p>
            <a:pPr>
              <a:defRPr/>
            </a:pPr>
            <a:r>
              <a:rPr lang="zh-CN" altLang="en-US">
                <a:noFill/>
              </a:rPr>
              <a:t> </a:t>
            </a:r>
          </a:p>
        </p:txBody>
      </p:sp>
      <p:sp>
        <p:nvSpPr>
          <p:cNvPr id="310" name="Oval 39"/>
          <p:cNvSpPr/>
          <p:nvPr/>
        </p:nvSpPr>
        <p:spPr>
          <a:xfrm>
            <a:off x="2303463" y="1387475"/>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11" name="TextBox 310"/>
          <p:cNvSpPr txBox="1">
            <a:spLocks noChangeArrowheads="1"/>
          </p:cNvSpPr>
          <p:nvPr/>
        </p:nvSpPr>
        <p:spPr bwMode="auto">
          <a:xfrm>
            <a:off x="2430467" y="1498604"/>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cxnSp>
        <p:nvCxnSpPr>
          <p:cNvPr id="312" name="Straight Connector 41"/>
          <p:cNvCxnSpPr>
            <a:stCxn id="310" idx="3"/>
          </p:cNvCxnSpPr>
          <p:nvPr/>
        </p:nvCxnSpPr>
        <p:spPr>
          <a:xfrm flipH="1">
            <a:off x="1822454" y="1941517"/>
            <a:ext cx="576263" cy="681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42"/>
          <p:cNvCxnSpPr>
            <a:endCxn id="287" idx="1"/>
          </p:cNvCxnSpPr>
          <p:nvPr/>
        </p:nvCxnSpPr>
        <p:spPr>
          <a:xfrm>
            <a:off x="2951167" y="1827213"/>
            <a:ext cx="809625" cy="8064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45"/>
          <p:cNvCxnSpPr>
            <a:endCxn id="329" idx="0"/>
          </p:cNvCxnSpPr>
          <p:nvPr/>
        </p:nvCxnSpPr>
        <p:spPr>
          <a:xfrm flipH="1">
            <a:off x="614363" y="4287838"/>
            <a:ext cx="233362" cy="476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5" name="TextBox 314"/>
          <p:cNvSpPr txBox="1">
            <a:spLocks noRot="1" noChangeAspect="1" noMove="1" noResize="1" noEditPoints="1" noAdjustHandles="1" noChangeArrowheads="1" noChangeShapeType="1" noTextEdit="1"/>
          </p:cNvSpPr>
          <p:nvPr/>
        </p:nvSpPr>
        <p:spPr>
          <a:xfrm>
            <a:off x="3120757" y="1872801"/>
            <a:ext cx="447558" cy="400110"/>
          </a:xfrm>
          <a:prstGeom prst="rect">
            <a:avLst/>
          </a:prstGeom>
          <a:blipFill rotWithShape="1">
            <a:blip r:embed="rId5"/>
            <a:stretch>
              <a:fillRect/>
            </a:stretch>
          </a:blipFill>
        </p:spPr>
        <p:txBody>
          <a:bodyPr/>
          <a:lstStyle/>
          <a:p>
            <a:pPr>
              <a:defRPr/>
            </a:pPr>
            <a:r>
              <a:rPr lang="zh-CN" altLang="en-US">
                <a:noFill/>
              </a:rPr>
              <a:t> </a:t>
            </a:r>
          </a:p>
        </p:txBody>
      </p:sp>
      <p:sp>
        <p:nvSpPr>
          <p:cNvPr id="316" name="Rectangle 48"/>
          <p:cNvSpPr>
            <a:spLocks noRot="1" noChangeAspect="1" noMove="1" noResize="1" noEditPoints="1" noAdjustHandles="1" noChangeArrowheads="1" noChangeShapeType="1" noTextEdit="1"/>
          </p:cNvSpPr>
          <p:nvPr/>
        </p:nvSpPr>
        <p:spPr>
          <a:xfrm>
            <a:off x="1883430" y="1881809"/>
            <a:ext cx="447558" cy="400110"/>
          </a:xfrm>
          <a:prstGeom prst="rect">
            <a:avLst/>
          </a:prstGeom>
          <a:blipFill rotWithShape="1">
            <a:blip r:embed="rId6"/>
            <a:stretch>
              <a:fillRect b="-1538"/>
            </a:stretch>
          </a:blipFill>
        </p:spPr>
        <p:txBody>
          <a:bodyPr/>
          <a:lstStyle/>
          <a:p>
            <a:pPr>
              <a:defRPr/>
            </a:pPr>
            <a:r>
              <a:rPr lang="zh-CN" altLang="en-US">
                <a:noFill/>
              </a:rPr>
              <a:t> </a:t>
            </a:r>
          </a:p>
        </p:txBody>
      </p:sp>
      <p:sp>
        <p:nvSpPr>
          <p:cNvPr id="317" name="Oval 49"/>
          <p:cNvSpPr/>
          <p:nvPr/>
        </p:nvSpPr>
        <p:spPr>
          <a:xfrm>
            <a:off x="1511300" y="260826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18" name="TextBox 317"/>
          <p:cNvSpPr txBox="1">
            <a:spLocks noChangeArrowheads="1"/>
          </p:cNvSpPr>
          <p:nvPr/>
        </p:nvSpPr>
        <p:spPr bwMode="auto">
          <a:xfrm>
            <a:off x="1639888" y="2719388"/>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cxnSp>
        <p:nvCxnSpPr>
          <p:cNvPr id="319" name="Straight Connector 53"/>
          <p:cNvCxnSpPr/>
          <p:nvPr/>
        </p:nvCxnSpPr>
        <p:spPr>
          <a:xfrm flipH="1">
            <a:off x="1203325" y="3116267"/>
            <a:ext cx="360363" cy="619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54"/>
          <p:cNvCxnSpPr>
            <a:stCxn id="317" idx="5"/>
          </p:cNvCxnSpPr>
          <p:nvPr/>
        </p:nvCxnSpPr>
        <p:spPr>
          <a:xfrm>
            <a:off x="2065342" y="3160714"/>
            <a:ext cx="544512" cy="538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1" name="Oval 55"/>
          <p:cNvSpPr/>
          <p:nvPr/>
        </p:nvSpPr>
        <p:spPr>
          <a:xfrm>
            <a:off x="2268538" y="3648075"/>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22" name="TextBox 321"/>
          <p:cNvSpPr txBox="1">
            <a:spLocks noChangeArrowheads="1"/>
          </p:cNvSpPr>
          <p:nvPr/>
        </p:nvSpPr>
        <p:spPr bwMode="auto">
          <a:xfrm>
            <a:off x="2395538" y="37592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cxnSp>
        <p:nvCxnSpPr>
          <p:cNvPr id="323" name="Straight Connector 58"/>
          <p:cNvCxnSpPr>
            <a:endCxn id="331" idx="0"/>
          </p:cNvCxnSpPr>
          <p:nvPr/>
        </p:nvCxnSpPr>
        <p:spPr>
          <a:xfrm>
            <a:off x="1277938" y="4141788"/>
            <a:ext cx="309562" cy="614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4" name="TextBox 323"/>
          <p:cNvSpPr txBox="1">
            <a:spLocks noRot="1" noChangeAspect="1" noMove="1" noResize="1" noEditPoints="1" noAdjustHandles="1" noChangeArrowheads="1" noChangeShapeType="1" noTextEdit="1"/>
          </p:cNvSpPr>
          <p:nvPr/>
        </p:nvSpPr>
        <p:spPr>
          <a:xfrm>
            <a:off x="2123728" y="3028894"/>
            <a:ext cx="447558" cy="400110"/>
          </a:xfrm>
          <a:prstGeom prst="rect">
            <a:avLst/>
          </a:prstGeom>
          <a:blipFill rotWithShape="1">
            <a:blip r:embed="rId7"/>
            <a:stretch>
              <a:fillRect/>
            </a:stretch>
          </a:blipFill>
        </p:spPr>
        <p:txBody>
          <a:bodyPr/>
          <a:lstStyle/>
          <a:p>
            <a:pPr>
              <a:defRPr/>
            </a:pPr>
            <a:r>
              <a:rPr lang="zh-CN" altLang="en-US">
                <a:noFill/>
              </a:rPr>
              <a:t> </a:t>
            </a:r>
          </a:p>
        </p:txBody>
      </p:sp>
      <p:sp>
        <p:nvSpPr>
          <p:cNvPr id="325" name="Rectangle 60"/>
          <p:cNvSpPr>
            <a:spLocks noRot="1" noChangeAspect="1" noMove="1" noResize="1" noEditPoints="1" noAdjustHandles="1" noChangeArrowheads="1" noChangeShapeType="1" noTextEdit="1"/>
          </p:cNvSpPr>
          <p:nvPr/>
        </p:nvSpPr>
        <p:spPr>
          <a:xfrm>
            <a:off x="1043608" y="3068964"/>
            <a:ext cx="447558" cy="400110"/>
          </a:xfrm>
          <a:prstGeom prst="rect">
            <a:avLst/>
          </a:prstGeom>
          <a:blipFill rotWithShape="1">
            <a:blip r:embed="rId8"/>
            <a:stretch>
              <a:fillRect/>
            </a:stretch>
          </a:blipFill>
        </p:spPr>
        <p:txBody>
          <a:bodyPr/>
          <a:lstStyle/>
          <a:p>
            <a:pPr>
              <a:defRPr/>
            </a:pPr>
            <a:r>
              <a:rPr lang="zh-CN" altLang="en-US">
                <a:noFill/>
              </a:rPr>
              <a:t> </a:t>
            </a:r>
          </a:p>
        </p:txBody>
      </p:sp>
      <p:sp>
        <p:nvSpPr>
          <p:cNvPr id="326" name="Oval 61"/>
          <p:cNvSpPr/>
          <p:nvPr/>
        </p:nvSpPr>
        <p:spPr>
          <a:xfrm>
            <a:off x="719142" y="3687763"/>
            <a:ext cx="649287"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27" name="TextBox 326"/>
          <p:cNvSpPr txBox="1">
            <a:spLocks noChangeArrowheads="1"/>
          </p:cNvSpPr>
          <p:nvPr/>
        </p:nvSpPr>
        <p:spPr bwMode="auto">
          <a:xfrm>
            <a:off x="847725" y="3798892"/>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sp>
        <p:nvSpPr>
          <p:cNvPr id="328" name="Rectangle 63"/>
          <p:cNvSpPr>
            <a:spLocks noRot="1" noChangeAspect="1" noMove="1" noResize="1" noEditPoints="1" noAdjustHandles="1" noChangeArrowheads="1" noChangeShapeType="1" noTextEdit="1"/>
          </p:cNvSpPr>
          <p:nvPr/>
        </p:nvSpPr>
        <p:spPr>
          <a:xfrm>
            <a:off x="1350357" y="4268312"/>
            <a:ext cx="447558" cy="400110"/>
          </a:xfrm>
          <a:prstGeom prst="rect">
            <a:avLst/>
          </a:prstGeom>
          <a:blipFill rotWithShape="1">
            <a:blip r:embed="rId9"/>
            <a:stretch>
              <a:fillRect/>
            </a:stretch>
          </a:blipFill>
        </p:spPr>
        <p:txBody>
          <a:bodyPr/>
          <a:lstStyle/>
          <a:p>
            <a:pPr>
              <a:defRPr/>
            </a:pPr>
            <a:r>
              <a:rPr lang="zh-CN" altLang="en-US">
                <a:noFill/>
              </a:rPr>
              <a:t> </a:t>
            </a:r>
          </a:p>
        </p:txBody>
      </p:sp>
      <p:sp>
        <p:nvSpPr>
          <p:cNvPr id="329" name="Rectangle 66"/>
          <p:cNvSpPr/>
          <p:nvPr/>
        </p:nvSpPr>
        <p:spPr>
          <a:xfrm>
            <a:off x="287338" y="4764092"/>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0" name="TextBox 329"/>
          <p:cNvSpPr txBox="1">
            <a:spLocks noChangeArrowheads="1"/>
          </p:cNvSpPr>
          <p:nvPr/>
        </p:nvSpPr>
        <p:spPr bwMode="auto">
          <a:xfrm>
            <a:off x="442913" y="4852992"/>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sp>
        <p:nvSpPr>
          <p:cNvPr id="331" name="Rectangle 68"/>
          <p:cNvSpPr/>
          <p:nvPr/>
        </p:nvSpPr>
        <p:spPr>
          <a:xfrm>
            <a:off x="1258892" y="4756154"/>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2" name="TextBox 331"/>
          <p:cNvSpPr txBox="1">
            <a:spLocks noChangeArrowheads="1"/>
          </p:cNvSpPr>
          <p:nvPr/>
        </p:nvSpPr>
        <p:spPr bwMode="auto">
          <a:xfrm>
            <a:off x="1414467" y="4827588"/>
            <a:ext cx="37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33" name="Rectangle 74"/>
          <p:cNvSpPr>
            <a:spLocks noRot="1" noChangeAspect="1" noMove="1" noResize="1" noEditPoints="1" noAdjustHandles="1" noChangeArrowheads="1" noChangeShapeType="1" noTextEdit="1"/>
          </p:cNvSpPr>
          <p:nvPr/>
        </p:nvSpPr>
        <p:spPr>
          <a:xfrm>
            <a:off x="1979712" y="4299488"/>
            <a:ext cx="447558" cy="400110"/>
          </a:xfrm>
          <a:prstGeom prst="rect">
            <a:avLst/>
          </a:prstGeom>
          <a:blipFill rotWithShape="1">
            <a:blip r:embed="rId10"/>
            <a:stretch>
              <a:fillRect/>
            </a:stretch>
          </a:blipFill>
        </p:spPr>
        <p:txBody>
          <a:bodyPr/>
          <a:lstStyle/>
          <a:p>
            <a:pPr>
              <a:defRPr/>
            </a:pPr>
            <a:r>
              <a:rPr lang="zh-CN" altLang="en-US">
                <a:noFill/>
              </a:rPr>
              <a:t> </a:t>
            </a:r>
          </a:p>
        </p:txBody>
      </p:sp>
      <p:cxnSp>
        <p:nvCxnSpPr>
          <p:cNvPr id="334" name="Straight Connector 75"/>
          <p:cNvCxnSpPr/>
          <p:nvPr/>
        </p:nvCxnSpPr>
        <p:spPr>
          <a:xfrm flipH="1">
            <a:off x="2268538" y="4292604"/>
            <a:ext cx="188912" cy="487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76"/>
          <p:cNvCxnSpPr>
            <a:endCxn id="339" idx="0"/>
          </p:cNvCxnSpPr>
          <p:nvPr/>
        </p:nvCxnSpPr>
        <p:spPr>
          <a:xfrm>
            <a:off x="2843217" y="4143379"/>
            <a:ext cx="471487" cy="6111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Rectangle 77"/>
          <p:cNvSpPr>
            <a:spLocks noRot="1" noChangeAspect="1" noMove="1" noResize="1" noEditPoints="1" noAdjustHandles="1" noChangeArrowheads="1" noChangeShapeType="1" noTextEdit="1"/>
          </p:cNvSpPr>
          <p:nvPr/>
        </p:nvSpPr>
        <p:spPr>
          <a:xfrm>
            <a:off x="3044322" y="4253030"/>
            <a:ext cx="447558" cy="400110"/>
          </a:xfrm>
          <a:prstGeom prst="rect">
            <a:avLst/>
          </a:prstGeom>
          <a:blipFill rotWithShape="1">
            <a:blip r:embed="rId11"/>
            <a:stretch>
              <a:fillRect/>
            </a:stretch>
          </a:blipFill>
        </p:spPr>
        <p:txBody>
          <a:bodyPr/>
          <a:lstStyle/>
          <a:p>
            <a:pPr>
              <a:defRPr/>
            </a:pPr>
            <a:r>
              <a:rPr lang="zh-CN" altLang="en-US">
                <a:noFill/>
              </a:rPr>
              <a:t> </a:t>
            </a:r>
          </a:p>
        </p:txBody>
      </p:sp>
      <p:sp>
        <p:nvSpPr>
          <p:cNvPr id="337" name="Rectangle 78"/>
          <p:cNvSpPr/>
          <p:nvPr/>
        </p:nvSpPr>
        <p:spPr>
          <a:xfrm>
            <a:off x="2063754" y="4762504"/>
            <a:ext cx="654050" cy="569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 name="TextBox 337"/>
          <p:cNvSpPr txBox="1">
            <a:spLocks noChangeArrowheads="1"/>
          </p:cNvSpPr>
          <p:nvPr/>
        </p:nvSpPr>
        <p:spPr bwMode="auto">
          <a:xfrm>
            <a:off x="2217742" y="4784725"/>
            <a:ext cx="357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sp>
        <p:nvSpPr>
          <p:cNvPr id="339" name="Rectangle 80"/>
          <p:cNvSpPr/>
          <p:nvPr/>
        </p:nvSpPr>
        <p:spPr>
          <a:xfrm>
            <a:off x="2987675" y="4754567"/>
            <a:ext cx="655638"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0" name="TextBox 339"/>
          <p:cNvSpPr txBox="1">
            <a:spLocks noChangeArrowheads="1"/>
          </p:cNvSpPr>
          <p:nvPr/>
        </p:nvSpPr>
        <p:spPr bwMode="auto">
          <a:xfrm>
            <a:off x="3132142" y="4826000"/>
            <a:ext cx="371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1" name="Rectangle 85"/>
          <p:cNvSpPr>
            <a:spLocks noRot="1" noChangeAspect="1" noMove="1" noResize="1" noEditPoints="1" noAdjustHandles="1" noChangeArrowheads="1" noChangeShapeType="1" noTextEdit="1"/>
          </p:cNvSpPr>
          <p:nvPr/>
        </p:nvSpPr>
        <p:spPr>
          <a:xfrm>
            <a:off x="3311902" y="3258351"/>
            <a:ext cx="447558" cy="400110"/>
          </a:xfrm>
          <a:prstGeom prst="rect">
            <a:avLst/>
          </a:prstGeom>
          <a:blipFill rotWithShape="1">
            <a:blip r:embed="rId12"/>
            <a:stretch>
              <a:fillRect/>
            </a:stretch>
          </a:blipFill>
        </p:spPr>
        <p:txBody>
          <a:bodyPr/>
          <a:lstStyle/>
          <a:p>
            <a:pPr>
              <a:defRPr/>
            </a:pPr>
            <a:r>
              <a:rPr lang="zh-CN" altLang="en-US">
                <a:noFill/>
              </a:rPr>
              <a:t> </a:t>
            </a:r>
          </a:p>
        </p:txBody>
      </p:sp>
      <p:cxnSp>
        <p:nvCxnSpPr>
          <p:cNvPr id="342" name="Straight Connector 86"/>
          <p:cNvCxnSpPr>
            <a:endCxn id="345" idx="0"/>
          </p:cNvCxnSpPr>
          <p:nvPr/>
        </p:nvCxnSpPr>
        <p:spPr>
          <a:xfrm flipH="1">
            <a:off x="3589342" y="3187704"/>
            <a:ext cx="261937" cy="536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87"/>
          <p:cNvCxnSpPr/>
          <p:nvPr/>
        </p:nvCxnSpPr>
        <p:spPr>
          <a:xfrm>
            <a:off x="4176713" y="3103567"/>
            <a:ext cx="417512" cy="631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4" name="Rectangle 88"/>
          <p:cNvSpPr>
            <a:spLocks noRot="1" noChangeAspect="1" noMove="1" noResize="1" noEditPoints="1" noAdjustHandles="1" noChangeArrowheads="1" noChangeShapeType="1" noTextEdit="1"/>
          </p:cNvSpPr>
          <p:nvPr/>
        </p:nvSpPr>
        <p:spPr>
          <a:xfrm>
            <a:off x="4304504" y="3218438"/>
            <a:ext cx="447558" cy="400110"/>
          </a:xfrm>
          <a:prstGeom prst="rect">
            <a:avLst/>
          </a:prstGeom>
          <a:blipFill rotWithShape="1">
            <a:blip r:embed="rId13"/>
            <a:stretch>
              <a:fillRect/>
            </a:stretch>
          </a:blipFill>
        </p:spPr>
        <p:txBody>
          <a:bodyPr/>
          <a:lstStyle/>
          <a:p>
            <a:pPr>
              <a:defRPr/>
            </a:pPr>
            <a:r>
              <a:rPr lang="zh-CN" altLang="en-US">
                <a:noFill/>
              </a:rPr>
              <a:t> </a:t>
            </a:r>
          </a:p>
        </p:txBody>
      </p:sp>
      <p:sp>
        <p:nvSpPr>
          <p:cNvPr id="345" name="Rectangle 89"/>
          <p:cNvSpPr/>
          <p:nvPr/>
        </p:nvSpPr>
        <p:spPr>
          <a:xfrm>
            <a:off x="3262313" y="3724279"/>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6" name="TextBox 345"/>
          <p:cNvSpPr txBox="1">
            <a:spLocks noChangeArrowheads="1"/>
          </p:cNvSpPr>
          <p:nvPr/>
        </p:nvSpPr>
        <p:spPr bwMode="auto">
          <a:xfrm>
            <a:off x="3294063" y="3789367"/>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sp>
        <p:nvSpPr>
          <p:cNvPr id="347" name="Rectangle 91"/>
          <p:cNvSpPr/>
          <p:nvPr/>
        </p:nvSpPr>
        <p:spPr>
          <a:xfrm>
            <a:off x="4140200" y="3716342"/>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 name="TextBox 347"/>
          <p:cNvSpPr txBox="1">
            <a:spLocks noChangeArrowheads="1"/>
          </p:cNvSpPr>
          <p:nvPr/>
        </p:nvSpPr>
        <p:spPr bwMode="auto">
          <a:xfrm>
            <a:off x="4230692" y="3787779"/>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9" name="Rectangle 133"/>
          <p:cNvSpPr>
            <a:spLocks noRot="1" noChangeAspect="1" noMove="1" noResize="1" noEditPoints="1" noAdjustHandles="1" noChangeArrowheads="1" noChangeShapeType="1" noTextEdit="1"/>
          </p:cNvSpPr>
          <p:nvPr/>
        </p:nvSpPr>
        <p:spPr>
          <a:xfrm>
            <a:off x="4961320" y="3258351"/>
            <a:ext cx="447558" cy="400110"/>
          </a:xfrm>
          <a:prstGeom prst="rect">
            <a:avLst/>
          </a:prstGeom>
          <a:blipFill rotWithShape="1">
            <a:blip r:embed="rId14"/>
            <a:stretch>
              <a:fillRect/>
            </a:stretch>
          </a:blipFill>
        </p:spPr>
        <p:txBody>
          <a:bodyPr/>
          <a:lstStyle/>
          <a:p>
            <a:pPr>
              <a:defRPr/>
            </a:pPr>
            <a:r>
              <a:rPr lang="zh-CN" altLang="en-US">
                <a:noFill/>
              </a:rPr>
              <a:t> </a:t>
            </a:r>
          </a:p>
        </p:txBody>
      </p:sp>
      <p:cxnSp>
        <p:nvCxnSpPr>
          <p:cNvPr id="350" name="Straight Connector 134"/>
          <p:cNvCxnSpPr>
            <a:endCxn id="353" idx="0"/>
          </p:cNvCxnSpPr>
          <p:nvPr/>
        </p:nvCxnSpPr>
        <p:spPr>
          <a:xfrm flipH="1">
            <a:off x="5346700" y="3187704"/>
            <a:ext cx="153988" cy="511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135"/>
          <p:cNvCxnSpPr>
            <a:stCxn id="296" idx="5"/>
          </p:cNvCxnSpPr>
          <p:nvPr/>
        </p:nvCxnSpPr>
        <p:spPr>
          <a:xfrm>
            <a:off x="5934079" y="3114679"/>
            <a:ext cx="309563" cy="6207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2" name="Rectangle 136"/>
          <p:cNvSpPr>
            <a:spLocks noRot="1" noChangeAspect="1" noMove="1" noResize="1" noEditPoints="1" noAdjustHandles="1" noChangeArrowheads="1" noChangeShapeType="1" noTextEdit="1"/>
          </p:cNvSpPr>
          <p:nvPr/>
        </p:nvSpPr>
        <p:spPr>
          <a:xfrm>
            <a:off x="5953922" y="3218438"/>
            <a:ext cx="447558" cy="400110"/>
          </a:xfrm>
          <a:prstGeom prst="rect">
            <a:avLst/>
          </a:prstGeom>
          <a:blipFill rotWithShape="1">
            <a:blip r:embed="rId15"/>
            <a:stretch>
              <a:fillRect/>
            </a:stretch>
          </a:blipFill>
        </p:spPr>
        <p:txBody>
          <a:bodyPr/>
          <a:lstStyle/>
          <a:p>
            <a:pPr>
              <a:defRPr/>
            </a:pPr>
            <a:r>
              <a:rPr lang="zh-CN" altLang="en-US">
                <a:noFill/>
              </a:rPr>
              <a:t> </a:t>
            </a:r>
          </a:p>
        </p:txBody>
      </p:sp>
      <p:sp>
        <p:nvSpPr>
          <p:cNvPr id="353" name="Rectangle 137"/>
          <p:cNvSpPr/>
          <p:nvPr/>
        </p:nvSpPr>
        <p:spPr>
          <a:xfrm>
            <a:off x="5019679" y="3698879"/>
            <a:ext cx="655638" cy="569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4" name="TextBox 353"/>
          <p:cNvSpPr txBox="1">
            <a:spLocks noChangeArrowheads="1"/>
          </p:cNvSpPr>
          <p:nvPr/>
        </p:nvSpPr>
        <p:spPr bwMode="auto">
          <a:xfrm>
            <a:off x="5051425" y="3763967"/>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sp>
        <p:nvSpPr>
          <p:cNvPr id="355" name="Rectangle 139"/>
          <p:cNvSpPr/>
          <p:nvPr/>
        </p:nvSpPr>
        <p:spPr>
          <a:xfrm>
            <a:off x="5897567" y="3690938"/>
            <a:ext cx="654050" cy="569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6" name="TextBox 355"/>
          <p:cNvSpPr txBox="1">
            <a:spLocks noChangeArrowheads="1"/>
          </p:cNvSpPr>
          <p:nvPr/>
        </p:nvSpPr>
        <p:spPr bwMode="auto">
          <a:xfrm>
            <a:off x="5988054" y="3763963"/>
            <a:ext cx="373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57" name="Rectangle 153"/>
          <p:cNvSpPr>
            <a:spLocks noRot="1" noChangeAspect="1" noMove="1" noResize="1" noEditPoints="1" noAdjustHandles="1" noChangeArrowheads="1" noChangeShapeType="1" noTextEdit="1"/>
          </p:cNvSpPr>
          <p:nvPr/>
        </p:nvSpPr>
        <p:spPr>
          <a:xfrm>
            <a:off x="6656329" y="3127755"/>
            <a:ext cx="447558" cy="400110"/>
          </a:xfrm>
          <a:prstGeom prst="rect">
            <a:avLst/>
          </a:prstGeom>
          <a:blipFill rotWithShape="1">
            <a:blip r:embed="rId16"/>
            <a:stretch>
              <a:fillRect/>
            </a:stretch>
          </a:blipFill>
        </p:spPr>
        <p:txBody>
          <a:bodyPr/>
          <a:lstStyle/>
          <a:p>
            <a:pPr>
              <a:defRPr/>
            </a:pPr>
            <a:r>
              <a:rPr lang="zh-CN" altLang="en-US">
                <a:noFill/>
              </a:rPr>
              <a:t> </a:t>
            </a:r>
          </a:p>
        </p:txBody>
      </p:sp>
      <p:sp>
        <p:nvSpPr>
          <p:cNvPr id="358" name="Rectangle 154"/>
          <p:cNvSpPr>
            <a:spLocks noRot="1" noChangeAspect="1" noMove="1" noResize="1" noEditPoints="1" noAdjustHandles="1" noChangeArrowheads="1" noChangeShapeType="1" noTextEdit="1"/>
          </p:cNvSpPr>
          <p:nvPr/>
        </p:nvSpPr>
        <p:spPr>
          <a:xfrm>
            <a:off x="7713300" y="3118271"/>
            <a:ext cx="447558" cy="400110"/>
          </a:xfrm>
          <a:prstGeom prst="rect">
            <a:avLst/>
          </a:prstGeom>
          <a:blipFill rotWithShape="1">
            <a:blip r:embed="rId17"/>
            <a:stretch>
              <a:fillRect/>
            </a:stretch>
          </a:blipFill>
        </p:spPr>
        <p:txBody>
          <a:bodyPr/>
          <a:lstStyle/>
          <a:p>
            <a:pPr>
              <a:defRPr/>
            </a:pPr>
            <a:r>
              <a:rPr lang="zh-CN" altLang="en-US">
                <a:noFill/>
              </a:rPr>
              <a:t> </a:t>
            </a:r>
          </a:p>
        </p:txBody>
      </p:sp>
      <p:sp>
        <p:nvSpPr>
          <p:cNvPr id="359" name="Rectangle 155"/>
          <p:cNvSpPr>
            <a:spLocks noRot="1" noChangeAspect="1" noMove="1" noResize="1" noEditPoints="1" noAdjustHandles="1" noChangeArrowheads="1" noChangeShapeType="1" noTextEdit="1"/>
          </p:cNvSpPr>
          <p:nvPr/>
        </p:nvSpPr>
        <p:spPr>
          <a:xfrm>
            <a:off x="5436096" y="1916832"/>
            <a:ext cx="447558" cy="400110"/>
          </a:xfrm>
          <a:prstGeom prst="rect">
            <a:avLst/>
          </a:prstGeom>
          <a:blipFill rotWithShape="1">
            <a:blip r:embed="rId18"/>
            <a:stretch>
              <a:fillRect/>
            </a:stretch>
          </a:blipFill>
        </p:spPr>
        <p:txBody>
          <a:bodyPr/>
          <a:lstStyle/>
          <a:p>
            <a:pPr>
              <a:defRPr/>
            </a:pPr>
            <a:r>
              <a:rPr lang="zh-CN" altLang="en-US">
                <a:noFill/>
              </a:rPr>
              <a:t> </a:t>
            </a:r>
          </a:p>
        </p:txBody>
      </p:sp>
      <p:sp>
        <p:nvSpPr>
          <p:cNvPr id="360" name="TextBox 359"/>
          <p:cNvSpPr txBox="1">
            <a:spLocks noRot="1" noChangeAspect="1" noMove="1" noResize="1" noEditPoints="1" noAdjustHandles="1" noChangeArrowheads="1" noChangeShapeType="1" noTextEdit="1"/>
          </p:cNvSpPr>
          <p:nvPr/>
        </p:nvSpPr>
        <p:spPr>
          <a:xfrm>
            <a:off x="6386065" y="1876766"/>
            <a:ext cx="447558" cy="400110"/>
          </a:xfrm>
          <a:prstGeom prst="rect">
            <a:avLst/>
          </a:prstGeom>
          <a:blipFill rotWithShape="1">
            <a:blip r:embed="rId19"/>
            <a:stretch>
              <a:fillRect/>
            </a:stretch>
          </a:blipFill>
        </p:spPr>
        <p:txBody>
          <a:bodyPr/>
          <a:lstStyle/>
          <a:p>
            <a:pPr>
              <a:defRPr/>
            </a:pPr>
            <a:r>
              <a:rPr lang="zh-CN" altLang="en-US">
                <a:noFill/>
              </a:rPr>
              <a:t> </a:t>
            </a:r>
          </a:p>
        </p:txBody>
      </p:sp>
      <p:sp>
        <p:nvSpPr>
          <p:cNvPr id="361" name="TextBox 159"/>
          <p:cNvSpPr txBox="1">
            <a:spLocks noChangeArrowheads="1"/>
          </p:cNvSpPr>
          <p:nvPr/>
        </p:nvSpPr>
        <p:spPr bwMode="auto">
          <a:xfrm>
            <a:off x="348456" y="188917"/>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smtClean="0"/>
              <a:t>1-5</a:t>
            </a:r>
            <a:endParaRPr lang="zh-CN" altLang="en-US" sz="2800" dirty="0"/>
          </a:p>
        </p:txBody>
      </p:sp>
      <p:sp>
        <p:nvSpPr>
          <p:cNvPr id="362" name="TextBox 361"/>
          <p:cNvSpPr txBox="1">
            <a:spLocks noChangeArrowheads="1"/>
          </p:cNvSpPr>
          <p:nvPr/>
        </p:nvSpPr>
        <p:spPr bwMode="auto">
          <a:xfrm>
            <a:off x="2843213" y="839792"/>
            <a:ext cx="1035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1-3</a:t>
            </a:r>
            <a:endParaRPr lang="zh-CN" altLang="en-US" sz="1800"/>
          </a:p>
        </p:txBody>
      </p:sp>
      <p:sp>
        <p:nvSpPr>
          <p:cNvPr id="363" name="TextBox 362"/>
          <p:cNvSpPr txBox="1">
            <a:spLocks noChangeArrowheads="1"/>
          </p:cNvSpPr>
          <p:nvPr/>
        </p:nvSpPr>
        <p:spPr bwMode="auto">
          <a:xfrm>
            <a:off x="5435604" y="812800"/>
            <a:ext cx="103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4-5</a:t>
            </a:r>
            <a:endParaRPr lang="zh-CN" altLang="en-US" sz="1800"/>
          </a:p>
        </p:txBody>
      </p:sp>
      <p:sp>
        <p:nvSpPr>
          <p:cNvPr id="364" name="TextBox 363"/>
          <p:cNvSpPr txBox="1">
            <a:spLocks noChangeArrowheads="1"/>
          </p:cNvSpPr>
          <p:nvPr/>
        </p:nvSpPr>
        <p:spPr bwMode="auto">
          <a:xfrm>
            <a:off x="1431925" y="2130425"/>
            <a:ext cx="103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1-2</a:t>
            </a:r>
            <a:endParaRPr lang="zh-CN" altLang="en-US" sz="1800"/>
          </a:p>
        </p:txBody>
      </p:sp>
      <p:sp>
        <p:nvSpPr>
          <p:cNvPr id="365" name="TextBox 364"/>
          <p:cNvSpPr txBox="1">
            <a:spLocks noChangeArrowheads="1"/>
          </p:cNvSpPr>
          <p:nvPr/>
        </p:nvSpPr>
        <p:spPr bwMode="auto">
          <a:xfrm>
            <a:off x="3536950" y="2181229"/>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3-3</a:t>
            </a:r>
            <a:endParaRPr lang="zh-CN" altLang="en-US" sz="1800"/>
          </a:p>
        </p:txBody>
      </p:sp>
      <p:sp>
        <p:nvSpPr>
          <p:cNvPr id="366" name="TextBox 365"/>
          <p:cNvSpPr txBox="1">
            <a:spLocks noChangeArrowheads="1"/>
          </p:cNvSpPr>
          <p:nvPr/>
        </p:nvSpPr>
        <p:spPr bwMode="auto">
          <a:xfrm>
            <a:off x="795338" y="3365500"/>
            <a:ext cx="1035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1-1</a:t>
            </a:r>
            <a:endParaRPr lang="zh-CN" altLang="en-US" sz="1800"/>
          </a:p>
        </p:txBody>
      </p:sp>
      <p:sp>
        <p:nvSpPr>
          <p:cNvPr id="367" name="TextBox 366"/>
          <p:cNvSpPr txBox="1">
            <a:spLocks noChangeArrowheads="1"/>
          </p:cNvSpPr>
          <p:nvPr/>
        </p:nvSpPr>
        <p:spPr bwMode="auto">
          <a:xfrm>
            <a:off x="2457454" y="3322642"/>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2-2</a:t>
            </a:r>
            <a:endParaRPr lang="zh-CN" altLang="en-US" sz="1800"/>
          </a:p>
        </p:txBody>
      </p:sp>
      <p:sp>
        <p:nvSpPr>
          <p:cNvPr id="368" name="TextBox 367"/>
          <p:cNvSpPr txBox="1">
            <a:spLocks noChangeArrowheads="1"/>
          </p:cNvSpPr>
          <p:nvPr/>
        </p:nvSpPr>
        <p:spPr bwMode="auto">
          <a:xfrm>
            <a:off x="5121279" y="2282825"/>
            <a:ext cx="1035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4-4</a:t>
            </a:r>
            <a:endParaRPr lang="zh-CN" altLang="en-US" sz="1800"/>
          </a:p>
        </p:txBody>
      </p:sp>
      <p:sp>
        <p:nvSpPr>
          <p:cNvPr id="369" name="TextBox 368"/>
          <p:cNvSpPr txBox="1">
            <a:spLocks noChangeArrowheads="1"/>
          </p:cNvSpPr>
          <p:nvPr/>
        </p:nvSpPr>
        <p:spPr bwMode="auto">
          <a:xfrm>
            <a:off x="6777038" y="2205042"/>
            <a:ext cx="1035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5-5</a:t>
            </a:r>
            <a:endParaRPr lang="zh-CN" altLang="en-US" sz="1800"/>
          </a:p>
        </p:txBody>
      </p:sp>
      <p:sp>
        <p:nvSpPr>
          <p:cNvPr id="370" name="TextBox 369"/>
          <p:cNvSpPr txBox="1"/>
          <p:nvPr/>
        </p:nvSpPr>
        <p:spPr>
          <a:xfrm>
            <a:off x="8096254" y="284237"/>
            <a:ext cx="3599062" cy="954107"/>
          </a:xfrm>
          <a:prstGeom prst="rect">
            <a:avLst/>
          </a:prstGeom>
          <a:noFill/>
        </p:spPr>
        <p:txBody>
          <a:bodyPr wrap="none" rtlCol="0">
            <a:spAutoFit/>
          </a:bodyPr>
          <a:lstStyle/>
          <a:p>
            <a:r>
              <a:rPr lang="zh-CN" altLang="en-US" sz="2800" dirty="0" smtClean="0"/>
              <a:t>第</a:t>
            </a:r>
            <a:r>
              <a:rPr lang="en-US" altLang="zh-CN" sz="2800" dirty="0" smtClean="0"/>
              <a:t>1</a:t>
            </a:r>
            <a:r>
              <a:rPr lang="zh-CN" altLang="en-US" sz="2800" dirty="0" smtClean="0"/>
              <a:t>种（不识别相等）</a:t>
            </a:r>
            <a:r>
              <a:rPr lang="en-US" altLang="zh-CN" sz="2800" dirty="0" smtClean="0"/>
              <a:t/>
            </a:r>
            <a:br>
              <a:rPr lang="en-US" altLang="zh-CN" sz="2800" dirty="0" smtClean="0"/>
            </a:br>
            <a:r>
              <a:rPr lang="zh-CN" altLang="en-US" sz="2800" dirty="0" smtClean="0"/>
              <a:t>二分查找比较树画法</a:t>
            </a:r>
            <a:endParaRPr lang="zh-CN" altLang="en-US" sz="2800" dirty="0"/>
          </a:p>
        </p:txBody>
      </p:sp>
      <p:sp>
        <p:nvSpPr>
          <p:cNvPr id="371" name="Text Box 5"/>
          <p:cNvSpPr txBox="1">
            <a:spLocks noChangeArrowheads="1"/>
          </p:cNvSpPr>
          <p:nvPr/>
        </p:nvSpPr>
        <p:spPr bwMode="auto">
          <a:xfrm>
            <a:off x="269542" y="5743260"/>
            <a:ext cx="4572000" cy="830997"/>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t>(</a:t>
            </a:r>
            <a:r>
              <a:rPr lang="zh-CN" altLang="en-US" sz="2400"/>
              <a:t>成功</a:t>
            </a:r>
            <a:r>
              <a:rPr lang="zh-CN" altLang="en-US" sz="2400" smtClean="0"/>
              <a:t>时</a:t>
            </a:r>
            <a:r>
              <a:rPr lang="en-US" altLang="zh-CN" sz="2400" smtClean="0"/>
              <a:t>)</a:t>
            </a:r>
            <a:r>
              <a:rPr lang="zh-CN" altLang="en-US" sz="2400" dirty="0"/>
              <a:t>平均</a:t>
            </a:r>
            <a:r>
              <a:rPr lang="zh-CN" altLang="en-US" sz="2400"/>
              <a:t>比较</a:t>
            </a:r>
            <a:r>
              <a:rPr lang="zh-CN" altLang="en-US" sz="2400" smtClean="0"/>
              <a:t>次数：</a:t>
            </a:r>
            <a:endParaRPr lang="en-US" altLang="zh-CN" sz="2400" dirty="0">
              <a:sym typeface="Wingdings" panose="05000000000000000000" pitchFamily="2" charset="2"/>
            </a:endParaRPr>
          </a:p>
          <a:p>
            <a:pPr eaLnBrk="1" hangingPunct="1">
              <a:spcBef>
                <a:spcPct val="0"/>
              </a:spcBef>
              <a:buFontTx/>
              <a:buNone/>
            </a:pPr>
            <a:r>
              <a:rPr lang="en-US" altLang="zh-CN" sz="2400" smtClean="0">
                <a:sym typeface="Wingdings" panose="05000000000000000000" pitchFamily="2" charset="2"/>
              </a:rPr>
              <a:t>(</a:t>
            </a:r>
            <a:r>
              <a:rPr lang="zh-CN" altLang="en-US" sz="2400" smtClean="0">
                <a:sym typeface="Wingdings" panose="05000000000000000000" pitchFamily="2" charset="2"/>
              </a:rPr>
              <a:t>失败时</a:t>
            </a:r>
            <a:r>
              <a:rPr lang="en-US" altLang="zh-CN" sz="2400" smtClean="0">
                <a:sym typeface="Wingdings" panose="05000000000000000000" pitchFamily="2" charset="2"/>
              </a:rPr>
              <a:t>)</a:t>
            </a:r>
            <a:r>
              <a:rPr lang="zh-CN" altLang="en-US" sz="2400" dirty="0">
                <a:sym typeface="Wingdings" panose="05000000000000000000" pitchFamily="2" charset="2"/>
              </a:rPr>
              <a:t>平均比较次数</a:t>
            </a:r>
            <a:r>
              <a:rPr lang="zh-CN" altLang="en-US" sz="2400" dirty="0" smtClean="0">
                <a:sym typeface="Wingdings" panose="05000000000000000000" pitchFamily="2" charset="2"/>
              </a:rPr>
              <a:t>：</a:t>
            </a:r>
            <a:endParaRPr lang="en-US" altLang="zh-CN" sz="2400" dirty="0">
              <a:sym typeface="Wingdings" panose="05000000000000000000" pitchFamily="2" charset="2"/>
            </a:endParaRPr>
          </a:p>
        </p:txBody>
      </p:sp>
      <p:pic>
        <p:nvPicPr>
          <p:cNvPr id="372"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7828" y="5698722"/>
            <a:ext cx="4262056" cy="92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53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3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6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2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3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3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3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3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4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6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9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4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4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4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4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34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4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4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4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36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9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9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2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35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36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9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368"/>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9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9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350"/>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34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5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35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53"/>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54"/>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35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5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369"/>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99"/>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00"/>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302"/>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357"/>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30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358"/>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0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05"/>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306"/>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0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371"/>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8" grpId="0" animBg="1"/>
      <p:bldP spid="289" grpId="0"/>
      <p:bldP spid="292" grpId="0" animBg="1"/>
      <p:bldP spid="293" grpId="0"/>
      <p:bldP spid="296" grpId="0" animBg="1"/>
      <p:bldP spid="297" grpId="0"/>
      <p:bldP spid="298" grpId="0"/>
      <p:bldP spid="299" grpId="0" animBg="1"/>
      <p:bldP spid="300" grpId="0"/>
      <p:bldP spid="304" grpId="0" animBg="1"/>
      <p:bldP spid="305" grpId="0"/>
      <p:bldP spid="306" grpId="0" animBg="1"/>
      <p:bldP spid="307" grpId="0"/>
      <p:bldP spid="310" grpId="0" animBg="1"/>
      <p:bldP spid="311" grpId="0"/>
      <p:bldP spid="317" grpId="0" animBg="1"/>
      <p:bldP spid="318" grpId="0"/>
      <p:bldP spid="321" grpId="0" animBg="1"/>
      <p:bldP spid="322" grpId="0"/>
      <p:bldP spid="326" grpId="0" animBg="1"/>
      <p:bldP spid="327" grpId="0"/>
      <p:bldP spid="329" grpId="0" animBg="1"/>
      <p:bldP spid="330" grpId="0"/>
      <p:bldP spid="331" grpId="0" animBg="1"/>
      <p:bldP spid="332" grpId="0"/>
      <p:bldP spid="337" grpId="0" animBg="1"/>
      <p:bldP spid="338" grpId="0"/>
      <p:bldP spid="339" grpId="0" animBg="1"/>
      <p:bldP spid="340" grpId="0"/>
      <p:bldP spid="345" grpId="0" animBg="1"/>
      <p:bldP spid="346" grpId="0"/>
      <p:bldP spid="347" grpId="0" animBg="1"/>
      <p:bldP spid="348" grpId="0"/>
      <p:bldP spid="353" grpId="0" animBg="1"/>
      <p:bldP spid="354" grpId="0"/>
      <p:bldP spid="355" grpId="0" animBg="1"/>
      <p:bldP spid="356" grpId="0"/>
      <p:bldP spid="362" grpId="0"/>
      <p:bldP spid="363" grpId="0"/>
      <p:bldP spid="364" grpId="0"/>
      <p:bldP spid="365" grpId="0"/>
      <p:bldP spid="366" grpId="0"/>
      <p:bldP spid="367" grpId="0"/>
      <p:bldP spid="368" grpId="0"/>
      <p:bldP spid="369" grpId="0"/>
      <p:bldP spid="3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677198" y="5217247"/>
            <a:ext cx="3384376" cy="707886"/>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t>(</a:t>
            </a:r>
            <a:r>
              <a:rPr lang="zh-CN" altLang="en-US" sz="2000"/>
              <a:t>成功</a:t>
            </a:r>
            <a:r>
              <a:rPr lang="zh-CN" altLang="en-US" sz="2000" smtClean="0"/>
              <a:t>时</a:t>
            </a:r>
            <a:r>
              <a:rPr lang="en-US" altLang="zh-CN" sz="2000" smtClean="0"/>
              <a:t>)</a:t>
            </a:r>
            <a:r>
              <a:rPr lang="zh-CN" altLang="en-US" sz="2000" dirty="0"/>
              <a:t>平均</a:t>
            </a:r>
            <a:r>
              <a:rPr lang="zh-CN" altLang="en-US" sz="2000"/>
              <a:t>比较</a:t>
            </a:r>
            <a:r>
              <a:rPr lang="zh-CN" altLang="en-US" sz="2000" smtClean="0"/>
              <a:t>次数：</a:t>
            </a:r>
            <a:endParaRPr lang="en-US" altLang="zh-CN" sz="2000" dirty="0" smtClean="0"/>
          </a:p>
          <a:p>
            <a:pPr eaLnBrk="1" hangingPunct="1">
              <a:spcBef>
                <a:spcPct val="0"/>
              </a:spcBef>
              <a:buFontTx/>
              <a:buNone/>
            </a:pPr>
            <a:r>
              <a:rPr lang="zh-CN" altLang="en-US" sz="2000" dirty="0" smtClean="0">
                <a:sym typeface="Wingdings" panose="05000000000000000000" pitchFamily="2" charset="2"/>
              </a:rPr>
              <a:t> </a:t>
            </a:r>
            <a:r>
              <a:rPr lang="en-US" altLang="zh-CN" sz="2000" dirty="0" smtClean="0">
                <a:sym typeface="Wingdings" panose="05000000000000000000" pitchFamily="2" charset="2"/>
              </a:rPr>
              <a:t>(</a:t>
            </a:r>
            <a:r>
              <a:rPr lang="zh-CN" altLang="en-US" sz="2000" dirty="0">
                <a:sym typeface="Wingdings" panose="05000000000000000000" pitchFamily="2" charset="2"/>
              </a:rPr>
              <a:t>不</a:t>
            </a:r>
            <a:r>
              <a:rPr lang="zh-CN" altLang="en-US" sz="2000">
                <a:sym typeface="Wingdings" panose="05000000000000000000" pitchFamily="2" charset="2"/>
              </a:rPr>
              <a:t>成功</a:t>
            </a:r>
            <a:r>
              <a:rPr lang="zh-CN" altLang="en-US" sz="2000" smtClean="0">
                <a:sym typeface="Wingdings" panose="05000000000000000000" pitchFamily="2" charset="2"/>
              </a:rPr>
              <a:t>时</a:t>
            </a:r>
            <a:r>
              <a:rPr lang="en-US" altLang="zh-CN" sz="2000" smtClean="0">
                <a:sym typeface="Wingdings" panose="05000000000000000000" pitchFamily="2" charset="2"/>
              </a:rPr>
              <a:t>)</a:t>
            </a:r>
            <a:r>
              <a:rPr lang="zh-CN" altLang="en-US" sz="2000" dirty="0">
                <a:sym typeface="Wingdings" panose="05000000000000000000" pitchFamily="2" charset="2"/>
              </a:rPr>
              <a:t>平均比较次数</a:t>
            </a:r>
            <a:r>
              <a:rPr lang="zh-CN" altLang="en-US" sz="2000" dirty="0" smtClean="0">
                <a:sym typeface="Wingdings" panose="05000000000000000000" pitchFamily="2" charset="2"/>
              </a:rPr>
              <a:t>：</a:t>
            </a:r>
            <a:endParaRPr lang="en-US" altLang="zh-CN" sz="2000" dirty="0">
              <a:sym typeface="Wingdings" panose="05000000000000000000" pitchFamily="2" charset="2"/>
            </a:endParaRPr>
          </a:p>
        </p:txBody>
      </p:sp>
      <p:sp>
        <p:nvSpPr>
          <p:cNvPr id="13" name="TextBox 12"/>
          <p:cNvSpPr txBox="1"/>
          <p:nvPr/>
        </p:nvSpPr>
        <p:spPr>
          <a:xfrm>
            <a:off x="3651728" y="6093813"/>
            <a:ext cx="2698175"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smtClean="0">
                <a:solidFill>
                  <a:srgbClr val="FF0000"/>
                </a:solidFill>
              </a:rPr>
              <a:t>与树的高度相关</a:t>
            </a:r>
            <a:endParaRPr lang="zh-CN" altLang="en-US" sz="2800" dirty="0">
              <a:solidFill>
                <a:srgbClr val="FF0000"/>
              </a:solidFill>
            </a:endParaRPr>
          </a:p>
        </p:txBody>
      </p:sp>
      <p:sp>
        <p:nvSpPr>
          <p:cNvPr id="14" name="TextBox 9"/>
          <p:cNvSpPr txBox="1"/>
          <p:nvPr/>
        </p:nvSpPr>
        <p:spPr>
          <a:xfrm>
            <a:off x="1663687" y="6083170"/>
            <a:ext cx="1988045"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800" b="1" smtClean="0">
                <a:latin typeface="Comic Sans MS" panose="030F0702030302020204" pitchFamily="66" charset="0"/>
                <a:ea typeface="宋体" panose="02010600030101010101" pitchFamily="2" charset="-122"/>
              </a:rPr>
              <a:t>时间复杂度</a:t>
            </a:r>
            <a:endParaRPr kumimoji="1" lang="zh-CN" altLang="en-US" sz="2800" b="1" dirty="0">
              <a:latin typeface="Comic Sans MS" panose="030F0702030302020204" pitchFamily="66" charset="0"/>
              <a:ea typeface="宋体" panose="02010600030101010101" pitchFamily="2" charset="-122"/>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994" y="5274982"/>
            <a:ext cx="4227007" cy="78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08054" y="333454"/>
            <a:ext cx="8582982" cy="4608512"/>
          </a:xfrm>
          <a:prstGeom prst="rect">
            <a:avLst/>
          </a:prstGeom>
          <a:noFill/>
          <a:ln>
            <a:noFill/>
          </a:ln>
        </p:spPr>
      </p:pic>
      <p:sp>
        <p:nvSpPr>
          <p:cNvPr id="17" name="TextBox 159"/>
          <p:cNvSpPr txBox="1">
            <a:spLocks noChangeArrowheads="1"/>
          </p:cNvSpPr>
          <p:nvPr/>
        </p:nvSpPr>
        <p:spPr bwMode="auto">
          <a:xfrm>
            <a:off x="388440" y="1006822"/>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smtClean="0"/>
              <a:t>1-10</a:t>
            </a:r>
            <a:endParaRPr lang="zh-CN" altLang="en-US" sz="2800" dirty="0"/>
          </a:p>
        </p:txBody>
      </p:sp>
      <mc:AlternateContent xmlns:mc="http://schemas.openxmlformats.org/markup-compatibility/2006" xmlns:a14="http://schemas.microsoft.com/office/drawing/2010/main">
        <mc:Choice Requires="a14">
          <p:sp>
            <p:nvSpPr>
              <p:cNvPr id="2" name="矩形 1"/>
              <p:cNvSpPr/>
              <p:nvPr/>
            </p:nvSpPr>
            <p:spPr>
              <a:xfrm>
                <a:off x="6957329" y="5925136"/>
                <a:ext cx="4617330" cy="664951"/>
              </a:xfrm>
              <a:prstGeom prst="rect">
                <a:avLst/>
              </a:prstGeom>
            </p:spPr>
            <p:txBody>
              <a:bodyPr wrap="none">
                <a:spAutoFit/>
              </a:bodyPr>
              <a:lstStyle/>
              <a:p>
                <a:pPr lvl="0" algn="just" defTabSz="586060">
                  <a:lnSpc>
                    <a:spcPct val="120000"/>
                  </a:lnSpc>
                  <a:spcBef>
                    <a:spcPts val="600"/>
                  </a:spcBef>
                  <a:spcAft>
                    <a:spcPts val="600"/>
                  </a:spcAft>
                </a:pPr>
                <a:r>
                  <a:rPr lang="en-US" altLang="zh-CN" sz="3100" b="1">
                    <a:solidFill>
                      <a:prstClr val="black"/>
                    </a:solidFill>
                    <a:latin typeface="Calibri" panose="020F0502020204030204" pitchFamily="34" charset="0"/>
                  </a:rPr>
                  <a:t>d=</a:t>
                </a:r>
                <a:r>
                  <a:rPr lang="zh-CN" altLang="zh-CN" sz="3100" b="1">
                    <a:solidFill>
                      <a:srgbClr val="FF0000"/>
                    </a:solidFill>
                    <a:latin typeface="Calibri" panose="020F0502020204030204" pitchFamily="34" charset="0"/>
                  </a:rPr>
                  <a:t> </a:t>
                </a:r>
                <a14:m>
                  <m:oMath xmlns:m="http://schemas.openxmlformats.org/officeDocument/2006/math">
                    <m:d>
                      <m:dPr>
                        <m:begChr m:val="⌈"/>
                        <m:endChr m:val="⌉"/>
                        <m:ctrlPr>
                          <a:rPr lang="zh-CN" altLang="zh-CN" sz="3100" b="1" i="1">
                            <a:solidFill>
                              <a:srgbClr val="FF0000"/>
                            </a:solidFill>
                            <a:latin typeface="Cambria Math"/>
                          </a:rPr>
                        </m:ctrlPr>
                      </m:dPr>
                      <m:e>
                        <m:r>
                          <m:rPr>
                            <m:sty m:val="p"/>
                          </m:rPr>
                          <a:rPr lang="en-US" altLang="zh-CN" sz="3100" b="1">
                            <a:solidFill>
                              <a:srgbClr val="FF0000"/>
                            </a:solidFill>
                            <a:latin typeface="Cambria Math"/>
                          </a:rPr>
                          <m:t>lg</m:t>
                        </m:r>
                        <m:r>
                          <a:rPr lang="en-US" altLang="zh-CN" sz="3100" b="1" i="1">
                            <a:solidFill>
                              <a:srgbClr val="FF0000"/>
                            </a:solidFill>
                            <a:latin typeface="Cambria Math"/>
                          </a:rPr>
                          <m:t>(</m:t>
                        </m:r>
                        <m:r>
                          <a:rPr lang="en-US" altLang="zh-CN" sz="3100" b="1" i="1">
                            <a:solidFill>
                              <a:srgbClr val="FF0000"/>
                            </a:solidFill>
                            <a:latin typeface="Cambria Math"/>
                          </a:rPr>
                          <m:t>𝟐</m:t>
                        </m:r>
                        <m:r>
                          <a:rPr lang="en-US" altLang="zh-CN" sz="3100" b="1" i="1">
                            <a:solidFill>
                              <a:srgbClr val="FF0000"/>
                            </a:solidFill>
                            <a:latin typeface="Cambria Math"/>
                          </a:rPr>
                          <m:t>𝒏</m:t>
                        </m:r>
                        <m:r>
                          <a:rPr lang="en-US" altLang="zh-CN" sz="3100" b="1" i="1">
                            <a:solidFill>
                              <a:srgbClr val="FF0000"/>
                            </a:solidFill>
                            <a:latin typeface="Cambria Math"/>
                          </a:rPr>
                          <m:t>)</m:t>
                        </m:r>
                      </m:e>
                    </m:d>
                    <m:r>
                      <a:rPr lang="en-US" altLang="zh-CN" sz="3100" b="1" i="1">
                        <a:solidFill>
                          <a:srgbClr val="FF0000"/>
                        </a:solidFill>
                        <a:latin typeface="Cambria Math"/>
                      </a:rPr>
                      <m:t> </m:t>
                    </m:r>
                  </m:oMath>
                </a14:m>
                <a:r>
                  <a:rPr lang="zh-CN" altLang="en-US" sz="3100" b="1">
                    <a:solidFill>
                      <a:prstClr val="black"/>
                    </a:solidFill>
                    <a:latin typeface="Calibri" panose="020F0502020204030204" pitchFamily="34" charset="0"/>
                  </a:rPr>
                  <a:t>，即</a:t>
                </a:r>
                <a14:m>
                  <m:oMath xmlns:m="http://schemas.openxmlformats.org/officeDocument/2006/math">
                    <m:d>
                      <m:dPr>
                        <m:begChr m:val="⌈"/>
                        <m:endChr m:val="⌉"/>
                        <m:ctrlPr>
                          <a:rPr lang="zh-CN" altLang="zh-CN" sz="3100" b="1" i="1">
                            <a:solidFill>
                              <a:srgbClr val="FF0000"/>
                            </a:solidFill>
                            <a:latin typeface="Cambria Math"/>
                          </a:rPr>
                        </m:ctrlPr>
                      </m:dPr>
                      <m:e>
                        <m:r>
                          <m:rPr>
                            <m:sty m:val="p"/>
                          </m:rPr>
                          <a:rPr lang="en-US" altLang="zh-CN" sz="3100" b="1">
                            <a:solidFill>
                              <a:srgbClr val="FF0000"/>
                            </a:solidFill>
                            <a:latin typeface="Cambria Math"/>
                          </a:rPr>
                          <m:t>lg</m:t>
                        </m:r>
                        <m:r>
                          <a:rPr lang="en-US" altLang="zh-CN" sz="3100" b="1" i="1">
                            <a:solidFill>
                              <a:srgbClr val="FF0000"/>
                            </a:solidFill>
                            <a:latin typeface="Cambria Math"/>
                          </a:rPr>
                          <m:t>𝒏</m:t>
                        </m:r>
                        <m:r>
                          <a:rPr lang="en-US" altLang="zh-CN" sz="3100" b="1" i="1">
                            <a:solidFill>
                              <a:srgbClr val="FF0000"/>
                            </a:solidFill>
                            <a:latin typeface="Cambria Math"/>
                          </a:rPr>
                          <m:t>+</m:t>
                        </m:r>
                        <m:r>
                          <a:rPr lang="en-US" altLang="zh-CN" sz="3100" b="1" i="1">
                            <a:solidFill>
                              <a:srgbClr val="FF0000"/>
                            </a:solidFill>
                            <a:latin typeface="Cambria Math"/>
                          </a:rPr>
                          <m:t>𝟏</m:t>
                        </m:r>
                      </m:e>
                    </m:d>
                    <m:r>
                      <a:rPr lang="en-US" altLang="zh-CN" sz="3100" b="1" i="1">
                        <a:solidFill>
                          <a:srgbClr val="FF0000"/>
                        </a:solidFill>
                        <a:latin typeface="Cambria Math"/>
                      </a:rPr>
                      <m:t> </m:t>
                    </m:r>
                  </m:oMath>
                </a14:m>
                <a:endParaRPr lang="en-US" altLang="zh-CN" sz="3100" b="1">
                  <a:solidFill>
                    <a:prstClr val="black"/>
                  </a:solidFill>
                  <a:latin typeface="Calibri" panose="020F0502020204030204" pitchFamily="34"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887294" y="5925133"/>
                <a:ext cx="4757393" cy="618952"/>
              </a:xfrm>
              <a:prstGeom prst="rect">
                <a:avLst/>
              </a:prstGeom>
              <a:blipFill rotWithShape="1">
                <a:blip r:embed="rId4"/>
                <a:stretch>
                  <a:fillRect l="-3205" t="-8824" b="-31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2826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550594" y="1125538"/>
                <a:ext cx="10945216" cy="5472608"/>
              </a:xfrm>
            </p:spPr>
            <p:txBody>
              <a:bodyPr>
                <a:normAutofit fontScale="70000" lnSpcReduction="20000"/>
              </a:bodyPr>
              <a:lstStyle/>
              <a:p>
                <a:pPr>
                  <a:lnSpc>
                    <a:spcPct val="120000"/>
                  </a:lnSpc>
                  <a:spcBef>
                    <a:spcPts val="600"/>
                  </a:spcBef>
                  <a:spcAft>
                    <a:spcPts val="600"/>
                  </a:spcAft>
                </a:pPr>
                <a:r>
                  <a:rPr lang="zh-CN" altLang="en-US" smtClean="0"/>
                  <a:t>每次</a:t>
                </a:r>
                <a:r>
                  <a:rPr lang="zh-CN" altLang="en-US"/>
                  <a:t>比较之后，左右子</a:t>
                </a:r>
                <a:r>
                  <a:rPr lang="zh-CN" altLang="en-US" smtClean="0"/>
                  <a:t>表基本</a:t>
                </a:r>
                <a:r>
                  <a:rPr lang="zh-CN" altLang="en-US"/>
                  <a:t>均匀二分</a:t>
                </a:r>
                <a:r>
                  <a:rPr lang="zh-CN" altLang="en-US" smtClean="0"/>
                  <a:t>，比较树左右基本</a:t>
                </a:r>
                <a:r>
                  <a:rPr lang="zh-CN" altLang="en-US"/>
                  <a:t>对称，除了最下层的结点，每一层上的结点都从左到右依次分布</a:t>
                </a:r>
                <a:r>
                  <a:rPr lang="zh-CN" altLang="en-US" smtClean="0"/>
                  <a:t>。</a:t>
                </a:r>
                <a:endParaRPr lang="en-US" altLang="zh-CN" smtClean="0"/>
              </a:p>
              <a:p>
                <a:pPr>
                  <a:lnSpc>
                    <a:spcPct val="120000"/>
                  </a:lnSpc>
                  <a:spcBef>
                    <a:spcPts val="600"/>
                  </a:spcBef>
                  <a:spcAft>
                    <a:spcPts val="600"/>
                  </a:spcAft>
                </a:pPr>
                <a:r>
                  <a:rPr lang="zh-CN" altLang="en-US" smtClean="0"/>
                  <a:t>设</a:t>
                </a:r>
                <a:r>
                  <a:rPr lang="zh-CN" altLang="en-US"/>
                  <a:t>根结点处于</a:t>
                </a:r>
                <a:r>
                  <a:rPr lang="en-US" altLang="zh-CN"/>
                  <a:t>0</a:t>
                </a:r>
                <a:r>
                  <a:rPr lang="zh-CN" altLang="en-US"/>
                  <a:t>层</a:t>
                </a:r>
                <a:r>
                  <a:rPr lang="zh-CN" altLang="en-US" smtClean="0"/>
                  <a:t>，在</a:t>
                </a:r>
                <a:r>
                  <a:rPr lang="en-US" altLang="zh-CN"/>
                  <a:t>0</a:t>
                </a:r>
                <a:r>
                  <a:rPr lang="zh-CN" altLang="en-US"/>
                  <a:t>层有</a:t>
                </a:r>
                <a:r>
                  <a:rPr lang="en-US" altLang="zh-CN"/>
                  <a:t>1</a:t>
                </a:r>
                <a:r>
                  <a:rPr lang="zh-CN" altLang="en-US"/>
                  <a:t>个结点，在</a:t>
                </a:r>
                <a:r>
                  <a:rPr lang="en-US" altLang="zh-CN"/>
                  <a:t>1</a:t>
                </a:r>
                <a:r>
                  <a:rPr lang="zh-CN" altLang="en-US"/>
                  <a:t>层有</a:t>
                </a:r>
                <a:r>
                  <a:rPr lang="en-US" altLang="zh-CN"/>
                  <a:t>2</a:t>
                </a:r>
                <a:r>
                  <a:rPr lang="zh-CN" altLang="en-US"/>
                  <a:t>个结点，在</a:t>
                </a:r>
                <a:r>
                  <a:rPr lang="en-US" altLang="zh-CN"/>
                  <a:t>2</a:t>
                </a:r>
                <a:r>
                  <a:rPr lang="zh-CN" altLang="en-US"/>
                  <a:t>层有</a:t>
                </a:r>
                <a:r>
                  <a:rPr lang="en-US" altLang="zh-CN"/>
                  <a:t>4</a:t>
                </a:r>
                <a:r>
                  <a:rPr lang="zh-CN" altLang="en-US"/>
                  <a:t>个结点，</a:t>
                </a:r>
                <a:r>
                  <a:rPr lang="en-US" altLang="zh-CN"/>
                  <a:t>….</a:t>
                </a:r>
                <a:r>
                  <a:rPr lang="zh-CN" altLang="en-US"/>
                  <a:t>在</a:t>
                </a:r>
                <a:r>
                  <a:rPr lang="en-US" altLang="zh-CN"/>
                  <a:t>i</a:t>
                </a:r>
                <a:r>
                  <a:rPr lang="zh-CN" altLang="en-US"/>
                  <a:t>层有</a:t>
                </a:r>
                <a:r>
                  <a:rPr lang="en-US" altLang="zh-CN"/>
                  <a:t>2</a:t>
                </a:r>
                <a:r>
                  <a:rPr lang="en-US" altLang="zh-CN" baseline="30000"/>
                  <a:t>i</a:t>
                </a:r>
                <a:r>
                  <a:rPr lang="zh-CN" altLang="en-US"/>
                  <a:t>个结点，</a:t>
                </a:r>
                <a:r>
                  <a:rPr lang="en-US" altLang="zh-CN"/>
                  <a:t>…</a:t>
                </a:r>
                <a:r>
                  <a:rPr lang="zh-CN" altLang="en-US"/>
                  <a:t>。</a:t>
                </a:r>
                <a:r>
                  <a:rPr lang="zh-CN" altLang="en-US" smtClean="0"/>
                  <a:t>即具有</a:t>
                </a:r>
                <a:r>
                  <a:rPr lang="en-US" altLang="zh-CN"/>
                  <a:t>m</a:t>
                </a:r>
                <a:r>
                  <a:rPr lang="zh-CN" altLang="en-US"/>
                  <a:t>个</a:t>
                </a:r>
                <a:r>
                  <a:rPr lang="zh-CN" altLang="en-US" smtClean="0"/>
                  <a:t>结点且结点全</a:t>
                </a:r>
                <a:r>
                  <a:rPr lang="zh-CN" altLang="en-US"/>
                  <a:t>满</a:t>
                </a:r>
                <a:r>
                  <a:rPr lang="zh-CN" altLang="en-US" smtClean="0"/>
                  <a:t>的一层，</a:t>
                </a:r>
                <a:r>
                  <a:rPr lang="zh-CN" altLang="en-US"/>
                  <a:t>它的</a:t>
                </a:r>
                <a:r>
                  <a:rPr lang="zh-CN" altLang="en-US" smtClean="0"/>
                  <a:t>层次</a:t>
                </a:r>
                <a:r>
                  <a:rPr lang="en-US" altLang="zh-CN" smtClean="0"/>
                  <a:t>d</a:t>
                </a:r>
                <a:r>
                  <a:rPr lang="zh-CN" altLang="en-US" smtClean="0"/>
                  <a:t>应为</a:t>
                </a:r>
                <a:r>
                  <a:rPr lang="en-US" altLang="zh-CN" smtClean="0"/>
                  <a:t>lgm</a:t>
                </a:r>
                <a:r>
                  <a:rPr lang="zh-CN" altLang="en-US" smtClean="0"/>
                  <a:t>。结点不</a:t>
                </a:r>
                <a:r>
                  <a:rPr lang="zh-CN" altLang="en-US"/>
                  <a:t>一定</a:t>
                </a:r>
                <a:r>
                  <a:rPr lang="zh-CN" altLang="en-US" smtClean="0"/>
                  <a:t>全满的层次，</a:t>
                </a:r>
                <a:r>
                  <a:rPr lang="en-US" altLang="zh-CN" smtClean="0"/>
                  <a:t>d</a:t>
                </a:r>
                <a:r>
                  <a:rPr lang="zh-CN" altLang="en-US" smtClean="0"/>
                  <a:t>≥</a:t>
                </a:r>
                <a:r>
                  <a:rPr lang="en-US" altLang="zh-CN" smtClean="0"/>
                  <a:t>lgm</a:t>
                </a:r>
                <a:r>
                  <a:rPr lang="zh-CN" altLang="en-US" smtClean="0"/>
                  <a:t>，且</a:t>
                </a:r>
                <a:r>
                  <a:rPr lang="en-US" altLang="zh-CN" smtClean="0"/>
                  <a:t>d</a:t>
                </a:r>
                <a:r>
                  <a:rPr lang="zh-CN" altLang="en-US" smtClean="0"/>
                  <a:t>是整数。</a:t>
                </a:r>
                <a:endParaRPr lang="en-US" altLang="zh-CN" smtClean="0"/>
              </a:p>
              <a:p>
                <a:pPr>
                  <a:lnSpc>
                    <a:spcPct val="120000"/>
                  </a:lnSpc>
                  <a:spcBef>
                    <a:spcPts val="600"/>
                  </a:spcBef>
                  <a:spcAft>
                    <a:spcPts val="600"/>
                  </a:spcAft>
                </a:pPr>
                <a:r>
                  <a:rPr lang="en-US" altLang="zh-CN" smtClean="0"/>
                  <a:t>binarySearch1</a:t>
                </a:r>
                <a:r>
                  <a:rPr lang="zh-CN" altLang="en-US" smtClean="0"/>
                  <a:t>比较树的叶子全部在最下层，或分布在最下</a:t>
                </a:r>
                <a:r>
                  <a:rPr lang="en-US" altLang="zh-CN" smtClean="0"/>
                  <a:t>2</a:t>
                </a:r>
                <a:r>
                  <a:rPr lang="zh-CN" altLang="en-US" smtClean="0"/>
                  <a:t>层；设共有</a:t>
                </a:r>
                <a:r>
                  <a:rPr lang="en-US" altLang="zh-CN"/>
                  <a:t>k</a:t>
                </a:r>
                <a:r>
                  <a:rPr lang="zh-CN" altLang="en-US"/>
                  <a:t>个叶子</a:t>
                </a:r>
                <a:r>
                  <a:rPr lang="zh-CN" altLang="en-US" smtClean="0"/>
                  <a:t>，该比较树</a:t>
                </a:r>
                <a:r>
                  <a:rPr lang="zh-CN" altLang="zh-CN" smtClean="0"/>
                  <a:t>的</a:t>
                </a:r>
                <a:r>
                  <a:rPr lang="zh-CN" altLang="zh-CN"/>
                  <a:t>最大</a:t>
                </a:r>
                <a:r>
                  <a:rPr lang="zh-CN" altLang="zh-CN" smtClean="0"/>
                  <a:t>层次</a:t>
                </a:r>
                <a:r>
                  <a:rPr lang="zh-CN" altLang="en-US" smtClean="0"/>
                  <a:t>（最下层叶子的层次）</a:t>
                </a:r>
                <a14:m>
                  <m:oMath xmlns:m="http://schemas.openxmlformats.org/officeDocument/2006/math">
                    <m:r>
                      <m:rPr>
                        <m:sty m:val="p"/>
                      </m:rPr>
                      <a:rPr lang="en-US" altLang="zh-CN">
                        <a:solidFill>
                          <a:srgbClr val="FF0000"/>
                        </a:solidFill>
                        <a:latin typeface="Cambria Math"/>
                      </a:rPr>
                      <m:t>d</m:t>
                    </m:r>
                    <m:r>
                      <a:rPr lang="en-US" altLang="zh-CN" b="0" i="1">
                        <a:solidFill>
                          <a:srgbClr val="FF0000"/>
                        </a:solidFill>
                        <a:latin typeface="Cambria Math"/>
                      </a:rPr>
                      <m:t>=</m:t>
                    </m:r>
                    <m:d>
                      <m:dPr>
                        <m:begChr m:val="⌈"/>
                        <m:endChr m:val="⌉"/>
                        <m:ctrlPr>
                          <a:rPr lang="zh-CN" altLang="zh-CN" i="1">
                            <a:solidFill>
                              <a:srgbClr val="FF0000"/>
                            </a:solidFill>
                            <a:latin typeface="Cambria Math"/>
                          </a:rPr>
                        </m:ctrlPr>
                      </m:dPr>
                      <m:e>
                        <m:r>
                          <m:rPr>
                            <m:sty m:val="p"/>
                          </m:rPr>
                          <a:rPr lang="en-US" altLang="zh-CN">
                            <a:solidFill>
                              <a:srgbClr val="FF0000"/>
                            </a:solidFill>
                            <a:latin typeface="Cambria Math"/>
                          </a:rPr>
                          <m:t>lgk</m:t>
                        </m:r>
                      </m:e>
                    </m:d>
                    <m:r>
                      <a:rPr lang="zh-CN" altLang="en-US" b="1" i="1" smtClean="0">
                        <a:solidFill>
                          <a:srgbClr val="FF0000"/>
                        </a:solidFill>
                        <a:latin typeface="Cambria Math"/>
                      </a:rPr>
                      <m:t>。</m:t>
                    </m:r>
                  </m:oMath>
                </a14:m>
                <a:endParaRPr lang="en-US" altLang="zh-CN" smtClean="0"/>
              </a:p>
              <a:p>
                <a:pPr>
                  <a:lnSpc>
                    <a:spcPct val="120000"/>
                  </a:lnSpc>
                  <a:spcBef>
                    <a:spcPts val="600"/>
                  </a:spcBef>
                  <a:spcAft>
                    <a:spcPts val="600"/>
                  </a:spcAft>
                </a:pPr>
                <a:r>
                  <a:rPr lang="zh-CN" altLang="en-US" smtClean="0"/>
                  <a:t>叶子</a:t>
                </a:r>
                <a:r>
                  <a:rPr lang="zh-CN" altLang="en-US"/>
                  <a:t>结点</a:t>
                </a:r>
                <a:r>
                  <a:rPr lang="zh-CN" altLang="en-US" smtClean="0"/>
                  <a:t>表示</a:t>
                </a:r>
                <a:r>
                  <a:rPr lang="zh-CN" altLang="en-US"/>
                  <a:t>查找</a:t>
                </a:r>
                <a:r>
                  <a:rPr lang="zh-CN" altLang="en-US" smtClean="0"/>
                  <a:t>成功</a:t>
                </a:r>
                <a:r>
                  <a:rPr lang="zh-CN" altLang="en-US"/>
                  <a:t>和不成功的所有情况</a:t>
                </a:r>
                <a:r>
                  <a:rPr lang="zh-CN" altLang="en-US" smtClean="0"/>
                  <a:t>，二分查找</a:t>
                </a:r>
                <a:r>
                  <a:rPr lang="en-US" altLang="zh-CN" smtClean="0"/>
                  <a:t>1</a:t>
                </a:r>
                <a:r>
                  <a:rPr lang="zh-CN" altLang="en-US" smtClean="0"/>
                  <a:t>算法叶</a:t>
                </a:r>
                <a:r>
                  <a:rPr lang="zh-CN" altLang="en-US"/>
                  <a:t>结点总数为</a:t>
                </a:r>
                <a:r>
                  <a:rPr lang="en-US" altLang="zh-CN"/>
                  <a:t>2n</a:t>
                </a:r>
                <a:r>
                  <a:rPr lang="zh-CN" altLang="en-US"/>
                  <a:t>个</a:t>
                </a:r>
                <a:r>
                  <a:rPr lang="zh-CN" altLang="en-US" smtClean="0"/>
                  <a:t>。</a:t>
                </a:r>
                <a:endParaRPr lang="en-US" altLang="zh-CN" smtClean="0"/>
              </a:p>
              <a:p>
                <a:pPr>
                  <a:lnSpc>
                    <a:spcPct val="120000"/>
                  </a:lnSpc>
                  <a:spcBef>
                    <a:spcPts val="600"/>
                  </a:spcBef>
                  <a:spcAft>
                    <a:spcPts val="600"/>
                  </a:spcAft>
                </a:pPr>
                <a:r>
                  <a:rPr lang="en-US" altLang="zh-CN"/>
                  <a:t>d</a:t>
                </a:r>
                <a:r>
                  <a:rPr lang="en-US" altLang="zh-CN" smtClean="0"/>
                  <a:t>=</a:t>
                </a:r>
                <a:r>
                  <a:rPr lang="zh-CN" altLang="zh-CN">
                    <a:solidFill>
                      <a:srgbClr val="FF0000"/>
                    </a:solidFill>
                  </a:rPr>
                  <a:t> </a:t>
                </a:r>
                <a14:m>
                  <m:oMath xmlns:m="http://schemas.openxmlformats.org/officeDocument/2006/math">
                    <m:d>
                      <m:dPr>
                        <m:begChr m:val="⌈"/>
                        <m:endChr m:val="⌉"/>
                        <m:ctrlPr>
                          <a:rPr lang="zh-CN" altLang="zh-CN" i="1">
                            <a:solidFill>
                              <a:srgbClr val="FF0000"/>
                            </a:solidFill>
                            <a:latin typeface="Cambria Math"/>
                          </a:rPr>
                        </m:ctrlPr>
                      </m:dPr>
                      <m:e>
                        <m:r>
                          <m:rPr>
                            <m:sty m:val="p"/>
                          </m:rPr>
                          <a:rPr lang="en-US" altLang="zh-CN">
                            <a:solidFill>
                              <a:srgbClr val="FF0000"/>
                            </a:solidFill>
                            <a:latin typeface="Cambria Math"/>
                          </a:rPr>
                          <m:t>lg</m:t>
                        </m:r>
                        <m:r>
                          <a:rPr lang="en-US" altLang="zh-CN" b="1" i="1" smtClean="0">
                            <a:solidFill>
                              <a:srgbClr val="FF0000"/>
                            </a:solidFill>
                            <a:latin typeface="Cambria Math"/>
                          </a:rPr>
                          <m:t>(</m:t>
                        </m:r>
                        <m:r>
                          <a:rPr lang="en-US" altLang="zh-CN" b="1" i="1" smtClean="0">
                            <a:solidFill>
                              <a:srgbClr val="FF0000"/>
                            </a:solidFill>
                            <a:latin typeface="Cambria Math"/>
                          </a:rPr>
                          <m:t>𝟐</m:t>
                        </m:r>
                        <m:r>
                          <a:rPr lang="en-US" altLang="zh-CN" b="1" i="1" smtClean="0">
                            <a:solidFill>
                              <a:srgbClr val="FF0000"/>
                            </a:solidFill>
                            <a:latin typeface="Cambria Math"/>
                          </a:rPr>
                          <m:t>𝒏</m:t>
                        </m:r>
                        <m:r>
                          <a:rPr lang="en-US" altLang="zh-CN" b="1" i="1" smtClean="0">
                            <a:solidFill>
                              <a:srgbClr val="FF0000"/>
                            </a:solidFill>
                            <a:latin typeface="Cambria Math"/>
                          </a:rPr>
                          <m:t>)</m:t>
                        </m:r>
                      </m:e>
                    </m:d>
                    <m:r>
                      <a:rPr lang="en-US" altLang="zh-CN" i="1">
                        <a:solidFill>
                          <a:srgbClr val="FF0000"/>
                        </a:solidFill>
                        <a:latin typeface="Cambria Math"/>
                      </a:rPr>
                      <m:t> </m:t>
                    </m:r>
                  </m:oMath>
                </a14:m>
                <a:r>
                  <a:rPr lang="zh-CN" altLang="en-US" smtClean="0"/>
                  <a:t>，</a:t>
                </a:r>
                <a:r>
                  <a:rPr lang="zh-CN" altLang="en-US"/>
                  <a:t>即</a:t>
                </a:r>
                <a14:m>
                  <m:oMath xmlns:m="http://schemas.openxmlformats.org/officeDocument/2006/math">
                    <m:d>
                      <m:dPr>
                        <m:begChr m:val="⌈"/>
                        <m:endChr m:val="⌉"/>
                        <m:ctrlPr>
                          <a:rPr lang="zh-CN" altLang="zh-CN" i="1">
                            <a:solidFill>
                              <a:srgbClr val="FF0000"/>
                            </a:solidFill>
                            <a:latin typeface="Cambria Math"/>
                          </a:rPr>
                        </m:ctrlPr>
                      </m:dPr>
                      <m:e>
                        <m:r>
                          <m:rPr>
                            <m:sty m:val="p"/>
                          </m:rPr>
                          <a:rPr lang="en-US" altLang="zh-CN">
                            <a:solidFill>
                              <a:srgbClr val="FF0000"/>
                            </a:solidFill>
                            <a:latin typeface="Cambria Math"/>
                          </a:rPr>
                          <m:t>lg</m:t>
                        </m:r>
                        <m:r>
                          <a:rPr lang="en-US" altLang="zh-CN" i="1">
                            <a:solidFill>
                              <a:srgbClr val="FF0000"/>
                            </a:solidFill>
                            <a:latin typeface="Cambria Math"/>
                          </a:rPr>
                          <m:t>𝒏</m:t>
                        </m:r>
                        <m:r>
                          <a:rPr lang="en-US" altLang="zh-CN" b="1" i="1" smtClean="0">
                            <a:solidFill>
                              <a:srgbClr val="FF0000"/>
                            </a:solidFill>
                            <a:latin typeface="Cambria Math"/>
                          </a:rPr>
                          <m:t>+</m:t>
                        </m:r>
                        <m:r>
                          <a:rPr lang="en-US" altLang="zh-CN" b="1" i="1" smtClean="0">
                            <a:solidFill>
                              <a:srgbClr val="FF0000"/>
                            </a:solidFill>
                            <a:latin typeface="Cambria Math"/>
                          </a:rPr>
                          <m:t>𝟏</m:t>
                        </m:r>
                      </m:e>
                    </m:d>
                    <m:r>
                      <a:rPr lang="en-US" altLang="zh-CN" i="1">
                        <a:solidFill>
                          <a:srgbClr val="FF0000"/>
                        </a:solidFill>
                        <a:latin typeface="Cambria Math"/>
                      </a:rPr>
                      <m:t> </m:t>
                    </m:r>
                  </m:oMath>
                </a14:m>
                <a:endParaRPr lang="en-US" altLang="zh-CN" smtClean="0"/>
              </a:p>
              <a:p>
                <a:pPr>
                  <a:lnSpc>
                    <a:spcPct val="120000"/>
                  </a:lnSpc>
                  <a:spcBef>
                    <a:spcPts val="600"/>
                  </a:spcBef>
                  <a:spcAft>
                    <a:spcPts val="600"/>
                  </a:spcAft>
                </a:pPr>
                <a:r>
                  <a:rPr lang="zh-CN" altLang="en-US" smtClean="0">
                    <a:solidFill>
                      <a:srgbClr val="FF0000"/>
                    </a:solidFill>
                  </a:rPr>
                  <a:t>最坏情况</a:t>
                </a:r>
                <a:r>
                  <a:rPr lang="zh-CN" altLang="en-US" smtClean="0"/>
                  <a:t>查找从根开始终止于最下层，</a:t>
                </a:r>
                <a:r>
                  <a:rPr lang="zh-CN" altLang="en-US" smtClean="0">
                    <a:solidFill>
                      <a:srgbClr val="FF0000"/>
                    </a:solidFill>
                  </a:rPr>
                  <a:t>关键字比较次数约为</a:t>
                </a:r>
                <a14:m>
                  <m:oMath xmlns:m="http://schemas.openxmlformats.org/officeDocument/2006/math">
                    <m:d>
                      <m:dPr>
                        <m:begChr m:val="⌈"/>
                        <m:endChr m:val="⌉"/>
                        <m:ctrlPr>
                          <a:rPr lang="zh-CN" altLang="zh-CN" i="1">
                            <a:solidFill>
                              <a:srgbClr val="FF0000"/>
                            </a:solidFill>
                            <a:latin typeface="Cambria Math"/>
                          </a:rPr>
                        </m:ctrlPr>
                      </m:dPr>
                      <m:e>
                        <m:r>
                          <m:rPr>
                            <m:sty m:val="p"/>
                          </m:rPr>
                          <a:rPr lang="en-US" altLang="zh-CN">
                            <a:solidFill>
                              <a:srgbClr val="FF0000"/>
                            </a:solidFill>
                            <a:latin typeface="Cambria Math"/>
                          </a:rPr>
                          <m:t>lg</m:t>
                        </m:r>
                        <m:r>
                          <a:rPr lang="en-US" altLang="zh-CN" i="1">
                            <a:solidFill>
                              <a:srgbClr val="FF0000"/>
                            </a:solidFill>
                            <a:latin typeface="Cambria Math"/>
                          </a:rPr>
                          <m:t>𝒏</m:t>
                        </m:r>
                        <m:r>
                          <a:rPr lang="en-US" altLang="zh-CN" i="1">
                            <a:solidFill>
                              <a:srgbClr val="FF0000"/>
                            </a:solidFill>
                            <a:latin typeface="Cambria Math"/>
                          </a:rPr>
                          <m:t>+</m:t>
                        </m:r>
                        <m:r>
                          <a:rPr lang="en-US" altLang="zh-CN" i="1">
                            <a:solidFill>
                              <a:srgbClr val="FF0000"/>
                            </a:solidFill>
                            <a:latin typeface="Cambria Math"/>
                          </a:rPr>
                          <m:t>𝟏</m:t>
                        </m:r>
                      </m:e>
                    </m:d>
                    <m:r>
                      <a:rPr lang="en-US" altLang="zh-CN" i="1">
                        <a:solidFill>
                          <a:srgbClr val="FF0000"/>
                        </a:solidFill>
                        <a:latin typeface="Cambria Math"/>
                      </a:rPr>
                      <m:t> </m:t>
                    </m:r>
                    <m:r>
                      <a:rPr lang="zh-CN" altLang="en-US" b="1" i="1" smtClean="0">
                        <a:solidFill>
                          <a:srgbClr val="FF0000"/>
                        </a:solidFill>
                        <a:latin typeface="Cambria Math"/>
                      </a:rPr>
                      <m:t>或</m:t>
                    </m:r>
                  </m:oMath>
                </a14:m>
                <a:r>
                  <a:rPr lang="en-US" altLang="zh-CN" sz="3200" kern="100" smtClean="0"/>
                  <a:t> lgn+2</a:t>
                </a:r>
                <a:endParaRPr lang="en-US" altLang="zh-CN" smtClean="0">
                  <a:solidFill>
                    <a:srgbClr val="FF0000"/>
                  </a:solidFill>
                </a:endParaRPr>
              </a:p>
              <a:p>
                <a:pPr>
                  <a:lnSpc>
                    <a:spcPct val="120000"/>
                  </a:lnSpc>
                  <a:spcBef>
                    <a:spcPts val="600"/>
                  </a:spcBef>
                  <a:spcAft>
                    <a:spcPts val="600"/>
                  </a:spcAft>
                </a:pPr>
                <a:r>
                  <a:rPr lang="zh-CN" altLang="en-US" smtClean="0">
                    <a:solidFill>
                      <a:srgbClr val="FF0000"/>
                    </a:solidFill>
                  </a:rPr>
                  <a:t>平均情况</a:t>
                </a:r>
                <a:r>
                  <a:rPr lang="zh-CN" altLang="en-US" smtClean="0"/>
                  <a:t>查找从根开始终止于倒数第二层，</a:t>
                </a:r>
                <a:r>
                  <a:rPr lang="zh-CN" altLang="en-US" smtClean="0">
                    <a:solidFill>
                      <a:srgbClr val="FF0000"/>
                    </a:solidFill>
                  </a:rPr>
                  <a:t>比较次数约为</a:t>
                </a:r>
                <a14:m>
                  <m:oMath xmlns:m="http://schemas.openxmlformats.org/officeDocument/2006/math">
                    <m:d>
                      <m:dPr>
                        <m:begChr m:val="⌈"/>
                        <m:endChr m:val="⌉"/>
                        <m:ctrlPr>
                          <a:rPr lang="zh-CN" altLang="zh-CN" i="1">
                            <a:solidFill>
                              <a:srgbClr val="FF0000"/>
                            </a:solidFill>
                            <a:latin typeface="Cambria Math"/>
                          </a:rPr>
                        </m:ctrlPr>
                      </m:dPr>
                      <m:e>
                        <m:r>
                          <m:rPr>
                            <m:sty m:val="p"/>
                          </m:rPr>
                          <a:rPr lang="en-US" altLang="zh-CN">
                            <a:solidFill>
                              <a:srgbClr val="FF0000"/>
                            </a:solidFill>
                            <a:latin typeface="Cambria Math"/>
                          </a:rPr>
                          <m:t>lg</m:t>
                        </m:r>
                        <m:r>
                          <a:rPr lang="en-US" altLang="zh-CN" i="1">
                            <a:solidFill>
                              <a:srgbClr val="FF0000"/>
                            </a:solidFill>
                            <a:latin typeface="Cambria Math"/>
                          </a:rPr>
                          <m:t>𝒏</m:t>
                        </m:r>
                      </m:e>
                    </m:d>
                  </m:oMath>
                </a14:m>
                <a:r>
                  <a:rPr lang="zh-CN" altLang="en-US" smtClean="0">
                    <a:solidFill>
                      <a:srgbClr val="FF0000"/>
                    </a:solidFill>
                  </a:rPr>
                  <a:t>次</a:t>
                </a:r>
                <a:r>
                  <a:rPr lang="zh-CN" altLang="en-US" smtClean="0"/>
                  <a:t>或 </a:t>
                </a:r>
                <a:r>
                  <a:rPr lang="en-US" altLang="zh-CN" sz="3200" kern="100" smtClean="0"/>
                  <a:t>lgn+1</a:t>
                </a:r>
                <a:endParaRPr lang="en-US" altLang="zh-CN" smtClean="0"/>
              </a:p>
              <a:p>
                <a:pPr>
                  <a:lnSpc>
                    <a:spcPct val="120000"/>
                  </a:lnSpc>
                  <a:spcBef>
                    <a:spcPts val="600"/>
                  </a:spcBef>
                  <a:spcAft>
                    <a:spcPts val="600"/>
                  </a:spcAft>
                </a:pPr>
                <a:r>
                  <a:rPr lang="en-US" altLang="zh-CN" smtClean="0"/>
                  <a:t>binary_search1</a:t>
                </a:r>
                <a:r>
                  <a:rPr lang="zh-CN" altLang="en-US"/>
                  <a:t>算法的时间效率为</a:t>
                </a:r>
                <a:r>
                  <a:rPr lang="en-US" altLang="zh-CN"/>
                  <a:t>O(lgn)</a:t>
                </a:r>
                <a:r>
                  <a:rPr lang="zh-CN" altLang="en-US" smtClean="0"/>
                  <a:t>。</a:t>
                </a:r>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550590" y="1125538"/>
                <a:ext cx="10945216" cy="5472608"/>
              </a:xfrm>
              <a:blipFill rotWithShape="1">
                <a:blip r:embed="rId2"/>
                <a:stretch>
                  <a:fillRect l="-390" t="-557" r="-300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比较树高度</a:t>
            </a:r>
            <a:endParaRPr lang="zh-CN" altLang="en-US"/>
          </a:p>
        </p:txBody>
      </p:sp>
    </p:spTree>
    <p:extLst>
      <p:ext uri="{BB962C8B-B14F-4D97-AF65-F5344CB8AC3E}">
        <p14:creationId xmlns:p14="http://schemas.microsoft.com/office/powerpoint/2010/main" val="17827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在</a:t>
            </a:r>
            <a:r>
              <a:rPr lang="zh-CN" altLang="zh-CN"/>
              <a:t>搜索过程中并不比较</a:t>
            </a:r>
            <a:r>
              <a:rPr lang="zh-CN" altLang="zh-CN" smtClean="0"/>
              <a:t>相等</a:t>
            </a:r>
            <a:r>
              <a:rPr lang="zh-CN" altLang="en-US"/>
              <a:t>；</a:t>
            </a:r>
            <a:endParaRPr lang="en-US" altLang="zh-CN" smtClean="0"/>
          </a:p>
          <a:p>
            <a:r>
              <a:rPr lang="zh-CN" altLang="zh-CN" smtClean="0"/>
              <a:t>如果</a:t>
            </a:r>
            <a:r>
              <a:rPr lang="zh-CN" altLang="zh-CN"/>
              <a:t>表中有多个目标记录存在，可以保证查找到的目标为最左边的一个。这是因为在</a:t>
            </a:r>
            <a:r>
              <a:rPr lang="en-US" altLang="zh-CN"/>
              <a:t>target</a:t>
            </a:r>
            <a:r>
              <a:rPr lang="zh-CN" altLang="zh-CN"/>
              <a:t>小于等于</a:t>
            </a:r>
            <a:r>
              <a:rPr lang="en-US" altLang="zh-CN"/>
              <a:t>current</a:t>
            </a:r>
            <a:r>
              <a:rPr lang="zh-CN" altLang="zh-CN"/>
              <a:t>时，搜索区间变成包含</a:t>
            </a:r>
            <a:r>
              <a:rPr lang="en-US" altLang="zh-CN"/>
              <a:t>mid</a:t>
            </a:r>
            <a:r>
              <a:rPr lang="zh-CN" altLang="zh-CN"/>
              <a:t>的左半部分，即使</a:t>
            </a:r>
            <a:r>
              <a:rPr lang="en-US" altLang="zh-CN"/>
              <a:t>mid</a:t>
            </a:r>
            <a:r>
              <a:rPr lang="zh-CN" altLang="zh-CN"/>
              <a:t>右边有相同关键字的记录，也被忽略了。</a:t>
            </a:r>
          </a:p>
          <a:p>
            <a:r>
              <a:rPr lang="zh-CN" altLang="zh-CN"/>
              <a:t>如</a:t>
            </a:r>
            <a:r>
              <a:rPr lang="zh-CN" altLang="zh-CN" smtClean="0"/>
              <a:t>在</a:t>
            </a:r>
            <a:r>
              <a:rPr lang="zh-CN" altLang="en-US" smtClean="0"/>
              <a:t>以下</a:t>
            </a:r>
            <a:r>
              <a:rPr lang="zh-CN" altLang="zh-CN" smtClean="0"/>
              <a:t>有序</a:t>
            </a:r>
            <a:r>
              <a:rPr lang="zh-CN" altLang="zh-CN"/>
              <a:t>表中查找目标</a:t>
            </a:r>
            <a:r>
              <a:rPr lang="en-US" altLang="zh-CN"/>
              <a:t>1</a:t>
            </a:r>
            <a:r>
              <a:rPr lang="zh-CN" altLang="zh-CN"/>
              <a:t>，递归算法共调用了</a:t>
            </a:r>
            <a:r>
              <a:rPr lang="en-US" altLang="zh-CN"/>
              <a:t>4</a:t>
            </a:r>
            <a:r>
              <a:rPr lang="zh-CN" altLang="zh-CN"/>
              <a:t>次，搜索区间的左右边界依次为：</a:t>
            </a:r>
            <a:r>
              <a:rPr lang="en-US" altLang="zh-CN"/>
              <a:t>0</a:t>
            </a:r>
            <a:r>
              <a:rPr lang="zh-CN" altLang="zh-CN"/>
              <a:t>到</a:t>
            </a:r>
            <a:r>
              <a:rPr lang="en-US" altLang="zh-CN"/>
              <a:t>4</a:t>
            </a:r>
            <a:r>
              <a:rPr lang="zh-CN" altLang="zh-CN"/>
              <a:t>、</a:t>
            </a:r>
            <a:r>
              <a:rPr lang="en-US" altLang="zh-CN"/>
              <a:t>0</a:t>
            </a:r>
            <a:r>
              <a:rPr lang="zh-CN" altLang="zh-CN"/>
              <a:t>到</a:t>
            </a:r>
            <a:r>
              <a:rPr lang="en-US" altLang="zh-CN"/>
              <a:t>2</a:t>
            </a:r>
            <a:r>
              <a:rPr lang="zh-CN" altLang="zh-CN"/>
              <a:t>、</a:t>
            </a:r>
            <a:r>
              <a:rPr lang="en-US" altLang="zh-CN"/>
              <a:t>0</a:t>
            </a:r>
            <a:r>
              <a:rPr lang="zh-CN" altLang="zh-CN"/>
              <a:t>到</a:t>
            </a:r>
            <a:r>
              <a:rPr lang="en-US" altLang="zh-CN"/>
              <a:t>1</a:t>
            </a:r>
            <a:r>
              <a:rPr lang="zh-CN" altLang="zh-CN"/>
              <a:t>和</a:t>
            </a:r>
            <a:r>
              <a:rPr lang="en-US" altLang="zh-CN"/>
              <a:t>1</a:t>
            </a:r>
            <a:r>
              <a:rPr lang="zh-CN" altLang="zh-CN"/>
              <a:t>到</a:t>
            </a:r>
            <a:r>
              <a:rPr lang="en-US" altLang="zh-CN"/>
              <a:t>1</a:t>
            </a:r>
            <a:r>
              <a:rPr lang="zh-CN" altLang="zh-CN"/>
              <a:t>，在</a:t>
            </a:r>
            <a:r>
              <a:rPr lang="en-US" altLang="zh-CN"/>
              <a:t>1</a:t>
            </a:r>
            <a:r>
              <a:rPr lang="zh-CN" altLang="zh-CN"/>
              <a:t>号位置成功查找而结束。</a:t>
            </a:r>
          </a:p>
          <a:p>
            <a:endParaRPr lang="zh-CN" altLang="en-US"/>
          </a:p>
        </p:txBody>
      </p:sp>
      <p:sp>
        <p:nvSpPr>
          <p:cNvPr id="3" name="标题 2"/>
          <p:cNvSpPr>
            <a:spLocks noGrp="1"/>
          </p:cNvSpPr>
          <p:nvPr>
            <p:ph type="title"/>
          </p:nvPr>
        </p:nvSpPr>
        <p:spPr/>
        <p:txBody>
          <a:bodyPr>
            <a:normAutofit fontScale="90000"/>
          </a:bodyPr>
          <a:lstStyle/>
          <a:p>
            <a:r>
              <a:rPr lang="zh-CN" altLang="en-US" smtClean="0"/>
              <a:t>特点</a:t>
            </a:r>
            <a:endParaRPr lang="zh-CN" altLang="en-US"/>
          </a:p>
        </p:txBody>
      </p:sp>
      <p:pic>
        <p:nvPicPr>
          <p:cNvPr id="4" name="Picture 1"/>
          <p:cNvPicPr>
            <a:picLocks noChangeAspect="1"/>
          </p:cNvPicPr>
          <p:nvPr/>
        </p:nvPicPr>
        <p:blipFill>
          <a:blip/>
          <a:stretch>
            <a:fillRect/>
          </a:stretch>
        </p:blipFill>
        <p:spPr>
          <a:xfrm>
            <a:off x="6887294" y="5085982"/>
            <a:ext cx="3600400" cy="1321665"/>
          </a:xfrm>
          <a:prstGeom prst="rect">
            <a:avLst/>
          </a:prstGeom>
        </p:spPr>
      </p:pic>
    </p:spTree>
    <p:extLst>
      <p:ext uri="{BB962C8B-B14F-4D97-AF65-F5344CB8AC3E}">
        <p14:creationId xmlns:p14="http://schemas.microsoft.com/office/powerpoint/2010/main" val="412875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在搜索过程中</a:t>
            </a:r>
            <a:r>
              <a:rPr lang="en-US" altLang="zh-CN"/>
              <a:t>mid</a:t>
            </a:r>
            <a:r>
              <a:rPr lang="zh-CN" altLang="en-US"/>
              <a:t>位置记录将与目标</a:t>
            </a:r>
            <a:r>
              <a:rPr lang="en-US" altLang="zh-CN"/>
              <a:t>target</a:t>
            </a:r>
            <a:r>
              <a:rPr lang="zh-CN" altLang="en-US"/>
              <a:t>作是否相等比较</a:t>
            </a:r>
          </a:p>
        </p:txBody>
      </p:sp>
      <p:sp>
        <p:nvSpPr>
          <p:cNvPr id="3" name="标题 2"/>
          <p:cNvSpPr>
            <a:spLocks noGrp="1"/>
          </p:cNvSpPr>
          <p:nvPr>
            <p:ph type="title"/>
          </p:nvPr>
        </p:nvSpPr>
        <p:spPr/>
        <p:txBody>
          <a:bodyPr>
            <a:normAutofit fontScale="90000"/>
          </a:bodyPr>
          <a:lstStyle/>
          <a:p>
            <a:r>
              <a:rPr lang="zh-CN" altLang="zh-CN"/>
              <a:t>识别相等的二分查找算法</a:t>
            </a:r>
            <a:endParaRPr lang="zh-CN" altLang="en-US"/>
          </a:p>
        </p:txBody>
      </p:sp>
    </p:spTree>
    <p:extLst>
      <p:ext uri="{BB962C8B-B14F-4D97-AF65-F5344CB8AC3E}">
        <p14:creationId xmlns:p14="http://schemas.microsoft.com/office/powerpoint/2010/main" val="119904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查找成功举例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3264231325"/>
              </p:ext>
            </p:extLst>
          </p:nvPr>
        </p:nvGraphicFramePr>
        <p:xfrm>
          <a:off x="2652815" y="1123875"/>
          <a:ext cx="7762875" cy="1941513"/>
        </p:xfrm>
        <a:graphic>
          <a:graphicData uri="http://schemas.openxmlformats.org/presentationml/2006/ole">
            <mc:AlternateContent xmlns:mc="http://schemas.openxmlformats.org/markup-compatibility/2006">
              <mc:Choice xmlns:v="urn:schemas-microsoft-com:vml" Requires="v">
                <p:oleObj spid="_x0000_s7247" name="文档" r:id="rId3" imgW="8144510" imgH="1978025" progId="Word.Document.8">
                  <p:embed/>
                </p:oleObj>
              </mc:Choice>
              <mc:Fallback>
                <p:oleObj name="文档" r:id="rId3" imgW="8144510" imgH="197802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815" y="1123875"/>
                        <a:ext cx="77628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
          <p:cNvSpPr txBox="1">
            <a:spLocks noChangeArrowheads="1"/>
          </p:cNvSpPr>
          <p:nvPr/>
        </p:nvSpPr>
        <p:spPr bwMode="auto">
          <a:xfrm>
            <a:off x="1195776" y="3282789"/>
            <a:ext cx="348883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660033"/>
                </a:solidFill>
                <a:latin typeface="Times New Roman" panose="02020603050405020304" pitchFamily="18" charset="0"/>
                <a:ea typeface="隶书" pitchFamily="49" charset="-122"/>
              </a:rPr>
              <a:t>Find the  </a:t>
            </a:r>
            <a:r>
              <a:rPr kumimoji="1" lang="en-US" altLang="zh-CN" b="1" smtClean="0">
                <a:solidFill>
                  <a:srgbClr val="CC0000"/>
                </a:solidFill>
                <a:latin typeface="Times New Roman" panose="02020603050405020304" pitchFamily="18" charset="0"/>
                <a:ea typeface="隶书" pitchFamily="49" charset="-122"/>
              </a:rPr>
              <a:t>target=64</a:t>
            </a:r>
            <a:r>
              <a:rPr kumimoji="1" lang="en-US" altLang="zh-CN" b="1">
                <a:solidFill>
                  <a:srgbClr val="CC0000"/>
                </a:solidFill>
                <a:latin typeface="Times New Roman" panose="02020603050405020304" pitchFamily="18" charset="0"/>
                <a:ea typeface="隶书" pitchFamily="49" charset="-122"/>
              </a:rPr>
              <a:t>	</a:t>
            </a:r>
            <a:endParaRPr kumimoji="1" lang="en-US" altLang="zh-CN">
              <a:latin typeface="Times New Roman" panose="02020603050405020304" pitchFamily="18" charset="0"/>
              <a:ea typeface="隶书" pitchFamily="49" charset="-122"/>
            </a:endParaRPr>
          </a:p>
        </p:txBody>
      </p:sp>
      <p:sp>
        <p:nvSpPr>
          <p:cNvPr id="6" name="AutoShape 4"/>
          <p:cNvSpPr>
            <a:spLocks noChangeArrowheads="1"/>
          </p:cNvSpPr>
          <p:nvPr/>
        </p:nvSpPr>
        <p:spPr bwMode="auto">
          <a:xfrm>
            <a:off x="2732186" y="2155750"/>
            <a:ext cx="215900" cy="792163"/>
          </a:xfrm>
          <a:prstGeom prst="upArrow">
            <a:avLst>
              <a:gd name="adj1" fmla="val 50000"/>
              <a:gd name="adj2" fmla="val 91728"/>
            </a:avLst>
          </a:prstGeom>
          <a:solidFill>
            <a:srgbClr val="CC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Text Box 5"/>
          <p:cNvSpPr txBox="1">
            <a:spLocks noChangeArrowheads="1"/>
          </p:cNvSpPr>
          <p:nvPr/>
        </p:nvSpPr>
        <p:spPr bwMode="auto">
          <a:xfrm>
            <a:off x="2567090" y="2966963"/>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low=0</a:t>
            </a:r>
            <a:endParaRPr lang="en-US" altLang="zh-CN" sz="1800"/>
          </a:p>
        </p:txBody>
      </p:sp>
      <p:sp>
        <p:nvSpPr>
          <p:cNvPr id="8" name="AutoShape 6"/>
          <p:cNvSpPr>
            <a:spLocks noChangeArrowheads="1"/>
          </p:cNvSpPr>
          <p:nvPr/>
        </p:nvSpPr>
        <p:spPr bwMode="auto">
          <a:xfrm>
            <a:off x="8872636" y="2063679"/>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7"/>
          <p:cNvSpPr txBox="1">
            <a:spLocks noChangeArrowheads="1"/>
          </p:cNvSpPr>
          <p:nvPr/>
        </p:nvSpPr>
        <p:spPr bwMode="auto">
          <a:xfrm>
            <a:off x="8707540" y="2874888"/>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high=10</a:t>
            </a:r>
            <a:endParaRPr lang="en-US" altLang="zh-CN" sz="1800"/>
          </a:p>
        </p:txBody>
      </p:sp>
      <p:sp>
        <p:nvSpPr>
          <p:cNvPr id="10" name="AutoShape 8"/>
          <p:cNvSpPr>
            <a:spLocks noChangeArrowheads="1"/>
          </p:cNvSpPr>
          <p:nvPr/>
        </p:nvSpPr>
        <p:spPr bwMode="auto">
          <a:xfrm>
            <a:off x="5827811" y="2082725"/>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9"/>
          <p:cNvSpPr txBox="1">
            <a:spLocks noChangeArrowheads="1"/>
          </p:cNvSpPr>
          <p:nvPr/>
        </p:nvSpPr>
        <p:spPr bwMode="auto">
          <a:xfrm>
            <a:off x="5662711" y="2893938"/>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mid=5</a:t>
            </a:r>
            <a:endParaRPr lang="en-US" altLang="zh-CN" sz="1800"/>
          </a:p>
        </p:txBody>
      </p:sp>
      <p:sp>
        <p:nvSpPr>
          <p:cNvPr id="12" name="AutoShape 10"/>
          <p:cNvSpPr>
            <a:spLocks noChangeArrowheads="1"/>
          </p:cNvSpPr>
          <p:nvPr/>
        </p:nvSpPr>
        <p:spPr bwMode="auto">
          <a:xfrm>
            <a:off x="6353273" y="3071742"/>
            <a:ext cx="215900"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11"/>
          <p:cNvSpPr txBox="1">
            <a:spLocks noChangeArrowheads="1"/>
          </p:cNvSpPr>
          <p:nvPr/>
        </p:nvSpPr>
        <p:spPr bwMode="auto">
          <a:xfrm>
            <a:off x="6188173" y="3882950"/>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low=6</a:t>
            </a:r>
            <a:endParaRPr lang="en-US" altLang="zh-CN" sz="1800"/>
          </a:p>
        </p:txBody>
      </p:sp>
      <p:sp>
        <p:nvSpPr>
          <p:cNvPr id="14" name="AutoShape 12"/>
          <p:cNvSpPr>
            <a:spLocks noChangeArrowheads="1"/>
          </p:cNvSpPr>
          <p:nvPr/>
        </p:nvSpPr>
        <p:spPr bwMode="auto">
          <a:xfrm>
            <a:off x="8851998" y="3070154"/>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13"/>
          <p:cNvSpPr txBox="1">
            <a:spLocks noChangeArrowheads="1"/>
          </p:cNvSpPr>
          <p:nvPr/>
        </p:nvSpPr>
        <p:spPr bwMode="auto">
          <a:xfrm>
            <a:off x="8707540" y="3790875"/>
            <a:ext cx="10118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high=10</a:t>
            </a:r>
            <a:endParaRPr lang="en-US" altLang="zh-CN" sz="1800"/>
          </a:p>
        </p:txBody>
      </p:sp>
      <p:sp>
        <p:nvSpPr>
          <p:cNvPr id="16" name="AutoShape 14"/>
          <p:cNvSpPr>
            <a:spLocks noChangeArrowheads="1"/>
          </p:cNvSpPr>
          <p:nvPr/>
        </p:nvSpPr>
        <p:spPr bwMode="auto">
          <a:xfrm>
            <a:off x="7559773" y="3070154"/>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15"/>
          <p:cNvSpPr txBox="1">
            <a:spLocks noChangeArrowheads="1"/>
          </p:cNvSpPr>
          <p:nvPr/>
        </p:nvSpPr>
        <p:spPr bwMode="auto">
          <a:xfrm>
            <a:off x="7340698" y="3882954"/>
            <a:ext cx="81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mid=8</a:t>
            </a:r>
            <a:endParaRPr lang="en-US" altLang="zh-CN" sz="1800"/>
          </a:p>
        </p:txBody>
      </p:sp>
      <p:sp>
        <p:nvSpPr>
          <p:cNvPr id="18" name="AutoShape 16"/>
          <p:cNvSpPr>
            <a:spLocks noChangeArrowheads="1"/>
          </p:cNvSpPr>
          <p:nvPr/>
        </p:nvSpPr>
        <p:spPr bwMode="auto">
          <a:xfrm>
            <a:off x="6259611" y="4387779"/>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17"/>
          <p:cNvSpPr txBox="1">
            <a:spLocks noChangeArrowheads="1"/>
          </p:cNvSpPr>
          <p:nvPr/>
        </p:nvSpPr>
        <p:spPr bwMode="auto">
          <a:xfrm>
            <a:off x="5759548" y="5230738"/>
            <a:ext cx="1227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low=6</a:t>
            </a:r>
            <a:endParaRPr lang="en-US" altLang="zh-CN" sz="1800"/>
          </a:p>
        </p:txBody>
      </p:sp>
      <p:sp>
        <p:nvSpPr>
          <p:cNvPr id="20" name="AutoShape 18"/>
          <p:cNvSpPr>
            <a:spLocks noChangeArrowheads="1"/>
          </p:cNvSpPr>
          <p:nvPr/>
        </p:nvSpPr>
        <p:spPr bwMode="auto">
          <a:xfrm>
            <a:off x="7199411" y="4367142"/>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Text Box 19"/>
          <p:cNvSpPr txBox="1">
            <a:spLocks noChangeArrowheads="1"/>
          </p:cNvSpPr>
          <p:nvPr/>
        </p:nvSpPr>
        <p:spPr bwMode="auto">
          <a:xfrm>
            <a:off x="6983515" y="5086275"/>
            <a:ext cx="883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high=7</a:t>
            </a:r>
            <a:endParaRPr lang="en-US" altLang="zh-CN" sz="1800"/>
          </a:p>
        </p:txBody>
      </p:sp>
      <p:sp>
        <p:nvSpPr>
          <p:cNvPr id="22" name="AutoShape 20"/>
          <p:cNvSpPr>
            <a:spLocks noChangeArrowheads="1"/>
          </p:cNvSpPr>
          <p:nvPr/>
        </p:nvSpPr>
        <p:spPr bwMode="auto">
          <a:xfrm>
            <a:off x="6553867" y="4406925"/>
            <a:ext cx="215900"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 name="Text Box 21"/>
          <p:cNvSpPr txBox="1">
            <a:spLocks noChangeArrowheads="1"/>
          </p:cNvSpPr>
          <p:nvPr/>
        </p:nvSpPr>
        <p:spPr bwMode="auto">
          <a:xfrm>
            <a:off x="6461223" y="5270941"/>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mid=6</a:t>
            </a:r>
            <a:endParaRPr lang="en-US" altLang="zh-CN" sz="1800"/>
          </a:p>
        </p:txBody>
      </p:sp>
      <p:sp>
        <p:nvSpPr>
          <p:cNvPr id="24" name="Text Box 22"/>
          <p:cNvSpPr txBox="1">
            <a:spLocks noChangeArrowheads="1"/>
          </p:cNvSpPr>
          <p:nvPr/>
        </p:nvSpPr>
        <p:spPr bwMode="auto">
          <a:xfrm>
            <a:off x="766619" y="4809276"/>
            <a:ext cx="39261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如果 </a:t>
            </a:r>
            <a:r>
              <a:rPr lang="en-US" altLang="zh-CN" sz="2000" smtClean="0">
                <a:solidFill>
                  <a:srgbClr val="FF0000"/>
                </a:solidFill>
              </a:rPr>
              <a:t>target == current  </a:t>
            </a:r>
            <a:endParaRPr lang="en-US" altLang="zh-CN" sz="2000">
              <a:solidFill>
                <a:srgbClr val="FF0000"/>
              </a:solidFill>
            </a:endParaRPr>
          </a:p>
          <a:p>
            <a:pPr>
              <a:spcBef>
                <a:spcPct val="0"/>
              </a:spcBef>
              <a:buNone/>
            </a:pPr>
            <a:r>
              <a:rPr lang="zh-CN" altLang="en-US" sz="2000"/>
              <a:t>如果 </a:t>
            </a:r>
            <a:r>
              <a:rPr lang="en-US" altLang="zh-CN" sz="2000" smtClean="0"/>
              <a:t>target &lt; current  </a:t>
            </a:r>
            <a:r>
              <a:rPr lang="en-US" altLang="zh-CN" sz="2000"/>
              <a:t>high=mid-1</a:t>
            </a:r>
          </a:p>
          <a:p>
            <a:pPr>
              <a:spcBef>
                <a:spcPct val="0"/>
              </a:spcBef>
              <a:buNone/>
            </a:pPr>
            <a:r>
              <a:rPr lang="zh-CN" altLang="en-US" sz="2000"/>
              <a:t>如果 </a:t>
            </a:r>
            <a:r>
              <a:rPr lang="en-US" altLang="zh-CN" sz="2000" smtClean="0"/>
              <a:t>target &gt; current  </a:t>
            </a:r>
            <a:r>
              <a:rPr lang="en-US" altLang="zh-CN" sz="2000"/>
              <a:t>low=mid+1</a:t>
            </a:r>
          </a:p>
        </p:txBody>
      </p:sp>
      <p:sp>
        <p:nvSpPr>
          <p:cNvPr id="25" name="矩形 24"/>
          <p:cNvSpPr/>
          <p:nvPr/>
        </p:nvSpPr>
        <p:spPr>
          <a:xfrm>
            <a:off x="3627365" y="5843976"/>
            <a:ext cx="2294282" cy="830997"/>
          </a:xfrm>
          <a:prstGeom prst="rect">
            <a:avLst/>
          </a:prstGeom>
        </p:spPr>
        <p:txBody>
          <a:bodyPr wrap="none">
            <a:spAutoFit/>
          </a:bodyPr>
          <a:lstStyle/>
          <a:p>
            <a:pPr>
              <a:spcBef>
                <a:spcPct val="0"/>
              </a:spcBef>
            </a:pPr>
            <a:r>
              <a:rPr lang="en-US" altLang="zh-CN" sz="2400" smtClean="0">
                <a:solidFill>
                  <a:srgbClr val="FF0000"/>
                </a:solidFill>
              </a:rPr>
              <a:t>target </a:t>
            </a:r>
            <a:r>
              <a:rPr lang="en-US" altLang="zh-CN" sz="2400">
                <a:solidFill>
                  <a:srgbClr val="FF0000"/>
                </a:solidFill>
              </a:rPr>
              <a:t>== </a:t>
            </a:r>
            <a:r>
              <a:rPr lang="en-US" altLang="zh-CN" sz="2400" smtClean="0">
                <a:solidFill>
                  <a:srgbClr val="FF0000"/>
                </a:solidFill>
              </a:rPr>
              <a:t>current</a:t>
            </a:r>
          </a:p>
          <a:p>
            <a:pPr>
              <a:spcBef>
                <a:spcPct val="0"/>
              </a:spcBef>
            </a:pPr>
            <a:r>
              <a:rPr lang="zh-CN" altLang="en-US" sz="2400" smtClean="0">
                <a:solidFill>
                  <a:srgbClr val="FF0000"/>
                </a:solidFill>
              </a:rPr>
              <a:t>查找成功</a:t>
            </a:r>
            <a:r>
              <a:rPr lang="en-US" altLang="zh-CN" sz="2400" smtClean="0">
                <a:solidFill>
                  <a:srgbClr val="FF0000"/>
                </a:solidFill>
              </a:rPr>
              <a:t>  </a:t>
            </a:r>
            <a:endParaRPr lang="en-US" altLang="zh-CN" sz="2400">
              <a:solidFill>
                <a:srgbClr val="FF0000"/>
              </a:solidFill>
            </a:endParaRPr>
          </a:p>
        </p:txBody>
      </p:sp>
    </p:spTree>
    <p:extLst>
      <p:ext uri="{BB962C8B-B14F-4D97-AF65-F5344CB8AC3E}">
        <p14:creationId xmlns:p14="http://schemas.microsoft.com/office/powerpoint/2010/main" val="360223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solidFill>
                  <a:srgbClr val="FF0000"/>
                </a:solidFill>
              </a:rPr>
              <a:t>查找</a:t>
            </a:r>
            <a:r>
              <a:rPr lang="zh-CN" altLang="en-US"/>
              <a:t>是指：给定由</a:t>
            </a:r>
            <a:r>
              <a:rPr lang="en-US" altLang="zh-CN"/>
              <a:t>n</a:t>
            </a:r>
            <a:r>
              <a:rPr lang="zh-CN" altLang="en-US"/>
              <a:t>个</a:t>
            </a:r>
            <a:r>
              <a:rPr lang="zh-CN" altLang="en-US">
                <a:solidFill>
                  <a:srgbClr val="FF0000"/>
                </a:solidFill>
              </a:rPr>
              <a:t>记录</a:t>
            </a:r>
            <a:r>
              <a:rPr lang="en-US" altLang="zh-CN"/>
              <a:t>(Record)</a:t>
            </a:r>
            <a:r>
              <a:rPr lang="zh-CN" altLang="en-US"/>
              <a:t>构成的</a:t>
            </a:r>
            <a:r>
              <a:rPr lang="zh-CN" altLang="en-US" smtClean="0">
                <a:solidFill>
                  <a:srgbClr val="FF0000"/>
                </a:solidFill>
              </a:rPr>
              <a:t>集合（查找表）</a:t>
            </a:r>
            <a:r>
              <a:rPr lang="zh-CN" altLang="en-US" smtClean="0"/>
              <a:t>，</a:t>
            </a:r>
            <a:r>
              <a:rPr lang="zh-CN" altLang="en-US"/>
              <a:t>其中每个记录都有一个对应的关键字项</a:t>
            </a:r>
            <a:r>
              <a:rPr lang="en-US" altLang="zh-CN">
                <a:solidFill>
                  <a:srgbClr val="FF0000"/>
                </a:solidFill>
              </a:rPr>
              <a:t>Key</a:t>
            </a:r>
            <a:r>
              <a:rPr lang="zh-CN" altLang="en-US"/>
              <a:t>，给定一个目标关键字</a:t>
            </a:r>
            <a:r>
              <a:rPr lang="en-US" altLang="zh-CN"/>
              <a:t>target</a:t>
            </a:r>
            <a:r>
              <a:rPr lang="zh-CN" altLang="en-US"/>
              <a:t>，要求在集合中寻找关键字项与</a:t>
            </a:r>
            <a:r>
              <a:rPr lang="en-US" altLang="zh-CN"/>
              <a:t>target</a:t>
            </a:r>
            <a:r>
              <a:rPr lang="zh-CN" altLang="en-US"/>
              <a:t>相同的记录</a:t>
            </a:r>
            <a:r>
              <a:rPr lang="zh-CN" altLang="en-US" smtClean="0"/>
              <a:t>。</a:t>
            </a:r>
            <a:endParaRPr lang="en-US" altLang="zh-CN" smtClean="0"/>
          </a:p>
          <a:p>
            <a:r>
              <a:rPr lang="zh-CN" altLang="en-US" smtClean="0"/>
              <a:t>如</a:t>
            </a:r>
            <a:r>
              <a:rPr lang="zh-CN" altLang="en-US"/>
              <a:t>能在集合中找到符合条件的记录，则为</a:t>
            </a:r>
            <a:r>
              <a:rPr lang="zh-CN" altLang="en-US">
                <a:solidFill>
                  <a:srgbClr val="FF0000"/>
                </a:solidFill>
              </a:rPr>
              <a:t>成功查找</a:t>
            </a:r>
            <a:r>
              <a:rPr lang="zh-CN" altLang="en-US"/>
              <a:t>，此时可返回找到的记录的位置</a:t>
            </a:r>
            <a:r>
              <a:rPr lang="zh-CN" altLang="en-US" smtClean="0"/>
              <a:t>；</a:t>
            </a:r>
            <a:endParaRPr lang="en-US" altLang="zh-CN" smtClean="0"/>
          </a:p>
          <a:p>
            <a:r>
              <a:rPr lang="zh-CN" altLang="en-US" smtClean="0"/>
              <a:t>否则</a:t>
            </a:r>
            <a:r>
              <a:rPr lang="zh-CN" altLang="en-US"/>
              <a:t>，即为</a:t>
            </a:r>
            <a:r>
              <a:rPr lang="zh-CN" altLang="en-US">
                <a:solidFill>
                  <a:srgbClr val="FF0000"/>
                </a:solidFill>
              </a:rPr>
              <a:t>失败查找</a:t>
            </a:r>
            <a:r>
              <a:rPr lang="zh-CN" altLang="en-US"/>
              <a:t>，可给出找不到的提示信息或者将目标关键字对应记录插入至集合中。</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998882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查找失败举例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1552386183"/>
              </p:ext>
            </p:extLst>
          </p:nvPr>
        </p:nvGraphicFramePr>
        <p:xfrm>
          <a:off x="2321971" y="956101"/>
          <a:ext cx="7762875" cy="1941513"/>
        </p:xfrm>
        <a:graphic>
          <a:graphicData uri="http://schemas.openxmlformats.org/presentationml/2006/ole">
            <mc:AlternateContent xmlns:mc="http://schemas.openxmlformats.org/markup-compatibility/2006">
              <mc:Choice xmlns:v="urn:schemas-microsoft-com:vml" Requires="v">
                <p:oleObj spid="_x0000_s8270" name="文档" r:id="rId3" imgW="8144510" imgH="1978025" progId="Word.Document.8">
                  <p:embed/>
                </p:oleObj>
              </mc:Choice>
              <mc:Fallback>
                <p:oleObj name="文档" r:id="rId3" imgW="8144510" imgH="197802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971" y="956101"/>
                        <a:ext cx="7762875"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3"/>
          <p:cNvSpPr txBox="1">
            <a:spLocks noChangeArrowheads="1"/>
          </p:cNvSpPr>
          <p:nvPr/>
        </p:nvSpPr>
        <p:spPr bwMode="auto">
          <a:xfrm>
            <a:off x="982642" y="2688704"/>
            <a:ext cx="24482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b="1">
                <a:solidFill>
                  <a:srgbClr val="660033"/>
                </a:solidFill>
                <a:latin typeface="Times New Roman" panose="02020603050405020304" pitchFamily="18" charset="0"/>
                <a:ea typeface="隶书" pitchFamily="49" charset="-122"/>
              </a:rPr>
              <a:t>Find the  </a:t>
            </a:r>
            <a:r>
              <a:rPr kumimoji="1" lang="en-US" altLang="zh-CN" b="1" smtClean="0">
                <a:solidFill>
                  <a:srgbClr val="CC0000"/>
                </a:solidFill>
                <a:latin typeface="Times New Roman" panose="02020603050405020304" pitchFamily="18" charset="0"/>
                <a:ea typeface="隶书" pitchFamily="49" charset="-122"/>
              </a:rPr>
              <a:t>target=68</a:t>
            </a:r>
            <a:endParaRPr kumimoji="1" lang="en-US" altLang="zh-CN">
              <a:latin typeface="Times New Roman" panose="02020603050405020304" pitchFamily="18" charset="0"/>
              <a:ea typeface="隶书" pitchFamily="49" charset="-122"/>
            </a:endParaRPr>
          </a:p>
        </p:txBody>
      </p:sp>
      <p:sp>
        <p:nvSpPr>
          <p:cNvPr id="6" name="AutoShape 16"/>
          <p:cNvSpPr>
            <a:spLocks noChangeArrowheads="1"/>
          </p:cNvSpPr>
          <p:nvPr/>
        </p:nvSpPr>
        <p:spPr bwMode="auto">
          <a:xfrm>
            <a:off x="5911305" y="3406258"/>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Text Box 17"/>
          <p:cNvSpPr txBox="1">
            <a:spLocks noChangeArrowheads="1"/>
          </p:cNvSpPr>
          <p:nvPr/>
        </p:nvSpPr>
        <p:spPr bwMode="auto">
          <a:xfrm>
            <a:off x="5050884" y="4177779"/>
            <a:ext cx="1227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low=6</a:t>
            </a:r>
            <a:endParaRPr lang="en-US" altLang="zh-CN" sz="1800"/>
          </a:p>
        </p:txBody>
      </p:sp>
      <p:sp>
        <p:nvSpPr>
          <p:cNvPr id="8" name="AutoShape 18"/>
          <p:cNvSpPr>
            <a:spLocks noChangeArrowheads="1"/>
          </p:cNvSpPr>
          <p:nvPr/>
        </p:nvSpPr>
        <p:spPr bwMode="auto">
          <a:xfrm>
            <a:off x="6851105" y="3385617"/>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 name="Text Box 19"/>
          <p:cNvSpPr txBox="1">
            <a:spLocks noChangeArrowheads="1"/>
          </p:cNvSpPr>
          <p:nvPr/>
        </p:nvSpPr>
        <p:spPr bwMode="auto">
          <a:xfrm>
            <a:off x="6635205" y="4104754"/>
            <a:ext cx="883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high=7</a:t>
            </a:r>
            <a:endParaRPr lang="en-US" altLang="zh-CN" sz="1800"/>
          </a:p>
        </p:txBody>
      </p:sp>
      <p:sp>
        <p:nvSpPr>
          <p:cNvPr id="10" name="AutoShape 20"/>
          <p:cNvSpPr>
            <a:spLocks noChangeArrowheads="1"/>
          </p:cNvSpPr>
          <p:nvPr/>
        </p:nvSpPr>
        <p:spPr bwMode="auto">
          <a:xfrm>
            <a:off x="6274842" y="3385617"/>
            <a:ext cx="215900" cy="792162"/>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 name="Text Box 21"/>
          <p:cNvSpPr txBox="1">
            <a:spLocks noChangeArrowheads="1"/>
          </p:cNvSpPr>
          <p:nvPr/>
        </p:nvSpPr>
        <p:spPr bwMode="auto">
          <a:xfrm>
            <a:off x="5843042" y="3888854"/>
            <a:ext cx="86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mid=6</a:t>
            </a:r>
            <a:endParaRPr lang="en-US" altLang="zh-CN" sz="1800"/>
          </a:p>
        </p:txBody>
      </p:sp>
      <p:sp>
        <p:nvSpPr>
          <p:cNvPr id="12" name="AutoShape 22"/>
          <p:cNvSpPr>
            <a:spLocks noChangeArrowheads="1"/>
          </p:cNvSpPr>
          <p:nvPr/>
        </p:nvSpPr>
        <p:spPr bwMode="auto">
          <a:xfrm>
            <a:off x="6562180" y="4609579"/>
            <a:ext cx="215900" cy="792163"/>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Text Box 23"/>
          <p:cNvSpPr txBox="1">
            <a:spLocks noChangeArrowheads="1"/>
          </p:cNvSpPr>
          <p:nvPr/>
        </p:nvSpPr>
        <p:spPr bwMode="auto">
          <a:xfrm>
            <a:off x="5698584" y="5257279"/>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low=7</a:t>
            </a:r>
            <a:endParaRPr lang="en-US" altLang="zh-CN" sz="1800"/>
          </a:p>
        </p:txBody>
      </p:sp>
      <p:sp>
        <p:nvSpPr>
          <p:cNvPr id="14" name="AutoShape 24"/>
          <p:cNvSpPr>
            <a:spLocks noChangeArrowheads="1"/>
          </p:cNvSpPr>
          <p:nvPr/>
        </p:nvSpPr>
        <p:spPr bwMode="auto">
          <a:xfrm>
            <a:off x="6706642" y="4609579"/>
            <a:ext cx="215900" cy="792163"/>
          </a:xfrm>
          <a:prstGeom prst="upArrow">
            <a:avLst>
              <a:gd name="adj1" fmla="val 50000"/>
              <a:gd name="adj2" fmla="val 91728"/>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 name="Text Box 25"/>
          <p:cNvSpPr txBox="1">
            <a:spLocks noChangeArrowheads="1"/>
          </p:cNvSpPr>
          <p:nvPr/>
        </p:nvSpPr>
        <p:spPr bwMode="auto">
          <a:xfrm>
            <a:off x="6706642" y="5546204"/>
            <a:ext cx="8194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mid=7</a:t>
            </a:r>
            <a:endParaRPr lang="en-US" altLang="zh-CN" sz="1800"/>
          </a:p>
        </p:txBody>
      </p:sp>
      <p:sp>
        <p:nvSpPr>
          <p:cNvPr id="16" name="AutoShape 26"/>
          <p:cNvSpPr>
            <a:spLocks noChangeArrowheads="1"/>
          </p:cNvSpPr>
          <p:nvPr/>
        </p:nvSpPr>
        <p:spPr bwMode="auto">
          <a:xfrm>
            <a:off x="6851105" y="4609579"/>
            <a:ext cx="215900" cy="792163"/>
          </a:xfrm>
          <a:prstGeom prst="upArrow">
            <a:avLst>
              <a:gd name="adj1" fmla="val 50000"/>
              <a:gd name="adj2" fmla="val 91728"/>
            </a:avLst>
          </a:prstGeom>
          <a:solidFill>
            <a:srgbClr val="66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27"/>
          <p:cNvSpPr txBox="1">
            <a:spLocks noChangeArrowheads="1"/>
          </p:cNvSpPr>
          <p:nvPr/>
        </p:nvSpPr>
        <p:spPr bwMode="auto">
          <a:xfrm>
            <a:off x="7211466" y="5112817"/>
            <a:ext cx="14040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high=7</a:t>
            </a:r>
            <a:endParaRPr lang="en-US" altLang="zh-CN" sz="1800"/>
          </a:p>
        </p:txBody>
      </p:sp>
      <p:sp>
        <p:nvSpPr>
          <p:cNvPr id="18" name="AutoShape 28"/>
          <p:cNvSpPr>
            <a:spLocks noChangeArrowheads="1"/>
          </p:cNvSpPr>
          <p:nvPr/>
        </p:nvSpPr>
        <p:spPr bwMode="auto">
          <a:xfrm>
            <a:off x="6490742" y="5877992"/>
            <a:ext cx="215900" cy="792162"/>
          </a:xfrm>
          <a:prstGeom prst="upArrow">
            <a:avLst>
              <a:gd name="adj1" fmla="val 50000"/>
              <a:gd name="adj2" fmla="val 91728"/>
            </a:avLst>
          </a:prstGeom>
          <a:solidFill>
            <a:srgbClr val="FF00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 name="Text Box 29"/>
          <p:cNvSpPr txBox="1">
            <a:spLocks noChangeArrowheads="1"/>
          </p:cNvSpPr>
          <p:nvPr/>
        </p:nvSpPr>
        <p:spPr bwMode="auto">
          <a:xfrm>
            <a:off x="6635205" y="6303442"/>
            <a:ext cx="7938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low=7</a:t>
            </a:r>
            <a:endParaRPr lang="en-US" altLang="zh-CN" sz="1800"/>
          </a:p>
        </p:txBody>
      </p:sp>
      <p:sp>
        <p:nvSpPr>
          <p:cNvPr id="20" name="AutoShape 30"/>
          <p:cNvSpPr>
            <a:spLocks noChangeArrowheads="1"/>
          </p:cNvSpPr>
          <p:nvPr/>
        </p:nvSpPr>
        <p:spPr bwMode="auto">
          <a:xfrm>
            <a:off x="6203405" y="5877992"/>
            <a:ext cx="215900" cy="792162"/>
          </a:xfrm>
          <a:prstGeom prst="upArrow">
            <a:avLst>
              <a:gd name="adj1" fmla="val 50000"/>
              <a:gd name="adj2" fmla="val 91728"/>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 name="Text Box 31"/>
          <p:cNvSpPr txBox="1">
            <a:spLocks noChangeArrowheads="1"/>
          </p:cNvSpPr>
          <p:nvPr/>
        </p:nvSpPr>
        <p:spPr bwMode="auto">
          <a:xfrm>
            <a:off x="5266784" y="6303442"/>
            <a:ext cx="1116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smtClean="0"/>
              <a:t>high=6</a:t>
            </a:r>
            <a:endParaRPr lang="en-US" altLang="zh-CN" sz="1800"/>
          </a:p>
        </p:txBody>
      </p:sp>
      <p:sp>
        <p:nvSpPr>
          <p:cNvPr id="22" name="Text Box 32"/>
          <p:cNvSpPr txBox="1">
            <a:spLocks noChangeArrowheads="1"/>
          </p:cNvSpPr>
          <p:nvPr/>
        </p:nvSpPr>
        <p:spPr bwMode="auto">
          <a:xfrm>
            <a:off x="622598" y="4406396"/>
            <a:ext cx="42484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t>如果 </a:t>
            </a:r>
            <a:r>
              <a:rPr lang="en-US" altLang="zh-CN" sz="2000" smtClean="0"/>
              <a:t>target==current  </a:t>
            </a:r>
            <a:endParaRPr lang="en-US" altLang="zh-CN" sz="2000" dirty="0"/>
          </a:p>
          <a:p>
            <a:pPr>
              <a:spcBef>
                <a:spcPct val="0"/>
              </a:spcBef>
              <a:buNone/>
            </a:pPr>
            <a:r>
              <a:rPr lang="zh-CN" altLang="en-US" sz="2000"/>
              <a:t>如果 </a:t>
            </a:r>
            <a:r>
              <a:rPr lang="en-US" altLang="zh-CN" sz="2000"/>
              <a:t>target&lt;current  high=mid-1</a:t>
            </a:r>
            <a:endParaRPr lang="en-US" altLang="zh-CN" sz="2000" dirty="0"/>
          </a:p>
          <a:p>
            <a:pPr>
              <a:spcBef>
                <a:spcPct val="0"/>
              </a:spcBef>
              <a:buNone/>
            </a:pPr>
            <a:r>
              <a:rPr lang="zh-CN" altLang="en-US" sz="2000"/>
              <a:t>如果 </a:t>
            </a:r>
            <a:r>
              <a:rPr lang="en-US" altLang="zh-CN" sz="2000"/>
              <a:t>target&gt;current  low=mid+1</a:t>
            </a:r>
            <a:endParaRPr lang="en-US" altLang="zh-CN" sz="2000" dirty="0"/>
          </a:p>
        </p:txBody>
      </p:sp>
      <p:sp>
        <p:nvSpPr>
          <p:cNvPr id="23" name="TextBox 22"/>
          <p:cNvSpPr txBox="1"/>
          <p:nvPr/>
        </p:nvSpPr>
        <p:spPr>
          <a:xfrm>
            <a:off x="827811" y="5870956"/>
            <a:ext cx="2757934" cy="446276"/>
          </a:xfrm>
          <a:prstGeom prst="rect">
            <a:avLst/>
          </a:prstGeom>
          <a:noFill/>
        </p:spPr>
        <p:txBody>
          <a:bodyPr wrap="none" rtlCol="0">
            <a:spAutoFit/>
          </a:bodyPr>
          <a:lstStyle/>
          <a:p>
            <a:r>
              <a:rPr lang="en-US" altLang="zh-CN" smtClean="0"/>
              <a:t>low&gt;high</a:t>
            </a:r>
            <a:r>
              <a:rPr lang="zh-CN" altLang="en-US" smtClean="0"/>
              <a:t>，查找失败</a:t>
            </a:r>
            <a:endParaRPr lang="zh-CN" altLang="en-US"/>
          </a:p>
        </p:txBody>
      </p:sp>
    </p:spTree>
    <p:extLst>
      <p:ext uri="{BB962C8B-B14F-4D97-AF65-F5344CB8AC3E}">
        <p14:creationId xmlns:p14="http://schemas.microsoft.com/office/powerpoint/2010/main" val="1031221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zh-CN" altLang="zh-CN"/>
              <a:t>（</a:t>
            </a:r>
            <a:r>
              <a:rPr lang="en-US" altLang="zh-CN"/>
              <a:t>1</a:t>
            </a:r>
            <a:r>
              <a:rPr lang="zh-CN" altLang="zh-CN"/>
              <a:t>）初始化：</a:t>
            </a:r>
            <a:r>
              <a:rPr lang="en-US" altLang="zh-CN"/>
              <a:t>low = 0; high =len(self.data)-1</a:t>
            </a:r>
            <a:r>
              <a:rPr lang="zh-CN" altLang="zh-CN"/>
              <a:t>。</a:t>
            </a:r>
          </a:p>
          <a:p>
            <a:r>
              <a:rPr lang="zh-CN" altLang="zh-CN"/>
              <a:t>（</a:t>
            </a:r>
            <a:r>
              <a:rPr lang="en-US" altLang="zh-CN"/>
              <a:t>2</a:t>
            </a:r>
            <a:r>
              <a:rPr lang="zh-CN" altLang="zh-CN"/>
              <a:t>）在</a:t>
            </a:r>
            <a:r>
              <a:rPr lang="en-US" altLang="zh-CN"/>
              <a:t>low ≤ high</a:t>
            </a:r>
            <a:r>
              <a:rPr lang="zh-CN" altLang="zh-CN"/>
              <a:t>，即搜索区间存在时循环执行：</a:t>
            </a:r>
          </a:p>
          <a:p>
            <a:r>
              <a:rPr lang="zh-CN" altLang="zh-CN"/>
              <a:t>计算</a:t>
            </a:r>
            <a:r>
              <a:rPr lang="en-US" altLang="zh-CN"/>
              <a:t>mid = (low+high)/2</a:t>
            </a:r>
            <a:r>
              <a:rPr lang="zh-CN" altLang="zh-CN"/>
              <a:t>；获得</a:t>
            </a:r>
            <a:r>
              <a:rPr lang="en-US" altLang="zh-CN"/>
              <a:t>mid</a:t>
            </a:r>
            <a:r>
              <a:rPr lang="zh-CN" altLang="zh-CN"/>
              <a:t>位置的记录的关键字，假设为</a:t>
            </a:r>
            <a:r>
              <a:rPr lang="en-US" altLang="zh-CN"/>
              <a:t>current</a:t>
            </a:r>
            <a:r>
              <a:rPr lang="zh-CN" altLang="zh-CN"/>
              <a:t>；</a:t>
            </a:r>
          </a:p>
          <a:p>
            <a:r>
              <a:rPr lang="zh-CN" altLang="zh-CN"/>
              <a:t>将目标</a:t>
            </a:r>
            <a:r>
              <a:rPr lang="en-US" altLang="zh-CN"/>
              <a:t>target</a:t>
            </a:r>
            <a:r>
              <a:rPr lang="zh-CN" altLang="zh-CN"/>
              <a:t>与</a:t>
            </a:r>
            <a:r>
              <a:rPr lang="en-US" altLang="zh-CN"/>
              <a:t>current</a:t>
            </a:r>
            <a:r>
              <a:rPr lang="zh-CN" altLang="zh-CN"/>
              <a:t>作是否相等比较；</a:t>
            </a:r>
          </a:p>
          <a:p>
            <a:r>
              <a:rPr lang="zh-CN" altLang="zh-CN"/>
              <a:t>如果相等，则查找成功，</a:t>
            </a:r>
            <a:r>
              <a:rPr lang="en-US" altLang="zh-CN"/>
              <a:t>mid</a:t>
            </a:r>
            <a:r>
              <a:rPr lang="zh-CN" altLang="zh-CN"/>
              <a:t>即为查找到的位置，返回</a:t>
            </a:r>
            <a:r>
              <a:rPr lang="en-US" altLang="zh-CN"/>
              <a:t>mid</a:t>
            </a:r>
            <a:r>
              <a:rPr lang="zh-CN" altLang="zh-CN"/>
              <a:t>；</a:t>
            </a:r>
          </a:p>
          <a:p>
            <a:r>
              <a:rPr lang="zh-CN" altLang="zh-CN"/>
              <a:t>判别</a:t>
            </a:r>
            <a:r>
              <a:rPr lang="en-US" altLang="zh-CN"/>
              <a:t>target</a:t>
            </a:r>
            <a:r>
              <a:rPr lang="zh-CN" altLang="zh-CN"/>
              <a:t>是否小于</a:t>
            </a:r>
            <a:r>
              <a:rPr lang="en-US" altLang="zh-CN"/>
              <a:t>current</a:t>
            </a:r>
            <a:r>
              <a:rPr lang="zh-CN" altLang="zh-CN"/>
              <a:t>，如果是，则继续到左半区间搜索，即</a:t>
            </a:r>
            <a:r>
              <a:rPr lang="en-US" altLang="zh-CN"/>
              <a:t>high=mid-1</a:t>
            </a:r>
            <a:r>
              <a:rPr lang="zh-CN" altLang="zh-CN"/>
              <a:t>，</a:t>
            </a:r>
          </a:p>
          <a:p>
            <a:r>
              <a:rPr lang="zh-CN" altLang="zh-CN"/>
              <a:t>否则继续到右半区间搜索，即</a:t>
            </a:r>
            <a:r>
              <a:rPr lang="en-US" altLang="zh-CN"/>
              <a:t>low=mid+1</a:t>
            </a:r>
            <a:endParaRPr lang="zh-CN" altLang="zh-CN"/>
          </a:p>
          <a:p>
            <a:r>
              <a:rPr lang="zh-CN" altLang="zh-CN"/>
              <a:t>（</a:t>
            </a:r>
            <a:r>
              <a:rPr lang="en-US" altLang="zh-CN"/>
              <a:t>3</a:t>
            </a:r>
            <a:r>
              <a:rPr lang="zh-CN" altLang="zh-CN"/>
              <a:t>）如</a:t>
            </a:r>
            <a:r>
              <a:rPr lang="en-US" altLang="zh-CN"/>
              <a:t>low&gt;high</a:t>
            </a:r>
            <a:r>
              <a:rPr lang="zh-CN" altLang="zh-CN"/>
              <a:t>，查找失败，返回</a:t>
            </a:r>
            <a:r>
              <a:rPr lang="en-US" altLang="zh-CN"/>
              <a:t>-1</a:t>
            </a:r>
            <a:r>
              <a:rPr lang="zh-CN" altLang="zh-CN"/>
              <a:t>。</a:t>
            </a:r>
          </a:p>
          <a:p>
            <a:endParaRPr lang="zh-CN" altLang="en-US"/>
          </a:p>
        </p:txBody>
      </p:sp>
      <p:sp>
        <p:nvSpPr>
          <p:cNvPr id="3" name="标题 2"/>
          <p:cNvSpPr>
            <a:spLocks noGrp="1"/>
          </p:cNvSpPr>
          <p:nvPr>
            <p:ph type="title"/>
          </p:nvPr>
        </p:nvSpPr>
        <p:spPr/>
        <p:txBody>
          <a:bodyPr>
            <a:normAutofit fontScale="90000"/>
          </a:bodyPr>
          <a:lstStyle/>
          <a:p>
            <a:r>
              <a:rPr lang="zh-CN" altLang="en-US" smtClean="0"/>
              <a:t>算法描述</a:t>
            </a:r>
            <a:endParaRPr lang="zh-CN" altLang="en-US"/>
          </a:p>
        </p:txBody>
      </p:sp>
    </p:spTree>
    <p:extLst>
      <p:ext uri="{BB962C8B-B14F-4D97-AF65-F5344CB8AC3E}">
        <p14:creationId xmlns:p14="http://schemas.microsoft.com/office/powerpoint/2010/main" val="119365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非递归算法</a:t>
            </a:r>
            <a:endParaRPr lang="zh-CN" altLang="en-US"/>
          </a:p>
        </p:txBody>
      </p:sp>
      <p:sp>
        <p:nvSpPr>
          <p:cNvPr id="4" name="Rectangle 1"/>
          <p:cNvSpPr>
            <a:spLocks noChangeArrowheads="1"/>
          </p:cNvSpPr>
          <p:nvPr/>
        </p:nvSpPr>
        <p:spPr bwMode="auto">
          <a:xfrm>
            <a:off x="982638" y="1705525"/>
            <a:ext cx="9454109" cy="369331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binarySearch2(</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target):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low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high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low &lt;= high:</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mid = (low + high)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2</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current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.data[mid].getKey()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 == current: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mid</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target &lt; current: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high = mid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else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low = mid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69928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smtClean="0"/>
              <a:t>递归算法</a:t>
            </a:r>
            <a:endParaRPr lang="zh-CN" altLang="en-US"/>
          </a:p>
        </p:txBody>
      </p:sp>
    </p:spTree>
    <p:extLst>
      <p:ext uri="{BB962C8B-B14F-4D97-AF65-F5344CB8AC3E}">
        <p14:creationId xmlns:p14="http://schemas.microsoft.com/office/powerpoint/2010/main" val="428955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val 1"/>
          <p:cNvSpPr/>
          <p:nvPr/>
        </p:nvSpPr>
        <p:spPr>
          <a:xfrm>
            <a:off x="4211638" y="188913"/>
            <a:ext cx="647700" cy="647700"/>
          </a:xfrm>
          <a:prstGeom prst="ellipse">
            <a:avLst/>
          </a:prstGeom>
          <a:solidFill>
            <a:sysClr val="window" lastClr="FFFFFF"/>
          </a:solid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a:cs typeface="+mn-cs"/>
              </a:rPr>
              <a:t>一</a:t>
            </a:r>
            <a:r>
              <a:rPr kumimoji="0" lang="en-US" altLang="zh-CN" sz="1800" b="0" i="0" u="none" strike="noStrike" kern="0" cap="none" spc="0" normalizeH="0" baseline="0" noProof="0" dirty="0">
                <a:ln>
                  <a:noFill/>
                </a:ln>
                <a:solidFill>
                  <a:prstClr val="white"/>
                </a:solidFill>
                <a:effectLst/>
                <a:uLnTx/>
                <a:uFillTx/>
                <a:latin typeface="Calibri"/>
                <a:ea typeface="宋体"/>
                <a:cs typeface="+mn-cs"/>
              </a:rPr>
              <a:t>1evel</a:t>
            </a:r>
            <a:endParaRPr kumimoji="0" lang="zh-CN" altLang="en-US" sz="1800" b="0" i="0" u="none" strike="noStrike" kern="0" cap="none" spc="0" normalizeH="0" baseline="0" noProof="0" dirty="0">
              <a:ln>
                <a:noFill/>
              </a:ln>
              <a:solidFill>
                <a:prstClr val="white"/>
              </a:solidFill>
              <a:effectLst/>
              <a:uLnTx/>
              <a:uFillTx/>
              <a:latin typeface="Calibri"/>
              <a:ea typeface="宋体"/>
              <a:cs typeface="+mn-cs"/>
            </a:endParaRPr>
          </a:p>
        </p:txBody>
      </p:sp>
      <p:sp>
        <p:nvSpPr>
          <p:cNvPr id="49" name="TextBox 2"/>
          <p:cNvSpPr txBox="1">
            <a:spLocks noChangeArrowheads="1"/>
          </p:cNvSpPr>
          <p:nvPr/>
        </p:nvSpPr>
        <p:spPr bwMode="auto">
          <a:xfrm>
            <a:off x="4356100" y="280992"/>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3</a:t>
            </a:r>
            <a:endParaRPr kumimoji="0" lang="zh-CN" altLang="en-US"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cxnSp>
        <p:nvCxnSpPr>
          <p:cNvPr id="50" name="Straight Connector 3"/>
          <p:cNvCxnSpPr>
            <a:endCxn id="55" idx="0"/>
          </p:cNvCxnSpPr>
          <p:nvPr/>
        </p:nvCxnSpPr>
        <p:spPr>
          <a:xfrm flipH="1">
            <a:off x="3430588" y="620713"/>
            <a:ext cx="781050" cy="698500"/>
          </a:xfrm>
          <a:prstGeom prst="line">
            <a:avLst/>
          </a:prstGeom>
          <a:noFill/>
          <a:ln w="28575" cap="flat" cmpd="sng" algn="ctr">
            <a:solidFill>
              <a:sysClr val="windowText" lastClr="000000"/>
            </a:solidFill>
            <a:prstDash val="solid"/>
          </a:ln>
          <a:effectLst/>
        </p:spPr>
      </p:cxnSp>
      <p:cxnSp>
        <p:nvCxnSpPr>
          <p:cNvPr id="51" name="Straight Connector 4"/>
          <p:cNvCxnSpPr/>
          <p:nvPr/>
        </p:nvCxnSpPr>
        <p:spPr>
          <a:xfrm>
            <a:off x="4865692" y="585792"/>
            <a:ext cx="954087" cy="823912"/>
          </a:xfrm>
          <a:prstGeom prst="line">
            <a:avLst/>
          </a:prstGeom>
          <a:noFill/>
          <a:ln w="28575" cap="flat" cmpd="sng" algn="ctr">
            <a:solidFill>
              <a:sysClr val="windowText" lastClr="000000"/>
            </a:solidFill>
            <a:prstDash val="solid"/>
          </a:ln>
          <a:effectLst/>
        </p:spPr>
      </p:cxnSp>
      <p:sp>
        <p:nvSpPr>
          <p:cNvPr id="52" name="TextBox 51"/>
          <p:cNvSpPr txBox="1">
            <a:spLocks noRot="1" noChangeAspect="1" noMove="1" noResize="1" noEditPoints="1" noAdjustHandles="1" noChangeArrowheads="1" noChangeShapeType="1" noTextEdit="1"/>
          </p:cNvSpPr>
          <p:nvPr/>
        </p:nvSpPr>
        <p:spPr>
          <a:xfrm>
            <a:off x="6716730" y="1894041"/>
            <a:ext cx="447558" cy="400110"/>
          </a:xfrm>
          <a:prstGeom prst="rect">
            <a:avLst/>
          </a:prstGeom>
          <a:blipFill rotWithShape="1">
            <a:blip r:embed="rId2"/>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53" name="Rectangle 9"/>
          <p:cNvSpPr>
            <a:spLocks noRot="1" noChangeAspect="1" noMove="1" noResize="1" noEditPoints="1" noAdjustHandles="1" noChangeArrowheads="1" noChangeShapeType="1" noTextEdit="1"/>
          </p:cNvSpPr>
          <p:nvPr/>
        </p:nvSpPr>
        <p:spPr>
          <a:xfrm>
            <a:off x="3310678" y="597682"/>
            <a:ext cx="447558" cy="400110"/>
          </a:xfrm>
          <a:prstGeom prst="rect">
            <a:avLst/>
          </a:prstGeom>
          <a:blipFill rotWithShape="1">
            <a:blip r:embed="rId3"/>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54" name="Rectangle 10"/>
          <p:cNvSpPr>
            <a:spLocks noRot="1" noChangeAspect="1" noMove="1" noResize="1" noEditPoints="1" noAdjustHandles="1" noChangeArrowheads="1" noChangeShapeType="1" noTextEdit="1"/>
          </p:cNvSpPr>
          <p:nvPr/>
        </p:nvSpPr>
        <p:spPr>
          <a:xfrm>
            <a:off x="5430530" y="636661"/>
            <a:ext cx="447558" cy="400110"/>
          </a:xfrm>
          <a:prstGeom prst="rect">
            <a:avLst/>
          </a:prstGeom>
          <a:blipFill rotWithShape="1">
            <a:blip r:embed="rId4"/>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55" name="Rectangle 12"/>
          <p:cNvSpPr/>
          <p:nvPr/>
        </p:nvSpPr>
        <p:spPr>
          <a:xfrm>
            <a:off x="3103563" y="1319217"/>
            <a:ext cx="654050" cy="568325"/>
          </a:xfrm>
          <a:prstGeom prst="rect">
            <a:avLst/>
          </a:prstGeom>
          <a:no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a:cs typeface="+mn-cs"/>
            </a:endParaRPr>
          </a:p>
        </p:txBody>
      </p:sp>
      <p:sp>
        <p:nvSpPr>
          <p:cNvPr id="56" name="TextBox 13"/>
          <p:cNvSpPr txBox="1">
            <a:spLocks noChangeArrowheads="1"/>
          </p:cNvSpPr>
          <p:nvPr/>
        </p:nvSpPr>
        <p:spPr bwMode="auto">
          <a:xfrm>
            <a:off x="3135313" y="13843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3</a:t>
            </a:r>
            <a:endParaRPr kumimoji="0" lang="zh-CN" altLang="en-US"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57" name="Oval 15"/>
          <p:cNvSpPr/>
          <p:nvPr/>
        </p:nvSpPr>
        <p:spPr>
          <a:xfrm>
            <a:off x="5613400" y="1343025"/>
            <a:ext cx="647700" cy="649288"/>
          </a:xfrm>
          <a:prstGeom prst="ellipse">
            <a:avLst/>
          </a:prstGeom>
          <a:solidFill>
            <a:sysClr val="window" lastClr="FFFFFF"/>
          </a:solid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a:cs typeface="+mn-cs"/>
              </a:rPr>
              <a:t>一</a:t>
            </a:r>
            <a:r>
              <a:rPr kumimoji="0" lang="en-US" altLang="zh-CN" sz="1800" b="0" i="0" u="none" strike="noStrike" kern="0" cap="none" spc="0" normalizeH="0" baseline="0" noProof="0" dirty="0">
                <a:ln>
                  <a:noFill/>
                </a:ln>
                <a:solidFill>
                  <a:prstClr val="white"/>
                </a:solidFill>
                <a:effectLst/>
                <a:uLnTx/>
                <a:uFillTx/>
                <a:latin typeface="Calibri"/>
                <a:ea typeface="宋体"/>
                <a:cs typeface="+mn-cs"/>
              </a:rPr>
              <a:t>1evel</a:t>
            </a:r>
            <a:endParaRPr kumimoji="0" lang="zh-CN" altLang="en-US" sz="1800" b="0" i="0" u="none" strike="noStrike" kern="0" cap="none" spc="0" normalizeH="0" baseline="0" noProof="0" dirty="0">
              <a:ln>
                <a:noFill/>
              </a:ln>
              <a:solidFill>
                <a:prstClr val="white"/>
              </a:solidFill>
              <a:effectLst/>
              <a:uLnTx/>
              <a:uFillTx/>
              <a:latin typeface="Calibri"/>
              <a:ea typeface="宋体"/>
              <a:cs typeface="+mn-cs"/>
            </a:endParaRPr>
          </a:p>
        </p:txBody>
      </p:sp>
      <p:sp>
        <p:nvSpPr>
          <p:cNvPr id="58" name="TextBox 16"/>
          <p:cNvSpPr txBox="1">
            <a:spLocks noChangeArrowheads="1"/>
          </p:cNvSpPr>
          <p:nvPr/>
        </p:nvSpPr>
        <p:spPr bwMode="auto">
          <a:xfrm>
            <a:off x="5800725" y="1455742"/>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3</a:t>
            </a:r>
            <a:endParaRPr kumimoji="0" lang="zh-CN" altLang="en-US"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cxnSp>
        <p:nvCxnSpPr>
          <p:cNvPr id="59" name="Straight Connector 17"/>
          <p:cNvCxnSpPr/>
          <p:nvPr/>
        </p:nvCxnSpPr>
        <p:spPr>
          <a:xfrm flipH="1">
            <a:off x="5076825" y="1919288"/>
            <a:ext cx="655638" cy="749300"/>
          </a:xfrm>
          <a:prstGeom prst="line">
            <a:avLst/>
          </a:prstGeom>
          <a:noFill/>
          <a:ln w="28575" cap="flat" cmpd="sng" algn="ctr">
            <a:solidFill>
              <a:sysClr val="windowText" lastClr="000000"/>
            </a:solidFill>
            <a:prstDash val="solid"/>
          </a:ln>
          <a:effectLst/>
        </p:spPr>
      </p:cxnSp>
      <p:cxnSp>
        <p:nvCxnSpPr>
          <p:cNvPr id="60" name="Straight Connector 18"/>
          <p:cNvCxnSpPr/>
          <p:nvPr/>
        </p:nvCxnSpPr>
        <p:spPr>
          <a:xfrm>
            <a:off x="6261100" y="1768475"/>
            <a:ext cx="952500" cy="823913"/>
          </a:xfrm>
          <a:prstGeom prst="line">
            <a:avLst/>
          </a:prstGeom>
          <a:noFill/>
          <a:ln w="28575" cap="flat" cmpd="sng" algn="ctr">
            <a:solidFill>
              <a:sysClr val="windowText" lastClr="000000"/>
            </a:solidFill>
            <a:prstDash val="solid"/>
          </a:ln>
          <a:effectLst/>
        </p:spPr>
      </p:cxnSp>
      <p:sp>
        <p:nvSpPr>
          <p:cNvPr id="61" name="TextBox 60"/>
          <p:cNvSpPr txBox="1">
            <a:spLocks noRot="1" noChangeAspect="1" noMove="1" noResize="1" noEditPoints="1" noAdjustHandles="1" noChangeArrowheads="1" noChangeShapeType="1" noTextEdit="1"/>
          </p:cNvSpPr>
          <p:nvPr/>
        </p:nvSpPr>
        <p:spPr>
          <a:xfrm>
            <a:off x="5131432" y="1991601"/>
            <a:ext cx="421910" cy="369332"/>
          </a:xfrm>
          <a:prstGeom prst="rect">
            <a:avLst/>
          </a:prstGeom>
          <a:blipFill rotWithShape="1">
            <a:blip r:embed="rId5"/>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62" name="TextBox 61"/>
          <p:cNvSpPr txBox="1">
            <a:spLocks noRot="1" noChangeAspect="1" noMove="1" noResize="1" noEditPoints="1" noAdjustHandles="1" noChangeArrowheads="1" noChangeShapeType="1" noTextEdit="1"/>
          </p:cNvSpPr>
          <p:nvPr/>
        </p:nvSpPr>
        <p:spPr>
          <a:xfrm>
            <a:off x="4844522" y="4454391"/>
            <a:ext cx="447558" cy="400110"/>
          </a:xfrm>
          <a:prstGeom prst="rect">
            <a:avLst/>
          </a:prstGeom>
          <a:blipFill rotWithShape="1">
            <a:blip r:embed="rId6"/>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63" name="Oval 22"/>
          <p:cNvSpPr/>
          <p:nvPr/>
        </p:nvSpPr>
        <p:spPr>
          <a:xfrm>
            <a:off x="3740150" y="3903663"/>
            <a:ext cx="647700" cy="647700"/>
          </a:xfrm>
          <a:prstGeom prst="ellipse">
            <a:avLst/>
          </a:prstGeom>
          <a:solidFill>
            <a:sysClr val="window" lastClr="FFFFFF"/>
          </a:solidFill>
          <a:ln w="28575" cap="flat" cmpd="sng" algn="ctr">
            <a:solidFill>
              <a:sysClr val="windowText" lastClr="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a:ea typeface="宋体"/>
                <a:cs typeface="+mn-cs"/>
              </a:rPr>
              <a:t>一</a:t>
            </a:r>
            <a:r>
              <a:rPr kumimoji="0" lang="en-US" altLang="zh-CN" sz="1800" b="0" i="0" u="none" strike="noStrike" kern="0" cap="none" spc="0" normalizeH="0" baseline="0" noProof="0" dirty="0">
                <a:ln>
                  <a:noFill/>
                </a:ln>
                <a:solidFill>
                  <a:prstClr val="white"/>
                </a:solidFill>
                <a:effectLst/>
                <a:uLnTx/>
                <a:uFillTx/>
                <a:latin typeface="Calibri"/>
                <a:ea typeface="宋体"/>
                <a:cs typeface="+mn-cs"/>
              </a:rPr>
              <a:t>1evel</a:t>
            </a:r>
            <a:endParaRPr kumimoji="0" lang="zh-CN" altLang="en-US" sz="1800" b="0" i="0" u="none" strike="noStrike" kern="0" cap="none" spc="0" normalizeH="0" baseline="0" noProof="0" dirty="0">
              <a:ln>
                <a:noFill/>
              </a:ln>
              <a:solidFill>
                <a:prstClr val="white"/>
              </a:solidFill>
              <a:effectLst/>
              <a:uLnTx/>
              <a:uFillTx/>
              <a:latin typeface="Calibri"/>
              <a:ea typeface="宋体"/>
              <a:cs typeface="+mn-cs"/>
            </a:endParaRPr>
          </a:p>
        </p:txBody>
      </p:sp>
      <p:sp>
        <p:nvSpPr>
          <p:cNvPr id="64" name="TextBox 23"/>
          <p:cNvSpPr txBox="1">
            <a:spLocks noChangeArrowheads="1"/>
          </p:cNvSpPr>
          <p:nvPr/>
        </p:nvSpPr>
        <p:spPr bwMode="auto">
          <a:xfrm>
            <a:off x="3927475" y="4014792"/>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rPr>
              <a:t>3</a:t>
            </a:r>
            <a:endParaRPr kumimoji="0" lang="zh-CN" altLang="en-US" sz="24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cxnSp>
        <p:nvCxnSpPr>
          <p:cNvPr id="65" name="Straight Connector 24"/>
          <p:cNvCxnSpPr/>
          <p:nvPr/>
        </p:nvCxnSpPr>
        <p:spPr>
          <a:xfrm flipH="1">
            <a:off x="3048004" y="4403725"/>
            <a:ext cx="742950" cy="749300"/>
          </a:xfrm>
          <a:prstGeom prst="line">
            <a:avLst/>
          </a:prstGeom>
          <a:noFill/>
          <a:ln w="28575" cap="flat" cmpd="sng" algn="ctr">
            <a:solidFill>
              <a:sysClr val="windowText" lastClr="000000"/>
            </a:solidFill>
            <a:prstDash val="solid"/>
          </a:ln>
          <a:effectLst/>
        </p:spPr>
      </p:cxnSp>
      <p:cxnSp>
        <p:nvCxnSpPr>
          <p:cNvPr id="66" name="Straight Connector 25"/>
          <p:cNvCxnSpPr/>
          <p:nvPr/>
        </p:nvCxnSpPr>
        <p:spPr>
          <a:xfrm>
            <a:off x="4387850" y="4329117"/>
            <a:ext cx="954088" cy="823912"/>
          </a:xfrm>
          <a:prstGeom prst="line">
            <a:avLst/>
          </a:prstGeom>
          <a:noFill/>
          <a:ln w="28575" cap="flat" cmpd="sng" algn="ctr">
            <a:solidFill>
              <a:sysClr val="windowText" lastClr="000000"/>
            </a:solidFill>
            <a:prstDash val="solid"/>
          </a:ln>
          <a:effectLst/>
        </p:spPr>
      </p:cxnSp>
      <p:sp>
        <p:nvSpPr>
          <p:cNvPr id="67" name="TextBox 66"/>
          <p:cNvSpPr txBox="1">
            <a:spLocks noRot="1" noChangeAspect="1" noMove="1" noResize="1" noEditPoints="1" noAdjustHandles="1" noChangeArrowheads="1" noChangeShapeType="1" noTextEdit="1"/>
          </p:cNvSpPr>
          <p:nvPr/>
        </p:nvSpPr>
        <p:spPr>
          <a:xfrm>
            <a:off x="3048269" y="4454387"/>
            <a:ext cx="421910" cy="369332"/>
          </a:xfrm>
          <a:prstGeom prst="rect">
            <a:avLst/>
          </a:prstGeom>
          <a:blipFill rotWithShape="1">
            <a:blip r:embed="rId7"/>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68" name="Rectangle 28"/>
          <p:cNvSpPr>
            <a:spLocks noRot="1" noChangeAspect="1" noMove="1" noResize="1" noEditPoints="1" noAdjustHandles="1" noChangeArrowheads="1" noChangeShapeType="1" noTextEdit="1"/>
          </p:cNvSpPr>
          <p:nvPr/>
        </p:nvSpPr>
        <p:spPr>
          <a:xfrm>
            <a:off x="3908418" y="4469054"/>
            <a:ext cx="447558" cy="400110"/>
          </a:xfrm>
          <a:prstGeom prst="rect">
            <a:avLst/>
          </a:prstGeom>
          <a:blipFill rotWithShape="1">
            <a:blip r:embed="rId8"/>
            <a:stretch>
              <a:fillRect/>
            </a:stretch>
          </a:blipFill>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noFill/>
                <a:effectLst/>
                <a:uLnTx/>
                <a:uFillTx/>
              </a:rPr>
              <a:t> </a:t>
            </a:r>
          </a:p>
        </p:txBody>
      </p:sp>
      <p:sp>
        <p:nvSpPr>
          <p:cNvPr id="69" name="TextBox 68"/>
          <p:cNvSpPr txBox="1"/>
          <p:nvPr/>
        </p:nvSpPr>
        <p:spPr>
          <a:xfrm>
            <a:off x="7221993" y="3700339"/>
            <a:ext cx="3416320" cy="95410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prstClr val="black"/>
                </a:solidFill>
                <a:effectLst/>
                <a:uLnTx/>
                <a:uFillTx/>
              </a:rPr>
              <a:t>识别相等</a:t>
            </a:r>
            <a:r>
              <a:rPr kumimoji="0" lang="en-US" altLang="zh-CN" sz="2800" b="1" i="0" u="none" strike="noStrike" kern="0" cap="none" spc="0" normalizeH="0" baseline="0" noProof="0" dirty="0" smtClean="0">
                <a:ln>
                  <a:noFill/>
                </a:ln>
                <a:solidFill>
                  <a:prstClr val="black"/>
                </a:solidFill>
                <a:effectLst/>
                <a:uLnTx/>
                <a:uFillTx/>
              </a:rPr>
              <a:t/>
            </a:r>
            <a:br>
              <a:rPr kumimoji="0" lang="en-US" altLang="zh-CN" sz="2800" b="1" i="0" u="none" strike="noStrike" kern="0" cap="none" spc="0" normalizeH="0" baseline="0" noProof="0" dirty="0" smtClean="0">
                <a:ln>
                  <a:noFill/>
                </a:ln>
                <a:solidFill>
                  <a:prstClr val="black"/>
                </a:solidFill>
                <a:effectLst/>
                <a:uLnTx/>
                <a:uFillTx/>
              </a:rPr>
            </a:br>
            <a:r>
              <a:rPr kumimoji="0" lang="zh-CN" altLang="en-US" sz="2800" b="1" i="0" u="none" strike="noStrike" kern="0" cap="none" spc="0" normalizeH="0" baseline="0" noProof="0" dirty="0" smtClean="0">
                <a:ln>
                  <a:noFill/>
                </a:ln>
                <a:solidFill>
                  <a:prstClr val="black"/>
                </a:solidFill>
                <a:effectLst/>
                <a:uLnTx/>
                <a:uFillTx/>
              </a:rPr>
              <a:t>二分查找比较树画法</a:t>
            </a:r>
          </a:p>
        </p:txBody>
      </p:sp>
    </p:spTree>
    <p:extLst>
      <p:ext uri="{BB962C8B-B14F-4D97-AF65-F5344CB8AC3E}">
        <p14:creationId xmlns:p14="http://schemas.microsoft.com/office/powerpoint/2010/main" val="2005638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3"/>
          <p:cNvSpPr/>
          <p:nvPr/>
        </p:nvSpPr>
        <p:spPr>
          <a:xfrm>
            <a:off x="3665538" y="2540000"/>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3" name="Oval 1"/>
          <p:cNvSpPr/>
          <p:nvPr/>
        </p:nvSpPr>
        <p:spPr>
          <a:xfrm>
            <a:off x="4211638" y="1889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4" name="TextBox 2"/>
          <p:cNvSpPr txBox="1">
            <a:spLocks noChangeArrowheads="1"/>
          </p:cNvSpPr>
          <p:nvPr/>
        </p:nvSpPr>
        <p:spPr bwMode="auto">
          <a:xfrm>
            <a:off x="4356100" y="280992"/>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3</a:t>
            </a:r>
            <a:endParaRPr lang="zh-CN" altLang="en-US" sz="2400"/>
          </a:p>
        </p:txBody>
      </p:sp>
      <p:cxnSp>
        <p:nvCxnSpPr>
          <p:cNvPr id="5" name="Straight Connector 3"/>
          <p:cNvCxnSpPr>
            <a:stCxn id="3" idx="2"/>
            <a:endCxn id="23" idx="7"/>
          </p:cNvCxnSpPr>
          <p:nvPr/>
        </p:nvCxnSpPr>
        <p:spPr>
          <a:xfrm flipH="1">
            <a:off x="2857500" y="512767"/>
            <a:ext cx="1354138" cy="9699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4"/>
          <p:cNvCxnSpPr>
            <a:endCxn id="7" idx="1"/>
          </p:cNvCxnSpPr>
          <p:nvPr/>
        </p:nvCxnSpPr>
        <p:spPr>
          <a:xfrm>
            <a:off x="4865692" y="539754"/>
            <a:ext cx="954087" cy="823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5"/>
          <p:cNvSpPr/>
          <p:nvPr/>
        </p:nvSpPr>
        <p:spPr>
          <a:xfrm>
            <a:off x="5724525" y="12684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8" name="TextBox 10"/>
          <p:cNvSpPr txBox="1">
            <a:spLocks noChangeArrowheads="1"/>
          </p:cNvSpPr>
          <p:nvPr/>
        </p:nvSpPr>
        <p:spPr bwMode="auto">
          <a:xfrm>
            <a:off x="5876929" y="1355729"/>
            <a:ext cx="357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4</a:t>
            </a:r>
            <a:endParaRPr lang="zh-CN" altLang="en-US" sz="2400"/>
          </a:p>
        </p:txBody>
      </p:sp>
      <p:cxnSp>
        <p:nvCxnSpPr>
          <p:cNvPr id="9" name="Straight Connector 11"/>
          <p:cNvCxnSpPr/>
          <p:nvPr/>
        </p:nvCxnSpPr>
        <p:spPr>
          <a:xfrm flipH="1">
            <a:off x="5600700" y="1892300"/>
            <a:ext cx="296863" cy="6683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2"/>
          <p:cNvCxnSpPr>
            <a:stCxn id="7" idx="5"/>
          </p:cNvCxnSpPr>
          <p:nvPr/>
        </p:nvCxnSpPr>
        <p:spPr>
          <a:xfrm>
            <a:off x="6276975" y="1822450"/>
            <a:ext cx="584200" cy="717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7"/>
          <p:cNvSpPr txBox="1">
            <a:spLocks noChangeArrowheads="1"/>
          </p:cNvSpPr>
          <p:nvPr/>
        </p:nvSpPr>
        <p:spPr bwMode="auto">
          <a:xfrm>
            <a:off x="3783017" y="2682875"/>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2</a:t>
            </a:r>
            <a:endParaRPr lang="zh-CN" altLang="en-US" sz="2400"/>
          </a:p>
        </p:txBody>
      </p:sp>
      <p:sp>
        <p:nvSpPr>
          <p:cNvPr id="12" name="Oval 25"/>
          <p:cNvSpPr/>
          <p:nvPr/>
        </p:nvSpPr>
        <p:spPr>
          <a:xfrm>
            <a:off x="6732588" y="2500313"/>
            <a:ext cx="647700" cy="6477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13" name="TextBox 26"/>
          <p:cNvSpPr txBox="1">
            <a:spLocks noChangeArrowheads="1"/>
          </p:cNvSpPr>
          <p:nvPr/>
        </p:nvSpPr>
        <p:spPr bwMode="auto">
          <a:xfrm>
            <a:off x="6875463" y="2592392"/>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5</a:t>
            </a:r>
            <a:endParaRPr lang="zh-CN" altLang="en-US" sz="2400"/>
          </a:p>
        </p:txBody>
      </p:sp>
      <p:cxnSp>
        <p:nvCxnSpPr>
          <p:cNvPr id="14" name="Straight Connector 29"/>
          <p:cNvCxnSpPr>
            <a:stCxn id="12" idx="5"/>
            <a:endCxn id="19" idx="0"/>
          </p:cNvCxnSpPr>
          <p:nvPr/>
        </p:nvCxnSpPr>
        <p:spPr>
          <a:xfrm>
            <a:off x="7285042" y="3052767"/>
            <a:ext cx="611187" cy="6302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30"/>
          <p:cNvCxnSpPr>
            <a:stCxn id="12" idx="4"/>
          </p:cNvCxnSpPr>
          <p:nvPr/>
        </p:nvCxnSpPr>
        <p:spPr>
          <a:xfrm flipH="1">
            <a:off x="6732588" y="3148013"/>
            <a:ext cx="323850" cy="576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31"/>
          <p:cNvSpPr>
            <a:spLocks noRot="1" noChangeAspect="1" noMove="1" noResize="1" noEditPoints="1" noAdjustHandles="1" noChangeArrowheads="1" noChangeShapeType="1" noTextEdit="1"/>
          </p:cNvSpPr>
          <p:nvPr/>
        </p:nvSpPr>
        <p:spPr>
          <a:xfrm>
            <a:off x="3789202" y="3128683"/>
            <a:ext cx="447558" cy="400110"/>
          </a:xfrm>
          <a:prstGeom prst="rect">
            <a:avLst/>
          </a:prstGeom>
          <a:blipFill rotWithShape="1">
            <a:blip r:embed="rId2"/>
            <a:stretch>
              <a:fillRect/>
            </a:stretch>
          </a:blipFill>
        </p:spPr>
        <p:txBody>
          <a:bodyPr/>
          <a:lstStyle/>
          <a:p>
            <a:pPr>
              <a:defRPr/>
            </a:pPr>
            <a:r>
              <a:rPr lang="zh-CN" altLang="en-US">
                <a:noFill/>
              </a:rPr>
              <a:t> </a:t>
            </a:r>
          </a:p>
        </p:txBody>
      </p:sp>
      <p:sp>
        <p:nvSpPr>
          <p:cNvPr id="17" name="Rectangle 32"/>
          <p:cNvSpPr/>
          <p:nvPr/>
        </p:nvSpPr>
        <p:spPr>
          <a:xfrm>
            <a:off x="6323017" y="3721104"/>
            <a:ext cx="655637" cy="569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33"/>
          <p:cNvSpPr txBox="1">
            <a:spLocks noChangeArrowheads="1"/>
          </p:cNvSpPr>
          <p:nvPr/>
        </p:nvSpPr>
        <p:spPr bwMode="auto">
          <a:xfrm>
            <a:off x="6465892" y="3770317"/>
            <a:ext cx="371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19" name="Rectangle 35"/>
          <p:cNvSpPr/>
          <p:nvPr/>
        </p:nvSpPr>
        <p:spPr>
          <a:xfrm>
            <a:off x="7569200" y="3683004"/>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Box 36"/>
          <p:cNvSpPr txBox="1">
            <a:spLocks noChangeArrowheads="1"/>
          </p:cNvSpPr>
          <p:nvPr/>
        </p:nvSpPr>
        <p:spPr bwMode="auto">
          <a:xfrm>
            <a:off x="7723188" y="3754442"/>
            <a:ext cx="37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21" name="TextBox 20"/>
          <p:cNvSpPr txBox="1">
            <a:spLocks noRot="1" noChangeAspect="1" noMove="1" noResize="1" noEditPoints="1" noAdjustHandles="1" noChangeArrowheads="1" noChangeShapeType="1" noTextEdit="1"/>
          </p:cNvSpPr>
          <p:nvPr/>
        </p:nvSpPr>
        <p:spPr>
          <a:xfrm>
            <a:off x="5183661" y="511591"/>
            <a:ext cx="447558" cy="400110"/>
          </a:xfrm>
          <a:prstGeom prst="rect">
            <a:avLst/>
          </a:prstGeom>
          <a:blipFill rotWithShape="1">
            <a:blip r:embed="rId3"/>
            <a:stretch>
              <a:fillRect/>
            </a:stretch>
          </a:blipFill>
        </p:spPr>
        <p:txBody>
          <a:bodyPr/>
          <a:lstStyle/>
          <a:p>
            <a:pPr>
              <a:defRPr/>
            </a:pPr>
            <a:r>
              <a:rPr lang="zh-CN" altLang="en-US">
                <a:noFill/>
              </a:rPr>
              <a:t> </a:t>
            </a:r>
          </a:p>
        </p:txBody>
      </p:sp>
      <p:sp>
        <p:nvSpPr>
          <p:cNvPr id="22" name="Rectangle 38"/>
          <p:cNvSpPr>
            <a:spLocks noRot="1" noChangeAspect="1" noMove="1" noResize="1" noEditPoints="1" noAdjustHandles="1" noChangeArrowheads="1" noChangeShapeType="1" noTextEdit="1"/>
          </p:cNvSpPr>
          <p:nvPr/>
        </p:nvSpPr>
        <p:spPr>
          <a:xfrm>
            <a:off x="1835696" y="1916832"/>
            <a:ext cx="447558" cy="400110"/>
          </a:xfrm>
          <a:prstGeom prst="rect">
            <a:avLst/>
          </a:prstGeom>
          <a:blipFill rotWithShape="1">
            <a:blip r:embed="rId4"/>
            <a:stretch>
              <a:fillRect/>
            </a:stretch>
          </a:blipFill>
        </p:spPr>
        <p:txBody>
          <a:bodyPr/>
          <a:lstStyle/>
          <a:p>
            <a:pPr>
              <a:defRPr/>
            </a:pPr>
            <a:r>
              <a:rPr lang="zh-CN" altLang="en-US">
                <a:noFill/>
              </a:rPr>
              <a:t> </a:t>
            </a:r>
          </a:p>
        </p:txBody>
      </p:sp>
      <p:sp>
        <p:nvSpPr>
          <p:cNvPr id="23" name="Oval 39"/>
          <p:cNvSpPr/>
          <p:nvPr/>
        </p:nvSpPr>
        <p:spPr>
          <a:xfrm>
            <a:off x="2303463" y="1387475"/>
            <a:ext cx="647700" cy="64928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一</a:t>
            </a:r>
            <a:r>
              <a:rPr lang="en-US" altLang="zh-CN" dirty="0"/>
              <a:t>1evel</a:t>
            </a:r>
            <a:endParaRPr lang="zh-CN" altLang="en-US" dirty="0"/>
          </a:p>
        </p:txBody>
      </p:sp>
      <p:sp>
        <p:nvSpPr>
          <p:cNvPr id="24" name="TextBox 40"/>
          <p:cNvSpPr txBox="1">
            <a:spLocks noChangeArrowheads="1"/>
          </p:cNvSpPr>
          <p:nvPr/>
        </p:nvSpPr>
        <p:spPr bwMode="auto">
          <a:xfrm>
            <a:off x="2468563" y="1498604"/>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1</a:t>
            </a:r>
            <a:endParaRPr lang="zh-CN" altLang="en-US" sz="2400"/>
          </a:p>
        </p:txBody>
      </p:sp>
      <p:cxnSp>
        <p:nvCxnSpPr>
          <p:cNvPr id="25" name="Straight Connector 41"/>
          <p:cNvCxnSpPr>
            <a:stCxn id="23" idx="3"/>
          </p:cNvCxnSpPr>
          <p:nvPr/>
        </p:nvCxnSpPr>
        <p:spPr>
          <a:xfrm flipH="1">
            <a:off x="1822454" y="1941517"/>
            <a:ext cx="576263" cy="6810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42"/>
          <p:cNvCxnSpPr>
            <a:endCxn id="2" idx="1"/>
          </p:cNvCxnSpPr>
          <p:nvPr/>
        </p:nvCxnSpPr>
        <p:spPr>
          <a:xfrm>
            <a:off x="2951167" y="1827213"/>
            <a:ext cx="809625" cy="8064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45"/>
          <p:cNvCxnSpPr>
            <a:stCxn id="2" idx="3"/>
            <a:endCxn id="30" idx="0"/>
          </p:cNvCxnSpPr>
          <p:nvPr/>
        </p:nvCxnSpPr>
        <p:spPr>
          <a:xfrm flipH="1">
            <a:off x="3495675" y="3092454"/>
            <a:ext cx="265113" cy="631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Rot="1" noChangeAspect="1" noMove="1" noResize="1" noEditPoints="1" noAdjustHandles="1" noChangeArrowheads="1" noChangeShapeType="1" noTextEdit="1"/>
          </p:cNvSpPr>
          <p:nvPr/>
        </p:nvSpPr>
        <p:spPr>
          <a:xfrm>
            <a:off x="3120757" y="1872801"/>
            <a:ext cx="447558" cy="400110"/>
          </a:xfrm>
          <a:prstGeom prst="rect">
            <a:avLst/>
          </a:prstGeom>
          <a:blipFill rotWithShape="1">
            <a:blip r:embed="rId5"/>
            <a:stretch>
              <a:fillRect/>
            </a:stretch>
          </a:blipFill>
        </p:spPr>
        <p:txBody>
          <a:bodyPr/>
          <a:lstStyle/>
          <a:p>
            <a:pPr>
              <a:defRPr/>
            </a:pPr>
            <a:r>
              <a:rPr lang="zh-CN" altLang="en-US">
                <a:noFill/>
              </a:rPr>
              <a:t> </a:t>
            </a:r>
          </a:p>
        </p:txBody>
      </p:sp>
      <p:sp>
        <p:nvSpPr>
          <p:cNvPr id="29" name="TextBox 28"/>
          <p:cNvSpPr txBox="1">
            <a:spLocks noRot="1" noChangeAspect="1" noMove="1" noResize="1" noEditPoints="1" noAdjustHandles="1" noChangeArrowheads="1" noChangeShapeType="1" noTextEdit="1"/>
          </p:cNvSpPr>
          <p:nvPr/>
        </p:nvSpPr>
        <p:spPr>
          <a:xfrm>
            <a:off x="4300942" y="3134092"/>
            <a:ext cx="447558" cy="400110"/>
          </a:xfrm>
          <a:prstGeom prst="rect">
            <a:avLst/>
          </a:prstGeom>
          <a:blipFill rotWithShape="1">
            <a:blip r:embed="rId6"/>
            <a:stretch>
              <a:fillRect/>
            </a:stretch>
          </a:blipFill>
        </p:spPr>
        <p:txBody>
          <a:bodyPr/>
          <a:lstStyle/>
          <a:p>
            <a:pPr>
              <a:defRPr/>
            </a:pPr>
            <a:r>
              <a:rPr lang="zh-CN" altLang="en-US">
                <a:noFill/>
              </a:rPr>
              <a:t> </a:t>
            </a:r>
          </a:p>
        </p:txBody>
      </p:sp>
      <p:sp>
        <p:nvSpPr>
          <p:cNvPr id="30" name="Rectangle 66"/>
          <p:cNvSpPr/>
          <p:nvPr/>
        </p:nvSpPr>
        <p:spPr>
          <a:xfrm>
            <a:off x="3167067" y="3724279"/>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TextBox 67"/>
          <p:cNvSpPr txBox="1">
            <a:spLocks noChangeArrowheads="1"/>
          </p:cNvSpPr>
          <p:nvPr/>
        </p:nvSpPr>
        <p:spPr bwMode="auto">
          <a:xfrm>
            <a:off x="3322642" y="3814767"/>
            <a:ext cx="371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2" name="Rectangle 68"/>
          <p:cNvSpPr/>
          <p:nvPr/>
        </p:nvSpPr>
        <p:spPr>
          <a:xfrm>
            <a:off x="1531938" y="2581279"/>
            <a:ext cx="655637"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TextBox 69"/>
          <p:cNvSpPr txBox="1">
            <a:spLocks noChangeArrowheads="1"/>
          </p:cNvSpPr>
          <p:nvPr/>
        </p:nvSpPr>
        <p:spPr bwMode="auto">
          <a:xfrm>
            <a:off x="1687517" y="2652717"/>
            <a:ext cx="37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4" name="Rectangle 85"/>
          <p:cNvSpPr>
            <a:spLocks noRot="1" noChangeAspect="1" noMove="1" noResize="1" noEditPoints="1" noAdjustHandles="1" noChangeArrowheads="1" noChangeShapeType="1" noTextEdit="1"/>
          </p:cNvSpPr>
          <p:nvPr/>
        </p:nvSpPr>
        <p:spPr>
          <a:xfrm>
            <a:off x="4348221" y="743298"/>
            <a:ext cx="447558" cy="400110"/>
          </a:xfrm>
          <a:prstGeom prst="rect">
            <a:avLst/>
          </a:prstGeom>
          <a:blipFill rotWithShape="1">
            <a:blip r:embed="rId7"/>
            <a:stretch>
              <a:fillRect/>
            </a:stretch>
          </a:blipFill>
        </p:spPr>
        <p:txBody>
          <a:bodyPr/>
          <a:lstStyle/>
          <a:p>
            <a:pPr>
              <a:defRPr/>
            </a:pPr>
            <a:r>
              <a:rPr lang="zh-CN" altLang="en-US">
                <a:noFill/>
              </a:rPr>
              <a:t> </a:t>
            </a:r>
          </a:p>
        </p:txBody>
      </p:sp>
      <p:cxnSp>
        <p:nvCxnSpPr>
          <p:cNvPr id="35" name="Straight Connector 87"/>
          <p:cNvCxnSpPr/>
          <p:nvPr/>
        </p:nvCxnSpPr>
        <p:spPr>
          <a:xfrm>
            <a:off x="4176713" y="3103567"/>
            <a:ext cx="417512" cy="631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91"/>
          <p:cNvSpPr/>
          <p:nvPr/>
        </p:nvSpPr>
        <p:spPr>
          <a:xfrm>
            <a:off x="4140200" y="3716342"/>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TextBox 92"/>
          <p:cNvSpPr txBox="1">
            <a:spLocks noChangeArrowheads="1"/>
          </p:cNvSpPr>
          <p:nvPr/>
        </p:nvSpPr>
        <p:spPr bwMode="auto">
          <a:xfrm>
            <a:off x="4230692" y="3787779"/>
            <a:ext cx="373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38" name="Rectangle 139"/>
          <p:cNvSpPr/>
          <p:nvPr/>
        </p:nvSpPr>
        <p:spPr>
          <a:xfrm>
            <a:off x="5291142" y="2524129"/>
            <a:ext cx="654050" cy="5683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TextBox 140"/>
          <p:cNvSpPr txBox="1">
            <a:spLocks noChangeArrowheads="1"/>
          </p:cNvSpPr>
          <p:nvPr/>
        </p:nvSpPr>
        <p:spPr bwMode="auto">
          <a:xfrm>
            <a:off x="5381629" y="2595563"/>
            <a:ext cx="37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t>F</a:t>
            </a:r>
            <a:endParaRPr lang="zh-CN" altLang="en-US" sz="2400"/>
          </a:p>
        </p:txBody>
      </p:sp>
      <p:sp>
        <p:nvSpPr>
          <p:cNvPr id="40" name="Rectangle 153"/>
          <p:cNvSpPr>
            <a:spLocks noRot="1" noChangeAspect="1" noMove="1" noResize="1" noEditPoints="1" noAdjustHandles="1" noChangeArrowheads="1" noChangeShapeType="1" noTextEdit="1"/>
          </p:cNvSpPr>
          <p:nvPr/>
        </p:nvSpPr>
        <p:spPr>
          <a:xfrm>
            <a:off x="7071028" y="3052054"/>
            <a:ext cx="447558" cy="400110"/>
          </a:xfrm>
          <a:prstGeom prst="rect">
            <a:avLst/>
          </a:prstGeom>
          <a:blipFill rotWithShape="1">
            <a:blip r:embed="rId8"/>
            <a:stretch>
              <a:fillRect/>
            </a:stretch>
          </a:blipFill>
        </p:spPr>
        <p:txBody>
          <a:bodyPr/>
          <a:lstStyle/>
          <a:p>
            <a:pPr>
              <a:defRPr/>
            </a:pPr>
            <a:r>
              <a:rPr lang="zh-CN" altLang="en-US">
                <a:noFill/>
              </a:rPr>
              <a:t> </a:t>
            </a:r>
          </a:p>
        </p:txBody>
      </p:sp>
      <p:sp>
        <p:nvSpPr>
          <p:cNvPr id="41" name="TextBox 40"/>
          <p:cNvSpPr txBox="1">
            <a:spLocks noRot="1" noChangeAspect="1" noMove="1" noResize="1" noEditPoints="1" noAdjustHandles="1" noChangeArrowheads="1" noChangeShapeType="1" noTextEdit="1"/>
          </p:cNvSpPr>
          <p:nvPr/>
        </p:nvSpPr>
        <p:spPr>
          <a:xfrm>
            <a:off x="6386065" y="1876766"/>
            <a:ext cx="447558" cy="400110"/>
          </a:xfrm>
          <a:prstGeom prst="rect">
            <a:avLst/>
          </a:prstGeom>
          <a:blipFill rotWithShape="1">
            <a:blip r:embed="rId9"/>
            <a:stretch>
              <a:fillRect/>
            </a:stretch>
          </a:blipFill>
        </p:spPr>
        <p:txBody>
          <a:bodyPr/>
          <a:lstStyle/>
          <a:p>
            <a:pPr>
              <a:defRPr/>
            </a:pPr>
            <a:r>
              <a:rPr lang="zh-CN" altLang="en-US">
                <a:noFill/>
              </a:rPr>
              <a:t> </a:t>
            </a:r>
          </a:p>
        </p:txBody>
      </p:sp>
      <p:sp>
        <p:nvSpPr>
          <p:cNvPr id="42" name="TextBox 159"/>
          <p:cNvSpPr txBox="1">
            <a:spLocks noChangeArrowheads="1"/>
          </p:cNvSpPr>
          <p:nvPr/>
        </p:nvSpPr>
        <p:spPr bwMode="auto">
          <a:xfrm>
            <a:off x="496892" y="289501"/>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dirty="0"/>
              <a:t>1-5</a:t>
            </a:r>
            <a:endParaRPr lang="zh-CN" altLang="en-US" sz="2800" dirty="0"/>
          </a:p>
        </p:txBody>
      </p:sp>
      <p:sp>
        <p:nvSpPr>
          <p:cNvPr id="43" name="TextBox 162"/>
          <p:cNvSpPr txBox="1">
            <a:spLocks noChangeArrowheads="1"/>
          </p:cNvSpPr>
          <p:nvPr/>
        </p:nvSpPr>
        <p:spPr bwMode="auto">
          <a:xfrm>
            <a:off x="2843213" y="839792"/>
            <a:ext cx="1035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1-2</a:t>
            </a:r>
            <a:endParaRPr lang="zh-CN" altLang="en-US" sz="1800"/>
          </a:p>
        </p:txBody>
      </p:sp>
      <p:sp>
        <p:nvSpPr>
          <p:cNvPr id="44" name="TextBox 163"/>
          <p:cNvSpPr txBox="1">
            <a:spLocks noChangeArrowheads="1"/>
          </p:cNvSpPr>
          <p:nvPr/>
        </p:nvSpPr>
        <p:spPr bwMode="auto">
          <a:xfrm>
            <a:off x="5435604" y="812800"/>
            <a:ext cx="103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4-5</a:t>
            </a:r>
            <a:endParaRPr lang="zh-CN" altLang="en-US" sz="1800"/>
          </a:p>
        </p:txBody>
      </p:sp>
      <p:sp>
        <p:nvSpPr>
          <p:cNvPr id="45" name="TextBox 165"/>
          <p:cNvSpPr txBox="1">
            <a:spLocks noChangeArrowheads="1"/>
          </p:cNvSpPr>
          <p:nvPr/>
        </p:nvSpPr>
        <p:spPr bwMode="auto">
          <a:xfrm>
            <a:off x="3536950" y="2181229"/>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2-2</a:t>
            </a:r>
            <a:endParaRPr lang="zh-CN" altLang="en-US" sz="1800"/>
          </a:p>
        </p:txBody>
      </p:sp>
      <p:sp>
        <p:nvSpPr>
          <p:cNvPr id="46" name="TextBox 169"/>
          <p:cNvSpPr txBox="1">
            <a:spLocks noChangeArrowheads="1"/>
          </p:cNvSpPr>
          <p:nvPr/>
        </p:nvSpPr>
        <p:spPr bwMode="auto">
          <a:xfrm>
            <a:off x="6777038" y="2205042"/>
            <a:ext cx="1035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5-5</a:t>
            </a:r>
            <a:endParaRPr lang="zh-CN" altLang="en-US" sz="1800"/>
          </a:p>
        </p:txBody>
      </p:sp>
      <p:sp>
        <p:nvSpPr>
          <p:cNvPr id="47" name="Rectangle 94"/>
          <p:cNvSpPr>
            <a:spLocks noRot="1" noChangeAspect="1" noMove="1" noResize="1" noEditPoints="1" noAdjustHandles="1" noChangeArrowheads="1" noChangeShapeType="1" noTextEdit="1"/>
          </p:cNvSpPr>
          <p:nvPr/>
        </p:nvSpPr>
        <p:spPr>
          <a:xfrm>
            <a:off x="2427270" y="1960691"/>
            <a:ext cx="447558" cy="400110"/>
          </a:xfrm>
          <a:prstGeom prst="rect">
            <a:avLst/>
          </a:prstGeom>
          <a:blipFill rotWithShape="1">
            <a:blip r:embed="rId10"/>
            <a:stretch>
              <a:fillRect/>
            </a:stretch>
          </a:blipFill>
        </p:spPr>
        <p:txBody>
          <a:bodyPr/>
          <a:lstStyle/>
          <a:p>
            <a:pPr>
              <a:defRPr/>
            </a:pPr>
            <a:r>
              <a:rPr lang="zh-CN" altLang="en-US">
                <a:noFill/>
              </a:rPr>
              <a:t> </a:t>
            </a:r>
          </a:p>
        </p:txBody>
      </p:sp>
      <p:sp>
        <p:nvSpPr>
          <p:cNvPr id="48" name="Rectangle 95"/>
          <p:cNvSpPr>
            <a:spLocks noRot="1" noChangeAspect="1" noMove="1" noResize="1" noEditPoints="1" noAdjustHandles="1" noChangeArrowheads="1" noChangeShapeType="1" noTextEdit="1"/>
          </p:cNvSpPr>
          <p:nvPr/>
        </p:nvSpPr>
        <p:spPr>
          <a:xfrm>
            <a:off x="3331942" y="551443"/>
            <a:ext cx="447558" cy="400110"/>
          </a:xfrm>
          <a:prstGeom prst="rect">
            <a:avLst/>
          </a:prstGeom>
          <a:blipFill rotWithShape="1">
            <a:blip r:embed="rId11"/>
            <a:stretch>
              <a:fillRect/>
            </a:stretch>
          </a:blipFill>
        </p:spPr>
        <p:txBody>
          <a:bodyPr/>
          <a:lstStyle/>
          <a:p>
            <a:pPr>
              <a:defRPr/>
            </a:pPr>
            <a:r>
              <a:rPr lang="zh-CN" altLang="en-US">
                <a:noFill/>
              </a:rPr>
              <a:t> </a:t>
            </a:r>
          </a:p>
        </p:txBody>
      </p:sp>
      <p:sp>
        <p:nvSpPr>
          <p:cNvPr id="49" name="Rectangle 96"/>
          <p:cNvSpPr>
            <a:spLocks noRot="1" noChangeAspect="1" noMove="1" noResize="1" noEditPoints="1" noAdjustHandles="1" noChangeArrowheads="1" noChangeShapeType="1" noTextEdit="1"/>
          </p:cNvSpPr>
          <p:nvPr/>
        </p:nvSpPr>
        <p:spPr>
          <a:xfrm>
            <a:off x="3250379" y="3158364"/>
            <a:ext cx="447558" cy="400110"/>
          </a:xfrm>
          <a:prstGeom prst="rect">
            <a:avLst/>
          </a:prstGeom>
          <a:blipFill rotWithShape="1">
            <a:blip r:embed="rId12"/>
            <a:stretch>
              <a:fillRect/>
            </a:stretch>
          </a:blipFill>
        </p:spPr>
        <p:txBody>
          <a:bodyPr/>
          <a:lstStyle/>
          <a:p>
            <a:pPr>
              <a:defRPr/>
            </a:pPr>
            <a:r>
              <a:rPr lang="zh-CN" altLang="en-US">
                <a:noFill/>
              </a:rPr>
              <a:t> </a:t>
            </a:r>
          </a:p>
        </p:txBody>
      </p:sp>
      <p:sp>
        <p:nvSpPr>
          <p:cNvPr id="50" name="Rectangle 98"/>
          <p:cNvSpPr>
            <a:spLocks noRot="1" noChangeAspect="1" noMove="1" noResize="1" noEditPoints="1" noAdjustHandles="1" noChangeArrowheads="1" noChangeShapeType="1" noTextEdit="1"/>
          </p:cNvSpPr>
          <p:nvPr/>
        </p:nvSpPr>
        <p:spPr>
          <a:xfrm>
            <a:off x="5396026" y="1988870"/>
            <a:ext cx="447558" cy="400110"/>
          </a:xfrm>
          <a:prstGeom prst="rect">
            <a:avLst/>
          </a:prstGeom>
          <a:blipFill rotWithShape="1">
            <a:blip r:embed="rId13"/>
            <a:stretch>
              <a:fillRect/>
            </a:stretch>
          </a:blipFill>
        </p:spPr>
        <p:txBody>
          <a:bodyPr/>
          <a:lstStyle/>
          <a:p>
            <a:pPr>
              <a:defRPr/>
            </a:pPr>
            <a:r>
              <a:rPr lang="zh-CN" altLang="en-US">
                <a:noFill/>
              </a:rPr>
              <a:t> </a:t>
            </a:r>
          </a:p>
        </p:txBody>
      </p:sp>
      <p:sp>
        <p:nvSpPr>
          <p:cNvPr id="51" name="TextBox 50"/>
          <p:cNvSpPr txBox="1">
            <a:spLocks noRot="1" noChangeAspect="1" noMove="1" noResize="1" noEditPoints="1" noAdjustHandles="1" noChangeArrowheads="1" noChangeShapeType="1" noTextEdit="1"/>
          </p:cNvSpPr>
          <p:nvPr/>
        </p:nvSpPr>
        <p:spPr>
          <a:xfrm>
            <a:off x="7569058" y="3091817"/>
            <a:ext cx="447558" cy="400110"/>
          </a:xfrm>
          <a:prstGeom prst="rect">
            <a:avLst/>
          </a:prstGeom>
          <a:blipFill rotWithShape="1">
            <a:blip r:embed="rId14"/>
            <a:stretch>
              <a:fillRect/>
            </a:stretch>
          </a:blipFill>
        </p:spPr>
        <p:txBody>
          <a:bodyPr/>
          <a:lstStyle/>
          <a:p>
            <a:pPr>
              <a:defRPr/>
            </a:pPr>
            <a:r>
              <a:rPr lang="zh-CN" altLang="en-US">
                <a:noFill/>
              </a:rPr>
              <a:t> </a:t>
            </a:r>
          </a:p>
        </p:txBody>
      </p:sp>
      <p:sp>
        <p:nvSpPr>
          <p:cNvPr id="52" name="Rectangle 101"/>
          <p:cNvSpPr>
            <a:spLocks noRot="1" noChangeAspect="1" noMove="1" noResize="1" noEditPoints="1" noAdjustHandles="1" noChangeArrowheads="1" noChangeShapeType="1" noTextEdit="1"/>
          </p:cNvSpPr>
          <p:nvPr/>
        </p:nvSpPr>
        <p:spPr>
          <a:xfrm>
            <a:off x="6471475" y="3152554"/>
            <a:ext cx="447558" cy="400110"/>
          </a:xfrm>
          <a:prstGeom prst="rect">
            <a:avLst/>
          </a:prstGeom>
          <a:blipFill rotWithShape="1">
            <a:blip r:embed="rId15"/>
            <a:stretch>
              <a:fillRect/>
            </a:stretch>
          </a:blipFill>
        </p:spPr>
        <p:txBody>
          <a:bodyPr/>
          <a:lstStyle/>
          <a:p>
            <a:pPr>
              <a:defRPr/>
            </a:pPr>
            <a:r>
              <a:rPr lang="zh-CN" altLang="en-US">
                <a:noFill/>
              </a:rPr>
              <a:t> </a:t>
            </a:r>
          </a:p>
        </p:txBody>
      </p:sp>
      <p:sp>
        <p:nvSpPr>
          <p:cNvPr id="53" name="Rectangle 102"/>
          <p:cNvSpPr>
            <a:spLocks noRot="1" noChangeAspect="1" noMove="1" noResize="1" noEditPoints="1" noAdjustHandles="1" noChangeArrowheads="1" noChangeShapeType="1" noTextEdit="1"/>
          </p:cNvSpPr>
          <p:nvPr/>
        </p:nvSpPr>
        <p:spPr>
          <a:xfrm>
            <a:off x="5938507" y="1879102"/>
            <a:ext cx="447558" cy="400110"/>
          </a:xfrm>
          <a:prstGeom prst="rect">
            <a:avLst/>
          </a:prstGeom>
          <a:blipFill rotWithShape="1">
            <a:blip r:embed="rId16"/>
            <a:stretch>
              <a:fillRect/>
            </a:stretch>
          </a:blipFill>
        </p:spPr>
        <p:txBody>
          <a:bodyPr/>
          <a:lstStyle/>
          <a:p>
            <a:pPr>
              <a:defRPr/>
            </a:pPr>
            <a:r>
              <a:rPr lang="zh-CN" altLang="en-US">
                <a:noFill/>
              </a:rPr>
              <a:t> </a:t>
            </a:r>
          </a:p>
        </p:txBody>
      </p:sp>
      <p:pic>
        <p:nvPicPr>
          <p:cNvPr id="55"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327" y="5707646"/>
            <a:ext cx="6567476" cy="115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490" y="4765891"/>
            <a:ext cx="6110288" cy="1048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TextBox 56"/>
          <p:cNvSpPr txBox="1"/>
          <p:nvPr/>
        </p:nvSpPr>
        <p:spPr>
          <a:xfrm>
            <a:off x="-95427" y="4393778"/>
            <a:ext cx="1627369" cy="523220"/>
          </a:xfrm>
          <a:prstGeom prst="rect">
            <a:avLst/>
          </a:prstGeom>
          <a:noFill/>
        </p:spPr>
        <p:txBody>
          <a:bodyPr wrap="none" rtlCol="0">
            <a:spAutoFit/>
          </a:bodyPr>
          <a:lstStyle/>
          <a:p>
            <a:r>
              <a:rPr lang="zh-CN" altLang="en-US" sz="2800" b="1" dirty="0" smtClean="0"/>
              <a:t>成功时：</a:t>
            </a:r>
            <a:endParaRPr lang="zh-CN" altLang="en-US" sz="2800" b="1" dirty="0"/>
          </a:p>
        </p:txBody>
      </p:sp>
      <p:sp>
        <p:nvSpPr>
          <p:cNvPr id="58" name="TextBox 57"/>
          <p:cNvSpPr txBox="1"/>
          <p:nvPr/>
        </p:nvSpPr>
        <p:spPr>
          <a:xfrm>
            <a:off x="60148" y="5552792"/>
            <a:ext cx="1627369" cy="523220"/>
          </a:xfrm>
          <a:prstGeom prst="rect">
            <a:avLst/>
          </a:prstGeom>
          <a:noFill/>
        </p:spPr>
        <p:txBody>
          <a:bodyPr wrap="none" rtlCol="0">
            <a:spAutoFit/>
          </a:bodyPr>
          <a:lstStyle/>
          <a:p>
            <a:r>
              <a:rPr lang="zh-CN" altLang="en-US" sz="2800" b="1" dirty="0" smtClean="0"/>
              <a:t>失败时：</a:t>
            </a:r>
            <a:endParaRPr lang="zh-CN" altLang="en-US" sz="2800" b="1" dirty="0"/>
          </a:p>
        </p:txBody>
      </p:sp>
    </p:spTree>
    <p:extLst>
      <p:ext uri="{BB962C8B-B14F-4D97-AF65-F5344CB8AC3E}">
        <p14:creationId xmlns:p14="http://schemas.microsoft.com/office/powerpoint/2010/main" val="166441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5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7" grpId="0" animBg="1"/>
      <p:bldP spid="8" grpId="0"/>
      <p:bldP spid="11" grpId="0"/>
      <p:bldP spid="12" grpId="0" animBg="1"/>
      <p:bldP spid="13" grpId="0"/>
      <p:bldP spid="17" grpId="0" animBg="1"/>
      <p:bldP spid="18" grpId="0"/>
      <p:bldP spid="19" grpId="0" animBg="1"/>
      <p:bldP spid="20" grpId="0"/>
      <p:bldP spid="23" grpId="0" animBg="1"/>
      <p:bldP spid="24" grpId="0"/>
      <p:bldP spid="30" grpId="0" animBg="1"/>
      <p:bldP spid="31" grpId="0"/>
      <p:bldP spid="32" grpId="0" animBg="1"/>
      <p:bldP spid="33" grpId="0"/>
      <p:bldP spid="36" grpId="0" animBg="1"/>
      <p:bldP spid="37" grpId="0"/>
      <p:bldP spid="38" grpId="0" animBg="1"/>
      <p:bldP spid="39" grpId="0"/>
      <p:bldP spid="43" grpId="0"/>
      <p:bldP spid="44" grpId="0"/>
      <p:bldP spid="45" grpId="0"/>
      <p:bldP spid="46" grpId="0"/>
      <p:bldP spid="57" grpId="0"/>
      <p:bldP spid="5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smtClean="0"/>
              <a:t>10</a:t>
            </a:r>
            <a:r>
              <a:rPr lang="zh-CN" altLang="en-US" smtClean="0"/>
              <a:t>个元素有序表下二分查找</a:t>
            </a:r>
            <a:r>
              <a:rPr lang="en-US" altLang="zh-CN" smtClean="0"/>
              <a:t>2</a:t>
            </a:r>
            <a:r>
              <a:rPr lang="zh-CN" altLang="en-US" smtClean="0"/>
              <a:t>比较树</a:t>
            </a: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589"/>
            <a:ext cx="88773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a:spLocks noChangeArrowheads="1"/>
          </p:cNvSpPr>
          <p:nvPr/>
        </p:nvSpPr>
        <p:spPr bwMode="auto">
          <a:xfrm>
            <a:off x="1414686" y="5541139"/>
            <a:ext cx="8075240" cy="707886"/>
          </a:xfrm>
          <a:prstGeom prst="rect">
            <a:avLst/>
          </a:prstGeom>
          <a:solidFill>
            <a:srgbClr val="FF9900"/>
          </a:solidFill>
          <a:ln w="9525">
            <a:solidFill>
              <a:srgbClr val="CC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2000" b="1" dirty="0">
                <a:latin typeface="Arial" panose="020B0604020202020204" pitchFamily="34" charset="0"/>
                <a:ea typeface="宋体" panose="02010600030101010101" pitchFamily="2" charset="-122"/>
              </a:rPr>
              <a:t>（成功时）平均比较次数：</a:t>
            </a:r>
            <a:r>
              <a:rPr lang="pt-BR" altLang="zh-CN" sz="2000" b="1" dirty="0">
                <a:latin typeface="Arial" panose="020B0604020202020204" pitchFamily="34" charset="0"/>
                <a:ea typeface="宋体" panose="02010600030101010101" pitchFamily="2" charset="-122"/>
              </a:rPr>
              <a:t>ASL=</a:t>
            </a:r>
            <a:r>
              <a:rPr lang="en-US" altLang="zh-CN" sz="2000" b="1" dirty="0">
                <a:latin typeface="Arial" panose="020B0604020202020204" pitchFamily="34" charset="0"/>
                <a:ea typeface="宋体" panose="02010600030101010101" pitchFamily="2" charset="-122"/>
              </a:rPr>
              <a:t>(1+2*3+4*5+3*7)=4.8</a:t>
            </a:r>
            <a:endParaRPr lang="zh-CN" altLang="zh-CN" sz="2000" b="1" dirty="0">
              <a:latin typeface="Arial" panose="020B0604020202020204" pitchFamily="34" charset="0"/>
              <a:ea typeface="宋体" panose="02010600030101010101" pitchFamily="2" charset="-122"/>
            </a:endParaRPr>
          </a:p>
          <a:p>
            <a:pPr>
              <a:spcBef>
                <a:spcPct val="0"/>
              </a:spcBef>
            </a:pPr>
            <a:r>
              <a:rPr lang="zh-CN" altLang="en-US" sz="2000" b="1" dirty="0">
                <a:latin typeface="Arial" panose="020B0604020202020204" pitchFamily="34" charset="0"/>
                <a:ea typeface="宋体" panose="02010600030101010101" pitchFamily="2" charset="-122"/>
                <a:sym typeface="Wingdings" panose="05000000000000000000" pitchFamily="2" charset="2"/>
              </a:rPr>
              <a:t>（不成功时）平均比较次数：</a:t>
            </a:r>
            <a:r>
              <a:rPr lang="pt-BR" altLang="zh-CN" sz="2000" b="1" dirty="0">
                <a:latin typeface="Arial" panose="020B0604020202020204" pitchFamily="34" charset="0"/>
                <a:ea typeface="宋体" panose="02010600030101010101" pitchFamily="2" charset="-122"/>
              </a:rPr>
              <a:t>ASL=</a:t>
            </a:r>
            <a:r>
              <a:rPr lang="en-US" altLang="zh-CN" sz="2000" b="1" dirty="0">
                <a:latin typeface="Arial" panose="020B0604020202020204" pitchFamily="34" charset="0"/>
                <a:ea typeface="宋体" panose="02010600030101010101" pitchFamily="2" charset="-122"/>
              </a:rPr>
              <a:t> (5*6+6*8)/11=78/11</a:t>
            </a:r>
            <a:endParaRPr lang="zh-CN" altLang="zh-CN" sz="2000" b="1" dirty="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6" name="矩形 5"/>
              <p:cNvSpPr/>
              <p:nvPr/>
            </p:nvSpPr>
            <p:spPr>
              <a:xfrm>
                <a:off x="8300336" y="1062215"/>
                <a:ext cx="2691414" cy="1323439"/>
              </a:xfrm>
              <a:prstGeom prst="rect">
                <a:avLst/>
              </a:prstGeom>
            </p:spPr>
            <p:txBody>
              <a:bodyPr wrap="square">
                <a:spAutoFit/>
              </a:bodyPr>
              <a:lstStyle/>
              <a:p>
                <a:pPr lvl="0" algn="just" defTabSz="586060">
                  <a:spcBef>
                    <a:spcPts val="600"/>
                  </a:spcBef>
                  <a:spcAft>
                    <a:spcPts val="600"/>
                  </a:spcAft>
                </a:pPr>
                <a:r>
                  <a:rPr lang="en-US" altLang="zh-CN" sz="2000" b="1" smtClean="0">
                    <a:solidFill>
                      <a:prstClr val="black"/>
                    </a:solidFill>
                    <a:latin typeface="Calibri" panose="020F0502020204030204" pitchFamily="34" charset="0"/>
                  </a:rPr>
                  <a:t>d=</a:t>
                </a:r>
                <a:r>
                  <a:rPr lang="zh-CN" altLang="zh-CN" sz="2000" b="1">
                    <a:solidFill>
                      <a:srgbClr val="FF0000"/>
                    </a:solidFill>
                    <a:latin typeface="Calibri" panose="020F0502020204030204" pitchFamily="34" charset="0"/>
                  </a:rPr>
                  <a:t> </a:t>
                </a:r>
                <a14:m>
                  <m:oMath xmlns:m="http://schemas.openxmlformats.org/officeDocument/2006/math">
                    <m:d>
                      <m:dPr>
                        <m:begChr m:val="⌈"/>
                        <m:endChr m:val="⌉"/>
                        <m:ctrlPr>
                          <a:rPr lang="zh-CN" altLang="zh-CN" sz="2000" b="1" i="1">
                            <a:solidFill>
                              <a:srgbClr val="FF0000"/>
                            </a:solidFill>
                            <a:latin typeface="Cambria Math"/>
                          </a:rPr>
                        </m:ctrlPr>
                      </m:dPr>
                      <m:e>
                        <m:r>
                          <m:rPr>
                            <m:sty m:val="p"/>
                          </m:rPr>
                          <a:rPr lang="en-US" altLang="zh-CN" sz="2000" b="1">
                            <a:solidFill>
                              <a:srgbClr val="FF0000"/>
                            </a:solidFill>
                            <a:latin typeface="Cambria Math"/>
                          </a:rPr>
                          <m:t>lg</m:t>
                        </m:r>
                        <m:r>
                          <a:rPr lang="en-US" altLang="zh-CN" sz="2000" b="1" i="1">
                            <a:solidFill>
                              <a:srgbClr val="FF0000"/>
                            </a:solidFill>
                            <a:latin typeface="Cambria Math"/>
                          </a:rPr>
                          <m:t>(</m:t>
                        </m:r>
                        <m:r>
                          <a:rPr lang="en-US" altLang="zh-CN" sz="2000" b="1" i="1">
                            <a:solidFill>
                              <a:srgbClr val="FF0000"/>
                            </a:solidFill>
                            <a:latin typeface="Cambria Math"/>
                          </a:rPr>
                          <m:t>𝒏</m:t>
                        </m:r>
                        <m:r>
                          <a:rPr lang="en-US" altLang="zh-CN" sz="2000" b="1" i="1" smtClean="0">
                            <a:solidFill>
                              <a:srgbClr val="FF0000"/>
                            </a:solidFill>
                            <a:latin typeface="Cambria Math"/>
                          </a:rPr>
                          <m:t>+</m:t>
                        </m:r>
                        <m:r>
                          <a:rPr lang="en-US" altLang="zh-CN" sz="2000" b="1" i="1" smtClean="0">
                            <a:solidFill>
                              <a:srgbClr val="FF0000"/>
                            </a:solidFill>
                            <a:latin typeface="Cambria Math"/>
                          </a:rPr>
                          <m:t>𝟏</m:t>
                        </m:r>
                        <m:r>
                          <a:rPr lang="en-US" altLang="zh-CN" sz="2000" b="1" i="1">
                            <a:solidFill>
                              <a:srgbClr val="FF0000"/>
                            </a:solidFill>
                            <a:latin typeface="Cambria Math"/>
                          </a:rPr>
                          <m:t>)</m:t>
                        </m:r>
                      </m:e>
                    </m:d>
                    <m:r>
                      <a:rPr lang="en-US" altLang="zh-CN" sz="2000" b="1" i="1" smtClean="0">
                        <a:solidFill>
                          <a:srgbClr val="FF0000"/>
                        </a:solidFill>
                        <a:latin typeface="Cambria Math"/>
                      </a:rPr>
                      <m:t>=</m:t>
                    </m:r>
                    <m:r>
                      <a:rPr lang="en-US" altLang="zh-CN" sz="2000" b="1" i="1" smtClean="0">
                        <a:solidFill>
                          <a:srgbClr val="FF0000"/>
                        </a:solidFill>
                        <a:latin typeface="Cambria Math"/>
                      </a:rPr>
                      <m:t>𝟒</m:t>
                    </m:r>
                  </m:oMath>
                </a14:m>
                <a:endParaRPr lang="en-US" altLang="zh-CN" sz="2000" b="1" smtClean="0">
                  <a:solidFill>
                    <a:srgbClr val="FF0000"/>
                  </a:solidFill>
                  <a:latin typeface="Calibri" panose="020F0502020204030204" pitchFamily="34" charset="0"/>
                </a:endParaRPr>
              </a:p>
              <a:p>
                <a:pPr lvl="0" algn="just" defTabSz="586060">
                  <a:spcBef>
                    <a:spcPts val="600"/>
                  </a:spcBef>
                  <a:spcAft>
                    <a:spcPts val="600"/>
                  </a:spcAft>
                </a:pPr>
                <a:r>
                  <a:rPr lang="zh-CN" altLang="en-US" sz="2000" b="1" smtClean="0">
                    <a:solidFill>
                      <a:prstClr val="black"/>
                    </a:solidFill>
                    <a:latin typeface="Calibri" panose="020F0502020204030204" pitchFamily="34" charset="0"/>
                  </a:rPr>
                  <a:t>失败最坏比较</a:t>
                </a:r>
                <a:r>
                  <a:rPr lang="en-US" altLang="zh-CN" sz="2000" b="1" smtClean="0">
                    <a:solidFill>
                      <a:prstClr val="black"/>
                    </a:solidFill>
                    <a:latin typeface="Calibri" panose="020F0502020204030204" pitchFamily="34" charset="0"/>
                  </a:rPr>
                  <a:t>8</a:t>
                </a:r>
                <a:r>
                  <a:rPr lang="zh-CN" altLang="en-US" sz="2000" b="1" smtClean="0">
                    <a:solidFill>
                      <a:prstClr val="black"/>
                    </a:solidFill>
                    <a:latin typeface="Calibri" panose="020F0502020204030204" pitchFamily="34" charset="0"/>
                  </a:rPr>
                  <a:t>次，</a:t>
                </a:r>
                <a:endParaRPr lang="en-US" altLang="zh-CN" sz="2000" b="1" smtClean="0">
                  <a:solidFill>
                    <a:prstClr val="black"/>
                  </a:solidFill>
                  <a:latin typeface="Calibri" panose="020F0502020204030204" pitchFamily="34" charset="0"/>
                </a:endParaRPr>
              </a:p>
              <a:p>
                <a:pPr lvl="0" algn="just" defTabSz="586060">
                  <a:spcBef>
                    <a:spcPts val="600"/>
                  </a:spcBef>
                  <a:spcAft>
                    <a:spcPts val="600"/>
                  </a:spcAft>
                </a:pPr>
                <a:r>
                  <a:rPr lang="zh-CN" altLang="en-US" sz="2000" b="1" smtClean="0">
                    <a:solidFill>
                      <a:prstClr val="black"/>
                    </a:solidFill>
                    <a:latin typeface="Calibri" panose="020F0502020204030204" pitchFamily="34" charset="0"/>
                  </a:rPr>
                  <a:t>平均</a:t>
                </a:r>
                <a:r>
                  <a:rPr lang="en-US" altLang="zh-CN" sz="2000" b="1" smtClean="0">
                    <a:solidFill>
                      <a:prstClr val="black"/>
                    </a:solidFill>
                    <a:latin typeface="Calibri" panose="020F0502020204030204" pitchFamily="34" charset="0"/>
                  </a:rPr>
                  <a:t>6</a:t>
                </a:r>
                <a:r>
                  <a:rPr lang="zh-CN" altLang="en-US" sz="2000" b="1" smtClean="0">
                    <a:solidFill>
                      <a:prstClr val="black"/>
                    </a:solidFill>
                    <a:latin typeface="Calibri" panose="020F0502020204030204" pitchFamily="34" charset="0"/>
                  </a:rPr>
                  <a:t>次，</a:t>
                </a:r>
                <a:r>
                  <a:rPr lang="en-US" altLang="zh-CN" sz="2000" b="1" smtClean="0">
                    <a:solidFill>
                      <a:prstClr val="black"/>
                    </a:solidFill>
                    <a:latin typeface="Calibri" panose="020F0502020204030204" pitchFamily="34" charset="0"/>
                  </a:rPr>
                  <a:t>2lg(n+1)</a:t>
                </a:r>
                <a:r>
                  <a:rPr lang="zh-CN" altLang="en-US" sz="2000" b="1" smtClean="0">
                    <a:solidFill>
                      <a:prstClr val="black"/>
                    </a:solidFill>
                    <a:latin typeface="Calibri" panose="020F0502020204030204" pitchFamily="34" charset="0"/>
                  </a:rPr>
                  <a:t>。</a:t>
                </a:r>
                <a:endParaRPr lang="en-US" altLang="zh-CN" sz="2000" b="1">
                  <a:solidFill>
                    <a:prstClr val="black"/>
                  </a:solidFill>
                  <a:latin typeface="Calibri" panose="020F050202020403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8300336" y="1062211"/>
                <a:ext cx="2691414" cy="1323439"/>
              </a:xfrm>
              <a:prstGeom prst="rect">
                <a:avLst/>
              </a:prstGeom>
              <a:blipFill rotWithShape="1">
                <a:blip r:embed="rId3"/>
                <a:stretch>
                  <a:fillRect l="-2494" t="-2304" b="-7834"/>
                </a:stretch>
              </a:blipFill>
            </p:spPr>
            <p:txBody>
              <a:bodyPr/>
              <a:lstStyle/>
              <a:p>
                <a:r>
                  <a:rPr lang="zh-CN" altLang="en-US">
                    <a:noFill/>
                  </a:rPr>
                  <a:t> </a:t>
                </a:r>
              </a:p>
            </p:txBody>
          </p:sp>
        </mc:Fallback>
      </mc:AlternateContent>
      <p:sp>
        <p:nvSpPr>
          <p:cNvPr id="2" name="矩形 1"/>
          <p:cNvSpPr/>
          <p:nvPr/>
        </p:nvSpPr>
        <p:spPr>
          <a:xfrm>
            <a:off x="8877300" y="3028398"/>
            <a:ext cx="3046412" cy="861774"/>
          </a:xfrm>
          <a:prstGeom prst="rect">
            <a:avLst/>
          </a:prstGeom>
        </p:spPr>
        <p:txBody>
          <a:bodyPr>
            <a:spAutoFit/>
          </a:bodyPr>
          <a:lstStyle/>
          <a:p>
            <a:pPr lvl="0" algn="just" defTabSz="586060">
              <a:spcBef>
                <a:spcPts val="600"/>
              </a:spcBef>
              <a:spcAft>
                <a:spcPts val="600"/>
              </a:spcAft>
            </a:pPr>
            <a:r>
              <a:rPr lang="zh-CN" altLang="en-US" sz="2000" b="1">
                <a:solidFill>
                  <a:prstClr val="black"/>
                </a:solidFill>
                <a:latin typeface="Calibri" panose="020F0502020204030204" pitchFamily="34" charset="0"/>
              </a:rPr>
              <a:t>成功最好比较</a:t>
            </a:r>
            <a:r>
              <a:rPr lang="en-US" altLang="zh-CN" sz="2000" b="1">
                <a:solidFill>
                  <a:prstClr val="black"/>
                </a:solidFill>
                <a:latin typeface="Calibri" panose="020F0502020204030204" pitchFamily="34" charset="0"/>
              </a:rPr>
              <a:t>1</a:t>
            </a:r>
            <a:r>
              <a:rPr lang="zh-CN" altLang="en-US" sz="2000" b="1">
                <a:solidFill>
                  <a:prstClr val="black"/>
                </a:solidFill>
                <a:latin typeface="Calibri" panose="020F0502020204030204" pitchFamily="34" charset="0"/>
              </a:rPr>
              <a:t>次</a:t>
            </a:r>
            <a:endParaRPr lang="en-US" altLang="zh-CN" sz="2000" b="1">
              <a:solidFill>
                <a:prstClr val="black"/>
              </a:solidFill>
              <a:latin typeface="Calibri" panose="020F0502020204030204" pitchFamily="34" charset="0"/>
            </a:endParaRPr>
          </a:p>
          <a:p>
            <a:pPr lvl="0" algn="just" defTabSz="586060">
              <a:spcBef>
                <a:spcPts val="600"/>
              </a:spcBef>
              <a:spcAft>
                <a:spcPts val="600"/>
              </a:spcAft>
            </a:pPr>
            <a:r>
              <a:rPr lang="zh-CN" altLang="en-US" sz="2000" b="1">
                <a:solidFill>
                  <a:prstClr val="black"/>
                </a:solidFill>
                <a:latin typeface="Calibri" panose="020F0502020204030204" pitchFamily="34" charset="0"/>
              </a:rPr>
              <a:t>最坏，</a:t>
            </a:r>
            <a:r>
              <a:rPr lang="en-US" altLang="zh-CN" sz="2000" b="1">
                <a:solidFill>
                  <a:prstClr val="black"/>
                </a:solidFill>
                <a:latin typeface="Calibri" panose="020F0502020204030204" pitchFamily="34" charset="0"/>
              </a:rPr>
              <a:t>2(d-1)+1</a:t>
            </a:r>
            <a:r>
              <a:rPr lang="zh-CN" altLang="en-US" sz="2000" b="1">
                <a:solidFill>
                  <a:prstClr val="black"/>
                </a:solidFill>
                <a:latin typeface="Calibri" panose="020F0502020204030204" pitchFamily="34" charset="0"/>
              </a:rPr>
              <a:t>次</a:t>
            </a:r>
            <a:endParaRPr lang="zh-CN" altLang="en-US"/>
          </a:p>
        </p:txBody>
      </p:sp>
    </p:spTree>
    <p:extLst>
      <p:ext uri="{BB962C8B-B14F-4D97-AF65-F5344CB8AC3E}">
        <p14:creationId xmlns:p14="http://schemas.microsoft.com/office/powerpoint/2010/main" val="184751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fontScale="92500" lnSpcReduction="20000"/>
              </a:bodyPr>
              <a:lstStyle/>
              <a:p>
                <a:pPr indent="266700">
                  <a:lnSpc>
                    <a:spcPct val="150000"/>
                  </a:lnSpc>
                  <a:spcAft>
                    <a:spcPts val="0"/>
                  </a:spcAft>
                </a:pPr>
                <a:r>
                  <a:rPr lang="zh-CN" altLang="en-US" sz="3200" smtClean="0"/>
                  <a:t>比较</a:t>
                </a:r>
                <a:r>
                  <a:rPr lang="zh-CN" altLang="zh-CN" sz="3200" smtClean="0"/>
                  <a:t>树</a:t>
                </a:r>
                <a:r>
                  <a:rPr lang="zh-CN" altLang="zh-CN" sz="3200"/>
                  <a:t>的高度仍与</a:t>
                </a:r>
                <a:r>
                  <a:rPr lang="en-US" altLang="zh-CN" sz="3200"/>
                  <a:t>lgn</a:t>
                </a:r>
                <a:r>
                  <a:rPr lang="zh-CN" altLang="zh-CN" sz="3200"/>
                  <a:t>成正比，因此，</a:t>
                </a:r>
                <a:r>
                  <a:rPr lang="en-US" altLang="zh-CN" sz="3200">
                    <a:solidFill>
                      <a:srgbClr val="FF0000"/>
                    </a:solidFill>
                  </a:rPr>
                  <a:t>binary_search2</a:t>
                </a:r>
                <a:r>
                  <a:rPr lang="zh-CN" altLang="zh-CN" sz="3200"/>
                  <a:t>算法的时间效率也为</a:t>
                </a:r>
                <a:r>
                  <a:rPr lang="en-US" altLang="zh-CN" sz="3200"/>
                  <a:t>O(lgn)</a:t>
                </a:r>
                <a:r>
                  <a:rPr lang="zh-CN" altLang="zh-CN" sz="3200"/>
                  <a:t>。虽然这棵树略矮于</a:t>
                </a:r>
                <a:r>
                  <a:rPr lang="en-US" altLang="zh-CN" sz="3200"/>
                  <a:t>binary_search1</a:t>
                </a:r>
                <a:r>
                  <a:rPr lang="zh-CN" altLang="zh-CN" sz="3200"/>
                  <a:t>的比较树，但由于在每个结点处要比较</a:t>
                </a:r>
                <a:r>
                  <a:rPr lang="en-US" altLang="zh-CN" sz="3200"/>
                  <a:t>2</a:t>
                </a:r>
                <a:r>
                  <a:rPr lang="zh-CN" altLang="zh-CN" sz="3200"/>
                  <a:t>次，其算法效率比第一个</a:t>
                </a:r>
                <a:r>
                  <a:rPr lang="zh-CN" altLang="zh-CN" sz="3200" smtClean="0"/>
                  <a:t>算法差</a:t>
                </a:r>
                <a:r>
                  <a:rPr lang="zh-CN" altLang="zh-CN" sz="3200"/>
                  <a:t>。</a:t>
                </a:r>
              </a:p>
              <a:p>
                <a:pPr indent="266700">
                  <a:lnSpc>
                    <a:spcPct val="150000"/>
                  </a:lnSpc>
                  <a:spcAft>
                    <a:spcPts val="0"/>
                  </a:spcAft>
                </a:pPr>
                <a:r>
                  <a:rPr lang="zh-CN" altLang="zh-CN" sz="3200" kern="100" smtClean="0">
                    <a:solidFill>
                      <a:srgbClr val="2E3033"/>
                    </a:solidFill>
                    <a:latin typeface="Arial"/>
                    <a:cs typeface="Arial"/>
                  </a:rPr>
                  <a:t>二</a:t>
                </a:r>
                <a:r>
                  <a:rPr lang="zh-CN" altLang="zh-CN" sz="3200" kern="100">
                    <a:solidFill>
                      <a:srgbClr val="2E3033"/>
                    </a:solidFill>
                    <a:latin typeface="Arial"/>
                    <a:cs typeface="Arial"/>
                  </a:rPr>
                  <a:t>分</a:t>
                </a:r>
                <a:r>
                  <a:rPr lang="zh-CN" altLang="zh-CN" sz="3200" kern="100" smtClean="0">
                    <a:solidFill>
                      <a:srgbClr val="2E3033"/>
                    </a:solidFill>
                    <a:latin typeface="Arial"/>
                    <a:cs typeface="Arial"/>
                  </a:rPr>
                  <a:t>查找</a:t>
                </a:r>
                <a:r>
                  <a:rPr lang="en-US" altLang="zh-CN" sz="3200" kern="100" smtClean="0">
                    <a:solidFill>
                      <a:srgbClr val="2E3033"/>
                    </a:solidFill>
                    <a:latin typeface="Arial"/>
                    <a:cs typeface="Arial"/>
                  </a:rPr>
                  <a:t>2</a:t>
                </a:r>
                <a:r>
                  <a:rPr lang="zh-CN" altLang="zh-CN" sz="3200" kern="100" smtClean="0">
                    <a:solidFill>
                      <a:srgbClr val="2E3033"/>
                    </a:solidFill>
                    <a:latin typeface="Arial"/>
                    <a:cs typeface="Arial"/>
                  </a:rPr>
                  <a:t>算法在</a:t>
                </a:r>
                <a:r>
                  <a:rPr lang="zh-CN" altLang="zh-CN" sz="3200" kern="100">
                    <a:solidFill>
                      <a:srgbClr val="2E3033"/>
                    </a:solidFill>
                    <a:latin typeface="Arial"/>
                    <a:cs typeface="Arial"/>
                  </a:rPr>
                  <a:t>失败查找时，平均情况下关键字比较次数约为</a:t>
                </a:r>
                <a:r>
                  <a:rPr lang="en-US" altLang="zh-CN" sz="3200" kern="100">
                    <a:solidFill>
                      <a:srgbClr val="2E3033"/>
                    </a:solidFill>
                    <a:latin typeface="Arial"/>
                  </a:rPr>
                  <a:t>2lg(n+1</a:t>
                </a:r>
                <a:r>
                  <a:rPr lang="en-US" altLang="zh-CN" sz="3200" kern="100" smtClean="0">
                    <a:solidFill>
                      <a:srgbClr val="2E3033"/>
                    </a:solidFill>
                    <a:latin typeface="Arial"/>
                  </a:rPr>
                  <a:t>)</a:t>
                </a:r>
                <a:r>
                  <a:rPr lang="zh-CN" altLang="en-US" sz="3200" kern="0">
                    <a:solidFill>
                      <a:srgbClr val="000000"/>
                    </a:solidFill>
                    <a:cs typeface="宋体"/>
                  </a:rPr>
                  <a:t> </a:t>
                </a:r>
                <a14:m>
                  <m:oMath xmlns:m="http://schemas.openxmlformats.org/officeDocument/2006/math">
                    <m:r>
                      <a:rPr lang="zh-CN" altLang="en-US" sz="3200" i="1" kern="0">
                        <a:solidFill>
                          <a:srgbClr val="000000"/>
                        </a:solidFill>
                        <a:latin typeface="Cambria Math"/>
                        <a:cs typeface="宋体"/>
                      </a:rPr>
                      <m:t>≈</m:t>
                    </m:r>
                  </m:oMath>
                </a14:m>
                <a:r>
                  <a:rPr lang="en-US" altLang="zh-CN" sz="3200" kern="100" smtClean="0"/>
                  <a:t>2lgn </a:t>
                </a:r>
                <a:r>
                  <a:rPr lang="zh-CN" altLang="zh-CN" sz="3200" kern="100" smtClean="0">
                    <a:solidFill>
                      <a:srgbClr val="2E3033"/>
                    </a:solidFill>
                    <a:latin typeface="Arial"/>
                    <a:cs typeface="Arial"/>
                  </a:rPr>
                  <a:t>，</a:t>
                </a:r>
                <a:r>
                  <a:rPr lang="zh-CN" altLang="zh-CN" sz="3200" kern="0">
                    <a:solidFill>
                      <a:srgbClr val="000000"/>
                    </a:solidFill>
                    <a:latin typeface="Times New Roman"/>
                    <a:cs typeface="宋体"/>
                  </a:rPr>
                  <a:t>在成功查找时，平均情况下关键字比较次数约为</a:t>
                </a:r>
                <a14:m>
                  <m:oMath xmlns:m="http://schemas.openxmlformats.org/officeDocument/2006/math">
                    <m:f>
                      <m:fPr>
                        <m:ctrlPr>
                          <a:rPr lang="zh-CN" altLang="zh-CN" sz="3200" i="1" kern="0">
                            <a:solidFill>
                              <a:srgbClr val="000000"/>
                            </a:solidFill>
                            <a:latin typeface="Cambria Math"/>
                            <a:ea typeface="Cambria Math"/>
                            <a:cs typeface="宋体"/>
                          </a:rPr>
                        </m:ctrlPr>
                      </m:fPr>
                      <m:num>
                        <m:r>
                          <a:rPr lang="en-US" altLang="zh-CN" sz="3200" i="1" kern="0">
                            <a:solidFill>
                              <a:srgbClr val="000000"/>
                            </a:solidFill>
                            <a:latin typeface="Cambria Math"/>
                            <a:cs typeface="宋体"/>
                          </a:rPr>
                          <m:t>2(</m:t>
                        </m:r>
                        <m:r>
                          <a:rPr lang="en-US" altLang="zh-CN" sz="3200" i="1" kern="0">
                            <a:solidFill>
                              <a:srgbClr val="000000"/>
                            </a:solidFill>
                            <a:latin typeface="Cambria Math"/>
                            <a:cs typeface="宋体"/>
                          </a:rPr>
                          <m:t>𝑛</m:t>
                        </m:r>
                        <m:r>
                          <a:rPr lang="en-US" altLang="zh-CN" sz="3200" i="1" kern="0">
                            <a:solidFill>
                              <a:srgbClr val="000000"/>
                            </a:solidFill>
                            <a:latin typeface="Cambria Math"/>
                            <a:cs typeface="宋体"/>
                          </a:rPr>
                          <m:t>+1)</m:t>
                        </m:r>
                      </m:num>
                      <m:den>
                        <m:r>
                          <a:rPr lang="en-US" altLang="zh-CN" sz="3200" i="1" kern="0">
                            <a:solidFill>
                              <a:srgbClr val="000000"/>
                            </a:solidFill>
                            <a:latin typeface="Cambria Math"/>
                            <a:cs typeface="宋体"/>
                          </a:rPr>
                          <m:t>𝑛</m:t>
                        </m:r>
                      </m:den>
                    </m:f>
                    <m:func>
                      <m:funcPr>
                        <m:ctrlPr>
                          <a:rPr lang="zh-CN" altLang="zh-CN" sz="3200" i="1" kern="0">
                            <a:solidFill>
                              <a:srgbClr val="000000"/>
                            </a:solidFill>
                            <a:latin typeface="Cambria Math"/>
                            <a:ea typeface="Cambria Math"/>
                            <a:cs typeface="宋体"/>
                          </a:rPr>
                        </m:ctrlPr>
                      </m:funcPr>
                      <m:fName>
                        <m:r>
                          <m:rPr>
                            <m:sty m:val="p"/>
                          </m:rPr>
                          <a:rPr lang="en-US" altLang="zh-CN" sz="3200" kern="0">
                            <a:solidFill>
                              <a:srgbClr val="000000"/>
                            </a:solidFill>
                            <a:latin typeface="Cambria Math"/>
                            <a:cs typeface="宋体"/>
                          </a:rPr>
                          <m:t>lg</m:t>
                        </m:r>
                      </m:fName>
                      <m:e>
                        <m:d>
                          <m:dPr>
                            <m:ctrlPr>
                              <a:rPr lang="zh-CN" altLang="zh-CN" sz="3200" i="1" kern="0">
                                <a:solidFill>
                                  <a:srgbClr val="000000"/>
                                </a:solidFill>
                                <a:latin typeface="Cambria Math"/>
                                <a:ea typeface="Cambria Math"/>
                                <a:cs typeface="宋体"/>
                              </a:rPr>
                            </m:ctrlPr>
                          </m:dPr>
                          <m:e>
                            <m:r>
                              <a:rPr lang="en-US" altLang="zh-CN" sz="3200" i="1" kern="0">
                                <a:solidFill>
                                  <a:srgbClr val="000000"/>
                                </a:solidFill>
                                <a:latin typeface="Cambria Math"/>
                                <a:cs typeface="宋体"/>
                              </a:rPr>
                              <m:t>𝑛</m:t>
                            </m:r>
                            <m:r>
                              <a:rPr lang="en-US" altLang="zh-CN" sz="3200" i="1" kern="0">
                                <a:solidFill>
                                  <a:srgbClr val="000000"/>
                                </a:solidFill>
                                <a:latin typeface="Cambria Math"/>
                                <a:cs typeface="宋体"/>
                              </a:rPr>
                              <m:t>+1</m:t>
                            </m:r>
                          </m:e>
                        </m:d>
                      </m:e>
                    </m:func>
                    <m:r>
                      <a:rPr lang="en-US" altLang="zh-CN" sz="3200" i="1" kern="0">
                        <a:solidFill>
                          <a:srgbClr val="000000"/>
                        </a:solidFill>
                        <a:latin typeface="Cambria Math"/>
                        <a:cs typeface="宋体"/>
                      </a:rPr>
                      <m:t>−3</m:t>
                    </m:r>
                    <m:r>
                      <a:rPr lang="zh-CN" altLang="en-US" sz="3200" b="1" i="1" kern="0" smtClean="0">
                        <a:solidFill>
                          <a:srgbClr val="000000"/>
                        </a:solidFill>
                        <a:latin typeface="Cambria Math"/>
                        <a:cs typeface="宋体"/>
                      </a:rPr>
                      <m:t>≈</m:t>
                    </m:r>
                  </m:oMath>
                </a14:m>
                <a:r>
                  <a:rPr lang="en-US" altLang="zh-CN" sz="3200" kern="100" smtClean="0"/>
                  <a:t>2lgn-3</a:t>
                </a:r>
                <a:r>
                  <a:rPr lang="zh-CN" altLang="zh-CN" sz="3200" kern="0" smtClean="0">
                    <a:solidFill>
                      <a:srgbClr val="000000"/>
                    </a:solidFill>
                    <a:latin typeface="Times New Roman"/>
                    <a:cs typeface="宋体"/>
                  </a:rPr>
                  <a:t>。</a:t>
                </a:r>
                <a:endParaRPr lang="zh-CN" altLang="zh-CN" sz="3200" kern="100">
                  <a:latin typeface="Times New Roman"/>
                </a:endParaRPr>
              </a:p>
              <a:p>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2"/>
                <a:stretch>
                  <a:fillRect t="-250" r="-107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时间性能</a:t>
            </a:r>
            <a:endParaRPr lang="zh-CN" altLang="en-US"/>
          </a:p>
        </p:txBody>
      </p:sp>
    </p:spTree>
    <p:extLst>
      <p:ext uri="{BB962C8B-B14F-4D97-AF65-F5344CB8AC3E}">
        <p14:creationId xmlns:p14="http://schemas.microsoft.com/office/powerpoint/2010/main" val="52562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由于需要快速定位有序表的中间位置，因此，二分查找需在有序顺序表结构下进行，在链表中则没有应用价值。有序表可以按关键字递增或递减有序。</a:t>
            </a:r>
          </a:p>
          <a:p>
            <a:r>
              <a:rPr lang="zh-CN" altLang="en-US" smtClean="0"/>
              <a:t>二</a:t>
            </a:r>
            <a:r>
              <a:rPr lang="zh-CN" altLang="en-US"/>
              <a:t>分</a:t>
            </a:r>
            <a:r>
              <a:rPr lang="zh-CN" altLang="en-US" smtClean="0"/>
              <a:t>查找</a:t>
            </a:r>
            <a:r>
              <a:rPr lang="en-US" altLang="zh-CN" smtClean="0"/>
              <a:t>1</a:t>
            </a:r>
            <a:r>
              <a:rPr lang="zh-CN" altLang="en-US" smtClean="0"/>
              <a:t>是</a:t>
            </a:r>
            <a:r>
              <a:rPr lang="zh-CN" altLang="en-US">
                <a:solidFill>
                  <a:srgbClr val="FF0000"/>
                </a:solidFill>
              </a:rPr>
              <a:t>基于关键字比较的查找算法</a:t>
            </a:r>
            <a:r>
              <a:rPr lang="zh-CN" altLang="en-US"/>
              <a:t>中性能最优的</a:t>
            </a:r>
            <a:r>
              <a:rPr lang="zh-CN" altLang="en-US" smtClean="0"/>
              <a:t>算法。</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结论</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53171034"/>
              </p:ext>
            </p:extLst>
          </p:nvPr>
        </p:nvGraphicFramePr>
        <p:xfrm>
          <a:off x="2926858" y="4149874"/>
          <a:ext cx="6424681" cy="1644893"/>
        </p:xfrm>
        <a:graphic>
          <a:graphicData uri="http://schemas.openxmlformats.org/drawingml/2006/table">
            <a:tbl>
              <a:tblPr firstRow="1" firstCol="1" bandRow="1">
                <a:tableStyleId>{5940675A-B579-460E-94D1-54222C63F5DA}</a:tableStyleId>
              </a:tblPr>
              <a:tblGrid>
                <a:gridCol w="2132185"/>
                <a:gridCol w="2147609"/>
                <a:gridCol w="2144887"/>
              </a:tblGrid>
              <a:tr h="365845">
                <a:tc>
                  <a:txBody>
                    <a:bodyPr/>
                    <a:lstStyle/>
                    <a:p>
                      <a:pPr algn="ctr">
                        <a:spcAft>
                          <a:spcPts val="0"/>
                        </a:spcAft>
                      </a:pPr>
                      <a:r>
                        <a:rPr lang="en-US" sz="2400" kern="100">
                          <a:effectLst/>
                        </a:rPr>
                        <a:t> </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zh-CN" sz="2400" kern="100">
                          <a:effectLst/>
                        </a:rPr>
                        <a:t>成功查找</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zh-CN" sz="2400" kern="100">
                          <a:effectLst/>
                        </a:rPr>
                        <a:t>失败查找</a:t>
                      </a:r>
                      <a:endParaRPr lang="zh-CN" sz="2400" kern="100">
                        <a:effectLst/>
                        <a:latin typeface="Times New Roman"/>
                        <a:ea typeface="宋体"/>
                        <a:cs typeface="Times New Roman"/>
                      </a:endParaRPr>
                    </a:p>
                  </a:txBody>
                  <a:tcPr marL="68580" marR="68580" marT="0" marB="0" anchor="ctr"/>
                </a:tc>
              </a:tr>
              <a:tr h="639524">
                <a:tc>
                  <a:txBody>
                    <a:bodyPr/>
                    <a:lstStyle/>
                    <a:p>
                      <a:pPr algn="ctr">
                        <a:spcAft>
                          <a:spcPts val="0"/>
                        </a:spcAft>
                      </a:pPr>
                      <a:r>
                        <a:rPr lang="zh-CN" sz="2400" kern="100">
                          <a:effectLst/>
                        </a:rPr>
                        <a:t>二分查找</a:t>
                      </a:r>
                      <a:r>
                        <a:rPr lang="en-US" sz="2400" kern="100">
                          <a:effectLst/>
                        </a:rPr>
                        <a:t>1</a:t>
                      </a:r>
                      <a:endParaRPr lang="zh-CN" sz="2400" kern="100">
                        <a:effectLst/>
                        <a:latin typeface="Times New Roman"/>
                        <a:ea typeface="宋体"/>
                        <a:cs typeface="Times New Roman"/>
                      </a:endParaRPr>
                    </a:p>
                  </a:txBody>
                  <a:tcPr marL="68580" marR="68580" marT="0" marB="0" anchor="ctr"/>
                </a:tc>
                <a:tc>
                  <a:txBody>
                    <a:bodyPr/>
                    <a:lstStyle/>
                    <a:p>
                      <a:pPr marL="0" algn="ctr" defTabSz="586060" rtl="0" eaLnBrk="1" latinLnBrk="0" hangingPunct="1">
                        <a:spcAft>
                          <a:spcPts val="0"/>
                        </a:spcAft>
                      </a:pPr>
                      <a:r>
                        <a:rPr lang="en-US" sz="2400" kern="100">
                          <a:solidFill>
                            <a:schemeClr val="tx1"/>
                          </a:solidFill>
                          <a:effectLst/>
                          <a:latin typeface="+mn-lt"/>
                          <a:ea typeface="+mn-ea"/>
                          <a:cs typeface="+mn-cs"/>
                        </a:rPr>
                        <a:t>lgn+1</a:t>
                      </a:r>
                      <a:endParaRPr lang="zh-CN" sz="2400" kern="100">
                        <a:solidFill>
                          <a:schemeClr val="tx1"/>
                        </a:solidFill>
                        <a:effectLst/>
                        <a:latin typeface="+mn-lt"/>
                        <a:ea typeface="+mn-ea"/>
                        <a:cs typeface="+mn-cs"/>
                      </a:endParaRPr>
                    </a:p>
                  </a:txBody>
                  <a:tcPr marL="68580" marR="68580" marT="0" marB="0" anchor="ctr"/>
                </a:tc>
                <a:tc>
                  <a:txBody>
                    <a:bodyPr/>
                    <a:lstStyle/>
                    <a:p>
                      <a:pPr marL="0" algn="ctr" defTabSz="586060" rtl="0" eaLnBrk="1" latinLnBrk="0" hangingPunct="1">
                        <a:spcAft>
                          <a:spcPts val="0"/>
                        </a:spcAft>
                      </a:pPr>
                      <a:r>
                        <a:rPr lang="en-US" sz="2400" kern="100">
                          <a:solidFill>
                            <a:schemeClr val="tx1"/>
                          </a:solidFill>
                          <a:effectLst/>
                          <a:latin typeface="+mn-lt"/>
                          <a:ea typeface="+mn-ea"/>
                          <a:cs typeface="+mn-cs"/>
                        </a:rPr>
                        <a:t>lgn+1</a:t>
                      </a:r>
                      <a:endParaRPr lang="zh-CN" sz="2400" kern="100">
                        <a:solidFill>
                          <a:schemeClr val="tx1"/>
                        </a:solidFill>
                        <a:effectLst/>
                        <a:latin typeface="+mn-lt"/>
                        <a:ea typeface="+mn-ea"/>
                        <a:cs typeface="+mn-cs"/>
                      </a:endParaRPr>
                    </a:p>
                  </a:txBody>
                  <a:tcPr marL="68580" marR="68580" marT="0" marB="0" anchor="ctr"/>
                </a:tc>
              </a:tr>
              <a:tr h="639524">
                <a:tc>
                  <a:txBody>
                    <a:bodyPr/>
                    <a:lstStyle/>
                    <a:p>
                      <a:pPr algn="ctr">
                        <a:spcAft>
                          <a:spcPts val="0"/>
                        </a:spcAft>
                      </a:pPr>
                      <a:r>
                        <a:rPr lang="zh-CN" sz="2400" kern="100">
                          <a:effectLst/>
                        </a:rPr>
                        <a:t>二分查找</a:t>
                      </a:r>
                      <a:r>
                        <a:rPr lang="en-US" sz="2400" kern="100">
                          <a:effectLst/>
                        </a:rPr>
                        <a:t>2</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2lgn-3</a:t>
                      </a:r>
                      <a:endParaRPr lang="zh-CN" sz="2400" kern="100">
                        <a:effectLst/>
                        <a:latin typeface="Times New Roman"/>
                        <a:ea typeface="宋体"/>
                        <a:cs typeface="Times New Roman"/>
                      </a:endParaRPr>
                    </a:p>
                  </a:txBody>
                  <a:tcPr marL="68580" marR="68580" marT="0" marB="0" anchor="ctr"/>
                </a:tc>
                <a:tc>
                  <a:txBody>
                    <a:bodyPr/>
                    <a:lstStyle/>
                    <a:p>
                      <a:pPr algn="ctr">
                        <a:spcAft>
                          <a:spcPts val="0"/>
                        </a:spcAft>
                      </a:pPr>
                      <a:r>
                        <a:rPr lang="en-US" sz="2400" kern="100">
                          <a:effectLst/>
                        </a:rPr>
                        <a:t>2lgn</a:t>
                      </a:r>
                      <a:endParaRPr lang="zh-CN" sz="2400" kern="100">
                        <a:effectLst/>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196609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fontScale="92500" lnSpcReduction="20000"/>
              </a:bodyPr>
              <a:lstStyle/>
              <a:p>
                <a:pPr indent="266700">
                  <a:lnSpc>
                    <a:spcPct val="150000"/>
                  </a:lnSpc>
                  <a:spcAft>
                    <a:spcPts val="0"/>
                  </a:spcAft>
                </a:pPr>
                <a:r>
                  <a:rPr lang="zh-CN" altLang="en-US" sz="3200" kern="100" smtClean="0">
                    <a:solidFill>
                      <a:srgbClr val="2E3033"/>
                    </a:solidFill>
                    <a:latin typeface="Times New Roman"/>
                    <a:cs typeface="Arial"/>
                  </a:rPr>
                  <a:t>引理：令</a:t>
                </a:r>
                <a:r>
                  <a:rPr lang="en-US" altLang="zh-CN" sz="3200" kern="100">
                    <a:solidFill>
                      <a:srgbClr val="2E3033"/>
                    </a:solidFill>
                    <a:latin typeface="Times New Roman"/>
                    <a:cs typeface="Arial"/>
                  </a:rPr>
                  <a:t>T</a:t>
                </a:r>
                <a:r>
                  <a:rPr lang="zh-CN" altLang="en-US" sz="3200" kern="100">
                    <a:solidFill>
                      <a:srgbClr val="2E3033"/>
                    </a:solidFill>
                    <a:latin typeface="Times New Roman"/>
                    <a:cs typeface="Arial"/>
                  </a:rPr>
                  <a:t>是一棵有</a:t>
                </a:r>
                <a:r>
                  <a:rPr lang="en-US" altLang="zh-CN" sz="3200" kern="100">
                    <a:solidFill>
                      <a:srgbClr val="2E3033"/>
                    </a:solidFill>
                    <a:latin typeface="Times New Roman"/>
                    <a:cs typeface="Arial"/>
                  </a:rPr>
                  <a:t>k</a:t>
                </a:r>
                <a:r>
                  <a:rPr lang="zh-CN" altLang="en-US" sz="3200" kern="100">
                    <a:solidFill>
                      <a:srgbClr val="2E3033"/>
                    </a:solidFill>
                    <a:latin typeface="Times New Roman"/>
                    <a:cs typeface="Arial"/>
                  </a:rPr>
                  <a:t>个叶子结点的</a:t>
                </a:r>
                <a:r>
                  <a:rPr lang="en-US" altLang="zh-CN" sz="3200" kern="100">
                    <a:solidFill>
                      <a:srgbClr val="2E3033"/>
                    </a:solidFill>
                    <a:latin typeface="Times New Roman"/>
                    <a:cs typeface="Arial"/>
                  </a:rPr>
                  <a:t>2</a:t>
                </a:r>
                <a:r>
                  <a:rPr lang="zh-CN" altLang="en-US" sz="3200" kern="100">
                    <a:solidFill>
                      <a:srgbClr val="2E3033"/>
                    </a:solidFill>
                    <a:latin typeface="Times New Roman"/>
                    <a:cs typeface="Arial"/>
                  </a:rPr>
                  <a:t>树，则</a:t>
                </a:r>
                <a:r>
                  <a:rPr lang="en-US" altLang="zh-CN" sz="3200" kern="100">
                    <a:solidFill>
                      <a:srgbClr val="2E3033"/>
                    </a:solidFill>
                    <a:latin typeface="Times New Roman"/>
                    <a:cs typeface="Arial"/>
                  </a:rPr>
                  <a:t>T</a:t>
                </a:r>
                <a:r>
                  <a:rPr lang="zh-CN" altLang="en-US" sz="3200" kern="100">
                    <a:solidFill>
                      <a:srgbClr val="2E3033"/>
                    </a:solidFill>
                    <a:latin typeface="Times New Roman"/>
                    <a:cs typeface="Arial"/>
                  </a:rPr>
                  <a:t>的最大层次</a:t>
                </a:r>
                <a:r>
                  <a:rPr lang="en-US" altLang="zh-CN" sz="3200" kern="100">
                    <a:solidFill>
                      <a:srgbClr val="2E3033"/>
                    </a:solidFill>
                    <a:latin typeface="Times New Roman"/>
                    <a:cs typeface="Arial"/>
                  </a:rPr>
                  <a:t>d</a:t>
                </a:r>
                <a:r>
                  <a:rPr lang="zh-CN" altLang="en-US" sz="3200" kern="100">
                    <a:solidFill>
                      <a:srgbClr val="2E3033"/>
                    </a:solidFill>
                    <a:latin typeface="Times New Roman"/>
                    <a:cs typeface="Arial"/>
                  </a:rPr>
                  <a:t>满足</a:t>
                </a:r>
                <a:r>
                  <a:rPr lang="en-US" altLang="zh-CN" sz="3200" kern="100">
                    <a:solidFill>
                      <a:srgbClr val="2E3033"/>
                    </a:solidFill>
                    <a:latin typeface="Times New Roman"/>
                    <a:cs typeface="Arial"/>
                  </a:rPr>
                  <a:t>d≥⌈lgk⌉</a:t>
                </a:r>
                <a:r>
                  <a:rPr lang="zh-CN" altLang="en-US" sz="3200" kern="100" smtClean="0">
                    <a:solidFill>
                      <a:srgbClr val="2E3033"/>
                    </a:solidFill>
                    <a:latin typeface="Times New Roman"/>
                    <a:cs typeface="Arial"/>
                  </a:rPr>
                  <a:t>，</a:t>
                </a:r>
                <a:r>
                  <a:rPr lang="en-US" altLang="zh-CN" sz="3200" kern="100" smtClean="0">
                    <a:solidFill>
                      <a:srgbClr val="2E3033"/>
                    </a:solidFill>
                    <a:latin typeface="Times New Roman"/>
                    <a:cs typeface="Arial"/>
                  </a:rPr>
                  <a:t>d</a:t>
                </a:r>
                <a:r>
                  <a:rPr lang="zh-CN" altLang="en-US" sz="3200" kern="100" smtClean="0">
                    <a:solidFill>
                      <a:srgbClr val="2E3033"/>
                    </a:solidFill>
                    <a:latin typeface="Times New Roman"/>
                    <a:cs typeface="Arial"/>
                  </a:rPr>
                  <a:t>的</a:t>
                </a:r>
                <a:r>
                  <a:rPr lang="zh-CN" altLang="en-US" sz="3200" kern="100">
                    <a:solidFill>
                      <a:srgbClr val="2E3033"/>
                    </a:solidFill>
                    <a:latin typeface="Times New Roman"/>
                    <a:cs typeface="Arial"/>
                  </a:rPr>
                  <a:t>最小值出现在</a:t>
                </a:r>
                <a:r>
                  <a:rPr lang="en-US" altLang="zh-CN" sz="3200" kern="100">
                    <a:solidFill>
                      <a:srgbClr val="2E3033"/>
                    </a:solidFill>
                    <a:latin typeface="Times New Roman"/>
                    <a:cs typeface="Arial"/>
                  </a:rPr>
                  <a:t>T</a:t>
                </a:r>
                <a:r>
                  <a:rPr lang="zh-CN" altLang="en-US" sz="3200" kern="100">
                    <a:solidFill>
                      <a:srgbClr val="2E3033"/>
                    </a:solidFill>
                    <a:latin typeface="Times New Roman"/>
                    <a:cs typeface="Arial"/>
                  </a:rPr>
                  <a:t>的所有叶结点在同一层上或相邻两层时。</a:t>
                </a:r>
                <a:endParaRPr lang="en-US" altLang="zh-CN" sz="3200" kern="100" smtClean="0">
                  <a:solidFill>
                    <a:srgbClr val="2E3033"/>
                  </a:solidFill>
                  <a:latin typeface="Times New Roman"/>
                  <a:cs typeface="Arial"/>
                </a:endParaRPr>
              </a:p>
              <a:p>
                <a:pPr indent="266700">
                  <a:lnSpc>
                    <a:spcPct val="150000"/>
                  </a:lnSpc>
                  <a:spcAft>
                    <a:spcPts val="0"/>
                  </a:spcAft>
                </a:pPr>
                <a:r>
                  <a:rPr lang="zh-CN" altLang="zh-CN" sz="3200" kern="100" smtClean="0">
                    <a:latin typeface="Times New Roman"/>
                  </a:rPr>
                  <a:t>由于</a:t>
                </a:r>
                <a:r>
                  <a:rPr lang="zh-CN" altLang="zh-CN" sz="3200" kern="100">
                    <a:latin typeface="Times New Roman"/>
                  </a:rPr>
                  <a:t>有序表下查找，共有</a:t>
                </a:r>
                <a:r>
                  <a:rPr lang="en-US" altLang="zh-CN" sz="3200" kern="100">
                    <a:latin typeface="Times New Roman"/>
                  </a:rPr>
                  <a:t>2n+1</a:t>
                </a:r>
                <a:r>
                  <a:rPr lang="zh-CN" altLang="zh-CN" sz="3200" kern="100">
                    <a:latin typeface="Times New Roman"/>
                  </a:rPr>
                  <a:t>种查找结果，因此</a:t>
                </a:r>
                <a:r>
                  <a:rPr lang="en-US" altLang="zh-CN" sz="3200" kern="100">
                    <a:latin typeface="Times New Roman"/>
                  </a:rPr>
                  <a:t>k = 2n+1</a:t>
                </a:r>
                <a:r>
                  <a:rPr lang="zh-CN" altLang="zh-CN" sz="3200" kern="100">
                    <a:latin typeface="Times New Roman"/>
                  </a:rPr>
                  <a:t>。</a:t>
                </a:r>
              </a:p>
              <a:p>
                <a:pPr indent="266700">
                  <a:lnSpc>
                    <a:spcPct val="150000"/>
                  </a:lnSpc>
                  <a:spcAft>
                    <a:spcPts val="0"/>
                  </a:spcAft>
                </a:pPr>
                <a14:m>
                  <m:oMath xmlns:m="http://schemas.openxmlformats.org/officeDocument/2006/math">
                    <m:r>
                      <m:rPr>
                        <m:sty m:val="p"/>
                      </m:rPr>
                      <a:rPr lang="en-US" altLang="zh-CN" sz="3200" kern="100">
                        <a:solidFill>
                          <a:srgbClr val="2E3033"/>
                        </a:solidFill>
                        <a:latin typeface="Cambria Math"/>
                        <a:cs typeface="Arial"/>
                      </a:rPr>
                      <m:t>d</m:t>
                    </m:r>
                    <m:r>
                      <a:rPr lang="en-US" altLang="zh-CN" sz="3200" kern="100">
                        <a:solidFill>
                          <a:srgbClr val="2E3033"/>
                        </a:solidFill>
                        <a:latin typeface="Cambria Math"/>
                        <a:cs typeface="Arial"/>
                      </a:rPr>
                      <m:t>≥</m:t>
                    </m:r>
                    <m:d>
                      <m:dPr>
                        <m:begChr m:val="⌈"/>
                        <m:endChr m:val="⌉"/>
                        <m:ctrlPr>
                          <a:rPr lang="zh-CN" altLang="zh-CN" sz="3200" i="1" kern="100">
                            <a:solidFill>
                              <a:srgbClr val="2E3033"/>
                            </a:solidFill>
                            <a:latin typeface="Cambria Math"/>
                            <a:ea typeface="Cambria Math"/>
                            <a:cs typeface="Arial"/>
                          </a:rPr>
                        </m:ctrlPr>
                      </m:dPr>
                      <m:e>
                        <m:r>
                          <m:rPr>
                            <m:sty m:val="p"/>
                          </m:rPr>
                          <a:rPr lang="en-US" altLang="zh-CN" sz="3200" kern="100">
                            <a:solidFill>
                              <a:srgbClr val="2E3033"/>
                            </a:solidFill>
                            <a:latin typeface="Cambria Math"/>
                            <a:cs typeface="Arial"/>
                          </a:rPr>
                          <m:t>lgk</m:t>
                        </m:r>
                      </m:e>
                    </m:d>
                    <m:r>
                      <a:rPr lang="en-US" altLang="zh-CN" sz="3200" i="1" kern="100">
                        <a:solidFill>
                          <a:srgbClr val="2E3033"/>
                        </a:solidFill>
                        <a:latin typeface="Cambria Math"/>
                        <a:cs typeface="Arial"/>
                      </a:rPr>
                      <m:t>=</m:t>
                    </m:r>
                    <m:d>
                      <m:dPr>
                        <m:begChr m:val="⌈"/>
                        <m:endChr m:val="⌉"/>
                        <m:ctrlPr>
                          <a:rPr lang="zh-CN" altLang="zh-CN" sz="3200" i="1" kern="100">
                            <a:solidFill>
                              <a:srgbClr val="2E3033"/>
                            </a:solidFill>
                            <a:latin typeface="Cambria Math"/>
                            <a:ea typeface="Cambria Math"/>
                            <a:cs typeface="Arial"/>
                          </a:rPr>
                        </m:ctrlPr>
                      </m:dPr>
                      <m:e>
                        <m:func>
                          <m:funcPr>
                            <m:ctrlPr>
                              <a:rPr lang="zh-CN" altLang="zh-CN" sz="3200" i="1" kern="100">
                                <a:solidFill>
                                  <a:srgbClr val="2E3033"/>
                                </a:solidFill>
                                <a:latin typeface="Cambria Math"/>
                                <a:ea typeface="Cambria Math"/>
                                <a:cs typeface="Arial"/>
                              </a:rPr>
                            </m:ctrlPr>
                          </m:funcPr>
                          <m:fName>
                            <m:r>
                              <m:rPr>
                                <m:sty m:val="p"/>
                              </m:rPr>
                              <a:rPr lang="en-US" altLang="zh-CN" sz="3200" kern="100">
                                <a:solidFill>
                                  <a:srgbClr val="2E3033"/>
                                </a:solidFill>
                                <a:latin typeface="Cambria Math"/>
                                <a:cs typeface="Arial"/>
                              </a:rPr>
                              <m:t>lg</m:t>
                            </m:r>
                          </m:fName>
                          <m:e>
                            <m:d>
                              <m:dPr>
                                <m:ctrlPr>
                                  <a:rPr lang="zh-CN" altLang="zh-CN" sz="3200" i="1" kern="100">
                                    <a:solidFill>
                                      <a:srgbClr val="2E3033"/>
                                    </a:solidFill>
                                    <a:latin typeface="Cambria Math"/>
                                    <a:ea typeface="Cambria Math"/>
                                    <a:cs typeface="Arial"/>
                                  </a:rPr>
                                </m:ctrlPr>
                              </m:dPr>
                              <m:e>
                                <m:r>
                                  <a:rPr lang="en-US" altLang="zh-CN" sz="3200" kern="100">
                                    <a:solidFill>
                                      <a:srgbClr val="2E3033"/>
                                    </a:solidFill>
                                    <a:latin typeface="Cambria Math"/>
                                    <a:cs typeface="Arial"/>
                                  </a:rPr>
                                  <m:t>2</m:t>
                                </m:r>
                                <m:r>
                                  <m:rPr>
                                    <m:sty m:val="p"/>
                                  </m:rPr>
                                  <a:rPr lang="en-US" altLang="zh-CN" sz="3200" kern="100">
                                    <a:solidFill>
                                      <a:srgbClr val="2E3033"/>
                                    </a:solidFill>
                                    <a:latin typeface="Cambria Math"/>
                                    <a:cs typeface="Arial"/>
                                  </a:rPr>
                                  <m:t>n</m:t>
                                </m:r>
                                <m:r>
                                  <a:rPr lang="en-US" altLang="zh-CN" sz="3200" kern="100">
                                    <a:solidFill>
                                      <a:srgbClr val="2E3033"/>
                                    </a:solidFill>
                                    <a:latin typeface="Cambria Math"/>
                                    <a:cs typeface="Arial"/>
                                  </a:rPr>
                                  <m:t>+1</m:t>
                                </m:r>
                              </m:e>
                            </m:d>
                          </m:e>
                        </m:func>
                      </m:e>
                    </m:d>
                    <m:r>
                      <a:rPr lang="en-US" altLang="zh-CN" sz="3200" kern="100">
                        <a:solidFill>
                          <a:srgbClr val="2E3033"/>
                        </a:solidFill>
                        <a:latin typeface="Cambria Math"/>
                        <a:cs typeface="Arial"/>
                      </a:rPr>
                      <m:t>≥</m:t>
                    </m:r>
                    <m:d>
                      <m:dPr>
                        <m:begChr m:val="⌈"/>
                        <m:endChr m:val="⌉"/>
                        <m:ctrlPr>
                          <a:rPr lang="zh-CN" altLang="zh-CN" sz="3200" i="1" kern="100">
                            <a:solidFill>
                              <a:srgbClr val="2E3033"/>
                            </a:solidFill>
                            <a:latin typeface="Cambria Math"/>
                            <a:ea typeface="Cambria Math"/>
                            <a:cs typeface="Arial"/>
                          </a:rPr>
                        </m:ctrlPr>
                      </m:dPr>
                      <m:e>
                        <m:func>
                          <m:funcPr>
                            <m:ctrlPr>
                              <a:rPr lang="zh-CN" altLang="zh-CN" sz="3200" i="1" kern="100">
                                <a:solidFill>
                                  <a:srgbClr val="2E3033"/>
                                </a:solidFill>
                                <a:latin typeface="Cambria Math"/>
                                <a:ea typeface="Cambria Math"/>
                                <a:cs typeface="Arial"/>
                              </a:rPr>
                            </m:ctrlPr>
                          </m:funcPr>
                          <m:fName>
                            <m:r>
                              <m:rPr>
                                <m:sty m:val="p"/>
                              </m:rPr>
                              <a:rPr lang="en-US" altLang="zh-CN" sz="3200" kern="100">
                                <a:solidFill>
                                  <a:srgbClr val="2E3033"/>
                                </a:solidFill>
                                <a:latin typeface="Cambria Math"/>
                                <a:cs typeface="Arial"/>
                              </a:rPr>
                              <m:t>lg</m:t>
                            </m:r>
                          </m:fName>
                          <m:e>
                            <m:d>
                              <m:dPr>
                                <m:ctrlPr>
                                  <a:rPr lang="zh-CN" altLang="zh-CN" sz="3200" i="1" kern="100">
                                    <a:solidFill>
                                      <a:srgbClr val="2E3033"/>
                                    </a:solidFill>
                                    <a:latin typeface="Cambria Math"/>
                                    <a:ea typeface="Cambria Math"/>
                                    <a:cs typeface="Arial"/>
                                  </a:rPr>
                                </m:ctrlPr>
                              </m:dPr>
                              <m:e>
                                <m:r>
                                  <a:rPr lang="en-US" altLang="zh-CN" sz="3200" kern="100">
                                    <a:solidFill>
                                      <a:srgbClr val="2E3033"/>
                                    </a:solidFill>
                                    <a:latin typeface="Cambria Math"/>
                                    <a:cs typeface="Arial"/>
                                  </a:rPr>
                                  <m:t>2</m:t>
                                </m:r>
                                <m:r>
                                  <m:rPr>
                                    <m:sty m:val="p"/>
                                  </m:rPr>
                                  <a:rPr lang="en-US" altLang="zh-CN" sz="3200" kern="100">
                                    <a:solidFill>
                                      <a:srgbClr val="2E3033"/>
                                    </a:solidFill>
                                    <a:latin typeface="Cambria Math"/>
                                    <a:cs typeface="Arial"/>
                                  </a:rPr>
                                  <m:t>n</m:t>
                                </m:r>
                              </m:e>
                            </m:d>
                          </m:e>
                        </m:func>
                      </m:e>
                    </m:d>
                    <m:r>
                      <a:rPr lang="en-US" altLang="zh-CN" sz="3200" i="1" kern="100">
                        <a:solidFill>
                          <a:srgbClr val="2E3033"/>
                        </a:solidFill>
                        <a:latin typeface="Cambria Math"/>
                        <a:cs typeface="Arial"/>
                      </a:rPr>
                      <m:t>=</m:t>
                    </m:r>
                    <m:r>
                      <a:rPr lang="en-US" altLang="zh-CN" sz="3200" i="1" kern="100">
                        <a:solidFill>
                          <a:srgbClr val="2E3033"/>
                        </a:solidFill>
                        <a:latin typeface="Cambria Math"/>
                        <a:cs typeface="Arial"/>
                      </a:rPr>
                      <m:t>𝑙𝑔𝑛</m:t>
                    </m:r>
                    <m:r>
                      <a:rPr lang="en-US" altLang="zh-CN" sz="3200" i="1" kern="100">
                        <a:solidFill>
                          <a:srgbClr val="2E3033"/>
                        </a:solidFill>
                        <a:latin typeface="Cambria Math"/>
                        <a:cs typeface="Arial"/>
                      </a:rPr>
                      <m:t>+1</m:t>
                    </m:r>
                  </m:oMath>
                </a14:m>
                <a:endParaRPr lang="en-US" altLang="zh-CN" sz="3200" kern="100" smtClean="0">
                  <a:latin typeface="Times New Roman"/>
                </a:endParaRPr>
              </a:p>
              <a:p>
                <a:pPr indent="266700">
                  <a:lnSpc>
                    <a:spcPct val="150000"/>
                  </a:lnSpc>
                  <a:spcAft>
                    <a:spcPts val="0"/>
                  </a:spcAft>
                </a:pPr>
                <a:r>
                  <a:rPr lang="zh-CN" altLang="zh-CN" sz="3200" kern="100" smtClean="0">
                    <a:solidFill>
                      <a:srgbClr val="2E3033"/>
                    </a:solidFill>
                    <a:latin typeface="Times New Roman"/>
                    <a:cs typeface="Arial"/>
                  </a:rPr>
                  <a:t>在</a:t>
                </a:r>
                <a:r>
                  <a:rPr lang="zh-CN" altLang="zh-CN" sz="3200" kern="100">
                    <a:solidFill>
                      <a:srgbClr val="2E3033"/>
                    </a:solidFill>
                    <a:latin typeface="Times New Roman"/>
                    <a:cs typeface="Arial"/>
                  </a:rPr>
                  <a:t>最坏情况下，至少进行</a:t>
                </a:r>
                <a14:m>
                  <m:oMath xmlns:m="http://schemas.openxmlformats.org/officeDocument/2006/math">
                    <m:d>
                      <m:dPr>
                        <m:begChr m:val="⌈"/>
                        <m:endChr m:val="⌉"/>
                        <m:ctrlPr>
                          <a:rPr lang="zh-CN" altLang="zh-CN" sz="3200" i="1" kern="100">
                            <a:solidFill>
                              <a:srgbClr val="2E3033"/>
                            </a:solidFill>
                            <a:latin typeface="Cambria Math"/>
                            <a:ea typeface="Cambria Math"/>
                            <a:cs typeface="Arial"/>
                          </a:rPr>
                        </m:ctrlPr>
                      </m:dPr>
                      <m:e>
                        <m:r>
                          <m:rPr>
                            <m:sty m:val="p"/>
                          </m:rPr>
                          <a:rPr lang="en-US" altLang="zh-CN" sz="3200" kern="100">
                            <a:solidFill>
                              <a:srgbClr val="2E3033"/>
                            </a:solidFill>
                            <a:latin typeface="Cambria Math"/>
                            <a:cs typeface="Arial"/>
                          </a:rPr>
                          <m:t>lgk</m:t>
                        </m:r>
                      </m:e>
                    </m:d>
                  </m:oMath>
                </a14:m>
                <a:r>
                  <a:rPr lang="zh-CN" altLang="zh-CN" sz="3200" kern="100">
                    <a:solidFill>
                      <a:srgbClr val="2E3033"/>
                    </a:solidFill>
                    <a:latin typeface="Times New Roman"/>
                    <a:cs typeface="Arial"/>
                  </a:rPr>
                  <a:t>次比较，平均情况下至少进行</a:t>
                </a:r>
                <a:r>
                  <a:rPr lang="en-US" altLang="zh-CN" sz="3200" kern="100">
                    <a:solidFill>
                      <a:srgbClr val="2E3033"/>
                    </a:solidFill>
                    <a:latin typeface="Times New Roman"/>
                    <a:cs typeface="Arial"/>
                  </a:rPr>
                  <a:t>lgk</a:t>
                </a:r>
                <a:r>
                  <a:rPr lang="zh-CN" altLang="zh-CN" sz="3200" kern="100">
                    <a:solidFill>
                      <a:srgbClr val="2E3033"/>
                    </a:solidFill>
                    <a:latin typeface="Times New Roman"/>
                    <a:cs typeface="Arial"/>
                  </a:rPr>
                  <a:t>次比较。</a:t>
                </a:r>
                <a:endParaRPr lang="zh-CN" altLang="zh-CN" sz="3200" kern="100">
                  <a:latin typeface="Times New Roman"/>
                </a:endParaRPr>
              </a:p>
              <a:p>
                <a:pPr indent="266700">
                  <a:lnSpc>
                    <a:spcPct val="150000"/>
                  </a:lnSpc>
                  <a:spcAft>
                    <a:spcPts val="0"/>
                  </a:spcAft>
                </a:pPr>
                <a:endParaRPr lang="zh-CN" altLang="zh-CN" sz="3200" kern="100">
                  <a:latin typeface="Times New Roman"/>
                </a:endParaRPr>
              </a:p>
              <a:p>
                <a:endParaRPr lang="zh-CN" altLang="en-US"/>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rotWithShape="1">
                <a:blip r:embed="rId2"/>
                <a:stretch>
                  <a:fillRect t="-250" r="-4656"/>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solidFill>
                  <a:srgbClr val="FF0000"/>
                </a:solidFill>
              </a:rPr>
              <a:t>关键字</a:t>
            </a:r>
            <a:r>
              <a:rPr lang="zh-CN" altLang="zh-CN" smtClean="0">
                <a:solidFill>
                  <a:srgbClr val="FF0000"/>
                </a:solidFill>
              </a:rPr>
              <a:t>比较</a:t>
            </a:r>
            <a:r>
              <a:rPr lang="zh-CN" altLang="en-US" smtClean="0"/>
              <a:t>为基础</a:t>
            </a:r>
            <a:r>
              <a:rPr lang="zh-CN" altLang="zh-CN" smtClean="0"/>
              <a:t>查找</a:t>
            </a:r>
            <a:r>
              <a:rPr lang="zh-CN" altLang="zh-CN"/>
              <a:t>算法的</a:t>
            </a:r>
            <a:r>
              <a:rPr lang="zh-CN" altLang="zh-CN" smtClean="0"/>
              <a:t>下界</a:t>
            </a:r>
            <a:r>
              <a:rPr lang="en-US" altLang="zh-CN" smtClean="0"/>
              <a:t>O(lgn)</a:t>
            </a:r>
            <a:endParaRPr lang="zh-CN" altLang="en-US"/>
          </a:p>
        </p:txBody>
      </p:sp>
    </p:spTree>
    <p:extLst>
      <p:ext uri="{BB962C8B-B14F-4D97-AF65-F5344CB8AC3E}">
        <p14:creationId xmlns:p14="http://schemas.microsoft.com/office/powerpoint/2010/main" val="4003982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pPr>
              <a:lnSpc>
                <a:spcPct val="120000"/>
              </a:lnSpc>
              <a:spcBef>
                <a:spcPts val="600"/>
              </a:spcBef>
              <a:spcAft>
                <a:spcPts val="0"/>
              </a:spcAft>
            </a:pPr>
            <a:r>
              <a:rPr lang="zh-CN" altLang="en-US" smtClean="0">
                <a:solidFill>
                  <a:srgbClr val="FF0000"/>
                </a:solidFill>
              </a:rPr>
              <a:t>记录：</a:t>
            </a:r>
            <a:r>
              <a:rPr lang="zh-CN" altLang="en-US" smtClean="0"/>
              <a:t>即</a:t>
            </a:r>
            <a:r>
              <a:rPr lang="zh-CN" altLang="en-US" smtClean="0">
                <a:solidFill>
                  <a:srgbClr val="FF0000"/>
                </a:solidFill>
              </a:rPr>
              <a:t>数据元素</a:t>
            </a:r>
            <a:r>
              <a:rPr lang="zh-CN" altLang="en-US" smtClean="0"/>
              <a:t>，通常包含</a:t>
            </a:r>
            <a:r>
              <a:rPr lang="zh-CN" altLang="en-US"/>
              <a:t>若干个</a:t>
            </a:r>
            <a:r>
              <a:rPr lang="zh-CN" altLang="en-US" smtClean="0"/>
              <a:t>数据项。</a:t>
            </a:r>
            <a:endParaRPr lang="en-US" altLang="zh-CN" smtClean="0"/>
          </a:p>
          <a:p>
            <a:pPr lvl="1">
              <a:lnSpc>
                <a:spcPct val="120000"/>
              </a:lnSpc>
              <a:spcBef>
                <a:spcPts val="600"/>
              </a:spcBef>
              <a:spcAft>
                <a:spcPts val="0"/>
              </a:spcAft>
            </a:pPr>
            <a:r>
              <a:rPr lang="zh-CN" altLang="en-US" smtClean="0"/>
              <a:t>如</a:t>
            </a:r>
            <a:r>
              <a:rPr lang="zh-CN" altLang="en-US"/>
              <a:t>一个学生记录可能包含学号、姓名、性别、籍贯、年龄等</a:t>
            </a:r>
            <a:r>
              <a:rPr lang="zh-CN" altLang="en-US" smtClean="0"/>
              <a:t>各数据项。</a:t>
            </a:r>
            <a:endParaRPr lang="en-US" altLang="zh-CN" smtClean="0"/>
          </a:p>
          <a:p>
            <a:pPr lvl="1">
              <a:lnSpc>
                <a:spcPct val="120000"/>
              </a:lnSpc>
              <a:spcBef>
                <a:spcPts val="600"/>
              </a:spcBef>
              <a:spcAft>
                <a:spcPts val="0"/>
              </a:spcAft>
            </a:pPr>
            <a:r>
              <a:rPr lang="zh-CN" altLang="en-US" smtClean="0"/>
              <a:t>从作用分两个部分：即关</a:t>
            </a:r>
            <a:r>
              <a:rPr lang="zh-CN" altLang="en-US" smtClean="0">
                <a:solidFill>
                  <a:srgbClr val="FF0000"/>
                </a:solidFill>
              </a:rPr>
              <a:t>键</a:t>
            </a:r>
            <a:r>
              <a:rPr lang="zh-CN" altLang="en-US" smtClean="0"/>
              <a:t>字域和其它</a:t>
            </a:r>
            <a:r>
              <a:rPr lang="zh-CN" altLang="en-US">
                <a:solidFill>
                  <a:srgbClr val="FF0000"/>
                </a:solidFill>
              </a:rPr>
              <a:t>域</a:t>
            </a:r>
            <a:r>
              <a:rPr lang="zh-CN" altLang="en-US" smtClean="0">
                <a:solidFill>
                  <a:srgbClr val="FF0000"/>
                </a:solidFill>
              </a:rPr>
              <a:t>，键</a:t>
            </a:r>
            <a:r>
              <a:rPr lang="en-US" altLang="zh-CN" smtClean="0">
                <a:solidFill>
                  <a:srgbClr val="FF0000"/>
                </a:solidFill>
              </a:rPr>
              <a:t>-</a:t>
            </a:r>
            <a:r>
              <a:rPr lang="zh-CN" altLang="en-US" smtClean="0">
                <a:solidFill>
                  <a:srgbClr val="FF0000"/>
                </a:solidFill>
              </a:rPr>
              <a:t>值对</a:t>
            </a:r>
            <a:r>
              <a:rPr lang="zh-CN" altLang="en-US" smtClean="0"/>
              <a:t>。</a:t>
            </a:r>
            <a:endParaRPr lang="zh-CN" altLang="en-US"/>
          </a:p>
          <a:p>
            <a:pPr>
              <a:lnSpc>
                <a:spcPct val="120000"/>
              </a:lnSpc>
              <a:spcBef>
                <a:spcPts val="600"/>
              </a:spcBef>
              <a:spcAft>
                <a:spcPts val="0"/>
              </a:spcAft>
            </a:pPr>
            <a:r>
              <a:rPr lang="zh-CN" altLang="en-US" smtClean="0">
                <a:solidFill>
                  <a:srgbClr val="FF0000"/>
                </a:solidFill>
              </a:rPr>
              <a:t>关键字：</a:t>
            </a:r>
            <a:r>
              <a:rPr lang="zh-CN" altLang="en-US" smtClean="0"/>
              <a:t>也</a:t>
            </a:r>
            <a:r>
              <a:rPr lang="zh-CN" altLang="en-US"/>
              <a:t>称为</a:t>
            </a:r>
            <a:r>
              <a:rPr lang="zh-CN" altLang="en-US">
                <a:solidFill>
                  <a:srgbClr val="FF0000"/>
                </a:solidFill>
              </a:rPr>
              <a:t>键</a:t>
            </a:r>
            <a:r>
              <a:rPr lang="zh-CN" altLang="en-US"/>
              <a:t>、</a:t>
            </a:r>
            <a:r>
              <a:rPr lang="zh-CN" altLang="en-US">
                <a:solidFill>
                  <a:srgbClr val="FF0000"/>
                </a:solidFill>
              </a:rPr>
              <a:t>关键码</a:t>
            </a:r>
            <a:r>
              <a:rPr lang="zh-CN" altLang="en-US"/>
              <a:t>，是查找时的</a:t>
            </a:r>
            <a:r>
              <a:rPr lang="zh-CN" altLang="en-US" smtClean="0"/>
              <a:t>依据。通常</a:t>
            </a:r>
            <a:r>
              <a:rPr lang="zh-CN" altLang="en-US"/>
              <a:t>是记录中的某个数据项，如我们根据学号来查找学生，学号即为关键字</a:t>
            </a:r>
            <a:r>
              <a:rPr lang="zh-CN" altLang="en-US" smtClean="0"/>
              <a:t>。</a:t>
            </a:r>
            <a:endParaRPr lang="en-US" altLang="zh-CN" smtClean="0"/>
          </a:p>
          <a:p>
            <a:pPr lvl="1">
              <a:lnSpc>
                <a:spcPct val="120000"/>
              </a:lnSpc>
              <a:spcBef>
                <a:spcPts val="600"/>
              </a:spcBef>
              <a:spcAft>
                <a:spcPts val="0"/>
              </a:spcAft>
            </a:pPr>
            <a:r>
              <a:rPr lang="zh-CN" altLang="en-US" smtClean="0"/>
              <a:t>关键字</a:t>
            </a:r>
            <a:r>
              <a:rPr lang="zh-CN" altLang="en-US"/>
              <a:t>又分</a:t>
            </a:r>
            <a:r>
              <a:rPr lang="zh-CN" altLang="en-US">
                <a:solidFill>
                  <a:srgbClr val="FF0000"/>
                </a:solidFill>
              </a:rPr>
              <a:t>为主关键字</a:t>
            </a:r>
            <a:r>
              <a:rPr lang="zh-CN" altLang="en-US"/>
              <a:t>和</a:t>
            </a:r>
            <a:r>
              <a:rPr lang="zh-CN" altLang="en-US">
                <a:solidFill>
                  <a:srgbClr val="FF0000"/>
                </a:solidFill>
              </a:rPr>
              <a:t>次</a:t>
            </a:r>
            <a:r>
              <a:rPr lang="zh-CN" altLang="en-US" smtClean="0">
                <a:solidFill>
                  <a:srgbClr val="FF0000"/>
                </a:solidFill>
              </a:rPr>
              <a:t>关键字；</a:t>
            </a:r>
            <a:endParaRPr lang="en-US" altLang="zh-CN" smtClean="0"/>
          </a:p>
          <a:p>
            <a:pPr lvl="1">
              <a:lnSpc>
                <a:spcPct val="120000"/>
              </a:lnSpc>
              <a:spcBef>
                <a:spcPts val="600"/>
              </a:spcBef>
              <a:spcAft>
                <a:spcPts val="0"/>
              </a:spcAft>
            </a:pPr>
            <a:r>
              <a:rPr lang="zh-CN" altLang="en-US" smtClean="0"/>
              <a:t>如果</a:t>
            </a:r>
            <a:r>
              <a:rPr lang="zh-CN" altLang="en-US"/>
              <a:t>通过该关键字项能唯一区分一个记录，则为主</a:t>
            </a:r>
            <a:r>
              <a:rPr lang="zh-CN" altLang="en-US" smtClean="0"/>
              <a:t>关键字</a:t>
            </a:r>
            <a:r>
              <a:rPr lang="zh-CN" altLang="en-US"/>
              <a:t>；</a:t>
            </a:r>
            <a:endParaRPr lang="en-US" altLang="zh-CN" smtClean="0"/>
          </a:p>
          <a:p>
            <a:pPr lvl="1">
              <a:lnSpc>
                <a:spcPct val="120000"/>
              </a:lnSpc>
              <a:spcBef>
                <a:spcPts val="600"/>
              </a:spcBef>
              <a:spcAft>
                <a:spcPts val="0"/>
              </a:spcAft>
            </a:pPr>
            <a:r>
              <a:rPr lang="zh-CN" altLang="en-US" smtClean="0"/>
              <a:t>如果</a:t>
            </a:r>
            <a:r>
              <a:rPr lang="zh-CN" altLang="en-US"/>
              <a:t>通过该关键字项可能识别出多个记录，则为次关键字</a:t>
            </a:r>
            <a:r>
              <a:rPr lang="zh-CN" altLang="en-US" smtClean="0"/>
              <a:t>。</a:t>
            </a:r>
            <a:endParaRPr lang="en-US" altLang="zh-CN" smtClean="0"/>
          </a:p>
          <a:p>
            <a:pPr lvl="1">
              <a:lnSpc>
                <a:spcPct val="120000"/>
              </a:lnSpc>
              <a:spcBef>
                <a:spcPts val="600"/>
              </a:spcBef>
              <a:spcAft>
                <a:spcPts val="0"/>
              </a:spcAft>
            </a:pPr>
            <a:r>
              <a:rPr lang="zh-CN" altLang="en-US" smtClean="0"/>
              <a:t>如</a:t>
            </a:r>
            <a:r>
              <a:rPr lang="zh-CN" altLang="en-US"/>
              <a:t>学生记录的主关键字项通常为学号，因为每个学生的学号是不同的，而姓名项由于可能发生重名，是次关键字</a:t>
            </a:r>
            <a:r>
              <a:rPr lang="zh-CN" altLang="en-US" smtClean="0"/>
              <a:t>。</a:t>
            </a:r>
            <a:endParaRPr lang="en-US" altLang="zh-CN" smtClean="0"/>
          </a:p>
          <a:p>
            <a:pPr>
              <a:lnSpc>
                <a:spcPct val="120000"/>
              </a:lnSpc>
              <a:spcBef>
                <a:spcPts val="600"/>
              </a:spcBef>
              <a:spcAft>
                <a:spcPts val="0"/>
              </a:spcAft>
            </a:pPr>
            <a:r>
              <a:rPr lang="zh-CN" altLang="en-US" smtClean="0"/>
              <a:t>本</a:t>
            </a:r>
            <a:r>
              <a:rPr lang="zh-CN" altLang="en-US"/>
              <a:t>书主要</a:t>
            </a:r>
            <a:r>
              <a:rPr lang="zh-CN" altLang="en-US" smtClean="0"/>
              <a:t>讨论</a:t>
            </a:r>
            <a:r>
              <a:rPr lang="zh-CN" altLang="en-US" smtClean="0">
                <a:solidFill>
                  <a:srgbClr val="FF0000"/>
                </a:solidFill>
              </a:rPr>
              <a:t>主</a:t>
            </a:r>
            <a:r>
              <a:rPr lang="zh-CN" altLang="en-US">
                <a:solidFill>
                  <a:srgbClr val="FF0000"/>
                </a:solidFill>
              </a:rPr>
              <a:t>关键字</a:t>
            </a:r>
            <a:r>
              <a:rPr lang="zh-CN" altLang="en-US" smtClean="0"/>
              <a:t>，后续</a:t>
            </a:r>
            <a:r>
              <a:rPr lang="zh-CN" altLang="en-US"/>
              <a:t>描述中简写为关键字</a:t>
            </a:r>
            <a:r>
              <a:rPr lang="zh-CN" altLang="en-US" smtClean="0"/>
              <a:t>。</a:t>
            </a:r>
            <a:endParaRPr lang="en-US" altLang="zh-CN" smtClean="0"/>
          </a:p>
          <a:p>
            <a:pPr>
              <a:lnSpc>
                <a:spcPct val="120000"/>
              </a:lnSpc>
              <a:spcBef>
                <a:spcPts val="600"/>
              </a:spcBef>
              <a:spcAft>
                <a:spcPts val="0"/>
              </a:spcAft>
            </a:pPr>
            <a:r>
              <a:rPr lang="zh-CN" altLang="en-US" smtClean="0"/>
              <a:t>为了</a:t>
            </a:r>
            <a:r>
              <a:rPr lang="zh-CN" altLang="en-US"/>
              <a:t>能进行查找，关键字之间</a:t>
            </a:r>
            <a:r>
              <a:rPr lang="zh-CN" altLang="en-US">
                <a:solidFill>
                  <a:srgbClr val="FF0000"/>
                </a:solidFill>
              </a:rPr>
              <a:t>应可以进行是否相等的比较</a:t>
            </a:r>
            <a:r>
              <a:rPr lang="zh-CN" altLang="en-US"/>
              <a:t>，在</a:t>
            </a:r>
            <a:r>
              <a:rPr lang="zh-CN" altLang="en-US" smtClean="0"/>
              <a:t>有序结构下还</a:t>
            </a:r>
            <a:r>
              <a:rPr lang="zh-CN" altLang="en-US"/>
              <a:t>要求能</a:t>
            </a:r>
            <a:r>
              <a:rPr lang="zh-CN" altLang="en-US">
                <a:solidFill>
                  <a:srgbClr val="FF0000"/>
                </a:solidFill>
              </a:rPr>
              <a:t>相互比较大小</a:t>
            </a:r>
            <a:r>
              <a:rPr lang="zh-CN" altLang="en-US" smtClean="0"/>
              <a:t>。</a:t>
            </a:r>
            <a:r>
              <a:rPr lang="en-US" altLang="zh-CN"/>
              <a:t>	</a:t>
            </a:r>
            <a:endParaRPr lang="en-US" altLang="zh-CN" smtClean="0"/>
          </a:p>
        </p:txBody>
      </p:sp>
      <p:sp>
        <p:nvSpPr>
          <p:cNvPr id="5" name="标题 4"/>
          <p:cNvSpPr>
            <a:spLocks noGrp="1"/>
          </p:cNvSpPr>
          <p:nvPr>
            <p:ph type="title"/>
          </p:nvPr>
        </p:nvSpPr>
        <p:spPr/>
        <p:txBody>
          <a:bodyPr>
            <a:normAutofit fontScale="90000"/>
          </a:bodyPr>
          <a:lstStyle/>
          <a:p>
            <a:r>
              <a:rPr lang="zh-CN" altLang="en-US"/>
              <a:t>相关</a:t>
            </a:r>
            <a:r>
              <a:rPr lang="zh-CN" altLang="en-US" smtClean="0"/>
              <a:t>概念</a:t>
            </a:r>
            <a:endParaRPr lang="zh-CN" altLang="en-US"/>
          </a:p>
        </p:txBody>
      </p:sp>
    </p:spTree>
    <p:extLst>
      <p:ext uri="{BB962C8B-B14F-4D97-AF65-F5344CB8AC3E}">
        <p14:creationId xmlns:p14="http://schemas.microsoft.com/office/powerpoint/2010/main" val="3558855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484576027"/>
              </p:ext>
            </p:extLst>
          </p:nvPr>
        </p:nvGraphicFramePr>
        <p:xfrm>
          <a:off x="405462" y="1063682"/>
          <a:ext cx="11263072" cy="4598364"/>
        </p:xfrm>
        <a:graphic>
          <a:graphicData uri="http://schemas.openxmlformats.org/drawingml/2006/table">
            <a:tbl>
              <a:tblPr firstRow="1" firstCol="1" lastRow="1" lastCol="1" bandRow="1" bandCol="1"/>
              <a:tblGrid>
                <a:gridCol w="1262356"/>
                <a:gridCol w="2128866"/>
                <a:gridCol w="1468921"/>
                <a:gridCol w="1798892"/>
                <a:gridCol w="4604037"/>
              </a:tblGrid>
              <a:tr h="914612">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查找方法</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存储结构要求</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时间效率</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优缺点</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查找原理</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7568">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顺序查找</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顺序结构或链式结构的线性表</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dirty="0">
                          <a:effectLst/>
                          <a:latin typeface="Arial" panose="020B0604020202020204"/>
                          <a:ea typeface="宋体" panose="02010600030101010101" pitchFamily="2" charset="-122"/>
                          <a:cs typeface="Times New Roman" panose="02020603050405020304"/>
                        </a:rPr>
                        <a:t>O(n)</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当</a:t>
                      </a:r>
                      <a:r>
                        <a:rPr lang="en-US" sz="2000" b="1" kern="100" dirty="0">
                          <a:effectLst/>
                          <a:latin typeface="Arial" panose="020B0604020202020204"/>
                          <a:ea typeface="宋体" panose="02010600030101010101" pitchFamily="2" charset="-122"/>
                          <a:cs typeface="Times New Roman" panose="02020603050405020304"/>
                        </a:rPr>
                        <a:t>n</a:t>
                      </a:r>
                      <a:r>
                        <a:rPr lang="zh-CN" sz="2000" b="1" kern="100" dirty="0">
                          <a:effectLst/>
                          <a:latin typeface="Arial" panose="020B0604020202020204"/>
                          <a:ea typeface="宋体" panose="02010600030101010101" pitchFamily="2" charset="-122"/>
                          <a:cs typeface="Times New Roman" panose="02020603050405020304"/>
                        </a:rPr>
                        <a:t>较大时，查找比较耗时</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从线性表的一端开始，将目标</a:t>
                      </a:r>
                      <a:r>
                        <a:rPr lang="en-US" sz="2000" b="1" kern="100" dirty="0">
                          <a:effectLst/>
                          <a:latin typeface="Arial" panose="020B0604020202020204"/>
                          <a:ea typeface="宋体" panose="02010600030101010101" pitchFamily="2" charset="-122"/>
                          <a:cs typeface="Times New Roman" panose="02020603050405020304"/>
                        </a:rPr>
                        <a:t>target</a:t>
                      </a:r>
                      <a:r>
                        <a:rPr lang="zh-CN" sz="2000" b="1" kern="100" dirty="0">
                          <a:effectLst/>
                          <a:latin typeface="Arial" panose="020B0604020202020204"/>
                          <a:ea typeface="宋体" panose="02010600030101010101" pitchFamily="2" charset="-122"/>
                          <a:cs typeface="Times New Roman" panose="02020603050405020304"/>
                        </a:rPr>
                        <a:t>依次与每个记录进行比较，直至找到一个与目标关键字相同的记录，或者直到表的另一端都没有找到为止。</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6184">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二分查找</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a:effectLst/>
                          <a:latin typeface="Arial" panose="020B0604020202020204"/>
                          <a:ea typeface="宋体" panose="02010600030101010101" pitchFamily="2" charset="-122"/>
                          <a:cs typeface="Times New Roman" panose="02020603050405020304"/>
                        </a:rPr>
                        <a:t>顺序存储结构、元素已有序</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b="1" kern="100">
                          <a:effectLst/>
                          <a:latin typeface="Arial" panose="020B0604020202020204"/>
                          <a:ea typeface="宋体" panose="02010600030101010101" pitchFamily="2" charset="-122"/>
                          <a:cs typeface="Times New Roman" panose="02020603050405020304"/>
                        </a:rPr>
                        <a:t>O(lgn)</a:t>
                      </a:r>
                      <a:endParaRPr lang="zh-CN" sz="2000" b="1" kern="10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需要事先保持记录有序</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2000" b="1" kern="100" dirty="0">
                          <a:effectLst/>
                          <a:latin typeface="Arial" panose="020B0604020202020204"/>
                          <a:ea typeface="宋体" panose="02010600030101010101" pitchFamily="2" charset="-122"/>
                          <a:cs typeface="Times New Roman" panose="02020603050405020304"/>
                        </a:rPr>
                        <a:t>在一个有序顺序表下，将目标关键字与表的中间记录去比较，根据大小关系不断缩小被查区间。</a:t>
                      </a:r>
                      <a:endParaRPr lang="zh-CN" sz="2000" b="1" kern="100" dirty="0">
                        <a:effectLst/>
                        <a:latin typeface="Calibri" panose="020F0502020204030204"/>
                        <a:ea typeface="宋体" panose="02010600030101010101" pitchFamily="2" charset="-122"/>
                        <a:cs typeface="Times New Roman" panose="02020603050405020304"/>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标题 1"/>
          <p:cNvSpPr>
            <a:spLocks noGrp="1"/>
          </p:cNvSpPr>
          <p:nvPr>
            <p:ph type="title"/>
          </p:nvPr>
        </p:nvSpPr>
        <p:spPr/>
        <p:txBody>
          <a:bodyPr>
            <a:normAutofit fontScale="90000"/>
          </a:bodyPr>
          <a:lstStyle/>
          <a:p>
            <a:r>
              <a:rPr lang="zh-CN" altLang="en-US"/>
              <a:t>两种查找算法的</a:t>
            </a:r>
            <a:r>
              <a:rPr lang="zh-CN" altLang="en-US" smtClean="0"/>
              <a:t>比较</a:t>
            </a:r>
            <a:endParaRPr lang="zh-CN" altLang="en-US"/>
          </a:p>
        </p:txBody>
      </p:sp>
    </p:spTree>
    <p:extLst>
      <p:ext uri="{BB962C8B-B14F-4D97-AF65-F5344CB8AC3E}">
        <p14:creationId xmlns:p14="http://schemas.microsoft.com/office/powerpoint/2010/main" val="3932374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xfrm>
            <a:off x="911306" y="1182629"/>
            <a:ext cx="10736814" cy="4868199"/>
          </a:xfrm>
        </p:spPr>
        <p:txBody>
          <a:bodyPr/>
          <a:lstStyle/>
          <a:p>
            <a:pPr algn="l" defTabSz="1172261">
              <a:lnSpc>
                <a:spcPct val="120000"/>
              </a:lnSpc>
              <a:defRPr/>
            </a:pPr>
            <a:r>
              <a:rPr kumimoji="1" lang="zh-CN" altLang="en-US" dirty="0">
                <a:latin typeface="+mn-lt"/>
              </a:rPr>
              <a:t>主数据表用</a:t>
            </a:r>
            <a:r>
              <a:rPr kumimoji="1" lang="zh-CN" altLang="en-US" dirty="0">
                <a:solidFill>
                  <a:srgbClr val="FF0000"/>
                </a:solidFill>
                <a:latin typeface="+mn-lt"/>
              </a:rPr>
              <a:t>顺序表</a:t>
            </a:r>
            <a:r>
              <a:rPr kumimoji="1" lang="zh-CN" altLang="en-US" dirty="0">
                <a:latin typeface="+mn-lt"/>
              </a:rPr>
              <a:t>存储元素信息的同时，再建立附加的</a:t>
            </a:r>
            <a:r>
              <a:rPr kumimoji="1" lang="zh-CN" altLang="en-US" dirty="0">
                <a:solidFill>
                  <a:srgbClr val="FF0000"/>
                </a:solidFill>
                <a:latin typeface="+mn-lt"/>
              </a:rPr>
              <a:t>索引表</a:t>
            </a:r>
            <a:r>
              <a:rPr kumimoji="1" lang="zh-CN" altLang="en-US" dirty="0">
                <a:latin typeface="+mn-lt"/>
              </a:rPr>
              <a:t>。索引表中每一项称为索引项，索引项的一般形式是：（关键字，地址）。关键字是能够唯一标识一个元素的数据项。</a:t>
            </a:r>
            <a:endParaRPr kumimoji="1" lang="en-US" altLang="zh-CN" dirty="0">
              <a:latin typeface="+mn-lt"/>
            </a:endParaRPr>
          </a:p>
          <a:p>
            <a:pPr algn="l" defTabSz="1172261">
              <a:lnSpc>
                <a:spcPct val="120000"/>
              </a:lnSpc>
              <a:defRPr/>
            </a:pPr>
            <a:r>
              <a:rPr kumimoji="1" lang="zh-CN" altLang="en-US" dirty="0">
                <a:latin typeface="+mn-lt"/>
              </a:rPr>
              <a:t>通常用于存储和快速查找定位数据元素。</a:t>
            </a:r>
          </a:p>
          <a:p>
            <a:endParaRPr lang="zh-CN" altLang="en-US" dirty="0"/>
          </a:p>
        </p:txBody>
      </p:sp>
      <p:sp>
        <p:nvSpPr>
          <p:cNvPr id="6" name="标题 5"/>
          <p:cNvSpPr>
            <a:spLocks noGrp="1"/>
          </p:cNvSpPr>
          <p:nvPr>
            <p:ph type="title"/>
          </p:nvPr>
        </p:nvSpPr>
        <p:spPr/>
        <p:txBody>
          <a:bodyPr>
            <a:normAutofit fontScale="90000"/>
          </a:bodyPr>
          <a:lstStyle/>
          <a:p>
            <a:r>
              <a:rPr lang="en-US" altLang="zh-CN" dirty="0"/>
              <a:t>3. </a:t>
            </a:r>
            <a:r>
              <a:rPr lang="zh-CN" altLang="en-US" dirty="0"/>
              <a:t>索引存储</a:t>
            </a:r>
            <a:r>
              <a:rPr lang="zh-CN" altLang="en-US" dirty="0" smtClean="0"/>
              <a:t>结构</a:t>
            </a:r>
            <a:endParaRPr lang="zh-CN" altLang="en-US" dirty="0"/>
          </a:p>
        </p:txBody>
      </p:sp>
    </p:spTree>
    <p:extLst>
      <p:ext uri="{BB962C8B-B14F-4D97-AF65-F5344CB8AC3E}">
        <p14:creationId xmlns:p14="http://schemas.microsoft.com/office/powerpoint/2010/main" val="3609757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索引顺序查找（分块查找）</a:t>
            </a:r>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8542" y="1341562"/>
            <a:ext cx="9361040" cy="3816424"/>
          </a:xfrm>
          <a:prstGeom prst="rect">
            <a:avLst/>
          </a:prstGeom>
          <a:noFill/>
          <a:ln>
            <a:noFill/>
          </a:ln>
        </p:spPr>
      </p:pic>
      <p:sp>
        <p:nvSpPr>
          <p:cNvPr id="5" name="TextBox 1"/>
          <p:cNvSpPr txBox="1">
            <a:spLocks noChangeArrowheads="1"/>
          </p:cNvSpPr>
          <p:nvPr/>
        </p:nvSpPr>
        <p:spPr bwMode="auto">
          <a:xfrm>
            <a:off x="6239226" y="4814723"/>
            <a:ext cx="3006731" cy="1226366"/>
          </a:xfrm>
          <a:prstGeom prst="rect">
            <a:avLst/>
          </a:prstGeom>
          <a:noFill/>
          <a:ln w="9525">
            <a:noFill/>
            <a:miter lim="800000"/>
            <a:headEnd/>
            <a:tailEnd/>
          </a:ln>
        </p:spPr>
        <p:txBody>
          <a:bodyPr wrap="none" lIns="117226" tIns="58613" rIns="117226" bIns="58613">
            <a:spAutoFit/>
          </a:bodyPr>
          <a:lstStyle/>
          <a:p>
            <a:r>
              <a:rPr lang="zh-CN" altLang="en-US" sz="3600" dirty="0">
                <a:latin typeface="Calibri" pitchFamily="34" charset="0"/>
              </a:rPr>
              <a:t>块间有序</a:t>
            </a:r>
            <a:endParaRPr lang="en-US" altLang="zh-CN" sz="3600" dirty="0">
              <a:latin typeface="Calibri" pitchFamily="34" charset="0"/>
            </a:endParaRPr>
          </a:p>
          <a:p>
            <a:r>
              <a:rPr lang="zh-CN" altLang="en-US" sz="3600" dirty="0">
                <a:latin typeface="Calibri" pitchFamily="34" charset="0"/>
              </a:rPr>
              <a:t>块内可以无序</a:t>
            </a:r>
          </a:p>
        </p:txBody>
      </p:sp>
      <p:sp>
        <p:nvSpPr>
          <p:cNvPr id="6" name="矩形 5"/>
          <p:cNvSpPr/>
          <p:nvPr/>
        </p:nvSpPr>
        <p:spPr>
          <a:xfrm>
            <a:off x="7775777" y="189438"/>
            <a:ext cx="4367015" cy="3631763"/>
          </a:xfrm>
          <a:prstGeom prst="rect">
            <a:avLst/>
          </a:prstGeom>
          <a:solidFill>
            <a:schemeClr val="tx2">
              <a:lumMod val="20000"/>
              <a:lumOff val="80000"/>
            </a:schemeClr>
          </a:solidFill>
        </p:spPr>
        <p:txBody>
          <a:bodyPr wrap="square">
            <a:spAutoFit/>
          </a:bodyPr>
          <a:lstStyle/>
          <a:p>
            <a:r>
              <a:rPr lang="en-US" altLang="zh-CN"/>
              <a:t>1</a:t>
            </a:r>
            <a:r>
              <a:rPr lang="zh-CN" altLang="zh-CN"/>
              <a:t>）在索引表中确定记录所在块</a:t>
            </a:r>
            <a:r>
              <a:rPr lang="en-US" altLang="zh-CN"/>
              <a:t>b</a:t>
            </a:r>
            <a:r>
              <a:rPr lang="zh-CN" altLang="zh-CN"/>
              <a:t>；</a:t>
            </a:r>
          </a:p>
          <a:p>
            <a:r>
              <a:rPr lang="en-US" altLang="zh-CN"/>
              <a:t>2</a:t>
            </a:r>
            <a:r>
              <a:rPr lang="zh-CN" altLang="zh-CN"/>
              <a:t>）在顺序表的第</a:t>
            </a:r>
            <a:r>
              <a:rPr lang="en-US" altLang="zh-CN"/>
              <a:t>b</a:t>
            </a:r>
            <a:r>
              <a:rPr lang="zh-CN" altLang="zh-CN"/>
              <a:t>块内进行查找。</a:t>
            </a:r>
          </a:p>
          <a:p>
            <a:r>
              <a:rPr lang="zh-CN" altLang="zh-CN"/>
              <a:t>平均查找长度</a:t>
            </a:r>
            <a:r>
              <a:rPr lang="en-US" altLang="zh-CN"/>
              <a:t> =</a:t>
            </a:r>
            <a:r>
              <a:rPr lang="zh-CN" altLang="zh-CN"/>
              <a:t>索引表中的平均查找长度</a:t>
            </a:r>
            <a:r>
              <a:rPr lang="en-US" altLang="zh-CN"/>
              <a:t> + </a:t>
            </a:r>
            <a:r>
              <a:rPr lang="zh-CN" altLang="zh-CN"/>
              <a:t>顺序表块内的平均查找长度</a:t>
            </a:r>
          </a:p>
          <a:p>
            <a:r>
              <a:rPr lang="zh-CN" altLang="zh-CN"/>
              <a:t>由于索引表是有序表，可以使用二分查找，而块内的记录如果是无序的，则只能采用顺序查找，此时，</a:t>
            </a:r>
            <a:r>
              <a:rPr lang="zh-CN" altLang="zh-CN">
                <a:solidFill>
                  <a:srgbClr val="FF0000"/>
                </a:solidFill>
              </a:rPr>
              <a:t>索引查找的性能介于顺序查找和二分查找之间</a:t>
            </a:r>
            <a:r>
              <a:rPr lang="zh-CN" altLang="zh-CN"/>
              <a:t>。</a:t>
            </a:r>
          </a:p>
        </p:txBody>
      </p:sp>
    </p:spTree>
    <p:extLst>
      <p:ext uri="{BB962C8B-B14F-4D97-AF65-F5344CB8AC3E}">
        <p14:creationId xmlns:p14="http://schemas.microsoft.com/office/powerpoint/2010/main" val="292722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排序</a:t>
            </a:r>
          </a:p>
        </p:txBody>
      </p:sp>
    </p:spTree>
    <p:extLst>
      <p:ext uri="{BB962C8B-B14F-4D97-AF65-F5344CB8AC3E}">
        <p14:creationId xmlns:p14="http://schemas.microsoft.com/office/powerpoint/2010/main" val="1649802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normAutofit/>
          </a:bodyPr>
          <a:lstStyle/>
          <a:p>
            <a:r>
              <a:rPr lang="zh-CN" altLang="en-US" smtClean="0"/>
              <a:t>将记录表</a:t>
            </a:r>
            <a:r>
              <a:rPr lang="zh-CN" altLang="en-US"/>
              <a:t>按排序码递增或</a:t>
            </a:r>
            <a:r>
              <a:rPr lang="zh-CN" altLang="en-US" smtClean="0"/>
              <a:t>递减排成有序。</a:t>
            </a:r>
            <a:endParaRPr lang="en-US" altLang="zh-CN" smtClean="0"/>
          </a:p>
          <a:p>
            <a:r>
              <a:rPr lang="zh-CN" altLang="en-US" smtClean="0">
                <a:solidFill>
                  <a:srgbClr val="FF0000"/>
                </a:solidFill>
              </a:rPr>
              <a:t>排序</a:t>
            </a:r>
            <a:r>
              <a:rPr lang="zh-CN" altLang="en-US">
                <a:solidFill>
                  <a:srgbClr val="FF0000"/>
                </a:solidFill>
              </a:rPr>
              <a:t>码</a:t>
            </a:r>
            <a:r>
              <a:rPr lang="zh-CN" altLang="en-US"/>
              <a:t>：排序码是排序的依据，通常它可以为某一数据序列，或者是记录的一个或多个属性。 </a:t>
            </a:r>
          </a:p>
          <a:p>
            <a:r>
              <a:rPr lang="zh-CN" altLang="en-US">
                <a:solidFill>
                  <a:srgbClr val="FF0000"/>
                </a:solidFill>
              </a:rPr>
              <a:t>关键字</a:t>
            </a:r>
            <a:r>
              <a:rPr lang="zh-CN" altLang="en-US"/>
              <a:t>：能够唯一标识一个记录的字段，有时也被称为关键码。通常排序码可以作为关键字，关键字也可以作为排序码。</a:t>
            </a:r>
          </a:p>
          <a:p>
            <a:r>
              <a:rPr lang="zh-CN" altLang="en-US">
                <a:solidFill>
                  <a:srgbClr val="FF0000"/>
                </a:solidFill>
              </a:rPr>
              <a:t>有序序列和无序序列</a:t>
            </a:r>
            <a:r>
              <a:rPr lang="zh-CN" altLang="en-US"/>
              <a:t>：一组按排序码非递减或非递增的顺序排列的记录称为有序序列，反之则称为无序序列。</a:t>
            </a:r>
          </a:p>
          <a:p>
            <a:endParaRPr lang="zh-CN" altLang="en-US"/>
          </a:p>
        </p:txBody>
      </p:sp>
      <p:sp>
        <p:nvSpPr>
          <p:cNvPr id="5126" name="Rectangle 6"/>
          <p:cNvSpPr>
            <a:spLocks noGrp="1" noChangeArrowheads="1"/>
          </p:cNvSpPr>
          <p:nvPr>
            <p:ph type="title"/>
          </p:nvPr>
        </p:nvSpPr>
        <p:spPr/>
        <p:txBody>
          <a:bodyPr>
            <a:normAutofit fontScale="90000"/>
          </a:bodyPr>
          <a:lstStyle/>
          <a:p>
            <a:pPr marL="342900" indent="-342900" algn="just">
              <a:lnSpc>
                <a:spcPct val="170000"/>
              </a:lnSpc>
              <a:defRPr/>
            </a:pPr>
            <a:r>
              <a:rPr lang="zh-CN" altLang="en-US" sz="3600" b="1" smtClean="0">
                <a:ea typeface="楷体_GB2312" pitchFamily="49" charset="-122"/>
              </a:rPr>
              <a:t>排序</a:t>
            </a:r>
            <a:r>
              <a:rPr lang="zh-CN" altLang="en-US" sz="3600" b="1" dirty="0">
                <a:ea typeface="楷体_GB2312" pitchFamily="49" charset="-122"/>
              </a:rPr>
              <a:t>的基本概念</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54</a:t>
            </a:fld>
            <a:endParaRPr lang="zh-CN" altLang="en-US" dirty="0"/>
          </a:p>
        </p:txBody>
      </p:sp>
    </p:spTree>
    <p:extLst>
      <p:ext uri="{BB962C8B-B14F-4D97-AF65-F5344CB8AC3E}">
        <p14:creationId xmlns:p14="http://schemas.microsoft.com/office/powerpoint/2010/main" val="261873657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973765" y="1148213"/>
            <a:ext cx="9729953" cy="4868199"/>
          </a:xfrm>
        </p:spPr>
        <p:txBody>
          <a:bodyPr/>
          <a:lstStyle/>
          <a:p>
            <a:r>
              <a:rPr lang="zh-CN" altLang="en-US" smtClean="0"/>
              <a:t>若</a:t>
            </a:r>
            <a:r>
              <a:rPr lang="zh-CN" altLang="en-US"/>
              <a:t>整个排序过程完全在内存中进行，那么该排序被称为</a:t>
            </a:r>
            <a:r>
              <a:rPr lang="zh-CN" altLang="en-US">
                <a:solidFill>
                  <a:srgbClr val="FF0000"/>
                </a:solidFill>
              </a:rPr>
              <a:t>内部排序</a:t>
            </a:r>
            <a:r>
              <a:rPr lang="zh-CN" altLang="en-US" smtClean="0"/>
              <a:t>；</a:t>
            </a:r>
            <a:endParaRPr lang="en-US" altLang="zh-CN" smtClean="0"/>
          </a:p>
          <a:p>
            <a:r>
              <a:rPr lang="zh-CN" altLang="en-US" smtClean="0"/>
              <a:t>而</a:t>
            </a:r>
            <a:r>
              <a:rPr lang="zh-CN" altLang="en-US"/>
              <a:t>因数据量过大需要借助外部存储设备才能完成的排序，则被称为</a:t>
            </a:r>
            <a:r>
              <a:rPr lang="zh-CN" altLang="en-US">
                <a:solidFill>
                  <a:srgbClr val="FF0000"/>
                </a:solidFill>
              </a:rPr>
              <a:t>外部排序</a:t>
            </a:r>
            <a:r>
              <a:rPr lang="zh-CN" altLang="en-US"/>
              <a:t>。</a:t>
            </a:r>
          </a:p>
          <a:p>
            <a:endParaRPr lang="zh-CN" altLang="en-US"/>
          </a:p>
        </p:txBody>
      </p:sp>
      <p:sp>
        <p:nvSpPr>
          <p:cNvPr id="5126" name="Rectangle 6"/>
          <p:cNvSpPr>
            <a:spLocks noGrp="1" noChangeArrowheads="1"/>
          </p:cNvSpPr>
          <p:nvPr>
            <p:ph type="title"/>
          </p:nvPr>
        </p:nvSpPr>
        <p:spPr/>
        <p:txBody>
          <a:bodyPr>
            <a:normAutofit fontScale="90000"/>
          </a:bodyPr>
          <a:lstStyle/>
          <a:p>
            <a:pPr marL="342900" indent="-342900">
              <a:lnSpc>
                <a:spcPct val="170000"/>
              </a:lnSpc>
              <a:defRPr/>
            </a:pPr>
            <a:r>
              <a:rPr lang="zh-CN" altLang="en-US" sz="3600" b="1">
                <a:ea typeface="楷体_GB2312" pitchFamily="49" charset="-122"/>
              </a:rPr>
              <a:t>内部排序和外部排序</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55</a:t>
            </a:fld>
            <a:endParaRPr lang="zh-CN" altLang="en-US" dirty="0"/>
          </a:p>
        </p:txBody>
      </p:sp>
    </p:spTree>
    <p:extLst>
      <p:ext uri="{BB962C8B-B14F-4D97-AF65-F5344CB8AC3E}">
        <p14:creationId xmlns:p14="http://schemas.microsoft.com/office/powerpoint/2010/main" val="272803792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38622" y="1197551"/>
            <a:ext cx="10153128" cy="2664296"/>
          </a:xfrm>
        </p:spPr>
        <p:txBody>
          <a:bodyPr>
            <a:normAutofit fontScale="92500" lnSpcReduction="20000"/>
          </a:bodyPr>
          <a:lstStyle/>
          <a:p>
            <a:r>
              <a:rPr lang="zh-CN" altLang="en-US" smtClean="0"/>
              <a:t>如果</a:t>
            </a:r>
            <a:r>
              <a:rPr lang="zh-CN" altLang="en-US"/>
              <a:t>待排序的记录序列中存在多个排序码相同的</a:t>
            </a:r>
            <a:r>
              <a:rPr lang="zh-CN" altLang="en-US" smtClean="0"/>
              <a:t>记录</a:t>
            </a:r>
            <a:r>
              <a:rPr lang="zh-CN" altLang="en-US"/>
              <a:t>；</a:t>
            </a:r>
            <a:endParaRPr lang="en-US" altLang="zh-CN" smtClean="0"/>
          </a:p>
          <a:p>
            <a:r>
              <a:rPr lang="zh-CN" altLang="en-US" smtClean="0"/>
              <a:t>使用某排序算法排序</a:t>
            </a:r>
            <a:r>
              <a:rPr lang="zh-CN" altLang="en-US"/>
              <a:t>后</a:t>
            </a:r>
            <a:r>
              <a:rPr lang="zh-CN" altLang="en-US" smtClean="0"/>
              <a:t>，能</a:t>
            </a:r>
            <a:r>
              <a:rPr lang="zh-CN" altLang="en-US" smtClean="0">
                <a:solidFill>
                  <a:srgbClr val="FF0000"/>
                </a:solidFill>
              </a:rPr>
              <a:t>保证</a:t>
            </a:r>
            <a:r>
              <a:rPr lang="zh-CN" altLang="en-US">
                <a:solidFill>
                  <a:srgbClr val="FF0000"/>
                </a:solidFill>
              </a:rPr>
              <a:t>具有相同排序码的</a:t>
            </a:r>
            <a:r>
              <a:rPr lang="zh-CN" altLang="en-US" smtClean="0">
                <a:solidFill>
                  <a:srgbClr val="FF0000"/>
                </a:solidFill>
              </a:rPr>
              <a:t>任意记录</a:t>
            </a:r>
            <a:r>
              <a:rPr lang="zh-CN" altLang="en-US">
                <a:solidFill>
                  <a:srgbClr val="FF0000"/>
                </a:solidFill>
              </a:rPr>
              <a:t>之间的相对次序保持不变</a:t>
            </a:r>
            <a:r>
              <a:rPr lang="zh-CN" altLang="en-US"/>
              <a:t>，</a:t>
            </a:r>
            <a:r>
              <a:rPr lang="zh-CN" altLang="en-US" smtClean="0"/>
              <a:t>则该排序算法是</a:t>
            </a:r>
            <a:r>
              <a:rPr lang="zh-CN" altLang="en-US" sz="3400">
                <a:solidFill>
                  <a:srgbClr val="FF0000"/>
                </a:solidFill>
              </a:rPr>
              <a:t>稳定</a:t>
            </a:r>
            <a:r>
              <a:rPr lang="zh-CN" altLang="en-US"/>
              <a:t>的</a:t>
            </a:r>
            <a:r>
              <a:rPr lang="zh-CN" altLang="en-US" smtClean="0"/>
              <a:t>；</a:t>
            </a:r>
            <a:endParaRPr lang="en-US" altLang="zh-CN" smtClean="0"/>
          </a:p>
          <a:p>
            <a:r>
              <a:rPr lang="zh-CN" altLang="en-US" smtClean="0"/>
              <a:t>若</a:t>
            </a:r>
            <a:r>
              <a:rPr lang="zh-CN" altLang="en-US"/>
              <a:t>具有相同排序码的记录之间的相对</a:t>
            </a:r>
            <a:r>
              <a:rPr lang="zh-CN" altLang="en-US" smtClean="0"/>
              <a:t>次序可能发生变化</a:t>
            </a:r>
            <a:r>
              <a:rPr lang="zh-CN" altLang="en-US"/>
              <a:t>，</a:t>
            </a:r>
            <a:r>
              <a:rPr lang="zh-CN" altLang="en-US" smtClean="0"/>
              <a:t>则该排序算法是</a:t>
            </a:r>
            <a:r>
              <a:rPr lang="zh-CN" altLang="en-US" sz="3400">
                <a:solidFill>
                  <a:srgbClr val="FF0000"/>
                </a:solidFill>
              </a:rPr>
              <a:t>不稳定</a:t>
            </a:r>
            <a:r>
              <a:rPr lang="zh-CN" altLang="en-US"/>
              <a:t>的。</a:t>
            </a:r>
          </a:p>
          <a:p>
            <a:endParaRPr lang="zh-CN" altLang="en-US"/>
          </a:p>
        </p:txBody>
      </p:sp>
      <p:sp>
        <p:nvSpPr>
          <p:cNvPr id="5126" name="Rectangle 6"/>
          <p:cNvSpPr>
            <a:spLocks noGrp="1" noChangeArrowheads="1"/>
          </p:cNvSpPr>
          <p:nvPr>
            <p:ph type="title"/>
          </p:nvPr>
        </p:nvSpPr>
        <p:spPr/>
        <p:txBody>
          <a:bodyPr>
            <a:normAutofit fontScale="90000"/>
          </a:bodyPr>
          <a:lstStyle/>
          <a:p>
            <a:pPr marL="342900" indent="-342900">
              <a:lnSpc>
                <a:spcPct val="170000"/>
              </a:lnSpc>
              <a:defRPr/>
            </a:pPr>
            <a:r>
              <a:rPr lang="zh-CN" altLang="en-US" sz="3200" smtClean="0"/>
              <a:t>稳定排序与不稳定排序</a:t>
            </a:r>
            <a:endParaRPr lang="zh-CN" altLang="en-US" sz="3600" b="1" dirty="0">
              <a:ea typeface="楷体_GB2312" pitchFamily="49" charset="-122"/>
            </a:endParaRP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56</a:t>
            </a:fld>
            <a:endParaRPr lang="zh-CN" altLang="en-US" dirty="0"/>
          </a:p>
        </p:txBody>
      </p:sp>
    </p:spTree>
    <p:extLst>
      <p:ext uri="{BB962C8B-B14F-4D97-AF65-F5344CB8AC3E}">
        <p14:creationId xmlns:p14="http://schemas.microsoft.com/office/powerpoint/2010/main" val="343688756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ext Box 7"/>
          <p:cNvSpPr txBox="1">
            <a:spLocks noChangeArrowheads="1"/>
          </p:cNvSpPr>
          <p:nvPr/>
        </p:nvSpPr>
        <p:spPr bwMode="auto">
          <a:xfrm>
            <a:off x="7945961" y="3841309"/>
            <a:ext cx="3693865" cy="641499"/>
          </a:xfrm>
          <a:prstGeom prst="rect">
            <a:avLst/>
          </a:prstGeom>
          <a:noFill/>
          <a:ln w="9525">
            <a:noFill/>
            <a:miter lim="800000"/>
            <a:headEnd/>
            <a:tailEnd/>
          </a:ln>
        </p:spPr>
        <p:txBody>
          <a:bodyPr wrap="square">
            <a:spAutoFit/>
          </a:bodyPr>
          <a:lstStyle/>
          <a:p>
            <a:r>
              <a:rPr kumimoji="1" lang="zh-CN" altLang="en-US" sz="3600" b="1">
                <a:solidFill>
                  <a:srgbClr val="800080"/>
                </a:solidFill>
                <a:latin typeface="Times New Roman" pitchFamily="18" charset="0"/>
                <a:ea typeface="楷体_GB2312" pitchFamily="49" charset="-122"/>
              </a:rPr>
              <a:t>经过一趟排序</a:t>
            </a:r>
            <a:endParaRPr kumimoji="1" lang="zh-CN" altLang="en-US" sz="4000">
              <a:latin typeface="Times New Roman" pitchFamily="18" charset="0"/>
              <a:ea typeface="楷体_GB2312" pitchFamily="49" charset="-122"/>
            </a:endParaRPr>
          </a:p>
        </p:txBody>
      </p:sp>
      <p:sp>
        <p:nvSpPr>
          <p:cNvPr id="6152" name="Rectangle 8" descr="60%"/>
          <p:cNvSpPr>
            <a:spLocks noChangeArrowheads="1"/>
          </p:cNvSpPr>
          <p:nvPr/>
        </p:nvSpPr>
        <p:spPr bwMode="auto">
          <a:xfrm>
            <a:off x="1918742" y="2637706"/>
            <a:ext cx="3352364" cy="838394"/>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a:latin typeface="Times New Roman" pitchFamily="18" charset="0"/>
                <a:ea typeface="隶书" pitchFamily="49" charset="-122"/>
              </a:rPr>
              <a:t>有序序列区</a:t>
            </a:r>
            <a:endParaRPr kumimoji="1" lang="zh-CN" altLang="en-US" sz="3600">
              <a:latin typeface="Times New Roman" pitchFamily="18" charset="0"/>
            </a:endParaRPr>
          </a:p>
        </p:txBody>
      </p:sp>
      <p:sp>
        <p:nvSpPr>
          <p:cNvPr id="6153" name="Rectangle 9" descr="棚架"/>
          <p:cNvSpPr>
            <a:spLocks noChangeArrowheads="1"/>
          </p:cNvSpPr>
          <p:nvPr/>
        </p:nvSpPr>
        <p:spPr bwMode="auto">
          <a:xfrm>
            <a:off x="5271110" y="2637706"/>
            <a:ext cx="5384099" cy="838394"/>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3600">
                <a:latin typeface="隶书" pitchFamily="49" charset="-122"/>
                <a:ea typeface="隶书" pitchFamily="49" charset="-122"/>
              </a:rPr>
              <a:t>无 序 序 列 区</a:t>
            </a:r>
            <a:endParaRPr kumimoji="1" lang="zh-CN" altLang="en-US" sz="4400">
              <a:latin typeface="Times New Roman" pitchFamily="18" charset="0"/>
            </a:endParaRPr>
          </a:p>
        </p:txBody>
      </p:sp>
      <p:sp>
        <p:nvSpPr>
          <p:cNvPr id="6156" name="Rectangle 12" descr="60%"/>
          <p:cNvSpPr>
            <a:spLocks noChangeArrowheads="1"/>
          </p:cNvSpPr>
          <p:nvPr/>
        </p:nvSpPr>
        <p:spPr bwMode="auto">
          <a:xfrm>
            <a:off x="2020329" y="4771800"/>
            <a:ext cx="3961884" cy="838394"/>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a:latin typeface="Times New Roman" pitchFamily="18" charset="0"/>
                <a:ea typeface="隶书" pitchFamily="49" charset="-122"/>
              </a:rPr>
              <a:t>有序序列区</a:t>
            </a:r>
            <a:endParaRPr kumimoji="1" lang="zh-CN" altLang="en-US" sz="3600">
              <a:latin typeface="Times New Roman" pitchFamily="18" charset="0"/>
            </a:endParaRPr>
          </a:p>
        </p:txBody>
      </p:sp>
      <p:sp>
        <p:nvSpPr>
          <p:cNvPr id="6157" name="Rectangle 13" descr="棚架"/>
          <p:cNvSpPr>
            <a:spLocks noChangeArrowheads="1"/>
          </p:cNvSpPr>
          <p:nvPr/>
        </p:nvSpPr>
        <p:spPr bwMode="auto">
          <a:xfrm>
            <a:off x="5982213" y="4771800"/>
            <a:ext cx="4672992" cy="838394"/>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3600">
                <a:latin typeface="隶书" pitchFamily="49" charset="-122"/>
                <a:ea typeface="隶书" pitchFamily="49" charset="-122"/>
              </a:rPr>
              <a:t>无 序 序 列 区</a:t>
            </a:r>
            <a:endParaRPr kumimoji="1" lang="zh-CN" altLang="en-US" sz="4400">
              <a:latin typeface="Times New Roman" pitchFamily="18" charset="0"/>
            </a:endParaRPr>
          </a:p>
        </p:txBody>
      </p:sp>
      <p:sp>
        <p:nvSpPr>
          <p:cNvPr id="6158" name="AutoShape 14"/>
          <p:cNvSpPr>
            <a:spLocks noChangeArrowheads="1"/>
          </p:cNvSpPr>
          <p:nvPr/>
        </p:nvSpPr>
        <p:spPr bwMode="auto">
          <a:xfrm>
            <a:off x="6896495" y="3704753"/>
            <a:ext cx="711107" cy="914612"/>
          </a:xfrm>
          <a:prstGeom prst="downArrow">
            <a:avLst>
              <a:gd name="adj1" fmla="val 50000"/>
              <a:gd name="adj2" fmla="val 42857"/>
            </a:avLst>
          </a:prstGeom>
          <a:solidFill>
            <a:schemeClr val="hlink"/>
          </a:solidFill>
          <a:ln w="9525">
            <a:solidFill>
              <a:schemeClr val="tx1"/>
            </a:solidFill>
            <a:miter lim="800000"/>
            <a:headEnd/>
            <a:tailEnd/>
          </a:ln>
        </p:spPr>
        <p:txBody>
          <a:bodyPr vert="eaVert" wrap="none" anchor="ctr"/>
          <a:lstStyle/>
          <a:p>
            <a:pPr algn="ctr"/>
            <a:endParaRPr kumimoji="1" lang="zh-CN" altLang="en-US" sz="2400">
              <a:latin typeface="Times New Roman" pitchFamily="18" charset="0"/>
            </a:endParaRPr>
          </a:p>
        </p:txBody>
      </p:sp>
      <p:sp>
        <p:nvSpPr>
          <p:cNvPr id="6159" name="Line 15"/>
          <p:cNvSpPr>
            <a:spLocks noChangeShapeType="1"/>
          </p:cNvSpPr>
          <p:nvPr/>
        </p:nvSpPr>
        <p:spPr bwMode="auto">
          <a:xfrm>
            <a:off x="5271106" y="3476100"/>
            <a:ext cx="0" cy="1295700"/>
          </a:xfrm>
          <a:prstGeom prst="line">
            <a:avLst/>
          </a:prstGeom>
          <a:noFill/>
          <a:ln w="9525" cap="rnd">
            <a:solidFill>
              <a:srgbClr val="003366"/>
            </a:solidFill>
            <a:prstDash val="sysDot"/>
            <a:round/>
            <a:headEnd/>
            <a:tailEnd/>
          </a:ln>
        </p:spPr>
        <p:txBody>
          <a:bodyPr wrap="none" anchor="ctr"/>
          <a:lstStyle/>
          <a:p>
            <a:endParaRPr lang="zh-CN" altLang="en-US"/>
          </a:p>
        </p:txBody>
      </p:sp>
      <p:sp>
        <p:nvSpPr>
          <p:cNvPr id="6160" name="Line 16"/>
          <p:cNvSpPr>
            <a:spLocks noChangeShapeType="1"/>
          </p:cNvSpPr>
          <p:nvPr/>
        </p:nvSpPr>
        <p:spPr bwMode="auto">
          <a:xfrm>
            <a:off x="5982213" y="3476100"/>
            <a:ext cx="0" cy="1295700"/>
          </a:xfrm>
          <a:prstGeom prst="line">
            <a:avLst/>
          </a:prstGeom>
          <a:noFill/>
          <a:ln w="9525" cap="rnd">
            <a:solidFill>
              <a:srgbClr val="003366"/>
            </a:solidFill>
            <a:prstDash val="sysDot"/>
            <a:round/>
            <a:headEnd/>
            <a:tailEnd/>
          </a:ln>
        </p:spPr>
        <p:txBody>
          <a:bodyPr wrap="none" anchor="ctr"/>
          <a:lstStyle/>
          <a:p>
            <a:endParaRPr lang="zh-CN" altLang="en-US"/>
          </a:p>
        </p:txBody>
      </p:sp>
      <p:sp>
        <p:nvSpPr>
          <p:cNvPr id="2" name="标题 1"/>
          <p:cNvSpPr>
            <a:spLocks noGrp="1"/>
          </p:cNvSpPr>
          <p:nvPr>
            <p:ph type="title"/>
          </p:nvPr>
        </p:nvSpPr>
        <p:spPr/>
        <p:txBody>
          <a:bodyPr>
            <a:normAutofit fontScale="90000"/>
          </a:bodyPr>
          <a:lstStyle/>
          <a:p>
            <a:r>
              <a:rPr lang="zh-CN" altLang="en-US"/>
              <a:t>内部排序的</a:t>
            </a:r>
            <a:r>
              <a:rPr lang="zh-CN" altLang="en-US" smtClean="0"/>
              <a:t>方法</a:t>
            </a:r>
            <a:endParaRPr lang="zh-CN" altLang="en-US"/>
          </a:p>
        </p:txBody>
      </p:sp>
      <p:sp>
        <p:nvSpPr>
          <p:cNvPr id="3" name="文本占位符 2"/>
          <p:cNvSpPr>
            <a:spLocks noGrp="1"/>
          </p:cNvSpPr>
          <p:nvPr>
            <p:ph type="body" sz="quarter" idx="10"/>
          </p:nvPr>
        </p:nvSpPr>
        <p:spPr>
          <a:xfrm>
            <a:off x="843201" y="1197546"/>
            <a:ext cx="10736814" cy="4868199"/>
          </a:xfrm>
        </p:spPr>
        <p:txBody>
          <a:bodyPr/>
          <a:lstStyle/>
          <a:p>
            <a:r>
              <a:rPr lang="zh-CN" altLang="en-US"/>
              <a:t>内部排序的过程是一个逐步扩大记录的有序序列长度的过程。</a:t>
            </a:r>
          </a:p>
          <a:p>
            <a:endParaRPr lang="zh-CN" altLang="en-US"/>
          </a:p>
        </p:txBody>
      </p:sp>
    </p:spTree>
    <p:extLst>
      <p:ext uri="{BB962C8B-B14F-4D97-AF65-F5344CB8AC3E}">
        <p14:creationId xmlns:p14="http://schemas.microsoft.com/office/powerpoint/2010/main" val="4082925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wipe(left)">
                                      <p:cBhvr>
                                        <p:cTn id="7" dur="500"/>
                                        <p:tgtEl>
                                          <p:spTgt spid="615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3"/>
                                        </p:tgtEl>
                                        <p:attrNameLst>
                                          <p:attrName>style.visibility</p:attrName>
                                        </p:attrNameLst>
                                      </p:cBhvr>
                                      <p:to>
                                        <p:strVal val="visible"/>
                                      </p:to>
                                    </p:set>
                                    <p:animEffect transition="in" filter="wipe(left)">
                                      <p:cBhvr>
                                        <p:cTn id="11" dur="500"/>
                                        <p:tgtEl>
                                          <p:spTgt spid="61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6151"/>
                                        </p:tgtEl>
                                        <p:attrNameLst>
                                          <p:attrName>style.visibility</p:attrName>
                                        </p:attrNameLst>
                                      </p:cBhvr>
                                      <p:to>
                                        <p:strVal val="visible"/>
                                      </p:to>
                                    </p:set>
                                    <p:animEffect transition="in" filter="slide(fromRight)">
                                      <p:cBhvr>
                                        <p:cTn id="16" dur="500"/>
                                        <p:tgtEl>
                                          <p:spTgt spid="6151"/>
                                        </p:tgtEl>
                                      </p:cBhvr>
                                    </p:animEffect>
                                  </p:childTnLst>
                                </p:cTn>
                              </p:par>
                            </p:childTnLst>
                          </p:cTn>
                        </p:par>
                        <p:par>
                          <p:cTn id="17" fill="hold" nodeType="afterGroup">
                            <p:stCondLst>
                              <p:cond delay="500"/>
                            </p:stCondLst>
                            <p:childTnLst>
                              <p:par>
                                <p:cTn id="18" presetID="17" presetClass="entr" presetSubtype="1" fill="hold" grpId="0" nodeType="afterEffect">
                                  <p:stCondLst>
                                    <p:cond delay="0"/>
                                  </p:stCondLst>
                                  <p:childTnLst>
                                    <p:set>
                                      <p:cBhvr>
                                        <p:cTn id="19" dur="1" fill="hold">
                                          <p:stCondLst>
                                            <p:cond delay="0"/>
                                          </p:stCondLst>
                                        </p:cTn>
                                        <p:tgtEl>
                                          <p:spTgt spid="6158"/>
                                        </p:tgtEl>
                                        <p:attrNameLst>
                                          <p:attrName>style.visibility</p:attrName>
                                        </p:attrNameLst>
                                      </p:cBhvr>
                                      <p:to>
                                        <p:strVal val="visible"/>
                                      </p:to>
                                    </p:set>
                                    <p:anim calcmode="lin" valueType="num">
                                      <p:cBhvr>
                                        <p:cTn id="20" dur="500" fill="hold"/>
                                        <p:tgtEl>
                                          <p:spTgt spid="6158"/>
                                        </p:tgtEl>
                                        <p:attrNameLst>
                                          <p:attrName>ppt_x</p:attrName>
                                        </p:attrNameLst>
                                      </p:cBhvr>
                                      <p:tavLst>
                                        <p:tav tm="0">
                                          <p:val>
                                            <p:strVal val="#ppt_x"/>
                                          </p:val>
                                        </p:tav>
                                        <p:tav tm="100000">
                                          <p:val>
                                            <p:strVal val="#ppt_x"/>
                                          </p:val>
                                        </p:tav>
                                      </p:tavLst>
                                    </p:anim>
                                    <p:anim calcmode="lin" valueType="num">
                                      <p:cBhvr>
                                        <p:cTn id="21" dur="500" fill="hold"/>
                                        <p:tgtEl>
                                          <p:spTgt spid="6158"/>
                                        </p:tgtEl>
                                        <p:attrNameLst>
                                          <p:attrName>ppt_y</p:attrName>
                                        </p:attrNameLst>
                                      </p:cBhvr>
                                      <p:tavLst>
                                        <p:tav tm="0">
                                          <p:val>
                                            <p:strVal val="#ppt_y-#ppt_h/2"/>
                                          </p:val>
                                        </p:tav>
                                        <p:tav tm="100000">
                                          <p:val>
                                            <p:strVal val="#ppt_y"/>
                                          </p:val>
                                        </p:tav>
                                      </p:tavLst>
                                    </p:anim>
                                    <p:anim calcmode="lin" valueType="num">
                                      <p:cBhvr>
                                        <p:cTn id="22" dur="500" fill="hold"/>
                                        <p:tgtEl>
                                          <p:spTgt spid="6158"/>
                                        </p:tgtEl>
                                        <p:attrNameLst>
                                          <p:attrName>ppt_w</p:attrName>
                                        </p:attrNameLst>
                                      </p:cBhvr>
                                      <p:tavLst>
                                        <p:tav tm="0">
                                          <p:val>
                                            <p:strVal val="#ppt_w"/>
                                          </p:val>
                                        </p:tav>
                                        <p:tav tm="100000">
                                          <p:val>
                                            <p:strVal val="#ppt_w"/>
                                          </p:val>
                                        </p:tav>
                                      </p:tavLst>
                                    </p:anim>
                                    <p:anim calcmode="lin" valueType="num">
                                      <p:cBhvr>
                                        <p:cTn id="23" dur="500" fill="hold"/>
                                        <p:tgtEl>
                                          <p:spTgt spid="615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156"/>
                                        </p:tgtEl>
                                        <p:attrNameLst>
                                          <p:attrName>style.visibility</p:attrName>
                                        </p:attrNameLst>
                                      </p:cBhvr>
                                      <p:to>
                                        <p:strVal val="visible"/>
                                      </p:to>
                                    </p:set>
                                    <p:animEffect transition="in" filter="wipe(left)">
                                      <p:cBhvr>
                                        <p:cTn id="28" dur="500"/>
                                        <p:tgtEl>
                                          <p:spTgt spid="615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157"/>
                                        </p:tgtEl>
                                        <p:attrNameLst>
                                          <p:attrName>style.visibility</p:attrName>
                                        </p:attrNameLst>
                                      </p:cBhvr>
                                      <p:to>
                                        <p:strVal val="visible"/>
                                      </p:to>
                                    </p:set>
                                    <p:animEffect transition="in" filter="wipe(left)">
                                      <p:cBhvr>
                                        <p:cTn id="32" dur="500"/>
                                        <p:tgtEl>
                                          <p:spTgt spid="6157"/>
                                        </p:tgtEl>
                                      </p:cBhvr>
                                    </p:animEffect>
                                  </p:childTnLst>
                                </p:cTn>
                              </p:par>
                            </p:childTnLst>
                          </p:cTn>
                        </p:par>
                        <p:par>
                          <p:cTn id="33" fill="hold" nodeType="afterGroup">
                            <p:stCondLst>
                              <p:cond delay="1000"/>
                            </p:stCondLst>
                            <p:childTnLst>
                              <p:par>
                                <p:cTn id="34" presetID="17" presetClass="entr" presetSubtype="1" fill="hold" grpId="0" nodeType="afterEffect">
                                  <p:stCondLst>
                                    <p:cond delay="0"/>
                                  </p:stCondLst>
                                  <p:childTnLst>
                                    <p:set>
                                      <p:cBhvr>
                                        <p:cTn id="35" dur="1" fill="hold">
                                          <p:stCondLst>
                                            <p:cond delay="0"/>
                                          </p:stCondLst>
                                        </p:cTn>
                                        <p:tgtEl>
                                          <p:spTgt spid="6159"/>
                                        </p:tgtEl>
                                        <p:attrNameLst>
                                          <p:attrName>style.visibility</p:attrName>
                                        </p:attrNameLst>
                                      </p:cBhvr>
                                      <p:to>
                                        <p:strVal val="visible"/>
                                      </p:to>
                                    </p:set>
                                    <p:anim calcmode="lin" valueType="num">
                                      <p:cBhvr>
                                        <p:cTn id="36" dur="500" fill="hold"/>
                                        <p:tgtEl>
                                          <p:spTgt spid="6159"/>
                                        </p:tgtEl>
                                        <p:attrNameLst>
                                          <p:attrName>ppt_x</p:attrName>
                                        </p:attrNameLst>
                                      </p:cBhvr>
                                      <p:tavLst>
                                        <p:tav tm="0">
                                          <p:val>
                                            <p:strVal val="#ppt_x"/>
                                          </p:val>
                                        </p:tav>
                                        <p:tav tm="100000">
                                          <p:val>
                                            <p:strVal val="#ppt_x"/>
                                          </p:val>
                                        </p:tav>
                                      </p:tavLst>
                                    </p:anim>
                                    <p:anim calcmode="lin" valueType="num">
                                      <p:cBhvr>
                                        <p:cTn id="37" dur="500" fill="hold"/>
                                        <p:tgtEl>
                                          <p:spTgt spid="6159"/>
                                        </p:tgtEl>
                                        <p:attrNameLst>
                                          <p:attrName>ppt_y</p:attrName>
                                        </p:attrNameLst>
                                      </p:cBhvr>
                                      <p:tavLst>
                                        <p:tav tm="0">
                                          <p:val>
                                            <p:strVal val="#ppt_y-#ppt_h/2"/>
                                          </p:val>
                                        </p:tav>
                                        <p:tav tm="100000">
                                          <p:val>
                                            <p:strVal val="#ppt_y"/>
                                          </p:val>
                                        </p:tav>
                                      </p:tavLst>
                                    </p:anim>
                                    <p:anim calcmode="lin" valueType="num">
                                      <p:cBhvr>
                                        <p:cTn id="38" dur="500" fill="hold"/>
                                        <p:tgtEl>
                                          <p:spTgt spid="6159"/>
                                        </p:tgtEl>
                                        <p:attrNameLst>
                                          <p:attrName>ppt_w</p:attrName>
                                        </p:attrNameLst>
                                      </p:cBhvr>
                                      <p:tavLst>
                                        <p:tav tm="0">
                                          <p:val>
                                            <p:strVal val="#ppt_w"/>
                                          </p:val>
                                        </p:tav>
                                        <p:tav tm="100000">
                                          <p:val>
                                            <p:strVal val="#ppt_w"/>
                                          </p:val>
                                        </p:tav>
                                      </p:tavLst>
                                    </p:anim>
                                    <p:anim calcmode="lin" valueType="num">
                                      <p:cBhvr>
                                        <p:cTn id="39" dur="500" fill="hold"/>
                                        <p:tgtEl>
                                          <p:spTgt spid="6159"/>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17" presetClass="entr" presetSubtype="1" fill="hold" grpId="0" nodeType="afterEffect">
                                  <p:stCondLst>
                                    <p:cond delay="0"/>
                                  </p:stCondLst>
                                  <p:childTnLst>
                                    <p:set>
                                      <p:cBhvr>
                                        <p:cTn id="42" dur="1" fill="hold">
                                          <p:stCondLst>
                                            <p:cond delay="0"/>
                                          </p:stCondLst>
                                        </p:cTn>
                                        <p:tgtEl>
                                          <p:spTgt spid="6160"/>
                                        </p:tgtEl>
                                        <p:attrNameLst>
                                          <p:attrName>style.visibility</p:attrName>
                                        </p:attrNameLst>
                                      </p:cBhvr>
                                      <p:to>
                                        <p:strVal val="visible"/>
                                      </p:to>
                                    </p:set>
                                    <p:anim calcmode="lin" valueType="num">
                                      <p:cBhvr>
                                        <p:cTn id="43" dur="500" fill="hold"/>
                                        <p:tgtEl>
                                          <p:spTgt spid="6160"/>
                                        </p:tgtEl>
                                        <p:attrNameLst>
                                          <p:attrName>ppt_x</p:attrName>
                                        </p:attrNameLst>
                                      </p:cBhvr>
                                      <p:tavLst>
                                        <p:tav tm="0">
                                          <p:val>
                                            <p:strVal val="#ppt_x"/>
                                          </p:val>
                                        </p:tav>
                                        <p:tav tm="100000">
                                          <p:val>
                                            <p:strVal val="#ppt_x"/>
                                          </p:val>
                                        </p:tav>
                                      </p:tavLst>
                                    </p:anim>
                                    <p:anim calcmode="lin" valueType="num">
                                      <p:cBhvr>
                                        <p:cTn id="44" dur="500" fill="hold"/>
                                        <p:tgtEl>
                                          <p:spTgt spid="6160"/>
                                        </p:tgtEl>
                                        <p:attrNameLst>
                                          <p:attrName>ppt_y</p:attrName>
                                        </p:attrNameLst>
                                      </p:cBhvr>
                                      <p:tavLst>
                                        <p:tav tm="0">
                                          <p:val>
                                            <p:strVal val="#ppt_y-#ppt_h/2"/>
                                          </p:val>
                                        </p:tav>
                                        <p:tav tm="100000">
                                          <p:val>
                                            <p:strVal val="#ppt_y"/>
                                          </p:val>
                                        </p:tav>
                                      </p:tavLst>
                                    </p:anim>
                                    <p:anim calcmode="lin" valueType="num">
                                      <p:cBhvr>
                                        <p:cTn id="45" dur="500" fill="hold"/>
                                        <p:tgtEl>
                                          <p:spTgt spid="6160"/>
                                        </p:tgtEl>
                                        <p:attrNameLst>
                                          <p:attrName>ppt_w</p:attrName>
                                        </p:attrNameLst>
                                      </p:cBhvr>
                                      <p:tavLst>
                                        <p:tav tm="0">
                                          <p:val>
                                            <p:strVal val="#ppt_w"/>
                                          </p:val>
                                        </p:tav>
                                        <p:tav tm="100000">
                                          <p:val>
                                            <p:strVal val="#ppt_w"/>
                                          </p:val>
                                        </p:tav>
                                      </p:tavLst>
                                    </p:anim>
                                    <p:anim calcmode="lin" valueType="num">
                                      <p:cBhvr>
                                        <p:cTn id="46" dur="500" fill="hold"/>
                                        <p:tgtEl>
                                          <p:spTgt spid="6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utoUpdateAnimBg="0"/>
      <p:bldP spid="6152" grpId="0" animBg="1" autoUpdateAnimBg="0"/>
      <p:bldP spid="6153" grpId="0" animBg="1" autoUpdateAnimBg="0"/>
      <p:bldP spid="6156" grpId="0" animBg="1" autoUpdateAnimBg="0"/>
      <p:bldP spid="6157" grpId="0" animBg="1" autoUpdateAnimBg="0"/>
      <p:bldP spid="6158" grpId="0" animBg="1"/>
      <p:bldP spid="6159" grpId="0" animBg="1"/>
      <p:bldP spid="616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内部排序的</a:t>
            </a:r>
            <a:r>
              <a:rPr lang="zh-CN" altLang="en-US" smtClean="0"/>
              <a:t>方法</a:t>
            </a:r>
            <a:endParaRPr lang="zh-CN" altLang="en-US"/>
          </a:p>
        </p:txBody>
      </p:sp>
      <p:sp>
        <p:nvSpPr>
          <p:cNvPr id="3" name="文本占位符 2"/>
          <p:cNvSpPr>
            <a:spLocks noGrp="1"/>
          </p:cNvSpPr>
          <p:nvPr>
            <p:ph type="body" sz="quarter" idx="10"/>
          </p:nvPr>
        </p:nvSpPr>
        <p:spPr>
          <a:xfrm>
            <a:off x="550590" y="1197546"/>
            <a:ext cx="10736814" cy="4464496"/>
          </a:xfrm>
        </p:spPr>
        <p:txBody>
          <a:bodyPr>
            <a:normAutofit/>
          </a:bodyPr>
          <a:lstStyle/>
          <a:p>
            <a:r>
              <a:rPr lang="zh-CN" altLang="en-US" smtClean="0"/>
              <a:t>基于 扩大 </a:t>
            </a:r>
            <a:r>
              <a:rPr lang="zh-CN" altLang="en-US"/>
              <a:t>有序序列长度</a:t>
            </a:r>
            <a:r>
              <a:rPr lang="zh-CN" altLang="en-US" smtClean="0"/>
              <a:t>的不同方法</a:t>
            </a:r>
            <a:r>
              <a:rPr lang="zh-CN" altLang="en-US"/>
              <a:t>，内部排序方法</a:t>
            </a:r>
            <a:r>
              <a:rPr lang="zh-CN" altLang="en-US" smtClean="0"/>
              <a:t>大致分</a:t>
            </a:r>
            <a:r>
              <a:rPr lang="zh-CN" altLang="en-US"/>
              <a:t>下列几种类型</a:t>
            </a:r>
            <a:r>
              <a:rPr lang="zh-CN" altLang="en-US" smtClean="0"/>
              <a:t>：</a:t>
            </a:r>
            <a:endParaRPr lang="en-US" altLang="zh-CN" smtClean="0"/>
          </a:p>
          <a:p>
            <a:pPr lvl="1"/>
            <a:r>
              <a:rPr lang="zh-CN" altLang="en-US"/>
              <a:t>插入</a:t>
            </a:r>
            <a:r>
              <a:rPr lang="zh-CN" altLang="en-US" smtClean="0"/>
              <a:t>类</a:t>
            </a:r>
            <a:endParaRPr lang="en-US" altLang="zh-CN" smtClean="0"/>
          </a:p>
          <a:p>
            <a:pPr lvl="1"/>
            <a:r>
              <a:rPr lang="zh-CN" altLang="en-US"/>
              <a:t>交换</a:t>
            </a:r>
            <a:r>
              <a:rPr lang="zh-CN" altLang="en-US" smtClean="0"/>
              <a:t>类</a:t>
            </a:r>
            <a:endParaRPr lang="en-US" altLang="zh-CN" smtClean="0"/>
          </a:p>
          <a:p>
            <a:pPr lvl="1"/>
            <a:r>
              <a:rPr lang="zh-CN" altLang="en-US" smtClean="0"/>
              <a:t>选择类</a:t>
            </a:r>
            <a:endParaRPr lang="en-US" altLang="zh-CN" smtClean="0"/>
          </a:p>
          <a:p>
            <a:pPr lvl="1"/>
            <a:r>
              <a:rPr lang="zh-CN" altLang="en-US" smtClean="0"/>
              <a:t>归并类</a:t>
            </a:r>
            <a:endParaRPr lang="en-US" altLang="zh-CN" smtClean="0"/>
          </a:p>
          <a:p>
            <a:pPr lvl="1"/>
            <a:r>
              <a:rPr lang="zh-CN" altLang="en-US" smtClean="0"/>
              <a:t>其它方法</a:t>
            </a:r>
            <a:endParaRPr lang="en-US" altLang="zh-CN" smtClean="0"/>
          </a:p>
          <a:p>
            <a:endParaRPr lang="zh-CN" altLang="en-US"/>
          </a:p>
          <a:p>
            <a:endParaRPr lang="zh-CN" altLang="en-US"/>
          </a:p>
        </p:txBody>
      </p:sp>
    </p:spTree>
    <p:extLst>
      <p:ext uri="{BB962C8B-B14F-4D97-AF65-F5344CB8AC3E}">
        <p14:creationId xmlns:p14="http://schemas.microsoft.com/office/powerpoint/2010/main" val="3022486539"/>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982638" y="1341566"/>
            <a:ext cx="10736814" cy="4868199"/>
          </a:xfrm>
        </p:spPr>
        <p:txBody>
          <a:bodyPr>
            <a:normAutofit fontScale="70000" lnSpcReduction="20000"/>
          </a:bodyPr>
          <a:lstStyle/>
          <a:p>
            <a:r>
              <a:rPr lang="zh-CN" altLang="en-US"/>
              <a:t>直接插入排序</a:t>
            </a:r>
          </a:p>
          <a:p>
            <a:r>
              <a:rPr lang="zh-CN" altLang="en-US"/>
              <a:t>折半插入排序</a:t>
            </a:r>
          </a:p>
          <a:p>
            <a:r>
              <a:rPr lang="zh-CN" altLang="en-US"/>
              <a:t>希尔排序</a:t>
            </a:r>
          </a:p>
          <a:p>
            <a:r>
              <a:rPr lang="zh-CN" altLang="en-US">
                <a:solidFill>
                  <a:srgbClr val="FF0000"/>
                </a:solidFill>
              </a:rPr>
              <a:t>冒泡排序</a:t>
            </a:r>
          </a:p>
          <a:p>
            <a:r>
              <a:rPr lang="zh-CN" altLang="en-US">
                <a:solidFill>
                  <a:srgbClr val="FF0000"/>
                </a:solidFill>
              </a:rPr>
              <a:t>快速排序</a:t>
            </a:r>
          </a:p>
          <a:p>
            <a:r>
              <a:rPr lang="zh-CN" altLang="en-US"/>
              <a:t>选择排序</a:t>
            </a:r>
          </a:p>
          <a:p>
            <a:r>
              <a:rPr lang="zh-CN" altLang="en-US" i="1">
                <a:solidFill>
                  <a:srgbClr val="FF0000"/>
                </a:solidFill>
              </a:rPr>
              <a:t>堆排序</a:t>
            </a:r>
          </a:p>
          <a:p>
            <a:r>
              <a:rPr lang="zh-CN" altLang="en-US">
                <a:solidFill>
                  <a:srgbClr val="FF0000"/>
                </a:solidFill>
              </a:rPr>
              <a:t>归并排序</a:t>
            </a:r>
          </a:p>
          <a:p>
            <a:r>
              <a:rPr lang="zh-CN" altLang="en-US"/>
              <a:t>基数排序</a:t>
            </a:r>
          </a:p>
          <a:p>
            <a:r>
              <a:rPr lang="en-US" altLang="zh-CN"/>
              <a:t>Tim</a:t>
            </a:r>
            <a:r>
              <a:rPr lang="zh-CN" altLang="en-US" smtClean="0"/>
              <a:t>排序</a:t>
            </a:r>
            <a:endParaRPr lang="zh-CN" altLang="en-US"/>
          </a:p>
        </p:txBody>
      </p:sp>
      <p:sp>
        <p:nvSpPr>
          <p:cNvPr id="2" name="标题 1"/>
          <p:cNvSpPr>
            <a:spLocks noGrp="1"/>
          </p:cNvSpPr>
          <p:nvPr>
            <p:ph type="title"/>
          </p:nvPr>
        </p:nvSpPr>
        <p:spPr/>
        <p:txBody>
          <a:bodyPr>
            <a:normAutofit fontScale="90000"/>
          </a:bodyPr>
          <a:lstStyle/>
          <a:p>
            <a:r>
              <a:rPr lang="zh-CN" altLang="en-US" smtClean="0"/>
              <a:t>常见排序</a:t>
            </a:r>
            <a:endParaRPr lang="zh-CN" altLang="en-US"/>
          </a:p>
        </p:txBody>
      </p:sp>
      <p:sp>
        <p:nvSpPr>
          <p:cNvPr id="4" name="灯片编号占位符 3"/>
          <p:cNvSpPr>
            <a:spLocks noGrp="1"/>
          </p:cNvSpPr>
          <p:nvPr>
            <p:ph type="sldNum" sz="quarter" idx="13"/>
          </p:nvPr>
        </p:nvSpPr>
        <p:spPr/>
        <p:txBody>
          <a:bodyPr/>
          <a:lstStyle/>
          <a:p>
            <a:fld id="{4E74B28E-D899-4E33-89B3-E1DBC4EE95B8}" type="slidenum">
              <a:rPr lang="zh-CN" altLang="en-US" smtClean="0"/>
              <a:t>59</a:t>
            </a:fld>
            <a:endParaRPr lang="zh-CN" altLang="en-US"/>
          </a:p>
        </p:txBody>
      </p:sp>
      <p:sp>
        <p:nvSpPr>
          <p:cNvPr id="3" name="矩形 2"/>
          <p:cNvSpPr/>
          <p:nvPr/>
        </p:nvSpPr>
        <p:spPr>
          <a:xfrm>
            <a:off x="4511034" y="1989638"/>
            <a:ext cx="6092825" cy="800219"/>
          </a:xfrm>
          <a:prstGeom prst="rect">
            <a:avLst/>
          </a:prstGeom>
        </p:spPr>
        <p:txBody>
          <a:bodyPr>
            <a:spAutoFit/>
          </a:bodyPr>
          <a:lstStyle/>
          <a:p>
            <a:r>
              <a:rPr lang="zh-CN" altLang="zh-CN"/>
              <a:t>大部分排序都是基于关键字比较的排序方法，另有部分不是基于关键字比较的排序方法。</a:t>
            </a:r>
            <a:endParaRPr lang="zh-CN" altLang="en-US"/>
          </a:p>
        </p:txBody>
      </p:sp>
    </p:spTree>
    <p:extLst>
      <p:ext uri="{BB962C8B-B14F-4D97-AF65-F5344CB8AC3E}">
        <p14:creationId xmlns:p14="http://schemas.microsoft.com/office/powerpoint/2010/main" val="396510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关键字</a:t>
            </a:r>
            <a:r>
              <a:rPr lang="zh-CN" altLang="en-US" smtClean="0"/>
              <a:t>项是记录中的关键信息项，在</a:t>
            </a:r>
            <a:r>
              <a:rPr lang="zh-CN" altLang="en-US"/>
              <a:t>我们</a:t>
            </a:r>
            <a:r>
              <a:rPr lang="zh-CN" altLang="en-US" smtClean="0"/>
              <a:t>分析查找算法</a:t>
            </a:r>
            <a:r>
              <a:rPr lang="zh-CN" altLang="en-US"/>
              <a:t>原理时，常省略其它信息项的内容而</a:t>
            </a:r>
            <a:r>
              <a:rPr lang="zh-CN" altLang="en-US">
                <a:solidFill>
                  <a:srgbClr val="FF0000"/>
                </a:solidFill>
              </a:rPr>
              <a:t>只关注关键字</a:t>
            </a:r>
            <a:r>
              <a:rPr lang="zh-CN" altLang="en-US"/>
              <a:t>部分。</a:t>
            </a:r>
          </a:p>
          <a:p>
            <a:r>
              <a:rPr lang="zh-CN" altLang="en-US"/>
              <a:t>集合</a:t>
            </a:r>
            <a:r>
              <a:rPr lang="zh-CN" altLang="en-US" smtClean="0"/>
              <a:t>即四</a:t>
            </a:r>
            <a:r>
              <a:rPr lang="zh-CN" altLang="en-US"/>
              <a:t>类</a:t>
            </a:r>
            <a:r>
              <a:rPr lang="zh-CN" altLang="en-US" smtClean="0"/>
              <a:t>数据结构中</a:t>
            </a:r>
            <a:r>
              <a:rPr lang="zh-CN" altLang="en-US"/>
              <a:t>的一种</a:t>
            </a:r>
            <a:r>
              <a:rPr lang="zh-CN" altLang="en-US" smtClean="0"/>
              <a:t>。在记录</a:t>
            </a:r>
            <a:r>
              <a:rPr lang="zh-CN" altLang="en-US"/>
              <a:t>构成的</a:t>
            </a:r>
            <a:r>
              <a:rPr lang="zh-CN" altLang="en-US" smtClean="0"/>
              <a:t>集合结构下，以</a:t>
            </a:r>
            <a:r>
              <a:rPr lang="zh-CN" altLang="en-US" smtClean="0">
                <a:solidFill>
                  <a:srgbClr val="FF0000"/>
                </a:solidFill>
              </a:rPr>
              <a:t>数据检索</a:t>
            </a:r>
            <a:r>
              <a:rPr lang="zh-CN" altLang="en-US">
                <a:solidFill>
                  <a:srgbClr val="FF0000"/>
                </a:solidFill>
              </a:rPr>
              <a:t>和</a:t>
            </a:r>
            <a:r>
              <a:rPr lang="zh-CN" altLang="en-US" smtClean="0">
                <a:solidFill>
                  <a:srgbClr val="FF0000"/>
                </a:solidFill>
              </a:rPr>
              <a:t>查找</a:t>
            </a:r>
            <a:r>
              <a:rPr lang="zh-CN" altLang="en-US" smtClean="0"/>
              <a:t>为主要基本操作，称为</a:t>
            </a:r>
            <a:r>
              <a:rPr lang="zh-CN" altLang="en-US">
                <a:solidFill>
                  <a:srgbClr val="FF0000"/>
                </a:solidFill>
              </a:rPr>
              <a:t>查找</a:t>
            </a:r>
            <a:r>
              <a:rPr lang="zh-CN" altLang="en-US" smtClean="0">
                <a:solidFill>
                  <a:srgbClr val="FF0000"/>
                </a:solidFill>
              </a:rPr>
              <a:t>表、映射、字典或</a:t>
            </a:r>
            <a:r>
              <a:rPr lang="zh-CN" altLang="en-US">
                <a:solidFill>
                  <a:srgbClr val="FF0000"/>
                </a:solidFill>
              </a:rPr>
              <a:t>关联</a:t>
            </a:r>
            <a:r>
              <a:rPr lang="zh-CN" altLang="en-US"/>
              <a:t>。</a:t>
            </a:r>
          </a:p>
          <a:p>
            <a:endParaRPr lang="zh-CN" altLang="en-US"/>
          </a:p>
        </p:txBody>
      </p:sp>
      <p:sp>
        <p:nvSpPr>
          <p:cNvPr id="3" name="标题 2"/>
          <p:cNvSpPr>
            <a:spLocks noGrp="1"/>
          </p:cNvSpPr>
          <p:nvPr>
            <p:ph type="title"/>
          </p:nvPr>
        </p:nvSpPr>
        <p:spPr/>
        <p:txBody>
          <a:bodyPr>
            <a:normAutofit fontScale="90000"/>
          </a:bodyPr>
          <a:lstStyle/>
          <a:p>
            <a:r>
              <a:rPr lang="zh-CN" altLang="en-US" smtClean="0"/>
              <a:t>相关概念</a:t>
            </a:r>
            <a:endParaRPr lang="zh-CN" altLang="en-US"/>
          </a:p>
        </p:txBody>
      </p:sp>
    </p:spTree>
    <p:extLst>
      <p:ext uri="{BB962C8B-B14F-4D97-AF65-F5344CB8AC3E}">
        <p14:creationId xmlns:p14="http://schemas.microsoft.com/office/powerpoint/2010/main" val="280282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a:hlinkClick r:id="rId2" action="ppaction://hlinksldjump"/>
          </p:cNvPr>
          <p:cNvSpPr txBox="1">
            <a:spLocks noChangeArrowheads="1"/>
          </p:cNvSpPr>
          <p:nvPr/>
        </p:nvSpPr>
        <p:spPr bwMode="auto">
          <a:xfrm>
            <a:off x="2134766" y="1384625"/>
            <a:ext cx="3657124" cy="701837"/>
          </a:xfrm>
          <a:prstGeom prst="rect">
            <a:avLst/>
          </a:prstGeom>
          <a:noFill/>
          <a:ln w="9525">
            <a:noFill/>
            <a:miter lim="800000"/>
            <a:headEnd/>
            <a:tailEnd/>
          </a:ln>
        </p:spPr>
        <p:txBody>
          <a:bodyPr>
            <a:spAutoFit/>
          </a:bodyPr>
          <a:lstStyle/>
          <a:p>
            <a:pPr>
              <a:lnSpc>
                <a:spcPct val="125000"/>
              </a:lnSpc>
            </a:pPr>
            <a:r>
              <a:rPr kumimoji="1" lang="zh-CN" altLang="en-US" sz="3200" b="1">
                <a:latin typeface="Times New Roman" pitchFamily="18" charset="0"/>
                <a:ea typeface="楷体_GB2312" pitchFamily="49" charset="-122"/>
              </a:rPr>
              <a:t>　时间　</a:t>
            </a:r>
          </a:p>
        </p:txBody>
      </p:sp>
      <p:grpSp>
        <p:nvGrpSpPr>
          <p:cNvPr id="2" name="Group 19"/>
          <p:cNvGrpSpPr>
            <a:grpSpLocks/>
          </p:cNvGrpSpPr>
          <p:nvPr/>
        </p:nvGrpSpPr>
        <p:grpSpPr bwMode="auto">
          <a:xfrm>
            <a:off x="3715964" y="1027353"/>
            <a:ext cx="7919536" cy="1905441"/>
            <a:chOff x="1610" y="618"/>
            <a:chExt cx="4397" cy="1200"/>
          </a:xfrm>
        </p:grpSpPr>
        <p:sp>
          <p:nvSpPr>
            <p:cNvPr id="30730" name="Text Box 4"/>
            <p:cNvSpPr txBox="1">
              <a:spLocks noChangeArrowheads="1"/>
            </p:cNvSpPr>
            <p:nvPr/>
          </p:nvSpPr>
          <p:spPr bwMode="auto">
            <a:xfrm>
              <a:off x="1655" y="618"/>
              <a:ext cx="4352" cy="442"/>
            </a:xfrm>
            <a:prstGeom prst="rect">
              <a:avLst/>
            </a:prstGeom>
            <a:noFill/>
            <a:ln w="9525">
              <a:noFill/>
              <a:miter lim="800000"/>
              <a:headEnd/>
              <a:tailEnd/>
            </a:ln>
          </p:spPr>
          <p:txBody>
            <a:bodyPr>
              <a:spAutoFit/>
            </a:bodyPr>
            <a:lstStyle/>
            <a:p>
              <a:pPr marL="2782888" indent="-2782888">
                <a:lnSpc>
                  <a:spcPct val="125000"/>
                </a:lnSpc>
              </a:pPr>
              <a:r>
                <a:rPr kumimoji="1" lang="zh-CN" altLang="en-US" sz="3200" b="1">
                  <a:latin typeface="Times New Roman" pitchFamily="18" charset="0"/>
                  <a:ea typeface="楷体_GB2312" pitchFamily="49" charset="-122"/>
                </a:rPr>
                <a:t>　比较次数（与关键字值比较）　</a:t>
              </a:r>
            </a:p>
          </p:txBody>
        </p:sp>
        <p:sp>
          <p:nvSpPr>
            <p:cNvPr id="30731" name="Text Box 5"/>
            <p:cNvSpPr txBox="1">
              <a:spLocks noChangeArrowheads="1"/>
            </p:cNvSpPr>
            <p:nvPr/>
          </p:nvSpPr>
          <p:spPr bwMode="auto">
            <a:xfrm>
              <a:off x="1610" y="1376"/>
              <a:ext cx="4083" cy="442"/>
            </a:xfrm>
            <a:prstGeom prst="rect">
              <a:avLst/>
            </a:prstGeom>
            <a:noFill/>
            <a:ln w="9525">
              <a:noFill/>
              <a:miter lim="800000"/>
              <a:headEnd/>
              <a:tailEnd/>
            </a:ln>
          </p:spPr>
          <p:txBody>
            <a:bodyPr>
              <a:spAutoFit/>
            </a:bodyPr>
            <a:lstStyle/>
            <a:p>
              <a:pPr>
                <a:lnSpc>
                  <a:spcPct val="125000"/>
                </a:lnSpc>
              </a:pPr>
              <a:r>
                <a:rPr kumimoji="1" lang="zh-CN" altLang="en-US" sz="3200" b="1">
                  <a:latin typeface="Times New Roman" pitchFamily="18" charset="0"/>
                  <a:ea typeface="楷体_GB2312" pitchFamily="49" charset="-122"/>
                </a:rPr>
                <a:t>　移动次数　</a:t>
              </a:r>
            </a:p>
          </p:txBody>
        </p:sp>
        <p:sp>
          <p:nvSpPr>
            <p:cNvPr id="30732" name="AutoShape 6"/>
            <p:cNvSpPr>
              <a:spLocks/>
            </p:cNvSpPr>
            <p:nvPr/>
          </p:nvSpPr>
          <p:spPr bwMode="auto">
            <a:xfrm>
              <a:off x="1746" y="906"/>
              <a:ext cx="181" cy="816"/>
            </a:xfrm>
            <a:prstGeom prst="leftBrace">
              <a:avLst>
                <a:gd name="adj1" fmla="val 37569"/>
                <a:gd name="adj2" fmla="val 50000"/>
              </a:avLst>
            </a:prstGeom>
            <a:noFill/>
            <a:ln w="28575">
              <a:solidFill>
                <a:schemeClr val="tx1"/>
              </a:solidFill>
              <a:round/>
              <a:headEnd/>
              <a:tailEnd/>
            </a:ln>
          </p:spPr>
          <p:txBody>
            <a:bodyPr wrap="none" anchor="ctr"/>
            <a:lstStyle/>
            <a:p>
              <a:pPr algn="ctr"/>
              <a:endParaRPr kumimoji="1" lang="zh-CN" altLang="en-US" sz="3200">
                <a:latin typeface="Times New Roman" pitchFamily="18" charset="0"/>
              </a:endParaRPr>
            </a:p>
          </p:txBody>
        </p:sp>
      </p:grpSp>
      <p:sp>
        <p:nvSpPr>
          <p:cNvPr id="147463" name="Text Box 7"/>
          <p:cNvSpPr txBox="1">
            <a:spLocks noChangeArrowheads="1"/>
          </p:cNvSpPr>
          <p:nvPr/>
        </p:nvSpPr>
        <p:spPr bwMode="auto">
          <a:xfrm>
            <a:off x="2236353" y="3105873"/>
            <a:ext cx="4469818" cy="701837"/>
          </a:xfrm>
          <a:prstGeom prst="rect">
            <a:avLst/>
          </a:prstGeom>
          <a:noFill/>
          <a:ln w="9525">
            <a:noFill/>
            <a:miter lim="800000"/>
            <a:headEnd/>
            <a:tailEnd/>
          </a:ln>
        </p:spPr>
        <p:txBody>
          <a:bodyPr>
            <a:spAutoFit/>
          </a:bodyPr>
          <a:lstStyle/>
          <a:p>
            <a:pPr>
              <a:lnSpc>
                <a:spcPct val="125000"/>
              </a:lnSpc>
            </a:pPr>
            <a:r>
              <a:rPr kumimoji="1" lang="zh-CN" altLang="en-US" sz="3200" b="1">
                <a:latin typeface="Times New Roman" pitchFamily="18" charset="0"/>
                <a:ea typeface="楷体_GB2312" pitchFamily="49" charset="-122"/>
              </a:rPr>
              <a:t>　空间：　</a:t>
            </a:r>
          </a:p>
        </p:txBody>
      </p:sp>
      <p:sp>
        <p:nvSpPr>
          <p:cNvPr id="147464" name="Text Box 8"/>
          <p:cNvSpPr txBox="1">
            <a:spLocks noChangeArrowheads="1"/>
          </p:cNvSpPr>
          <p:nvPr/>
        </p:nvSpPr>
        <p:spPr bwMode="auto">
          <a:xfrm>
            <a:off x="3963329" y="3105872"/>
            <a:ext cx="7009487" cy="701837"/>
          </a:xfrm>
          <a:prstGeom prst="rect">
            <a:avLst/>
          </a:prstGeom>
          <a:noFill/>
          <a:ln w="9525">
            <a:noFill/>
            <a:miter lim="800000"/>
            <a:headEnd/>
            <a:tailEnd/>
          </a:ln>
        </p:spPr>
        <p:txBody>
          <a:bodyPr>
            <a:spAutoFit/>
          </a:bodyPr>
          <a:lstStyle/>
          <a:p>
            <a:pPr>
              <a:lnSpc>
                <a:spcPct val="125000"/>
              </a:lnSpc>
            </a:pPr>
            <a:r>
              <a:rPr kumimoji="1" lang="zh-CN" altLang="en-US" sz="3200" b="1" smtClean="0">
                <a:latin typeface="Times New Roman" pitchFamily="18" charset="0"/>
                <a:ea typeface="楷体_GB2312" pitchFamily="49" charset="-122"/>
              </a:rPr>
              <a:t>指</a:t>
            </a:r>
            <a:r>
              <a:rPr kumimoji="1" lang="zh-CN" altLang="en-US" sz="3200" b="1" dirty="0">
                <a:latin typeface="Times New Roman" pitchFamily="18" charset="0"/>
                <a:ea typeface="楷体_GB2312" pitchFamily="49" charset="-122"/>
              </a:rPr>
              <a:t>所需辅助空间的大小　</a:t>
            </a:r>
          </a:p>
        </p:txBody>
      </p:sp>
      <p:sp>
        <p:nvSpPr>
          <p:cNvPr id="147466" name="AutoShape 10"/>
          <p:cNvSpPr>
            <a:spLocks/>
          </p:cNvSpPr>
          <p:nvPr/>
        </p:nvSpPr>
        <p:spPr bwMode="auto">
          <a:xfrm>
            <a:off x="2439543" y="1841904"/>
            <a:ext cx="234920" cy="2632684"/>
          </a:xfrm>
          <a:prstGeom prst="leftBrace">
            <a:avLst>
              <a:gd name="adj1" fmla="val 124474"/>
              <a:gd name="adj2" fmla="val 50000"/>
            </a:avLst>
          </a:prstGeom>
          <a:noFill/>
          <a:ln w="28575">
            <a:solidFill>
              <a:schemeClr val="tx1"/>
            </a:solidFill>
            <a:round/>
            <a:headEnd/>
            <a:tailEnd/>
          </a:ln>
        </p:spPr>
        <p:txBody>
          <a:bodyPr wrap="none" anchor="ctr"/>
          <a:lstStyle/>
          <a:p>
            <a:pPr algn="ctr"/>
            <a:endParaRPr kumimoji="1" lang="zh-CN" altLang="en-US" sz="3200">
              <a:latin typeface="Times New Roman" pitchFamily="18" charset="0"/>
            </a:endParaRPr>
          </a:p>
        </p:txBody>
      </p:sp>
      <p:sp>
        <p:nvSpPr>
          <p:cNvPr id="147467" name="Text Box 11"/>
          <p:cNvSpPr txBox="1">
            <a:spLocks noChangeArrowheads="1"/>
          </p:cNvSpPr>
          <p:nvPr/>
        </p:nvSpPr>
        <p:spPr bwMode="auto">
          <a:xfrm>
            <a:off x="2236353" y="4096703"/>
            <a:ext cx="4469818" cy="701837"/>
          </a:xfrm>
          <a:prstGeom prst="rect">
            <a:avLst/>
          </a:prstGeom>
          <a:noFill/>
          <a:ln w="9525">
            <a:noFill/>
            <a:miter lim="800000"/>
            <a:headEnd/>
            <a:tailEnd/>
          </a:ln>
        </p:spPr>
        <p:txBody>
          <a:bodyPr>
            <a:spAutoFit/>
          </a:bodyPr>
          <a:lstStyle/>
          <a:p>
            <a:pPr>
              <a:lnSpc>
                <a:spcPct val="125000"/>
              </a:lnSpc>
            </a:pPr>
            <a:r>
              <a:rPr kumimoji="1" lang="zh-CN" altLang="en-US" sz="3200" b="1" dirty="0">
                <a:latin typeface="Times New Roman" pitchFamily="18" charset="0"/>
                <a:ea typeface="楷体_GB2312" pitchFamily="49" charset="-122"/>
              </a:rPr>
              <a:t>　稳定性　</a:t>
            </a:r>
          </a:p>
        </p:txBody>
      </p:sp>
      <p:sp>
        <p:nvSpPr>
          <p:cNvPr id="3" name="标题 2"/>
          <p:cNvSpPr>
            <a:spLocks noGrp="1"/>
          </p:cNvSpPr>
          <p:nvPr>
            <p:ph type="title"/>
          </p:nvPr>
        </p:nvSpPr>
        <p:spPr/>
        <p:txBody>
          <a:bodyPr>
            <a:normAutofit fontScale="90000"/>
          </a:bodyPr>
          <a:lstStyle/>
          <a:p>
            <a:r>
              <a:rPr lang="zh-CN" altLang="en-US" smtClean="0"/>
              <a:t>排序</a:t>
            </a:r>
            <a:r>
              <a:rPr lang="zh-CN" altLang="en-US"/>
              <a:t>算法的</a:t>
            </a:r>
            <a:r>
              <a:rPr lang="zh-CN" altLang="en-US" smtClean="0"/>
              <a:t>性能评价</a:t>
            </a:r>
            <a:endParaRPr lang="zh-CN" altLang="en-US"/>
          </a:p>
        </p:txBody>
      </p:sp>
      <p:sp>
        <p:nvSpPr>
          <p:cNvPr id="5" name="矩形 4"/>
          <p:cNvSpPr/>
          <p:nvPr/>
        </p:nvSpPr>
        <p:spPr>
          <a:xfrm>
            <a:off x="5663158" y="4600299"/>
            <a:ext cx="5972338" cy="1754326"/>
          </a:xfrm>
          <a:prstGeom prst="rect">
            <a:avLst/>
          </a:prstGeom>
        </p:spPr>
        <p:txBody>
          <a:bodyPr wrap="square">
            <a:spAutoFit/>
          </a:bodyPr>
          <a:lstStyle/>
          <a:p>
            <a:pPr>
              <a:lnSpc>
                <a:spcPct val="150000"/>
              </a:lnSpc>
            </a:pPr>
            <a:r>
              <a:rPr kumimoji="1" lang="zh-CN" altLang="en-US" sz="2400" b="1" smtClean="0">
                <a:latin typeface="楷体_GB2312" pitchFamily="49" charset="-122"/>
                <a:ea typeface="楷体_GB2312" pitchFamily="49" charset="-122"/>
              </a:rPr>
              <a:t>内部排序算法的</a:t>
            </a:r>
            <a:r>
              <a:rPr kumimoji="1" lang="zh-CN" altLang="en-US" sz="2400" b="1">
                <a:solidFill>
                  <a:srgbClr val="0000FF"/>
                </a:solidFill>
                <a:latin typeface="楷体_GB2312" pitchFamily="49" charset="-122"/>
                <a:ea typeface="楷体_GB2312" pitchFamily="49" charset="-122"/>
              </a:rPr>
              <a:t>基本</a:t>
            </a:r>
            <a:r>
              <a:rPr kumimoji="1" lang="zh-CN" altLang="en-US" sz="2400" b="1" smtClean="0">
                <a:solidFill>
                  <a:srgbClr val="0000FF"/>
                </a:solidFill>
                <a:latin typeface="楷体_GB2312" pitchFamily="49" charset="-122"/>
                <a:ea typeface="楷体_GB2312" pitchFamily="49" charset="-122"/>
              </a:rPr>
              <a:t>操作</a:t>
            </a:r>
            <a:r>
              <a:rPr kumimoji="1" lang="zh-CN" altLang="en-US" sz="2400" b="1" smtClean="0">
                <a:latin typeface="楷体_GB2312" pitchFamily="49" charset="-122"/>
                <a:ea typeface="楷体_GB2312" pitchFamily="49" charset="-122"/>
              </a:rPr>
              <a:t>：</a:t>
            </a:r>
            <a:endParaRPr kumimoji="1" lang="en-US" altLang="zh-CN" sz="2400" b="1" smtClean="0">
              <a:latin typeface="楷体_GB2312" pitchFamily="49" charset="-122"/>
              <a:ea typeface="楷体_GB2312" pitchFamily="49" charset="-122"/>
            </a:endParaRPr>
          </a:p>
          <a:p>
            <a:pPr>
              <a:lnSpc>
                <a:spcPct val="150000"/>
              </a:lnSpc>
            </a:pP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）“比较”序列中两个关键字</a:t>
            </a:r>
            <a:r>
              <a:rPr kumimoji="1" lang="zh-CN" altLang="en-US" sz="2400" b="1" smtClean="0">
                <a:latin typeface="楷体_GB2312" pitchFamily="49" charset="-122"/>
                <a:ea typeface="楷体_GB2312" pitchFamily="49" charset="-122"/>
              </a:rPr>
              <a:t>的大小；</a:t>
            </a:r>
            <a:endParaRPr kumimoji="1" lang="en-US" altLang="zh-CN" sz="2400" b="1" smtClean="0">
              <a:latin typeface="楷体_GB2312" pitchFamily="49" charset="-122"/>
              <a:ea typeface="楷体_GB2312" pitchFamily="49" charset="-122"/>
            </a:endParaRPr>
          </a:p>
          <a:p>
            <a:pPr>
              <a:lnSpc>
                <a:spcPct val="150000"/>
              </a:lnSpc>
            </a:pP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2</a:t>
            </a:r>
            <a:r>
              <a:rPr kumimoji="1" lang="zh-CN" altLang="en-US" sz="2400" b="1">
                <a:latin typeface="楷体_GB2312" pitchFamily="49" charset="-122"/>
                <a:ea typeface="楷体_GB2312" pitchFamily="49" charset="-122"/>
              </a:rPr>
              <a:t>）</a:t>
            </a:r>
            <a:r>
              <a:rPr kumimoji="1" lang="zh-CN" altLang="en-US" sz="2400" b="1">
                <a:solidFill>
                  <a:srgbClr val="0000FF"/>
                </a:solidFill>
                <a:latin typeface="Times New Roman" pitchFamily="18" charset="0"/>
                <a:ea typeface="楷体_GB2312" pitchFamily="49" charset="-122"/>
              </a:rPr>
              <a:t>“</a:t>
            </a:r>
            <a:r>
              <a:rPr kumimoji="1" lang="zh-CN" altLang="en-US" sz="2400" b="1">
                <a:solidFill>
                  <a:srgbClr val="0000FF"/>
                </a:solidFill>
                <a:latin typeface="楷体_GB2312" pitchFamily="49" charset="-122"/>
                <a:ea typeface="楷体_GB2312" pitchFamily="49" charset="-122"/>
              </a:rPr>
              <a:t>移动</a:t>
            </a:r>
            <a:r>
              <a:rPr kumimoji="1" lang="zh-CN" altLang="en-US" sz="2400" b="1">
                <a:solidFill>
                  <a:srgbClr val="0000FF"/>
                </a:solidFill>
                <a:latin typeface="Times New Roman" pitchFamily="18" charset="0"/>
                <a:ea typeface="楷体_GB2312" pitchFamily="49" charset="-122"/>
              </a:rPr>
              <a:t>”</a:t>
            </a:r>
            <a:r>
              <a:rPr kumimoji="1" lang="zh-CN" altLang="en-US" sz="2400" b="1">
                <a:latin typeface="楷体_GB2312" pitchFamily="49" charset="-122"/>
                <a:ea typeface="楷体_GB2312" pitchFamily="49" charset="-122"/>
              </a:rPr>
              <a:t>记录</a:t>
            </a:r>
            <a:r>
              <a:rPr kumimoji="1" lang="zh-CN" altLang="en-US" sz="2400" b="1" smtClean="0">
                <a:latin typeface="楷体_GB2312" pitchFamily="49" charset="-122"/>
                <a:ea typeface="楷体_GB2312" pitchFamily="49" charset="-122"/>
              </a:rPr>
              <a:t>。</a:t>
            </a:r>
            <a:endParaRPr kumimoji="1" lang="zh-CN" altLang="en-US" sz="2400" b="1">
              <a:latin typeface="楷体_GB2312" pitchFamily="49" charset="-122"/>
              <a:ea typeface="楷体_GB2312" pitchFamily="49" charset="-122"/>
            </a:endParaRPr>
          </a:p>
        </p:txBody>
      </p:sp>
    </p:spTree>
    <p:extLst>
      <p:ext uri="{BB962C8B-B14F-4D97-AF65-F5344CB8AC3E}">
        <p14:creationId xmlns:p14="http://schemas.microsoft.com/office/powerpoint/2010/main" val="39260004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strips(downRight)">
                                      <p:cBhvr>
                                        <p:cTn id="7" dur="500"/>
                                        <p:tgtEl>
                                          <p:spTgt spid="147459"/>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47463"/>
                                        </p:tgtEl>
                                        <p:attrNameLst>
                                          <p:attrName>style.visibility</p:attrName>
                                        </p:attrNameLst>
                                      </p:cBhvr>
                                      <p:to>
                                        <p:strVal val="visible"/>
                                      </p:to>
                                    </p:set>
                                    <p:animEffect transition="in" filter="strips(downRight)">
                                      <p:cBhvr>
                                        <p:cTn id="11" dur="500"/>
                                        <p:tgtEl>
                                          <p:spTgt spid="147463"/>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47467"/>
                                        </p:tgtEl>
                                        <p:attrNameLst>
                                          <p:attrName>style.visibility</p:attrName>
                                        </p:attrNameLst>
                                      </p:cBhvr>
                                      <p:to>
                                        <p:strVal val="visible"/>
                                      </p:to>
                                    </p:set>
                                    <p:animEffect transition="in" filter="strips(downRight)">
                                      <p:cBhvr>
                                        <p:cTn id="15" dur="500"/>
                                        <p:tgtEl>
                                          <p:spTgt spid="147467"/>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7466"/>
                                        </p:tgtEl>
                                        <p:attrNameLst>
                                          <p:attrName>style.visibility</p:attrName>
                                        </p:attrNameLst>
                                      </p:cBhvr>
                                      <p:to>
                                        <p:strVal val="visible"/>
                                      </p:to>
                                    </p:set>
                                    <p:animEffect transition="in" filter="wipe(up)">
                                      <p:cBhvr>
                                        <p:cTn id="19" dur="500"/>
                                        <p:tgtEl>
                                          <p:spTgt spid="14746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47464"/>
                                        </p:tgtEl>
                                        <p:attrNameLst>
                                          <p:attrName>style.visibility</p:attrName>
                                        </p:attrNameLst>
                                      </p:cBhvr>
                                      <p:to>
                                        <p:strVal val="visible"/>
                                      </p:to>
                                    </p:set>
                                    <p:animEffect transition="in" filter="strips(downRight)">
                                      <p:cBhvr>
                                        <p:cTn id="29"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3" grpId="0" autoUpdateAnimBg="0"/>
      <p:bldP spid="147464" grpId="0" autoUpdateAnimBg="0"/>
      <p:bldP spid="147466" grpId="0" animBg="1"/>
      <p:bldP spid="14746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r>
              <a:rPr lang="zh-CN" altLang="en-US">
                <a:solidFill>
                  <a:srgbClr val="FF0000"/>
                </a:solidFill>
              </a:rPr>
              <a:t>顺序</a:t>
            </a:r>
            <a:r>
              <a:rPr lang="zh-CN" altLang="en-US" smtClean="0">
                <a:solidFill>
                  <a:srgbClr val="FF0000"/>
                </a:solidFill>
              </a:rPr>
              <a:t>存储</a:t>
            </a:r>
            <a:endParaRPr lang="en-US" altLang="zh-CN" smtClean="0">
              <a:solidFill>
                <a:srgbClr val="FF0000"/>
              </a:solidFill>
            </a:endParaRPr>
          </a:p>
          <a:p>
            <a:r>
              <a:rPr lang="zh-CN" altLang="en-US" smtClean="0"/>
              <a:t>链式存储，如单链表</a:t>
            </a:r>
            <a:endParaRPr lang="en-US" altLang="zh-CN" smtClean="0"/>
          </a:p>
          <a:p>
            <a:r>
              <a:rPr lang="zh-CN" altLang="en-US"/>
              <a:t>不同的</a:t>
            </a:r>
            <a:r>
              <a:rPr lang="zh-CN" altLang="en-US" smtClean="0"/>
              <a:t>算法适合不同的结构</a:t>
            </a:r>
            <a:endParaRPr lang="zh-CN" altLang="en-US"/>
          </a:p>
        </p:txBody>
      </p:sp>
      <p:sp>
        <p:nvSpPr>
          <p:cNvPr id="3" name="标题 2"/>
          <p:cNvSpPr>
            <a:spLocks noGrp="1"/>
          </p:cNvSpPr>
          <p:nvPr>
            <p:ph type="title"/>
          </p:nvPr>
        </p:nvSpPr>
        <p:spPr/>
        <p:txBody>
          <a:bodyPr>
            <a:normAutofit fontScale="90000"/>
          </a:bodyPr>
          <a:lstStyle/>
          <a:p>
            <a:r>
              <a:rPr lang="zh-CN" altLang="en-US"/>
              <a:t>待排序记录表的存储</a:t>
            </a:r>
            <a:r>
              <a:rPr lang="zh-CN" altLang="en-US" smtClean="0"/>
              <a:t>方式结构</a:t>
            </a:r>
            <a:endParaRPr lang="zh-CN" altLang="en-US"/>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61</a:t>
            </a:fld>
            <a:endParaRPr lang="zh-CN" altLang="en-US" dirty="0"/>
          </a:p>
        </p:txBody>
      </p:sp>
    </p:spTree>
    <p:extLst>
      <p:ext uri="{BB962C8B-B14F-4D97-AF65-F5344CB8AC3E}">
        <p14:creationId xmlns:p14="http://schemas.microsoft.com/office/powerpoint/2010/main" val="349195249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mtClean="0"/>
              <a:t>记录类</a:t>
            </a:r>
            <a:endParaRPr lang="zh-CN" altLang="en-US"/>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62</a:t>
            </a:fld>
            <a:endParaRPr lang="zh-CN" altLang="en-US" dirty="0"/>
          </a:p>
        </p:txBody>
      </p:sp>
      <p:sp>
        <p:nvSpPr>
          <p:cNvPr id="5" name="Rectangle 1"/>
          <p:cNvSpPr>
            <a:spLocks noChangeArrowheads="1"/>
          </p:cNvSpPr>
          <p:nvPr/>
        </p:nvSpPr>
        <p:spPr bwMode="auto">
          <a:xfrm>
            <a:off x="982642" y="1053530"/>
            <a:ext cx="8878045" cy="5355312"/>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Record(</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object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key, value=</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None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 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.value = value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__eq__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other):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 other.key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__lt__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,other):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&lt; other.key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__gt__</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,other):</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&gt; other.key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getKey(</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getValue(</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.getValue()</a:t>
            </a: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97652853"/>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可排序表类</a:t>
            </a:r>
            <a:endParaRPr lang="zh-CN"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37" y="981526"/>
            <a:ext cx="4125485" cy="565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455246" y="1629594"/>
            <a:ext cx="3909596" cy="800219"/>
          </a:xfrm>
          <a:prstGeom prst="rect">
            <a:avLst/>
          </a:prstGeom>
        </p:spPr>
        <p:txBody>
          <a:bodyPr wrap="none">
            <a:spAutoFit/>
          </a:bodyPr>
          <a:lstStyle/>
          <a:p>
            <a:endParaRPr lang="en-US" altLang="zh-CN" smtClean="0">
              <a:solidFill>
                <a:srgbClr val="FF0000"/>
              </a:solidFill>
            </a:endParaRPr>
          </a:p>
          <a:p>
            <a:r>
              <a:rPr lang="en-US" altLang="zh-CN" smtClean="0">
                <a:solidFill>
                  <a:srgbClr val="FF0000"/>
                </a:solidFill>
              </a:rPr>
              <a:t>https</a:t>
            </a:r>
            <a:r>
              <a:rPr lang="en-US" altLang="zh-CN">
                <a:solidFill>
                  <a:srgbClr val="FF0000"/>
                </a:solidFill>
              </a:rPr>
              <a:t>://visualgo.net/en/sorting</a:t>
            </a:r>
            <a:endParaRPr lang="zh-CN" altLang="en-US">
              <a:solidFill>
                <a:srgbClr val="FF0000"/>
              </a:solidFill>
            </a:endParaRPr>
          </a:p>
        </p:txBody>
      </p:sp>
    </p:spTree>
    <p:extLst>
      <p:ext uri="{BB962C8B-B14F-4D97-AF65-F5344CB8AC3E}">
        <p14:creationId xmlns:p14="http://schemas.microsoft.com/office/powerpoint/2010/main" val="206708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rmAutofit fontScale="90000"/>
          </a:bodyPr>
          <a:lstStyle/>
          <a:p>
            <a:pPr>
              <a:lnSpc>
                <a:spcPct val="150000"/>
              </a:lnSpc>
              <a:spcBef>
                <a:spcPct val="50000"/>
              </a:spcBef>
              <a:defRPr/>
            </a:pPr>
            <a:r>
              <a:rPr lang="zh-CN" altLang="en-US" sz="3600" b="1">
                <a:ea typeface="楷体_GB2312" pitchFamily="49" charset="-122"/>
              </a:rPr>
              <a:t>交换</a:t>
            </a:r>
            <a:r>
              <a:rPr lang="zh-CN" altLang="en-US" sz="3600" b="1" smtClean="0">
                <a:ea typeface="楷体_GB2312" pitchFamily="49" charset="-122"/>
              </a:rPr>
              <a:t>类排序算法</a:t>
            </a:r>
            <a:r>
              <a:rPr lang="en-US" altLang="zh-CN" sz="3600" b="1" smtClean="0">
                <a:ea typeface="楷体_GB2312" pitchFamily="49" charset="-122"/>
              </a:rPr>
              <a:t>1---</a:t>
            </a:r>
            <a:r>
              <a:rPr lang="zh-CN" altLang="en-US" sz="3600" b="1" smtClean="0">
                <a:ea typeface="楷体_GB2312" pitchFamily="49" charset="-122"/>
              </a:rPr>
              <a:t>冒泡排序</a:t>
            </a:r>
            <a:endParaRPr lang="zh-CN" altLang="en-US" sz="3600" b="1" dirty="0">
              <a:ea typeface="楷体_GB2312" pitchFamily="49" charset="-122"/>
            </a:endParaRP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64</a:t>
            </a:fld>
            <a:endParaRPr lang="zh-CN" altLang="en-US" dirty="0"/>
          </a:p>
        </p:txBody>
      </p:sp>
      <p:sp>
        <p:nvSpPr>
          <p:cNvPr id="4" name="Rectangle 1"/>
          <p:cNvSpPr>
            <a:spLocks noChangeArrowheads="1"/>
          </p:cNvSpPr>
          <p:nvPr/>
        </p:nvSpPr>
        <p:spPr bwMode="auto">
          <a:xfrm>
            <a:off x="550594" y="1825298"/>
            <a:ext cx="11521279" cy="1938992"/>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bubble_sort(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data_len =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(data_len</a:t>
            </a:r>
            <a:r>
              <a:rPr lang="zh-CN" altLang="zh-CN" sz="2000">
                <a:solidFill>
                  <a:srgbClr val="000000"/>
                </a:solidFill>
                <a:latin typeface="Consolas" pitchFamily="49" charset="0"/>
                <a:ea typeface="宋体" pitchFamily="2" charset="-122"/>
                <a:cs typeface="宋体" pitchFamily="2" charset="-122"/>
              </a:rPr>
              <a:t>-</a:t>
            </a:r>
            <a:r>
              <a:rPr lang="zh-CN" altLang="zh-CN" sz="2000">
                <a:solidFill>
                  <a:srgbClr val="0000FF"/>
                </a:solidFill>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获得</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i</a:t>
            </a: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号位置的正确值</a:t>
            </a:r>
            <a:b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20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&lt;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9368221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ChangeArrowheads="1"/>
          </p:cNvSpPr>
          <p:nvPr/>
        </p:nvSpPr>
        <p:spPr bwMode="auto">
          <a:xfrm>
            <a:off x="1047614" y="564539"/>
            <a:ext cx="9980901" cy="6005214"/>
          </a:xfrm>
          <a:prstGeom prst="rect">
            <a:avLst/>
          </a:prstGeom>
          <a:solidFill>
            <a:schemeClr val="accent1"/>
          </a:solidFill>
          <a:ln w="38100">
            <a:solidFill>
              <a:srgbClr val="0000FF"/>
            </a:solidFill>
            <a:miter lim="800000"/>
            <a:headEnd/>
            <a:tailEnd/>
          </a:ln>
        </p:spPr>
        <p:txBody>
          <a:bodyPr lIns="90000" tIns="46800" rIns="90000" bIns="46800" anchor="ctr">
            <a:spAutoFit/>
          </a:bodyPr>
          <a:lstStyle/>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en-US" altLang="zh-CN" sz="2400" dirty="0">
              <a:solidFill>
                <a:srgbClr val="000000"/>
              </a:solidFill>
              <a:latin typeface="Times New Roman" pitchFamily="18" charset="0"/>
            </a:endParaRPr>
          </a:p>
          <a:p>
            <a:pPr algn="ctr" fontAlgn="base">
              <a:spcBef>
                <a:spcPct val="0"/>
              </a:spcBef>
              <a:spcAft>
                <a:spcPct val="0"/>
              </a:spcAft>
            </a:pPr>
            <a:endParaRPr lang="en-US" altLang="zh-CN" sz="2400" dirty="0" smtClean="0">
              <a:solidFill>
                <a:srgbClr val="000000"/>
              </a:solidFill>
              <a:latin typeface="Times New Roman" pitchFamily="18" charset="0"/>
            </a:endParaRPr>
          </a:p>
          <a:p>
            <a:pPr algn="ctr" fontAlgn="base">
              <a:spcBef>
                <a:spcPct val="0"/>
              </a:spcBef>
              <a:spcAft>
                <a:spcPct val="0"/>
              </a:spcAft>
            </a:pPr>
            <a:endParaRPr lang="zh-CN" altLang="en-US" sz="2400" dirty="0">
              <a:solidFill>
                <a:srgbClr val="000000"/>
              </a:solidFill>
              <a:latin typeface="Times New Roman" pitchFamily="18" charset="0"/>
            </a:endParaRPr>
          </a:p>
        </p:txBody>
      </p:sp>
      <p:sp>
        <p:nvSpPr>
          <p:cNvPr id="68610" name="Text Box 3"/>
          <p:cNvSpPr txBox="1">
            <a:spLocks noChangeArrowheads="1"/>
          </p:cNvSpPr>
          <p:nvPr/>
        </p:nvSpPr>
        <p:spPr bwMode="auto">
          <a:xfrm>
            <a:off x="1758724" y="751066"/>
            <a:ext cx="441089" cy="400203"/>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000">
                <a:solidFill>
                  <a:srgbClr val="000000"/>
                </a:solidFill>
                <a:latin typeface="Times New Roman" pitchFamily="18" charset="0"/>
              </a:rPr>
              <a:t>例</a:t>
            </a:r>
          </a:p>
        </p:txBody>
      </p:sp>
      <p:grpSp>
        <p:nvGrpSpPr>
          <p:cNvPr id="2" name="Group 4"/>
          <p:cNvGrpSpPr>
            <a:grpSpLocks/>
          </p:cNvGrpSpPr>
          <p:nvPr/>
        </p:nvGrpSpPr>
        <p:grpSpPr bwMode="auto">
          <a:xfrm>
            <a:off x="3513213" y="751083"/>
            <a:ext cx="493120" cy="4968437"/>
            <a:chOff x="1660" y="473"/>
            <a:chExt cx="233" cy="3129"/>
          </a:xfrm>
        </p:grpSpPr>
        <p:sp>
          <p:nvSpPr>
            <p:cNvPr id="68667" name="Text Box 5"/>
            <p:cNvSpPr txBox="1">
              <a:spLocks noChangeArrowheads="1"/>
            </p:cNvSpPr>
            <p:nvPr/>
          </p:nvSpPr>
          <p:spPr bwMode="auto">
            <a:xfrm>
              <a:off x="1660" y="473"/>
              <a:ext cx="233" cy="2538"/>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38    49    65    76    13    27    30   97</a:t>
              </a:r>
            </a:p>
          </p:txBody>
        </p:sp>
        <p:sp>
          <p:nvSpPr>
            <p:cNvPr id="68668" name="Text Box 6"/>
            <p:cNvSpPr txBox="1">
              <a:spLocks noChangeArrowheads="1"/>
            </p:cNvSpPr>
            <p:nvPr/>
          </p:nvSpPr>
          <p:spPr bwMode="auto">
            <a:xfrm>
              <a:off x="1660" y="2817"/>
              <a:ext cx="233" cy="785"/>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      第一趟</a:t>
              </a:r>
            </a:p>
          </p:txBody>
        </p:sp>
      </p:grpSp>
      <p:grpSp>
        <p:nvGrpSpPr>
          <p:cNvPr id="3" name="Group 7"/>
          <p:cNvGrpSpPr>
            <a:grpSpLocks/>
          </p:cNvGrpSpPr>
          <p:nvPr/>
        </p:nvGrpSpPr>
        <p:grpSpPr bwMode="auto">
          <a:xfrm>
            <a:off x="4347036" y="751079"/>
            <a:ext cx="493118" cy="4584174"/>
            <a:chOff x="2054" y="473"/>
            <a:chExt cx="233" cy="2887"/>
          </a:xfrm>
        </p:grpSpPr>
        <p:sp>
          <p:nvSpPr>
            <p:cNvPr id="68665" name="Text Box 8"/>
            <p:cNvSpPr txBox="1">
              <a:spLocks noChangeArrowheads="1"/>
            </p:cNvSpPr>
            <p:nvPr/>
          </p:nvSpPr>
          <p:spPr bwMode="auto">
            <a:xfrm>
              <a:off x="2054" y="473"/>
              <a:ext cx="233" cy="220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38    49    65    13    27    30   76</a:t>
              </a:r>
            </a:p>
          </p:txBody>
        </p:sp>
        <p:sp>
          <p:nvSpPr>
            <p:cNvPr id="68666" name="Text Box 9"/>
            <p:cNvSpPr txBox="1">
              <a:spLocks noChangeArrowheads="1"/>
            </p:cNvSpPr>
            <p:nvPr/>
          </p:nvSpPr>
          <p:spPr bwMode="auto">
            <a:xfrm>
              <a:off x="2054"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第二趟</a:t>
              </a:r>
            </a:p>
          </p:txBody>
        </p:sp>
      </p:grpSp>
      <p:grpSp>
        <p:nvGrpSpPr>
          <p:cNvPr id="4" name="Group 10"/>
          <p:cNvGrpSpPr>
            <a:grpSpLocks/>
          </p:cNvGrpSpPr>
          <p:nvPr/>
        </p:nvGrpSpPr>
        <p:grpSpPr bwMode="auto">
          <a:xfrm>
            <a:off x="5178778" y="751079"/>
            <a:ext cx="493118" cy="4584174"/>
            <a:chOff x="2447" y="473"/>
            <a:chExt cx="233" cy="2887"/>
          </a:xfrm>
        </p:grpSpPr>
        <p:sp>
          <p:nvSpPr>
            <p:cNvPr id="68663" name="Text Box 11"/>
            <p:cNvSpPr txBox="1">
              <a:spLocks noChangeArrowheads="1"/>
            </p:cNvSpPr>
            <p:nvPr/>
          </p:nvSpPr>
          <p:spPr bwMode="auto">
            <a:xfrm>
              <a:off x="2447" y="473"/>
              <a:ext cx="233" cy="1868"/>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38    49    13    27    30   65</a:t>
              </a:r>
            </a:p>
          </p:txBody>
        </p:sp>
        <p:sp>
          <p:nvSpPr>
            <p:cNvPr id="68664" name="Text Box 12"/>
            <p:cNvSpPr txBox="1">
              <a:spLocks noChangeArrowheads="1"/>
            </p:cNvSpPr>
            <p:nvPr/>
          </p:nvSpPr>
          <p:spPr bwMode="auto">
            <a:xfrm>
              <a:off x="2447"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第三趟</a:t>
              </a:r>
            </a:p>
          </p:txBody>
        </p:sp>
      </p:grpSp>
      <p:grpSp>
        <p:nvGrpSpPr>
          <p:cNvPr id="5" name="Group 13"/>
          <p:cNvGrpSpPr>
            <a:grpSpLocks/>
          </p:cNvGrpSpPr>
          <p:nvPr/>
        </p:nvGrpSpPr>
        <p:grpSpPr bwMode="auto">
          <a:xfrm>
            <a:off x="6012694" y="751079"/>
            <a:ext cx="516400" cy="4584174"/>
            <a:chOff x="2841" y="473"/>
            <a:chExt cx="244" cy="2887"/>
          </a:xfrm>
        </p:grpSpPr>
        <p:sp>
          <p:nvSpPr>
            <p:cNvPr id="68661" name="Text Box 14"/>
            <p:cNvSpPr txBox="1">
              <a:spLocks noChangeArrowheads="1"/>
            </p:cNvSpPr>
            <p:nvPr/>
          </p:nvSpPr>
          <p:spPr bwMode="auto">
            <a:xfrm>
              <a:off x="2852" y="473"/>
              <a:ext cx="233" cy="1492"/>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38    13    27   30   49</a:t>
              </a:r>
            </a:p>
          </p:txBody>
        </p:sp>
        <p:sp>
          <p:nvSpPr>
            <p:cNvPr id="68662" name="Text Box 15"/>
            <p:cNvSpPr txBox="1">
              <a:spLocks noChangeArrowheads="1"/>
            </p:cNvSpPr>
            <p:nvPr/>
          </p:nvSpPr>
          <p:spPr bwMode="auto">
            <a:xfrm>
              <a:off x="2841"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第四趟</a:t>
              </a:r>
            </a:p>
          </p:txBody>
        </p:sp>
      </p:grpSp>
      <p:grpSp>
        <p:nvGrpSpPr>
          <p:cNvPr id="6" name="Group 16"/>
          <p:cNvGrpSpPr>
            <a:grpSpLocks/>
          </p:cNvGrpSpPr>
          <p:nvPr/>
        </p:nvGrpSpPr>
        <p:grpSpPr bwMode="auto">
          <a:xfrm>
            <a:off x="6867642" y="751079"/>
            <a:ext cx="493118" cy="4584174"/>
            <a:chOff x="3245" y="473"/>
            <a:chExt cx="233" cy="2887"/>
          </a:xfrm>
        </p:grpSpPr>
        <p:sp>
          <p:nvSpPr>
            <p:cNvPr id="68659" name="Text Box 17"/>
            <p:cNvSpPr txBox="1">
              <a:spLocks noChangeArrowheads="1"/>
            </p:cNvSpPr>
            <p:nvPr/>
          </p:nvSpPr>
          <p:spPr bwMode="auto">
            <a:xfrm>
              <a:off x="3245" y="473"/>
              <a:ext cx="233" cy="1197"/>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13    27    30   38</a:t>
              </a:r>
            </a:p>
          </p:txBody>
        </p:sp>
        <p:sp>
          <p:nvSpPr>
            <p:cNvPr id="68660" name="Text Box 18"/>
            <p:cNvSpPr txBox="1">
              <a:spLocks noChangeArrowheads="1"/>
            </p:cNvSpPr>
            <p:nvPr/>
          </p:nvSpPr>
          <p:spPr bwMode="auto">
            <a:xfrm>
              <a:off x="3245"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第五趟</a:t>
              </a:r>
            </a:p>
          </p:txBody>
        </p:sp>
      </p:grpSp>
      <p:grpSp>
        <p:nvGrpSpPr>
          <p:cNvPr id="7" name="Group 19"/>
          <p:cNvGrpSpPr>
            <a:grpSpLocks/>
          </p:cNvGrpSpPr>
          <p:nvPr/>
        </p:nvGrpSpPr>
        <p:grpSpPr bwMode="auto">
          <a:xfrm>
            <a:off x="7701570" y="751079"/>
            <a:ext cx="516400" cy="4584174"/>
            <a:chOff x="3639" y="473"/>
            <a:chExt cx="244" cy="2887"/>
          </a:xfrm>
        </p:grpSpPr>
        <p:sp>
          <p:nvSpPr>
            <p:cNvPr id="68657" name="Text Box 20"/>
            <p:cNvSpPr txBox="1">
              <a:spLocks noChangeArrowheads="1"/>
            </p:cNvSpPr>
            <p:nvPr/>
          </p:nvSpPr>
          <p:spPr bwMode="auto">
            <a:xfrm>
              <a:off x="3650" y="473"/>
              <a:ext cx="233" cy="902"/>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13    27    30</a:t>
              </a:r>
            </a:p>
          </p:txBody>
        </p:sp>
        <p:sp>
          <p:nvSpPr>
            <p:cNvPr id="68658" name="Text Box 21"/>
            <p:cNvSpPr txBox="1">
              <a:spLocks noChangeArrowheads="1"/>
            </p:cNvSpPr>
            <p:nvPr/>
          </p:nvSpPr>
          <p:spPr bwMode="auto">
            <a:xfrm>
              <a:off x="3639"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第六趟</a:t>
              </a:r>
            </a:p>
          </p:txBody>
        </p:sp>
      </p:grpSp>
      <p:sp>
        <p:nvSpPr>
          <p:cNvPr id="68617" name="Text Box 22"/>
          <p:cNvSpPr txBox="1">
            <a:spLocks noChangeArrowheads="1"/>
          </p:cNvSpPr>
          <p:nvPr/>
        </p:nvSpPr>
        <p:spPr bwMode="auto">
          <a:xfrm>
            <a:off x="2694873" y="685960"/>
            <a:ext cx="492443" cy="4094454"/>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49    38    65    97    76    13    27    30</a:t>
            </a:r>
          </a:p>
        </p:txBody>
      </p:sp>
      <p:sp>
        <p:nvSpPr>
          <p:cNvPr id="68618" name="Text Box 23"/>
          <p:cNvSpPr txBox="1">
            <a:spLocks noChangeArrowheads="1"/>
          </p:cNvSpPr>
          <p:nvPr/>
        </p:nvSpPr>
        <p:spPr bwMode="auto">
          <a:xfrm>
            <a:off x="2669476" y="4828728"/>
            <a:ext cx="492443" cy="1362390"/>
          </a:xfrm>
          <a:prstGeom prst="rect">
            <a:avLst/>
          </a:prstGeom>
          <a:noFill/>
          <a:ln w="9525">
            <a:noFill/>
            <a:miter lim="800000"/>
            <a:headEnd/>
            <a:tailEnd/>
          </a:ln>
        </p:spPr>
        <p:txBody>
          <a:bodyPr vert="eaVert">
            <a:spAutoFit/>
          </a:bodyPr>
          <a:lstStyle/>
          <a:p>
            <a:pPr fontAlgn="base">
              <a:spcBef>
                <a:spcPct val="0"/>
              </a:spcBef>
              <a:spcAft>
                <a:spcPct val="0"/>
              </a:spcAft>
            </a:pPr>
            <a:r>
              <a:rPr kumimoji="1" lang="zh-CN" altLang="en-US" sz="2000">
                <a:solidFill>
                  <a:srgbClr val="000000"/>
                </a:solidFill>
                <a:latin typeface="Times New Roman" pitchFamily="18" charset="0"/>
              </a:rPr>
              <a:t>初始关键字</a:t>
            </a:r>
          </a:p>
        </p:txBody>
      </p:sp>
      <p:sp>
        <p:nvSpPr>
          <p:cNvPr id="68619" name="Rectangle 24"/>
          <p:cNvSpPr>
            <a:spLocks noChangeArrowheads="1"/>
          </p:cNvSpPr>
          <p:nvPr/>
        </p:nvSpPr>
        <p:spPr bwMode="auto">
          <a:xfrm>
            <a:off x="2536302" y="6112192"/>
            <a:ext cx="582433" cy="402384"/>
          </a:xfrm>
          <a:prstGeom prst="rect">
            <a:avLst/>
          </a:prstGeom>
          <a:noFill/>
          <a:ln w="9525">
            <a:noFill/>
            <a:miter lim="800000"/>
            <a:headEnd/>
            <a:tailEnd/>
          </a:ln>
        </p:spPr>
        <p:txBody>
          <a:bodyPr wrap="none" lIns="90000" tIns="46800" rIns="90000" bIns="46800" anchor="ctr">
            <a:spAutoFit/>
          </a:bodyPr>
          <a:lstStyle/>
          <a:p>
            <a:pPr algn="ctr" fontAlgn="base">
              <a:spcBef>
                <a:spcPct val="0"/>
              </a:spcBef>
              <a:spcAft>
                <a:spcPct val="0"/>
              </a:spcAft>
            </a:pPr>
            <a:r>
              <a:rPr kumimoji="1" lang="en-US" altLang="zh-CN" sz="2000">
                <a:solidFill>
                  <a:srgbClr val="000000"/>
                </a:solidFill>
                <a:latin typeface="Times New Roman" pitchFamily="18" charset="0"/>
              </a:rPr>
              <a:t>n=8</a:t>
            </a:r>
          </a:p>
        </p:txBody>
      </p:sp>
      <p:sp>
        <p:nvSpPr>
          <p:cNvPr id="153625" name="Text Box 25"/>
          <p:cNvSpPr txBox="1">
            <a:spLocks noChangeArrowheads="1"/>
          </p:cNvSpPr>
          <p:nvPr/>
        </p:nvSpPr>
        <p:spPr bwMode="auto">
          <a:xfrm>
            <a:off x="2638189" y="685964"/>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38</a:t>
            </a:r>
          </a:p>
        </p:txBody>
      </p:sp>
      <p:sp>
        <p:nvSpPr>
          <p:cNvPr id="153626" name="Text Box 26"/>
          <p:cNvSpPr txBox="1">
            <a:spLocks noChangeArrowheads="1"/>
          </p:cNvSpPr>
          <p:nvPr/>
        </p:nvSpPr>
        <p:spPr bwMode="auto">
          <a:xfrm>
            <a:off x="2611461" y="1257596"/>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49</a:t>
            </a:r>
          </a:p>
        </p:txBody>
      </p:sp>
      <p:sp>
        <p:nvSpPr>
          <p:cNvPr id="153627" name="Text Box 27"/>
          <p:cNvSpPr txBox="1">
            <a:spLocks noChangeArrowheads="1"/>
          </p:cNvSpPr>
          <p:nvPr/>
        </p:nvSpPr>
        <p:spPr bwMode="auto">
          <a:xfrm>
            <a:off x="2669512" y="2227459"/>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76</a:t>
            </a:r>
          </a:p>
        </p:txBody>
      </p:sp>
      <p:sp>
        <p:nvSpPr>
          <p:cNvPr id="153628" name="Text Box 28"/>
          <p:cNvSpPr txBox="1">
            <a:spLocks noChangeArrowheads="1"/>
          </p:cNvSpPr>
          <p:nvPr/>
        </p:nvSpPr>
        <p:spPr bwMode="auto">
          <a:xfrm>
            <a:off x="2556604" y="279147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97</a:t>
            </a:r>
          </a:p>
        </p:txBody>
      </p:sp>
      <p:sp>
        <p:nvSpPr>
          <p:cNvPr id="153629" name="Text Box 29"/>
          <p:cNvSpPr txBox="1">
            <a:spLocks noChangeArrowheads="1"/>
          </p:cNvSpPr>
          <p:nvPr/>
        </p:nvSpPr>
        <p:spPr bwMode="auto">
          <a:xfrm>
            <a:off x="2620096" y="279147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13</a:t>
            </a:r>
          </a:p>
        </p:txBody>
      </p:sp>
      <p:sp>
        <p:nvSpPr>
          <p:cNvPr id="153630" name="Text Box 30"/>
          <p:cNvSpPr txBox="1">
            <a:spLocks noChangeArrowheads="1"/>
          </p:cNvSpPr>
          <p:nvPr/>
        </p:nvSpPr>
        <p:spPr bwMode="auto">
          <a:xfrm>
            <a:off x="2628558" y="3353582"/>
            <a:ext cx="584124" cy="396967"/>
          </a:xfrm>
          <a:prstGeom prst="rect">
            <a:avLst/>
          </a:prstGeom>
          <a:solidFill>
            <a:schemeClr val="bg1"/>
          </a:solidFill>
          <a:ln w="9525">
            <a:noFill/>
            <a:miter lim="800000"/>
            <a:headEnd/>
            <a:tailEnd/>
          </a:ln>
        </p:spPr>
        <p:txBody>
          <a:bodyPr>
            <a:spAutoFit/>
          </a:bodyPr>
          <a:lstStyle/>
          <a:p>
            <a:pPr fontAlgn="base">
              <a:spcBef>
                <a:spcPct val="0"/>
              </a:spcBef>
              <a:spcAft>
                <a:spcPct val="0"/>
              </a:spcAft>
            </a:pPr>
            <a:r>
              <a:rPr kumimoji="1" lang="en-US" altLang="zh-CN" sz="2000">
                <a:solidFill>
                  <a:srgbClr val="000000"/>
                </a:solidFill>
                <a:latin typeface="Times New Roman" pitchFamily="18" charset="0"/>
              </a:rPr>
              <a:t>97</a:t>
            </a:r>
          </a:p>
        </p:txBody>
      </p:sp>
      <p:sp>
        <p:nvSpPr>
          <p:cNvPr id="153631" name="Text Box 31"/>
          <p:cNvSpPr txBox="1">
            <a:spLocks noChangeArrowheads="1"/>
          </p:cNvSpPr>
          <p:nvPr/>
        </p:nvSpPr>
        <p:spPr bwMode="auto">
          <a:xfrm>
            <a:off x="2594695" y="3348813"/>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27</a:t>
            </a:r>
          </a:p>
        </p:txBody>
      </p:sp>
      <p:sp>
        <p:nvSpPr>
          <p:cNvPr id="153632" name="Text Box 32"/>
          <p:cNvSpPr txBox="1">
            <a:spLocks noChangeArrowheads="1"/>
          </p:cNvSpPr>
          <p:nvPr/>
        </p:nvSpPr>
        <p:spPr bwMode="auto">
          <a:xfrm>
            <a:off x="2616452" y="3831530"/>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dirty="0">
                <a:solidFill>
                  <a:srgbClr val="000000"/>
                </a:solidFill>
                <a:latin typeface="Times New Roman" pitchFamily="18" charset="0"/>
              </a:rPr>
              <a:t>97</a:t>
            </a:r>
          </a:p>
        </p:txBody>
      </p:sp>
      <p:sp>
        <p:nvSpPr>
          <p:cNvPr id="153633" name="Text Box 33"/>
          <p:cNvSpPr txBox="1">
            <a:spLocks noChangeArrowheads="1"/>
          </p:cNvSpPr>
          <p:nvPr/>
        </p:nvSpPr>
        <p:spPr bwMode="auto">
          <a:xfrm>
            <a:off x="2620092" y="3925217"/>
            <a:ext cx="584124" cy="396967"/>
          </a:xfrm>
          <a:prstGeom prst="rect">
            <a:avLst/>
          </a:prstGeom>
          <a:solidFill>
            <a:schemeClr val="bg1"/>
          </a:solidFill>
          <a:ln w="9525">
            <a:noFill/>
            <a:miter lim="800000"/>
            <a:headEnd/>
            <a:tailEnd/>
          </a:ln>
        </p:spPr>
        <p:txBody>
          <a:bodyPr>
            <a:spAutoFit/>
          </a:bodyPr>
          <a:lstStyle/>
          <a:p>
            <a:pPr fontAlgn="base">
              <a:spcBef>
                <a:spcPct val="0"/>
              </a:spcBef>
              <a:spcAft>
                <a:spcPct val="0"/>
              </a:spcAft>
            </a:pPr>
            <a:r>
              <a:rPr kumimoji="1" lang="en-US" altLang="zh-CN" sz="2000">
                <a:solidFill>
                  <a:srgbClr val="000000"/>
                </a:solidFill>
                <a:latin typeface="Times New Roman" pitchFamily="18" charset="0"/>
              </a:rPr>
              <a:t>30</a:t>
            </a:r>
          </a:p>
        </p:txBody>
      </p:sp>
      <p:sp>
        <p:nvSpPr>
          <p:cNvPr id="153634" name="Text Box 34"/>
          <p:cNvSpPr txBox="1">
            <a:spLocks noChangeArrowheads="1"/>
          </p:cNvSpPr>
          <p:nvPr/>
        </p:nvSpPr>
        <p:spPr bwMode="auto">
          <a:xfrm>
            <a:off x="2679240" y="4344411"/>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97</a:t>
            </a:r>
          </a:p>
        </p:txBody>
      </p:sp>
      <p:sp>
        <p:nvSpPr>
          <p:cNvPr id="153635" name="Text Box 35"/>
          <p:cNvSpPr txBox="1">
            <a:spLocks noChangeArrowheads="1"/>
          </p:cNvSpPr>
          <p:nvPr/>
        </p:nvSpPr>
        <p:spPr bwMode="auto">
          <a:xfrm>
            <a:off x="3449722" y="2253185"/>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13</a:t>
            </a:r>
          </a:p>
        </p:txBody>
      </p:sp>
      <p:sp>
        <p:nvSpPr>
          <p:cNvPr id="153636" name="Text Box 36"/>
          <p:cNvSpPr txBox="1">
            <a:spLocks noChangeArrowheads="1"/>
          </p:cNvSpPr>
          <p:nvPr/>
        </p:nvSpPr>
        <p:spPr bwMode="auto">
          <a:xfrm>
            <a:off x="3411627" y="3920446"/>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76</a:t>
            </a:r>
          </a:p>
        </p:txBody>
      </p:sp>
      <p:sp>
        <p:nvSpPr>
          <p:cNvPr id="153637" name="Text Box 37"/>
          <p:cNvSpPr txBox="1">
            <a:spLocks noChangeArrowheads="1"/>
          </p:cNvSpPr>
          <p:nvPr/>
        </p:nvSpPr>
        <p:spPr bwMode="auto">
          <a:xfrm>
            <a:off x="3437019" y="3374224"/>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76</a:t>
            </a:r>
          </a:p>
        </p:txBody>
      </p:sp>
      <p:sp>
        <p:nvSpPr>
          <p:cNvPr id="153638" name="Text Box 38"/>
          <p:cNvSpPr txBox="1">
            <a:spLocks noChangeArrowheads="1"/>
          </p:cNvSpPr>
          <p:nvPr/>
        </p:nvSpPr>
        <p:spPr bwMode="auto">
          <a:xfrm>
            <a:off x="3449722" y="2893100"/>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76</a:t>
            </a:r>
          </a:p>
        </p:txBody>
      </p:sp>
      <p:sp>
        <p:nvSpPr>
          <p:cNvPr id="153639" name="Text Box 39"/>
          <p:cNvSpPr txBox="1">
            <a:spLocks noChangeArrowheads="1"/>
          </p:cNvSpPr>
          <p:nvPr/>
        </p:nvSpPr>
        <p:spPr bwMode="auto">
          <a:xfrm>
            <a:off x="3464537" y="2894688"/>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27</a:t>
            </a:r>
          </a:p>
        </p:txBody>
      </p:sp>
      <p:sp>
        <p:nvSpPr>
          <p:cNvPr id="153640" name="Text Box 40"/>
          <p:cNvSpPr txBox="1">
            <a:spLocks noChangeArrowheads="1"/>
          </p:cNvSpPr>
          <p:nvPr/>
        </p:nvSpPr>
        <p:spPr bwMode="auto">
          <a:xfrm>
            <a:off x="3434908" y="3401213"/>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30</a:t>
            </a:r>
          </a:p>
        </p:txBody>
      </p:sp>
      <p:sp>
        <p:nvSpPr>
          <p:cNvPr id="153641" name="Text Box 41"/>
          <p:cNvSpPr txBox="1">
            <a:spLocks noChangeArrowheads="1"/>
          </p:cNvSpPr>
          <p:nvPr/>
        </p:nvSpPr>
        <p:spPr bwMode="auto">
          <a:xfrm>
            <a:off x="4245480" y="1822877"/>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13</a:t>
            </a:r>
          </a:p>
        </p:txBody>
      </p:sp>
      <p:sp>
        <p:nvSpPr>
          <p:cNvPr id="153642" name="Text Box 42"/>
          <p:cNvSpPr txBox="1">
            <a:spLocks noChangeArrowheads="1"/>
          </p:cNvSpPr>
          <p:nvPr/>
        </p:nvSpPr>
        <p:spPr bwMode="auto">
          <a:xfrm>
            <a:off x="4268761" y="2281767"/>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65</a:t>
            </a:r>
          </a:p>
        </p:txBody>
      </p:sp>
      <p:sp>
        <p:nvSpPr>
          <p:cNvPr id="153643" name="Text Box 43"/>
          <p:cNvSpPr txBox="1">
            <a:spLocks noChangeArrowheads="1"/>
          </p:cNvSpPr>
          <p:nvPr/>
        </p:nvSpPr>
        <p:spPr bwMode="auto">
          <a:xfrm>
            <a:off x="4222201" y="2327819"/>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27</a:t>
            </a:r>
          </a:p>
        </p:txBody>
      </p:sp>
      <p:sp>
        <p:nvSpPr>
          <p:cNvPr id="153644" name="Text Box 44"/>
          <p:cNvSpPr txBox="1">
            <a:spLocks noChangeArrowheads="1"/>
          </p:cNvSpPr>
          <p:nvPr/>
        </p:nvSpPr>
        <p:spPr bwMode="auto">
          <a:xfrm>
            <a:off x="4258178" y="2869278"/>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65</a:t>
            </a:r>
          </a:p>
        </p:txBody>
      </p:sp>
      <p:sp>
        <p:nvSpPr>
          <p:cNvPr id="153645" name="Text Box 45"/>
          <p:cNvSpPr txBox="1">
            <a:spLocks noChangeArrowheads="1"/>
          </p:cNvSpPr>
          <p:nvPr/>
        </p:nvSpPr>
        <p:spPr bwMode="auto">
          <a:xfrm>
            <a:off x="4245480" y="2851811"/>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30</a:t>
            </a:r>
          </a:p>
        </p:txBody>
      </p:sp>
      <p:sp>
        <p:nvSpPr>
          <p:cNvPr id="153646" name="Text Box 46"/>
          <p:cNvSpPr txBox="1">
            <a:spLocks noChangeArrowheads="1"/>
          </p:cNvSpPr>
          <p:nvPr/>
        </p:nvSpPr>
        <p:spPr bwMode="auto">
          <a:xfrm>
            <a:off x="4245480" y="332023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65</a:t>
            </a:r>
          </a:p>
        </p:txBody>
      </p:sp>
      <p:sp>
        <p:nvSpPr>
          <p:cNvPr id="153647" name="Text Box 47"/>
          <p:cNvSpPr txBox="1">
            <a:spLocks noChangeArrowheads="1"/>
          </p:cNvSpPr>
          <p:nvPr/>
        </p:nvSpPr>
        <p:spPr bwMode="auto">
          <a:xfrm>
            <a:off x="5083575" y="130205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13</a:t>
            </a:r>
          </a:p>
        </p:txBody>
      </p:sp>
      <p:sp>
        <p:nvSpPr>
          <p:cNvPr id="153648" name="Text Box 48"/>
          <p:cNvSpPr txBox="1">
            <a:spLocks noChangeArrowheads="1"/>
          </p:cNvSpPr>
          <p:nvPr/>
        </p:nvSpPr>
        <p:spPr bwMode="auto">
          <a:xfrm>
            <a:off x="5968227" y="751066"/>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13</a:t>
            </a:r>
          </a:p>
        </p:txBody>
      </p:sp>
      <p:sp>
        <p:nvSpPr>
          <p:cNvPr id="153649" name="Text Box 49"/>
          <p:cNvSpPr txBox="1">
            <a:spLocks noChangeArrowheads="1"/>
          </p:cNvSpPr>
          <p:nvPr/>
        </p:nvSpPr>
        <p:spPr bwMode="auto">
          <a:xfrm>
            <a:off x="5083575" y="277242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49</a:t>
            </a:r>
          </a:p>
        </p:txBody>
      </p:sp>
      <p:sp>
        <p:nvSpPr>
          <p:cNvPr id="153650" name="Text Box 50"/>
          <p:cNvSpPr txBox="1">
            <a:spLocks noChangeArrowheads="1"/>
          </p:cNvSpPr>
          <p:nvPr/>
        </p:nvSpPr>
        <p:spPr bwMode="auto">
          <a:xfrm>
            <a:off x="5083575" y="2254777"/>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49</a:t>
            </a:r>
          </a:p>
        </p:txBody>
      </p:sp>
      <p:sp>
        <p:nvSpPr>
          <p:cNvPr id="153651" name="Text Box 51"/>
          <p:cNvSpPr txBox="1">
            <a:spLocks noChangeArrowheads="1"/>
          </p:cNvSpPr>
          <p:nvPr/>
        </p:nvSpPr>
        <p:spPr bwMode="auto">
          <a:xfrm>
            <a:off x="5070877" y="2313524"/>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30</a:t>
            </a:r>
          </a:p>
        </p:txBody>
      </p:sp>
      <p:sp>
        <p:nvSpPr>
          <p:cNvPr id="153652" name="Text Box 52"/>
          <p:cNvSpPr txBox="1">
            <a:spLocks noChangeArrowheads="1"/>
          </p:cNvSpPr>
          <p:nvPr/>
        </p:nvSpPr>
        <p:spPr bwMode="auto">
          <a:xfrm>
            <a:off x="5070877" y="1743479"/>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49</a:t>
            </a:r>
          </a:p>
        </p:txBody>
      </p:sp>
      <p:sp>
        <p:nvSpPr>
          <p:cNvPr id="153653" name="Text Box 53"/>
          <p:cNvSpPr txBox="1">
            <a:spLocks noChangeArrowheads="1"/>
          </p:cNvSpPr>
          <p:nvPr/>
        </p:nvSpPr>
        <p:spPr bwMode="auto">
          <a:xfrm>
            <a:off x="5070877" y="1780004"/>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27</a:t>
            </a:r>
          </a:p>
        </p:txBody>
      </p:sp>
      <p:sp>
        <p:nvSpPr>
          <p:cNvPr id="153654" name="Text Box 54"/>
          <p:cNvSpPr txBox="1">
            <a:spLocks noChangeArrowheads="1"/>
          </p:cNvSpPr>
          <p:nvPr/>
        </p:nvSpPr>
        <p:spPr bwMode="auto">
          <a:xfrm>
            <a:off x="5968227" y="1190906"/>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38</a:t>
            </a:r>
          </a:p>
        </p:txBody>
      </p:sp>
      <p:sp>
        <p:nvSpPr>
          <p:cNvPr id="153655" name="Text Box 55"/>
          <p:cNvSpPr txBox="1">
            <a:spLocks noChangeArrowheads="1"/>
          </p:cNvSpPr>
          <p:nvPr/>
        </p:nvSpPr>
        <p:spPr bwMode="auto">
          <a:xfrm>
            <a:off x="5968227" y="1263943"/>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27</a:t>
            </a:r>
          </a:p>
        </p:txBody>
      </p:sp>
      <p:sp>
        <p:nvSpPr>
          <p:cNvPr id="153656" name="Text Box 56"/>
          <p:cNvSpPr txBox="1">
            <a:spLocks noChangeArrowheads="1"/>
          </p:cNvSpPr>
          <p:nvPr/>
        </p:nvSpPr>
        <p:spPr bwMode="auto">
          <a:xfrm>
            <a:off x="5968227" y="1741892"/>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38</a:t>
            </a:r>
          </a:p>
        </p:txBody>
      </p:sp>
      <p:sp>
        <p:nvSpPr>
          <p:cNvPr id="153657" name="Text Box 57"/>
          <p:cNvSpPr txBox="1">
            <a:spLocks noChangeArrowheads="1"/>
          </p:cNvSpPr>
          <p:nvPr/>
        </p:nvSpPr>
        <p:spPr bwMode="auto">
          <a:xfrm>
            <a:off x="5955524" y="1795884"/>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30</a:t>
            </a:r>
          </a:p>
        </p:txBody>
      </p:sp>
      <p:sp>
        <p:nvSpPr>
          <p:cNvPr id="153658" name="Text Box 58"/>
          <p:cNvSpPr txBox="1">
            <a:spLocks noChangeArrowheads="1"/>
          </p:cNvSpPr>
          <p:nvPr/>
        </p:nvSpPr>
        <p:spPr bwMode="auto">
          <a:xfrm>
            <a:off x="5968227" y="2245250"/>
            <a:ext cx="441089" cy="400203"/>
          </a:xfrm>
          <a:prstGeom prst="rect">
            <a:avLst/>
          </a:prstGeom>
          <a:solidFill>
            <a:schemeClr val="bg1"/>
          </a:solidFill>
          <a:ln w="9525">
            <a:noFill/>
            <a:miter lim="800000"/>
            <a:headEnd/>
            <a:tailEnd/>
          </a:ln>
        </p:spPr>
        <p:txBody>
          <a:bodyPr wrap="none">
            <a:spAutoFit/>
          </a:bodyPr>
          <a:lstStyle/>
          <a:p>
            <a:pPr fontAlgn="base">
              <a:spcBef>
                <a:spcPct val="0"/>
              </a:spcBef>
              <a:spcAft>
                <a:spcPct val="0"/>
              </a:spcAft>
            </a:pPr>
            <a:r>
              <a:rPr kumimoji="1" lang="en-US" altLang="zh-CN" sz="2000">
                <a:solidFill>
                  <a:srgbClr val="000000"/>
                </a:solidFill>
                <a:latin typeface="Times New Roman" pitchFamily="18" charset="0"/>
              </a:rPr>
              <a:t>38</a:t>
            </a:r>
          </a:p>
        </p:txBody>
      </p:sp>
      <p:grpSp>
        <p:nvGrpSpPr>
          <p:cNvPr id="8" name="Group 59"/>
          <p:cNvGrpSpPr>
            <a:grpSpLocks/>
          </p:cNvGrpSpPr>
          <p:nvPr/>
        </p:nvGrpSpPr>
        <p:grpSpPr bwMode="auto">
          <a:xfrm>
            <a:off x="8444415" y="744728"/>
            <a:ext cx="516400" cy="4584174"/>
            <a:chOff x="3639" y="473"/>
            <a:chExt cx="244" cy="2887"/>
          </a:xfrm>
        </p:grpSpPr>
        <p:sp>
          <p:nvSpPr>
            <p:cNvPr id="68655" name="Text Box 60"/>
            <p:cNvSpPr txBox="1">
              <a:spLocks noChangeArrowheads="1"/>
            </p:cNvSpPr>
            <p:nvPr/>
          </p:nvSpPr>
          <p:spPr bwMode="auto">
            <a:xfrm>
              <a:off x="3650" y="473"/>
              <a:ext cx="233" cy="567"/>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en-US" altLang="zh-CN" sz="2000">
                  <a:solidFill>
                    <a:srgbClr val="000000"/>
                  </a:solidFill>
                  <a:latin typeface="Times New Roman" pitchFamily="18" charset="0"/>
                </a:rPr>
                <a:t>13    27</a:t>
              </a:r>
            </a:p>
          </p:txBody>
        </p:sp>
        <p:sp>
          <p:nvSpPr>
            <p:cNvPr id="68656" name="Text Box 61"/>
            <p:cNvSpPr txBox="1">
              <a:spLocks noChangeArrowheads="1"/>
            </p:cNvSpPr>
            <p:nvPr/>
          </p:nvSpPr>
          <p:spPr bwMode="auto">
            <a:xfrm>
              <a:off x="3639" y="2817"/>
              <a:ext cx="233" cy="543"/>
            </a:xfrm>
            <a:prstGeom prst="rect">
              <a:avLst/>
            </a:prstGeom>
            <a:noFill/>
            <a:ln w="9525">
              <a:noFill/>
              <a:miter lim="800000"/>
              <a:headEnd/>
              <a:tailEnd/>
            </a:ln>
          </p:spPr>
          <p:txBody>
            <a:bodyPr vert="eaVert" wrap="none">
              <a:spAutoFit/>
            </a:bodyPr>
            <a:lstStyle/>
            <a:p>
              <a:pPr fontAlgn="base">
                <a:spcBef>
                  <a:spcPct val="0"/>
                </a:spcBef>
                <a:spcAft>
                  <a:spcPct val="0"/>
                </a:spcAft>
              </a:pPr>
              <a:r>
                <a:rPr kumimoji="1" lang="zh-CN" altLang="en-US" sz="2000">
                  <a:solidFill>
                    <a:srgbClr val="000000"/>
                  </a:solidFill>
                  <a:latin typeface="Times New Roman" pitchFamily="18" charset="0"/>
                </a:rPr>
                <a:t>第七趟</a:t>
              </a:r>
            </a:p>
          </p:txBody>
        </p:sp>
      </p:grpSp>
    </p:spTree>
    <p:extLst>
      <p:ext uri="{BB962C8B-B14F-4D97-AF65-F5344CB8AC3E}">
        <p14:creationId xmlns:p14="http://schemas.microsoft.com/office/powerpoint/2010/main" val="3175450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3625"/>
                                        </p:tgtEl>
                                        <p:attrNameLst>
                                          <p:attrName>style.visibility</p:attrName>
                                        </p:attrNameLst>
                                      </p:cBhvr>
                                      <p:to>
                                        <p:strVal val="visible"/>
                                      </p:to>
                                    </p:set>
                                    <p:animEffect transition="in" filter="box(out)">
                                      <p:cBhvr>
                                        <p:cTn id="7" dur="500"/>
                                        <p:tgtEl>
                                          <p:spTgt spid="15362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26"/>
                                        </p:tgtEl>
                                        <p:attrNameLst>
                                          <p:attrName>style.visibility</p:attrName>
                                        </p:attrNameLst>
                                      </p:cBhvr>
                                      <p:to>
                                        <p:strVal val="visible"/>
                                      </p:to>
                                    </p:set>
                                    <p:animEffect transition="in" filter="box(out)">
                                      <p:cBhvr>
                                        <p:cTn id="12" dur="500"/>
                                        <p:tgtEl>
                                          <p:spTgt spid="15362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27"/>
                                        </p:tgtEl>
                                        <p:attrNameLst>
                                          <p:attrName>style.visibility</p:attrName>
                                        </p:attrNameLst>
                                      </p:cBhvr>
                                      <p:to>
                                        <p:strVal val="visible"/>
                                      </p:to>
                                    </p:set>
                                    <p:animEffect transition="in" filter="box(out)">
                                      <p:cBhvr>
                                        <p:cTn id="17" dur="500"/>
                                        <p:tgtEl>
                                          <p:spTgt spid="15362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28"/>
                                        </p:tgtEl>
                                        <p:attrNameLst>
                                          <p:attrName>style.visibility</p:attrName>
                                        </p:attrNameLst>
                                      </p:cBhvr>
                                      <p:to>
                                        <p:strVal val="visible"/>
                                      </p:to>
                                    </p:set>
                                    <p:animEffect transition="in" filter="box(out)">
                                      <p:cBhvr>
                                        <p:cTn id="22" dur="500"/>
                                        <p:tgtEl>
                                          <p:spTgt spid="15362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629"/>
                                        </p:tgtEl>
                                        <p:attrNameLst>
                                          <p:attrName>style.visibility</p:attrName>
                                        </p:attrNameLst>
                                      </p:cBhvr>
                                      <p:to>
                                        <p:strVal val="visible"/>
                                      </p:to>
                                    </p:set>
                                    <p:animEffect transition="in" filter="box(out)">
                                      <p:cBhvr>
                                        <p:cTn id="27" dur="500"/>
                                        <p:tgtEl>
                                          <p:spTgt spid="15362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3630"/>
                                        </p:tgtEl>
                                        <p:attrNameLst>
                                          <p:attrName>style.visibility</p:attrName>
                                        </p:attrNameLst>
                                      </p:cBhvr>
                                      <p:to>
                                        <p:strVal val="visible"/>
                                      </p:to>
                                    </p:set>
                                    <p:animEffect transition="in" filter="box(out)">
                                      <p:cBhvr>
                                        <p:cTn id="32" dur="500"/>
                                        <p:tgtEl>
                                          <p:spTgt spid="153630"/>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53631"/>
                                        </p:tgtEl>
                                        <p:attrNameLst>
                                          <p:attrName>style.visibility</p:attrName>
                                        </p:attrNameLst>
                                      </p:cBhvr>
                                      <p:to>
                                        <p:strVal val="visible"/>
                                      </p:to>
                                    </p:set>
                                    <p:animEffect transition="in" filter="box(out)">
                                      <p:cBhvr>
                                        <p:cTn id="37" dur="500"/>
                                        <p:tgtEl>
                                          <p:spTgt spid="153631"/>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53632"/>
                                        </p:tgtEl>
                                        <p:attrNameLst>
                                          <p:attrName>style.visibility</p:attrName>
                                        </p:attrNameLst>
                                      </p:cBhvr>
                                      <p:to>
                                        <p:strVal val="visible"/>
                                      </p:to>
                                    </p:set>
                                    <p:animEffect transition="in" filter="box(out)">
                                      <p:cBhvr>
                                        <p:cTn id="42" dur="500"/>
                                        <p:tgtEl>
                                          <p:spTgt spid="15363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53633"/>
                                        </p:tgtEl>
                                        <p:attrNameLst>
                                          <p:attrName>style.visibility</p:attrName>
                                        </p:attrNameLst>
                                      </p:cBhvr>
                                      <p:to>
                                        <p:strVal val="visible"/>
                                      </p:to>
                                    </p:set>
                                    <p:animEffect transition="in" filter="box(out)">
                                      <p:cBhvr>
                                        <p:cTn id="47" dur="500"/>
                                        <p:tgtEl>
                                          <p:spTgt spid="15363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3634"/>
                                        </p:tgtEl>
                                        <p:attrNameLst>
                                          <p:attrName>style.visibility</p:attrName>
                                        </p:attrNameLst>
                                      </p:cBhvr>
                                      <p:to>
                                        <p:strVal val="visible"/>
                                      </p:to>
                                    </p:set>
                                    <p:animEffect transition="in" filter="box(out)">
                                      <p:cBhvr>
                                        <p:cTn id="52" dur="500"/>
                                        <p:tgtEl>
                                          <p:spTgt spid="153634"/>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ox(out)">
                                      <p:cBhvr>
                                        <p:cTn id="57" dur="500"/>
                                        <p:tgtEl>
                                          <p:spTgt spid="2"/>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53635"/>
                                        </p:tgtEl>
                                        <p:attrNameLst>
                                          <p:attrName>style.visibility</p:attrName>
                                        </p:attrNameLst>
                                      </p:cBhvr>
                                      <p:to>
                                        <p:strVal val="visible"/>
                                      </p:to>
                                    </p:set>
                                    <p:animEffect transition="in" filter="box(out)">
                                      <p:cBhvr>
                                        <p:cTn id="62" dur="500"/>
                                        <p:tgtEl>
                                          <p:spTgt spid="153635"/>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53638"/>
                                        </p:tgtEl>
                                        <p:attrNameLst>
                                          <p:attrName>style.visibility</p:attrName>
                                        </p:attrNameLst>
                                      </p:cBhvr>
                                      <p:to>
                                        <p:strVal val="visible"/>
                                      </p:to>
                                    </p:set>
                                    <p:animEffect transition="in" filter="box(out)">
                                      <p:cBhvr>
                                        <p:cTn id="67" dur="500"/>
                                        <p:tgtEl>
                                          <p:spTgt spid="153638"/>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53639"/>
                                        </p:tgtEl>
                                        <p:attrNameLst>
                                          <p:attrName>style.visibility</p:attrName>
                                        </p:attrNameLst>
                                      </p:cBhvr>
                                      <p:to>
                                        <p:strVal val="visible"/>
                                      </p:to>
                                    </p:set>
                                    <p:animEffect transition="in" filter="box(out)">
                                      <p:cBhvr>
                                        <p:cTn id="72" dur="500"/>
                                        <p:tgtEl>
                                          <p:spTgt spid="153639"/>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53637"/>
                                        </p:tgtEl>
                                        <p:attrNameLst>
                                          <p:attrName>style.visibility</p:attrName>
                                        </p:attrNameLst>
                                      </p:cBhvr>
                                      <p:to>
                                        <p:strVal val="visible"/>
                                      </p:to>
                                    </p:set>
                                    <p:animEffect transition="in" filter="box(out)">
                                      <p:cBhvr>
                                        <p:cTn id="77" dur="500"/>
                                        <p:tgtEl>
                                          <p:spTgt spid="153637"/>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53640"/>
                                        </p:tgtEl>
                                        <p:attrNameLst>
                                          <p:attrName>style.visibility</p:attrName>
                                        </p:attrNameLst>
                                      </p:cBhvr>
                                      <p:to>
                                        <p:strVal val="visible"/>
                                      </p:to>
                                    </p:set>
                                    <p:animEffect transition="in" filter="box(out)">
                                      <p:cBhvr>
                                        <p:cTn id="82" dur="500"/>
                                        <p:tgtEl>
                                          <p:spTgt spid="153640"/>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53636"/>
                                        </p:tgtEl>
                                        <p:attrNameLst>
                                          <p:attrName>style.visibility</p:attrName>
                                        </p:attrNameLst>
                                      </p:cBhvr>
                                      <p:to>
                                        <p:strVal val="visible"/>
                                      </p:to>
                                    </p:set>
                                    <p:animEffect transition="in" filter="box(out)">
                                      <p:cBhvr>
                                        <p:cTn id="87" dur="500"/>
                                        <p:tgtEl>
                                          <p:spTgt spid="153636"/>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box(out)">
                                      <p:cBhvr>
                                        <p:cTn id="92" dur="500"/>
                                        <p:tgtEl>
                                          <p:spTgt spid="3"/>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53641"/>
                                        </p:tgtEl>
                                        <p:attrNameLst>
                                          <p:attrName>style.visibility</p:attrName>
                                        </p:attrNameLst>
                                      </p:cBhvr>
                                      <p:to>
                                        <p:strVal val="visible"/>
                                      </p:to>
                                    </p:set>
                                    <p:animEffect transition="in" filter="box(out)">
                                      <p:cBhvr>
                                        <p:cTn id="97" dur="500"/>
                                        <p:tgtEl>
                                          <p:spTgt spid="153641"/>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53642"/>
                                        </p:tgtEl>
                                        <p:attrNameLst>
                                          <p:attrName>style.visibility</p:attrName>
                                        </p:attrNameLst>
                                      </p:cBhvr>
                                      <p:to>
                                        <p:strVal val="visible"/>
                                      </p:to>
                                    </p:set>
                                    <p:animEffect transition="in" filter="box(out)">
                                      <p:cBhvr>
                                        <p:cTn id="102" dur="500"/>
                                        <p:tgtEl>
                                          <p:spTgt spid="153642"/>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53643"/>
                                        </p:tgtEl>
                                        <p:attrNameLst>
                                          <p:attrName>style.visibility</p:attrName>
                                        </p:attrNameLst>
                                      </p:cBhvr>
                                      <p:to>
                                        <p:strVal val="visible"/>
                                      </p:to>
                                    </p:set>
                                    <p:animEffect transition="in" filter="box(out)">
                                      <p:cBhvr>
                                        <p:cTn id="107" dur="500"/>
                                        <p:tgtEl>
                                          <p:spTgt spid="153643"/>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53644"/>
                                        </p:tgtEl>
                                        <p:attrNameLst>
                                          <p:attrName>style.visibility</p:attrName>
                                        </p:attrNameLst>
                                      </p:cBhvr>
                                      <p:to>
                                        <p:strVal val="visible"/>
                                      </p:to>
                                    </p:set>
                                    <p:animEffect transition="in" filter="box(out)">
                                      <p:cBhvr>
                                        <p:cTn id="112" dur="500"/>
                                        <p:tgtEl>
                                          <p:spTgt spid="153644"/>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53645"/>
                                        </p:tgtEl>
                                        <p:attrNameLst>
                                          <p:attrName>style.visibility</p:attrName>
                                        </p:attrNameLst>
                                      </p:cBhvr>
                                      <p:to>
                                        <p:strVal val="visible"/>
                                      </p:to>
                                    </p:set>
                                    <p:animEffect transition="in" filter="box(out)">
                                      <p:cBhvr>
                                        <p:cTn id="117" dur="500"/>
                                        <p:tgtEl>
                                          <p:spTgt spid="153645"/>
                                        </p:tgtEl>
                                      </p:cBhvr>
                                    </p:animEffect>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53646"/>
                                        </p:tgtEl>
                                        <p:attrNameLst>
                                          <p:attrName>style.visibility</p:attrName>
                                        </p:attrNameLst>
                                      </p:cBhvr>
                                      <p:to>
                                        <p:strVal val="visible"/>
                                      </p:to>
                                    </p:set>
                                    <p:animEffect transition="in" filter="box(out)">
                                      <p:cBhvr>
                                        <p:cTn id="122" dur="500"/>
                                        <p:tgtEl>
                                          <p:spTgt spid="153646"/>
                                        </p:tgtEl>
                                      </p:cBhvr>
                                    </p:animEffect>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32"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box(out)">
                                      <p:cBhvr>
                                        <p:cTn id="127" dur="500"/>
                                        <p:tgtEl>
                                          <p:spTgt spid="4"/>
                                        </p:tgtEl>
                                      </p:cBhvr>
                                    </p:animEffect>
                                  </p:childTnLst>
                                  <p:subTnLst>
                                    <p:audio>
                                      <p:cMediaNode>
                                        <p:cTn display="0" masterRel="sameClick">
                                          <p:stCondLst>
                                            <p:cond evt="begin" delay="0">
                                              <p:tn val="125"/>
                                            </p:cond>
                                          </p:stCondLst>
                                          <p:endCondLst>
                                            <p:cond evt="onStopAudio" delay="0">
                                              <p:tgtEl>
                                                <p:sldTgt/>
                                              </p:tgtEl>
                                            </p:cond>
                                          </p:endCondLst>
                                        </p:cTn>
                                        <p:tgtEl>
                                          <p:sndTgt r:embed="rId2" name="CAMERA.WAV"/>
                                        </p:tgtEl>
                                      </p:cMediaNode>
                                    </p:audio>
                                  </p:subTnLst>
                                </p:cTn>
                              </p:par>
                            </p:childTnLst>
                          </p:cTn>
                        </p:par>
                      </p:childTnLst>
                    </p:cTn>
                  </p:par>
                  <p:par>
                    <p:cTn id="128" fill="hold" nodeType="clickPar">
                      <p:stCondLst>
                        <p:cond delay="indefinite"/>
                      </p:stCondLst>
                      <p:childTnLst>
                        <p:par>
                          <p:cTn id="129" fill="hold" nodeType="withGroup">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53647"/>
                                        </p:tgtEl>
                                        <p:attrNameLst>
                                          <p:attrName>style.visibility</p:attrName>
                                        </p:attrNameLst>
                                      </p:cBhvr>
                                      <p:to>
                                        <p:strVal val="visible"/>
                                      </p:to>
                                    </p:set>
                                    <p:animEffect transition="in" filter="box(out)">
                                      <p:cBhvr>
                                        <p:cTn id="132" dur="500"/>
                                        <p:tgtEl>
                                          <p:spTgt spid="153647"/>
                                        </p:tgtEl>
                                      </p:cBhvr>
                                    </p:animEffect>
                                  </p:childTnLst>
                                  <p:subTnLs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153652"/>
                                        </p:tgtEl>
                                        <p:attrNameLst>
                                          <p:attrName>style.visibility</p:attrName>
                                        </p:attrNameLst>
                                      </p:cBhvr>
                                      <p:to>
                                        <p:strVal val="visible"/>
                                      </p:to>
                                    </p:set>
                                    <p:animEffect transition="in" filter="box(out)">
                                      <p:cBhvr>
                                        <p:cTn id="137" dur="500"/>
                                        <p:tgtEl>
                                          <p:spTgt spid="153652"/>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childTnLst>
                    </p:cTn>
                  </p:par>
                  <p:par>
                    <p:cTn id="138" fill="hold" nodeType="clickPar">
                      <p:stCondLst>
                        <p:cond delay="indefinite"/>
                      </p:stCondLst>
                      <p:childTnLst>
                        <p:par>
                          <p:cTn id="139" fill="hold" nodeType="withGroup">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153653"/>
                                        </p:tgtEl>
                                        <p:attrNameLst>
                                          <p:attrName>style.visibility</p:attrName>
                                        </p:attrNameLst>
                                      </p:cBhvr>
                                      <p:to>
                                        <p:strVal val="visible"/>
                                      </p:to>
                                    </p:set>
                                    <p:animEffect transition="in" filter="box(out)">
                                      <p:cBhvr>
                                        <p:cTn id="142" dur="500"/>
                                        <p:tgtEl>
                                          <p:spTgt spid="153653"/>
                                        </p:tgtEl>
                                      </p:cBhvr>
                                    </p:animEffect>
                                  </p:childTnLst>
                                  <p:subTnLst>
                                    <p:audio>
                                      <p:cMediaNode>
                                        <p:cTn display="0" masterRel="sameClick">
                                          <p:stCondLst>
                                            <p:cond evt="begin" delay="0">
                                              <p:tn val="140"/>
                                            </p:cond>
                                          </p:stCondLst>
                                          <p:endCondLst>
                                            <p:cond evt="onStopAudio" delay="0">
                                              <p:tgtEl>
                                                <p:sldTgt/>
                                              </p:tgtEl>
                                            </p:cond>
                                          </p:endCondLst>
                                        </p:cTn>
                                        <p:tgtEl>
                                          <p:sndTgt r:embed="rId2" name="CAMERA.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153650"/>
                                        </p:tgtEl>
                                        <p:attrNameLst>
                                          <p:attrName>style.visibility</p:attrName>
                                        </p:attrNameLst>
                                      </p:cBhvr>
                                      <p:to>
                                        <p:strVal val="visible"/>
                                      </p:to>
                                    </p:set>
                                    <p:animEffect transition="in" filter="box(out)">
                                      <p:cBhvr>
                                        <p:cTn id="147" dur="500"/>
                                        <p:tgtEl>
                                          <p:spTgt spid="153650"/>
                                        </p:tgtEl>
                                      </p:cBhvr>
                                    </p:animEffect>
                                  </p:childTnLst>
                                  <p:subTnLst>
                                    <p:audio>
                                      <p:cMediaNode>
                                        <p:cTn display="0" masterRel="sameClick">
                                          <p:stCondLst>
                                            <p:cond evt="begin" delay="0">
                                              <p:tn val="145"/>
                                            </p:cond>
                                          </p:stCondLst>
                                          <p:endCondLst>
                                            <p:cond evt="onStopAudio" delay="0">
                                              <p:tgtEl>
                                                <p:sldTgt/>
                                              </p:tgtEl>
                                            </p:cond>
                                          </p:endCondLst>
                                        </p:cTn>
                                        <p:tgtEl>
                                          <p:sndTgt r:embed="rId2" name="CAMERA.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153651"/>
                                        </p:tgtEl>
                                        <p:attrNameLst>
                                          <p:attrName>style.visibility</p:attrName>
                                        </p:attrNameLst>
                                      </p:cBhvr>
                                      <p:to>
                                        <p:strVal val="visible"/>
                                      </p:to>
                                    </p:set>
                                    <p:animEffect transition="in" filter="box(out)">
                                      <p:cBhvr>
                                        <p:cTn id="152" dur="500"/>
                                        <p:tgtEl>
                                          <p:spTgt spid="153651"/>
                                        </p:tgtEl>
                                      </p:cBhvr>
                                    </p:animEffect>
                                  </p:childTnLst>
                                  <p:subTnLst>
                                    <p:audio>
                                      <p:cMediaNode>
                                        <p:cTn display="0" masterRel="sameClick">
                                          <p:stCondLst>
                                            <p:cond evt="begin" delay="0">
                                              <p:tn val="150"/>
                                            </p:cond>
                                          </p:stCondLst>
                                          <p:endCondLst>
                                            <p:cond evt="onStopAudio" delay="0">
                                              <p:tgtEl>
                                                <p:sldTgt/>
                                              </p:tgtEl>
                                            </p:cond>
                                          </p:endCondLst>
                                        </p:cTn>
                                        <p:tgtEl>
                                          <p:sndTgt r:embed="rId2" name="CAMERA.WAV"/>
                                        </p:tgtEl>
                                      </p:cMediaNode>
                                    </p:audio>
                                  </p:subTnLst>
                                </p:cTn>
                              </p:par>
                            </p:childTnLst>
                          </p:cTn>
                        </p:par>
                      </p:childTnLst>
                    </p:cTn>
                  </p:par>
                  <p:par>
                    <p:cTn id="153" fill="hold" nodeType="clickPar">
                      <p:stCondLst>
                        <p:cond delay="indefinite"/>
                      </p:stCondLst>
                      <p:childTnLst>
                        <p:par>
                          <p:cTn id="154" fill="hold" nodeType="withGroup">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153649"/>
                                        </p:tgtEl>
                                        <p:attrNameLst>
                                          <p:attrName>style.visibility</p:attrName>
                                        </p:attrNameLst>
                                      </p:cBhvr>
                                      <p:to>
                                        <p:strVal val="visible"/>
                                      </p:to>
                                    </p:set>
                                    <p:animEffect transition="in" filter="box(out)">
                                      <p:cBhvr>
                                        <p:cTn id="157" dur="500"/>
                                        <p:tgtEl>
                                          <p:spTgt spid="153649"/>
                                        </p:tgtEl>
                                      </p:cBhvr>
                                    </p:animEffect>
                                  </p:childTnLst>
                                  <p:subTnLst>
                                    <p:audio>
                                      <p:cMediaNode>
                                        <p:cTn display="0" masterRel="sameClick">
                                          <p:stCondLst>
                                            <p:cond evt="begin" delay="0">
                                              <p:tn val="155"/>
                                            </p:cond>
                                          </p:stCondLst>
                                          <p:endCondLst>
                                            <p:cond evt="onStopAudio" delay="0">
                                              <p:tgtEl>
                                                <p:sldTgt/>
                                              </p:tgtEl>
                                            </p:cond>
                                          </p:endCondLst>
                                        </p:cTn>
                                        <p:tgtEl>
                                          <p:sndTgt r:embed="rId2" name="CAMERA.WAV"/>
                                        </p:tgtEl>
                                      </p:cMediaNode>
                                    </p:audio>
                                  </p:subTnLst>
                                </p:cTn>
                              </p:par>
                            </p:childTnLst>
                          </p:cTn>
                        </p:par>
                      </p:childTnLst>
                    </p:cTn>
                  </p:par>
                  <p:par>
                    <p:cTn id="158" fill="hold" nodeType="clickPar">
                      <p:stCondLst>
                        <p:cond delay="indefinite"/>
                      </p:stCondLst>
                      <p:childTnLst>
                        <p:par>
                          <p:cTn id="159" fill="hold" nodeType="withGroup">
                            <p:stCondLst>
                              <p:cond delay="0"/>
                            </p:stCondLst>
                            <p:childTnLst>
                              <p:par>
                                <p:cTn id="160" presetID="4" presetClass="entr" presetSubtype="32" fill="hold" nodeType="clickEffect">
                                  <p:stCondLst>
                                    <p:cond delay="0"/>
                                  </p:stCondLst>
                                  <p:childTnLst>
                                    <p:set>
                                      <p:cBhvr>
                                        <p:cTn id="161" dur="1" fill="hold">
                                          <p:stCondLst>
                                            <p:cond delay="0"/>
                                          </p:stCondLst>
                                        </p:cTn>
                                        <p:tgtEl>
                                          <p:spTgt spid="5"/>
                                        </p:tgtEl>
                                        <p:attrNameLst>
                                          <p:attrName>style.visibility</p:attrName>
                                        </p:attrNameLst>
                                      </p:cBhvr>
                                      <p:to>
                                        <p:strVal val="visible"/>
                                      </p:to>
                                    </p:set>
                                    <p:animEffect transition="in" filter="box(out)">
                                      <p:cBhvr>
                                        <p:cTn id="162" dur="500"/>
                                        <p:tgtEl>
                                          <p:spTgt spid="5"/>
                                        </p:tgtEl>
                                      </p:cBhvr>
                                    </p:animEffect>
                                  </p:childTnLst>
                                  <p:subTnLst>
                                    <p:audio>
                                      <p:cMediaNode>
                                        <p:cTn display="0" masterRel="sameClick">
                                          <p:stCondLst>
                                            <p:cond evt="begin" delay="0">
                                              <p:tn val="160"/>
                                            </p:cond>
                                          </p:stCondLst>
                                          <p:endCondLst>
                                            <p:cond evt="onStopAudio" delay="0">
                                              <p:tgtEl>
                                                <p:sldTgt/>
                                              </p:tgtEl>
                                            </p:cond>
                                          </p:endCondLst>
                                        </p:cTn>
                                        <p:tgtEl>
                                          <p:sndTgt r:embed="rId2" name="CAMERA.WAV"/>
                                        </p:tgtEl>
                                      </p:cMediaNode>
                                    </p:audio>
                                  </p:subTnLst>
                                </p:cTn>
                              </p:par>
                            </p:childTnLst>
                          </p:cTn>
                        </p:par>
                      </p:childTnLst>
                    </p:cTn>
                  </p:par>
                  <p:par>
                    <p:cTn id="163" fill="hold" nodeType="clickPar">
                      <p:stCondLst>
                        <p:cond delay="indefinite"/>
                      </p:stCondLst>
                      <p:childTnLst>
                        <p:par>
                          <p:cTn id="164" fill="hold" nodeType="withGroup">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153648"/>
                                        </p:tgtEl>
                                        <p:attrNameLst>
                                          <p:attrName>style.visibility</p:attrName>
                                        </p:attrNameLst>
                                      </p:cBhvr>
                                      <p:to>
                                        <p:strVal val="visible"/>
                                      </p:to>
                                    </p:set>
                                    <p:animEffect transition="in" filter="box(out)">
                                      <p:cBhvr>
                                        <p:cTn id="167" dur="500"/>
                                        <p:tgtEl>
                                          <p:spTgt spid="153648"/>
                                        </p:tgtEl>
                                      </p:cBhvr>
                                    </p:animEffect>
                                  </p:childTnLst>
                                  <p:subTnLs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childTnLst>
                          </p:cTn>
                        </p:par>
                      </p:childTnLst>
                    </p:cTn>
                  </p:par>
                  <p:par>
                    <p:cTn id="168" fill="hold" nodeType="clickPar">
                      <p:stCondLst>
                        <p:cond delay="indefinite"/>
                      </p:stCondLst>
                      <p:childTnLst>
                        <p:par>
                          <p:cTn id="169" fill="hold" nodeType="withGroup">
                            <p:stCondLst>
                              <p:cond delay="0"/>
                            </p:stCondLst>
                            <p:childTnLst>
                              <p:par>
                                <p:cTn id="170" presetID="4" presetClass="entr" presetSubtype="32" fill="hold" grpId="0" nodeType="clickEffect">
                                  <p:stCondLst>
                                    <p:cond delay="0"/>
                                  </p:stCondLst>
                                  <p:childTnLst>
                                    <p:set>
                                      <p:cBhvr>
                                        <p:cTn id="171" dur="1" fill="hold">
                                          <p:stCondLst>
                                            <p:cond delay="0"/>
                                          </p:stCondLst>
                                        </p:cTn>
                                        <p:tgtEl>
                                          <p:spTgt spid="153654"/>
                                        </p:tgtEl>
                                        <p:attrNameLst>
                                          <p:attrName>style.visibility</p:attrName>
                                        </p:attrNameLst>
                                      </p:cBhvr>
                                      <p:to>
                                        <p:strVal val="visible"/>
                                      </p:to>
                                    </p:set>
                                    <p:animEffect transition="in" filter="box(out)">
                                      <p:cBhvr>
                                        <p:cTn id="172" dur="500"/>
                                        <p:tgtEl>
                                          <p:spTgt spid="153654"/>
                                        </p:tgtEl>
                                      </p:cBhvr>
                                    </p:animEffect>
                                  </p:childTnLst>
                                  <p:subTnLst>
                                    <p:audio>
                                      <p:cMediaNode>
                                        <p:cTn display="0" masterRel="sameClick">
                                          <p:stCondLst>
                                            <p:cond evt="begin" delay="0">
                                              <p:tn val="170"/>
                                            </p:cond>
                                          </p:stCondLst>
                                          <p:endCondLst>
                                            <p:cond evt="onStopAudio" delay="0">
                                              <p:tgtEl>
                                                <p:sldTgt/>
                                              </p:tgtEl>
                                            </p:cond>
                                          </p:endCondLst>
                                        </p:cTn>
                                        <p:tgtEl>
                                          <p:sndTgt r:embed="rId2" name="CAMERA.WAV"/>
                                        </p:tgtEl>
                                      </p:cMediaNode>
                                    </p:audio>
                                  </p:subTnLst>
                                </p:cTn>
                              </p:par>
                            </p:childTnLst>
                          </p:cTn>
                        </p:par>
                      </p:childTnLst>
                    </p:cTn>
                  </p:par>
                  <p:par>
                    <p:cTn id="173" fill="hold" nodeType="clickPar">
                      <p:stCondLst>
                        <p:cond delay="indefinite"/>
                      </p:stCondLst>
                      <p:childTnLst>
                        <p:par>
                          <p:cTn id="174" fill="hold" nodeType="withGroup">
                            <p:stCondLst>
                              <p:cond delay="0"/>
                            </p:stCondLst>
                            <p:childTnLst>
                              <p:par>
                                <p:cTn id="175" presetID="4" presetClass="entr" presetSubtype="32" fill="hold" grpId="0" nodeType="clickEffect">
                                  <p:stCondLst>
                                    <p:cond delay="0"/>
                                  </p:stCondLst>
                                  <p:childTnLst>
                                    <p:set>
                                      <p:cBhvr>
                                        <p:cTn id="176" dur="1" fill="hold">
                                          <p:stCondLst>
                                            <p:cond delay="0"/>
                                          </p:stCondLst>
                                        </p:cTn>
                                        <p:tgtEl>
                                          <p:spTgt spid="153655"/>
                                        </p:tgtEl>
                                        <p:attrNameLst>
                                          <p:attrName>style.visibility</p:attrName>
                                        </p:attrNameLst>
                                      </p:cBhvr>
                                      <p:to>
                                        <p:strVal val="visible"/>
                                      </p:to>
                                    </p:set>
                                    <p:animEffect transition="in" filter="box(out)">
                                      <p:cBhvr>
                                        <p:cTn id="177" dur="500"/>
                                        <p:tgtEl>
                                          <p:spTgt spid="153655"/>
                                        </p:tgtEl>
                                      </p:cBhvr>
                                    </p:animEffect>
                                  </p:childTnLst>
                                  <p:subTnLst>
                                    <p:audio>
                                      <p:cMediaNode>
                                        <p:cTn display="0" masterRel="sameClick">
                                          <p:stCondLst>
                                            <p:cond evt="begin" delay="0">
                                              <p:tn val="175"/>
                                            </p:cond>
                                          </p:stCondLst>
                                          <p:endCondLst>
                                            <p:cond evt="onStopAudio" delay="0">
                                              <p:tgtEl>
                                                <p:sldTgt/>
                                              </p:tgtEl>
                                            </p:cond>
                                          </p:endCondLst>
                                        </p:cTn>
                                        <p:tgtEl>
                                          <p:sndTgt r:embed="rId2" name="CAMERA.WAV"/>
                                        </p:tgtEl>
                                      </p:cMediaNode>
                                    </p:audio>
                                  </p:subTnLst>
                                </p:cTn>
                              </p:par>
                            </p:childTnLst>
                          </p:cTn>
                        </p:par>
                      </p:childTnLst>
                    </p:cTn>
                  </p:par>
                  <p:par>
                    <p:cTn id="178" fill="hold" nodeType="clickPar">
                      <p:stCondLst>
                        <p:cond delay="indefinite"/>
                      </p:stCondLst>
                      <p:childTnLst>
                        <p:par>
                          <p:cTn id="179" fill="hold" nodeType="withGroup">
                            <p:stCondLst>
                              <p:cond delay="0"/>
                            </p:stCondLst>
                            <p:childTnLst>
                              <p:par>
                                <p:cTn id="180" presetID="4" presetClass="entr" presetSubtype="32" fill="hold" grpId="0" nodeType="clickEffect">
                                  <p:stCondLst>
                                    <p:cond delay="0"/>
                                  </p:stCondLst>
                                  <p:childTnLst>
                                    <p:set>
                                      <p:cBhvr>
                                        <p:cTn id="181" dur="1" fill="hold">
                                          <p:stCondLst>
                                            <p:cond delay="0"/>
                                          </p:stCondLst>
                                        </p:cTn>
                                        <p:tgtEl>
                                          <p:spTgt spid="153656"/>
                                        </p:tgtEl>
                                        <p:attrNameLst>
                                          <p:attrName>style.visibility</p:attrName>
                                        </p:attrNameLst>
                                      </p:cBhvr>
                                      <p:to>
                                        <p:strVal val="visible"/>
                                      </p:to>
                                    </p:set>
                                    <p:animEffect transition="in" filter="box(out)">
                                      <p:cBhvr>
                                        <p:cTn id="182" dur="500"/>
                                        <p:tgtEl>
                                          <p:spTgt spid="153656"/>
                                        </p:tgtEl>
                                      </p:cBhvr>
                                    </p:animEffect>
                                  </p:childTnLst>
                                  <p:subTnLst>
                                    <p:audio>
                                      <p:cMediaNode>
                                        <p:cTn display="0" masterRel="sameClick">
                                          <p:stCondLst>
                                            <p:cond evt="begin" delay="0">
                                              <p:tn val="180"/>
                                            </p:cond>
                                          </p:stCondLst>
                                          <p:endCondLst>
                                            <p:cond evt="onStopAudio" delay="0">
                                              <p:tgtEl>
                                                <p:sldTgt/>
                                              </p:tgtEl>
                                            </p:cond>
                                          </p:endCondLst>
                                        </p:cTn>
                                        <p:tgtEl>
                                          <p:sndTgt r:embed="rId2" name="CAMERA.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4" presetClass="entr" presetSubtype="32" fill="hold" grpId="0" nodeType="clickEffect">
                                  <p:stCondLst>
                                    <p:cond delay="0"/>
                                  </p:stCondLst>
                                  <p:childTnLst>
                                    <p:set>
                                      <p:cBhvr>
                                        <p:cTn id="186" dur="1" fill="hold">
                                          <p:stCondLst>
                                            <p:cond delay="0"/>
                                          </p:stCondLst>
                                        </p:cTn>
                                        <p:tgtEl>
                                          <p:spTgt spid="153657"/>
                                        </p:tgtEl>
                                        <p:attrNameLst>
                                          <p:attrName>style.visibility</p:attrName>
                                        </p:attrNameLst>
                                      </p:cBhvr>
                                      <p:to>
                                        <p:strVal val="visible"/>
                                      </p:to>
                                    </p:set>
                                    <p:animEffect transition="in" filter="box(out)">
                                      <p:cBhvr>
                                        <p:cTn id="187" dur="500"/>
                                        <p:tgtEl>
                                          <p:spTgt spid="153657"/>
                                        </p:tgtEl>
                                      </p:cBhvr>
                                    </p:animEffect>
                                  </p:childTnLst>
                                  <p:subTnLst>
                                    <p:audio>
                                      <p:cMediaNode>
                                        <p:cTn display="0" masterRel="sameClick">
                                          <p:stCondLst>
                                            <p:cond evt="begin" delay="0">
                                              <p:tn val="185"/>
                                            </p:cond>
                                          </p:stCondLst>
                                          <p:endCondLst>
                                            <p:cond evt="onStopAudio" delay="0">
                                              <p:tgtEl>
                                                <p:sldTgt/>
                                              </p:tgtEl>
                                            </p:cond>
                                          </p:endCondLst>
                                        </p:cTn>
                                        <p:tgtEl>
                                          <p:sndTgt r:embed="rId2" name="CAMERA.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4" presetClass="entr" presetSubtype="32" fill="hold" grpId="0" nodeType="clickEffect">
                                  <p:stCondLst>
                                    <p:cond delay="0"/>
                                  </p:stCondLst>
                                  <p:childTnLst>
                                    <p:set>
                                      <p:cBhvr>
                                        <p:cTn id="191" dur="1" fill="hold">
                                          <p:stCondLst>
                                            <p:cond delay="0"/>
                                          </p:stCondLst>
                                        </p:cTn>
                                        <p:tgtEl>
                                          <p:spTgt spid="153658"/>
                                        </p:tgtEl>
                                        <p:attrNameLst>
                                          <p:attrName>style.visibility</p:attrName>
                                        </p:attrNameLst>
                                      </p:cBhvr>
                                      <p:to>
                                        <p:strVal val="visible"/>
                                      </p:to>
                                    </p:set>
                                    <p:animEffect transition="in" filter="box(out)">
                                      <p:cBhvr>
                                        <p:cTn id="192" dur="500"/>
                                        <p:tgtEl>
                                          <p:spTgt spid="153658"/>
                                        </p:tgtEl>
                                      </p:cBhvr>
                                    </p:animEffect>
                                  </p:childTnLst>
                                  <p:subTnLst>
                                    <p:audio>
                                      <p:cMediaNode>
                                        <p:cTn display="0" masterRel="sameClick">
                                          <p:stCondLst>
                                            <p:cond evt="begin" delay="0">
                                              <p:tn val="190"/>
                                            </p:cond>
                                          </p:stCondLst>
                                          <p:endCondLst>
                                            <p:cond evt="onStopAudio" delay="0">
                                              <p:tgtEl>
                                                <p:sldTgt/>
                                              </p:tgtEl>
                                            </p:cond>
                                          </p:endCondLst>
                                        </p:cTn>
                                        <p:tgtEl>
                                          <p:sndTgt r:embed="rId2" name="CAMERA.WAV"/>
                                        </p:tgtEl>
                                      </p:cMediaNode>
                                    </p:audio>
                                  </p:subTnLst>
                                </p:cTn>
                              </p:par>
                            </p:childTnLst>
                          </p:cTn>
                        </p:par>
                      </p:childTnLst>
                    </p:cTn>
                  </p:par>
                  <p:par>
                    <p:cTn id="193" fill="hold" nodeType="clickPar">
                      <p:stCondLst>
                        <p:cond delay="indefinite"/>
                      </p:stCondLst>
                      <p:childTnLst>
                        <p:par>
                          <p:cTn id="194" fill="hold" nodeType="withGroup">
                            <p:stCondLst>
                              <p:cond delay="0"/>
                            </p:stCondLst>
                            <p:childTnLst>
                              <p:par>
                                <p:cTn id="195" presetID="4" presetClass="entr" presetSubtype="32" fill="hold" nodeType="clickEffect">
                                  <p:stCondLst>
                                    <p:cond delay="0"/>
                                  </p:stCondLst>
                                  <p:childTnLst>
                                    <p:set>
                                      <p:cBhvr>
                                        <p:cTn id="196" dur="1" fill="hold">
                                          <p:stCondLst>
                                            <p:cond delay="0"/>
                                          </p:stCondLst>
                                        </p:cTn>
                                        <p:tgtEl>
                                          <p:spTgt spid="6"/>
                                        </p:tgtEl>
                                        <p:attrNameLst>
                                          <p:attrName>style.visibility</p:attrName>
                                        </p:attrNameLst>
                                      </p:cBhvr>
                                      <p:to>
                                        <p:strVal val="visible"/>
                                      </p:to>
                                    </p:set>
                                    <p:animEffect transition="in" filter="box(out)">
                                      <p:cBhvr>
                                        <p:cTn id="197" dur="500"/>
                                        <p:tgtEl>
                                          <p:spTgt spid="6"/>
                                        </p:tgtEl>
                                      </p:cBhvr>
                                    </p:animEffect>
                                  </p:childTnLst>
                                  <p:subTnLst>
                                    <p:audio>
                                      <p:cMediaNode>
                                        <p:cTn display="0" masterRel="sameClick">
                                          <p:stCondLst>
                                            <p:cond evt="begin" delay="0">
                                              <p:tn val="195"/>
                                            </p:cond>
                                          </p:stCondLst>
                                          <p:endCondLst>
                                            <p:cond evt="onStopAudio" delay="0">
                                              <p:tgtEl>
                                                <p:sldTgt/>
                                              </p:tgtEl>
                                            </p:cond>
                                          </p:endCondLst>
                                        </p:cTn>
                                        <p:tgtEl>
                                          <p:sndTgt r:embed="rId2" name="CAMERA.WAV"/>
                                        </p:tgtEl>
                                      </p:cMediaNode>
                                    </p:audio>
                                  </p:subTnLst>
                                </p:cTn>
                              </p:par>
                            </p:childTnLst>
                          </p:cTn>
                        </p:par>
                      </p:childTnLst>
                    </p:cTn>
                  </p:par>
                  <p:par>
                    <p:cTn id="198" fill="hold" nodeType="clickPar">
                      <p:stCondLst>
                        <p:cond delay="indefinite"/>
                      </p:stCondLst>
                      <p:childTnLst>
                        <p:par>
                          <p:cTn id="199" fill="hold" nodeType="withGroup">
                            <p:stCondLst>
                              <p:cond delay="0"/>
                            </p:stCondLst>
                            <p:childTnLst>
                              <p:par>
                                <p:cTn id="200" presetID="4" presetClass="entr" presetSubtype="32" fill="hold" nodeType="clickEffect">
                                  <p:stCondLst>
                                    <p:cond delay="0"/>
                                  </p:stCondLst>
                                  <p:childTnLst>
                                    <p:set>
                                      <p:cBhvr>
                                        <p:cTn id="201" dur="1" fill="hold">
                                          <p:stCondLst>
                                            <p:cond delay="0"/>
                                          </p:stCondLst>
                                        </p:cTn>
                                        <p:tgtEl>
                                          <p:spTgt spid="7"/>
                                        </p:tgtEl>
                                        <p:attrNameLst>
                                          <p:attrName>style.visibility</p:attrName>
                                        </p:attrNameLst>
                                      </p:cBhvr>
                                      <p:to>
                                        <p:strVal val="visible"/>
                                      </p:to>
                                    </p:set>
                                    <p:animEffect transition="in" filter="box(out)">
                                      <p:cBhvr>
                                        <p:cTn id="202" dur="500"/>
                                        <p:tgtEl>
                                          <p:spTgt spid="7"/>
                                        </p:tgtEl>
                                      </p:cBhvr>
                                    </p:animEffect>
                                  </p:childTnLst>
                                  <p:subTnLst>
                                    <p:audio>
                                      <p:cMediaNode>
                                        <p:cTn display="0" masterRel="sameClick">
                                          <p:stCondLst>
                                            <p:cond evt="begin" delay="0">
                                              <p:tn val="200"/>
                                            </p:cond>
                                          </p:stCondLst>
                                          <p:endCondLst>
                                            <p:cond evt="onStopAudio" delay="0">
                                              <p:tgtEl>
                                                <p:sldTgt/>
                                              </p:tgtEl>
                                            </p:cond>
                                          </p:endCondLst>
                                        </p:cTn>
                                        <p:tgtEl>
                                          <p:sndTgt r:embed="rId2" name="CAMERA.WAV"/>
                                        </p:tgtEl>
                                      </p:cMediaNode>
                                    </p:audio>
                                  </p:subTnLst>
                                </p:cTn>
                              </p:par>
                            </p:childTnLst>
                          </p:cTn>
                        </p:par>
                      </p:childTnLst>
                    </p:cTn>
                  </p:par>
                  <p:par>
                    <p:cTn id="203" fill="hold" nodeType="clickPar">
                      <p:stCondLst>
                        <p:cond delay="indefinite"/>
                      </p:stCondLst>
                      <p:childTnLst>
                        <p:par>
                          <p:cTn id="204" fill="hold" nodeType="withGroup">
                            <p:stCondLst>
                              <p:cond delay="0"/>
                            </p:stCondLst>
                            <p:childTnLst>
                              <p:par>
                                <p:cTn id="205" presetID="4" presetClass="entr" presetSubtype="32" fill="hold" nodeType="clickEffect">
                                  <p:stCondLst>
                                    <p:cond delay="0"/>
                                  </p:stCondLst>
                                  <p:childTnLst>
                                    <p:set>
                                      <p:cBhvr>
                                        <p:cTn id="206" dur="1" fill="hold">
                                          <p:stCondLst>
                                            <p:cond delay="0"/>
                                          </p:stCondLst>
                                        </p:cTn>
                                        <p:tgtEl>
                                          <p:spTgt spid="8"/>
                                        </p:tgtEl>
                                        <p:attrNameLst>
                                          <p:attrName>style.visibility</p:attrName>
                                        </p:attrNameLst>
                                      </p:cBhvr>
                                      <p:to>
                                        <p:strVal val="visible"/>
                                      </p:to>
                                    </p:set>
                                    <p:animEffect transition="in" filter="box(out)">
                                      <p:cBhvr>
                                        <p:cTn id="207" dur="500"/>
                                        <p:tgtEl>
                                          <p:spTgt spid="8"/>
                                        </p:tgtEl>
                                      </p:cBhvr>
                                    </p:animEffect>
                                  </p:childTnLst>
                                  <p:subTnLst>
                                    <p:audio>
                                      <p:cMediaNode>
                                        <p:cTn display="0" masterRel="sameClick">
                                          <p:stCondLst>
                                            <p:cond evt="begin" delay="0">
                                              <p:tn val="20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5" grpId="0" animBg="1" autoUpdateAnimBg="0"/>
      <p:bldP spid="153626" grpId="0" animBg="1" autoUpdateAnimBg="0"/>
      <p:bldP spid="153627" grpId="0" animBg="1" autoUpdateAnimBg="0"/>
      <p:bldP spid="153628" grpId="0" animBg="1" autoUpdateAnimBg="0"/>
      <p:bldP spid="153629" grpId="0" animBg="1" autoUpdateAnimBg="0"/>
      <p:bldP spid="153630" grpId="0" animBg="1" autoUpdateAnimBg="0"/>
      <p:bldP spid="153631" grpId="0" animBg="1" autoUpdateAnimBg="0"/>
      <p:bldP spid="153632" grpId="0" animBg="1" autoUpdateAnimBg="0"/>
      <p:bldP spid="153633" grpId="0" animBg="1" autoUpdateAnimBg="0"/>
      <p:bldP spid="153634" grpId="0" animBg="1" autoUpdateAnimBg="0"/>
      <p:bldP spid="153635" grpId="0" animBg="1" autoUpdateAnimBg="0"/>
      <p:bldP spid="153636" grpId="0" animBg="1" autoUpdateAnimBg="0"/>
      <p:bldP spid="153637" grpId="0" animBg="1" autoUpdateAnimBg="0"/>
      <p:bldP spid="153638" grpId="0" animBg="1" autoUpdateAnimBg="0"/>
      <p:bldP spid="153639" grpId="0" animBg="1" autoUpdateAnimBg="0"/>
      <p:bldP spid="153640" grpId="0" animBg="1" autoUpdateAnimBg="0"/>
      <p:bldP spid="153641" grpId="0" animBg="1" autoUpdateAnimBg="0"/>
      <p:bldP spid="153642" grpId="0" animBg="1" autoUpdateAnimBg="0"/>
      <p:bldP spid="153643" grpId="0" animBg="1" autoUpdateAnimBg="0"/>
      <p:bldP spid="153644" grpId="0" animBg="1" autoUpdateAnimBg="0"/>
      <p:bldP spid="153645" grpId="0" animBg="1" autoUpdateAnimBg="0"/>
      <p:bldP spid="153646" grpId="0" animBg="1" autoUpdateAnimBg="0"/>
      <p:bldP spid="153647" grpId="0" animBg="1" autoUpdateAnimBg="0"/>
      <p:bldP spid="153648" grpId="0" animBg="1" autoUpdateAnimBg="0"/>
      <p:bldP spid="153649" grpId="0" animBg="1" autoUpdateAnimBg="0"/>
      <p:bldP spid="153650" grpId="0" animBg="1" autoUpdateAnimBg="0"/>
      <p:bldP spid="153651" grpId="0" animBg="1" autoUpdateAnimBg="0"/>
      <p:bldP spid="153652" grpId="0" animBg="1" autoUpdateAnimBg="0"/>
      <p:bldP spid="153653" grpId="0" animBg="1" autoUpdateAnimBg="0"/>
      <p:bldP spid="153654" grpId="0" animBg="1" autoUpdateAnimBg="0"/>
      <p:bldP spid="153655" grpId="0" animBg="1" autoUpdateAnimBg="0"/>
      <p:bldP spid="153656" grpId="0" animBg="1" autoUpdateAnimBg="0"/>
      <p:bldP spid="153657" grpId="0" animBg="1" autoUpdateAnimBg="0"/>
      <p:bldP spid="153658"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rmAutofit fontScale="90000"/>
          </a:bodyPr>
          <a:lstStyle/>
          <a:p>
            <a:pPr>
              <a:lnSpc>
                <a:spcPct val="150000"/>
              </a:lnSpc>
              <a:spcBef>
                <a:spcPct val="50000"/>
              </a:spcBef>
              <a:defRPr/>
            </a:pPr>
            <a:r>
              <a:rPr lang="zh-CN" altLang="en-US" sz="3600" b="1" smtClean="0">
                <a:ea typeface="楷体_GB2312" pitchFamily="49" charset="-122"/>
              </a:rPr>
              <a:t>改进</a:t>
            </a:r>
            <a:r>
              <a:rPr lang="zh-CN" altLang="en-US" sz="3600" b="1" dirty="0">
                <a:ea typeface="楷体_GB2312" pitchFamily="49" charset="-122"/>
              </a:rPr>
              <a:t>的冒泡排序算法</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66</a:t>
            </a:fld>
            <a:endParaRPr lang="zh-CN" altLang="en-US" dirty="0"/>
          </a:p>
        </p:txBody>
      </p:sp>
      <p:sp>
        <p:nvSpPr>
          <p:cNvPr id="3" name="Rectangle 1"/>
          <p:cNvSpPr>
            <a:spLocks noChangeArrowheads="1"/>
          </p:cNvSpPr>
          <p:nvPr/>
        </p:nvSpPr>
        <p:spPr bwMode="auto">
          <a:xfrm>
            <a:off x="982642" y="1527973"/>
            <a:ext cx="10009112" cy="329320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bubble_sort2(</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data_len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(data_len</a:t>
            </a:r>
            <a:r>
              <a:rPr lang="zh-CN" altLang="zh-CN" sz="1800">
                <a:solidFill>
                  <a:srgbClr val="000000"/>
                </a:solidFill>
                <a:latin typeface="Consolas" pitchFamily="49" charset="0"/>
                <a:ea typeface="宋体" pitchFamily="2" charset="-122"/>
                <a:cs typeface="宋体" pitchFamily="2" charset="-122"/>
              </a:rPr>
              <a:t>-</a:t>
            </a:r>
            <a:r>
              <a:rPr lang="zh-CN" altLang="zh-CN" sz="1800">
                <a:solidFill>
                  <a:srgbClr val="0000FF"/>
                </a:solidFill>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获得</a:t>
            </a:r>
            <a:r>
              <a:rPr kumimoji="0" lang="zh-CN" altLang="zh-CN" sz="1800" b="0" i="1" u="none" strike="noStrike" cap="none" normalizeH="0" baseline="0" smtClean="0">
                <a:ln>
                  <a:noFill/>
                </a:ln>
                <a:solidFill>
                  <a:srgbClr val="808080"/>
                </a:solidFill>
                <a:effectLst/>
                <a:latin typeface="Consolas" pitchFamily="49" charset="0"/>
                <a:ea typeface="宋体" pitchFamily="2" charset="-122"/>
                <a:cs typeface="宋体" pitchFamily="2" charset="-122"/>
              </a:rPr>
              <a:t>i</a:t>
            </a: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号位置的正确值</a:t>
            </a:r>
            <a:b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br>
            <a:r>
              <a:rPr kumimoji="0" lang="zh-CN" altLang="zh-CN" sz="1800" b="0" i="1" u="none" strike="noStrike" cap="none" normalizeH="0" baseline="0" smtClean="0">
                <a:ln>
                  <a:noFill/>
                </a:ln>
                <a:solidFill>
                  <a:srgbClr val="808080"/>
                </a:solidFill>
                <a:effectLst/>
                <a:latin typeface="Arial Unicode MS" pitchFamily="34" charset="-122"/>
                <a:ea typeface="Arial Unicode MS" pitchFamily="34" charset="-122"/>
                <a:cs typeface="Arial Unicode MS" pitchFamily="34" charset="-122"/>
              </a:rPr>
              <a:t>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flag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True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i):</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&lt;</a:t>
            </a:r>
            <a:r>
              <a:rPr kumimoji="0" lang="en-US"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flag =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False</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        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flag:</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break</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513928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3"/>
          <p:cNvSpPr txBox="1">
            <a:spLocks noChangeArrowheads="1"/>
          </p:cNvSpPr>
          <p:nvPr/>
        </p:nvSpPr>
        <p:spPr bwMode="auto">
          <a:xfrm>
            <a:off x="1486698" y="1170661"/>
            <a:ext cx="10009112" cy="1274490"/>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3200" b="1" dirty="0">
                <a:solidFill>
                  <a:srgbClr val="FF0000"/>
                </a:solidFill>
                <a:latin typeface="Times New Roman" pitchFamily="18" charset="0"/>
                <a:ea typeface="楷体_GB2312" pitchFamily="49" charset="-122"/>
              </a:rPr>
              <a:t>最好的情况</a:t>
            </a:r>
            <a:r>
              <a:rPr kumimoji="1" lang="zh-CN" altLang="en-US" sz="3200" b="1" dirty="0">
                <a:solidFill>
                  <a:prstClr val="black"/>
                </a:solidFill>
                <a:latin typeface="Times New Roman" pitchFamily="18" charset="0"/>
                <a:ea typeface="楷体_GB2312" pitchFamily="49" charset="-122"/>
              </a:rPr>
              <a:t>（关键字在记录序列中</a:t>
            </a:r>
            <a:r>
              <a:rPr kumimoji="1" lang="zh-CN" altLang="en-US" sz="3200" b="1" dirty="0">
                <a:solidFill>
                  <a:srgbClr val="C0504D"/>
                </a:solidFill>
                <a:latin typeface="Times New Roman" pitchFamily="18" charset="0"/>
                <a:ea typeface="楷体_GB2312" pitchFamily="49" charset="-122"/>
              </a:rPr>
              <a:t>顺序有序</a:t>
            </a:r>
            <a:r>
              <a:rPr kumimoji="1" lang="zh-CN" altLang="en-US" sz="3200" b="1">
                <a:solidFill>
                  <a:prstClr val="black"/>
                </a:solidFill>
                <a:latin typeface="Times New Roman" pitchFamily="18" charset="0"/>
                <a:ea typeface="楷体_GB2312" pitchFamily="49" charset="-122"/>
              </a:rPr>
              <a:t>）</a:t>
            </a:r>
            <a:r>
              <a:rPr kumimoji="1" lang="zh-CN" altLang="en-US" sz="3200" b="1" smtClean="0">
                <a:solidFill>
                  <a:prstClr val="black"/>
                </a:solidFill>
                <a:latin typeface="Times New Roman" pitchFamily="18" charset="0"/>
                <a:ea typeface="楷体_GB2312" pitchFamily="49" charset="-122"/>
              </a:rPr>
              <a:t>： </a:t>
            </a:r>
            <a:r>
              <a:rPr kumimoji="1" lang="zh-CN" altLang="en-US" sz="3200" b="1" dirty="0">
                <a:solidFill>
                  <a:prstClr val="black"/>
                </a:solidFill>
                <a:latin typeface="Times New Roman" pitchFamily="18" charset="0"/>
                <a:ea typeface="楷体_GB2312" pitchFamily="49" charset="-122"/>
              </a:rPr>
              <a:t>只需进行</a:t>
            </a:r>
            <a:r>
              <a:rPr kumimoji="1" lang="zh-CN" altLang="en-US" sz="3200" b="1">
                <a:solidFill>
                  <a:prstClr val="black"/>
                </a:solidFill>
                <a:latin typeface="Times New Roman" pitchFamily="18" charset="0"/>
                <a:ea typeface="楷体_GB2312" pitchFamily="49" charset="-122"/>
              </a:rPr>
              <a:t>一</a:t>
            </a:r>
            <a:r>
              <a:rPr kumimoji="1" lang="zh-CN" altLang="en-US" sz="3200" b="1" smtClean="0">
                <a:solidFill>
                  <a:prstClr val="black"/>
                </a:solidFill>
                <a:latin typeface="Times New Roman" pitchFamily="18" charset="0"/>
                <a:ea typeface="楷体_GB2312" pitchFamily="49" charset="-122"/>
              </a:rPr>
              <a:t>趟冒泡</a:t>
            </a:r>
            <a:endParaRPr kumimoji="1" lang="zh-CN" altLang="en-US" sz="3200" b="1" dirty="0">
              <a:solidFill>
                <a:prstClr val="black"/>
              </a:solidFill>
              <a:latin typeface="Times New Roman" pitchFamily="18" charset="0"/>
              <a:ea typeface="楷体_GB2312" pitchFamily="49" charset="-122"/>
            </a:endParaRPr>
          </a:p>
        </p:txBody>
      </p:sp>
      <p:sp>
        <p:nvSpPr>
          <p:cNvPr id="83972" name="Text Box 4"/>
          <p:cNvSpPr txBox="1">
            <a:spLocks noChangeArrowheads="1"/>
          </p:cNvSpPr>
          <p:nvPr/>
        </p:nvSpPr>
        <p:spPr bwMode="auto">
          <a:xfrm>
            <a:off x="1584049" y="2380228"/>
            <a:ext cx="3657898"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a:solidFill>
                  <a:srgbClr val="005042"/>
                </a:solidFill>
                <a:latin typeface="Times New Roman" pitchFamily="18" charset="0"/>
                <a:ea typeface="隶书" pitchFamily="49" charset="-122"/>
              </a:rPr>
              <a:t>“</a:t>
            </a:r>
            <a:r>
              <a:rPr kumimoji="1" lang="zh-CN" altLang="en-US" sz="3600" b="1">
                <a:solidFill>
                  <a:srgbClr val="005042"/>
                </a:solidFill>
                <a:latin typeface="Times New Roman" pitchFamily="18" charset="0"/>
                <a:ea typeface="隶书" pitchFamily="49" charset="-122"/>
              </a:rPr>
              <a:t>比较”的次数：</a:t>
            </a:r>
            <a:endParaRPr kumimoji="1" lang="zh-CN" altLang="en-US" sz="4000">
              <a:solidFill>
                <a:prstClr val="black"/>
              </a:solidFill>
              <a:latin typeface="Times New Roman" pitchFamily="18" charset="0"/>
            </a:endParaRPr>
          </a:p>
        </p:txBody>
      </p:sp>
      <p:sp>
        <p:nvSpPr>
          <p:cNvPr id="83973" name="Text Box 5"/>
          <p:cNvSpPr txBox="1">
            <a:spLocks noChangeArrowheads="1"/>
          </p:cNvSpPr>
          <p:nvPr/>
        </p:nvSpPr>
        <p:spPr bwMode="auto">
          <a:xfrm>
            <a:off x="1486706" y="3358346"/>
            <a:ext cx="10177724" cy="1274490"/>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zh-CN" altLang="en-US" sz="3200" b="1" dirty="0">
                <a:solidFill>
                  <a:srgbClr val="FF0000"/>
                </a:solidFill>
                <a:latin typeface="Times New Roman" pitchFamily="18" charset="0"/>
                <a:ea typeface="楷体_GB2312" pitchFamily="49" charset="-122"/>
              </a:rPr>
              <a:t>最坏的情况</a:t>
            </a:r>
            <a:r>
              <a:rPr kumimoji="1" lang="zh-CN" altLang="en-US" sz="3200" b="1" dirty="0">
                <a:solidFill>
                  <a:prstClr val="black"/>
                </a:solidFill>
                <a:latin typeface="Times New Roman" pitchFamily="18" charset="0"/>
                <a:ea typeface="楷体_GB2312" pitchFamily="49" charset="-122"/>
              </a:rPr>
              <a:t>（关键字在记录序列中</a:t>
            </a:r>
            <a:r>
              <a:rPr kumimoji="1" lang="zh-CN" altLang="en-US" sz="3200" b="1" dirty="0">
                <a:solidFill>
                  <a:srgbClr val="C0504D"/>
                </a:solidFill>
                <a:latin typeface="Times New Roman" pitchFamily="18" charset="0"/>
                <a:ea typeface="楷体_GB2312" pitchFamily="49" charset="-122"/>
              </a:rPr>
              <a:t>逆序有序</a:t>
            </a:r>
            <a:r>
              <a:rPr kumimoji="1" lang="zh-CN" altLang="en-US" sz="3200" b="1" dirty="0">
                <a:solidFill>
                  <a:prstClr val="black"/>
                </a:solidFill>
                <a:latin typeface="Times New Roman" pitchFamily="18" charset="0"/>
                <a:ea typeface="楷体_GB2312" pitchFamily="49" charset="-122"/>
              </a:rPr>
              <a:t>）： 需进行</a:t>
            </a:r>
            <a:r>
              <a:rPr kumimoji="1" lang="en-US" altLang="zh-CN" sz="3200" b="1">
                <a:solidFill>
                  <a:srgbClr val="FF0000"/>
                </a:solidFill>
                <a:latin typeface="Times New Roman" pitchFamily="18" charset="0"/>
                <a:ea typeface="楷体_GB2312" pitchFamily="49" charset="-122"/>
              </a:rPr>
              <a:t>n-1</a:t>
            </a:r>
            <a:r>
              <a:rPr kumimoji="1" lang="zh-CN" altLang="en-US" sz="3200" b="1" smtClean="0">
                <a:solidFill>
                  <a:prstClr val="black"/>
                </a:solidFill>
                <a:latin typeface="Times New Roman" pitchFamily="18" charset="0"/>
                <a:ea typeface="楷体_GB2312" pitchFamily="49" charset="-122"/>
              </a:rPr>
              <a:t>趟冒泡</a:t>
            </a:r>
            <a:endParaRPr kumimoji="1" lang="zh-CN" altLang="en-US" sz="3200" b="1" dirty="0">
              <a:solidFill>
                <a:prstClr val="black"/>
              </a:solidFill>
              <a:latin typeface="Times New Roman" pitchFamily="18" charset="0"/>
              <a:ea typeface="楷体_GB2312" pitchFamily="49" charset="-122"/>
            </a:endParaRPr>
          </a:p>
        </p:txBody>
      </p:sp>
      <p:sp>
        <p:nvSpPr>
          <p:cNvPr id="83974" name="Text Box 6"/>
          <p:cNvSpPr txBox="1">
            <a:spLocks noChangeArrowheads="1"/>
          </p:cNvSpPr>
          <p:nvPr/>
        </p:nvSpPr>
        <p:spPr bwMode="auto">
          <a:xfrm>
            <a:off x="2064469" y="4654055"/>
            <a:ext cx="3657898"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a:solidFill>
                  <a:srgbClr val="005042"/>
                </a:solidFill>
                <a:latin typeface="Times New Roman" pitchFamily="18" charset="0"/>
                <a:ea typeface="隶书" pitchFamily="49" charset="-122"/>
              </a:rPr>
              <a:t>“</a:t>
            </a:r>
            <a:r>
              <a:rPr kumimoji="1" lang="zh-CN" altLang="en-US" sz="3600" b="1">
                <a:solidFill>
                  <a:srgbClr val="005042"/>
                </a:solidFill>
                <a:latin typeface="Times New Roman" pitchFamily="18" charset="0"/>
                <a:ea typeface="隶书" pitchFamily="49" charset="-122"/>
              </a:rPr>
              <a:t>比较”的次数：</a:t>
            </a:r>
            <a:endParaRPr kumimoji="1" lang="zh-CN" altLang="en-US" sz="4000">
              <a:solidFill>
                <a:prstClr val="black"/>
              </a:solidFill>
              <a:latin typeface="Times New Roman" pitchFamily="18" charset="0"/>
              <a:ea typeface="楷体_GB2312" pitchFamily="49" charset="-122"/>
            </a:endParaRPr>
          </a:p>
        </p:txBody>
      </p:sp>
      <p:sp>
        <p:nvSpPr>
          <p:cNvPr id="83976" name="Text Box 8"/>
          <p:cNvSpPr txBox="1">
            <a:spLocks noChangeArrowheads="1"/>
          </p:cNvSpPr>
          <p:nvPr/>
        </p:nvSpPr>
        <p:spPr bwMode="auto">
          <a:xfrm>
            <a:off x="8784015" y="2812129"/>
            <a:ext cx="466733" cy="769619"/>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4400" b="1">
                <a:solidFill>
                  <a:srgbClr val="FF0000"/>
                </a:solidFill>
                <a:latin typeface="Times New Roman" pitchFamily="18" charset="0"/>
              </a:rPr>
              <a:t>0</a:t>
            </a:r>
            <a:endParaRPr kumimoji="1" lang="en-US" altLang="zh-CN" sz="2400">
              <a:solidFill>
                <a:prstClr val="black"/>
              </a:solidFill>
              <a:latin typeface="Times New Roman" pitchFamily="18" charset="0"/>
            </a:endParaRPr>
          </a:p>
        </p:txBody>
      </p:sp>
      <p:sp>
        <p:nvSpPr>
          <p:cNvPr id="83979" name="Rectangle 11"/>
          <p:cNvSpPr>
            <a:spLocks noChangeArrowheads="1"/>
          </p:cNvSpPr>
          <p:nvPr/>
        </p:nvSpPr>
        <p:spPr bwMode="auto">
          <a:xfrm>
            <a:off x="6959681" y="2380228"/>
            <a:ext cx="3657898"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a:solidFill>
                  <a:srgbClr val="005042"/>
                </a:solidFill>
                <a:latin typeface="Times New Roman" pitchFamily="18" charset="0"/>
                <a:ea typeface="隶书" pitchFamily="49" charset="-122"/>
              </a:rPr>
              <a:t>“</a:t>
            </a:r>
            <a:r>
              <a:rPr kumimoji="1" lang="zh-CN" altLang="en-US" sz="3600" b="1">
                <a:solidFill>
                  <a:srgbClr val="005042"/>
                </a:solidFill>
                <a:latin typeface="Times New Roman" pitchFamily="18" charset="0"/>
                <a:ea typeface="隶书" pitchFamily="49" charset="-122"/>
              </a:rPr>
              <a:t>移动”的次数：</a:t>
            </a:r>
            <a:endParaRPr kumimoji="1" lang="zh-CN" altLang="en-US" sz="4000">
              <a:solidFill>
                <a:prstClr val="black"/>
              </a:solidFill>
              <a:latin typeface="Times New Roman" pitchFamily="18" charset="0"/>
              <a:ea typeface="楷体_GB2312" pitchFamily="49" charset="-122"/>
            </a:endParaRPr>
          </a:p>
        </p:txBody>
      </p:sp>
      <p:sp>
        <p:nvSpPr>
          <p:cNvPr id="83980" name="Rectangle 12"/>
          <p:cNvSpPr>
            <a:spLocks noChangeArrowheads="1"/>
          </p:cNvSpPr>
          <p:nvPr/>
        </p:nvSpPr>
        <p:spPr bwMode="auto">
          <a:xfrm>
            <a:off x="6959681" y="4654055"/>
            <a:ext cx="3657898"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a:solidFill>
                  <a:srgbClr val="005042"/>
                </a:solidFill>
                <a:latin typeface="Times New Roman" pitchFamily="18" charset="0"/>
                <a:ea typeface="隶书" pitchFamily="49" charset="-122"/>
              </a:rPr>
              <a:t>“</a:t>
            </a:r>
            <a:r>
              <a:rPr kumimoji="1" lang="zh-CN" altLang="en-US" sz="3600" b="1">
                <a:solidFill>
                  <a:srgbClr val="005042"/>
                </a:solidFill>
                <a:latin typeface="Times New Roman" pitchFamily="18" charset="0"/>
                <a:ea typeface="隶书" pitchFamily="49" charset="-122"/>
              </a:rPr>
              <a:t>移动”的次数：</a:t>
            </a:r>
            <a:endParaRPr kumimoji="1" lang="zh-CN" altLang="en-US" sz="4000">
              <a:solidFill>
                <a:prstClr val="black"/>
              </a:solidFill>
              <a:latin typeface="Times New Roman" pitchFamily="18" charset="0"/>
              <a:ea typeface="楷体_GB2312" pitchFamily="49" charset="-122"/>
            </a:endParaRPr>
          </a:p>
        </p:txBody>
      </p:sp>
      <p:sp>
        <p:nvSpPr>
          <p:cNvPr id="83981" name="Text Box 13"/>
          <p:cNvSpPr txBox="1">
            <a:spLocks noChangeArrowheads="1"/>
          </p:cNvSpPr>
          <p:nvPr/>
        </p:nvSpPr>
        <p:spPr bwMode="auto">
          <a:xfrm>
            <a:off x="2832733" y="2812115"/>
            <a:ext cx="897886" cy="70805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4000" b="1">
                <a:solidFill>
                  <a:srgbClr val="FF0000"/>
                </a:solidFill>
                <a:latin typeface="Times New Roman" pitchFamily="18" charset="0"/>
              </a:rPr>
              <a:t>n-1</a:t>
            </a:r>
          </a:p>
        </p:txBody>
      </p:sp>
      <p:graphicFrame>
        <p:nvGraphicFramePr>
          <p:cNvPr id="198656" name="Object 22"/>
          <p:cNvGraphicFramePr>
            <a:graphicFrameLocks noChangeAspect="1"/>
          </p:cNvGraphicFramePr>
          <p:nvPr>
            <p:extLst>
              <p:ext uri="{D42A27DB-BD31-4B8C-83A1-F6EECF244321}">
                <p14:modId xmlns:p14="http://schemas.microsoft.com/office/powerpoint/2010/main" val="3840632388"/>
              </p:ext>
            </p:extLst>
          </p:nvPr>
        </p:nvGraphicFramePr>
        <p:xfrm>
          <a:off x="1967118" y="5085956"/>
          <a:ext cx="4063471" cy="1087689"/>
        </p:xfrm>
        <a:graphic>
          <a:graphicData uri="http://schemas.openxmlformats.org/presentationml/2006/ole">
            <mc:AlternateContent xmlns:mc="http://schemas.openxmlformats.org/markup-compatibility/2006">
              <mc:Choice xmlns:v="urn:schemas-microsoft-com:vml" Requires="v">
                <p:oleObj spid="_x0000_s16514" name="公式" r:id="rId3" imgW="960840" imgH="301680" progId="Equation.3">
                  <p:embed/>
                </p:oleObj>
              </mc:Choice>
              <mc:Fallback>
                <p:oleObj name="公式" r:id="rId3" imgW="960840" imgH="301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118" y="5085956"/>
                        <a:ext cx="4063471" cy="108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57" name="Object 23"/>
          <p:cNvGraphicFramePr>
            <a:graphicFrameLocks noChangeAspect="1"/>
          </p:cNvGraphicFramePr>
          <p:nvPr>
            <p:extLst>
              <p:ext uri="{D42A27DB-BD31-4B8C-83A1-F6EECF244321}">
                <p14:modId xmlns:p14="http://schemas.microsoft.com/office/powerpoint/2010/main" val="3973204385"/>
              </p:ext>
            </p:extLst>
          </p:nvPr>
        </p:nvGraphicFramePr>
        <p:xfrm>
          <a:off x="6864443" y="5158982"/>
          <a:ext cx="4571405" cy="1097216"/>
        </p:xfrm>
        <a:graphic>
          <a:graphicData uri="http://schemas.openxmlformats.org/presentationml/2006/ole">
            <mc:AlternateContent xmlns:mc="http://schemas.openxmlformats.org/markup-compatibility/2006">
              <mc:Choice xmlns:v="urn:schemas-microsoft-com:vml" Requires="v">
                <p:oleObj spid="_x0000_s16515" name="公式" r:id="rId5" imgW="1083240" imgH="301680" progId="Equation.3">
                  <p:embed/>
                </p:oleObj>
              </mc:Choice>
              <mc:Fallback>
                <p:oleObj name="公式" r:id="rId5" imgW="1083240" imgH="301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4443" y="5158982"/>
                        <a:ext cx="4571405" cy="109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1" name="Rectangle 5"/>
          <p:cNvSpPr>
            <a:spLocks noChangeArrowheads="1"/>
          </p:cNvSpPr>
          <p:nvPr/>
        </p:nvSpPr>
        <p:spPr bwMode="auto">
          <a:xfrm>
            <a:off x="1775654" y="620861"/>
            <a:ext cx="9024292" cy="576395"/>
          </a:xfrm>
          <a:prstGeom prst="rect">
            <a:avLst/>
          </a:prstGeom>
          <a:noFill/>
          <a:ln w="9525">
            <a:noFill/>
            <a:miter lim="800000"/>
            <a:headEnd/>
            <a:tailEnd/>
          </a:ln>
        </p:spPr>
        <p:txBody>
          <a:bodyPr anchor="ctr"/>
          <a:lstStyle/>
          <a:p>
            <a:pPr fontAlgn="base">
              <a:spcBef>
                <a:spcPct val="0"/>
              </a:spcBef>
              <a:spcAft>
                <a:spcPct val="0"/>
              </a:spcAft>
            </a:pPr>
            <a:endParaRPr kumimoji="1" lang="zh-CN" altLang="en-US" sz="3600" b="1" dirty="0">
              <a:solidFill>
                <a:srgbClr val="FF33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冒泡排序性能分析</a:t>
            </a:r>
            <a:endParaRPr lang="zh-CN" altLang="en-US"/>
          </a:p>
        </p:txBody>
      </p:sp>
    </p:spTree>
    <p:extLst>
      <p:ext uri="{BB962C8B-B14F-4D97-AF65-F5344CB8AC3E}">
        <p14:creationId xmlns:p14="http://schemas.microsoft.com/office/powerpoint/2010/main" val="235218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strips(downRight)">
                                      <p:cBhvr>
                                        <p:cTn id="7" dur="500"/>
                                        <p:tgtEl>
                                          <p:spTgt spid="8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81"/>
                                        </p:tgtEl>
                                        <p:attrNameLst>
                                          <p:attrName>style.visibility</p:attrName>
                                        </p:attrNameLst>
                                      </p:cBhvr>
                                      <p:to>
                                        <p:strVal val="visible"/>
                                      </p:to>
                                    </p:set>
                                    <p:animEffect transition="in" filter="wipe(left)">
                                      <p:cBhvr>
                                        <p:cTn id="17" dur="500"/>
                                        <p:tgtEl>
                                          <p:spTgt spid="83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9"/>
                                        </p:tgtEl>
                                        <p:attrNameLst>
                                          <p:attrName>style.visibility</p:attrName>
                                        </p:attrNameLst>
                                      </p:cBhvr>
                                      <p:to>
                                        <p:strVal val="visible"/>
                                      </p:to>
                                    </p:set>
                                    <p:animEffect transition="in" filter="wipe(left)">
                                      <p:cBhvr>
                                        <p:cTn id="22" dur="500"/>
                                        <p:tgtEl>
                                          <p:spTgt spid="839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wipe(left)">
                                      <p:cBhvr>
                                        <p:cTn id="27" dur="500"/>
                                        <p:tgtEl>
                                          <p:spTgt spid="839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3"/>
                                        </p:tgtEl>
                                        <p:attrNameLst>
                                          <p:attrName>style.visibility</p:attrName>
                                        </p:attrNameLst>
                                      </p:cBhvr>
                                      <p:to>
                                        <p:strVal val="visible"/>
                                      </p:to>
                                    </p:set>
                                    <p:animEffect transition="in" filter="wipe(left)">
                                      <p:cBhvr>
                                        <p:cTn id="32" dur="500"/>
                                        <p:tgtEl>
                                          <p:spTgt spid="839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974"/>
                                        </p:tgtEl>
                                        <p:attrNameLst>
                                          <p:attrName>style.visibility</p:attrName>
                                        </p:attrNameLst>
                                      </p:cBhvr>
                                      <p:to>
                                        <p:strVal val="visible"/>
                                      </p:to>
                                    </p:set>
                                    <p:animEffect transition="in" filter="wipe(left)">
                                      <p:cBhvr>
                                        <p:cTn id="37" dur="500"/>
                                        <p:tgtEl>
                                          <p:spTgt spid="83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8656"/>
                                        </p:tgtEl>
                                        <p:attrNameLst>
                                          <p:attrName>style.visibility</p:attrName>
                                        </p:attrNameLst>
                                      </p:cBhvr>
                                      <p:to>
                                        <p:strVal val="visible"/>
                                      </p:to>
                                    </p:set>
                                    <p:animEffect transition="in" filter="wipe(left)">
                                      <p:cBhvr>
                                        <p:cTn id="42" dur="500"/>
                                        <p:tgtEl>
                                          <p:spTgt spid="1986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3980"/>
                                        </p:tgtEl>
                                        <p:attrNameLst>
                                          <p:attrName>style.visibility</p:attrName>
                                        </p:attrNameLst>
                                      </p:cBhvr>
                                      <p:to>
                                        <p:strVal val="visible"/>
                                      </p:to>
                                    </p:set>
                                    <p:animEffect transition="in" filter="wipe(left)">
                                      <p:cBhvr>
                                        <p:cTn id="47" dur="500"/>
                                        <p:tgtEl>
                                          <p:spTgt spid="839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8657"/>
                                        </p:tgtEl>
                                        <p:attrNameLst>
                                          <p:attrName>style.visibility</p:attrName>
                                        </p:attrNameLst>
                                      </p:cBhvr>
                                      <p:to>
                                        <p:strVal val="visible"/>
                                      </p:to>
                                    </p:set>
                                    <p:animEffect transition="in" filter="wipe(left)">
                                      <p:cBhvr>
                                        <p:cTn id="52" dur="500"/>
                                        <p:tgtEl>
                                          <p:spTgt spid="198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83974" grpId="0" autoUpdateAnimBg="0"/>
      <p:bldP spid="83976" grpId="0" autoUpdateAnimBg="0"/>
      <p:bldP spid="83979" grpId="0" autoUpdateAnimBg="0"/>
      <p:bldP spid="83980" grpId="0" autoUpdateAnimBg="0"/>
      <p:bldP spid="8398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841269" y="1629598"/>
            <a:ext cx="7782329" cy="1190901"/>
          </a:xfrm>
          <a:prstGeom prst="rect">
            <a:avLst/>
          </a:prstGeom>
          <a:noFill/>
          <a:ln w="9525">
            <a:noFill/>
            <a:miter lim="800000"/>
            <a:headEnd/>
            <a:tailEnd/>
          </a:ln>
        </p:spPr>
        <p:txBody>
          <a:bodyPr wrap="square">
            <a:spAutoFit/>
          </a:bodyPr>
          <a:lstStyle/>
          <a:p>
            <a:pPr fontAlgn="base">
              <a:spcBef>
                <a:spcPct val="0"/>
              </a:spcBef>
              <a:spcAft>
                <a:spcPct val="0"/>
              </a:spcAft>
            </a:pPr>
            <a:r>
              <a:rPr kumimoji="1" lang="zh-CN" altLang="en-US" sz="3600" b="1">
                <a:solidFill>
                  <a:prstClr val="black"/>
                </a:solidFill>
                <a:latin typeface="Times New Roman" pitchFamily="18" charset="0"/>
                <a:ea typeface="楷体_GB2312" pitchFamily="49" charset="-122"/>
              </a:rPr>
              <a:t>１</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起泡排序的时间复杂度：</a:t>
            </a:r>
          </a:p>
          <a:p>
            <a:pPr fontAlgn="base">
              <a:spcBef>
                <a:spcPct val="0"/>
              </a:spcBef>
              <a:spcAft>
                <a:spcPct val="0"/>
              </a:spcAft>
            </a:pPr>
            <a:r>
              <a:rPr kumimoji="1" lang="zh-CN" altLang="en-US" sz="3600" b="1">
                <a:solidFill>
                  <a:prstClr val="black"/>
                </a:solidFill>
                <a:latin typeface="Times New Roman" pitchFamily="18" charset="0"/>
                <a:ea typeface="楷体_GB2312" pitchFamily="49" charset="-122"/>
              </a:rPr>
              <a:t>         </a:t>
            </a:r>
            <a:r>
              <a:rPr kumimoji="1" lang="en-US" altLang="zh-CN" sz="3600" b="1">
                <a:solidFill>
                  <a:srgbClr val="CC0099"/>
                </a:solidFill>
                <a:latin typeface="Times New Roman" pitchFamily="18" charset="0"/>
                <a:ea typeface="楷体_GB2312" pitchFamily="49" charset="-122"/>
              </a:rPr>
              <a:t>O</a:t>
            </a:r>
            <a:r>
              <a:rPr kumimoji="1" lang="zh-CN" altLang="en-US" sz="3600" b="1">
                <a:solidFill>
                  <a:srgbClr val="CC0099"/>
                </a:solidFill>
                <a:latin typeface="Times New Roman" pitchFamily="18" charset="0"/>
                <a:ea typeface="楷体_GB2312" pitchFamily="49" charset="-122"/>
              </a:rPr>
              <a:t>（</a:t>
            </a:r>
            <a:r>
              <a:rPr kumimoji="1" lang="en-US" altLang="zh-CN" sz="3600" b="1">
                <a:solidFill>
                  <a:srgbClr val="CC0099"/>
                </a:solidFill>
                <a:latin typeface="Times New Roman" pitchFamily="18" charset="0"/>
                <a:ea typeface="楷体_GB2312" pitchFamily="49" charset="-122"/>
              </a:rPr>
              <a:t>n</a:t>
            </a:r>
            <a:r>
              <a:rPr kumimoji="1" lang="en-US" altLang="zh-CN" sz="3600" b="1" baseline="30000">
                <a:solidFill>
                  <a:srgbClr val="CC0099"/>
                </a:solidFill>
                <a:latin typeface="Times New Roman" pitchFamily="18" charset="0"/>
                <a:ea typeface="楷体_GB2312" pitchFamily="49" charset="-122"/>
              </a:rPr>
              <a:t>2</a:t>
            </a:r>
            <a:r>
              <a:rPr kumimoji="1" lang="en-US" altLang="zh-CN" sz="3600" b="1">
                <a:solidFill>
                  <a:srgbClr val="CC0099"/>
                </a:solidFill>
                <a:latin typeface="Times New Roman" pitchFamily="18" charset="0"/>
                <a:ea typeface="楷体_GB2312" pitchFamily="49" charset="-122"/>
              </a:rPr>
              <a:t>)</a:t>
            </a:r>
          </a:p>
        </p:txBody>
      </p:sp>
      <p:sp>
        <p:nvSpPr>
          <p:cNvPr id="163843" name="Text Box 3"/>
          <p:cNvSpPr txBox="1">
            <a:spLocks noChangeArrowheads="1"/>
          </p:cNvSpPr>
          <p:nvPr/>
        </p:nvSpPr>
        <p:spPr bwMode="auto">
          <a:xfrm>
            <a:off x="2014816" y="2996745"/>
            <a:ext cx="5626129" cy="1200607"/>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a:solidFill>
                  <a:prstClr val="black"/>
                </a:solidFill>
                <a:latin typeface="Times New Roman" pitchFamily="18" charset="0"/>
                <a:ea typeface="楷体_GB2312" pitchFamily="49" charset="-122"/>
              </a:rPr>
              <a:t>2.</a:t>
            </a:r>
            <a:r>
              <a:rPr kumimoji="1" lang="zh-CN" altLang="en-US" sz="3600" b="1">
                <a:solidFill>
                  <a:prstClr val="black"/>
                </a:solidFill>
                <a:latin typeface="Times New Roman" pitchFamily="18" charset="0"/>
                <a:ea typeface="楷体_GB2312" pitchFamily="49" charset="-122"/>
              </a:rPr>
              <a:t>只需一个记录的辅助空间</a:t>
            </a:r>
          </a:p>
          <a:p>
            <a:pPr fontAlgn="base">
              <a:spcBef>
                <a:spcPct val="0"/>
              </a:spcBef>
              <a:spcAft>
                <a:spcPct val="0"/>
              </a:spcAft>
            </a:pPr>
            <a:r>
              <a:rPr kumimoji="1" lang="zh-CN" altLang="en-US" sz="3600" b="1">
                <a:solidFill>
                  <a:srgbClr val="CC0066"/>
                </a:solidFill>
                <a:latin typeface="Times New Roman" pitchFamily="18" charset="0"/>
                <a:ea typeface="楷体_GB2312" pitchFamily="49" charset="-122"/>
              </a:rPr>
              <a:t>        </a:t>
            </a:r>
            <a:r>
              <a:rPr kumimoji="1" lang="en-US" altLang="zh-CN" sz="3600" b="1">
                <a:solidFill>
                  <a:srgbClr val="CC0066"/>
                </a:solidFill>
                <a:latin typeface="Times New Roman" pitchFamily="18" charset="0"/>
                <a:ea typeface="楷体_GB2312" pitchFamily="49" charset="-122"/>
              </a:rPr>
              <a:t>O(1)</a:t>
            </a:r>
          </a:p>
        </p:txBody>
      </p:sp>
      <p:sp>
        <p:nvSpPr>
          <p:cNvPr id="163844" name="Text Box 4"/>
          <p:cNvSpPr txBox="1">
            <a:spLocks noChangeArrowheads="1"/>
          </p:cNvSpPr>
          <p:nvPr/>
        </p:nvSpPr>
        <p:spPr bwMode="auto">
          <a:xfrm>
            <a:off x="1914331" y="4365493"/>
            <a:ext cx="4468911"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3600" b="1">
                <a:solidFill>
                  <a:prstClr val="black"/>
                </a:solidFill>
                <a:latin typeface="Times New Roman" pitchFamily="18" charset="0"/>
                <a:ea typeface="楷体_GB2312" pitchFamily="49" charset="-122"/>
              </a:rPr>
              <a:t>３</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是</a:t>
            </a:r>
            <a:r>
              <a:rPr kumimoji="1" lang="zh-CN" altLang="en-US" sz="3600" b="1">
                <a:solidFill>
                  <a:srgbClr val="CC0099"/>
                </a:solidFill>
                <a:latin typeface="Times New Roman" pitchFamily="18" charset="0"/>
                <a:ea typeface="楷体_GB2312" pitchFamily="49" charset="-122"/>
              </a:rPr>
              <a:t>稳定</a:t>
            </a:r>
            <a:r>
              <a:rPr kumimoji="1" lang="zh-CN" altLang="en-US" sz="3600" b="1">
                <a:solidFill>
                  <a:prstClr val="black"/>
                </a:solidFill>
                <a:latin typeface="Times New Roman" pitchFamily="18" charset="0"/>
                <a:ea typeface="楷体_GB2312" pitchFamily="49" charset="-122"/>
              </a:rPr>
              <a:t>的排序方法</a:t>
            </a:r>
          </a:p>
        </p:txBody>
      </p:sp>
      <p:sp>
        <p:nvSpPr>
          <p:cNvPr id="6" name="标题 1"/>
          <p:cNvSpPr txBox="1">
            <a:spLocks/>
          </p:cNvSpPr>
          <p:nvPr/>
        </p:nvSpPr>
        <p:spPr>
          <a:xfrm>
            <a:off x="1477104" y="188383"/>
            <a:ext cx="10233473" cy="648527"/>
          </a:xfrm>
          <a:prstGeom prst="rect">
            <a:avLst/>
          </a:prstGeom>
        </p:spPr>
        <p:txBody>
          <a:bodyPr>
            <a:normAutofit fontScale="75000" lnSpcReduction="20000"/>
          </a:bodyPr>
          <a:lstStyle>
            <a:lvl1pPr algn="ctr" defTabSz="586060" rtl="0" eaLnBrk="1" latinLnBrk="0" hangingPunct="1">
              <a:spcBef>
                <a:spcPct val="0"/>
              </a:spcBef>
              <a:buNone/>
              <a:defRPr sz="5600" kern="1200">
                <a:solidFill>
                  <a:schemeClr val="tx1"/>
                </a:solidFill>
                <a:latin typeface="+mj-lt"/>
                <a:ea typeface="+mj-ea"/>
                <a:cs typeface="+mj-cs"/>
              </a:defRPr>
            </a:lvl1pPr>
          </a:lstStyle>
          <a:p>
            <a:endParaRPr lang="zh-CN" altLang="en-US"/>
          </a:p>
        </p:txBody>
      </p:sp>
      <p:sp>
        <p:nvSpPr>
          <p:cNvPr id="2" name="标题 1"/>
          <p:cNvSpPr>
            <a:spLocks noGrp="1"/>
          </p:cNvSpPr>
          <p:nvPr>
            <p:ph type="title"/>
          </p:nvPr>
        </p:nvSpPr>
        <p:spPr>
          <a:xfrm>
            <a:off x="1520612" y="202261"/>
            <a:ext cx="10233473" cy="648527"/>
          </a:xfrm>
        </p:spPr>
        <p:txBody>
          <a:bodyPr>
            <a:normAutofit fontScale="90000"/>
          </a:bodyPr>
          <a:lstStyle/>
          <a:p>
            <a:r>
              <a:rPr lang="zh-CN" altLang="en-US"/>
              <a:t>冒泡排序性能</a:t>
            </a:r>
            <a:r>
              <a:rPr lang="zh-CN" altLang="en-US" smtClean="0"/>
              <a:t>分析</a:t>
            </a:r>
            <a:endParaRPr lang="zh-CN" altLang="en-US"/>
          </a:p>
        </p:txBody>
      </p:sp>
    </p:spTree>
    <p:extLst>
      <p:ext uri="{BB962C8B-B14F-4D97-AF65-F5344CB8AC3E}">
        <p14:creationId xmlns:p14="http://schemas.microsoft.com/office/powerpoint/2010/main" val="29930791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strips(downRight)">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strips(downRight)">
                                      <p:cBhvr>
                                        <p:cTn id="12" dur="500"/>
                                        <p:tgtEl>
                                          <p:spTgt spid="163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3844"/>
                                        </p:tgtEl>
                                        <p:attrNameLst>
                                          <p:attrName>style.visibility</p:attrName>
                                        </p:attrNameLst>
                                      </p:cBhvr>
                                      <p:to>
                                        <p:strVal val="visible"/>
                                      </p:to>
                                    </p:set>
                                    <p:animEffect transition="in" filter="strips(downRight)">
                                      <p:cBhvr>
                                        <p:cTn id="17"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p:bldP spid="16384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1650785" y="1341758"/>
            <a:ext cx="7980633" cy="584910"/>
          </a:xfrm>
          <a:prstGeom prst="rect">
            <a:avLst/>
          </a:prstGeom>
          <a:noFill/>
          <a:ln w="9525">
            <a:noFill/>
            <a:miter lim="800000"/>
            <a:headEnd/>
            <a:tailEnd/>
          </a:ln>
        </p:spPr>
        <p:txBody>
          <a:bodyPr wrap="none">
            <a:spAutoFit/>
          </a:bodyPr>
          <a:lstStyle/>
          <a:p>
            <a:r>
              <a:rPr kumimoji="1" lang="zh-CN" altLang="en-US" sz="3200">
                <a:latin typeface="Times New Roman" pitchFamily="18" charset="0"/>
                <a:ea typeface="楷体_GB2312" pitchFamily="49" charset="-122"/>
              </a:rPr>
              <a:t>假设排序过程中，待排记录序列的状态为：</a:t>
            </a:r>
          </a:p>
        </p:txBody>
      </p:sp>
      <p:sp>
        <p:nvSpPr>
          <p:cNvPr id="38917" name="Rectangle 5" descr="60%"/>
          <p:cNvSpPr>
            <a:spLocks noChangeArrowheads="1"/>
          </p:cNvSpPr>
          <p:nvPr/>
        </p:nvSpPr>
        <p:spPr bwMode="auto">
          <a:xfrm>
            <a:off x="1775653" y="2134098"/>
            <a:ext cx="4816906" cy="685959"/>
          </a:xfrm>
          <a:prstGeom prst="rect">
            <a:avLst/>
          </a:prstGeom>
          <a:pattFill prst="pct5">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dirty="0">
                <a:latin typeface="Times New Roman" pitchFamily="18" charset="0"/>
              </a:rPr>
              <a:t>有序</a:t>
            </a:r>
            <a:r>
              <a:rPr kumimoji="1" lang="zh-CN" altLang="en-US" sz="3600">
                <a:latin typeface="Times New Roman" pitchFamily="18" charset="0"/>
              </a:rPr>
              <a:t>序列</a:t>
            </a:r>
            <a:r>
              <a:rPr kumimoji="1" lang="en-US" altLang="zh-CN" sz="3600" smtClean="0">
                <a:latin typeface="Times New Roman" pitchFamily="18" charset="0"/>
              </a:rPr>
              <a:t>r[0..</a:t>
            </a:r>
            <a:r>
              <a:rPr kumimoji="1" lang="en-US" altLang="zh-CN" sz="3600" dirty="0">
                <a:latin typeface="Times New Roman" pitchFamily="18" charset="0"/>
              </a:rPr>
              <a:t>i-1]</a:t>
            </a:r>
          </a:p>
        </p:txBody>
      </p:sp>
      <p:sp>
        <p:nvSpPr>
          <p:cNvPr id="38918" name="Rectangle 6" descr="棚架"/>
          <p:cNvSpPr>
            <a:spLocks noChangeArrowheads="1"/>
          </p:cNvSpPr>
          <p:nvPr/>
        </p:nvSpPr>
        <p:spPr bwMode="auto">
          <a:xfrm>
            <a:off x="6575633" y="2134098"/>
            <a:ext cx="5087805" cy="685959"/>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p>
            <a:pPr algn="ctr"/>
            <a:r>
              <a:rPr kumimoji="1" lang="zh-CN" altLang="en-US" sz="3600" dirty="0">
                <a:latin typeface="Times New Roman" pitchFamily="18" charset="0"/>
              </a:rPr>
              <a:t>无序序列 </a:t>
            </a:r>
            <a:r>
              <a:rPr kumimoji="1" lang="en-US" altLang="zh-CN" sz="3600" dirty="0">
                <a:latin typeface="Times New Roman" pitchFamily="18" charset="0"/>
              </a:rPr>
              <a:t>r[</a:t>
            </a:r>
            <a:r>
              <a:rPr kumimoji="1" lang="en-US" altLang="zh-CN" sz="3600" dirty="0" err="1">
                <a:latin typeface="Times New Roman" pitchFamily="18" charset="0"/>
              </a:rPr>
              <a:t>i</a:t>
            </a:r>
            <a:r>
              <a:rPr kumimoji="1" lang="en-US" altLang="zh-CN" sz="3600" err="1">
                <a:latin typeface="Times New Roman" pitchFamily="18" charset="0"/>
              </a:rPr>
              <a:t>..</a:t>
            </a:r>
            <a:r>
              <a:rPr kumimoji="1" lang="en-US" altLang="zh-CN" sz="3600" smtClean="0">
                <a:latin typeface="Times New Roman" pitchFamily="18" charset="0"/>
              </a:rPr>
              <a:t>n-1]</a:t>
            </a:r>
            <a:endParaRPr kumimoji="1" lang="en-US" altLang="zh-CN" sz="3600" dirty="0">
              <a:latin typeface="Times New Roman" pitchFamily="18" charset="0"/>
            </a:endParaRPr>
          </a:p>
        </p:txBody>
      </p:sp>
      <p:sp>
        <p:nvSpPr>
          <p:cNvPr id="38922" name="Text Box 10"/>
          <p:cNvSpPr txBox="1">
            <a:spLocks noChangeArrowheads="1"/>
          </p:cNvSpPr>
          <p:nvPr/>
        </p:nvSpPr>
        <p:spPr bwMode="auto">
          <a:xfrm>
            <a:off x="2158726" y="3285299"/>
            <a:ext cx="4126963" cy="1244888"/>
          </a:xfrm>
          <a:prstGeom prst="rect">
            <a:avLst/>
          </a:prstGeom>
          <a:noFill/>
          <a:ln w="9525">
            <a:noFill/>
            <a:miter lim="800000"/>
            <a:headEnd/>
            <a:tailEnd/>
          </a:ln>
        </p:spPr>
        <p:txBody>
          <a:bodyPr>
            <a:spAutoFit/>
          </a:bodyPr>
          <a:lstStyle/>
          <a:p>
            <a:pPr>
              <a:lnSpc>
                <a:spcPct val="105000"/>
              </a:lnSpc>
            </a:pPr>
            <a:r>
              <a:rPr kumimoji="1" lang="en-US" altLang="zh-CN" sz="3600">
                <a:solidFill>
                  <a:srgbClr val="800000"/>
                </a:solidFill>
                <a:latin typeface="Times New Roman" pitchFamily="18" charset="0"/>
                <a:ea typeface="楷体_GB2312" pitchFamily="49" charset="-122"/>
              </a:rPr>
              <a:t>  </a:t>
            </a:r>
            <a:r>
              <a:rPr kumimoji="1" lang="zh-CN" altLang="en-US" sz="3600">
                <a:solidFill>
                  <a:srgbClr val="800000"/>
                </a:solidFill>
                <a:latin typeface="Times New Roman" pitchFamily="18" charset="0"/>
                <a:ea typeface="楷体_GB2312" pitchFamily="49" charset="-122"/>
              </a:rPr>
              <a:t>第 </a:t>
            </a:r>
            <a:r>
              <a:rPr kumimoji="1" lang="en-US" altLang="zh-CN" sz="3600">
                <a:solidFill>
                  <a:srgbClr val="800000"/>
                </a:solidFill>
                <a:latin typeface="Times New Roman" pitchFamily="18" charset="0"/>
                <a:ea typeface="楷体_GB2312" pitchFamily="49" charset="-122"/>
              </a:rPr>
              <a:t>i </a:t>
            </a:r>
            <a:r>
              <a:rPr kumimoji="1" lang="zh-CN" altLang="en-US" sz="3600">
                <a:solidFill>
                  <a:srgbClr val="800000"/>
                </a:solidFill>
                <a:latin typeface="Times New Roman" pitchFamily="18" charset="0"/>
                <a:ea typeface="楷体_GB2312" pitchFamily="49" charset="-122"/>
              </a:rPr>
              <a:t>趟</a:t>
            </a:r>
          </a:p>
          <a:p>
            <a:pPr>
              <a:lnSpc>
                <a:spcPct val="105000"/>
              </a:lnSpc>
            </a:pPr>
            <a:r>
              <a:rPr kumimoji="1" lang="zh-CN" altLang="en-US" sz="3600">
                <a:solidFill>
                  <a:srgbClr val="800000"/>
                </a:solidFill>
                <a:latin typeface="Times New Roman" pitchFamily="18" charset="0"/>
                <a:ea typeface="楷体_GB2312" pitchFamily="49" charset="-122"/>
              </a:rPr>
              <a:t>简单选择排序</a:t>
            </a:r>
            <a:endParaRPr kumimoji="1" lang="zh-CN" altLang="en-US" sz="3600">
              <a:latin typeface="Times New Roman" pitchFamily="18" charset="0"/>
              <a:ea typeface="楷体_GB2312" pitchFamily="49" charset="-122"/>
            </a:endParaRPr>
          </a:p>
        </p:txBody>
      </p:sp>
      <p:sp>
        <p:nvSpPr>
          <p:cNvPr id="38923" name="Text Box 11"/>
          <p:cNvSpPr txBox="1">
            <a:spLocks noChangeArrowheads="1"/>
          </p:cNvSpPr>
          <p:nvPr/>
        </p:nvSpPr>
        <p:spPr bwMode="auto">
          <a:xfrm>
            <a:off x="6958694" y="2924853"/>
            <a:ext cx="4672992" cy="1126723"/>
          </a:xfrm>
          <a:prstGeom prst="rect">
            <a:avLst/>
          </a:prstGeom>
          <a:noFill/>
          <a:ln w="9525">
            <a:noFill/>
            <a:miter lim="800000"/>
            <a:headEnd/>
            <a:tailEnd/>
          </a:ln>
        </p:spPr>
        <p:txBody>
          <a:bodyPr>
            <a:spAutoFit/>
          </a:bodyPr>
          <a:lstStyle/>
          <a:p>
            <a:pPr algn="ctr">
              <a:lnSpc>
                <a:spcPct val="105000"/>
              </a:lnSpc>
            </a:pPr>
            <a:r>
              <a:rPr kumimoji="1" lang="zh-CN" altLang="en-US" sz="3200">
                <a:solidFill>
                  <a:srgbClr val="0000FF"/>
                </a:solidFill>
                <a:latin typeface="Times New Roman" pitchFamily="18" charset="0"/>
                <a:ea typeface="楷体_GB2312" pitchFamily="49" charset="-122"/>
              </a:rPr>
              <a:t>从中选出</a:t>
            </a:r>
          </a:p>
          <a:p>
            <a:pPr>
              <a:lnSpc>
                <a:spcPct val="105000"/>
              </a:lnSpc>
            </a:pPr>
            <a:r>
              <a:rPr kumimoji="1" lang="zh-CN" altLang="en-US" sz="3200">
                <a:solidFill>
                  <a:srgbClr val="0000FF"/>
                </a:solidFill>
                <a:latin typeface="Times New Roman" pitchFamily="18" charset="0"/>
                <a:ea typeface="楷体_GB2312" pitchFamily="49" charset="-122"/>
              </a:rPr>
              <a:t>关键字最小的记录</a:t>
            </a:r>
            <a:endParaRPr kumimoji="1" lang="zh-CN" altLang="en-US" sz="2400">
              <a:latin typeface="Times New Roman" pitchFamily="18" charset="0"/>
            </a:endParaRPr>
          </a:p>
        </p:txBody>
      </p:sp>
      <p:sp>
        <p:nvSpPr>
          <p:cNvPr id="38924" name="AutoShape 12"/>
          <p:cNvSpPr>
            <a:spLocks noChangeArrowheads="1"/>
          </p:cNvSpPr>
          <p:nvPr/>
        </p:nvSpPr>
        <p:spPr bwMode="auto">
          <a:xfrm>
            <a:off x="6575632" y="2781948"/>
            <a:ext cx="5079339" cy="1981659"/>
          </a:xfrm>
          <a:prstGeom prst="downArrowCallout">
            <a:avLst>
              <a:gd name="adj1" fmla="val 26923"/>
              <a:gd name="adj2" fmla="val 48157"/>
              <a:gd name="adj3" fmla="val 14861"/>
              <a:gd name="adj4" fmla="val 67949"/>
            </a:avLst>
          </a:prstGeom>
          <a:noFill/>
          <a:ln w="9525">
            <a:solidFill>
              <a:srgbClr val="009999"/>
            </a:solidFill>
            <a:miter lim="800000"/>
            <a:headEnd/>
            <a:tailEnd/>
          </a:ln>
        </p:spPr>
        <p:txBody>
          <a:bodyPr wrap="none" anchor="ctr"/>
          <a:lstStyle/>
          <a:p>
            <a:pPr algn="ctr"/>
            <a:endParaRPr kumimoji="1" lang="zh-CN" altLang="en-US" sz="2400">
              <a:latin typeface="Times New Roman" pitchFamily="18" charset="0"/>
            </a:endParaRPr>
          </a:p>
        </p:txBody>
      </p:sp>
      <p:sp>
        <p:nvSpPr>
          <p:cNvPr id="38925" name="Rectangle 13" descr="60%"/>
          <p:cNvSpPr>
            <a:spLocks noChangeArrowheads="1"/>
          </p:cNvSpPr>
          <p:nvPr/>
        </p:nvSpPr>
        <p:spPr bwMode="auto">
          <a:xfrm>
            <a:off x="1775657" y="5590882"/>
            <a:ext cx="5375633" cy="685959"/>
          </a:xfrm>
          <a:prstGeom prst="rect">
            <a:avLst/>
          </a:prstGeom>
          <a:pattFill prst="pct5">
            <a:fgClr>
              <a:schemeClr val="hlink"/>
            </a:fgClr>
            <a:bgClr>
              <a:srgbClr val="FFFFFF"/>
            </a:bgClr>
          </a:pattFill>
          <a:ln w="9525">
            <a:solidFill>
              <a:schemeClr val="tx1"/>
            </a:solidFill>
            <a:miter lim="800000"/>
            <a:headEnd/>
            <a:tailEnd/>
          </a:ln>
        </p:spPr>
        <p:txBody>
          <a:bodyPr wrap="none" anchor="ctr"/>
          <a:lstStyle/>
          <a:p>
            <a:pPr algn="ctr"/>
            <a:r>
              <a:rPr kumimoji="1" lang="zh-CN" altLang="en-US" sz="3600" dirty="0">
                <a:latin typeface="楷体_GB2312" pitchFamily="49" charset="-122"/>
                <a:ea typeface="楷体_GB2312" pitchFamily="49" charset="-122"/>
              </a:rPr>
              <a:t>有序</a:t>
            </a:r>
            <a:r>
              <a:rPr kumimoji="1" lang="zh-CN" altLang="en-US" sz="3600">
                <a:latin typeface="楷体_GB2312" pitchFamily="49" charset="-122"/>
                <a:ea typeface="楷体_GB2312" pitchFamily="49" charset="-122"/>
              </a:rPr>
              <a:t>序列</a:t>
            </a:r>
            <a:r>
              <a:rPr kumimoji="1" lang="en-US" altLang="zh-CN" sz="3600" smtClean="0">
                <a:latin typeface="Times New Roman" pitchFamily="18" charset="0"/>
                <a:ea typeface="楷体_GB2312" pitchFamily="49" charset="-122"/>
              </a:rPr>
              <a:t>r[0..</a:t>
            </a:r>
            <a:r>
              <a:rPr kumimoji="1" lang="en-US" altLang="zh-CN" sz="3600" dirty="0">
                <a:latin typeface="Times New Roman" pitchFamily="18" charset="0"/>
                <a:ea typeface="楷体_GB2312" pitchFamily="49" charset="-122"/>
              </a:rPr>
              <a:t>i]</a:t>
            </a:r>
            <a:endParaRPr kumimoji="1" lang="en-US" altLang="zh-CN" sz="3600" dirty="0">
              <a:latin typeface="Times New Roman" pitchFamily="18" charset="0"/>
            </a:endParaRPr>
          </a:p>
        </p:txBody>
      </p:sp>
      <p:sp>
        <p:nvSpPr>
          <p:cNvPr id="38926" name="Rectangle 14" descr="棚架"/>
          <p:cNvSpPr>
            <a:spLocks noChangeArrowheads="1"/>
          </p:cNvSpPr>
          <p:nvPr/>
        </p:nvSpPr>
        <p:spPr bwMode="auto">
          <a:xfrm>
            <a:off x="7151297" y="5590882"/>
            <a:ext cx="4414792" cy="685959"/>
          </a:xfrm>
          <a:prstGeom prst="rect">
            <a:avLst/>
          </a:prstGeom>
          <a:pattFill prst="trellis">
            <a:fgClr>
              <a:srgbClr val="CCFFFF"/>
            </a:fgClr>
            <a:bgClr>
              <a:srgbClr val="FFFFFF"/>
            </a:bgClr>
          </a:pattFill>
          <a:ln w="9525">
            <a:solidFill>
              <a:schemeClr val="tx1"/>
            </a:solidFill>
            <a:miter lim="800000"/>
            <a:headEnd/>
            <a:tailEnd/>
          </a:ln>
        </p:spPr>
        <p:txBody>
          <a:bodyPr wrap="none" anchor="ctr"/>
          <a:lstStyle/>
          <a:p>
            <a:pPr algn="ctr"/>
            <a:r>
              <a:rPr kumimoji="1" lang="zh-CN" altLang="en-US" sz="3200" dirty="0">
                <a:latin typeface="楷体_GB2312" pitchFamily="49" charset="-122"/>
                <a:ea typeface="楷体_GB2312" pitchFamily="49" charset="-122"/>
              </a:rPr>
              <a:t>无序序列</a:t>
            </a:r>
            <a:r>
              <a:rPr kumimoji="1" lang="zh-CN" altLang="en-US" sz="3200" dirty="0">
                <a:latin typeface="Times New Roman" pitchFamily="18" charset="0"/>
                <a:ea typeface="楷体_GB2312" pitchFamily="49" charset="-122"/>
              </a:rPr>
              <a:t> </a:t>
            </a:r>
            <a:r>
              <a:rPr kumimoji="1" lang="en-US" altLang="zh-CN" sz="3200" dirty="0">
                <a:latin typeface="Times New Roman" pitchFamily="18" charset="0"/>
                <a:ea typeface="楷体_GB2312" pitchFamily="49" charset="-122"/>
              </a:rPr>
              <a:t>r[i+1</a:t>
            </a:r>
            <a:r>
              <a:rPr kumimoji="1" lang="en-US" altLang="zh-CN" sz="3200">
                <a:latin typeface="Times New Roman" pitchFamily="18" charset="0"/>
                <a:ea typeface="楷体_GB2312" pitchFamily="49" charset="-122"/>
              </a:rPr>
              <a:t>..</a:t>
            </a:r>
            <a:r>
              <a:rPr kumimoji="1" lang="en-US" altLang="zh-CN" sz="3200" smtClean="0">
                <a:latin typeface="Times New Roman" pitchFamily="18" charset="0"/>
                <a:ea typeface="楷体_GB2312" pitchFamily="49" charset="-122"/>
              </a:rPr>
              <a:t>n-1]</a:t>
            </a:r>
            <a:endParaRPr kumimoji="1" lang="en-US" altLang="zh-CN" sz="3600" dirty="0">
              <a:latin typeface="Times New Roman" pitchFamily="18" charset="0"/>
            </a:endParaRPr>
          </a:p>
        </p:txBody>
      </p:sp>
      <p:sp>
        <p:nvSpPr>
          <p:cNvPr id="38935" name="Line 23"/>
          <p:cNvSpPr>
            <a:spLocks noChangeShapeType="1"/>
          </p:cNvSpPr>
          <p:nvPr/>
        </p:nvSpPr>
        <p:spPr bwMode="auto">
          <a:xfrm flipH="1">
            <a:off x="7056048" y="4798536"/>
            <a:ext cx="2042318" cy="647850"/>
          </a:xfrm>
          <a:prstGeom prst="line">
            <a:avLst/>
          </a:prstGeom>
          <a:noFill/>
          <a:ln w="38100">
            <a:solidFill>
              <a:srgbClr val="990000"/>
            </a:solidFill>
            <a:round/>
            <a:headEnd/>
            <a:tailEnd type="diamond" w="med" len="lg"/>
          </a:ln>
        </p:spPr>
        <p:txBody>
          <a:bodyPr wrap="none" anchor="ctr"/>
          <a:lstStyle/>
          <a:p>
            <a:endParaRPr lang="zh-CN" altLang="en-US"/>
          </a:p>
        </p:txBody>
      </p:sp>
      <p:sp>
        <p:nvSpPr>
          <p:cNvPr id="38936" name="Line 24"/>
          <p:cNvSpPr>
            <a:spLocks noChangeShapeType="1"/>
          </p:cNvSpPr>
          <p:nvPr/>
        </p:nvSpPr>
        <p:spPr bwMode="auto">
          <a:xfrm>
            <a:off x="6575628" y="4006190"/>
            <a:ext cx="0" cy="2210312"/>
          </a:xfrm>
          <a:prstGeom prst="line">
            <a:avLst/>
          </a:prstGeom>
          <a:noFill/>
          <a:ln w="9525" cap="rnd">
            <a:solidFill>
              <a:srgbClr val="009999"/>
            </a:solidFill>
            <a:prstDash val="sysDot"/>
            <a:round/>
            <a:headEnd/>
            <a:tailEnd/>
          </a:ln>
        </p:spPr>
        <p:txBody>
          <a:bodyPr wrap="none" anchor="ctr"/>
          <a:lstStyle/>
          <a:p>
            <a:endParaRPr lang="zh-CN" altLang="en-US"/>
          </a:p>
        </p:txBody>
      </p:sp>
      <p:sp>
        <p:nvSpPr>
          <p:cNvPr id="2" name="标题 1"/>
          <p:cNvSpPr>
            <a:spLocks noGrp="1"/>
          </p:cNvSpPr>
          <p:nvPr>
            <p:ph type="title"/>
          </p:nvPr>
        </p:nvSpPr>
        <p:spPr/>
        <p:txBody>
          <a:bodyPr>
            <a:normAutofit fontScale="90000"/>
          </a:bodyPr>
          <a:lstStyle/>
          <a:p>
            <a:r>
              <a:rPr lang="zh-CN" altLang="en-US"/>
              <a:t>直接选择</a:t>
            </a:r>
            <a:r>
              <a:rPr lang="zh-CN" altLang="en-US" smtClean="0"/>
              <a:t>排序</a:t>
            </a:r>
            <a:endParaRPr lang="zh-CN" altLang="en-US"/>
          </a:p>
        </p:txBody>
      </p:sp>
    </p:spTree>
    <p:extLst>
      <p:ext uri="{BB962C8B-B14F-4D97-AF65-F5344CB8AC3E}">
        <p14:creationId xmlns:p14="http://schemas.microsoft.com/office/powerpoint/2010/main" val="32993943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wipe(left)">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918"/>
                                        </p:tgtEl>
                                        <p:attrNameLst>
                                          <p:attrName>style.visibility</p:attrName>
                                        </p:attrNameLst>
                                      </p:cBhvr>
                                      <p:to>
                                        <p:strVal val="visible"/>
                                      </p:to>
                                    </p:set>
                                    <p:animEffect transition="in" filter="wipe(left)">
                                      <p:cBhvr>
                                        <p:cTn id="16" dur="500"/>
                                        <p:tgtEl>
                                          <p:spTgt spid="389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38922"/>
                                        </p:tgtEl>
                                        <p:attrNameLst>
                                          <p:attrName>style.visibility</p:attrName>
                                        </p:attrNameLst>
                                      </p:cBhvr>
                                      <p:to>
                                        <p:strVal val="visible"/>
                                      </p:to>
                                    </p:set>
                                    <p:animEffect transition="in" filter="strips(upLeft)">
                                      <p:cBhvr>
                                        <p:cTn id="21" dur="500"/>
                                        <p:tgtEl>
                                          <p:spTgt spid="389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grpId="0" nodeType="clickEffect">
                                  <p:stCondLst>
                                    <p:cond delay="0"/>
                                  </p:stCondLst>
                                  <p:childTnLst>
                                    <p:set>
                                      <p:cBhvr>
                                        <p:cTn id="25" dur="1" fill="hold">
                                          <p:stCondLst>
                                            <p:cond delay="0"/>
                                          </p:stCondLst>
                                        </p:cTn>
                                        <p:tgtEl>
                                          <p:spTgt spid="38924"/>
                                        </p:tgtEl>
                                        <p:attrNameLst>
                                          <p:attrName>style.visibility</p:attrName>
                                        </p:attrNameLst>
                                      </p:cBhvr>
                                      <p:to>
                                        <p:strVal val="visible"/>
                                      </p:to>
                                    </p:set>
                                    <p:anim calcmode="lin" valueType="num">
                                      <p:cBhvr>
                                        <p:cTn id="26" dur="500" fill="hold"/>
                                        <p:tgtEl>
                                          <p:spTgt spid="38924"/>
                                        </p:tgtEl>
                                        <p:attrNameLst>
                                          <p:attrName>ppt_x</p:attrName>
                                        </p:attrNameLst>
                                      </p:cBhvr>
                                      <p:tavLst>
                                        <p:tav tm="0">
                                          <p:val>
                                            <p:strVal val="#ppt_x"/>
                                          </p:val>
                                        </p:tav>
                                        <p:tav tm="100000">
                                          <p:val>
                                            <p:strVal val="#ppt_x"/>
                                          </p:val>
                                        </p:tav>
                                      </p:tavLst>
                                    </p:anim>
                                    <p:anim calcmode="lin" valueType="num">
                                      <p:cBhvr>
                                        <p:cTn id="27" dur="500" fill="hold"/>
                                        <p:tgtEl>
                                          <p:spTgt spid="38924"/>
                                        </p:tgtEl>
                                        <p:attrNameLst>
                                          <p:attrName>ppt_y</p:attrName>
                                        </p:attrNameLst>
                                      </p:cBhvr>
                                      <p:tavLst>
                                        <p:tav tm="0">
                                          <p:val>
                                            <p:strVal val="#ppt_y-#ppt_h/2"/>
                                          </p:val>
                                        </p:tav>
                                        <p:tav tm="100000">
                                          <p:val>
                                            <p:strVal val="#ppt_y"/>
                                          </p:val>
                                        </p:tav>
                                      </p:tavLst>
                                    </p:anim>
                                    <p:anim calcmode="lin" valueType="num">
                                      <p:cBhvr>
                                        <p:cTn id="28" dur="500" fill="hold"/>
                                        <p:tgtEl>
                                          <p:spTgt spid="38924"/>
                                        </p:tgtEl>
                                        <p:attrNameLst>
                                          <p:attrName>ppt_w</p:attrName>
                                        </p:attrNameLst>
                                      </p:cBhvr>
                                      <p:tavLst>
                                        <p:tav tm="0">
                                          <p:val>
                                            <p:strVal val="#ppt_w"/>
                                          </p:val>
                                        </p:tav>
                                        <p:tav tm="100000">
                                          <p:val>
                                            <p:strVal val="#ppt_w"/>
                                          </p:val>
                                        </p:tav>
                                      </p:tavLst>
                                    </p:anim>
                                    <p:anim calcmode="lin" valueType="num">
                                      <p:cBhvr>
                                        <p:cTn id="29" dur="500" fill="hold"/>
                                        <p:tgtEl>
                                          <p:spTgt spid="38924"/>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38923"/>
                                        </p:tgtEl>
                                        <p:attrNameLst>
                                          <p:attrName>style.visibility</p:attrName>
                                        </p:attrNameLst>
                                      </p:cBhvr>
                                      <p:to>
                                        <p:strVal val="visible"/>
                                      </p:to>
                                    </p:set>
                                    <p:animEffect transition="in" filter="dissolve">
                                      <p:cBhvr>
                                        <p:cTn id="33" dur="500"/>
                                        <p:tgtEl>
                                          <p:spTgt spid="38923"/>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8935"/>
                                        </p:tgtEl>
                                        <p:attrNameLst>
                                          <p:attrName>style.visibility</p:attrName>
                                        </p:attrNameLst>
                                      </p:cBhvr>
                                      <p:to>
                                        <p:strVal val="visible"/>
                                      </p:to>
                                    </p:set>
                                    <p:animEffect transition="in" filter="wipe(up)">
                                      <p:cBhvr>
                                        <p:cTn id="37" dur="500"/>
                                        <p:tgtEl>
                                          <p:spTgt spid="389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25"/>
                                        </p:tgtEl>
                                        <p:attrNameLst>
                                          <p:attrName>style.visibility</p:attrName>
                                        </p:attrNameLst>
                                      </p:cBhvr>
                                      <p:to>
                                        <p:strVal val="visible"/>
                                      </p:to>
                                    </p:set>
                                    <p:animEffect transition="in" filter="wipe(left)">
                                      <p:cBhvr>
                                        <p:cTn id="42" dur="500"/>
                                        <p:tgtEl>
                                          <p:spTgt spid="38925"/>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8926"/>
                                        </p:tgtEl>
                                        <p:attrNameLst>
                                          <p:attrName>style.visibility</p:attrName>
                                        </p:attrNameLst>
                                      </p:cBhvr>
                                      <p:to>
                                        <p:strVal val="visible"/>
                                      </p:to>
                                    </p:set>
                                    <p:animEffect transition="in" filter="wipe(left)">
                                      <p:cBhvr>
                                        <p:cTn id="46" dur="500"/>
                                        <p:tgtEl>
                                          <p:spTgt spid="38926"/>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38936"/>
                                        </p:tgtEl>
                                        <p:attrNameLst>
                                          <p:attrName>style.visibility</p:attrName>
                                        </p:attrNameLst>
                                      </p:cBhvr>
                                      <p:to>
                                        <p:strVal val="visible"/>
                                      </p:to>
                                    </p:set>
                                    <p:animEffect transition="in" filter="wipe(up)">
                                      <p:cBhvr>
                                        <p:cTn id="50" dur="500"/>
                                        <p:tgtEl>
                                          <p:spTgt spid="3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7" grpId="0" animBg="1" autoUpdateAnimBg="0"/>
      <p:bldP spid="38918" grpId="0" animBg="1" autoUpdateAnimBg="0"/>
      <p:bldP spid="38922" grpId="0" autoUpdateAnimBg="0"/>
      <p:bldP spid="38923" grpId="0" autoUpdateAnimBg="0"/>
      <p:bldP spid="38924" grpId="0" animBg="1"/>
      <p:bldP spid="38925" grpId="0" animBg="1" autoUpdateAnimBg="0"/>
      <p:bldP spid="38926" grpId="0" animBg="1" autoUpdateAnimBg="0"/>
      <p:bldP spid="38935" grpId="0" animBg="1"/>
      <p:bldP spid="389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zh-CN" altLang="en-US" smtClean="0"/>
              <a:t>查找</a:t>
            </a:r>
            <a:r>
              <a:rPr lang="zh-CN" altLang="en-US"/>
              <a:t>表是若干个记录构成的集合，其基本操作主要有：</a:t>
            </a:r>
          </a:p>
          <a:p>
            <a:pPr marL="512803" lvl="1" indent="0">
              <a:buNone/>
            </a:pPr>
            <a:r>
              <a:rPr lang="en-US" altLang="zh-CN"/>
              <a:t>1</a:t>
            </a:r>
            <a:r>
              <a:rPr lang="zh-CN" altLang="en-US"/>
              <a:t>）构造方法，创建一个新查找表</a:t>
            </a:r>
            <a:r>
              <a:rPr lang="en-US" altLang="zh-CN"/>
              <a:t>(init)</a:t>
            </a:r>
          </a:p>
          <a:p>
            <a:pPr marL="512803" lvl="1" indent="0">
              <a:buNone/>
            </a:pPr>
            <a:r>
              <a:rPr lang="en-US" altLang="zh-CN"/>
              <a:t>2</a:t>
            </a:r>
            <a:r>
              <a:rPr lang="zh-CN" altLang="en-US"/>
              <a:t>）判断该查找表是否为空</a:t>
            </a:r>
            <a:r>
              <a:rPr lang="en-US" altLang="zh-CN"/>
              <a:t>(empty)</a:t>
            </a:r>
          </a:p>
          <a:p>
            <a:pPr marL="512803" lvl="1" indent="0">
              <a:buNone/>
            </a:pPr>
            <a:r>
              <a:rPr lang="en-US" altLang="zh-CN"/>
              <a:t>3</a:t>
            </a:r>
            <a:r>
              <a:rPr lang="zh-CN" altLang="en-US"/>
              <a:t>）获取查找表中元素个数</a:t>
            </a:r>
          </a:p>
          <a:p>
            <a:pPr marL="512803" lvl="1" indent="0">
              <a:buNone/>
            </a:pPr>
            <a:r>
              <a:rPr lang="en-US" altLang="zh-CN"/>
              <a:t>4</a:t>
            </a:r>
            <a:r>
              <a:rPr lang="zh-CN" altLang="en-US"/>
              <a:t>）</a:t>
            </a:r>
            <a:r>
              <a:rPr lang="zh-CN" altLang="en-US">
                <a:solidFill>
                  <a:srgbClr val="FF0000"/>
                </a:solidFill>
              </a:rPr>
              <a:t>查找</a:t>
            </a:r>
            <a:r>
              <a:rPr lang="zh-CN" altLang="en-US"/>
              <a:t>与</a:t>
            </a:r>
            <a:r>
              <a:rPr lang="en-US" altLang="zh-CN"/>
              <a:t>target</a:t>
            </a:r>
            <a:r>
              <a:rPr lang="zh-CN" altLang="en-US"/>
              <a:t>关联的记录</a:t>
            </a:r>
            <a:r>
              <a:rPr lang="en-US" altLang="zh-CN"/>
              <a:t>search(target</a:t>
            </a:r>
            <a:r>
              <a:rPr lang="en-US" altLang="zh-CN" smtClean="0"/>
              <a:t>)</a:t>
            </a:r>
            <a:r>
              <a:rPr lang="zh-CN" altLang="en-US"/>
              <a:t>，</a:t>
            </a:r>
            <a:r>
              <a:rPr lang="zh-CN" altLang="en-US">
                <a:solidFill>
                  <a:srgbClr val="FF0000"/>
                </a:solidFill>
              </a:rPr>
              <a:t>返回位置信息，失败返回特殊值</a:t>
            </a:r>
            <a:r>
              <a:rPr lang="zh-CN" altLang="en-US"/>
              <a:t>。</a:t>
            </a:r>
            <a:endParaRPr lang="en-US" altLang="zh-CN"/>
          </a:p>
          <a:p>
            <a:pPr marL="512803" lvl="1" indent="0">
              <a:buNone/>
            </a:pPr>
            <a:r>
              <a:rPr lang="en-US" altLang="zh-CN"/>
              <a:t>5</a:t>
            </a:r>
            <a:r>
              <a:rPr lang="zh-CN" altLang="en-US"/>
              <a:t>）增加一个记录</a:t>
            </a:r>
            <a:r>
              <a:rPr lang="en-US" altLang="zh-CN"/>
              <a:t>(insert(key,value))</a:t>
            </a:r>
          </a:p>
          <a:p>
            <a:pPr marL="512803" lvl="1" indent="0">
              <a:buNone/>
            </a:pPr>
            <a:r>
              <a:rPr lang="en-US" altLang="zh-CN"/>
              <a:t>6</a:t>
            </a:r>
            <a:r>
              <a:rPr lang="zh-CN" altLang="en-US"/>
              <a:t>）删除一个关键字为</a:t>
            </a:r>
            <a:r>
              <a:rPr lang="en-US" altLang="zh-CN"/>
              <a:t>key</a:t>
            </a:r>
            <a:r>
              <a:rPr lang="zh-CN" altLang="en-US"/>
              <a:t>的记录</a:t>
            </a:r>
            <a:r>
              <a:rPr lang="en-US" altLang="zh-CN"/>
              <a:t>(delete(key)</a:t>
            </a:r>
          </a:p>
          <a:p>
            <a:pPr marL="512803" lvl="1" indent="0">
              <a:buNone/>
            </a:pPr>
            <a:r>
              <a:rPr lang="en-US" altLang="zh-CN"/>
              <a:t>7</a:t>
            </a:r>
            <a:r>
              <a:rPr lang="zh-CN" altLang="en-US"/>
              <a:t>）输出查找表中的所有记录</a:t>
            </a:r>
          </a:p>
          <a:p>
            <a:pPr>
              <a:lnSpc>
                <a:spcPct val="120000"/>
              </a:lnSpc>
            </a:pPr>
            <a:r>
              <a:rPr lang="zh-CN" altLang="en-US"/>
              <a:t>由于查找表可以用不同的具体逻辑结构来实现，实际情况下其基本操作也会有所不同。</a:t>
            </a:r>
          </a:p>
        </p:txBody>
      </p:sp>
      <p:sp>
        <p:nvSpPr>
          <p:cNvPr id="3" name="标题 2"/>
          <p:cNvSpPr>
            <a:spLocks noGrp="1"/>
          </p:cNvSpPr>
          <p:nvPr>
            <p:ph type="title"/>
          </p:nvPr>
        </p:nvSpPr>
        <p:spPr/>
        <p:txBody>
          <a:bodyPr>
            <a:normAutofit fontScale="90000"/>
          </a:bodyPr>
          <a:lstStyle/>
          <a:p>
            <a:r>
              <a:rPr lang="zh-CN" altLang="en-US" smtClean="0"/>
              <a:t>查找表（映射）</a:t>
            </a:r>
            <a:r>
              <a:rPr lang="en-US" altLang="zh-CN" smtClean="0"/>
              <a:t>ADT</a:t>
            </a:r>
            <a:endParaRPr lang="zh-CN" altLang="en-US"/>
          </a:p>
        </p:txBody>
      </p:sp>
    </p:spTree>
    <p:extLst>
      <p:ext uri="{BB962C8B-B14F-4D97-AF65-F5344CB8AC3E}">
        <p14:creationId xmlns:p14="http://schemas.microsoft.com/office/powerpoint/2010/main" val="1886970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AutoShape 2" descr="白色大理石"/>
          <p:cNvSpPr>
            <a:spLocks noChangeArrowheads="1"/>
          </p:cNvSpPr>
          <p:nvPr/>
        </p:nvSpPr>
        <p:spPr bwMode="auto">
          <a:xfrm>
            <a:off x="812694" y="5792541"/>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24932" name="AutoShape 3" descr="白色大理石"/>
          <p:cNvSpPr>
            <a:spLocks noChangeArrowheads="1"/>
          </p:cNvSpPr>
          <p:nvPr/>
        </p:nvSpPr>
        <p:spPr bwMode="auto">
          <a:xfrm>
            <a:off x="812694" y="4344406"/>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24933" name="AutoShape 4" descr="白色大理石"/>
          <p:cNvSpPr>
            <a:spLocks noChangeArrowheads="1"/>
          </p:cNvSpPr>
          <p:nvPr/>
        </p:nvSpPr>
        <p:spPr bwMode="auto">
          <a:xfrm>
            <a:off x="812694" y="2896270"/>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24934" name="AutoShape 5" descr="白色大理石"/>
          <p:cNvSpPr>
            <a:spLocks noChangeArrowheads="1"/>
          </p:cNvSpPr>
          <p:nvPr/>
        </p:nvSpPr>
        <p:spPr bwMode="auto">
          <a:xfrm>
            <a:off x="812694" y="1219482"/>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01382" name="Rectangle 6"/>
          <p:cNvSpPr>
            <a:spLocks noChangeArrowheads="1"/>
          </p:cNvSpPr>
          <p:nvPr/>
        </p:nvSpPr>
        <p:spPr bwMode="auto">
          <a:xfrm>
            <a:off x="203184" y="4681042"/>
            <a:ext cx="184707" cy="584910"/>
          </a:xfrm>
          <a:prstGeom prst="rect">
            <a:avLst/>
          </a:prstGeom>
          <a:noFill/>
          <a:ln w="9525">
            <a:noFill/>
            <a:miter lim="800000"/>
            <a:headEnd/>
            <a:tailEnd/>
          </a:ln>
        </p:spPr>
        <p:txBody>
          <a:bodyPr wrap="none">
            <a:spAutoFit/>
          </a:bodyPr>
          <a:lstStyle/>
          <a:p>
            <a:endParaRPr kumimoji="1" lang="zh-CN" altLang="zh-CN" sz="3200" b="1">
              <a:solidFill>
                <a:srgbClr val="CC0000"/>
              </a:solidFill>
              <a:latin typeface="Times New Roman" pitchFamily="18" charset="0"/>
            </a:endParaRPr>
          </a:p>
        </p:txBody>
      </p:sp>
      <p:sp>
        <p:nvSpPr>
          <p:cNvPr id="937991" name="AutoShape 7"/>
          <p:cNvSpPr>
            <a:spLocks noChangeArrowheads="1"/>
          </p:cNvSpPr>
          <p:nvPr/>
        </p:nvSpPr>
        <p:spPr bwMode="auto">
          <a:xfrm>
            <a:off x="2234909" y="838394"/>
            <a:ext cx="711107" cy="762176"/>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21</a:t>
            </a:r>
            <a:endParaRPr lang="en-US" altLang="zh-CN" sz="2400">
              <a:solidFill>
                <a:srgbClr val="000066"/>
              </a:solidFill>
              <a:effectLst>
                <a:outerShdw blurRad="38100" dist="38100" dir="2700000" algn="tl">
                  <a:srgbClr val="000000"/>
                </a:outerShdw>
              </a:effectLst>
              <a:latin typeface="+mn-lt"/>
              <a:ea typeface="+mn-ea"/>
            </a:endParaRPr>
          </a:p>
        </p:txBody>
      </p:sp>
      <p:sp>
        <p:nvSpPr>
          <p:cNvPr id="937992" name="AutoShape 8"/>
          <p:cNvSpPr>
            <a:spLocks noChangeArrowheads="1"/>
          </p:cNvSpPr>
          <p:nvPr/>
        </p:nvSpPr>
        <p:spPr bwMode="auto">
          <a:xfrm>
            <a:off x="3555537" y="762176"/>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7993" name="AutoShape 9"/>
          <p:cNvSpPr>
            <a:spLocks noChangeArrowheads="1"/>
          </p:cNvSpPr>
          <p:nvPr/>
        </p:nvSpPr>
        <p:spPr bwMode="auto">
          <a:xfrm>
            <a:off x="4876165" y="457310"/>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7994" name="AutoShape 10"/>
          <p:cNvSpPr>
            <a:spLocks noChangeArrowheads="1"/>
          </p:cNvSpPr>
          <p:nvPr/>
        </p:nvSpPr>
        <p:spPr bwMode="auto">
          <a:xfrm>
            <a:off x="6196793" y="762176"/>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7995" name="AutoShape 11"/>
          <p:cNvSpPr>
            <a:spLocks noChangeArrowheads="1"/>
          </p:cNvSpPr>
          <p:nvPr/>
        </p:nvSpPr>
        <p:spPr bwMode="auto">
          <a:xfrm>
            <a:off x="7517426" y="914616"/>
            <a:ext cx="711107" cy="685959"/>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16</a:t>
            </a:r>
            <a:endParaRPr lang="en-US" altLang="zh-CN" sz="2400">
              <a:solidFill>
                <a:srgbClr val="CC0000"/>
              </a:solidFill>
              <a:effectLst>
                <a:outerShdw blurRad="38100" dist="38100" dir="2700000" algn="tl">
                  <a:srgbClr val="000000"/>
                </a:outerShdw>
              </a:effectLst>
              <a:latin typeface="+mn-lt"/>
              <a:ea typeface="+mn-ea"/>
            </a:endParaRPr>
          </a:p>
        </p:txBody>
      </p:sp>
      <p:sp>
        <p:nvSpPr>
          <p:cNvPr id="937996" name="AutoShape 12"/>
          <p:cNvSpPr>
            <a:spLocks noChangeArrowheads="1"/>
          </p:cNvSpPr>
          <p:nvPr/>
        </p:nvSpPr>
        <p:spPr bwMode="auto">
          <a:xfrm>
            <a:off x="8838054" y="1219482"/>
            <a:ext cx="711107" cy="381088"/>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08</a:t>
            </a:r>
            <a:endParaRPr lang="en-US" altLang="zh-CN" sz="2400">
              <a:solidFill>
                <a:srgbClr val="000066"/>
              </a:solidFill>
              <a:effectLst>
                <a:outerShdw blurRad="38100" dist="38100" dir="2700000" algn="tl">
                  <a:srgbClr val="000000"/>
                </a:outerShdw>
              </a:effectLst>
              <a:latin typeface="+mn-lt"/>
              <a:ea typeface="+mn-ea"/>
            </a:endParaRPr>
          </a:p>
        </p:txBody>
      </p:sp>
      <p:sp>
        <p:nvSpPr>
          <p:cNvPr id="937998" name="AutoShape 14"/>
          <p:cNvSpPr>
            <a:spLocks noChangeArrowheads="1"/>
          </p:cNvSpPr>
          <p:nvPr/>
        </p:nvSpPr>
        <p:spPr bwMode="auto">
          <a:xfrm>
            <a:off x="2234909" y="2515182"/>
            <a:ext cx="711107" cy="762176"/>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21</a:t>
            </a:r>
            <a:endParaRPr lang="en-US" altLang="zh-CN" sz="2400">
              <a:solidFill>
                <a:srgbClr val="00007D"/>
              </a:solidFill>
              <a:effectLst>
                <a:outerShdw blurRad="38100" dist="38100" dir="2700000" algn="tl">
                  <a:srgbClr val="000000"/>
                </a:outerShdw>
              </a:effectLst>
              <a:latin typeface="+mn-lt"/>
              <a:ea typeface="+mn-ea"/>
            </a:endParaRPr>
          </a:p>
        </p:txBody>
      </p:sp>
      <p:sp>
        <p:nvSpPr>
          <p:cNvPr id="937999" name="AutoShape 15"/>
          <p:cNvSpPr>
            <a:spLocks noChangeArrowheads="1"/>
          </p:cNvSpPr>
          <p:nvPr/>
        </p:nvSpPr>
        <p:spPr bwMode="auto">
          <a:xfrm>
            <a:off x="6196793" y="2438965"/>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0" name="Text Box 16"/>
          <p:cNvSpPr txBox="1">
            <a:spLocks noChangeArrowheads="1"/>
          </p:cNvSpPr>
          <p:nvPr/>
        </p:nvSpPr>
        <p:spPr bwMode="auto">
          <a:xfrm>
            <a:off x="582009" y="2469144"/>
            <a:ext cx="756839" cy="58491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3200" b="1" i="1" dirty="0" err="1">
                <a:solidFill>
                  <a:srgbClr val="CC0000"/>
                </a:solidFill>
                <a:effectLst>
                  <a:outerShdw blurRad="38100" dist="38100" dir="2700000" algn="tl">
                    <a:srgbClr val="C0C0C0"/>
                  </a:outerShdw>
                </a:effectLst>
                <a:latin typeface="+mn-lt"/>
                <a:ea typeface="+mn-ea"/>
              </a:rPr>
              <a:t>i</a:t>
            </a:r>
            <a:r>
              <a:rPr lang="en-US" altLang="zh-CN" sz="3200" b="1" i="1" dirty="0">
                <a:solidFill>
                  <a:srgbClr val="CC0000"/>
                </a:solidFill>
                <a:effectLst>
                  <a:outerShdw blurRad="38100" dist="38100" dir="2700000" algn="tl">
                    <a:srgbClr val="C0C0C0"/>
                  </a:outerShdw>
                </a:effectLst>
                <a:latin typeface="+mn-lt"/>
                <a:ea typeface="+mn-ea"/>
              </a:rPr>
              <a:t> </a:t>
            </a:r>
            <a:r>
              <a:rPr lang="en-US" altLang="zh-CN" b="1">
                <a:solidFill>
                  <a:srgbClr val="CC0000"/>
                </a:solidFill>
                <a:effectLst>
                  <a:outerShdw blurRad="38100" dist="38100" dir="2700000" algn="tl">
                    <a:srgbClr val="C0C0C0"/>
                  </a:outerShdw>
                </a:effectLst>
                <a:latin typeface="+mn-lt"/>
                <a:ea typeface="+mn-ea"/>
              </a:rPr>
              <a:t>= </a:t>
            </a:r>
            <a:r>
              <a:rPr lang="en-US" altLang="zh-CN" b="1" smtClean="0">
                <a:solidFill>
                  <a:srgbClr val="CC0000"/>
                </a:solidFill>
                <a:effectLst>
                  <a:outerShdw blurRad="38100" dist="38100" dir="2700000" algn="tl">
                    <a:srgbClr val="C0C0C0"/>
                  </a:outerShdw>
                </a:effectLst>
                <a:latin typeface="+mn-lt"/>
                <a:ea typeface="+mn-ea"/>
              </a:rPr>
              <a:t>0</a:t>
            </a:r>
            <a:endParaRPr lang="en-US" altLang="zh-CN"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01" name="AutoShape 17"/>
          <p:cNvSpPr>
            <a:spLocks noChangeArrowheads="1"/>
          </p:cNvSpPr>
          <p:nvPr/>
        </p:nvSpPr>
        <p:spPr bwMode="auto">
          <a:xfrm>
            <a:off x="4876165" y="5030364"/>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2" name="AutoShape 18"/>
          <p:cNvSpPr>
            <a:spLocks noChangeArrowheads="1"/>
          </p:cNvSpPr>
          <p:nvPr/>
        </p:nvSpPr>
        <p:spPr bwMode="auto">
          <a:xfrm>
            <a:off x="3555537" y="3887100"/>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b="1">
              <a:solidFill>
                <a:srgbClr val="000066"/>
              </a:solidFill>
              <a:effectLst>
                <a:outerShdw blurRad="38100" dist="38100" dir="2700000" algn="tl">
                  <a:srgbClr val="000000"/>
                </a:outerShdw>
              </a:effectLst>
              <a:latin typeface="+mn-lt"/>
              <a:ea typeface="+mn-ea"/>
            </a:endParaRPr>
          </a:p>
        </p:txBody>
      </p:sp>
      <p:sp>
        <p:nvSpPr>
          <p:cNvPr id="938003" name="AutoShape 19"/>
          <p:cNvSpPr>
            <a:spLocks noChangeArrowheads="1"/>
          </p:cNvSpPr>
          <p:nvPr/>
        </p:nvSpPr>
        <p:spPr bwMode="auto">
          <a:xfrm>
            <a:off x="7517426" y="4039535"/>
            <a:ext cx="711107" cy="685959"/>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9999CC"/>
                </a:solidFill>
                <a:effectLst>
                  <a:outerShdw blurRad="38100" dist="38100" dir="2700000" algn="tl">
                    <a:srgbClr val="000000"/>
                  </a:outerShdw>
                </a:effectLst>
                <a:ea typeface="+mn-ea"/>
              </a:rPr>
              <a:t>16</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4" name="AutoShape 20"/>
          <p:cNvSpPr>
            <a:spLocks noChangeArrowheads="1"/>
          </p:cNvSpPr>
          <p:nvPr/>
        </p:nvSpPr>
        <p:spPr bwMode="auto">
          <a:xfrm>
            <a:off x="3555537" y="2438965"/>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5" name="AutoShape 21"/>
          <p:cNvSpPr>
            <a:spLocks noChangeArrowheads="1"/>
          </p:cNvSpPr>
          <p:nvPr/>
        </p:nvSpPr>
        <p:spPr bwMode="auto">
          <a:xfrm>
            <a:off x="7517426" y="2591404"/>
            <a:ext cx="711107" cy="685959"/>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16</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6" name="AutoShape 22"/>
          <p:cNvSpPr>
            <a:spLocks noChangeArrowheads="1"/>
          </p:cNvSpPr>
          <p:nvPr/>
        </p:nvSpPr>
        <p:spPr bwMode="auto">
          <a:xfrm>
            <a:off x="2234909" y="4344406"/>
            <a:ext cx="711107" cy="381088"/>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08</a:t>
            </a:r>
            <a:endParaRPr lang="en-US" altLang="zh-CN" sz="2400">
              <a:solidFill>
                <a:srgbClr val="FFFFCC"/>
              </a:solidFill>
              <a:effectLst>
                <a:outerShdw blurRad="38100" dist="38100" dir="2700000" algn="tl">
                  <a:srgbClr val="000000"/>
                </a:outerShdw>
              </a:effectLst>
              <a:latin typeface="+mn-lt"/>
              <a:ea typeface="+mn-ea"/>
            </a:endParaRPr>
          </a:p>
        </p:txBody>
      </p:sp>
      <p:sp>
        <p:nvSpPr>
          <p:cNvPr id="938007" name="AutoShape 23"/>
          <p:cNvSpPr>
            <a:spLocks noChangeArrowheads="1"/>
          </p:cNvSpPr>
          <p:nvPr/>
        </p:nvSpPr>
        <p:spPr bwMode="auto">
          <a:xfrm>
            <a:off x="4876165" y="2134098"/>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8" name="AutoShape 24"/>
          <p:cNvSpPr>
            <a:spLocks noChangeArrowheads="1"/>
          </p:cNvSpPr>
          <p:nvPr/>
        </p:nvSpPr>
        <p:spPr bwMode="auto">
          <a:xfrm>
            <a:off x="8838054" y="2896271"/>
            <a:ext cx="711107" cy="381088"/>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9999CC"/>
                </a:solidFill>
                <a:effectLst>
                  <a:outerShdw blurRad="38100" dist="38100" dir="2700000" algn="tl">
                    <a:srgbClr val="000000"/>
                  </a:outerShdw>
                </a:effectLst>
                <a:ea typeface="+mn-ea"/>
              </a:rPr>
              <a:t>08</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09" name="AutoShape 25"/>
          <p:cNvSpPr>
            <a:spLocks noChangeArrowheads="1"/>
          </p:cNvSpPr>
          <p:nvPr/>
        </p:nvSpPr>
        <p:spPr bwMode="auto">
          <a:xfrm>
            <a:off x="6196793" y="3887100"/>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10" name="AutoShape 26"/>
          <p:cNvSpPr>
            <a:spLocks noChangeArrowheads="1"/>
          </p:cNvSpPr>
          <p:nvPr/>
        </p:nvSpPr>
        <p:spPr bwMode="auto">
          <a:xfrm>
            <a:off x="4876165" y="3582229"/>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11" name="AutoShape 27"/>
          <p:cNvSpPr>
            <a:spLocks noChangeArrowheads="1"/>
          </p:cNvSpPr>
          <p:nvPr/>
        </p:nvSpPr>
        <p:spPr bwMode="auto">
          <a:xfrm>
            <a:off x="8838054" y="3963318"/>
            <a:ext cx="711107" cy="762176"/>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21</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12" name="Text Box 28"/>
          <p:cNvSpPr txBox="1">
            <a:spLocks noChangeArrowheads="1"/>
          </p:cNvSpPr>
          <p:nvPr/>
        </p:nvSpPr>
        <p:spPr bwMode="auto">
          <a:xfrm>
            <a:off x="609526" y="3887108"/>
            <a:ext cx="756839" cy="58491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3200" b="1" i="1" dirty="0" err="1">
                <a:solidFill>
                  <a:srgbClr val="CC0000"/>
                </a:solidFill>
                <a:effectLst>
                  <a:outerShdw blurRad="38100" dist="38100" dir="2700000" algn="tl">
                    <a:srgbClr val="C0C0C0"/>
                  </a:outerShdw>
                </a:effectLst>
                <a:latin typeface="+mn-lt"/>
                <a:ea typeface="+mn-ea"/>
              </a:rPr>
              <a:t>i</a:t>
            </a:r>
            <a:r>
              <a:rPr lang="en-US" altLang="zh-CN" sz="3200" b="1" i="1" dirty="0">
                <a:solidFill>
                  <a:srgbClr val="CC0000"/>
                </a:solidFill>
                <a:effectLst>
                  <a:outerShdw blurRad="38100" dist="38100" dir="2700000" algn="tl">
                    <a:srgbClr val="C0C0C0"/>
                  </a:outerShdw>
                </a:effectLst>
                <a:latin typeface="+mn-lt"/>
                <a:ea typeface="+mn-ea"/>
              </a:rPr>
              <a:t> </a:t>
            </a:r>
            <a:r>
              <a:rPr lang="en-US" altLang="zh-CN" b="1">
                <a:solidFill>
                  <a:srgbClr val="CC0000"/>
                </a:solidFill>
                <a:effectLst>
                  <a:outerShdw blurRad="38100" dist="38100" dir="2700000" algn="tl">
                    <a:srgbClr val="C0C0C0"/>
                  </a:outerShdw>
                </a:effectLst>
                <a:latin typeface="+mn-lt"/>
                <a:ea typeface="+mn-ea"/>
              </a:rPr>
              <a:t>= </a:t>
            </a:r>
            <a:r>
              <a:rPr lang="en-US" altLang="zh-CN" b="1" smtClean="0">
                <a:solidFill>
                  <a:srgbClr val="CC0000"/>
                </a:solidFill>
                <a:effectLst>
                  <a:outerShdw blurRad="38100" dist="38100" dir="2700000" algn="tl">
                    <a:srgbClr val="C0C0C0"/>
                  </a:outerShdw>
                </a:effectLst>
                <a:latin typeface="+mn-lt"/>
                <a:ea typeface="+mn-ea"/>
              </a:rPr>
              <a:t>1</a:t>
            </a:r>
            <a:endParaRPr lang="en-US" altLang="zh-CN"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13" name="Text Box 29"/>
          <p:cNvSpPr txBox="1">
            <a:spLocks noChangeArrowheads="1"/>
          </p:cNvSpPr>
          <p:nvPr/>
        </p:nvSpPr>
        <p:spPr bwMode="auto">
          <a:xfrm>
            <a:off x="609526" y="5335248"/>
            <a:ext cx="756839" cy="58491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3200" b="1" i="1" dirty="0" err="1">
                <a:solidFill>
                  <a:srgbClr val="CC0000"/>
                </a:solidFill>
                <a:effectLst>
                  <a:outerShdw blurRad="38100" dist="38100" dir="2700000" algn="tl">
                    <a:srgbClr val="C0C0C0"/>
                  </a:outerShdw>
                </a:effectLst>
                <a:latin typeface="+mn-lt"/>
                <a:ea typeface="+mn-ea"/>
              </a:rPr>
              <a:t>i</a:t>
            </a:r>
            <a:r>
              <a:rPr lang="en-US" altLang="zh-CN" sz="3200" b="1" i="1" dirty="0">
                <a:solidFill>
                  <a:srgbClr val="CC0000"/>
                </a:solidFill>
                <a:effectLst>
                  <a:outerShdw blurRad="38100" dist="38100" dir="2700000" algn="tl">
                    <a:srgbClr val="C0C0C0"/>
                  </a:outerShdw>
                </a:effectLst>
                <a:latin typeface="+mn-lt"/>
                <a:ea typeface="+mn-ea"/>
              </a:rPr>
              <a:t> </a:t>
            </a:r>
            <a:r>
              <a:rPr lang="en-US" altLang="zh-CN" b="1">
                <a:solidFill>
                  <a:srgbClr val="CC0000"/>
                </a:solidFill>
                <a:effectLst>
                  <a:outerShdw blurRad="38100" dist="38100" dir="2700000" algn="tl">
                    <a:srgbClr val="C0C0C0"/>
                  </a:outerShdw>
                </a:effectLst>
                <a:latin typeface="+mn-lt"/>
                <a:ea typeface="+mn-ea"/>
              </a:rPr>
              <a:t>= </a:t>
            </a:r>
            <a:r>
              <a:rPr lang="en-US" altLang="zh-CN" b="1" smtClean="0">
                <a:solidFill>
                  <a:srgbClr val="CC0000"/>
                </a:solidFill>
                <a:effectLst>
                  <a:outerShdw blurRad="38100" dist="38100" dir="2700000" algn="tl">
                    <a:srgbClr val="C0C0C0"/>
                  </a:outerShdw>
                </a:effectLst>
                <a:latin typeface="+mn-lt"/>
                <a:ea typeface="+mn-ea"/>
              </a:rPr>
              <a:t>2</a:t>
            </a:r>
            <a:endParaRPr lang="en-US" altLang="zh-CN"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14" name="AutoShape 30"/>
          <p:cNvSpPr>
            <a:spLocks noChangeArrowheads="1"/>
          </p:cNvSpPr>
          <p:nvPr/>
        </p:nvSpPr>
        <p:spPr bwMode="auto">
          <a:xfrm>
            <a:off x="2234909" y="5792541"/>
            <a:ext cx="711107" cy="381088"/>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08</a:t>
            </a:r>
            <a:endParaRPr lang="en-US" altLang="zh-CN" sz="2400">
              <a:solidFill>
                <a:srgbClr val="FFFFCC"/>
              </a:solidFill>
              <a:effectLst>
                <a:outerShdw blurRad="38100" dist="38100" dir="2700000" algn="tl">
                  <a:srgbClr val="000000"/>
                </a:outerShdw>
              </a:effectLst>
              <a:latin typeface="+mn-lt"/>
              <a:ea typeface="+mn-ea"/>
            </a:endParaRPr>
          </a:p>
        </p:txBody>
      </p:sp>
      <p:sp>
        <p:nvSpPr>
          <p:cNvPr id="938015" name="AutoShape 31"/>
          <p:cNvSpPr>
            <a:spLocks noChangeArrowheads="1"/>
          </p:cNvSpPr>
          <p:nvPr/>
        </p:nvSpPr>
        <p:spPr bwMode="auto">
          <a:xfrm>
            <a:off x="3555537" y="5487670"/>
            <a:ext cx="711107" cy="685959"/>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16</a:t>
            </a:r>
            <a:endParaRPr lang="en-US" altLang="zh-CN" sz="2400">
              <a:solidFill>
                <a:srgbClr val="FFFFCC"/>
              </a:solidFill>
              <a:effectLst>
                <a:outerShdw blurRad="38100" dist="38100" dir="2700000" algn="tl">
                  <a:srgbClr val="000000"/>
                </a:outerShdw>
              </a:effectLst>
              <a:latin typeface="+mn-lt"/>
              <a:ea typeface="+mn-ea"/>
            </a:endParaRPr>
          </a:p>
        </p:txBody>
      </p:sp>
      <p:sp>
        <p:nvSpPr>
          <p:cNvPr id="938016" name="AutoShape 32"/>
          <p:cNvSpPr>
            <a:spLocks noChangeArrowheads="1"/>
          </p:cNvSpPr>
          <p:nvPr/>
        </p:nvSpPr>
        <p:spPr bwMode="auto">
          <a:xfrm>
            <a:off x="6196793" y="5259018"/>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17" name="AutoShape 33"/>
          <p:cNvSpPr>
            <a:spLocks noChangeArrowheads="1"/>
          </p:cNvSpPr>
          <p:nvPr/>
        </p:nvSpPr>
        <p:spPr bwMode="auto">
          <a:xfrm>
            <a:off x="7517426" y="5259018"/>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b="1">
              <a:solidFill>
                <a:srgbClr val="000066"/>
              </a:solidFill>
              <a:effectLst>
                <a:outerShdw blurRad="38100" dist="38100" dir="2700000" algn="tl">
                  <a:srgbClr val="000000"/>
                </a:outerShdw>
              </a:effectLst>
              <a:latin typeface="+mn-lt"/>
              <a:ea typeface="+mn-ea"/>
            </a:endParaRPr>
          </a:p>
        </p:txBody>
      </p:sp>
      <p:sp>
        <p:nvSpPr>
          <p:cNvPr id="938018" name="AutoShape 34"/>
          <p:cNvSpPr>
            <a:spLocks noChangeArrowheads="1"/>
          </p:cNvSpPr>
          <p:nvPr/>
        </p:nvSpPr>
        <p:spPr bwMode="auto">
          <a:xfrm>
            <a:off x="8838054" y="5335235"/>
            <a:ext cx="711107" cy="762176"/>
          </a:xfrm>
          <a:prstGeom prst="can">
            <a:avLst>
              <a:gd name="adj" fmla="val 3571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9999CC"/>
                </a:solidFill>
                <a:effectLst>
                  <a:outerShdw blurRad="38100" dist="38100" dir="2700000" algn="tl">
                    <a:srgbClr val="000000"/>
                  </a:outerShdw>
                </a:effectLst>
                <a:ea typeface="+mn-ea"/>
              </a:rPr>
              <a:t>21</a:t>
            </a:r>
            <a:endParaRPr lang="en-US" altLang="zh-CN" sz="2400">
              <a:solidFill>
                <a:srgbClr val="000066"/>
              </a:solidFill>
              <a:effectLst>
                <a:outerShdw blurRad="38100" dist="38100" dir="2700000" algn="tl">
                  <a:srgbClr val="000000"/>
                </a:outerShdw>
              </a:effectLst>
              <a:latin typeface="+mn-lt"/>
              <a:ea typeface="+mn-ea"/>
            </a:endParaRPr>
          </a:p>
        </p:txBody>
      </p:sp>
      <p:sp>
        <p:nvSpPr>
          <p:cNvPr id="938019" name="Text Box 35"/>
          <p:cNvSpPr txBox="1">
            <a:spLocks noChangeArrowheads="1"/>
          </p:cNvSpPr>
          <p:nvPr/>
        </p:nvSpPr>
        <p:spPr bwMode="auto">
          <a:xfrm>
            <a:off x="588364" y="806637"/>
            <a:ext cx="777777" cy="446276"/>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b="1">
                <a:solidFill>
                  <a:srgbClr val="CC0000"/>
                </a:solidFill>
                <a:effectLst>
                  <a:outerShdw blurRad="38100" dist="38100" dir="2700000" algn="tl">
                    <a:srgbClr val="C0C0C0"/>
                  </a:outerShdw>
                </a:effectLst>
                <a:latin typeface="+mn-lt"/>
                <a:ea typeface="隶书" pitchFamily="49" charset="-122"/>
              </a:rPr>
              <a:t>初始</a:t>
            </a:r>
            <a:endParaRPr lang="zh-CN" altLang="en-US"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20" name="Text Box 36"/>
          <p:cNvSpPr txBox="1">
            <a:spLocks noChangeArrowheads="1"/>
          </p:cNvSpPr>
          <p:nvPr/>
        </p:nvSpPr>
        <p:spPr bwMode="auto">
          <a:xfrm>
            <a:off x="9650750" y="2111873"/>
            <a:ext cx="1449436" cy="729430"/>
          </a:xfrm>
          <a:prstGeom prst="rect">
            <a:avLst/>
          </a:prstGeom>
          <a:noFill/>
          <a:ln w="9525">
            <a:noFill/>
            <a:miter lim="800000"/>
            <a:headEnd/>
            <a:tailEnd/>
          </a:ln>
        </p:spPr>
        <p:txBody>
          <a:bodyPr wrap="none">
            <a:spAutoFit/>
          </a:bodyPr>
          <a:lstStyle/>
          <a:p>
            <a:pPr fontAlgn="auto">
              <a:lnSpc>
                <a:spcPct val="90000"/>
              </a:lnSpc>
              <a:spcBef>
                <a:spcPts val="0"/>
              </a:spcBef>
              <a:spcAft>
                <a:spcPts val="0"/>
              </a:spcAft>
              <a:defRPr/>
            </a:pPr>
            <a:r>
              <a:rPr lang="zh-CN" altLang="en-US" b="1">
                <a:solidFill>
                  <a:srgbClr val="000066"/>
                </a:solidFill>
                <a:latin typeface="+mn-lt"/>
                <a:ea typeface="隶书" pitchFamily="49" charset="-122"/>
              </a:rPr>
              <a:t>最小者</a:t>
            </a:r>
            <a:r>
              <a:rPr lang="zh-CN" altLang="en-US" b="1">
                <a:solidFill>
                  <a:srgbClr val="000066"/>
                </a:solidFill>
                <a:effectLst>
                  <a:outerShdw blurRad="38100" dist="38100" dir="2700000" algn="tl">
                    <a:srgbClr val="C0C0C0"/>
                  </a:outerShdw>
                </a:effectLst>
                <a:latin typeface="+mn-lt"/>
                <a:ea typeface="仿宋_GB2312" pitchFamily="49" charset="-122"/>
              </a:rPr>
              <a:t> </a:t>
            </a:r>
            <a:r>
              <a:rPr lang="en-US" altLang="zh-CN" b="1">
                <a:solidFill>
                  <a:srgbClr val="000066"/>
                </a:solidFill>
                <a:effectLst>
                  <a:outerShdw blurRad="38100" dist="38100" dir="2700000" algn="tl">
                    <a:srgbClr val="C0C0C0"/>
                  </a:outerShdw>
                </a:effectLst>
                <a:latin typeface="+mn-lt"/>
                <a:ea typeface="仿宋_GB2312" pitchFamily="49" charset="-122"/>
              </a:rPr>
              <a:t>08</a:t>
            </a:r>
          </a:p>
          <a:p>
            <a:pPr fontAlgn="auto">
              <a:lnSpc>
                <a:spcPct val="90000"/>
              </a:lnSpc>
              <a:spcBef>
                <a:spcPts val="0"/>
              </a:spcBef>
              <a:spcAft>
                <a:spcPts val="0"/>
              </a:spcAft>
              <a:defRPr/>
            </a:pPr>
            <a:r>
              <a:rPr lang="zh-CN" altLang="en-US" b="1">
                <a:solidFill>
                  <a:srgbClr val="000066"/>
                </a:solidFill>
                <a:effectLst>
                  <a:outerShdw blurRad="38100" dist="38100" dir="2700000" algn="tl">
                    <a:srgbClr val="C0C0C0"/>
                  </a:outerShdw>
                </a:effectLst>
                <a:latin typeface="+mn-lt"/>
                <a:ea typeface="隶书" pitchFamily="49" charset="-122"/>
              </a:rPr>
              <a:t>交换</a:t>
            </a:r>
            <a:r>
              <a:rPr lang="en-US" altLang="zh-CN" b="1">
                <a:solidFill>
                  <a:srgbClr val="000066"/>
                </a:solidFill>
                <a:effectLst>
                  <a:outerShdw blurRad="38100" dist="38100" dir="2700000" algn="tl">
                    <a:srgbClr val="C0C0C0"/>
                  </a:outerShdw>
                </a:effectLst>
                <a:latin typeface="+mn-lt"/>
                <a:ea typeface="仿宋_GB2312" pitchFamily="49" charset="-122"/>
              </a:rPr>
              <a:t>21,08</a:t>
            </a:r>
            <a:endParaRPr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21" name="Text Box 37"/>
          <p:cNvSpPr txBox="1">
            <a:spLocks noChangeArrowheads="1"/>
          </p:cNvSpPr>
          <p:nvPr/>
        </p:nvSpPr>
        <p:spPr bwMode="auto">
          <a:xfrm>
            <a:off x="9612655" y="3560010"/>
            <a:ext cx="1449436" cy="729430"/>
          </a:xfrm>
          <a:prstGeom prst="rect">
            <a:avLst/>
          </a:prstGeom>
          <a:noFill/>
          <a:ln w="9525">
            <a:noFill/>
            <a:miter lim="800000"/>
            <a:headEnd/>
            <a:tailEnd/>
          </a:ln>
        </p:spPr>
        <p:txBody>
          <a:bodyPr wrap="none">
            <a:spAutoFit/>
          </a:bodyPr>
          <a:lstStyle/>
          <a:p>
            <a:pPr fontAlgn="auto">
              <a:lnSpc>
                <a:spcPct val="90000"/>
              </a:lnSpc>
              <a:spcBef>
                <a:spcPts val="0"/>
              </a:spcBef>
              <a:spcAft>
                <a:spcPts val="0"/>
              </a:spcAft>
              <a:defRPr/>
            </a:pPr>
            <a:r>
              <a:rPr lang="zh-CN" altLang="en-US" b="1">
                <a:solidFill>
                  <a:srgbClr val="000066"/>
                </a:solidFill>
                <a:latin typeface="+mn-lt"/>
                <a:ea typeface="隶书" pitchFamily="49" charset="-122"/>
              </a:rPr>
              <a:t>最小者</a:t>
            </a:r>
            <a:r>
              <a:rPr lang="zh-CN" altLang="en-US" b="1">
                <a:solidFill>
                  <a:srgbClr val="000066"/>
                </a:solidFill>
                <a:effectLst>
                  <a:outerShdw blurRad="38100" dist="38100" dir="2700000" algn="tl">
                    <a:srgbClr val="C0C0C0"/>
                  </a:outerShdw>
                </a:effectLst>
                <a:latin typeface="+mn-lt"/>
                <a:ea typeface="仿宋_GB2312" pitchFamily="49" charset="-122"/>
              </a:rPr>
              <a:t> </a:t>
            </a:r>
            <a:r>
              <a:rPr lang="en-US" altLang="zh-CN" b="1">
                <a:solidFill>
                  <a:srgbClr val="000066"/>
                </a:solidFill>
                <a:effectLst>
                  <a:outerShdw blurRad="38100" dist="38100" dir="2700000" algn="tl">
                    <a:srgbClr val="C0C0C0"/>
                  </a:outerShdw>
                </a:effectLst>
                <a:latin typeface="+mn-lt"/>
                <a:ea typeface="仿宋_GB2312" pitchFamily="49" charset="-122"/>
              </a:rPr>
              <a:t>16</a:t>
            </a:r>
          </a:p>
          <a:p>
            <a:pPr fontAlgn="auto">
              <a:lnSpc>
                <a:spcPct val="90000"/>
              </a:lnSpc>
              <a:spcBef>
                <a:spcPts val="0"/>
              </a:spcBef>
              <a:spcAft>
                <a:spcPts val="0"/>
              </a:spcAft>
              <a:defRPr/>
            </a:pPr>
            <a:r>
              <a:rPr lang="zh-CN" altLang="en-US" b="1">
                <a:solidFill>
                  <a:srgbClr val="000066"/>
                </a:solidFill>
                <a:effectLst>
                  <a:outerShdw blurRad="38100" dist="38100" dir="2700000" algn="tl">
                    <a:srgbClr val="C0C0C0"/>
                  </a:outerShdw>
                </a:effectLst>
                <a:latin typeface="+mn-lt"/>
                <a:ea typeface="隶书" pitchFamily="49" charset="-122"/>
              </a:rPr>
              <a:t>交换</a:t>
            </a:r>
            <a:r>
              <a:rPr lang="en-US" altLang="zh-CN" b="1">
                <a:solidFill>
                  <a:srgbClr val="000066"/>
                </a:solidFill>
                <a:effectLst>
                  <a:outerShdw blurRad="38100" dist="38100" dir="2700000" algn="tl">
                    <a:srgbClr val="C0C0C0"/>
                  </a:outerShdw>
                </a:effectLst>
                <a:latin typeface="+mn-lt"/>
                <a:ea typeface="隶书" pitchFamily="49" charset="-122"/>
              </a:rPr>
              <a:t>25,16</a:t>
            </a:r>
            <a:endParaRPr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8022" name="Text Box 38"/>
          <p:cNvSpPr txBox="1">
            <a:spLocks noChangeArrowheads="1"/>
          </p:cNvSpPr>
          <p:nvPr/>
        </p:nvSpPr>
        <p:spPr bwMode="auto">
          <a:xfrm>
            <a:off x="9650750" y="5008148"/>
            <a:ext cx="1449436" cy="729430"/>
          </a:xfrm>
          <a:prstGeom prst="rect">
            <a:avLst/>
          </a:prstGeom>
          <a:noFill/>
          <a:ln w="9525">
            <a:noFill/>
            <a:miter lim="800000"/>
            <a:headEnd/>
            <a:tailEnd/>
          </a:ln>
        </p:spPr>
        <p:txBody>
          <a:bodyPr wrap="none">
            <a:spAutoFit/>
          </a:bodyPr>
          <a:lstStyle/>
          <a:p>
            <a:pPr fontAlgn="auto">
              <a:lnSpc>
                <a:spcPct val="90000"/>
              </a:lnSpc>
              <a:spcBef>
                <a:spcPts val="0"/>
              </a:spcBef>
              <a:spcAft>
                <a:spcPts val="0"/>
              </a:spcAft>
              <a:defRPr/>
            </a:pPr>
            <a:r>
              <a:rPr lang="zh-CN" altLang="en-US" b="1">
                <a:solidFill>
                  <a:srgbClr val="000066"/>
                </a:solidFill>
                <a:latin typeface="+mn-lt"/>
                <a:ea typeface="隶书" pitchFamily="49" charset="-122"/>
              </a:rPr>
              <a:t>最小者</a:t>
            </a:r>
            <a:r>
              <a:rPr lang="zh-CN" altLang="en-US" b="1">
                <a:solidFill>
                  <a:srgbClr val="000066"/>
                </a:solidFill>
                <a:effectLst>
                  <a:outerShdw blurRad="38100" dist="38100" dir="2700000" algn="tl">
                    <a:srgbClr val="C0C0C0"/>
                  </a:outerShdw>
                </a:effectLst>
                <a:latin typeface="+mn-lt"/>
                <a:ea typeface="仿宋_GB2312" pitchFamily="49" charset="-122"/>
              </a:rPr>
              <a:t> </a:t>
            </a:r>
            <a:r>
              <a:rPr lang="en-US" altLang="zh-CN" b="1">
                <a:solidFill>
                  <a:srgbClr val="000066"/>
                </a:solidFill>
                <a:effectLst>
                  <a:outerShdw blurRad="38100" dist="38100" dir="2700000" algn="tl">
                    <a:srgbClr val="C0C0C0"/>
                  </a:outerShdw>
                </a:effectLst>
                <a:latin typeface="+mn-lt"/>
                <a:ea typeface="仿宋_GB2312" pitchFamily="49" charset="-122"/>
              </a:rPr>
              <a:t>21</a:t>
            </a:r>
          </a:p>
          <a:p>
            <a:pPr fontAlgn="auto">
              <a:lnSpc>
                <a:spcPct val="90000"/>
              </a:lnSpc>
              <a:spcBef>
                <a:spcPts val="0"/>
              </a:spcBef>
              <a:spcAft>
                <a:spcPts val="0"/>
              </a:spcAft>
              <a:defRPr/>
            </a:pPr>
            <a:r>
              <a:rPr lang="zh-CN" altLang="en-US" b="1">
                <a:solidFill>
                  <a:srgbClr val="000066"/>
                </a:solidFill>
                <a:effectLst>
                  <a:outerShdw blurRad="38100" dist="38100" dir="2700000" algn="tl">
                    <a:srgbClr val="C0C0C0"/>
                  </a:outerShdw>
                </a:effectLst>
                <a:latin typeface="+mn-lt"/>
                <a:ea typeface="隶书" pitchFamily="49" charset="-122"/>
              </a:rPr>
              <a:t>交换</a:t>
            </a:r>
            <a:r>
              <a:rPr lang="en-US" altLang="zh-CN" b="1">
                <a:solidFill>
                  <a:srgbClr val="000066"/>
                </a:solidFill>
                <a:effectLst>
                  <a:outerShdw blurRad="38100" dist="38100" dir="2700000" algn="tl">
                    <a:srgbClr val="C0C0C0"/>
                  </a:outerShdw>
                </a:effectLst>
                <a:latin typeface="+mn-lt"/>
                <a:ea typeface="隶书" pitchFamily="49" charset="-122"/>
              </a:rPr>
              <a:t>49,21</a:t>
            </a:r>
            <a:endParaRPr lang="en-US" altLang="zh-CN"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40" name="Text Box 8"/>
          <p:cNvSpPr txBox="1">
            <a:spLocks noChangeArrowheads="1"/>
          </p:cNvSpPr>
          <p:nvPr/>
        </p:nvSpPr>
        <p:spPr bwMode="auto">
          <a:xfrm>
            <a:off x="2336502" y="1811770"/>
            <a:ext cx="7108714" cy="461772"/>
          </a:xfrm>
          <a:prstGeom prst="rect">
            <a:avLst/>
          </a:prstGeom>
          <a:noFill/>
          <a:ln w="9525">
            <a:noFill/>
            <a:miter lim="800000"/>
            <a:headEnd/>
            <a:tailEnd/>
          </a:ln>
        </p:spPr>
        <p:txBody>
          <a:bodyPr wrap="none">
            <a:spAutoFit/>
          </a:bodyPr>
          <a:lstStyle/>
          <a:p>
            <a:r>
              <a:rPr kumimoji="1" lang="en-US" altLang="zh-CN" sz="2400" b="1" smtClean="0">
                <a:solidFill>
                  <a:srgbClr val="000066"/>
                </a:solidFill>
                <a:latin typeface="Times New Roman" pitchFamily="18" charset="0"/>
              </a:rPr>
              <a:t>0                1              2               3               4                  5</a:t>
            </a:r>
            <a:endParaRPr kumimoji="1" lang="en-US" altLang="zh-CN" sz="2400" dirty="0">
              <a:solidFill>
                <a:srgbClr val="000066"/>
              </a:solidFill>
              <a:latin typeface="Times New Roman" pitchFamily="18" charset="0"/>
            </a:endParaRPr>
          </a:p>
        </p:txBody>
      </p:sp>
    </p:spTree>
    <p:extLst>
      <p:ext uri="{BB962C8B-B14F-4D97-AF65-F5344CB8AC3E}">
        <p14:creationId xmlns:p14="http://schemas.microsoft.com/office/powerpoint/2010/main" val="868357495"/>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AutoShape 2" descr="白色大理石"/>
          <p:cNvSpPr>
            <a:spLocks noChangeArrowheads="1"/>
          </p:cNvSpPr>
          <p:nvPr/>
        </p:nvSpPr>
        <p:spPr bwMode="auto">
          <a:xfrm>
            <a:off x="812694" y="4479375"/>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25956" name="AutoShape 3" descr="白色大理石"/>
          <p:cNvSpPr>
            <a:spLocks noChangeArrowheads="1"/>
          </p:cNvSpPr>
          <p:nvPr/>
        </p:nvSpPr>
        <p:spPr bwMode="auto">
          <a:xfrm>
            <a:off x="812694" y="3031240"/>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25957" name="AutoShape 4" descr="白色大理石"/>
          <p:cNvSpPr>
            <a:spLocks noChangeArrowheads="1"/>
          </p:cNvSpPr>
          <p:nvPr/>
        </p:nvSpPr>
        <p:spPr bwMode="auto">
          <a:xfrm>
            <a:off x="812694" y="1354451"/>
            <a:ext cx="10260264" cy="457306"/>
          </a:xfrm>
          <a:prstGeom prst="parallelogram">
            <a:avLst>
              <a:gd name="adj" fmla="val 243616"/>
            </a:avLst>
          </a:prstGeom>
          <a:blipFill dpi="0" rotWithShape="0">
            <a:blip r:embed="rId3"/>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a:defRPr kumimoji="1" sz="2800">
                <a:solidFill>
                  <a:srgbClr val="0000FF"/>
                </a:solidFill>
                <a:latin typeface="Times New Roman" pitchFamily="18" charset="0"/>
                <a:ea typeface="宋体" pitchFamily="2" charset="-122"/>
              </a:defRPr>
            </a:lvl1pPr>
            <a:lvl2pPr marL="742950" indent="-285750">
              <a:defRPr kumimoji="1" sz="2800">
                <a:solidFill>
                  <a:srgbClr val="0000FF"/>
                </a:solidFill>
                <a:latin typeface="Times New Roman" pitchFamily="18" charset="0"/>
                <a:ea typeface="宋体" pitchFamily="2" charset="-122"/>
              </a:defRPr>
            </a:lvl2pPr>
            <a:lvl3pPr marL="1143000" indent="-228600">
              <a:defRPr kumimoji="1" sz="2800">
                <a:solidFill>
                  <a:srgbClr val="0000FF"/>
                </a:solidFill>
                <a:latin typeface="Times New Roman" pitchFamily="18" charset="0"/>
                <a:ea typeface="宋体" pitchFamily="2" charset="-122"/>
              </a:defRPr>
            </a:lvl3pPr>
            <a:lvl4pPr marL="1600200" indent="-228600">
              <a:defRPr kumimoji="1" sz="2800">
                <a:solidFill>
                  <a:srgbClr val="0000FF"/>
                </a:solidFill>
                <a:latin typeface="Times New Roman" pitchFamily="18" charset="0"/>
                <a:ea typeface="宋体" pitchFamily="2" charset="-122"/>
              </a:defRPr>
            </a:lvl4pPr>
            <a:lvl5pPr marL="2057400" indent="-228600">
              <a:defRPr kumimoji="1" sz="2800">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a:solidFill>
                  <a:srgbClr val="0000FF"/>
                </a:solidFill>
                <a:latin typeface="Times New Roman" pitchFamily="18" charset="0"/>
                <a:ea typeface="宋体" pitchFamily="2" charset="-122"/>
              </a:defRPr>
            </a:lvl9pPr>
          </a:lstStyle>
          <a:p>
            <a:pPr algn="ctr" fontAlgn="auto">
              <a:spcBef>
                <a:spcPts val="0"/>
              </a:spcBef>
              <a:spcAft>
                <a:spcPts val="0"/>
              </a:spcAft>
              <a:defRPr/>
            </a:pPr>
            <a:endParaRPr kumimoji="0" lang="zh-CN" altLang="zh-CN" sz="4000">
              <a:solidFill>
                <a:srgbClr val="000066"/>
              </a:solidFill>
              <a:ea typeface="仿宋_GB2312" pitchFamily="49" charset="-122"/>
            </a:endParaRPr>
          </a:p>
        </p:txBody>
      </p:sp>
      <p:sp>
        <p:nvSpPr>
          <p:cNvPr id="103429" name="Rectangle 5"/>
          <p:cNvSpPr>
            <a:spLocks noChangeArrowheads="1"/>
          </p:cNvSpPr>
          <p:nvPr/>
        </p:nvSpPr>
        <p:spPr bwMode="auto">
          <a:xfrm>
            <a:off x="203184" y="4816017"/>
            <a:ext cx="184707" cy="584910"/>
          </a:xfrm>
          <a:prstGeom prst="rect">
            <a:avLst/>
          </a:prstGeom>
          <a:noFill/>
          <a:ln w="9525">
            <a:noFill/>
            <a:miter lim="800000"/>
            <a:headEnd/>
            <a:tailEnd/>
          </a:ln>
        </p:spPr>
        <p:txBody>
          <a:bodyPr wrap="none">
            <a:spAutoFit/>
          </a:bodyPr>
          <a:lstStyle/>
          <a:p>
            <a:endParaRPr kumimoji="1" lang="zh-CN" altLang="zh-CN" sz="3200" b="1">
              <a:solidFill>
                <a:srgbClr val="CC0000"/>
              </a:solidFill>
              <a:latin typeface="Times New Roman" pitchFamily="18" charset="0"/>
            </a:endParaRPr>
          </a:p>
        </p:txBody>
      </p:sp>
      <p:sp>
        <p:nvSpPr>
          <p:cNvPr id="939014" name="AutoShape 6"/>
          <p:cNvSpPr>
            <a:spLocks noChangeArrowheads="1"/>
          </p:cNvSpPr>
          <p:nvPr/>
        </p:nvSpPr>
        <p:spPr bwMode="auto">
          <a:xfrm>
            <a:off x="8838054" y="592279"/>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9015" name="AutoShape 7"/>
          <p:cNvSpPr>
            <a:spLocks noChangeArrowheads="1"/>
          </p:cNvSpPr>
          <p:nvPr/>
        </p:nvSpPr>
        <p:spPr bwMode="auto">
          <a:xfrm>
            <a:off x="6196793" y="897146"/>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9999CC"/>
                </a:solidFill>
                <a:effectLst>
                  <a:outerShdw blurRad="38100" dist="38100" dir="2700000" algn="tl">
                    <a:srgbClr val="000000"/>
                  </a:outerShdw>
                </a:effectLst>
                <a:ea typeface="+mn-ea"/>
              </a:rPr>
              <a:t>25*</a:t>
            </a:r>
            <a:endParaRPr lang="en-US" altLang="zh-CN" sz="2400">
              <a:solidFill>
                <a:srgbClr val="000066"/>
              </a:solidFill>
              <a:effectLst>
                <a:outerShdw blurRad="38100" dist="38100" dir="2700000" algn="tl">
                  <a:srgbClr val="000000"/>
                </a:outerShdw>
              </a:effectLst>
              <a:latin typeface="+mn-lt"/>
              <a:ea typeface="+mn-ea"/>
            </a:endParaRPr>
          </a:p>
        </p:txBody>
      </p:sp>
      <p:sp>
        <p:nvSpPr>
          <p:cNvPr id="939017" name="AutoShape 9"/>
          <p:cNvSpPr>
            <a:spLocks noChangeArrowheads="1"/>
          </p:cNvSpPr>
          <p:nvPr/>
        </p:nvSpPr>
        <p:spPr bwMode="auto">
          <a:xfrm>
            <a:off x="6196793" y="2573934"/>
            <a:ext cx="711107" cy="838394"/>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25*</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18" name="Text Box 10"/>
          <p:cNvSpPr txBox="1">
            <a:spLocks noChangeArrowheads="1"/>
          </p:cNvSpPr>
          <p:nvPr/>
        </p:nvSpPr>
        <p:spPr bwMode="auto">
          <a:xfrm>
            <a:off x="582009" y="2604116"/>
            <a:ext cx="756839" cy="58491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3200" b="1" i="1" dirty="0" err="1">
                <a:solidFill>
                  <a:srgbClr val="CC0000"/>
                </a:solidFill>
                <a:latin typeface="+mn-lt"/>
                <a:ea typeface="+mn-ea"/>
              </a:rPr>
              <a:t>i</a:t>
            </a:r>
            <a:r>
              <a:rPr lang="en-US" altLang="zh-CN" sz="3200" b="1" i="1" dirty="0">
                <a:solidFill>
                  <a:srgbClr val="CC0000"/>
                </a:solidFill>
                <a:latin typeface="+mn-lt"/>
                <a:ea typeface="+mn-ea"/>
              </a:rPr>
              <a:t> </a:t>
            </a:r>
            <a:r>
              <a:rPr lang="en-US" altLang="zh-CN" b="1">
                <a:solidFill>
                  <a:srgbClr val="CC0000"/>
                </a:solidFill>
                <a:latin typeface="+mn-lt"/>
                <a:ea typeface="+mn-ea"/>
              </a:rPr>
              <a:t>= </a:t>
            </a:r>
            <a:r>
              <a:rPr lang="en-US" altLang="zh-CN" b="1" smtClean="0">
                <a:solidFill>
                  <a:srgbClr val="CC0000"/>
                </a:solidFill>
                <a:latin typeface="+mn-lt"/>
                <a:ea typeface="+mn-ea"/>
              </a:rPr>
              <a:t>4</a:t>
            </a:r>
            <a:endParaRPr lang="en-US" altLang="zh-CN"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9019" name="AutoShape 11"/>
          <p:cNvSpPr>
            <a:spLocks noChangeArrowheads="1"/>
          </p:cNvSpPr>
          <p:nvPr/>
        </p:nvSpPr>
        <p:spPr bwMode="auto">
          <a:xfrm>
            <a:off x="7517426" y="4022069"/>
            <a:ext cx="711107" cy="838394"/>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25</a:t>
            </a:r>
            <a:endParaRPr lang="en-US" altLang="zh-CN" sz="2400" b="1">
              <a:solidFill>
                <a:srgbClr val="FFFFCC"/>
              </a:solidFill>
              <a:effectLst>
                <a:outerShdw blurRad="38100" dist="38100" dir="2700000" algn="tl">
                  <a:srgbClr val="000000"/>
                </a:outerShdw>
              </a:effectLst>
              <a:latin typeface="+mn-lt"/>
              <a:ea typeface="+mn-ea"/>
            </a:endParaRPr>
          </a:p>
        </p:txBody>
      </p:sp>
      <p:sp>
        <p:nvSpPr>
          <p:cNvPr id="939020" name="AutoShape 12"/>
          <p:cNvSpPr>
            <a:spLocks noChangeArrowheads="1"/>
          </p:cNvSpPr>
          <p:nvPr/>
        </p:nvSpPr>
        <p:spPr bwMode="auto">
          <a:xfrm>
            <a:off x="3555537" y="4174504"/>
            <a:ext cx="711107" cy="685959"/>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16</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21" name="AutoShape 13"/>
          <p:cNvSpPr>
            <a:spLocks noChangeArrowheads="1"/>
          </p:cNvSpPr>
          <p:nvPr/>
        </p:nvSpPr>
        <p:spPr bwMode="auto">
          <a:xfrm>
            <a:off x="2234909" y="4479375"/>
            <a:ext cx="711107" cy="381088"/>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08</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22" name="AutoShape 14"/>
          <p:cNvSpPr>
            <a:spLocks noChangeArrowheads="1"/>
          </p:cNvSpPr>
          <p:nvPr/>
        </p:nvSpPr>
        <p:spPr bwMode="auto">
          <a:xfrm>
            <a:off x="8838054" y="2269063"/>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9023" name="AutoShape 15"/>
          <p:cNvSpPr>
            <a:spLocks noChangeArrowheads="1"/>
          </p:cNvSpPr>
          <p:nvPr/>
        </p:nvSpPr>
        <p:spPr bwMode="auto">
          <a:xfrm>
            <a:off x="6196793" y="4022069"/>
            <a:ext cx="711107" cy="838394"/>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25*</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24" name="AutoShape 16"/>
          <p:cNvSpPr>
            <a:spLocks noChangeArrowheads="1"/>
          </p:cNvSpPr>
          <p:nvPr/>
        </p:nvSpPr>
        <p:spPr bwMode="auto">
          <a:xfrm>
            <a:off x="8838054" y="3717198"/>
            <a:ext cx="711107" cy="1143265"/>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49</a:t>
            </a:r>
            <a:endParaRPr lang="en-US" altLang="zh-CN" sz="2400">
              <a:solidFill>
                <a:srgbClr val="000066"/>
              </a:solidFill>
              <a:effectLst>
                <a:outerShdw blurRad="38100" dist="38100" dir="2700000" algn="tl">
                  <a:srgbClr val="000000"/>
                </a:outerShdw>
              </a:effectLst>
              <a:latin typeface="+mn-lt"/>
              <a:ea typeface="+mn-ea"/>
            </a:endParaRPr>
          </a:p>
        </p:txBody>
      </p:sp>
      <p:sp>
        <p:nvSpPr>
          <p:cNvPr id="939025" name="AutoShape 17"/>
          <p:cNvSpPr>
            <a:spLocks noChangeArrowheads="1"/>
          </p:cNvSpPr>
          <p:nvPr/>
        </p:nvSpPr>
        <p:spPr bwMode="auto">
          <a:xfrm>
            <a:off x="4876165" y="4098287"/>
            <a:ext cx="711107" cy="762176"/>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21</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26" name="Text Box 18"/>
          <p:cNvSpPr txBox="1">
            <a:spLocks noChangeArrowheads="1"/>
          </p:cNvSpPr>
          <p:nvPr/>
        </p:nvSpPr>
        <p:spPr bwMode="auto">
          <a:xfrm>
            <a:off x="609531" y="4047479"/>
            <a:ext cx="777777" cy="446276"/>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b="1">
                <a:solidFill>
                  <a:srgbClr val="CC0000"/>
                </a:solidFill>
                <a:latin typeface="+mn-lt"/>
                <a:ea typeface="隶书" pitchFamily="49" charset="-122"/>
              </a:rPr>
              <a:t>结果</a:t>
            </a:r>
            <a:endParaRPr lang="zh-CN" altLang="en-US" sz="240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9027" name="Text Box 19"/>
          <p:cNvSpPr txBox="1">
            <a:spLocks noChangeArrowheads="1"/>
          </p:cNvSpPr>
          <p:nvPr/>
        </p:nvSpPr>
        <p:spPr bwMode="auto">
          <a:xfrm>
            <a:off x="609526" y="927323"/>
            <a:ext cx="756839" cy="584910"/>
          </a:xfrm>
          <a:prstGeom prst="rect">
            <a:avLst/>
          </a:prstGeom>
          <a:noFill/>
          <a:ln w="9525">
            <a:noFill/>
            <a:miter lim="800000"/>
            <a:headEnd/>
            <a:tailEnd/>
          </a:ln>
        </p:spPr>
        <p:txBody>
          <a:bodyPr wrap="none">
            <a:spAutoFit/>
          </a:bodyPr>
          <a:lstStyle/>
          <a:p>
            <a:pPr fontAlgn="auto">
              <a:spcBef>
                <a:spcPts val="0"/>
              </a:spcBef>
              <a:spcAft>
                <a:spcPts val="0"/>
              </a:spcAft>
              <a:defRPr/>
            </a:pPr>
            <a:r>
              <a:rPr lang="en-US" altLang="zh-CN" sz="3200" b="1" i="1" dirty="0" err="1">
                <a:solidFill>
                  <a:srgbClr val="CC0000"/>
                </a:solidFill>
                <a:latin typeface="+mn-lt"/>
                <a:ea typeface="+mn-ea"/>
              </a:rPr>
              <a:t>i</a:t>
            </a:r>
            <a:r>
              <a:rPr lang="en-US" altLang="zh-CN" sz="3200" b="1" i="1" dirty="0">
                <a:solidFill>
                  <a:srgbClr val="CC0000"/>
                </a:solidFill>
                <a:latin typeface="+mn-lt"/>
                <a:ea typeface="+mn-ea"/>
              </a:rPr>
              <a:t> </a:t>
            </a:r>
            <a:r>
              <a:rPr lang="en-US" altLang="zh-CN" b="1">
                <a:solidFill>
                  <a:srgbClr val="CC0000"/>
                </a:solidFill>
                <a:latin typeface="+mn-lt"/>
                <a:ea typeface="+mn-ea"/>
              </a:rPr>
              <a:t>= </a:t>
            </a:r>
            <a:r>
              <a:rPr lang="en-US" altLang="zh-CN" b="1" smtClean="0">
                <a:solidFill>
                  <a:srgbClr val="CC0000"/>
                </a:solidFill>
                <a:latin typeface="+mn-lt"/>
                <a:ea typeface="+mn-ea"/>
              </a:rPr>
              <a:t>3</a:t>
            </a:r>
            <a:endParaRPr lang="en-US" altLang="zh-CN"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mn-lt"/>
              <a:ea typeface="+mn-ea"/>
            </a:endParaRPr>
          </a:p>
        </p:txBody>
      </p:sp>
      <p:sp>
        <p:nvSpPr>
          <p:cNvPr id="939028" name="AutoShape 20"/>
          <p:cNvSpPr>
            <a:spLocks noChangeArrowheads="1"/>
          </p:cNvSpPr>
          <p:nvPr/>
        </p:nvSpPr>
        <p:spPr bwMode="auto">
          <a:xfrm>
            <a:off x="2234909" y="1354452"/>
            <a:ext cx="711107" cy="381088"/>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08</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29" name="AutoShape 21"/>
          <p:cNvSpPr>
            <a:spLocks noChangeArrowheads="1"/>
          </p:cNvSpPr>
          <p:nvPr/>
        </p:nvSpPr>
        <p:spPr bwMode="auto">
          <a:xfrm>
            <a:off x="3555537" y="1049585"/>
            <a:ext cx="711107" cy="685959"/>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000066"/>
                </a:solidFill>
                <a:ea typeface="+mn-ea"/>
              </a:rPr>
              <a:t>16</a:t>
            </a:r>
            <a:endParaRPr lang="en-US" altLang="zh-CN" sz="2400">
              <a:solidFill>
                <a:srgbClr val="000066"/>
              </a:solidFill>
              <a:latin typeface="+mn-lt"/>
              <a:ea typeface="+mn-ea"/>
            </a:endParaRPr>
          </a:p>
        </p:txBody>
      </p:sp>
      <p:sp>
        <p:nvSpPr>
          <p:cNvPr id="939030" name="AutoShape 22"/>
          <p:cNvSpPr>
            <a:spLocks noChangeArrowheads="1"/>
          </p:cNvSpPr>
          <p:nvPr/>
        </p:nvSpPr>
        <p:spPr bwMode="auto">
          <a:xfrm>
            <a:off x="7517426" y="897146"/>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CC0000"/>
                </a:solidFill>
                <a:effectLst>
                  <a:outerShdw blurRad="38100" dist="38100" dir="2700000" algn="tl">
                    <a:srgbClr val="000000"/>
                  </a:outerShdw>
                </a:effectLst>
                <a:ea typeface="+mn-ea"/>
              </a:rPr>
              <a:t>25</a:t>
            </a:r>
            <a:endParaRPr lang="en-US" altLang="zh-CN" sz="2400" b="1">
              <a:solidFill>
                <a:srgbClr val="000066"/>
              </a:solidFill>
              <a:effectLst>
                <a:outerShdw blurRad="38100" dist="38100" dir="2700000" algn="tl">
                  <a:srgbClr val="000000"/>
                </a:outerShdw>
              </a:effectLst>
              <a:latin typeface="+mn-lt"/>
              <a:ea typeface="+mn-ea"/>
            </a:endParaRPr>
          </a:p>
        </p:txBody>
      </p:sp>
      <p:sp>
        <p:nvSpPr>
          <p:cNvPr id="939031" name="AutoShape 23"/>
          <p:cNvSpPr>
            <a:spLocks noChangeArrowheads="1"/>
          </p:cNvSpPr>
          <p:nvPr/>
        </p:nvSpPr>
        <p:spPr bwMode="auto">
          <a:xfrm>
            <a:off x="4876165" y="973364"/>
            <a:ext cx="711107" cy="762176"/>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21</a:t>
            </a:r>
            <a:endParaRPr lang="en-US" altLang="zh-CN" sz="2400">
              <a:solidFill>
                <a:srgbClr val="FFFFCC"/>
              </a:solidFill>
              <a:effectLst>
                <a:outerShdw blurRad="38100" dist="38100" dir="2700000" algn="tl">
                  <a:srgbClr val="000000"/>
                </a:outerShdw>
              </a:effectLst>
              <a:latin typeface="+mn-lt"/>
              <a:ea typeface="+mn-ea"/>
            </a:endParaRPr>
          </a:p>
        </p:txBody>
      </p:sp>
      <p:sp>
        <p:nvSpPr>
          <p:cNvPr id="103448" name="Text Box 24"/>
          <p:cNvSpPr txBox="1">
            <a:spLocks noChangeArrowheads="1"/>
          </p:cNvSpPr>
          <p:nvPr/>
        </p:nvSpPr>
        <p:spPr bwMode="auto">
          <a:xfrm>
            <a:off x="9650752" y="550996"/>
            <a:ext cx="1894824" cy="868131"/>
          </a:xfrm>
          <a:prstGeom prst="rect">
            <a:avLst/>
          </a:prstGeom>
          <a:noFill/>
          <a:ln w="9525">
            <a:noFill/>
            <a:miter lim="800000"/>
            <a:headEnd/>
            <a:tailEnd/>
          </a:ln>
        </p:spPr>
        <p:txBody>
          <a:bodyPr wrap="none">
            <a:spAutoFit/>
          </a:bodyPr>
          <a:lstStyle/>
          <a:p>
            <a:pPr>
              <a:lnSpc>
                <a:spcPct val="90000"/>
              </a:lnSpc>
            </a:pPr>
            <a:r>
              <a:rPr kumimoji="1" lang="zh-CN" altLang="en-US" sz="2800" b="1">
                <a:solidFill>
                  <a:srgbClr val="000066"/>
                </a:solidFill>
                <a:latin typeface="Times New Roman" pitchFamily="18" charset="0"/>
                <a:ea typeface="隶书" pitchFamily="49" charset="-122"/>
              </a:rPr>
              <a:t>最小者</a:t>
            </a:r>
            <a:r>
              <a:rPr kumimoji="1" lang="zh-CN" altLang="en-US" sz="2800" b="1">
                <a:solidFill>
                  <a:srgbClr val="000066"/>
                </a:solidFill>
                <a:latin typeface="Times New Roman" pitchFamily="18" charset="0"/>
                <a:ea typeface="仿宋_GB2312" pitchFamily="49" charset="-122"/>
              </a:rPr>
              <a:t> </a:t>
            </a:r>
            <a:r>
              <a:rPr kumimoji="1" lang="en-US" altLang="zh-CN" sz="2800" b="1">
                <a:solidFill>
                  <a:srgbClr val="000066"/>
                </a:solidFill>
                <a:latin typeface="Times New Roman" pitchFamily="18" charset="0"/>
                <a:ea typeface="仿宋_GB2312" pitchFamily="49" charset="-122"/>
              </a:rPr>
              <a:t>25*</a:t>
            </a:r>
          </a:p>
          <a:p>
            <a:pPr>
              <a:lnSpc>
                <a:spcPct val="90000"/>
              </a:lnSpc>
            </a:pPr>
            <a:r>
              <a:rPr kumimoji="1" lang="zh-CN" altLang="en-US" sz="2800" b="1">
                <a:solidFill>
                  <a:srgbClr val="000066"/>
                </a:solidFill>
                <a:latin typeface="Times New Roman" pitchFamily="18" charset="0"/>
                <a:ea typeface="隶书" pitchFamily="49" charset="-122"/>
              </a:rPr>
              <a:t>无交换</a:t>
            </a:r>
            <a:endParaRPr kumimoji="1" lang="zh-CN" altLang="en-US" sz="2400">
              <a:solidFill>
                <a:srgbClr val="000066"/>
              </a:solidFill>
              <a:latin typeface="Times New Roman" pitchFamily="18" charset="0"/>
            </a:endParaRPr>
          </a:p>
        </p:txBody>
      </p:sp>
      <p:sp>
        <p:nvSpPr>
          <p:cNvPr id="103449" name="Text Box 25"/>
          <p:cNvSpPr txBox="1">
            <a:spLocks noChangeArrowheads="1"/>
          </p:cNvSpPr>
          <p:nvPr/>
        </p:nvSpPr>
        <p:spPr bwMode="auto">
          <a:xfrm>
            <a:off x="9612649" y="2246834"/>
            <a:ext cx="1715311" cy="868131"/>
          </a:xfrm>
          <a:prstGeom prst="rect">
            <a:avLst/>
          </a:prstGeom>
          <a:noFill/>
          <a:ln w="9525">
            <a:noFill/>
            <a:miter lim="800000"/>
            <a:headEnd/>
            <a:tailEnd/>
          </a:ln>
        </p:spPr>
        <p:txBody>
          <a:bodyPr wrap="none">
            <a:spAutoFit/>
          </a:bodyPr>
          <a:lstStyle/>
          <a:p>
            <a:pPr>
              <a:lnSpc>
                <a:spcPct val="90000"/>
              </a:lnSpc>
            </a:pPr>
            <a:r>
              <a:rPr kumimoji="1" lang="zh-CN" altLang="en-US" sz="2800" b="1">
                <a:solidFill>
                  <a:srgbClr val="000066"/>
                </a:solidFill>
                <a:latin typeface="Times New Roman" pitchFamily="18" charset="0"/>
                <a:ea typeface="隶书" pitchFamily="49" charset="-122"/>
              </a:rPr>
              <a:t>最小者</a:t>
            </a:r>
            <a:r>
              <a:rPr kumimoji="1" lang="zh-CN" altLang="en-US" sz="2800" b="1">
                <a:solidFill>
                  <a:srgbClr val="000066"/>
                </a:solidFill>
                <a:latin typeface="Times New Roman" pitchFamily="18" charset="0"/>
                <a:ea typeface="仿宋_GB2312" pitchFamily="49" charset="-122"/>
              </a:rPr>
              <a:t> </a:t>
            </a:r>
            <a:r>
              <a:rPr kumimoji="1" lang="en-US" altLang="zh-CN" sz="2800" b="1">
                <a:solidFill>
                  <a:srgbClr val="000066"/>
                </a:solidFill>
                <a:latin typeface="Times New Roman" pitchFamily="18" charset="0"/>
                <a:ea typeface="仿宋_GB2312" pitchFamily="49" charset="-122"/>
              </a:rPr>
              <a:t>25</a:t>
            </a:r>
          </a:p>
          <a:p>
            <a:pPr>
              <a:lnSpc>
                <a:spcPct val="90000"/>
              </a:lnSpc>
            </a:pPr>
            <a:r>
              <a:rPr kumimoji="1" lang="zh-CN" altLang="en-US" sz="2800" b="1">
                <a:solidFill>
                  <a:srgbClr val="000066"/>
                </a:solidFill>
                <a:latin typeface="Times New Roman" pitchFamily="18" charset="0"/>
                <a:ea typeface="隶书" pitchFamily="49" charset="-122"/>
              </a:rPr>
              <a:t>无交换</a:t>
            </a:r>
            <a:endParaRPr kumimoji="1" lang="zh-CN" altLang="en-US" sz="2400">
              <a:solidFill>
                <a:srgbClr val="000066"/>
              </a:solidFill>
              <a:latin typeface="Times New Roman" pitchFamily="18" charset="0"/>
            </a:endParaRPr>
          </a:p>
        </p:txBody>
      </p:sp>
      <p:sp>
        <p:nvSpPr>
          <p:cNvPr id="939034" name="AutoShape 26"/>
          <p:cNvSpPr>
            <a:spLocks noChangeArrowheads="1"/>
          </p:cNvSpPr>
          <p:nvPr/>
        </p:nvSpPr>
        <p:spPr bwMode="auto">
          <a:xfrm>
            <a:off x="7517426" y="2573934"/>
            <a:ext cx="711107" cy="838394"/>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9999CC"/>
                </a:solidFill>
                <a:effectLst>
                  <a:outerShdw blurRad="38100" dist="38100" dir="2700000" algn="tl">
                    <a:srgbClr val="000000"/>
                  </a:outerShdw>
                </a:effectLst>
                <a:ea typeface="+mn-ea"/>
              </a:rPr>
              <a:t>25</a:t>
            </a:r>
            <a:endParaRPr lang="en-US" altLang="zh-CN" sz="2400" b="1">
              <a:solidFill>
                <a:srgbClr val="000066"/>
              </a:solidFill>
              <a:effectLst>
                <a:outerShdw blurRad="38100" dist="38100" dir="2700000" algn="tl">
                  <a:srgbClr val="000000"/>
                </a:outerShdw>
              </a:effectLst>
              <a:latin typeface="+mn-lt"/>
              <a:ea typeface="+mn-ea"/>
            </a:endParaRPr>
          </a:p>
        </p:txBody>
      </p:sp>
      <p:sp>
        <p:nvSpPr>
          <p:cNvPr id="939035" name="AutoShape 27"/>
          <p:cNvSpPr>
            <a:spLocks noChangeArrowheads="1"/>
          </p:cNvSpPr>
          <p:nvPr/>
        </p:nvSpPr>
        <p:spPr bwMode="auto">
          <a:xfrm>
            <a:off x="4876165" y="2650152"/>
            <a:ext cx="711107" cy="762176"/>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21</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36" name="AutoShape 28"/>
          <p:cNvSpPr>
            <a:spLocks noChangeArrowheads="1"/>
          </p:cNvSpPr>
          <p:nvPr/>
        </p:nvSpPr>
        <p:spPr bwMode="auto">
          <a:xfrm>
            <a:off x="3555537" y="2726369"/>
            <a:ext cx="711107" cy="685959"/>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16</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37" name="AutoShape 29"/>
          <p:cNvSpPr>
            <a:spLocks noChangeArrowheads="1"/>
          </p:cNvSpPr>
          <p:nvPr/>
        </p:nvSpPr>
        <p:spPr bwMode="auto">
          <a:xfrm>
            <a:off x="2234909" y="3031240"/>
            <a:ext cx="711107" cy="381088"/>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fontAlgn="auto">
              <a:spcBef>
                <a:spcPts val="0"/>
              </a:spcBef>
              <a:spcAft>
                <a:spcPts val="0"/>
              </a:spcAft>
              <a:defRPr/>
            </a:pPr>
            <a:r>
              <a:rPr lang="en-US" altLang="zh-CN" sz="2400" b="1">
                <a:solidFill>
                  <a:srgbClr val="FFFFCC"/>
                </a:solidFill>
                <a:effectLst>
                  <a:outerShdw blurRad="38100" dist="38100" dir="2700000" algn="tl">
                    <a:srgbClr val="000000"/>
                  </a:outerShdw>
                </a:effectLst>
                <a:ea typeface="+mn-ea"/>
              </a:rPr>
              <a:t>08</a:t>
            </a:r>
            <a:endParaRPr lang="en-US" altLang="zh-CN" sz="2400">
              <a:solidFill>
                <a:srgbClr val="FFFFCC"/>
              </a:solidFill>
              <a:effectLst>
                <a:outerShdw blurRad="38100" dist="38100" dir="2700000" algn="tl">
                  <a:srgbClr val="000000"/>
                </a:outerShdw>
              </a:effectLst>
              <a:latin typeface="+mn-lt"/>
              <a:ea typeface="+mn-ea"/>
            </a:endParaRPr>
          </a:p>
        </p:txBody>
      </p:sp>
      <p:sp>
        <p:nvSpPr>
          <p:cNvPr id="939038" name="Text Box 30"/>
          <p:cNvSpPr txBox="1">
            <a:spLocks noChangeArrowheads="1"/>
          </p:cNvSpPr>
          <p:nvPr/>
        </p:nvSpPr>
        <p:spPr bwMode="auto">
          <a:xfrm>
            <a:off x="4055016" y="5179629"/>
            <a:ext cx="2557110" cy="446276"/>
          </a:xfrm>
          <a:prstGeom prst="rect">
            <a:avLst/>
          </a:prstGeom>
          <a:noFill/>
          <a:ln w="9525">
            <a:noFill/>
            <a:miter lim="800000"/>
            <a:headEnd/>
            <a:tailEnd/>
          </a:ln>
        </p:spPr>
        <p:txBody>
          <a:bodyPr wrap="none">
            <a:spAutoFit/>
          </a:bodyPr>
          <a:lstStyle/>
          <a:p>
            <a:pPr fontAlgn="auto">
              <a:spcBef>
                <a:spcPts val="0"/>
              </a:spcBef>
              <a:spcAft>
                <a:spcPts val="0"/>
              </a:spcAft>
              <a:defRPr/>
            </a:pPr>
            <a:r>
              <a:rPr lang="zh-CN" altLang="en-US" b="1">
                <a:solidFill>
                  <a:srgbClr val="000066"/>
                </a:solidFill>
                <a:latin typeface="+mn-lt"/>
                <a:ea typeface="仿宋_GB2312" pitchFamily="49" charset="-122"/>
              </a:rPr>
              <a:t>各趟排序后的结果</a:t>
            </a:r>
            <a:endParaRPr lang="zh-CN" altLang="en-US" b="1">
              <a:solidFill>
                <a:srgbClr val="000066"/>
              </a:solidFill>
              <a:effectLst>
                <a:outerShdw blurRad="38100" dist="38100" dir="2700000" algn="tl">
                  <a:srgbClr val="C0C0C0"/>
                </a:outerShdw>
              </a:effectLst>
              <a:latin typeface="+mn-lt"/>
              <a:ea typeface="隶书" pitchFamily="49" charset="-122"/>
            </a:endParaRPr>
          </a:p>
        </p:txBody>
      </p:sp>
      <p:sp>
        <p:nvSpPr>
          <p:cNvPr id="31" name="Text Box 8"/>
          <p:cNvSpPr txBox="1">
            <a:spLocks noChangeArrowheads="1"/>
          </p:cNvSpPr>
          <p:nvPr/>
        </p:nvSpPr>
        <p:spPr bwMode="auto">
          <a:xfrm>
            <a:off x="2336502" y="1811770"/>
            <a:ext cx="7108714" cy="461772"/>
          </a:xfrm>
          <a:prstGeom prst="rect">
            <a:avLst/>
          </a:prstGeom>
          <a:noFill/>
          <a:ln w="9525">
            <a:noFill/>
            <a:miter lim="800000"/>
            <a:headEnd/>
            <a:tailEnd/>
          </a:ln>
        </p:spPr>
        <p:txBody>
          <a:bodyPr wrap="none">
            <a:spAutoFit/>
          </a:bodyPr>
          <a:lstStyle/>
          <a:p>
            <a:r>
              <a:rPr kumimoji="1" lang="en-US" altLang="zh-CN" sz="2400" b="1" smtClean="0">
                <a:solidFill>
                  <a:srgbClr val="000066"/>
                </a:solidFill>
                <a:latin typeface="Times New Roman" pitchFamily="18" charset="0"/>
              </a:rPr>
              <a:t>0                1              2               3               4                  5</a:t>
            </a:r>
            <a:endParaRPr kumimoji="1" lang="en-US" altLang="zh-CN" sz="2400" dirty="0">
              <a:solidFill>
                <a:srgbClr val="000066"/>
              </a:solidFill>
              <a:latin typeface="Times New Roman" pitchFamily="18" charset="0"/>
            </a:endParaRPr>
          </a:p>
        </p:txBody>
      </p:sp>
    </p:spTree>
    <p:extLst>
      <p:ext uri="{BB962C8B-B14F-4D97-AF65-F5344CB8AC3E}">
        <p14:creationId xmlns:p14="http://schemas.microsoft.com/office/powerpoint/2010/main" val="3637941092"/>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直接选择排序</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72</a:t>
            </a:fld>
            <a:endParaRPr lang="zh-CN" altLang="en-US"/>
          </a:p>
        </p:txBody>
      </p:sp>
      <p:sp>
        <p:nvSpPr>
          <p:cNvPr id="6" name="Rectangle 1"/>
          <p:cNvSpPr>
            <a:spLocks noChangeArrowheads="1"/>
          </p:cNvSpPr>
          <p:nvPr/>
        </p:nvSpPr>
        <p:spPr bwMode="auto">
          <a:xfrm>
            <a:off x="714056" y="1197550"/>
            <a:ext cx="9551591" cy="2246769"/>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selection_sort(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 = i</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.data[min].key &gt;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 = 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Rectangle 2"/>
          <p:cNvSpPr>
            <a:spLocks noChangeArrowheads="1"/>
          </p:cNvSpPr>
          <p:nvPr/>
        </p:nvSpPr>
        <p:spPr bwMode="auto">
          <a:xfrm>
            <a:off x="714052" y="3797623"/>
            <a:ext cx="10421715" cy="2554545"/>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selection_sort(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r>
              <a:rPr kumimoji="0" lang="en-US"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 = i</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.data[min].key &gt;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min = j</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FF0000"/>
                </a:solidFill>
                <a:effectLst/>
                <a:latin typeface="Consolas" pitchFamily="49" charset="0"/>
                <a:ea typeface="宋体" pitchFamily="2" charset="-122"/>
                <a:cs typeface="宋体" pitchFamily="2" charset="-122"/>
              </a:rPr>
              <a:t>if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min != i:</a:t>
            </a:r>
            <a:b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.data[min]</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2181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706880" y="943132"/>
            <a:ext cx="10708939" cy="1631594"/>
          </a:xfrm>
          <a:prstGeom prst="rect">
            <a:avLst/>
          </a:prstGeom>
          <a:noFill/>
          <a:ln w="9525">
            <a:noFill/>
            <a:miter lim="800000"/>
            <a:headEnd/>
            <a:tailEnd/>
          </a:ln>
        </p:spPr>
        <p:txBody>
          <a:bodyPr>
            <a:spAutoFit/>
          </a:bodyPr>
          <a:lstStyle/>
          <a:p>
            <a:pPr>
              <a:lnSpc>
                <a:spcPct val="125000"/>
              </a:lnSpc>
            </a:pPr>
            <a:r>
              <a:rPr kumimoji="1" lang="zh-CN" altLang="en-US" sz="3600"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对 </a:t>
            </a:r>
            <a:r>
              <a:rPr kumimoji="1" lang="en-US" altLang="zh-CN" sz="4000" dirty="0">
                <a:latin typeface="Times New Roman" pitchFamily="18" charset="0"/>
                <a:ea typeface="楷体_GB2312" pitchFamily="49" charset="-122"/>
              </a:rPr>
              <a:t>n </a:t>
            </a:r>
            <a:r>
              <a:rPr kumimoji="1" lang="zh-CN" altLang="en-US" sz="4000" dirty="0">
                <a:latin typeface="Times New Roman" pitchFamily="18" charset="0"/>
                <a:ea typeface="楷体_GB2312" pitchFamily="49" charset="-122"/>
              </a:rPr>
              <a:t>个记录进行简单选择排序，所需进行的 </a:t>
            </a:r>
            <a:r>
              <a:rPr kumimoji="1" lang="zh-CN" altLang="en-US" sz="4000" b="1" dirty="0">
                <a:solidFill>
                  <a:srgbClr val="840C26"/>
                </a:solidFill>
                <a:latin typeface="Times New Roman" pitchFamily="18" charset="0"/>
                <a:ea typeface="楷体_GB2312" pitchFamily="49" charset="-122"/>
              </a:rPr>
              <a:t>关键字间的比较次数 </a:t>
            </a:r>
            <a:r>
              <a:rPr kumimoji="1" lang="zh-CN" altLang="en-US" sz="4000" dirty="0" smtClean="0">
                <a:solidFill>
                  <a:srgbClr val="FF0000"/>
                </a:solidFill>
                <a:latin typeface="Times New Roman" pitchFamily="18" charset="0"/>
                <a:ea typeface="楷体_GB2312" pitchFamily="49" charset="-122"/>
              </a:rPr>
              <a:t>总是</a:t>
            </a:r>
            <a:r>
              <a:rPr kumimoji="1" lang="zh-CN" altLang="en-US" sz="4000" dirty="0" smtClean="0">
                <a:latin typeface="Times New Roman" pitchFamily="18" charset="0"/>
                <a:ea typeface="楷体_GB2312" pitchFamily="49" charset="-122"/>
              </a:rPr>
              <a:t>：</a:t>
            </a:r>
            <a:endParaRPr kumimoji="1" lang="zh-CN" altLang="en-US" sz="4000" dirty="0">
              <a:latin typeface="Times New Roman" pitchFamily="18" charset="0"/>
              <a:ea typeface="楷体_GB2312" pitchFamily="49" charset="-122"/>
            </a:endParaRPr>
          </a:p>
        </p:txBody>
      </p:sp>
      <p:sp>
        <p:nvSpPr>
          <p:cNvPr id="40964" name="Text Box 4"/>
          <p:cNvSpPr txBox="1">
            <a:spLocks noChangeArrowheads="1"/>
          </p:cNvSpPr>
          <p:nvPr/>
        </p:nvSpPr>
        <p:spPr bwMode="auto">
          <a:xfrm>
            <a:off x="1140746" y="3815660"/>
            <a:ext cx="10677193" cy="2401213"/>
          </a:xfrm>
          <a:prstGeom prst="rect">
            <a:avLst/>
          </a:prstGeom>
          <a:noFill/>
          <a:ln w="9525">
            <a:noFill/>
            <a:miter lim="800000"/>
            <a:headEnd/>
            <a:tailEnd/>
          </a:ln>
        </p:spPr>
        <p:txBody>
          <a:bodyPr wrap="square">
            <a:spAutoFit/>
          </a:bodyPr>
          <a:lstStyle/>
          <a:p>
            <a:pPr>
              <a:lnSpc>
                <a:spcPct val="125000"/>
              </a:lnSpc>
            </a:pPr>
            <a:r>
              <a:rPr kumimoji="1" lang="zh-CN" altLang="en-US" sz="4000" b="1" dirty="0" smtClean="0">
                <a:solidFill>
                  <a:srgbClr val="840C26"/>
                </a:solidFill>
                <a:latin typeface="Times New Roman" pitchFamily="18" charset="0"/>
                <a:ea typeface="楷体_GB2312" pitchFamily="49" charset="-122"/>
              </a:rPr>
              <a:t>方案一：移动</a:t>
            </a:r>
            <a:r>
              <a:rPr kumimoji="1" lang="zh-CN" altLang="en-US" sz="4000" b="1" dirty="0">
                <a:solidFill>
                  <a:srgbClr val="840C26"/>
                </a:solidFill>
                <a:latin typeface="Times New Roman" pitchFamily="18" charset="0"/>
                <a:ea typeface="楷体_GB2312" pitchFamily="49" charset="-122"/>
              </a:rPr>
              <a:t>记录</a:t>
            </a:r>
            <a:r>
              <a:rPr kumimoji="1" lang="zh-CN" altLang="en-US" sz="4000" b="1" dirty="0" smtClean="0">
                <a:solidFill>
                  <a:srgbClr val="840C26"/>
                </a:solidFill>
                <a:latin typeface="Times New Roman" pitchFamily="18" charset="0"/>
                <a:ea typeface="楷体_GB2312" pitchFamily="49" charset="-122"/>
              </a:rPr>
              <a:t>的次数</a:t>
            </a:r>
            <a:r>
              <a:rPr kumimoji="1" lang="zh-CN" altLang="en-US" sz="4000" dirty="0" smtClean="0">
                <a:solidFill>
                  <a:srgbClr val="0000FF"/>
                </a:solidFill>
                <a:latin typeface="Times New Roman" pitchFamily="18" charset="0"/>
                <a:ea typeface="楷体_GB2312" pitchFamily="49" charset="-122"/>
              </a:rPr>
              <a:t>为</a:t>
            </a:r>
            <a:r>
              <a:rPr kumimoji="1" lang="en-US" altLang="zh-CN" sz="4000" dirty="0">
                <a:solidFill>
                  <a:srgbClr val="0000FF"/>
                </a:solidFill>
                <a:latin typeface="Times New Roman" pitchFamily="18" charset="0"/>
                <a:ea typeface="楷体_GB2312" pitchFamily="49" charset="-122"/>
              </a:rPr>
              <a:t>3(n-1) </a:t>
            </a:r>
            <a:r>
              <a:rPr kumimoji="1" lang="zh-CN" altLang="en-US" sz="4000" dirty="0">
                <a:solidFill>
                  <a:srgbClr val="0000FF"/>
                </a:solidFill>
                <a:latin typeface="Times New Roman" pitchFamily="18" charset="0"/>
                <a:ea typeface="楷体_GB2312" pitchFamily="49" charset="-122"/>
              </a:rPr>
              <a:t>。</a:t>
            </a:r>
          </a:p>
          <a:p>
            <a:pPr>
              <a:lnSpc>
                <a:spcPct val="125000"/>
              </a:lnSpc>
            </a:pPr>
            <a:r>
              <a:rPr kumimoji="1" lang="zh-CN" altLang="en-US" sz="4000" b="1" dirty="0" smtClean="0">
                <a:solidFill>
                  <a:srgbClr val="840C26"/>
                </a:solidFill>
                <a:latin typeface="Times New Roman" pitchFamily="18" charset="0"/>
                <a:ea typeface="楷体_GB2312" pitchFamily="49" charset="-122"/>
              </a:rPr>
              <a:t>方案二：移动</a:t>
            </a:r>
            <a:r>
              <a:rPr kumimoji="1" lang="zh-CN" altLang="en-US" sz="4000" b="1" dirty="0">
                <a:solidFill>
                  <a:srgbClr val="840C26"/>
                </a:solidFill>
                <a:latin typeface="Times New Roman" pitchFamily="18" charset="0"/>
                <a:ea typeface="楷体_GB2312" pitchFamily="49" charset="-122"/>
              </a:rPr>
              <a:t>记录的次数</a:t>
            </a:r>
            <a:r>
              <a:rPr kumimoji="1" lang="zh-CN" altLang="en-US" sz="4000" dirty="0">
                <a:latin typeface="Times New Roman" pitchFamily="18" charset="0"/>
                <a:ea typeface="楷体_GB2312" pitchFamily="49" charset="-122"/>
              </a:rPr>
              <a:t>，</a:t>
            </a:r>
            <a:r>
              <a:rPr kumimoji="1" lang="zh-CN" altLang="en-US" sz="4000" dirty="0">
                <a:solidFill>
                  <a:srgbClr val="003366"/>
                </a:solidFill>
                <a:latin typeface="Times New Roman" pitchFamily="18" charset="0"/>
                <a:ea typeface="楷体_GB2312" pitchFamily="49" charset="-122"/>
              </a:rPr>
              <a:t>最小值为 </a:t>
            </a:r>
            <a:r>
              <a:rPr kumimoji="1" lang="en-US" altLang="zh-CN" sz="4000" dirty="0">
                <a:solidFill>
                  <a:srgbClr val="003366"/>
                </a:solidFill>
                <a:latin typeface="Times New Roman" pitchFamily="18" charset="0"/>
                <a:ea typeface="楷体_GB2312" pitchFamily="49" charset="-122"/>
              </a:rPr>
              <a:t>0,</a:t>
            </a:r>
            <a:r>
              <a:rPr kumimoji="1" lang="en-US" altLang="zh-CN" sz="4000" dirty="0">
                <a:latin typeface="Times New Roman" pitchFamily="18" charset="0"/>
                <a:ea typeface="楷体_GB2312" pitchFamily="49" charset="-122"/>
              </a:rPr>
              <a:t> </a:t>
            </a:r>
            <a:r>
              <a:rPr kumimoji="1" lang="zh-CN" altLang="en-US" sz="4000" dirty="0">
                <a:solidFill>
                  <a:srgbClr val="0000FF"/>
                </a:solidFill>
                <a:latin typeface="Times New Roman" pitchFamily="18" charset="0"/>
                <a:ea typeface="楷体_GB2312" pitchFamily="49" charset="-122"/>
              </a:rPr>
              <a:t>最大值为</a:t>
            </a:r>
            <a:r>
              <a:rPr kumimoji="1" lang="en-US" altLang="zh-CN" sz="4000" dirty="0">
                <a:solidFill>
                  <a:srgbClr val="0000FF"/>
                </a:solidFill>
                <a:latin typeface="Times New Roman" pitchFamily="18" charset="0"/>
                <a:ea typeface="楷体_GB2312" pitchFamily="49" charset="-122"/>
              </a:rPr>
              <a:t>3(n-1) </a:t>
            </a:r>
            <a:r>
              <a:rPr kumimoji="1" lang="zh-CN" altLang="en-US" sz="4000" dirty="0" smtClean="0">
                <a:solidFill>
                  <a:srgbClr val="0000FF"/>
                </a:solidFill>
                <a:latin typeface="Times New Roman" pitchFamily="18" charset="0"/>
                <a:ea typeface="楷体_GB2312" pitchFamily="49" charset="-122"/>
              </a:rPr>
              <a:t>。</a:t>
            </a:r>
            <a:endParaRPr kumimoji="1" lang="zh-CN" altLang="en-US" sz="4000" dirty="0">
              <a:solidFill>
                <a:srgbClr val="0000FF"/>
              </a:solidFill>
              <a:latin typeface="Times New Roman" pitchFamily="18" charset="0"/>
              <a:ea typeface="楷体_GB2312" pitchFamily="49" charset="-122"/>
            </a:endParaRPr>
          </a:p>
        </p:txBody>
      </p:sp>
      <p:graphicFrame>
        <p:nvGraphicFramePr>
          <p:cNvPr id="200704" name="Object 12"/>
          <p:cNvGraphicFramePr>
            <a:graphicFrameLocks noChangeAspect="1"/>
          </p:cNvGraphicFramePr>
          <p:nvPr>
            <p:extLst>
              <p:ext uri="{D42A27DB-BD31-4B8C-83A1-F6EECF244321}">
                <p14:modId xmlns:p14="http://schemas.microsoft.com/office/powerpoint/2010/main" val="1378370312"/>
              </p:ext>
            </p:extLst>
          </p:nvPr>
        </p:nvGraphicFramePr>
        <p:xfrm>
          <a:off x="3013745" y="2604112"/>
          <a:ext cx="4571405" cy="1186138"/>
        </p:xfrm>
        <a:graphic>
          <a:graphicData uri="http://schemas.openxmlformats.org/presentationml/2006/ole">
            <mc:AlternateContent xmlns:mc="http://schemas.openxmlformats.org/markup-compatibility/2006">
              <mc:Choice xmlns:v="urn:schemas-microsoft-com:vml" Requires="v">
                <p:oleObj spid="_x0000_s24642" name="公式" r:id="rId3" imgW="1001520" imgH="301680" progId="Equation.3">
                  <p:embed/>
                </p:oleObj>
              </mc:Choice>
              <mc:Fallback>
                <p:oleObj name="公式" r:id="rId3" imgW="1001520" imgH="301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745" y="2604112"/>
                        <a:ext cx="4571405" cy="11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5676171" y="5693519"/>
            <a:ext cx="5211005" cy="523341"/>
          </a:xfrm>
          <a:prstGeom prst="rect">
            <a:avLst/>
          </a:prstGeom>
          <a:noFill/>
        </p:spPr>
        <p:txBody>
          <a:bodyPr wrap="none" rtlCol="0">
            <a:spAutoFit/>
          </a:bodyPr>
          <a:lstStyle/>
          <a:p>
            <a:r>
              <a:rPr lang="zh-CN" altLang="en-US" sz="2800" dirty="0" smtClean="0">
                <a:solidFill>
                  <a:srgbClr val="FF0000"/>
                </a:solidFill>
              </a:rPr>
              <a:t>性能平均，没有最好最坏之分。</a:t>
            </a:r>
            <a:endParaRPr lang="zh-CN" altLang="en-US" sz="2800"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a:t>性能</a:t>
            </a:r>
            <a:r>
              <a:rPr lang="zh-CN" altLang="en-US" smtClean="0"/>
              <a:t>分析</a:t>
            </a:r>
            <a:endParaRPr lang="zh-CN" altLang="en-US"/>
          </a:p>
        </p:txBody>
      </p:sp>
    </p:spTree>
    <p:extLst>
      <p:ext uri="{BB962C8B-B14F-4D97-AF65-F5344CB8AC3E}">
        <p14:creationId xmlns:p14="http://schemas.microsoft.com/office/powerpoint/2010/main" val="268584976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0704"/>
                                        </p:tgtEl>
                                        <p:attrNameLst>
                                          <p:attrName>style.visibility</p:attrName>
                                        </p:attrNameLst>
                                      </p:cBhvr>
                                      <p:to>
                                        <p:strVal val="visible"/>
                                      </p:to>
                                    </p:set>
                                    <p:animEffect transition="in" filter="wipe(left)">
                                      <p:cBhvr>
                                        <p:cTn id="11" dur="500"/>
                                        <p:tgtEl>
                                          <p:spTgt spid="2007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wipe(left)">
                                      <p:cBhvr>
                                        <p:cTn id="16"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rtlCol="0">
            <a:normAutofit/>
          </a:bodyPr>
          <a:lstStyle/>
          <a:p>
            <a:pPr eaLnBrk="1" fontAlgn="auto" hangingPunct="1">
              <a:spcAft>
                <a:spcPts val="0"/>
              </a:spcAft>
              <a:buClr>
                <a:srgbClr val="00007D"/>
              </a:buClr>
              <a:buFont typeface="Arial" panose="020B0604020202020204" pitchFamily="34" charset="0"/>
              <a:buChar char="•"/>
              <a:defRPr/>
            </a:pPr>
            <a:r>
              <a:rPr lang="en-US" altLang="zh-CN" dirty="0" smtClean="0"/>
              <a:t>21 </a:t>
            </a:r>
            <a:r>
              <a:rPr lang="en-US" altLang="zh-CN" dirty="0"/>
              <a:t>16 </a:t>
            </a:r>
            <a:r>
              <a:rPr lang="en-US" altLang="zh-CN" dirty="0" smtClean="0"/>
              <a:t>10 35 </a:t>
            </a:r>
            <a:r>
              <a:rPr lang="en-US" altLang="zh-CN" dirty="0"/>
              <a:t>25 </a:t>
            </a:r>
            <a:r>
              <a:rPr lang="en-US" altLang="zh-CN" u="sng" dirty="0"/>
              <a:t>25 </a:t>
            </a:r>
            <a:endParaRPr lang="en-US" altLang="zh-CN" dirty="0" smtClean="0"/>
          </a:p>
          <a:p>
            <a:pPr marL="0" indent="0" eaLnBrk="1" fontAlgn="auto" hangingPunct="1">
              <a:spcAft>
                <a:spcPts val="0"/>
              </a:spcAft>
              <a:buFont typeface="Wingdings" pitchFamily="2" charset="2"/>
              <a:buNone/>
              <a:defRPr/>
            </a:pPr>
            <a:endParaRPr lang="zh-CN" altLang="en-US" u="sng" dirty="0"/>
          </a:p>
        </p:txBody>
      </p:sp>
      <p:sp>
        <p:nvSpPr>
          <p:cNvPr id="109569" name="标题 1"/>
          <p:cNvSpPr>
            <a:spLocks noGrp="1" noChangeArrowheads="1"/>
          </p:cNvSpPr>
          <p:nvPr>
            <p:ph type="title"/>
          </p:nvPr>
        </p:nvSpPr>
        <p:spPr/>
        <p:txBody>
          <a:bodyPr>
            <a:normAutofit fontScale="90000"/>
          </a:bodyPr>
          <a:lstStyle/>
          <a:p>
            <a:pPr eaLnBrk="1" hangingPunct="1"/>
            <a:r>
              <a:rPr lang="zh-CN" altLang="en-US" smtClean="0"/>
              <a:t>选择排序稳定性</a:t>
            </a:r>
          </a:p>
        </p:txBody>
      </p:sp>
    </p:spTree>
    <p:extLst>
      <p:ext uri="{BB962C8B-B14F-4D97-AF65-F5344CB8AC3E}">
        <p14:creationId xmlns:p14="http://schemas.microsoft.com/office/powerpoint/2010/main" val="2761947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1062436" y="1731754"/>
            <a:ext cx="7398820" cy="2862985"/>
          </a:xfrm>
          <a:prstGeom prst="rect">
            <a:avLst/>
          </a:prstGeom>
          <a:noFill/>
          <a:ln w="9525">
            <a:noFill/>
            <a:miter lim="800000"/>
            <a:headEnd/>
            <a:tailEnd/>
          </a:ln>
        </p:spPr>
        <p:txBody>
          <a:bodyPr wrap="none">
            <a:spAutoFit/>
          </a:bodyPr>
          <a:lstStyle/>
          <a:p>
            <a:r>
              <a:rPr kumimoji="1" lang="en-US" altLang="zh-CN" sz="3600" b="1" dirty="0">
                <a:solidFill>
                  <a:srgbClr val="990000"/>
                </a:solidFill>
                <a:latin typeface="Times New Roman" pitchFamily="18" charset="0"/>
                <a:ea typeface="楷体_GB2312" pitchFamily="49" charset="-122"/>
              </a:rPr>
              <a:t>       1)</a:t>
            </a:r>
            <a:r>
              <a:rPr kumimoji="1" lang="zh-CN" altLang="en-US" sz="3600" b="1" dirty="0">
                <a:solidFill>
                  <a:srgbClr val="990000"/>
                </a:solidFill>
                <a:latin typeface="Times New Roman" pitchFamily="18" charset="0"/>
                <a:ea typeface="楷体_GB2312" pitchFamily="49" charset="-122"/>
              </a:rPr>
              <a:t>直接选择排序的时间复杂度为</a:t>
            </a:r>
          </a:p>
          <a:p>
            <a:r>
              <a:rPr kumimoji="1" lang="zh-CN" altLang="en-US" sz="3600" b="1" dirty="0">
                <a:solidFill>
                  <a:srgbClr val="990000"/>
                </a:solidFill>
                <a:latin typeface="Times New Roman" pitchFamily="18" charset="0"/>
                <a:ea typeface="楷体_GB2312" pitchFamily="49" charset="-122"/>
              </a:rPr>
              <a:t>                              </a:t>
            </a:r>
          </a:p>
          <a:p>
            <a:r>
              <a:rPr kumimoji="1" lang="zh-CN" altLang="en-US" sz="3600" b="1" dirty="0">
                <a:solidFill>
                  <a:srgbClr val="0000FF"/>
                </a:solidFill>
                <a:latin typeface="Times New Roman" pitchFamily="18" charset="0"/>
                <a:ea typeface="楷体_GB2312" pitchFamily="49" charset="-122"/>
              </a:rPr>
              <a:t>       </a:t>
            </a:r>
            <a:r>
              <a:rPr kumimoji="1" lang="en-US" altLang="zh-CN" sz="3600" b="1" dirty="0" smtClean="0">
                <a:solidFill>
                  <a:srgbClr val="990000"/>
                </a:solidFill>
                <a:latin typeface="Times New Roman" pitchFamily="18" charset="0"/>
                <a:ea typeface="楷体_GB2312" pitchFamily="49" charset="-122"/>
              </a:rPr>
              <a:t>2</a:t>
            </a:r>
            <a:r>
              <a:rPr kumimoji="1" lang="en-US" altLang="zh-CN" sz="3600" b="1" dirty="0">
                <a:solidFill>
                  <a:srgbClr val="990000"/>
                </a:solidFill>
                <a:latin typeface="Times New Roman" pitchFamily="18" charset="0"/>
                <a:ea typeface="楷体_GB2312" pitchFamily="49" charset="-122"/>
              </a:rPr>
              <a:t>)</a:t>
            </a:r>
            <a:r>
              <a:rPr kumimoji="1" lang="zh-CN" altLang="en-US" sz="3600" b="1" dirty="0">
                <a:solidFill>
                  <a:srgbClr val="990000"/>
                </a:solidFill>
                <a:latin typeface="Times New Roman" pitchFamily="18" charset="0"/>
                <a:ea typeface="楷体_GB2312" pitchFamily="49" charset="-122"/>
              </a:rPr>
              <a:t>所需辅助空间</a:t>
            </a:r>
          </a:p>
          <a:p>
            <a:endParaRPr kumimoji="1" lang="zh-CN" altLang="en-US" sz="3600" b="1" dirty="0">
              <a:solidFill>
                <a:srgbClr val="FF0000"/>
              </a:solidFill>
              <a:latin typeface="Times New Roman" pitchFamily="18" charset="0"/>
              <a:ea typeface="楷体_GB2312" pitchFamily="49" charset="-122"/>
            </a:endParaRPr>
          </a:p>
          <a:p>
            <a:r>
              <a:rPr kumimoji="1" lang="zh-CN" altLang="en-US" sz="3600" b="1" dirty="0">
                <a:solidFill>
                  <a:srgbClr val="990000"/>
                </a:solidFill>
                <a:latin typeface="Times New Roman" pitchFamily="18" charset="0"/>
                <a:ea typeface="楷体_GB2312" pitchFamily="49" charset="-122"/>
              </a:rPr>
              <a:t>       </a:t>
            </a:r>
            <a:r>
              <a:rPr kumimoji="1" lang="en-US" altLang="zh-CN" sz="3600" b="1" dirty="0">
                <a:solidFill>
                  <a:srgbClr val="990000"/>
                </a:solidFill>
                <a:latin typeface="Times New Roman" pitchFamily="18" charset="0"/>
                <a:ea typeface="楷体_GB2312" pitchFamily="49" charset="-122"/>
              </a:rPr>
              <a:t>3</a:t>
            </a:r>
            <a:r>
              <a:rPr kumimoji="1" lang="zh-CN" altLang="en-US" sz="3600" b="1" dirty="0">
                <a:solidFill>
                  <a:srgbClr val="990000"/>
                </a:solidFill>
                <a:latin typeface="Times New Roman" pitchFamily="18" charset="0"/>
                <a:ea typeface="楷体_GB2312" pitchFamily="49" charset="-122"/>
              </a:rPr>
              <a:t>）是              排序</a:t>
            </a:r>
            <a:r>
              <a:rPr kumimoji="1" lang="zh-CN" altLang="en-US" sz="3600" b="1" dirty="0">
                <a:solidFill>
                  <a:srgbClr val="FF0000"/>
                </a:solidFill>
                <a:latin typeface="Times New Roman" pitchFamily="18" charset="0"/>
                <a:ea typeface="楷体_GB2312" pitchFamily="49" charset="-122"/>
              </a:rPr>
              <a:t>        </a:t>
            </a:r>
            <a:endParaRPr kumimoji="1" lang="zh-CN" altLang="en-US" sz="3600" dirty="0">
              <a:solidFill>
                <a:srgbClr val="FF0000"/>
              </a:solidFill>
              <a:latin typeface="Times New Roman" pitchFamily="18" charset="0"/>
              <a:ea typeface="楷体_GB2312" pitchFamily="49" charset="-122"/>
            </a:endParaRPr>
          </a:p>
        </p:txBody>
      </p:sp>
      <p:sp>
        <p:nvSpPr>
          <p:cNvPr id="171011" name="Rectangle 3"/>
          <p:cNvSpPr>
            <a:spLocks noChangeArrowheads="1"/>
          </p:cNvSpPr>
          <p:nvPr/>
        </p:nvSpPr>
        <p:spPr bwMode="auto">
          <a:xfrm>
            <a:off x="8619617" y="1760515"/>
            <a:ext cx="1261720" cy="646481"/>
          </a:xfrm>
          <a:prstGeom prst="rect">
            <a:avLst/>
          </a:prstGeom>
          <a:noFill/>
          <a:ln w="9525">
            <a:noFill/>
            <a:miter lim="800000"/>
            <a:headEnd/>
            <a:tailEnd/>
          </a:ln>
        </p:spPr>
        <p:txBody>
          <a:bodyPr wrap="none">
            <a:spAutoFit/>
          </a:bodyPr>
          <a:lstStyle/>
          <a:p>
            <a:pPr algn="ctr"/>
            <a:r>
              <a:rPr kumimoji="1" lang="en-US" altLang="zh-CN" sz="3600" b="1" dirty="0">
                <a:solidFill>
                  <a:srgbClr val="0000FF"/>
                </a:solidFill>
                <a:latin typeface="Times New Roman" pitchFamily="18" charset="0"/>
                <a:ea typeface="楷体_GB2312" pitchFamily="49" charset="-122"/>
              </a:rPr>
              <a:t>O(n</a:t>
            </a:r>
            <a:r>
              <a:rPr kumimoji="1" lang="en-US" altLang="zh-CN" sz="3600" b="1" baseline="30000" dirty="0">
                <a:solidFill>
                  <a:srgbClr val="0000FF"/>
                </a:solidFill>
                <a:latin typeface="Times New Roman" pitchFamily="18" charset="0"/>
                <a:ea typeface="楷体_GB2312" pitchFamily="49" charset="-122"/>
              </a:rPr>
              <a:t>2</a:t>
            </a:r>
            <a:r>
              <a:rPr kumimoji="1" lang="en-US" altLang="zh-CN" sz="3600" b="1" dirty="0">
                <a:solidFill>
                  <a:srgbClr val="0000FF"/>
                </a:solidFill>
                <a:latin typeface="Times New Roman" pitchFamily="18" charset="0"/>
                <a:ea typeface="楷体_GB2312" pitchFamily="49" charset="-122"/>
              </a:rPr>
              <a:t>)</a:t>
            </a:r>
          </a:p>
        </p:txBody>
      </p:sp>
      <p:sp>
        <p:nvSpPr>
          <p:cNvPr id="171012" name="Rectangle 4"/>
          <p:cNvSpPr>
            <a:spLocks noChangeArrowheads="1"/>
          </p:cNvSpPr>
          <p:nvPr/>
        </p:nvSpPr>
        <p:spPr bwMode="auto">
          <a:xfrm>
            <a:off x="5211358" y="2682800"/>
            <a:ext cx="1082207" cy="646481"/>
          </a:xfrm>
          <a:prstGeom prst="rect">
            <a:avLst/>
          </a:prstGeom>
          <a:noFill/>
          <a:ln w="9525">
            <a:noFill/>
            <a:miter lim="800000"/>
            <a:headEnd/>
            <a:tailEnd/>
          </a:ln>
        </p:spPr>
        <p:txBody>
          <a:bodyPr wrap="none">
            <a:spAutoFit/>
          </a:bodyPr>
          <a:lstStyle/>
          <a:p>
            <a:pPr algn="ctr"/>
            <a:r>
              <a:rPr kumimoji="1" lang="en-US" altLang="zh-CN" sz="3600" b="1" dirty="0">
                <a:solidFill>
                  <a:srgbClr val="0000FF"/>
                </a:solidFill>
                <a:latin typeface="Times New Roman" pitchFamily="18" charset="0"/>
                <a:ea typeface="楷体_GB2312" pitchFamily="49" charset="-122"/>
              </a:rPr>
              <a:t>O(1)</a:t>
            </a:r>
          </a:p>
        </p:txBody>
      </p:sp>
      <p:sp>
        <p:nvSpPr>
          <p:cNvPr id="171013" name="Rectangle 5"/>
          <p:cNvSpPr>
            <a:spLocks noChangeArrowheads="1"/>
          </p:cNvSpPr>
          <p:nvPr/>
        </p:nvSpPr>
        <p:spPr bwMode="auto">
          <a:xfrm>
            <a:off x="3187572" y="3948266"/>
            <a:ext cx="1574265" cy="646481"/>
          </a:xfrm>
          <a:prstGeom prst="rect">
            <a:avLst/>
          </a:prstGeom>
          <a:noFill/>
          <a:ln w="9525">
            <a:noFill/>
            <a:miter lim="800000"/>
            <a:headEnd/>
            <a:tailEnd/>
          </a:ln>
        </p:spPr>
        <p:txBody>
          <a:bodyPr wrap="none">
            <a:spAutoFit/>
          </a:bodyPr>
          <a:lstStyle/>
          <a:p>
            <a:pPr algn="ctr"/>
            <a:r>
              <a:rPr kumimoji="1" lang="zh-CN" altLang="en-US" sz="3600" b="1" dirty="0">
                <a:solidFill>
                  <a:srgbClr val="0000FF"/>
                </a:solidFill>
                <a:latin typeface="Times New Roman" pitchFamily="18" charset="0"/>
                <a:ea typeface="楷体_GB2312" pitchFamily="49" charset="-122"/>
              </a:rPr>
              <a:t>不稳定</a:t>
            </a:r>
          </a:p>
        </p:txBody>
      </p:sp>
      <p:sp>
        <p:nvSpPr>
          <p:cNvPr id="110598" name="Rectangle 5"/>
          <p:cNvSpPr>
            <a:spLocks noChangeArrowheads="1"/>
          </p:cNvSpPr>
          <p:nvPr/>
        </p:nvSpPr>
        <p:spPr bwMode="auto">
          <a:xfrm>
            <a:off x="1255021" y="1082320"/>
            <a:ext cx="9599950" cy="576396"/>
          </a:xfrm>
          <a:prstGeom prst="rect">
            <a:avLst/>
          </a:prstGeom>
          <a:noFill/>
          <a:ln w="9525">
            <a:noFill/>
            <a:miter lim="800000"/>
            <a:headEnd/>
            <a:tailEnd/>
          </a:ln>
        </p:spPr>
        <p:txBody>
          <a:bodyPr anchor="ctr"/>
          <a:lstStyle/>
          <a:p>
            <a:pPr>
              <a:lnSpc>
                <a:spcPct val="85000"/>
              </a:lnSpc>
            </a:pPr>
            <a:endParaRPr kumimoji="1" lang="zh-CN" altLang="en-US" sz="3600" b="1" dirty="0">
              <a:solidFill>
                <a:srgbClr val="CC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选择排序性能总结</a:t>
            </a:r>
            <a:endParaRPr lang="zh-CN" altLang="en-US"/>
          </a:p>
        </p:txBody>
      </p:sp>
    </p:spTree>
    <p:extLst>
      <p:ext uri="{BB962C8B-B14F-4D97-AF65-F5344CB8AC3E}">
        <p14:creationId xmlns:p14="http://schemas.microsoft.com/office/powerpoint/2010/main" val="11226046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1010"/>
                                        </p:tgtEl>
                                        <p:attrNameLst>
                                          <p:attrName>style.visibility</p:attrName>
                                        </p:attrNameLst>
                                      </p:cBhvr>
                                      <p:to>
                                        <p:strVal val="visible"/>
                                      </p:to>
                                    </p:set>
                                    <p:animEffect transition="in" filter="wipe(left)">
                                      <p:cBhvr>
                                        <p:cTn id="7" dur="500"/>
                                        <p:tgtEl>
                                          <p:spTgt spid="171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71011"/>
                                        </p:tgtEl>
                                        <p:attrNameLst>
                                          <p:attrName>style.visibility</p:attrName>
                                        </p:attrNameLst>
                                      </p:cBhvr>
                                      <p:to>
                                        <p:strVal val="visible"/>
                                      </p:to>
                                    </p:set>
                                    <p:anim calcmode="lin" valueType="num">
                                      <p:cBhvr>
                                        <p:cTn id="12" dur="1000" fill="hold"/>
                                        <p:tgtEl>
                                          <p:spTgt spid="171011"/>
                                        </p:tgtEl>
                                        <p:attrNameLst>
                                          <p:attrName>ppt_w</p:attrName>
                                        </p:attrNameLst>
                                      </p:cBhvr>
                                      <p:tavLst>
                                        <p:tav tm="0">
                                          <p:val>
                                            <p:fltVal val="0"/>
                                          </p:val>
                                        </p:tav>
                                        <p:tav tm="100000">
                                          <p:val>
                                            <p:strVal val="#ppt_w"/>
                                          </p:val>
                                        </p:tav>
                                      </p:tavLst>
                                    </p:anim>
                                    <p:anim calcmode="lin" valueType="num">
                                      <p:cBhvr>
                                        <p:cTn id="13" dur="1000" fill="hold"/>
                                        <p:tgtEl>
                                          <p:spTgt spid="171011"/>
                                        </p:tgtEl>
                                        <p:attrNameLst>
                                          <p:attrName>ppt_h</p:attrName>
                                        </p:attrNameLst>
                                      </p:cBhvr>
                                      <p:tavLst>
                                        <p:tav tm="0">
                                          <p:val>
                                            <p:fltVal val="0"/>
                                          </p:val>
                                        </p:tav>
                                        <p:tav tm="100000">
                                          <p:val>
                                            <p:strVal val="#ppt_h"/>
                                          </p:val>
                                        </p:tav>
                                      </p:tavLst>
                                    </p:anim>
                                    <p:anim calcmode="lin" valueType="num">
                                      <p:cBhvr>
                                        <p:cTn id="14" dur="1000" fill="hold"/>
                                        <p:tgtEl>
                                          <p:spTgt spid="17101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10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171012"/>
                                        </p:tgtEl>
                                        <p:attrNameLst>
                                          <p:attrName>style.visibility</p:attrName>
                                        </p:attrNameLst>
                                      </p:cBhvr>
                                      <p:to>
                                        <p:strVal val="visible"/>
                                      </p:to>
                                    </p:set>
                                    <p:anim calcmode="lin" valueType="num">
                                      <p:cBhvr>
                                        <p:cTn id="20" dur="1000" fill="hold"/>
                                        <p:tgtEl>
                                          <p:spTgt spid="171012"/>
                                        </p:tgtEl>
                                        <p:attrNameLst>
                                          <p:attrName>ppt_w</p:attrName>
                                        </p:attrNameLst>
                                      </p:cBhvr>
                                      <p:tavLst>
                                        <p:tav tm="0">
                                          <p:val>
                                            <p:fltVal val="0"/>
                                          </p:val>
                                        </p:tav>
                                        <p:tav tm="100000">
                                          <p:val>
                                            <p:strVal val="#ppt_w"/>
                                          </p:val>
                                        </p:tav>
                                      </p:tavLst>
                                    </p:anim>
                                    <p:anim calcmode="lin" valueType="num">
                                      <p:cBhvr>
                                        <p:cTn id="21" dur="1000" fill="hold"/>
                                        <p:tgtEl>
                                          <p:spTgt spid="171012"/>
                                        </p:tgtEl>
                                        <p:attrNameLst>
                                          <p:attrName>ppt_h</p:attrName>
                                        </p:attrNameLst>
                                      </p:cBhvr>
                                      <p:tavLst>
                                        <p:tav tm="0">
                                          <p:val>
                                            <p:fltVal val="0"/>
                                          </p:val>
                                        </p:tav>
                                        <p:tav tm="100000">
                                          <p:val>
                                            <p:strVal val="#ppt_h"/>
                                          </p:val>
                                        </p:tav>
                                      </p:tavLst>
                                    </p:anim>
                                    <p:anim calcmode="lin" valueType="num">
                                      <p:cBhvr>
                                        <p:cTn id="22" dur="1000" fill="hold"/>
                                        <p:tgtEl>
                                          <p:spTgt spid="171012"/>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1710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71013"/>
                                        </p:tgtEl>
                                        <p:attrNameLst>
                                          <p:attrName>style.visibility</p:attrName>
                                        </p:attrNameLst>
                                      </p:cBhvr>
                                      <p:to>
                                        <p:strVal val="visible"/>
                                      </p:to>
                                    </p:set>
                                    <p:anim calcmode="lin" valueType="num">
                                      <p:cBhvr>
                                        <p:cTn id="28" dur="1000" fill="hold"/>
                                        <p:tgtEl>
                                          <p:spTgt spid="171013"/>
                                        </p:tgtEl>
                                        <p:attrNameLst>
                                          <p:attrName>ppt_w</p:attrName>
                                        </p:attrNameLst>
                                      </p:cBhvr>
                                      <p:tavLst>
                                        <p:tav tm="0">
                                          <p:val>
                                            <p:fltVal val="0"/>
                                          </p:val>
                                        </p:tav>
                                        <p:tav tm="100000">
                                          <p:val>
                                            <p:strVal val="#ppt_w"/>
                                          </p:val>
                                        </p:tav>
                                      </p:tavLst>
                                    </p:anim>
                                    <p:anim calcmode="lin" valueType="num">
                                      <p:cBhvr>
                                        <p:cTn id="29" dur="1000" fill="hold"/>
                                        <p:tgtEl>
                                          <p:spTgt spid="171013"/>
                                        </p:tgtEl>
                                        <p:attrNameLst>
                                          <p:attrName>ppt_h</p:attrName>
                                        </p:attrNameLst>
                                      </p:cBhvr>
                                      <p:tavLst>
                                        <p:tav tm="0">
                                          <p:val>
                                            <p:fltVal val="0"/>
                                          </p:val>
                                        </p:tav>
                                        <p:tav tm="100000">
                                          <p:val>
                                            <p:strVal val="#ppt_h"/>
                                          </p:val>
                                        </p:tav>
                                      </p:tavLst>
                                    </p:anim>
                                    <p:anim calcmode="lin" valueType="num">
                                      <p:cBhvr>
                                        <p:cTn id="30" dur="1000" fill="hold"/>
                                        <p:tgtEl>
                                          <p:spTgt spid="171013"/>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710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autoUpdateAnimBg="0"/>
      <p:bldP spid="17101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1678299" y="620857"/>
            <a:ext cx="7923768" cy="1702194"/>
          </a:xfrm>
          <a:prstGeom prst="rect">
            <a:avLst/>
          </a:prstGeom>
          <a:noFill/>
          <a:ln w="9525">
            <a:noFill/>
            <a:miter lim="800000"/>
            <a:headEnd/>
            <a:tailEnd/>
          </a:ln>
        </p:spPr>
        <p:txBody>
          <a:bodyPr>
            <a:spAutoFit/>
          </a:bodyPr>
          <a:lstStyle/>
          <a:p>
            <a:pPr>
              <a:lnSpc>
                <a:spcPct val="160000"/>
              </a:lnSpc>
            </a:pPr>
            <a:r>
              <a:rPr kumimoji="1" lang="en-US" altLang="zh-CN" sz="6600" b="1">
                <a:solidFill>
                  <a:srgbClr val="0000FF"/>
                </a:solidFill>
                <a:latin typeface="Times New Roman" pitchFamily="18" charset="0"/>
                <a:ea typeface="楷体_GB2312" pitchFamily="49" charset="-122"/>
              </a:rPr>
              <a:t>      </a:t>
            </a:r>
            <a:endParaRPr kumimoji="1" lang="en-US" altLang="zh-CN" sz="5000" b="1">
              <a:solidFill>
                <a:srgbClr val="0000FF"/>
              </a:solidFill>
              <a:latin typeface="Times New Roman" pitchFamily="18" charset="0"/>
              <a:ea typeface="楷体_GB2312" pitchFamily="49" charset="-122"/>
            </a:endParaRPr>
          </a:p>
        </p:txBody>
      </p:sp>
      <p:sp>
        <p:nvSpPr>
          <p:cNvPr id="12296" name="Text Box 8"/>
          <p:cNvSpPr txBox="1">
            <a:spLocks noChangeArrowheads="1"/>
          </p:cNvSpPr>
          <p:nvPr/>
        </p:nvSpPr>
        <p:spPr bwMode="auto">
          <a:xfrm>
            <a:off x="1436438" y="1341566"/>
            <a:ext cx="2447787" cy="769619"/>
          </a:xfrm>
          <a:prstGeom prst="rect">
            <a:avLst/>
          </a:prstGeom>
          <a:noFill/>
          <a:ln w="9525">
            <a:noFill/>
            <a:miter lim="800000"/>
            <a:headEnd/>
            <a:tailEnd/>
          </a:ln>
        </p:spPr>
        <p:txBody>
          <a:bodyPr wrap="none">
            <a:spAutoFit/>
          </a:bodyPr>
          <a:lstStyle/>
          <a:p>
            <a:pPr algn="ctr"/>
            <a:r>
              <a:rPr kumimoji="1" lang="zh-CN" altLang="en-US" sz="4400" b="1" dirty="0">
                <a:solidFill>
                  <a:srgbClr val="990000"/>
                </a:solidFill>
                <a:latin typeface="Times New Roman" pitchFamily="18" charset="0"/>
                <a:ea typeface="楷体_GB2312" pitchFamily="49" charset="-122"/>
              </a:rPr>
              <a:t>总思想：</a:t>
            </a:r>
          </a:p>
        </p:txBody>
      </p:sp>
      <p:sp>
        <p:nvSpPr>
          <p:cNvPr id="12297" name="Text Box 9"/>
          <p:cNvSpPr txBox="1">
            <a:spLocks noChangeArrowheads="1"/>
          </p:cNvSpPr>
          <p:nvPr/>
        </p:nvSpPr>
        <p:spPr bwMode="auto">
          <a:xfrm>
            <a:off x="1436442" y="2392813"/>
            <a:ext cx="9695189" cy="2161091"/>
          </a:xfrm>
          <a:prstGeom prst="rect">
            <a:avLst/>
          </a:prstGeom>
          <a:noFill/>
          <a:ln w="9525">
            <a:noFill/>
            <a:miter lim="800000"/>
            <a:headEnd/>
            <a:tailEnd/>
          </a:ln>
        </p:spPr>
        <p:txBody>
          <a:bodyPr>
            <a:spAutoFit/>
          </a:bodyPr>
          <a:lstStyle/>
          <a:p>
            <a:pPr>
              <a:lnSpc>
                <a:spcPct val="140000"/>
              </a:lnSpc>
            </a:pPr>
            <a:r>
              <a:rPr kumimoji="1" lang="en-US" altLang="zh-CN" sz="3200" b="1" dirty="0">
                <a:latin typeface="Times New Roman" pitchFamily="18" charset="0"/>
                <a:ea typeface="楷体_GB2312" pitchFamily="49" charset="-122"/>
              </a:rPr>
              <a:t>        </a:t>
            </a:r>
            <a:r>
              <a:rPr kumimoji="1" lang="zh-CN" altLang="en-US" sz="3200" b="1" dirty="0">
                <a:solidFill>
                  <a:srgbClr val="FF0066"/>
                </a:solidFill>
                <a:latin typeface="Times New Roman" pitchFamily="18" charset="0"/>
                <a:ea typeface="楷体_GB2312" pitchFamily="49" charset="-122"/>
              </a:rPr>
              <a:t>每次</a:t>
            </a:r>
            <a:r>
              <a:rPr kumimoji="1" lang="zh-CN" altLang="en-US" sz="3200" b="1" dirty="0">
                <a:latin typeface="Times New Roman" pitchFamily="18" charset="0"/>
                <a:ea typeface="楷体_GB2312" pitchFamily="49" charset="-122"/>
              </a:rPr>
              <a:t>将一个</a:t>
            </a:r>
            <a:r>
              <a:rPr kumimoji="1" lang="zh-CN" altLang="en-US" sz="3200" b="1" dirty="0">
                <a:solidFill>
                  <a:srgbClr val="FF0066"/>
                </a:solidFill>
                <a:latin typeface="Times New Roman" pitchFamily="18" charset="0"/>
                <a:ea typeface="楷体_GB2312" pitchFamily="49" charset="-122"/>
              </a:rPr>
              <a:t>待排序</a:t>
            </a:r>
            <a:r>
              <a:rPr kumimoji="1" lang="zh-CN" altLang="en-US" sz="3200" b="1" dirty="0">
                <a:latin typeface="Times New Roman" pitchFamily="18" charset="0"/>
                <a:ea typeface="楷体_GB2312" pitchFamily="49" charset="-122"/>
              </a:rPr>
              <a:t>的记录，按</a:t>
            </a:r>
            <a:r>
              <a:rPr kumimoji="1" lang="zh-CN" altLang="en-US" sz="3200" b="1" dirty="0" smtClean="0">
                <a:latin typeface="Times New Roman" pitchFamily="18" charset="0"/>
                <a:ea typeface="楷体_GB2312" pitchFamily="49" charset="-122"/>
              </a:rPr>
              <a:t>其排序码的</a:t>
            </a:r>
            <a:r>
              <a:rPr kumimoji="1" lang="zh-CN" altLang="en-US" sz="3200" b="1" dirty="0">
                <a:latin typeface="Times New Roman" pitchFamily="18" charset="0"/>
                <a:ea typeface="楷体_GB2312" pitchFamily="49" charset="-122"/>
              </a:rPr>
              <a:t>大小</a:t>
            </a:r>
            <a:r>
              <a:rPr kumimoji="1" lang="zh-CN" altLang="en-US" sz="3200" b="1" dirty="0">
                <a:solidFill>
                  <a:srgbClr val="FF0066"/>
                </a:solidFill>
                <a:latin typeface="Times New Roman" pitchFamily="18" charset="0"/>
                <a:ea typeface="楷体_GB2312" pitchFamily="49" charset="-122"/>
              </a:rPr>
              <a:t>插入</a:t>
            </a:r>
            <a:r>
              <a:rPr kumimoji="1" lang="zh-CN" altLang="en-US" sz="3200" b="1" dirty="0">
                <a:latin typeface="Times New Roman" pitchFamily="18" charset="0"/>
                <a:ea typeface="楷体_GB2312" pitchFamily="49" charset="-122"/>
              </a:rPr>
              <a:t>到前面</a:t>
            </a:r>
            <a:r>
              <a:rPr kumimoji="1" lang="zh-CN" altLang="en-US" sz="3200" b="1" dirty="0">
                <a:solidFill>
                  <a:srgbClr val="FF0066"/>
                </a:solidFill>
                <a:latin typeface="Times New Roman" pitchFamily="18" charset="0"/>
                <a:ea typeface="楷体_GB2312" pitchFamily="49" charset="-122"/>
              </a:rPr>
              <a:t>已排序好的</a:t>
            </a:r>
            <a:r>
              <a:rPr kumimoji="1" lang="zh-CN" altLang="en-US" sz="3200" b="1" dirty="0">
                <a:latin typeface="Times New Roman" pitchFamily="18" charset="0"/>
                <a:ea typeface="楷体_GB2312" pitchFamily="49" charset="-122"/>
              </a:rPr>
              <a:t>记录序列中的适当位置，直到全部记录插入完成为止。</a:t>
            </a:r>
          </a:p>
        </p:txBody>
      </p:sp>
      <p:sp>
        <p:nvSpPr>
          <p:cNvPr id="2" name="标题 1"/>
          <p:cNvSpPr>
            <a:spLocks noGrp="1"/>
          </p:cNvSpPr>
          <p:nvPr>
            <p:ph type="title"/>
          </p:nvPr>
        </p:nvSpPr>
        <p:spPr/>
        <p:txBody>
          <a:bodyPr>
            <a:normAutofit fontScale="90000"/>
          </a:bodyPr>
          <a:lstStyle/>
          <a:p>
            <a:r>
              <a:rPr lang="zh-CN" altLang="en-US" smtClean="0"/>
              <a:t>直接插入排序</a:t>
            </a:r>
            <a:endParaRPr lang="zh-CN" altLang="en-US"/>
          </a:p>
        </p:txBody>
      </p:sp>
    </p:spTree>
    <p:extLst>
      <p:ext uri="{BB962C8B-B14F-4D97-AF65-F5344CB8AC3E}">
        <p14:creationId xmlns:p14="http://schemas.microsoft.com/office/powerpoint/2010/main" val="27982916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wipe(up)">
                                      <p:cBhvr>
                                        <p:cTn id="12" dur="500"/>
                                        <p:tgtEl>
                                          <p:spTgt spid="122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97"/>
                                        </p:tgtEl>
                                        <p:attrNameLst>
                                          <p:attrName>style.visibility</p:attrName>
                                        </p:attrNameLst>
                                      </p:cBhvr>
                                      <p:to>
                                        <p:strVal val="visible"/>
                                      </p:to>
                                    </p:set>
                                    <p:animEffect transition="in" filter="wipe(up)">
                                      <p:cBhvr>
                                        <p:cTn id="17"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6" grpId="0" autoUpdateAnimBg="0"/>
      <p:bldP spid="1229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Autofit/>
          </a:bodyPr>
          <a:lstStyle/>
          <a:p>
            <a:pPr>
              <a:lnSpc>
                <a:spcPct val="150000"/>
              </a:lnSpc>
              <a:defRPr/>
            </a:pPr>
            <a:r>
              <a:rPr lang="zh-CN" altLang="en-US" sz="4100"/>
              <a:t>直接插入排序</a:t>
            </a:r>
            <a:endParaRPr lang="zh-CN" altLang="en-US" sz="4100" dirty="0"/>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77</a:t>
            </a:fld>
            <a:endParaRPr lang="zh-CN" altLang="en-US" dirty="0"/>
          </a:p>
        </p:txBody>
      </p:sp>
      <p:sp>
        <p:nvSpPr>
          <p:cNvPr id="6" name="文本占位符 5">
            <a:extLst>
              <a:ext uri="{FF2B5EF4-FFF2-40B4-BE49-F238E27FC236}">
                <a16:creationId xmlns="" xmlns:a16="http://schemas.microsoft.com/office/drawing/2014/main" id="{7C731C68-D8B4-4EFA-9F8F-8A549ADC8D98}"/>
              </a:ext>
            </a:extLst>
          </p:cNvPr>
          <p:cNvSpPr>
            <a:spLocks noGrp="1"/>
          </p:cNvSpPr>
          <p:nvPr>
            <p:ph type="body" sz="quarter" idx="10"/>
          </p:nvPr>
        </p:nvSpPr>
        <p:spPr>
          <a:xfrm>
            <a:off x="973765" y="1148210"/>
            <a:ext cx="10736814" cy="3771510"/>
          </a:xfrm>
          <a:prstGeom prst="rect">
            <a:avLst/>
          </a:prstGeom>
        </p:spPr>
        <p:txBody>
          <a:bodyPr wrap="square">
            <a:spAutoFit/>
          </a:bodyPr>
          <a:lstStyle/>
          <a:p>
            <a:pPr algn="just">
              <a:spcAft>
                <a:spcPts val="0"/>
              </a:spcAft>
            </a:pPr>
            <a:r>
              <a:rPr lang="zh-CN" altLang="en-US" sz="2800" b="1" dirty="0">
                <a:solidFill>
                  <a:srgbClr val="00007D"/>
                </a:solidFill>
                <a:latin typeface="Comic Sans MS" pitchFamily="66" charset="0"/>
                <a:ea typeface="楷体_GB2312" pitchFamily="49" charset="-122"/>
              </a:rPr>
              <a:t>直接插入排序的思路是：先将序列的第一个记录看成一个有序的子序列，然后从第二个记录开始逐个进行插入，直至整个序列有序为止。在排序时，我们将整个序列划分成两部分</a:t>
            </a:r>
            <a:r>
              <a:rPr lang="en-US" altLang="zh-CN" sz="2800" b="1" dirty="0">
                <a:solidFill>
                  <a:srgbClr val="00007D"/>
                </a:solidFill>
                <a:latin typeface="Comic Sans MS" pitchFamily="66" charset="0"/>
                <a:ea typeface="楷体_GB2312" pitchFamily="49" charset="-122"/>
              </a:rPr>
              <a:t>——</a:t>
            </a:r>
            <a:r>
              <a:rPr lang="zh-CN" altLang="en-US" sz="2800" b="1" dirty="0">
                <a:solidFill>
                  <a:srgbClr val="00007D"/>
                </a:solidFill>
                <a:latin typeface="Comic Sans MS" pitchFamily="66" charset="0"/>
                <a:ea typeface="楷体_GB2312" pitchFamily="49" charset="-122"/>
              </a:rPr>
              <a:t>有序部分和无序部分。每次从序列的无序部分取出第一个记录，把它插至序列的有序部分的合适位置，使该序列的有序部分仍然保持有序。</a:t>
            </a:r>
            <a:endParaRPr lang="en-US" altLang="zh-CN" sz="2800" b="1" dirty="0">
              <a:solidFill>
                <a:srgbClr val="00007D"/>
              </a:solidFill>
              <a:latin typeface="Comic Sans MS" pitchFamily="66" charset="0"/>
              <a:ea typeface="楷体_GB2312" pitchFamily="49" charset="-122"/>
            </a:endParaRPr>
          </a:p>
          <a:p>
            <a:pPr algn="just">
              <a:spcAft>
                <a:spcPts val="0"/>
              </a:spcAft>
            </a:pPr>
            <a:endParaRPr lang="en-US" altLang="zh-CN" sz="2800" b="1" dirty="0">
              <a:solidFill>
                <a:srgbClr val="00007D"/>
              </a:solidFill>
              <a:latin typeface="Comic Sans MS" pitchFamily="66" charset="0"/>
              <a:ea typeface="楷体_GB2312" pitchFamily="49" charset="-122"/>
            </a:endParaRPr>
          </a:p>
          <a:p>
            <a:pPr algn="just">
              <a:spcAft>
                <a:spcPts val="0"/>
              </a:spcAft>
            </a:pPr>
            <a:r>
              <a:rPr lang="zh-CN" altLang="en-US" sz="2800" b="1" dirty="0" smtClean="0">
                <a:solidFill>
                  <a:srgbClr val="00007D"/>
                </a:solidFill>
                <a:latin typeface="Comic Sans MS" pitchFamily="66" charset="0"/>
                <a:ea typeface="楷体_GB2312" pitchFamily="49" charset="-122"/>
              </a:rPr>
              <a:t>在</a:t>
            </a:r>
            <a:r>
              <a:rPr lang="zh-CN" altLang="en-US" sz="2800" b="1" dirty="0">
                <a:solidFill>
                  <a:srgbClr val="00007D"/>
                </a:solidFill>
                <a:latin typeface="Comic Sans MS" pitchFamily="66" charset="0"/>
                <a:ea typeface="楷体_GB2312" pitchFamily="49" charset="-122"/>
              </a:rPr>
              <a:t>插入时如果有某个记录的关键字小于所有其他记录的关键字</a:t>
            </a:r>
            <a:r>
              <a:rPr lang="zh-CN" altLang="en-US" sz="2800" b="1" dirty="0" smtClean="0">
                <a:solidFill>
                  <a:srgbClr val="00007D"/>
                </a:solidFill>
                <a:latin typeface="Comic Sans MS" pitchFamily="66" charset="0"/>
                <a:ea typeface="楷体_GB2312" pitchFamily="49" charset="-122"/>
              </a:rPr>
              <a:t>，为简化操作，可以</a:t>
            </a:r>
            <a:r>
              <a:rPr lang="zh-CN" altLang="en-US" sz="2800" b="1" dirty="0">
                <a:solidFill>
                  <a:srgbClr val="00007D"/>
                </a:solidFill>
                <a:latin typeface="Comic Sans MS" pitchFamily="66" charset="0"/>
                <a:ea typeface="楷体_GB2312" pitchFamily="49" charset="-122"/>
              </a:rPr>
              <a:t>在序列前插入一个记录当作</a:t>
            </a:r>
            <a:r>
              <a:rPr lang="zh-CN" altLang="en-US" sz="2800" b="1" dirty="0" smtClean="0">
                <a:solidFill>
                  <a:srgbClr val="00007D"/>
                </a:solidFill>
                <a:latin typeface="Comic Sans MS" pitchFamily="66" charset="0"/>
                <a:ea typeface="楷体_GB2312" pitchFamily="49" charset="-122"/>
              </a:rPr>
              <a:t>哨兵。</a:t>
            </a:r>
            <a:endParaRPr lang="zh-CN" altLang="zh-CN" sz="2800" b="1" dirty="0">
              <a:solidFill>
                <a:srgbClr val="00007D"/>
              </a:solidFill>
              <a:latin typeface="Comic Sans MS" pitchFamily="66" charset="0"/>
              <a:ea typeface="楷体_GB2312" pitchFamily="49" charset="-122"/>
            </a:endParaRPr>
          </a:p>
        </p:txBody>
      </p:sp>
    </p:spTree>
    <p:extLst>
      <p:ext uri="{BB962C8B-B14F-4D97-AF65-F5344CB8AC3E}">
        <p14:creationId xmlns:p14="http://schemas.microsoft.com/office/powerpoint/2010/main" val="73597570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descr="60%"/>
          <p:cNvSpPr>
            <a:spLocks noChangeArrowheads="1"/>
          </p:cNvSpPr>
          <p:nvPr/>
        </p:nvSpPr>
        <p:spPr bwMode="auto">
          <a:xfrm>
            <a:off x="1758722" y="1830812"/>
            <a:ext cx="4469818" cy="838394"/>
          </a:xfrm>
          <a:prstGeom prst="rect">
            <a:avLst/>
          </a:prstGeom>
          <a:pattFill prst="pct60">
            <a:fgClr>
              <a:srgbClr val="CC99FF"/>
            </a:fgClr>
            <a:bgClr>
              <a:srgbClr val="FFFFFF"/>
            </a:bgClr>
          </a:pattFill>
          <a:ln w="9525">
            <a:solidFill>
              <a:schemeClr val="tx1"/>
            </a:solidFill>
            <a:miter lim="800000"/>
            <a:headEnd/>
            <a:tailEnd/>
          </a:ln>
        </p:spPr>
        <p:txBody>
          <a:bodyPr wrap="none" anchor="ctr"/>
          <a:lstStyle/>
          <a:p>
            <a:pPr algn="ctr"/>
            <a:r>
              <a:rPr kumimoji="1" lang="zh-CN" altLang="en-US" sz="2800" b="1" dirty="0">
                <a:latin typeface="Times New Roman" pitchFamily="18" charset="0"/>
              </a:rPr>
              <a:t>有序</a:t>
            </a:r>
            <a:r>
              <a:rPr kumimoji="1" lang="zh-CN" altLang="en-US" sz="2800" b="1">
                <a:latin typeface="Times New Roman" pitchFamily="18" charset="0"/>
              </a:rPr>
              <a:t>序列</a:t>
            </a:r>
            <a:r>
              <a:rPr kumimoji="1" lang="en-US" altLang="zh-CN" sz="2800" b="1" smtClean="0">
                <a:latin typeface="Times New Roman" pitchFamily="18" charset="0"/>
              </a:rPr>
              <a:t>r[0..</a:t>
            </a:r>
            <a:r>
              <a:rPr kumimoji="1" lang="en-US" altLang="zh-CN" sz="2800" b="1" dirty="0">
                <a:latin typeface="Times New Roman" pitchFamily="18" charset="0"/>
              </a:rPr>
              <a:t>i-1]</a:t>
            </a:r>
          </a:p>
        </p:txBody>
      </p:sp>
      <p:sp>
        <p:nvSpPr>
          <p:cNvPr id="7173" name="Rectangle 5"/>
          <p:cNvSpPr>
            <a:spLocks noChangeArrowheads="1"/>
          </p:cNvSpPr>
          <p:nvPr/>
        </p:nvSpPr>
        <p:spPr bwMode="auto">
          <a:xfrm>
            <a:off x="6228540" y="2974077"/>
            <a:ext cx="1015868" cy="838394"/>
          </a:xfrm>
          <a:prstGeom prst="rect">
            <a:avLst/>
          </a:prstGeom>
          <a:gradFill rotWithShape="0">
            <a:gsLst>
              <a:gs pos="0">
                <a:srgbClr val="66FFFF"/>
              </a:gs>
              <a:gs pos="100000">
                <a:srgbClr val="60F0F0"/>
              </a:gs>
            </a:gsLst>
            <a:lin ang="5400000" scaled="1"/>
          </a:gradFill>
          <a:ln w="9525">
            <a:solidFill>
              <a:schemeClr val="tx1"/>
            </a:solidFill>
            <a:miter lim="800000"/>
            <a:headEnd/>
            <a:tailEnd/>
          </a:ln>
        </p:spPr>
        <p:txBody>
          <a:bodyPr wrap="none" anchor="ctr"/>
          <a:lstStyle/>
          <a:p>
            <a:pPr algn="ctr"/>
            <a:r>
              <a:rPr kumimoji="1" lang="en-US" altLang="zh-CN" sz="2800" dirty="0" smtClean="0">
                <a:latin typeface="Times New Roman" pitchFamily="18" charset="0"/>
              </a:rPr>
              <a:t>r[i</a:t>
            </a:r>
            <a:r>
              <a:rPr kumimoji="1" lang="en-US" altLang="zh-CN" sz="2800" dirty="0">
                <a:latin typeface="Times New Roman" pitchFamily="18" charset="0"/>
              </a:rPr>
              <a:t>]</a:t>
            </a:r>
          </a:p>
        </p:txBody>
      </p:sp>
      <p:sp>
        <p:nvSpPr>
          <p:cNvPr id="7174" name="Rectangle 6" descr="棚架"/>
          <p:cNvSpPr>
            <a:spLocks noChangeArrowheads="1"/>
          </p:cNvSpPr>
          <p:nvPr/>
        </p:nvSpPr>
        <p:spPr bwMode="auto">
          <a:xfrm>
            <a:off x="6228540" y="1830812"/>
            <a:ext cx="5627483" cy="838394"/>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2800" b="1" dirty="0">
                <a:latin typeface="Times New Roman" pitchFamily="18" charset="0"/>
              </a:rPr>
              <a:t>无序序列 </a:t>
            </a:r>
            <a:r>
              <a:rPr kumimoji="1" lang="en-US" altLang="zh-CN" sz="2800" b="1" dirty="0">
                <a:latin typeface="Times New Roman" pitchFamily="18" charset="0"/>
              </a:rPr>
              <a:t>r[</a:t>
            </a:r>
            <a:r>
              <a:rPr kumimoji="1" lang="en-US" altLang="zh-CN" sz="2800" b="1" dirty="0" err="1">
                <a:latin typeface="Times New Roman" pitchFamily="18" charset="0"/>
              </a:rPr>
              <a:t>i</a:t>
            </a:r>
            <a:r>
              <a:rPr kumimoji="1" lang="en-US" altLang="zh-CN" sz="2800" b="1" err="1">
                <a:latin typeface="Times New Roman" pitchFamily="18" charset="0"/>
              </a:rPr>
              <a:t>..</a:t>
            </a:r>
            <a:r>
              <a:rPr kumimoji="1" lang="en-US" altLang="zh-CN" sz="2800" b="1" smtClean="0">
                <a:latin typeface="Times New Roman" pitchFamily="18" charset="0"/>
              </a:rPr>
              <a:t>n-1]</a:t>
            </a:r>
            <a:endParaRPr kumimoji="1" lang="en-US" altLang="zh-CN" sz="2800" b="1" dirty="0">
              <a:latin typeface="Times New Roman" pitchFamily="18" charset="0"/>
            </a:endParaRPr>
          </a:p>
        </p:txBody>
      </p:sp>
      <p:sp>
        <p:nvSpPr>
          <p:cNvPr id="7183" name="Rectangle 15" descr="60%"/>
          <p:cNvSpPr>
            <a:spLocks noChangeArrowheads="1"/>
          </p:cNvSpPr>
          <p:nvPr/>
        </p:nvSpPr>
        <p:spPr bwMode="auto">
          <a:xfrm>
            <a:off x="1758722" y="5184388"/>
            <a:ext cx="5485686" cy="838394"/>
          </a:xfrm>
          <a:prstGeom prst="rect">
            <a:avLst/>
          </a:prstGeom>
          <a:pattFill prst="pct60">
            <a:fgClr>
              <a:srgbClr val="CC99FF"/>
            </a:fgClr>
            <a:bgClr>
              <a:srgbClr val="FFFFFF"/>
            </a:bgClr>
          </a:pattFill>
          <a:ln w="9525">
            <a:solidFill>
              <a:schemeClr val="tx1"/>
            </a:solidFill>
            <a:miter lim="800000"/>
            <a:headEnd/>
            <a:tailEnd/>
          </a:ln>
        </p:spPr>
        <p:txBody>
          <a:bodyPr wrap="none" anchor="ctr"/>
          <a:lstStyle/>
          <a:p>
            <a:pPr algn="ctr"/>
            <a:r>
              <a:rPr kumimoji="1" lang="zh-CN" altLang="en-US" sz="2800" b="1" dirty="0">
                <a:latin typeface="Times New Roman" pitchFamily="18" charset="0"/>
              </a:rPr>
              <a:t>有序</a:t>
            </a:r>
            <a:r>
              <a:rPr kumimoji="1" lang="zh-CN" altLang="en-US" sz="2800" b="1">
                <a:latin typeface="Times New Roman" pitchFamily="18" charset="0"/>
              </a:rPr>
              <a:t>序列</a:t>
            </a:r>
            <a:r>
              <a:rPr kumimoji="1" lang="en-US" altLang="zh-CN" sz="2800" b="1" smtClean="0">
                <a:latin typeface="Times New Roman" pitchFamily="18" charset="0"/>
              </a:rPr>
              <a:t>r[0..</a:t>
            </a:r>
            <a:r>
              <a:rPr kumimoji="1" lang="en-US" altLang="zh-CN" sz="2800" b="1" dirty="0">
                <a:latin typeface="Times New Roman" pitchFamily="18" charset="0"/>
              </a:rPr>
              <a:t>i]</a:t>
            </a:r>
          </a:p>
        </p:txBody>
      </p:sp>
      <p:sp>
        <p:nvSpPr>
          <p:cNvPr id="7184" name="Rectangle 16" descr="棚架"/>
          <p:cNvSpPr>
            <a:spLocks noChangeArrowheads="1"/>
          </p:cNvSpPr>
          <p:nvPr/>
        </p:nvSpPr>
        <p:spPr bwMode="auto">
          <a:xfrm>
            <a:off x="7244415" y="5184388"/>
            <a:ext cx="4706854" cy="838394"/>
          </a:xfrm>
          <a:prstGeom prst="rect">
            <a:avLst/>
          </a:prstGeom>
          <a:pattFill prst="trellis">
            <a:fgClr>
              <a:srgbClr val="00FFFF"/>
            </a:fgClr>
            <a:bgClr>
              <a:srgbClr val="FFFFFF"/>
            </a:bgClr>
          </a:pattFill>
          <a:ln w="9525">
            <a:solidFill>
              <a:schemeClr val="tx1"/>
            </a:solidFill>
            <a:miter lim="800000"/>
            <a:headEnd/>
            <a:tailEnd/>
          </a:ln>
        </p:spPr>
        <p:txBody>
          <a:bodyPr wrap="none" anchor="ctr"/>
          <a:lstStyle/>
          <a:p>
            <a:pPr algn="ctr"/>
            <a:r>
              <a:rPr kumimoji="1" lang="zh-CN" altLang="en-US" sz="2800" b="1" dirty="0">
                <a:latin typeface="Times New Roman" pitchFamily="18" charset="0"/>
              </a:rPr>
              <a:t>无序序列 </a:t>
            </a:r>
            <a:r>
              <a:rPr kumimoji="1" lang="en-US" altLang="zh-CN" sz="2800" b="1" dirty="0">
                <a:latin typeface="Times New Roman" pitchFamily="18" charset="0"/>
              </a:rPr>
              <a:t>r[i+1</a:t>
            </a:r>
            <a:r>
              <a:rPr kumimoji="1" lang="en-US" altLang="zh-CN" sz="2800" b="1">
                <a:latin typeface="Times New Roman" pitchFamily="18" charset="0"/>
              </a:rPr>
              <a:t>..</a:t>
            </a:r>
            <a:r>
              <a:rPr kumimoji="1" lang="en-US" altLang="zh-CN" sz="2800" b="1" smtClean="0">
                <a:latin typeface="Times New Roman" pitchFamily="18" charset="0"/>
              </a:rPr>
              <a:t>n-1]</a:t>
            </a:r>
            <a:endParaRPr kumimoji="1" lang="en-US" altLang="zh-CN" sz="2800" b="1" dirty="0">
              <a:latin typeface="Times New Roman" pitchFamily="18" charset="0"/>
            </a:endParaRPr>
          </a:p>
        </p:txBody>
      </p:sp>
      <p:cxnSp>
        <p:nvCxnSpPr>
          <p:cNvPr id="7189" name="AutoShape 21"/>
          <p:cNvCxnSpPr>
            <a:cxnSpLocks noChangeShapeType="1"/>
            <a:stCxn id="7173" idx="1"/>
            <a:endCxn id="7172" idx="2"/>
          </p:cNvCxnSpPr>
          <p:nvPr/>
        </p:nvCxnSpPr>
        <p:spPr bwMode="auto">
          <a:xfrm rot="10800000">
            <a:off x="3993631" y="2669206"/>
            <a:ext cx="2234909" cy="724068"/>
          </a:xfrm>
          <a:prstGeom prst="bentConnector2">
            <a:avLst/>
          </a:prstGeom>
          <a:noFill/>
          <a:ln w="57150">
            <a:solidFill>
              <a:schemeClr val="tx1"/>
            </a:solidFill>
            <a:miter lim="800000"/>
            <a:headEnd/>
            <a:tailEnd type="triangle" w="med" len="med"/>
          </a:ln>
        </p:spPr>
      </p:cxnSp>
      <p:sp>
        <p:nvSpPr>
          <p:cNvPr id="7190" name="AutoShape 22"/>
          <p:cNvSpPr>
            <a:spLocks noChangeArrowheads="1"/>
          </p:cNvSpPr>
          <p:nvPr/>
        </p:nvSpPr>
        <p:spPr bwMode="auto">
          <a:xfrm>
            <a:off x="5009503" y="3660035"/>
            <a:ext cx="1117455" cy="1371918"/>
          </a:xfrm>
          <a:prstGeom prst="downArrow">
            <a:avLst>
              <a:gd name="adj1" fmla="val 50000"/>
              <a:gd name="adj2" fmla="val 40909"/>
            </a:avLst>
          </a:prstGeom>
          <a:solidFill>
            <a:schemeClr val="hlink"/>
          </a:solidFill>
          <a:ln w="9525">
            <a:solidFill>
              <a:schemeClr val="tx1"/>
            </a:solidFill>
            <a:miter lim="800000"/>
            <a:headEnd/>
            <a:tailEnd/>
          </a:ln>
        </p:spPr>
        <p:txBody>
          <a:bodyPr vert="eaVert" wrap="none" anchor="ctr"/>
          <a:lstStyle/>
          <a:p>
            <a:pPr algn="ctr"/>
            <a:endParaRPr kumimoji="1" lang="zh-CN" altLang="en-US" sz="2800">
              <a:latin typeface="Times New Roman" pitchFamily="18" charset="0"/>
            </a:endParaRPr>
          </a:p>
        </p:txBody>
      </p:sp>
      <p:sp>
        <p:nvSpPr>
          <p:cNvPr id="7191" name="Line 23"/>
          <p:cNvSpPr>
            <a:spLocks noChangeShapeType="1"/>
          </p:cNvSpPr>
          <p:nvPr/>
        </p:nvSpPr>
        <p:spPr bwMode="auto">
          <a:xfrm>
            <a:off x="7244408" y="1830812"/>
            <a:ext cx="0" cy="838394"/>
          </a:xfrm>
          <a:prstGeom prst="line">
            <a:avLst/>
          </a:prstGeom>
          <a:noFill/>
          <a:ln w="9525">
            <a:solidFill>
              <a:schemeClr val="tx1"/>
            </a:solidFill>
            <a:prstDash val="dash"/>
            <a:round/>
            <a:headEnd/>
            <a:tailEnd/>
          </a:ln>
        </p:spPr>
        <p:txBody>
          <a:bodyPr wrap="none" anchor="ctr"/>
          <a:lstStyle/>
          <a:p>
            <a:endParaRPr lang="zh-CN" altLang="en-US"/>
          </a:p>
        </p:txBody>
      </p:sp>
      <p:sp>
        <p:nvSpPr>
          <p:cNvPr id="7192" name="Line 24"/>
          <p:cNvSpPr>
            <a:spLocks noChangeShapeType="1"/>
          </p:cNvSpPr>
          <p:nvPr/>
        </p:nvSpPr>
        <p:spPr bwMode="auto">
          <a:xfrm>
            <a:off x="7244408" y="3812470"/>
            <a:ext cx="0" cy="1371918"/>
          </a:xfrm>
          <a:prstGeom prst="line">
            <a:avLst/>
          </a:prstGeom>
          <a:noFill/>
          <a:ln w="9525" cap="rnd">
            <a:solidFill>
              <a:schemeClr val="tx1"/>
            </a:solidFill>
            <a:prstDash val="sysDot"/>
            <a:round/>
            <a:headEnd/>
            <a:tailEnd/>
          </a:ln>
        </p:spPr>
        <p:txBody>
          <a:bodyPr wrap="none" anchor="ctr"/>
          <a:lstStyle/>
          <a:p>
            <a:endParaRPr lang="zh-CN" altLang="en-US"/>
          </a:p>
        </p:txBody>
      </p:sp>
      <p:sp>
        <p:nvSpPr>
          <p:cNvPr id="2" name="标题 1"/>
          <p:cNvSpPr>
            <a:spLocks noGrp="1"/>
          </p:cNvSpPr>
          <p:nvPr>
            <p:ph type="title"/>
          </p:nvPr>
        </p:nvSpPr>
        <p:spPr/>
        <p:txBody>
          <a:bodyPr>
            <a:normAutofit fontScale="90000"/>
          </a:bodyPr>
          <a:lstStyle/>
          <a:p>
            <a:pPr fontAlgn="auto">
              <a:spcBef>
                <a:spcPts val="0"/>
              </a:spcBef>
              <a:spcAft>
                <a:spcPts val="0"/>
              </a:spcAft>
              <a:defRPr/>
            </a:pPr>
            <a:r>
              <a:rPr lang="zh-CN" altLang="en-US" sz="4800" b="1">
                <a:effectLst>
                  <a:outerShdw blurRad="38100" dist="38100" dir="2700000" algn="tl">
                    <a:srgbClr val="C0C0C0"/>
                  </a:outerShdw>
                </a:effectLst>
                <a:ea typeface="楷体_GB2312" pitchFamily="49" charset="-122"/>
              </a:rPr>
              <a:t>一趟直接</a:t>
            </a:r>
            <a:r>
              <a:rPr lang="zh-CN" altLang="en-US" sz="4800" b="1" smtClean="0">
                <a:effectLst>
                  <a:outerShdw blurRad="38100" dist="38100" dir="2700000" algn="tl">
                    <a:srgbClr val="C0C0C0"/>
                  </a:outerShdw>
                </a:effectLst>
                <a:ea typeface="楷体_GB2312" pitchFamily="49" charset="-122"/>
              </a:rPr>
              <a:t>插入排序基本思想</a:t>
            </a:r>
            <a:endParaRPr lang="zh-CN" altLang="en-US" sz="4800" b="1" dirty="0">
              <a:effectLst>
                <a:outerShdw blurRad="38100" dist="38100" dir="2700000" algn="tl">
                  <a:srgbClr val="C0C0C0"/>
                </a:outerShdw>
              </a:effectLst>
              <a:ea typeface="楷体_GB2312" pitchFamily="49" charset="-122"/>
            </a:endParaRPr>
          </a:p>
        </p:txBody>
      </p:sp>
    </p:spTree>
    <p:extLst>
      <p:ext uri="{BB962C8B-B14F-4D97-AF65-F5344CB8AC3E}">
        <p14:creationId xmlns:p14="http://schemas.microsoft.com/office/powerpoint/2010/main" val="7169564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4"/>
                                        </p:tgtEl>
                                        <p:attrNameLst>
                                          <p:attrName>style.visibility</p:attrName>
                                        </p:attrNameLst>
                                      </p:cBhvr>
                                      <p:to>
                                        <p:strVal val="visible"/>
                                      </p:to>
                                    </p:set>
                                    <p:animEffect transition="in" filter="wipe(left)">
                                      <p:cBhvr>
                                        <p:cTn id="11" dur="500"/>
                                        <p:tgtEl>
                                          <p:spTgt spid="71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7191"/>
                                        </p:tgtEl>
                                        <p:attrNameLst>
                                          <p:attrName>style.visibility</p:attrName>
                                        </p:attrNameLst>
                                      </p:cBhvr>
                                      <p:to>
                                        <p:strVal val="visible"/>
                                      </p:to>
                                    </p:set>
                                    <p:anim calcmode="lin" valueType="num">
                                      <p:cBhvr>
                                        <p:cTn id="16" dur="500" fill="hold"/>
                                        <p:tgtEl>
                                          <p:spTgt spid="7191"/>
                                        </p:tgtEl>
                                        <p:attrNameLst>
                                          <p:attrName>ppt_x</p:attrName>
                                        </p:attrNameLst>
                                      </p:cBhvr>
                                      <p:tavLst>
                                        <p:tav tm="0">
                                          <p:val>
                                            <p:strVal val="#ppt_x"/>
                                          </p:val>
                                        </p:tav>
                                        <p:tav tm="100000">
                                          <p:val>
                                            <p:strVal val="#ppt_x"/>
                                          </p:val>
                                        </p:tav>
                                      </p:tavLst>
                                    </p:anim>
                                    <p:anim calcmode="lin" valueType="num">
                                      <p:cBhvr>
                                        <p:cTn id="17" dur="500" fill="hold"/>
                                        <p:tgtEl>
                                          <p:spTgt spid="7191"/>
                                        </p:tgtEl>
                                        <p:attrNameLst>
                                          <p:attrName>ppt_y</p:attrName>
                                        </p:attrNameLst>
                                      </p:cBhvr>
                                      <p:tavLst>
                                        <p:tav tm="0">
                                          <p:val>
                                            <p:strVal val="#ppt_y-#ppt_h/2"/>
                                          </p:val>
                                        </p:tav>
                                        <p:tav tm="100000">
                                          <p:val>
                                            <p:strVal val="#ppt_y"/>
                                          </p:val>
                                        </p:tav>
                                      </p:tavLst>
                                    </p:anim>
                                    <p:anim calcmode="lin" valueType="num">
                                      <p:cBhvr>
                                        <p:cTn id="18" dur="500" fill="hold"/>
                                        <p:tgtEl>
                                          <p:spTgt spid="7191"/>
                                        </p:tgtEl>
                                        <p:attrNameLst>
                                          <p:attrName>ppt_w</p:attrName>
                                        </p:attrNameLst>
                                      </p:cBhvr>
                                      <p:tavLst>
                                        <p:tav tm="0">
                                          <p:val>
                                            <p:strVal val="#ppt_w"/>
                                          </p:val>
                                        </p:tav>
                                        <p:tav tm="100000">
                                          <p:val>
                                            <p:strVal val="#ppt_w"/>
                                          </p:val>
                                        </p:tav>
                                      </p:tavLst>
                                    </p:anim>
                                    <p:anim calcmode="lin" valueType="num">
                                      <p:cBhvr>
                                        <p:cTn id="19" dur="500" fill="hold"/>
                                        <p:tgtEl>
                                          <p:spTgt spid="7191"/>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slide(fromTop)">
                                      <p:cBhvr>
                                        <p:cTn id="23" dur="500"/>
                                        <p:tgtEl>
                                          <p:spTgt spid="71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7189"/>
                                        </p:tgtEl>
                                        <p:attrNameLst>
                                          <p:attrName>style.visibility</p:attrName>
                                        </p:attrNameLst>
                                      </p:cBhvr>
                                      <p:to>
                                        <p:strVal val="visible"/>
                                      </p:to>
                                    </p:set>
                                    <p:animEffect transition="in" filter="wipe(right)">
                                      <p:cBhvr>
                                        <p:cTn id="28" dur="500"/>
                                        <p:tgtEl>
                                          <p:spTgt spid="71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7190"/>
                                        </p:tgtEl>
                                        <p:attrNameLst>
                                          <p:attrName>style.visibility</p:attrName>
                                        </p:attrNameLst>
                                      </p:cBhvr>
                                      <p:to>
                                        <p:strVal val="visible"/>
                                      </p:to>
                                    </p:set>
                                    <p:anim calcmode="lin" valueType="num">
                                      <p:cBhvr>
                                        <p:cTn id="33" dur="500" fill="hold"/>
                                        <p:tgtEl>
                                          <p:spTgt spid="7190"/>
                                        </p:tgtEl>
                                        <p:attrNameLst>
                                          <p:attrName>ppt_x</p:attrName>
                                        </p:attrNameLst>
                                      </p:cBhvr>
                                      <p:tavLst>
                                        <p:tav tm="0">
                                          <p:val>
                                            <p:strVal val="#ppt_x"/>
                                          </p:val>
                                        </p:tav>
                                        <p:tav tm="100000">
                                          <p:val>
                                            <p:strVal val="#ppt_x"/>
                                          </p:val>
                                        </p:tav>
                                      </p:tavLst>
                                    </p:anim>
                                    <p:anim calcmode="lin" valueType="num">
                                      <p:cBhvr>
                                        <p:cTn id="34" dur="500" fill="hold"/>
                                        <p:tgtEl>
                                          <p:spTgt spid="7190"/>
                                        </p:tgtEl>
                                        <p:attrNameLst>
                                          <p:attrName>ppt_y</p:attrName>
                                        </p:attrNameLst>
                                      </p:cBhvr>
                                      <p:tavLst>
                                        <p:tav tm="0">
                                          <p:val>
                                            <p:strVal val="#ppt_y-#ppt_h/2"/>
                                          </p:val>
                                        </p:tav>
                                        <p:tav tm="100000">
                                          <p:val>
                                            <p:strVal val="#ppt_y"/>
                                          </p:val>
                                        </p:tav>
                                      </p:tavLst>
                                    </p:anim>
                                    <p:anim calcmode="lin" valueType="num">
                                      <p:cBhvr>
                                        <p:cTn id="35" dur="500" fill="hold"/>
                                        <p:tgtEl>
                                          <p:spTgt spid="7190"/>
                                        </p:tgtEl>
                                        <p:attrNameLst>
                                          <p:attrName>ppt_w</p:attrName>
                                        </p:attrNameLst>
                                      </p:cBhvr>
                                      <p:tavLst>
                                        <p:tav tm="0">
                                          <p:val>
                                            <p:strVal val="#ppt_w"/>
                                          </p:val>
                                        </p:tav>
                                        <p:tav tm="100000">
                                          <p:val>
                                            <p:strVal val="#ppt_w"/>
                                          </p:val>
                                        </p:tav>
                                      </p:tavLst>
                                    </p:anim>
                                    <p:anim calcmode="lin" valueType="num">
                                      <p:cBhvr>
                                        <p:cTn id="36" dur="500" fill="hold"/>
                                        <p:tgtEl>
                                          <p:spTgt spid="719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7192"/>
                                        </p:tgtEl>
                                        <p:attrNameLst>
                                          <p:attrName>style.visibility</p:attrName>
                                        </p:attrNameLst>
                                      </p:cBhvr>
                                      <p:to>
                                        <p:strVal val="visible"/>
                                      </p:to>
                                    </p:set>
                                    <p:anim calcmode="lin" valueType="num">
                                      <p:cBhvr>
                                        <p:cTn id="40" dur="500" fill="hold"/>
                                        <p:tgtEl>
                                          <p:spTgt spid="7192"/>
                                        </p:tgtEl>
                                        <p:attrNameLst>
                                          <p:attrName>ppt_x</p:attrName>
                                        </p:attrNameLst>
                                      </p:cBhvr>
                                      <p:tavLst>
                                        <p:tav tm="0">
                                          <p:val>
                                            <p:strVal val="#ppt_x"/>
                                          </p:val>
                                        </p:tav>
                                        <p:tav tm="100000">
                                          <p:val>
                                            <p:strVal val="#ppt_x"/>
                                          </p:val>
                                        </p:tav>
                                      </p:tavLst>
                                    </p:anim>
                                    <p:anim calcmode="lin" valueType="num">
                                      <p:cBhvr>
                                        <p:cTn id="41" dur="500" fill="hold"/>
                                        <p:tgtEl>
                                          <p:spTgt spid="7192"/>
                                        </p:tgtEl>
                                        <p:attrNameLst>
                                          <p:attrName>ppt_y</p:attrName>
                                        </p:attrNameLst>
                                      </p:cBhvr>
                                      <p:tavLst>
                                        <p:tav tm="0">
                                          <p:val>
                                            <p:strVal val="#ppt_y-#ppt_h/2"/>
                                          </p:val>
                                        </p:tav>
                                        <p:tav tm="100000">
                                          <p:val>
                                            <p:strVal val="#ppt_y"/>
                                          </p:val>
                                        </p:tav>
                                      </p:tavLst>
                                    </p:anim>
                                    <p:anim calcmode="lin" valueType="num">
                                      <p:cBhvr>
                                        <p:cTn id="42" dur="500" fill="hold"/>
                                        <p:tgtEl>
                                          <p:spTgt spid="7192"/>
                                        </p:tgtEl>
                                        <p:attrNameLst>
                                          <p:attrName>ppt_w</p:attrName>
                                        </p:attrNameLst>
                                      </p:cBhvr>
                                      <p:tavLst>
                                        <p:tav tm="0">
                                          <p:val>
                                            <p:strVal val="#ppt_w"/>
                                          </p:val>
                                        </p:tav>
                                        <p:tav tm="100000">
                                          <p:val>
                                            <p:strVal val="#ppt_w"/>
                                          </p:val>
                                        </p:tav>
                                      </p:tavLst>
                                    </p:anim>
                                    <p:anim calcmode="lin" valueType="num">
                                      <p:cBhvr>
                                        <p:cTn id="43" dur="500" fill="hold"/>
                                        <p:tgtEl>
                                          <p:spTgt spid="719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83"/>
                                        </p:tgtEl>
                                        <p:attrNameLst>
                                          <p:attrName>style.visibility</p:attrName>
                                        </p:attrNameLst>
                                      </p:cBhvr>
                                      <p:to>
                                        <p:strVal val="visible"/>
                                      </p:to>
                                    </p:set>
                                    <p:animEffect transition="in" filter="wipe(left)">
                                      <p:cBhvr>
                                        <p:cTn id="48" dur="500"/>
                                        <p:tgtEl>
                                          <p:spTgt spid="7183"/>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7184"/>
                                        </p:tgtEl>
                                        <p:attrNameLst>
                                          <p:attrName>style.visibility</p:attrName>
                                        </p:attrNameLst>
                                      </p:cBhvr>
                                      <p:to>
                                        <p:strVal val="visible"/>
                                      </p:to>
                                    </p:set>
                                    <p:animEffect transition="in" filter="wipe(left)">
                                      <p:cBhvr>
                                        <p:cTn id="52" dur="5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autoUpdateAnimBg="0"/>
      <p:bldP spid="7173" grpId="0" animBg="1" autoUpdateAnimBg="0"/>
      <p:bldP spid="7174" grpId="0" animBg="1" autoUpdateAnimBg="0"/>
      <p:bldP spid="7183" grpId="0" animBg="1" autoUpdateAnimBg="0"/>
      <p:bldP spid="7184" grpId="0" animBg="1" autoUpdateAnimBg="0"/>
      <p:bldP spid="7190" grpId="0" animBg="1"/>
      <p:bldP spid="7191" grpId="0" animBg="1"/>
      <p:bldP spid="719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E74B28E-D899-4E33-89B3-E1DBC4EE95B8}" type="slidenum">
              <a:rPr lang="zh-CN" altLang="en-US" smtClean="0"/>
              <a:t>79</a:t>
            </a:fld>
            <a:endParaRPr lang="zh-CN" altLang="en-US"/>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846" y="712837"/>
            <a:ext cx="9891267" cy="454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198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7500" lnSpcReduction="20000"/>
          </a:bodyPr>
          <a:lstStyle/>
          <a:p>
            <a:r>
              <a:rPr lang="zh-CN" altLang="en-US" smtClean="0">
                <a:solidFill>
                  <a:srgbClr val="FF0000"/>
                </a:solidFill>
              </a:rPr>
              <a:t>内部</a:t>
            </a:r>
            <a:r>
              <a:rPr lang="zh-CN" altLang="en-US">
                <a:solidFill>
                  <a:srgbClr val="FF0000"/>
                </a:solidFill>
              </a:rPr>
              <a:t>查找</a:t>
            </a:r>
            <a:r>
              <a:rPr lang="zh-CN" altLang="en-US"/>
              <a:t>和</a:t>
            </a:r>
            <a:r>
              <a:rPr lang="zh-CN" altLang="en-US">
                <a:solidFill>
                  <a:srgbClr val="FF0000"/>
                </a:solidFill>
              </a:rPr>
              <a:t>外部</a:t>
            </a:r>
            <a:r>
              <a:rPr lang="zh-CN" altLang="en-US" smtClean="0">
                <a:solidFill>
                  <a:srgbClr val="FF0000"/>
                </a:solidFill>
              </a:rPr>
              <a:t>查找</a:t>
            </a:r>
            <a:endParaRPr lang="en-US" altLang="zh-CN" smtClean="0">
              <a:solidFill>
                <a:srgbClr val="FF0000"/>
              </a:solidFill>
            </a:endParaRPr>
          </a:p>
          <a:p>
            <a:pPr lvl="1"/>
            <a:r>
              <a:rPr lang="zh-CN" altLang="en-US" smtClean="0"/>
              <a:t>所有</a:t>
            </a:r>
            <a:r>
              <a:rPr lang="zh-CN" altLang="en-US"/>
              <a:t>记录都存放在内存中的查找称为内部</a:t>
            </a:r>
            <a:r>
              <a:rPr lang="zh-CN" altLang="en-US" smtClean="0"/>
              <a:t>查找；</a:t>
            </a:r>
            <a:endParaRPr lang="en-US" altLang="zh-CN" smtClean="0"/>
          </a:p>
          <a:p>
            <a:pPr lvl="1"/>
            <a:r>
              <a:rPr lang="zh-CN" altLang="en-US" smtClean="0"/>
              <a:t>而</a:t>
            </a:r>
            <a:r>
              <a:rPr lang="zh-CN" altLang="en-US"/>
              <a:t>外部查找大部分的数据存放在外存中，在查找过程中涉及到内外存数据的交换</a:t>
            </a:r>
            <a:r>
              <a:rPr lang="zh-CN" altLang="en-US" smtClean="0"/>
              <a:t>。</a:t>
            </a:r>
            <a:endParaRPr lang="en-US" altLang="zh-CN" smtClean="0"/>
          </a:p>
          <a:p>
            <a:pPr lvl="1"/>
            <a:r>
              <a:rPr lang="zh-CN" altLang="en-US" smtClean="0"/>
              <a:t>本章只讨论内部查找。</a:t>
            </a:r>
            <a:endParaRPr lang="zh-CN" altLang="en-US"/>
          </a:p>
          <a:p>
            <a:r>
              <a:rPr lang="zh-CN" altLang="en-US" smtClean="0">
                <a:solidFill>
                  <a:srgbClr val="FF0000"/>
                </a:solidFill>
              </a:rPr>
              <a:t>精确</a:t>
            </a:r>
            <a:r>
              <a:rPr lang="zh-CN" altLang="en-US">
                <a:solidFill>
                  <a:srgbClr val="FF0000"/>
                </a:solidFill>
              </a:rPr>
              <a:t>匹配查找</a:t>
            </a:r>
            <a:r>
              <a:rPr lang="zh-CN" altLang="en-US"/>
              <a:t>和</a:t>
            </a:r>
            <a:r>
              <a:rPr lang="zh-CN" altLang="en-US">
                <a:solidFill>
                  <a:srgbClr val="FF0000"/>
                </a:solidFill>
              </a:rPr>
              <a:t>范围</a:t>
            </a:r>
            <a:r>
              <a:rPr lang="zh-CN" altLang="en-US" smtClean="0">
                <a:solidFill>
                  <a:srgbClr val="FF0000"/>
                </a:solidFill>
              </a:rPr>
              <a:t>查找</a:t>
            </a:r>
            <a:endParaRPr lang="en-US" altLang="zh-CN" smtClean="0"/>
          </a:p>
          <a:p>
            <a:pPr lvl="1"/>
            <a:r>
              <a:rPr lang="zh-CN" altLang="en-US" smtClean="0"/>
              <a:t>根据</a:t>
            </a:r>
            <a:r>
              <a:rPr lang="zh-CN" altLang="en-US"/>
              <a:t>查找的条件和查找</a:t>
            </a:r>
            <a:r>
              <a:rPr lang="zh-CN" altLang="en-US" smtClean="0"/>
              <a:t>结果区分，</a:t>
            </a:r>
            <a:endParaRPr lang="en-US" altLang="zh-CN" smtClean="0"/>
          </a:p>
          <a:p>
            <a:pPr lvl="1"/>
            <a:r>
              <a:rPr lang="zh-CN" altLang="en-US" smtClean="0"/>
              <a:t>精确</a:t>
            </a:r>
            <a:r>
              <a:rPr lang="zh-CN" altLang="en-US"/>
              <a:t>匹配查找是在记录集合中搜索其关键字值与</a:t>
            </a:r>
            <a:r>
              <a:rPr lang="zh-CN" altLang="en-US" smtClean="0"/>
              <a:t>给定</a:t>
            </a:r>
            <a:r>
              <a:rPr lang="en-US" altLang="zh-CN" smtClean="0"/>
              <a:t>target</a:t>
            </a:r>
            <a:r>
              <a:rPr lang="zh-CN" altLang="en-US"/>
              <a:t>值完全匹配的记录，一般情况下，最多只能找到一条记录</a:t>
            </a:r>
            <a:r>
              <a:rPr lang="zh-CN" altLang="en-US" smtClean="0"/>
              <a:t>；</a:t>
            </a:r>
            <a:endParaRPr lang="en-US" altLang="zh-CN" smtClean="0"/>
          </a:p>
          <a:p>
            <a:pPr lvl="1"/>
            <a:r>
              <a:rPr lang="zh-CN" altLang="en-US" smtClean="0"/>
              <a:t>而</a:t>
            </a:r>
            <a:r>
              <a:rPr lang="zh-CN" altLang="en-US"/>
              <a:t>范围查找是在记录集合中找出关键字值满足某些条件的记录，如属于某个区间范围等，可能找到多条记录</a:t>
            </a:r>
            <a:r>
              <a:rPr lang="zh-CN" altLang="en-US" smtClean="0"/>
              <a:t>。</a:t>
            </a:r>
            <a:endParaRPr lang="en-US" altLang="zh-CN" smtClean="0"/>
          </a:p>
          <a:p>
            <a:pPr lvl="1"/>
            <a:r>
              <a:rPr lang="zh-CN" altLang="en-US" smtClean="0"/>
              <a:t>本章</a:t>
            </a:r>
            <a:r>
              <a:rPr lang="zh-CN" altLang="en-US"/>
              <a:t>只讨论</a:t>
            </a:r>
            <a:r>
              <a:rPr lang="zh-CN" altLang="en-US">
                <a:solidFill>
                  <a:srgbClr val="FF0000"/>
                </a:solidFill>
              </a:rPr>
              <a:t>精确匹配</a:t>
            </a:r>
            <a:r>
              <a:rPr lang="zh-CN" altLang="en-US" smtClean="0">
                <a:solidFill>
                  <a:srgbClr val="FF0000"/>
                </a:solidFill>
              </a:rPr>
              <a:t>查找</a:t>
            </a:r>
            <a:endParaRPr lang="zh-CN" altLang="en-US">
              <a:solidFill>
                <a:srgbClr val="FF0000"/>
              </a:solidFill>
            </a:endParaRPr>
          </a:p>
          <a:p>
            <a:endParaRPr lang="zh-CN" altLang="en-US"/>
          </a:p>
        </p:txBody>
      </p:sp>
      <p:sp>
        <p:nvSpPr>
          <p:cNvPr id="3" name="标题 2"/>
          <p:cNvSpPr>
            <a:spLocks noGrp="1"/>
          </p:cNvSpPr>
          <p:nvPr>
            <p:ph type="title"/>
          </p:nvPr>
        </p:nvSpPr>
        <p:spPr/>
        <p:txBody>
          <a:bodyPr>
            <a:normAutofit fontScale="90000"/>
          </a:bodyPr>
          <a:lstStyle/>
          <a:p>
            <a:r>
              <a:rPr lang="zh-CN" altLang="en-US" smtClean="0"/>
              <a:t>查找算法分类</a:t>
            </a:r>
            <a:endParaRPr lang="zh-CN" altLang="en-US"/>
          </a:p>
        </p:txBody>
      </p:sp>
    </p:spTree>
    <p:extLst>
      <p:ext uri="{BB962C8B-B14F-4D97-AF65-F5344CB8AC3E}">
        <p14:creationId xmlns:p14="http://schemas.microsoft.com/office/powerpoint/2010/main" val="32904143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endParaRPr lang="zh-CN" altLang="en-US"/>
          </a:p>
        </p:txBody>
      </p:sp>
      <p:sp>
        <p:nvSpPr>
          <p:cNvPr id="5" name="标题 4"/>
          <p:cNvSpPr>
            <a:spLocks noGrp="1"/>
          </p:cNvSpPr>
          <p:nvPr>
            <p:ph type="title"/>
          </p:nvPr>
        </p:nvSpPr>
        <p:spPr/>
        <p:txBody>
          <a:bodyPr>
            <a:normAutofit fontScale="90000"/>
          </a:bodyPr>
          <a:lstStyle/>
          <a:p>
            <a:r>
              <a:rPr lang="en-US" altLang="zh-CN"/>
              <a:t>ordered </a:t>
            </a:r>
            <a:r>
              <a:rPr lang="en-US" altLang="zh-CN" smtClean="0"/>
              <a:t>insertion</a:t>
            </a:r>
            <a:endParaRPr lang="zh-CN" altLang="en-US"/>
          </a:p>
        </p:txBody>
      </p:sp>
      <p:sp>
        <p:nvSpPr>
          <p:cNvPr id="2" name="灯片编号占位符 1"/>
          <p:cNvSpPr>
            <a:spLocks noGrp="1"/>
          </p:cNvSpPr>
          <p:nvPr>
            <p:ph type="sldNum" sz="quarter" idx="13"/>
          </p:nvPr>
        </p:nvSpPr>
        <p:spPr/>
        <p:txBody>
          <a:bodyPr/>
          <a:lstStyle/>
          <a:p>
            <a:fld id="{4E74B28E-D899-4E33-89B3-E1DBC4EE95B8}" type="slidenum">
              <a:rPr lang="zh-CN" altLang="en-US" smtClean="0"/>
              <a:t>80</a:t>
            </a:fld>
            <a:endParaRPr lang="zh-CN" altLang="en-US"/>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025" y="1057517"/>
            <a:ext cx="7847578" cy="458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7868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Autofit/>
          </a:bodyPr>
          <a:lstStyle/>
          <a:p>
            <a:pPr>
              <a:lnSpc>
                <a:spcPct val="150000"/>
              </a:lnSpc>
              <a:defRPr/>
            </a:pPr>
            <a:r>
              <a:rPr lang="zh-CN" altLang="en-US" sz="4100"/>
              <a:t>直接</a:t>
            </a:r>
            <a:r>
              <a:rPr lang="zh-CN" altLang="en-US" sz="4100" dirty="0"/>
              <a:t>插入排序</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81</a:t>
            </a:fld>
            <a:endParaRPr lang="zh-CN" altLang="en-US" dirty="0"/>
          </a:p>
        </p:txBody>
      </p:sp>
      <p:sp>
        <p:nvSpPr>
          <p:cNvPr id="3" name="Rectangle 1"/>
          <p:cNvSpPr>
            <a:spLocks noChangeArrowheads="1"/>
          </p:cNvSpPr>
          <p:nvPr/>
        </p:nvSpPr>
        <p:spPr bwMode="auto">
          <a:xfrm>
            <a:off x="919404" y="1938536"/>
            <a:ext cx="9526117" cy="255454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insertion_sort(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temp = Record(</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.data[i].key,</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.data[i].value)</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i-</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&gt;= </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20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2000" b="0" i="0" u="none" strike="noStrike" cap="none" normalizeH="0" baseline="0" smtClean="0">
                <a:ln>
                  <a:noFill/>
                </a:ln>
                <a:solidFill>
                  <a:srgbClr val="FF0000"/>
                </a:solidFill>
                <a:effectLst/>
                <a:latin typeface="Consolas" pitchFamily="49" charset="0"/>
                <a:ea typeface="宋体" pitchFamily="2" charset="-122"/>
                <a:cs typeface="宋体" pitchFamily="2" charset="-122"/>
              </a:rPr>
              <a:t>self.data[j].key &gt; temp.key</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].key =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 </a:t>
            </a: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a:t>
            </a:r>
            <a:b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br>
            <a:r>
              <a:rPr kumimoji="0" lang="zh-CN" altLang="zh-CN" sz="2000" b="0" i="1" u="none" strike="noStrike" cap="none" normalizeH="0" baseline="0" smtClean="0">
                <a:ln>
                  <a:noFill/>
                </a:ln>
                <a:solidFill>
                  <a:srgbClr val="808080"/>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 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20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a:t>
            </a:r>
            <a:r>
              <a:rPr kumimoji="0" lang="zh-CN" altLang="zh-CN" sz="20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2000" b="0" i="0" u="none" strike="noStrike" cap="none" normalizeH="0" baseline="0" smtClean="0">
                <a:ln>
                  <a:noFill/>
                </a:ln>
                <a:solidFill>
                  <a:srgbClr val="000000"/>
                </a:solidFill>
                <a:effectLst/>
                <a:latin typeface="Consolas" pitchFamily="49" charset="0"/>
                <a:ea typeface="宋体" pitchFamily="2" charset="-122"/>
                <a:cs typeface="宋体" pitchFamily="2" charset="-122"/>
              </a:rPr>
              <a:t>] = temp</a:t>
            </a:r>
            <a:endParaRPr kumimoji="0" lang="zh-CN" altLang="zh-CN" sz="32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9911634" y="1197550"/>
            <a:ext cx="1659429" cy="446276"/>
          </a:xfrm>
          <a:prstGeom prst="rect">
            <a:avLst/>
          </a:prstGeom>
        </p:spPr>
        <p:txBody>
          <a:bodyPr wrap="none">
            <a:spAutoFit/>
          </a:bodyPr>
          <a:lstStyle/>
          <a:p>
            <a:r>
              <a:rPr lang="zh-CN" altLang="en-US" smtClean="0"/>
              <a:t>是否稳定？</a:t>
            </a:r>
            <a:endParaRPr lang="zh-CN" altLang="en-US"/>
          </a:p>
        </p:txBody>
      </p:sp>
    </p:spTree>
    <p:extLst>
      <p:ext uri="{BB962C8B-B14F-4D97-AF65-F5344CB8AC3E}">
        <p14:creationId xmlns:p14="http://schemas.microsoft.com/office/powerpoint/2010/main" val="32430596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rtlCol="0">
            <a:normAutofit/>
          </a:bodyPr>
          <a:lstStyle/>
          <a:p>
            <a:pPr>
              <a:spcAft>
                <a:spcPts val="0"/>
              </a:spcAft>
              <a:buClr>
                <a:srgbClr val="00007D"/>
              </a:buClr>
              <a:buFont typeface="Arial" panose="020B0604020202020204" pitchFamily="34" charset="0"/>
              <a:buChar char="•"/>
              <a:defRPr/>
            </a:pPr>
            <a:r>
              <a:rPr lang="en-US" altLang="zh-CN" smtClean="0"/>
              <a:t>21 </a:t>
            </a:r>
            <a:r>
              <a:rPr lang="en-US" altLang="zh-CN"/>
              <a:t>25 </a:t>
            </a:r>
            <a:r>
              <a:rPr lang="en-US" altLang="zh-CN" smtClean="0"/>
              <a:t>36 </a:t>
            </a:r>
            <a:r>
              <a:rPr lang="en-US" altLang="zh-CN" u="sng" smtClean="0"/>
              <a:t>25</a:t>
            </a:r>
            <a:r>
              <a:rPr lang="en-US" altLang="zh-CN" smtClean="0"/>
              <a:t> 10 35</a:t>
            </a:r>
            <a:endParaRPr lang="en-US" altLang="zh-CN" dirty="0" smtClean="0"/>
          </a:p>
          <a:p>
            <a:pPr marL="0" indent="0" eaLnBrk="1" fontAlgn="auto" hangingPunct="1">
              <a:spcAft>
                <a:spcPts val="0"/>
              </a:spcAft>
              <a:buFont typeface="Wingdings" pitchFamily="2" charset="2"/>
              <a:buNone/>
              <a:defRPr/>
            </a:pPr>
            <a:endParaRPr lang="zh-CN" altLang="en-US" u="sng" dirty="0"/>
          </a:p>
        </p:txBody>
      </p:sp>
      <p:sp>
        <p:nvSpPr>
          <p:cNvPr id="109569" name="标题 1"/>
          <p:cNvSpPr>
            <a:spLocks noGrp="1" noChangeArrowheads="1"/>
          </p:cNvSpPr>
          <p:nvPr>
            <p:ph type="title"/>
          </p:nvPr>
        </p:nvSpPr>
        <p:spPr/>
        <p:txBody>
          <a:bodyPr>
            <a:normAutofit fontScale="90000"/>
          </a:bodyPr>
          <a:lstStyle/>
          <a:p>
            <a:pPr eaLnBrk="1" hangingPunct="1"/>
            <a:r>
              <a:rPr lang="zh-CN" altLang="en-US" smtClean="0"/>
              <a:t>直接插入排序稳定性</a:t>
            </a:r>
          </a:p>
        </p:txBody>
      </p:sp>
    </p:spTree>
    <p:extLst>
      <p:ext uri="{BB962C8B-B14F-4D97-AF65-F5344CB8AC3E}">
        <p14:creationId xmlns:p14="http://schemas.microsoft.com/office/powerpoint/2010/main" val="301900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1620813" y="1103670"/>
            <a:ext cx="7757845"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00080"/>
                </a:solidFill>
                <a:latin typeface="Times New Roman" pitchFamily="18" charset="0"/>
                <a:ea typeface="楷体_GB2312" pitchFamily="49" charset="-122"/>
              </a:rPr>
              <a:t>最好的情况（关键字在记录序列中顺序有序）：</a:t>
            </a:r>
          </a:p>
        </p:txBody>
      </p:sp>
      <p:sp>
        <p:nvSpPr>
          <p:cNvPr id="15364" name="Text Box 4"/>
          <p:cNvSpPr txBox="1">
            <a:spLocks noChangeArrowheads="1"/>
          </p:cNvSpPr>
          <p:nvPr/>
        </p:nvSpPr>
        <p:spPr bwMode="auto">
          <a:xfrm>
            <a:off x="1653935" y="1845131"/>
            <a:ext cx="3239568" cy="58491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200">
                <a:solidFill>
                  <a:srgbClr val="C0504D"/>
                </a:solidFill>
                <a:latin typeface="Times New Roman" pitchFamily="18" charset="0"/>
                <a:ea typeface="楷体_GB2312" pitchFamily="49" charset="-122"/>
              </a:rPr>
              <a:t>“</a:t>
            </a:r>
            <a:r>
              <a:rPr kumimoji="1" lang="zh-CN" altLang="en-US" sz="3200">
                <a:solidFill>
                  <a:srgbClr val="C0504D"/>
                </a:solidFill>
                <a:latin typeface="Times New Roman" pitchFamily="18" charset="0"/>
                <a:ea typeface="楷体_GB2312" pitchFamily="49" charset="-122"/>
              </a:rPr>
              <a:t>比较”</a:t>
            </a:r>
            <a:r>
              <a:rPr kumimoji="1" lang="zh-CN" altLang="en-US" sz="3200">
                <a:solidFill>
                  <a:prstClr val="black"/>
                </a:solidFill>
                <a:latin typeface="Times New Roman" pitchFamily="18" charset="0"/>
                <a:ea typeface="楷体_GB2312" pitchFamily="49" charset="-122"/>
              </a:rPr>
              <a:t>的次数：</a:t>
            </a:r>
            <a:endParaRPr kumimoji="1" lang="zh-CN" altLang="en-US" sz="3200">
              <a:solidFill>
                <a:prstClr val="black"/>
              </a:solidFill>
              <a:latin typeface="Times New Roman" pitchFamily="18" charset="0"/>
            </a:endParaRPr>
          </a:p>
        </p:txBody>
      </p:sp>
      <p:sp>
        <p:nvSpPr>
          <p:cNvPr id="15368" name="Text Box 8"/>
          <p:cNvSpPr txBox="1">
            <a:spLocks noChangeArrowheads="1"/>
          </p:cNvSpPr>
          <p:nvPr/>
        </p:nvSpPr>
        <p:spPr bwMode="auto">
          <a:xfrm>
            <a:off x="1728031" y="3574295"/>
            <a:ext cx="7757845" cy="52334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a:solidFill>
                  <a:srgbClr val="000080"/>
                </a:solidFill>
                <a:latin typeface="Times New Roman" pitchFamily="18" charset="0"/>
                <a:ea typeface="楷体_GB2312" pitchFamily="49" charset="-122"/>
              </a:rPr>
              <a:t>最坏的情况（关键字在记录序列中逆序有序）：</a:t>
            </a:r>
          </a:p>
        </p:txBody>
      </p:sp>
      <p:sp>
        <p:nvSpPr>
          <p:cNvPr id="15369" name="Text Box 9"/>
          <p:cNvSpPr txBox="1">
            <a:spLocks noChangeArrowheads="1"/>
          </p:cNvSpPr>
          <p:nvPr/>
        </p:nvSpPr>
        <p:spPr bwMode="auto">
          <a:xfrm>
            <a:off x="1558706" y="4150714"/>
            <a:ext cx="3621033"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a:solidFill>
                  <a:srgbClr val="C0504D"/>
                </a:solidFill>
                <a:latin typeface="Times New Roman" pitchFamily="18" charset="0"/>
                <a:ea typeface="楷体_GB2312" pitchFamily="49" charset="-122"/>
              </a:rPr>
              <a:t>“</a:t>
            </a:r>
            <a:r>
              <a:rPr kumimoji="1" lang="zh-CN" altLang="en-US" sz="3600">
                <a:solidFill>
                  <a:srgbClr val="C0504D"/>
                </a:solidFill>
                <a:latin typeface="Times New Roman" pitchFamily="18" charset="0"/>
                <a:ea typeface="楷体_GB2312" pitchFamily="49" charset="-122"/>
              </a:rPr>
              <a:t>比较”</a:t>
            </a:r>
            <a:r>
              <a:rPr kumimoji="1" lang="zh-CN" altLang="en-US" sz="3600">
                <a:solidFill>
                  <a:prstClr val="black"/>
                </a:solidFill>
                <a:latin typeface="Times New Roman" pitchFamily="18" charset="0"/>
                <a:ea typeface="楷体_GB2312" pitchFamily="49" charset="-122"/>
              </a:rPr>
              <a:t>的次数：</a:t>
            </a:r>
            <a:endParaRPr kumimoji="1" lang="zh-CN" altLang="en-US" sz="4000">
              <a:solidFill>
                <a:prstClr val="black"/>
              </a:solidFill>
              <a:latin typeface="Times New Roman" pitchFamily="18" charset="0"/>
              <a:ea typeface="楷体_GB2312" pitchFamily="49" charset="-122"/>
            </a:endParaRPr>
          </a:p>
        </p:txBody>
      </p:sp>
      <p:graphicFrame>
        <p:nvGraphicFramePr>
          <p:cNvPr id="197632" name="Object 42"/>
          <p:cNvGraphicFramePr>
            <a:graphicFrameLocks noChangeAspect="1"/>
          </p:cNvGraphicFramePr>
          <p:nvPr>
            <p:extLst>
              <p:ext uri="{D42A27DB-BD31-4B8C-83A1-F6EECF244321}">
                <p14:modId xmlns:p14="http://schemas.microsoft.com/office/powerpoint/2010/main" val="3188195518"/>
              </p:ext>
            </p:extLst>
          </p:nvPr>
        </p:nvGraphicFramePr>
        <p:xfrm>
          <a:off x="2096283" y="2350069"/>
          <a:ext cx="3134375" cy="1135326"/>
        </p:xfrm>
        <a:graphic>
          <a:graphicData uri="http://schemas.openxmlformats.org/presentationml/2006/ole">
            <mc:AlternateContent xmlns:mc="http://schemas.openxmlformats.org/markup-compatibility/2006">
              <mc:Choice xmlns:v="urn:schemas-microsoft-com:vml" Requires="v">
                <p:oleObj spid="_x0000_s12578" name="公式" r:id="rId4" imgW="513000" imgH="301680" progId="Equation.3">
                  <p:embed/>
                </p:oleObj>
              </mc:Choice>
              <mc:Fallback>
                <p:oleObj name="公式" r:id="rId4" imgW="513000" imgH="301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6283" y="2350069"/>
                        <a:ext cx="3134375" cy="113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33" name="Object 43"/>
          <p:cNvGraphicFramePr>
            <a:graphicFrameLocks noChangeAspect="1"/>
          </p:cNvGraphicFramePr>
          <p:nvPr>
            <p:extLst>
              <p:ext uri="{D42A27DB-BD31-4B8C-83A1-F6EECF244321}">
                <p14:modId xmlns:p14="http://schemas.microsoft.com/office/powerpoint/2010/main" val="1485305445"/>
              </p:ext>
            </p:extLst>
          </p:nvPr>
        </p:nvGraphicFramePr>
        <p:xfrm>
          <a:off x="6512160" y="4954987"/>
          <a:ext cx="5128183" cy="1154175"/>
        </p:xfrm>
        <a:graphic>
          <a:graphicData uri="http://schemas.openxmlformats.org/presentationml/2006/ole">
            <mc:AlternateContent xmlns:mc="http://schemas.openxmlformats.org/markup-compatibility/2006">
              <mc:Choice xmlns:v="urn:schemas-microsoft-com:vml" Requires="v">
                <p:oleObj spid="_x0000_s12579" name="公式" r:id="rId6" imgW="2184120" imgH="444240" progId="Equation.3">
                  <p:embed/>
                </p:oleObj>
              </mc:Choice>
              <mc:Fallback>
                <p:oleObj name="公式" r:id="rId6" imgW="2184120" imgH="444240" progId="Equation.3">
                  <p:embed/>
                  <p:pic>
                    <p:nvPicPr>
                      <p:cNvPr id="0" name=""/>
                      <p:cNvPicPr>
                        <a:picLocks noChangeAspect="1" noChangeArrowheads="1"/>
                      </p:cNvPicPr>
                      <p:nvPr/>
                    </p:nvPicPr>
                    <p:blipFill>
                      <a:blip r:embed="rId7"/>
                      <a:srcRect/>
                      <a:stretch>
                        <a:fillRect/>
                      </a:stretch>
                    </p:blipFill>
                    <p:spPr bwMode="auto">
                      <a:xfrm>
                        <a:off x="6512160" y="4954987"/>
                        <a:ext cx="5128183" cy="1154175"/>
                      </a:xfrm>
                      <a:prstGeom prst="rect">
                        <a:avLst/>
                      </a:prstGeom>
                      <a:noFill/>
                      <a:ln>
                        <a:noFill/>
                      </a:ln>
                      <a:effectLst/>
                      <a:extLst/>
                    </p:spPr>
                  </p:pic>
                </p:oleObj>
              </mc:Fallback>
            </mc:AlternateContent>
          </a:graphicData>
        </a:graphic>
      </p:graphicFrame>
      <p:sp>
        <p:nvSpPr>
          <p:cNvPr id="15374" name="Rectangle 14"/>
          <p:cNvSpPr>
            <a:spLocks noChangeArrowheads="1"/>
          </p:cNvSpPr>
          <p:nvPr/>
        </p:nvSpPr>
        <p:spPr bwMode="auto">
          <a:xfrm>
            <a:off x="6166082" y="1845131"/>
            <a:ext cx="3239568" cy="584910"/>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200" dirty="0">
                <a:solidFill>
                  <a:srgbClr val="C0504D"/>
                </a:solidFill>
                <a:latin typeface="Times New Roman" pitchFamily="18" charset="0"/>
                <a:ea typeface="楷体_GB2312" pitchFamily="49" charset="-122"/>
              </a:rPr>
              <a:t>“</a:t>
            </a:r>
            <a:r>
              <a:rPr kumimoji="1" lang="zh-CN" altLang="en-US" sz="3200" dirty="0">
                <a:solidFill>
                  <a:srgbClr val="C0504D"/>
                </a:solidFill>
                <a:latin typeface="Times New Roman" pitchFamily="18" charset="0"/>
                <a:ea typeface="楷体_GB2312" pitchFamily="49" charset="-122"/>
              </a:rPr>
              <a:t>移动”</a:t>
            </a:r>
            <a:r>
              <a:rPr kumimoji="1" lang="zh-CN" altLang="en-US" sz="3200" dirty="0">
                <a:solidFill>
                  <a:prstClr val="black"/>
                </a:solidFill>
                <a:latin typeface="Times New Roman" pitchFamily="18" charset="0"/>
                <a:ea typeface="楷体_GB2312" pitchFamily="49" charset="-122"/>
              </a:rPr>
              <a:t>的次数：</a:t>
            </a:r>
          </a:p>
        </p:txBody>
      </p:sp>
      <p:sp>
        <p:nvSpPr>
          <p:cNvPr id="15375" name="Rectangle 15"/>
          <p:cNvSpPr>
            <a:spLocks noChangeArrowheads="1"/>
          </p:cNvSpPr>
          <p:nvPr/>
        </p:nvSpPr>
        <p:spPr bwMode="auto">
          <a:xfrm>
            <a:off x="6646507" y="4150714"/>
            <a:ext cx="3621033"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dirty="0">
                <a:solidFill>
                  <a:srgbClr val="C0504D"/>
                </a:solidFill>
                <a:latin typeface="Times New Roman" pitchFamily="18" charset="0"/>
                <a:ea typeface="楷体_GB2312" pitchFamily="49" charset="-122"/>
              </a:rPr>
              <a:t>“</a:t>
            </a:r>
            <a:r>
              <a:rPr kumimoji="1" lang="zh-CN" altLang="en-US" sz="3600" dirty="0">
                <a:solidFill>
                  <a:srgbClr val="C0504D"/>
                </a:solidFill>
                <a:latin typeface="Times New Roman" pitchFamily="18" charset="0"/>
                <a:ea typeface="楷体_GB2312" pitchFamily="49" charset="-122"/>
              </a:rPr>
              <a:t>移动”</a:t>
            </a:r>
            <a:r>
              <a:rPr kumimoji="1" lang="zh-CN" altLang="en-US" sz="3600" dirty="0">
                <a:solidFill>
                  <a:prstClr val="black"/>
                </a:solidFill>
                <a:latin typeface="Times New Roman" pitchFamily="18" charset="0"/>
                <a:ea typeface="楷体_GB2312" pitchFamily="49" charset="-122"/>
              </a:rPr>
              <a:t>的次数：</a:t>
            </a:r>
            <a:endParaRPr kumimoji="1" lang="zh-CN" altLang="en-US" sz="4000" dirty="0">
              <a:solidFill>
                <a:prstClr val="black"/>
              </a:solidFill>
              <a:latin typeface="Times New Roman" pitchFamily="18" charset="0"/>
              <a:ea typeface="楷体_GB2312" pitchFamily="49" charset="-122"/>
            </a:endParaRPr>
          </a:p>
        </p:txBody>
      </p:sp>
      <p:graphicFrame>
        <p:nvGraphicFramePr>
          <p:cNvPr id="197634" name="Object 44"/>
          <p:cNvGraphicFramePr>
            <a:graphicFrameLocks noChangeAspect="1"/>
          </p:cNvGraphicFramePr>
          <p:nvPr>
            <p:extLst>
              <p:ext uri="{D42A27DB-BD31-4B8C-83A1-F6EECF244321}">
                <p14:modId xmlns:p14="http://schemas.microsoft.com/office/powerpoint/2010/main" val="864286848"/>
              </p:ext>
            </p:extLst>
          </p:nvPr>
        </p:nvGraphicFramePr>
        <p:xfrm>
          <a:off x="1833626" y="4966364"/>
          <a:ext cx="2880196" cy="1229616"/>
        </p:xfrm>
        <a:graphic>
          <a:graphicData uri="http://schemas.openxmlformats.org/presentationml/2006/ole">
            <mc:AlternateContent xmlns:mc="http://schemas.openxmlformats.org/markup-compatibility/2006">
              <mc:Choice xmlns:v="urn:schemas-microsoft-com:vml" Requires="v">
                <p:oleObj spid="_x0000_s12580" name="公式" r:id="rId8" imgW="1117440" imgH="444240" progId="Equation.3">
                  <p:embed/>
                </p:oleObj>
              </mc:Choice>
              <mc:Fallback>
                <p:oleObj name="公式" r:id="rId8" imgW="1117440" imgH="444240" progId="Equation.3">
                  <p:embed/>
                  <p:pic>
                    <p:nvPicPr>
                      <p:cNvPr id="0" name=""/>
                      <p:cNvPicPr>
                        <a:picLocks noChangeAspect="1" noChangeArrowheads="1"/>
                      </p:cNvPicPr>
                      <p:nvPr/>
                    </p:nvPicPr>
                    <p:blipFill>
                      <a:blip r:embed="rId9"/>
                      <a:srcRect/>
                      <a:stretch>
                        <a:fillRect/>
                      </a:stretch>
                    </p:blipFill>
                    <p:spPr bwMode="auto">
                      <a:xfrm>
                        <a:off x="1833626" y="4966364"/>
                        <a:ext cx="2880196" cy="1229616"/>
                      </a:xfrm>
                      <a:prstGeom prst="rect">
                        <a:avLst/>
                      </a:prstGeom>
                      <a:noFill/>
                      <a:ln>
                        <a:noFill/>
                      </a:ln>
                      <a:effectLst/>
                      <a:extLst/>
                    </p:spPr>
                  </p:pic>
                </p:oleObj>
              </mc:Fallback>
            </mc:AlternateContent>
          </a:graphicData>
        </a:graphic>
      </p:graphicFrame>
      <p:graphicFrame>
        <p:nvGraphicFramePr>
          <p:cNvPr id="2" name="Object 45"/>
          <p:cNvGraphicFramePr>
            <a:graphicFrameLocks noChangeAspect="1"/>
          </p:cNvGraphicFramePr>
          <p:nvPr>
            <p:extLst>
              <p:ext uri="{D42A27DB-BD31-4B8C-83A1-F6EECF244321}">
                <p14:modId xmlns:p14="http://schemas.microsoft.com/office/powerpoint/2010/main" val="1731804080"/>
              </p:ext>
            </p:extLst>
          </p:nvPr>
        </p:nvGraphicFramePr>
        <p:xfrm>
          <a:off x="6345980" y="2421498"/>
          <a:ext cx="4120613" cy="1135325"/>
        </p:xfrm>
        <a:graphic>
          <a:graphicData uri="http://schemas.openxmlformats.org/presentationml/2006/ole">
            <mc:AlternateContent xmlns:mc="http://schemas.openxmlformats.org/markup-compatibility/2006">
              <mc:Choice xmlns:v="urn:schemas-microsoft-com:vml" Requires="v">
                <p:oleObj spid="_x0000_s12581" name="公式" r:id="rId10" imgW="700200" imgH="301680" progId="Equation.3">
                  <p:embed/>
                </p:oleObj>
              </mc:Choice>
              <mc:Fallback>
                <p:oleObj name="公式" r:id="rId10" imgW="700200" imgH="301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45980" y="2421498"/>
                        <a:ext cx="4120613" cy="11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p:cNvSpPr>
            <a:spLocks noGrp="1"/>
          </p:cNvSpPr>
          <p:nvPr>
            <p:ph type="title"/>
          </p:nvPr>
        </p:nvSpPr>
        <p:spPr/>
        <p:txBody>
          <a:bodyPr>
            <a:normAutofit fontScale="90000"/>
          </a:bodyPr>
          <a:lstStyle/>
          <a:p>
            <a:r>
              <a:rPr lang="zh-CN" altLang="en-US"/>
              <a:t>直接插入排序性能</a:t>
            </a:r>
            <a:r>
              <a:rPr lang="zh-CN" altLang="en-US" smtClean="0"/>
              <a:t>分析</a:t>
            </a:r>
            <a:endParaRPr lang="zh-CN" altLang="en-US"/>
          </a:p>
        </p:txBody>
      </p:sp>
      <p:sp>
        <p:nvSpPr>
          <p:cNvPr id="4" name="TextBox 3"/>
          <p:cNvSpPr txBox="1"/>
          <p:nvPr/>
        </p:nvSpPr>
        <p:spPr>
          <a:xfrm>
            <a:off x="9623602" y="1983765"/>
            <a:ext cx="2398413" cy="446276"/>
          </a:xfrm>
          <a:prstGeom prst="rect">
            <a:avLst/>
          </a:prstGeom>
          <a:noFill/>
        </p:spPr>
        <p:txBody>
          <a:bodyPr wrap="none" rtlCol="0">
            <a:spAutoFit/>
          </a:bodyPr>
          <a:lstStyle/>
          <a:p>
            <a:r>
              <a:rPr lang="zh-CN" altLang="en-US" smtClean="0">
                <a:solidFill>
                  <a:srgbClr val="FF0000"/>
                </a:solidFill>
              </a:rPr>
              <a:t>修改算法可为</a:t>
            </a:r>
            <a:r>
              <a:rPr lang="en-US" altLang="zh-CN" smtClean="0">
                <a:solidFill>
                  <a:srgbClr val="FF0000"/>
                </a:solidFill>
              </a:rPr>
              <a:t>0</a:t>
            </a:r>
            <a:r>
              <a:rPr lang="zh-CN" altLang="en-US" smtClean="0">
                <a:solidFill>
                  <a:srgbClr val="FF0000"/>
                </a:solidFill>
              </a:rPr>
              <a:t>次</a:t>
            </a:r>
            <a:endParaRPr lang="zh-CN" altLang="en-US">
              <a:solidFill>
                <a:srgbClr val="FF0000"/>
              </a:solidFill>
            </a:endParaRPr>
          </a:p>
        </p:txBody>
      </p:sp>
    </p:spTree>
    <p:extLst>
      <p:ext uri="{BB962C8B-B14F-4D97-AF65-F5344CB8AC3E}">
        <p14:creationId xmlns:p14="http://schemas.microsoft.com/office/powerpoint/2010/main" val="87405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strips(downRigh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par>
                          <p:cTn id="13" fill="hold" nodeType="afterGroup">
                            <p:stCondLst>
                              <p:cond delay="500"/>
                            </p:stCondLst>
                            <p:childTnLst>
                              <p:par>
                                <p:cTn id="14" presetID="3" presetClass="entr" presetSubtype="5" fill="hold" nodeType="afterEffect">
                                  <p:stCondLst>
                                    <p:cond delay="0"/>
                                  </p:stCondLst>
                                  <p:childTnLst>
                                    <p:set>
                                      <p:cBhvr>
                                        <p:cTn id="15" dur="1" fill="hold">
                                          <p:stCondLst>
                                            <p:cond delay="0"/>
                                          </p:stCondLst>
                                        </p:cTn>
                                        <p:tgtEl>
                                          <p:spTgt spid="197632"/>
                                        </p:tgtEl>
                                        <p:attrNameLst>
                                          <p:attrName>style.visibility</p:attrName>
                                        </p:attrNameLst>
                                      </p:cBhvr>
                                      <p:to>
                                        <p:strVal val="visible"/>
                                      </p:to>
                                    </p:set>
                                    <p:animEffect transition="in" filter="blinds(vertical)">
                                      <p:cBhvr>
                                        <p:cTn id="16" dur="500"/>
                                        <p:tgtEl>
                                          <p:spTgt spid="1976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374"/>
                                        </p:tgtEl>
                                        <p:attrNameLst>
                                          <p:attrName>style.visibility</p:attrName>
                                        </p:attrNameLst>
                                      </p:cBhvr>
                                      <p:to>
                                        <p:strVal val="visible"/>
                                      </p:to>
                                    </p:set>
                                    <p:animEffect transition="in" filter="wipe(left)">
                                      <p:cBhvr>
                                        <p:cTn id="21" dur="500"/>
                                        <p:tgtEl>
                                          <p:spTgt spid="1537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5368"/>
                                        </p:tgtEl>
                                        <p:attrNameLst>
                                          <p:attrName>style.visibility</p:attrName>
                                        </p:attrNameLst>
                                      </p:cBhvr>
                                      <p:to>
                                        <p:strVal val="visible"/>
                                      </p:to>
                                    </p:set>
                                    <p:animEffect transition="in" filter="strips(downRight)">
                                      <p:cBhvr>
                                        <p:cTn id="34" dur="500"/>
                                        <p:tgtEl>
                                          <p:spTgt spid="1536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369"/>
                                        </p:tgtEl>
                                        <p:attrNameLst>
                                          <p:attrName>style.visibility</p:attrName>
                                        </p:attrNameLst>
                                      </p:cBhvr>
                                      <p:to>
                                        <p:strVal val="visible"/>
                                      </p:to>
                                    </p:set>
                                    <p:animEffect transition="in" filter="wipe(left)">
                                      <p:cBhvr>
                                        <p:cTn id="39" dur="500"/>
                                        <p:tgtEl>
                                          <p:spTgt spid="1536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5" fill="hold" nodeType="clickEffect">
                                  <p:stCondLst>
                                    <p:cond delay="0"/>
                                  </p:stCondLst>
                                  <p:childTnLst>
                                    <p:set>
                                      <p:cBhvr>
                                        <p:cTn id="43" dur="1" fill="hold">
                                          <p:stCondLst>
                                            <p:cond delay="0"/>
                                          </p:stCondLst>
                                        </p:cTn>
                                        <p:tgtEl>
                                          <p:spTgt spid="197634"/>
                                        </p:tgtEl>
                                        <p:attrNameLst>
                                          <p:attrName>style.visibility</p:attrName>
                                        </p:attrNameLst>
                                      </p:cBhvr>
                                      <p:to>
                                        <p:strVal val="visible"/>
                                      </p:to>
                                    </p:set>
                                    <p:animEffect transition="in" filter="blinds(vertical)">
                                      <p:cBhvr>
                                        <p:cTn id="44" dur="500"/>
                                        <p:tgtEl>
                                          <p:spTgt spid="1976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375"/>
                                        </p:tgtEl>
                                        <p:attrNameLst>
                                          <p:attrName>style.visibility</p:attrName>
                                        </p:attrNameLst>
                                      </p:cBhvr>
                                      <p:to>
                                        <p:strVal val="visible"/>
                                      </p:to>
                                    </p:set>
                                    <p:animEffect transition="in" filter="wipe(left)">
                                      <p:cBhvr>
                                        <p:cTn id="49" dur="500"/>
                                        <p:tgtEl>
                                          <p:spTgt spid="1537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5" fill="hold" nodeType="clickEffect">
                                  <p:stCondLst>
                                    <p:cond delay="0"/>
                                  </p:stCondLst>
                                  <p:childTnLst>
                                    <p:set>
                                      <p:cBhvr>
                                        <p:cTn id="53" dur="1" fill="hold">
                                          <p:stCondLst>
                                            <p:cond delay="0"/>
                                          </p:stCondLst>
                                        </p:cTn>
                                        <p:tgtEl>
                                          <p:spTgt spid="197633"/>
                                        </p:tgtEl>
                                        <p:attrNameLst>
                                          <p:attrName>style.visibility</p:attrName>
                                        </p:attrNameLst>
                                      </p:cBhvr>
                                      <p:to>
                                        <p:strVal val="visible"/>
                                      </p:to>
                                    </p:set>
                                    <p:animEffect transition="in" filter="blinds(vertical)">
                                      <p:cBhvr>
                                        <p:cTn id="54" dur="500"/>
                                        <p:tgtEl>
                                          <p:spTgt spid="197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8" grpId="0" autoUpdateAnimBg="0"/>
      <p:bldP spid="15369" grpId="0" autoUpdateAnimBg="0"/>
      <p:bldP spid="15374" grpId="0" autoUpdateAnimBg="0"/>
      <p:bldP spid="15375" grpId="0" autoUpdateAnimBg="0"/>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870894" y="1484658"/>
            <a:ext cx="8160805" cy="833630"/>
          </a:xfrm>
          <a:prstGeom prst="rect">
            <a:avLst/>
          </a:prstGeom>
          <a:noFill/>
          <a:ln w="9525">
            <a:noFill/>
            <a:miter lim="800000"/>
            <a:headEnd/>
            <a:tailEnd/>
          </a:ln>
        </p:spPr>
        <p:txBody>
          <a:bodyPr>
            <a:spAutoFit/>
          </a:bodyPr>
          <a:lstStyle/>
          <a:p>
            <a:pPr fontAlgn="base">
              <a:lnSpc>
                <a:spcPct val="135000"/>
              </a:lnSpc>
              <a:spcBef>
                <a:spcPct val="0"/>
              </a:spcBef>
              <a:spcAft>
                <a:spcPct val="0"/>
              </a:spcAft>
            </a:pPr>
            <a:r>
              <a:rPr kumimoji="1" lang="zh-CN" altLang="en-US" sz="3600" b="1" dirty="0" smtClean="0">
                <a:solidFill>
                  <a:prstClr val="black"/>
                </a:solidFill>
                <a:latin typeface="Times New Roman" pitchFamily="18" charset="0"/>
                <a:ea typeface="楷体_GB2312" pitchFamily="49" charset="-122"/>
              </a:rPr>
              <a:t>比较次数平均值</a:t>
            </a:r>
            <a:r>
              <a:rPr kumimoji="1" lang="zh-CN" altLang="en-US" sz="3600" b="1" dirty="0">
                <a:solidFill>
                  <a:prstClr val="black"/>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约</a:t>
            </a:r>
            <a:r>
              <a:rPr kumimoji="1" lang="en-US" altLang="zh-CN" sz="3600" b="1" dirty="0">
                <a:solidFill>
                  <a:srgbClr val="0000FF"/>
                </a:solidFill>
                <a:latin typeface="Times New Roman" pitchFamily="18" charset="0"/>
                <a:ea typeface="楷体_GB2312" pitchFamily="49" charset="-122"/>
              </a:rPr>
              <a:t>n</a:t>
            </a:r>
            <a:r>
              <a:rPr kumimoji="1" lang="en-US" altLang="zh-CN" sz="3600" b="1" baseline="30000" dirty="0">
                <a:solidFill>
                  <a:srgbClr val="0000FF"/>
                </a:solidFill>
                <a:latin typeface="Times New Roman" pitchFamily="18" charset="0"/>
                <a:ea typeface="楷体_GB2312" pitchFamily="49" charset="-122"/>
              </a:rPr>
              <a:t>2</a:t>
            </a:r>
            <a:r>
              <a:rPr kumimoji="1" lang="en-US" altLang="zh-CN" sz="3600" b="1" dirty="0">
                <a:solidFill>
                  <a:srgbClr val="0000FF"/>
                </a:solidFill>
                <a:latin typeface="Times New Roman" pitchFamily="18" charset="0"/>
                <a:ea typeface="楷体_GB2312" pitchFamily="49" charset="-122"/>
              </a:rPr>
              <a:t>/4</a:t>
            </a:r>
          </a:p>
        </p:txBody>
      </p:sp>
      <p:sp>
        <p:nvSpPr>
          <p:cNvPr id="137219" name="Text Box 3"/>
          <p:cNvSpPr txBox="1">
            <a:spLocks noChangeArrowheads="1"/>
          </p:cNvSpPr>
          <p:nvPr/>
        </p:nvSpPr>
        <p:spPr bwMode="auto">
          <a:xfrm>
            <a:off x="1775658" y="2492980"/>
            <a:ext cx="6784949"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3600" b="1">
                <a:solidFill>
                  <a:prstClr val="black"/>
                </a:solidFill>
                <a:latin typeface="Times New Roman" pitchFamily="18" charset="0"/>
                <a:ea typeface="楷体_GB2312" pitchFamily="49" charset="-122"/>
              </a:rPr>
              <a:t>１</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直接插入排序的时间复杂度：</a:t>
            </a:r>
            <a:endParaRPr kumimoji="1" lang="zh-CN" altLang="en-US" sz="3600" b="1">
              <a:solidFill>
                <a:srgbClr val="0000FF"/>
              </a:solidFill>
              <a:latin typeface="Times New Roman" pitchFamily="18" charset="0"/>
              <a:ea typeface="楷体_GB2312" pitchFamily="49" charset="-122"/>
            </a:endParaRPr>
          </a:p>
        </p:txBody>
      </p:sp>
      <p:sp>
        <p:nvSpPr>
          <p:cNvPr id="137220" name="Text Box 4"/>
          <p:cNvSpPr txBox="1">
            <a:spLocks noChangeArrowheads="1"/>
          </p:cNvSpPr>
          <p:nvPr/>
        </p:nvSpPr>
        <p:spPr bwMode="auto">
          <a:xfrm>
            <a:off x="1968265" y="4006219"/>
            <a:ext cx="5622923"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3600" b="1" dirty="0">
                <a:solidFill>
                  <a:prstClr val="black"/>
                </a:solidFill>
                <a:latin typeface="Times New Roman" pitchFamily="18" charset="0"/>
                <a:ea typeface="楷体_GB2312" pitchFamily="49" charset="-122"/>
              </a:rPr>
              <a:t>2.</a:t>
            </a:r>
            <a:r>
              <a:rPr kumimoji="1" lang="zh-CN" altLang="en-US" sz="3600" b="1" dirty="0">
                <a:solidFill>
                  <a:prstClr val="black"/>
                </a:solidFill>
                <a:latin typeface="Times New Roman" pitchFamily="18" charset="0"/>
                <a:ea typeface="楷体_GB2312" pitchFamily="49" charset="-122"/>
              </a:rPr>
              <a:t>只需        记录的辅助空间</a:t>
            </a:r>
          </a:p>
        </p:txBody>
      </p:sp>
      <p:sp>
        <p:nvSpPr>
          <p:cNvPr id="137221" name="Text Box 5"/>
          <p:cNvSpPr txBox="1">
            <a:spLocks noChangeArrowheads="1"/>
          </p:cNvSpPr>
          <p:nvPr/>
        </p:nvSpPr>
        <p:spPr bwMode="auto">
          <a:xfrm>
            <a:off x="1870891" y="5085969"/>
            <a:ext cx="4696509" cy="646481"/>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3600" b="1">
                <a:solidFill>
                  <a:prstClr val="black"/>
                </a:solidFill>
                <a:latin typeface="Times New Roman" pitchFamily="18" charset="0"/>
                <a:ea typeface="楷体_GB2312" pitchFamily="49" charset="-122"/>
              </a:rPr>
              <a:t>３</a:t>
            </a:r>
            <a:r>
              <a:rPr kumimoji="1" lang="en-US" altLang="zh-CN" sz="3600" b="1">
                <a:solidFill>
                  <a:prstClr val="black"/>
                </a:solidFill>
                <a:latin typeface="Times New Roman" pitchFamily="18" charset="0"/>
                <a:ea typeface="楷体_GB2312" pitchFamily="49" charset="-122"/>
              </a:rPr>
              <a:t>.</a:t>
            </a:r>
            <a:r>
              <a:rPr kumimoji="1" lang="zh-CN" altLang="en-US" sz="3600" b="1">
                <a:solidFill>
                  <a:prstClr val="black"/>
                </a:solidFill>
                <a:latin typeface="Times New Roman" pitchFamily="18" charset="0"/>
                <a:ea typeface="楷体_GB2312" pitchFamily="49" charset="-122"/>
              </a:rPr>
              <a:t>是          的排序方法</a:t>
            </a:r>
          </a:p>
        </p:txBody>
      </p:sp>
      <p:sp>
        <p:nvSpPr>
          <p:cNvPr id="137224" name="Rectangle 8"/>
          <p:cNvSpPr>
            <a:spLocks noChangeArrowheads="1"/>
          </p:cNvSpPr>
          <p:nvPr/>
        </p:nvSpPr>
        <p:spPr bwMode="auto">
          <a:xfrm>
            <a:off x="3188459" y="3975407"/>
            <a:ext cx="1213636" cy="708050"/>
          </a:xfrm>
          <a:prstGeom prst="rect">
            <a:avLst/>
          </a:prstGeom>
          <a:noFill/>
          <a:ln w="9525">
            <a:noFill/>
            <a:miter lim="800000"/>
            <a:headEnd/>
            <a:tailEnd/>
          </a:ln>
          <a:effectLst/>
        </p:spPr>
        <p:txBody>
          <a:bodyPr wrap="none">
            <a:spAutoFit/>
          </a:bodyPr>
          <a:lstStyle/>
          <a:p>
            <a:pPr algn="ctr">
              <a:defRPr/>
            </a:pPr>
            <a:r>
              <a:rPr lang="zh-CN" altLang="en-US" sz="4000" b="1" dirty="0">
                <a:solidFill>
                  <a:srgbClr val="C0504D"/>
                </a:solidFill>
                <a:effectLst>
                  <a:outerShdw blurRad="38100" dist="38100" dir="2700000" algn="tl">
                    <a:srgbClr val="000000"/>
                  </a:outerShdw>
                </a:effectLst>
                <a:ea typeface="楷体_GB2312" pitchFamily="49" charset="-122"/>
              </a:rPr>
              <a:t>一个</a:t>
            </a:r>
          </a:p>
        </p:txBody>
      </p:sp>
      <p:sp>
        <p:nvSpPr>
          <p:cNvPr id="137225" name="Rectangle 9"/>
          <p:cNvSpPr>
            <a:spLocks noChangeArrowheads="1"/>
          </p:cNvSpPr>
          <p:nvPr/>
        </p:nvSpPr>
        <p:spPr bwMode="auto">
          <a:xfrm>
            <a:off x="2995868" y="5024373"/>
            <a:ext cx="1213636" cy="708050"/>
          </a:xfrm>
          <a:prstGeom prst="rect">
            <a:avLst/>
          </a:prstGeom>
          <a:noFill/>
          <a:ln w="9525">
            <a:noFill/>
            <a:miter lim="800000"/>
            <a:headEnd/>
            <a:tailEnd/>
          </a:ln>
          <a:effectLst/>
        </p:spPr>
        <p:txBody>
          <a:bodyPr wrap="none">
            <a:spAutoFit/>
          </a:bodyPr>
          <a:lstStyle/>
          <a:p>
            <a:pPr algn="ctr">
              <a:defRPr/>
            </a:pPr>
            <a:r>
              <a:rPr lang="zh-CN" altLang="en-US" sz="4000" b="1" dirty="0">
                <a:solidFill>
                  <a:srgbClr val="C0504D"/>
                </a:solidFill>
                <a:effectLst>
                  <a:outerShdw blurRad="38100" dist="38100" dir="2700000" algn="tl">
                    <a:srgbClr val="000000"/>
                  </a:outerShdw>
                </a:effectLst>
                <a:ea typeface="楷体_GB2312" pitchFamily="49" charset="-122"/>
              </a:rPr>
              <a:t>稳定</a:t>
            </a:r>
          </a:p>
        </p:txBody>
      </p:sp>
      <p:sp>
        <p:nvSpPr>
          <p:cNvPr id="137226" name="Rectangle 10"/>
          <p:cNvSpPr>
            <a:spLocks noChangeArrowheads="1"/>
          </p:cNvSpPr>
          <p:nvPr/>
        </p:nvSpPr>
        <p:spPr bwMode="auto">
          <a:xfrm>
            <a:off x="8779921" y="2318314"/>
            <a:ext cx="1571058" cy="646481"/>
          </a:xfrm>
          <a:prstGeom prst="rect">
            <a:avLst/>
          </a:prstGeom>
          <a:noFill/>
          <a:ln w="9525">
            <a:noFill/>
            <a:miter lim="800000"/>
            <a:headEnd/>
            <a:tailEnd/>
          </a:ln>
          <a:effectLst/>
        </p:spPr>
        <p:txBody>
          <a:bodyPr wrap="none">
            <a:spAutoFit/>
          </a:bodyPr>
          <a:lstStyle>
            <a:lvl1pPr eaLnBrk="0" hangingPunct="0">
              <a:defRPr kumimoji="1" sz="2800" b="1">
                <a:solidFill>
                  <a:srgbClr val="0000FF"/>
                </a:solidFill>
                <a:latin typeface="Times New Roman" pitchFamily="18" charset="0"/>
                <a:ea typeface="宋体" pitchFamily="2" charset="-122"/>
              </a:defRPr>
            </a:lvl1pPr>
            <a:lvl2pPr marL="742950" indent="-285750" eaLnBrk="0" hangingPunct="0">
              <a:defRPr kumimoji="1" sz="2800" b="1">
                <a:solidFill>
                  <a:srgbClr val="0000FF"/>
                </a:solidFill>
                <a:latin typeface="Times New Roman" pitchFamily="18" charset="0"/>
                <a:ea typeface="宋体" pitchFamily="2" charset="-122"/>
              </a:defRPr>
            </a:lvl2pPr>
            <a:lvl3pPr marL="1143000" indent="-228600" eaLnBrk="0" hangingPunct="0">
              <a:defRPr kumimoji="1" sz="2800" b="1">
                <a:solidFill>
                  <a:srgbClr val="0000FF"/>
                </a:solidFill>
                <a:latin typeface="Times New Roman" pitchFamily="18" charset="0"/>
                <a:ea typeface="宋体" pitchFamily="2" charset="-122"/>
              </a:defRPr>
            </a:lvl3pPr>
            <a:lvl4pPr marL="1600200" indent="-228600" eaLnBrk="0" hangingPunct="0">
              <a:defRPr kumimoji="1" sz="2800" b="1">
                <a:solidFill>
                  <a:srgbClr val="0000FF"/>
                </a:solidFill>
                <a:latin typeface="Times New Roman" pitchFamily="18" charset="0"/>
                <a:ea typeface="宋体" pitchFamily="2" charset="-122"/>
              </a:defRPr>
            </a:lvl4pPr>
            <a:lvl5pPr marL="2057400" indent="-228600" eaLnBrk="0" hangingPunct="0">
              <a:defRPr kumimoji="1" sz="2800" b="1">
                <a:solidFill>
                  <a:srgbClr val="0000FF"/>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rgbClr val="0000FF"/>
                </a:solidFill>
                <a:latin typeface="Times New Roman" pitchFamily="18" charset="0"/>
                <a:ea typeface="宋体" pitchFamily="2" charset="-122"/>
              </a:defRPr>
            </a:lvl9pPr>
          </a:lstStyle>
          <a:p>
            <a:pPr algn="ctr" eaLnBrk="1" hangingPunct="1">
              <a:defRPr/>
            </a:pPr>
            <a:r>
              <a:rPr lang="en-US" altLang="zh-CN" sz="3600" dirty="0" smtClean="0">
                <a:solidFill>
                  <a:srgbClr val="C0504D"/>
                </a:solidFill>
                <a:effectLst>
                  <a:outerShdw blurRad="38100" dist="38100" dir="2700000" algn="tl">
                    <a:srgbClr val="C0C0C0"/>
                  </a:outerShdw>
                </a:effectLst>
                <a:ea typeface="楷体_GB2312" pitchFamily="49" charset="-122"/>
              </a:rPr>
              <a:t>O</a:t>
            </a:r>
            <a:r>
              <a:rPr lang="zh-CN" altLang="en-US" sz="3600" dirty="0" smtClean="0">
                <a:solidFill>
                  <a:srgbClr val="C0504D"/>
                </a:solidFill>
                <a:effectLst>
                  <a:outerShdw blurRad="38100" dist="38100" dir="2700000" algn="tl">
                    <a:srgbClr val="C0C0C0"/>
                  </a:outerShdw>
                </a:effectLst>
                <a:ea typeface="楷体_GB2312" pitchFamily="49" charset="-122"/>
              </a:rPr>
              <a:t>（</a:t>
            </a:r>
            <a:r>
              <a:rPr lang="en-US" altLang="zh-CN" sz="3600" dirty="0" smtClean="0">
                <a:solidFill>
                  <a:srgbClr val="C0504D"/>
                </a:solidFill>
                <a:effectLst>
                  <a:outerShdw blurRad="38100" dist="38100" dir="2700000" algn="tl">
                    <a:srgbClr val="C0C0C0"/>
                  </a:outerShdw>
                </a:effectLst>
                <a:ea typeface="楷体_GB2312" pitchFamily="49" charset="-122"/>
              </a:rPr>
              <a:t>n</a:t>
            </a:r>
            <a:r>
              <a:rPr lang="en-US" altLang="zh-CN" sz="3600" baseline="30000" dirty="0" smtClean="0">
                <a:solidFill>
                  <a:srgbClr val="C0504D"/>
                </a:solidFill>
                <a:effectLst>
                  <a:outerShdw blurRad="38100" dist="38100" dir="2700000" algn="tl">
                    <a:srgbClr val="C0C0C0"/>
                  </a:outerShdw>
                </a:effectLst>
                <a:ea typeface="楷体_GB2312" pitchFamily="49" charset="-122"/>
              </a:rPr>
              <a:t>2</a:t>
            </a:r>
            <a:r>
              <a:rPr lang="en-US" altLang="zh-CN" sz="3600" dirty="0" smtClean="0">
                <a:solidFill>
                  <a:srgbClr val="C0504D"/>
                </a:solidFill>
                <a:effectLst>
                  <a:outerShdw blurRad="38100" dist="38100" dir="2700000" algn="tl">
                    <a:srgbClr val="C0C0C0"/>
                  </a:outerShdw>
                </a:effectLst>
                <a:ea typeface="楷体_GB2312" pitchFamily="49" charset="-122"/>
              </a:rPr>
              <a:t>)</a:t>
            </a:r>
          </a:p>
        </p:txBody>
      </p:sp>
      <p:sp>
        <p:nvSpPr>
          <p:cNvPr id="2" name="标题 1"/>
          <p:cNvSpPr>
            <a:spLocks noGrp="1"/>
          </p:cNvSpPr>
          <p:nvPr>
            <p:ph type="title"/>
          </p:nvPr>
        </p:nvSpPr>
        <p:spPr/>
        <p:txBody>
          <a:bodyPr>
            <a:normAutofit fontScale="90000"/>
          </a:bodyPr>
          <a:lstStyle/>
          <a:p>
            <a:r>
              <a:rPr lang="zh-CN" altLang="en-US" smtClean="0"/>
              <a:t>插入排序性能</a:t>
            </a:r>
            <a:endParaRPr lang="zh-CN" altLang="en-US"/>
          </a:p>
        </p:txBody>
      </p:sp>
    </p:spTree>
    <p:extLst>
      <p:ext uri="{BB962C8B-B14F-4D97-AF65-F5344CB8AC3E}">
        <p14:creationId xmlns:p14="http://schemas.microsoft.com/office/powerpoint/2010/main" val="344108110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strips(downRight)">
                                      <p:cBhvr>
                                        <p:cTn id="7" dur="500"/>
                                        <p:tgtEl>
                                          <p:spTgt spid="137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strips(downRigh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7226"/>
                                        </p:tgtEl>
                                        <p:attrNameLst>
                                          <p:attrName>style.visibility</p:attrName>
                                        </p:attrNameLst>
                                      </p:cBhvr>
                                      <p:to>
                                        <p:strVal val="visible"/>
                                      </p:to>
                                    </p:set>
                                    <p:anim calcmode="lin" valueType="num">
                                      <p:cBhvr additive="base">
                                        <p:cTn id="17" dur="500" fill="hold"/>
                                        <p:tgtEl>
                                          <p:spTgt spid="137226"/>
                                        </p:tgtEl>
                                        <p:attrNameLst>
                                          <p:attrName>ppt_x</p:attrName>
                                        </p:attrNameLst>
                                      </p:cBhvr>
                                      <p:tavLst>
                                        <p:tav tm="0">
                                          <p:val>
                                            <p:strVal val="0-#ppt_w/2"/>
                                          </p:val>
                                        </p:tav>
                                        <p:tav tm="100000">
                                          <p:val>
                                            <p:strVal val="#ppt_x"/>
                                          </p:val>
                                        </p:tav>
                                      </p:tavLst>
                                    </p:anim>
                                    <p:anim calcmode="lin" valueType="num">
                                      <p:cBhvr additive="base">
                                        <p:cTn id="18" dur="500" fill="hold"/>
                                        <p:tgtEl>
                                          <p:spTgt spid="13722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7220"/>
                                        </p:tgtEl>
                                        <p:attrNameLst>
                                          <p:attrName>style.visibility</p:attrName>
                                        </p:attrNameLst>
                                      </p:cBhvr>
                                      <p:to>
                                        <p:strVal val="visible"/>
                                      </p:to>
                                    </p:set>
                                    <p:animEffect transition="in" filter="strips(downRight)">
                                      <p:cBhvr>
                                        <p:cTn id="23" dur="500"/>
                                        <p:tgtEl>
                                          <p:spTgt spid="1372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37224"/>
                                        </p:tgtEl>
                                        <p:attrNameLst>
                                          <p:attrName>style.visibility</p:attrName>
                                        </p:attrNameLst>
                                      </p:cBhvr>
                                      <p:to>
                                        <p:strVal val="visible"/>
                                      </p:to>
                                    </p:set>
                                    <p:anim calcmode="lin" valueType="num">
                                      <p:cBhvr>
                                        <p:cTn id="28" dur="1000" fill="hold"/>
                                        <p:tgtEl>
                                          <p:spTgt spid="137224"/>
                                        </p:tgtEl>
                                        <p:attrNameLst>
                                          <p:attrName>ppt_w</p:attrName>
                                        </p:attrNameLst>
                                      </p:cBhvr>
                                      <p:tavLst>
                                        <p:tav tm="0">
                                          <p:val>
                                            <p:fltVal val="0"/>
                                          </p:val>
                                        </p:tav>
                                        <p:tav tm="100000">
                                          <p:val>
                                            <p:strVal val="#ppt_w"/>
                                          </p:val>
                                        </p:tav>
                                      </p:tavLst>
                                    </p:anim>
                                    <p:anim calcmode="lin" valueType="num">
                                      <p:cBhvr>
                                        <p:cTn id="29" dur="1000" fill="hold"/>
                                        <p:tgtEl>
                                          <p:spTgt spid="137224"/>
                                        </p:tgtEl>
                                        <p:attrNameLst>
                                          <p:attrName>ppt_h</p:attrName>
                                        </p:attrNameLst>
                                      </p:cBhvr>
                                      <p:tavLst>
                                        <p:tav tm="0">
                                          <p:val>
                                            <p:fltVal val="0"/>
                                          </p:val>
                                        </p:tav>
                                        <p:tav tm="100000">
                                          <p:val>
                                            <p:strVal val="#ppt_h"/>
                                          </p:val>
                                        </p:tav>
                                      </p:tavLst>
                                    </p:anim>
                                    <p:anim calcmode="lin" valueType="num">
                                      <p:cBhvr>
                                        <p:cTn id="30" dur="1000" fill="hold"/>
                                        <p:tgtEl>
                                          <p:spTgt spid="137224"/>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372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37221"/>
                                        </p:tgtEl>
                                        <p:attrNameLst>
                                          <p:attrName>style.visibility</p:attrName>
                                        </p:attrNameLst>
                                      </p:cBhvr>
                                      <p:to>
                                        <p:strVal val="visible"/>
                                      </p:to>
                                    </p:set>
                                    <p:animEffect transition="in" filter="strips(downRight)">
                                      <p:cBhvr>
                                        <p:cTn id="36" dur="500"/>
                                        <p:tgtEl>
                                          <p:spTgt spid="1372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137225"/>
                                        </p:tgtEl>
                                        <p:attrNameLst>
                                          <p:attrName>style.visibility</p:attrName>
                                        </p:attrNameLst>
                                      </p:cBhvr>
                                      <p:to>
                                        <p:strVal val="visible"/>
                                      </p:to>
                                    </p:set>
                                    <p:anim calcmode="lin" valueType="num">
                                      <p:cBhvr>
                                        <p:cTn id="41" dur="1000" fill="hold"/>
                                        <p:tgtEl>
                                          <p:spTgt spid="137225"/>
                                        </p:tgtEl>
                                        <p:attrNameLst>
                                          <p:attrName>ppt_w</p:attrName>
                                        </p:attrNameLst>
                                      </p:cBhvr>
                                      <p:tavLst>
                                        <p:tav tm="0">
                                          <p:val>
                                            <p:fltVal val="0"/>
                                          </p:val>
                                        </p:tav>
                                        <p:tav tm="100000">
                                          <p:val>
                                            <p:strVal val="#ppt_w"/>
                                          </p:val>
                                        </p:tav>
                                      </p:tavLst>
                                    </p:anim>
                                    <p:anim calcmode="lin" valueType="num">
                                      <p:cBhvr>
                                        <p:cTn id="42" dur="1000" fill="hold"/>
                                        <p:tgtEl>
                                          <p:spTgt spid="137225"/>
                                        </p:tgtEl>
                                        <p:attrNameLst>
                                          <p:attrName>ppt_h</p:attrName>
                                        </p:attrNameLst>
                                      </p:cBhvr>
                                      <p:tavLst>
                                        <p:tav tm="0">
                                          <p:val>
                                            <p:fltVal val="0"/>
                                          </p:val>
                                        </p:tav>
                                        <p:tav tm="100000">
                                          <p:val>
                                            <p:strVal val="#ppt_h"/>
                                          </p:val>
                                        </p:tav>
                                      </p:tavLst>
                                    </p:anim>
                                    <p:anim calcmode="lin" valueType="num">
                                      <p:cBhvr>
                                        <p:cTn id="43" dur="1000" fill="hold"/>
                                        <p:tgtEl>
                                          <p:spTgt spid="13722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3722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19" grpId="0" autoUpdateAnimBg="0"/>
      <p:bldP spid="137220" grpId="0" autoUpdateAnimBg="0"/>
      <p:bldP spid="137221" grpId="0" autoUpdateAnimBg="0"/>
      <p:bldP spid="137224" grpId="0" autoUpdateAnimBg="0"/>
      <p:bldP spid="137225" grpId="0" autoUpdateAnimBg="0"/>
      <p:bldP spid="13722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sz="quarter" idx="10"/>
          </p:nvPr>
        </p:nvSpPr>
        <p:spPr/>
        <p:txBody>
          <a:bodyPr>
            <a:normAutofit/>
          </a:bodyPr>
          <a:lstStyle/>
          <a:p>
            <a:pPr eaLnBrk="1" hangingPunct="1"/>
            <a:r>
              <a:rPr lang="zh-CN" altLang="en-US" dirty="0" smtClean="0"/>
              <a:t>是稳定排序，可</a:t>
            </a:r>
            <a:r>
              <a:rPr lang="zh-CN" altLang="en-US" dirty="0" smtClean="0">
                <a:solidFill>
                  <a:srgbClr val="FF0000"/>
                </a:solidFill>
              </a:rPr>
              <a:t>在算法设计时保证其稳定性</a:t>
            </a:r>
          </a:p>
          <a:p>
            <a:pPr eaLnBrk="1" hangingPunct="1"/>
            <a:r>
              <a:rPr lang="zh-CN" altLang="en-US" dirty="0" smtClean="0"/>
              <a:t>最好情况发生在表已经有序时，此时时间复杂度为</a:t>
            </a:r>
            <a:r>
              <a:rPr lang="en-US" altLang="zh-CN" dirty="0" smtClean="0"/>
              <a:t>O(n),</a:t>
            </a:r>
            <a:r>
              <a:rPr lang="zh-CN" altLang="en-US" dirty="0" smtClean="0"/>
              <a:t>比较次数为</a:t>
            </a:r>
            <a:r>
              <a:rPr lang="en-US" altLang="zh-CN" dirty="0" smtClean="0"/>
              <a:t>n-1</a:t>
            </a:r>
            <a:r>
              <a:rPr lang="zh-CN" altLang="en-US" dirty="0" smtClean="0"/>
              <a:t>次，</a:t>
            </a:r>
            <a:r>
              <a:rPr lang="zh-CN" altLang="en-US" smtClean="0"/>
              <a:t>移动次数可为</a:t>
            </a:r>
            <a:r>
              <a:rPr lang="en-US" altLang="zh-CN" smtClean="0"/>
              <a:t>0</a:t>
            </a:r>
            <a:r>
              <a:rPr lang="zh-CN" altLang="en-US" smtClean="0"/>
              <a:t>次</a:t>
            </a:r>
            <a:r>
              <a:rPr lang="zh-CN" altLang="en-US" dirty="0" smtClean="0"/>
              <a:t>。</a:t>
            </a:r>
            <a:r>
              <a:rPr lang="zh-CN" altLang="en-US" u="sng" dirty="0" smtClean="0">
                <a:solidFill>
                  <a:srgbClr val="FF0000"/>
                </a:solidFill>
              </a:rPr>
              <a:t>表接近有序时最好</a:t>
            </a:r>
            <a:r>
              <a:rPr lang="zh-CN" altLang="en-US" u="sng" smtClean="0">
                <a:solidFill>
                  <a:srgbClr val="FF0000"/>
                </a:solidFill>
              </a:rPr>
              <a:t>的算法，具有</a:t>
            </a:r>
            <a:r>
              <a:rPr lang="zh-CN" altLang="en-US" u="sng" dirty="0" smtClean="0">
                <a:solidFill>
                  <a:srgbClr val="FF0000"/>
                </a:solidFill>
              </a:rPr>
              <a:t>适应性。</a:t>
            </a:r>
            <a:r>
              <a:rPr lang="en-US" altLang="zh-CN" u="sng" smtClean="0">
                <a:solidFill>
                  <a:srgbClr val="FF0000"/>
                </a:solidFill>
              </a:rPr>
              <a:t>n</a:t>
            </a:r>
            <a:r>
              <a:rPr lang="zh-CN" altLang="en-US" u="sng" smtClean="0">
                <a:solidFill>
                  <a:srgbClr val="FF0000"/>
                </a:solidFill>
              </a:rPr>
              <a:t>较小时，</a:t>
            </a:r>
            <a:r>
              <a:rPr lang="zh-CN" altLang="en-US" u="sng" dirty="0" smtClean="0">
                <a:solidFill>
                  <a:srgbClr val="FF0000"/>
                </a:solidFill>
              </a:rPr>
              <a:t>可保持较高的效率。</a:t>
            </a:r>
          </a:p>
          <a:p>
            <a:pPr eaLnBrk="1" hangingPunct="1"/>
            <a:r>
              <a:rPr lang="zh-CN" altLang="en-US" dirty="0" smtClean="0"/>
              <a:t>最坏情况发生在表反序时，此时时间复杂度为</a:t>
            </a:r>
            <a:r>
              <a:rPr lang="en-US" altLang="zh-CN" dirty="0" smtClean="0">
                <a:solidFill>
                  <a:srgbClr val="FF3300"/>
                </a:solidFill>
              </a:rPr>
              <a:t>O(n</a:t>
            </a:r>
            <a:r>
              <a:rPr lang="en-US" altLang="zh-CN" baseline="30000" dirty="0" smtClean="0">
                <a:solidFill>
                  <a:srgbClr val="FF3300"/>
                </a:solidFill>
              </a:rPr>
              <a:t>2</a:t>
            </a:r>
            <a:r>
              <a:rPr lang="en-US" altLang="zh-CN" dirty="0" smtClean="0">
                <a:solidFill>
                  <a:srgbClr val="FF3300"/>
                </a:solidFill>
              </a:rPr>
              <a:t>),</a:t>
            </a:r>
            <a:r>
              <a:rPr lang="zh-CN" altLang="en-US" dirty="0" smtClean="0"/>
              <a:t>比较次数为</a:t>
            </a:r>
            <a:r>
              <a:rPr lang="en-US" altLang="zh-CN" dirty="0" smtClean="0"/>
              <a:t>n(n-1)/2</a:t>
            </a:r>
            <a:r>
              <a:rPr lang="zh-CN" altLang="en-US" dirty="0" smtClean="0"/>
              <a:t>次，移动次数为</a:t>
            </a:r>
            <a:r>
              <a:rPr lang="en-US" altLang="zh-CN" dirty="0" smtClean="0"/>
              <a:t>n(n-1)/2+2(n-1)</a:t>
            </a:r>
            <a:r>
              <a:rPr lang="zh-CN" altLang="en-US" dirty="0" smtClean="0"/>
              <a:t>次。</a:t>
            </a:r>
            <a:endParaRPr lang="en-US" altLang="zh-CN" dirty="0" smtClean="0"/>
          </a:p>
          <a:p>
            <a:r>
              <a:rPr lang="zh-CN" altLang="en-US" smtClean="0"/>
              <a:t>插入排序</a:t>
            </a:r>
            <a:r>
              <a:rPr lang="zh-CN" altLang="en-US" smtClean="0">
                <a:solidFill>
                  <a:srgbClr val="FF0000"/>
                </a:solidFill>
              </a:rPr>
              <a:t>可用于链表</a:t>
            </a:r>
            <a:endParaRPr lang="zh-CN" altLang="en-US" dirty="0" smtClean="0">
              <a:solidFill>
                <a:srgbClr val="FF0000"/>
              </a:solidFill>
            </a:endParaRPr>
          </a:p>
          <a:p>
            <a:pPr eaLnBrk="1" hangingPunct="1"/>
            <a:endParaRPr lang="en-US" altLang="zh-CN" dirty="0" smtClean="0"/>
          </a:p>
        </p:txBody>
      </p:sp>
      <p:sp>
        <p:nvSpPr>
          <p:cNvPr id="21506" name="Rectangle 2"/>
          <p:cNvSpPr>
            <a:spLocks noGrp="1" noChangeArrowheads="1"/>
          </p:cNvSpPr>
          <p:nvPr>
            <p:ph type="title"/>
          </p:nvPr>
        </p:nvSpPr>
        <p:spPr/>
        <p:txBody>
          <a:bodyPr>
            <a:normAutofit fontScale="90000"/>
          </a:bodyPr>
          <a:lstStyle/>
          <a:p>
            <a:pPr eaLnBrk="1" hangingPunct="1"/>
            <a:r>
              <a:rPr lang="zh-CN" altLang="en-US" smtClean="0"/>
              <a:t>顺序表下插入排序性能</a:t>
            </a:r>
          </a:p>
        </p:txBody>
      </p:sp>
    </p:spTree>
    <p:extLst>
      <p:ext uri="{BB962C8B-B14F-4D97-AF65-F5344CB8AC3E}">
        <p14:creationId xmlns:p14="http://schemas.microsoft.com/office/powerpoint/2010/main" val="249254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6614" y="1148213"/>
            <a:ext cx="10943965" cy="3361705"/>
          </a:xfrm>
        </p:spPr>
        <p:txBody>
          <a:bodyPr>
            <a:normAutofit fontScale="85000" lnSpcReduction="10000"/>
          </a:bodyPr>
          <a:lstStyle/>
          <a:p>
            <a:r>
              <a:rPr lang="en-US" altLang="zh-CN" smtClean="0"/>
              <a:t>1</a:t>
            </a:r>
            <a:r>
              <a:rPr lang="zh-CN" altLang="en-US" smtClean="0"/>
              <a:t>、</a:t>
            </a:r>
            <a:r>
              <a:rPr lang="zh-CN" altLang="en-US"/>
              <a:t>冒泡排序由于要对相邻元素进行两两比较，且一旦发现元素顺序不符合要求，即发生交换，因此比较次数和交换次数冗余都比较大。</a:t>
            </a:r>
          </a:p>
          <a:p>
            <a:r>
              <a:rPr lang="en-US" altLang="zh-CN" smtClean="0"/>
              <a:t>2</a:t>
            </a:r>
            <a:r>
              <a:rPr lang="zh-CN" altLang="en-US" smtClean="0"/>
              <a:t>、</a:t>
            </a:r>
            <a:r>
              <a:rPr lang="zh-CN" altLang="en-US"/>
              <a:t>选择排序的效率与初始状态无关。比较次数为</a:t>
            </a:r>
            <a:r>
              <a:rPr lang="en-US" altLang="zh-CN" smtClean="0"/>
              <a:t>n(n-1)/2</a:t>
            </a:r>
            <a:r>
              <a:rPr lang="zh-CN" altLang="en-US"/>
              <a:t>，移动次数为</a:t>
            </a:r>
            <a:r>
              <a:rPr lang="en-US" altLang="zh-CN" smtClean="0"/>
              <a:t>3(n-1)</a:t>
            </a:r>
            <a:r>
              <a:rPr lang="zh-CN" altLang="en-US"/>
              <a:t>；</a:t>
            </a:r>
            <a:r>
              <a:rPr lang="zh-CN" altLang="en-US" smtClean="0"/>
              <a:t>  插入排序效率</a:t>
            </a:r>
            <a:r>
              <a:rPr lang="zh-CN" altLang="en-US"/>
              <a:t>与初始状态有关，最好情况是当原始数据基本有序时，</a:t>
            </a:r>
            <a:r>
              <a:rPr lang="en-US" altLang="zh-CN"/>
              <a:t>(n-1</a:t>
            </a:r>
            <a:r>
              <a:rPr lang="zh-CN" altLang="en-US"/>
              <a:t>次比较，</a:t>
            </a:r>
            <a:r>
              <a:rPr lang="en-US" altLang="zh-CN"/>
              <a:t>0</a:t>
            </a:r>
            <a:r>
              <a:rPr lang="zh-CN" altLang="en-US"/>
              <a:t>次移动）</a:t>
            </a:r>
            <a:r>
              <a:rPr lang="zh-CN" altLang="en-US" smtClean="0"/>
              <a:t>。由于</a:t>
            </a:r>
            <a:r>
              <a:rPr lang="zh-CN" altLang="en-US"/>
              <a:t>减少了移动次数，当记录元素较大时，选择排序比插入排序更为合适。而记录元素较小，移动花费时间不多时，插入排序由于比较次数少，会更好</a:t>
            </a:r>
            <a:r>
              <a:rPr lang="zh-CN" altLang="en-US" smtClean="0"/>
              <a:t>。</a:t>
            </a:r>
            <a:endParaRPr lang="en-US" altLang="zh-CN" smtClean="0"/>
          </a:p>
          <a:p>
            <a:endParaRPr lang="zh-CN" altLang="en-US"/>
          </a:p>
        </p:txBody>
      </p:sp>
      <p:sp>
        <p:nvSpPr>
          <p:cNvPr id="3" name="标题 2"/>
          <p:cNvSpPr>
            <a:spLocks noGrp="1"/>
          </p:cNvSpPr>
          <p:nvPr>
            <p:ph type="title"/>
          </p:nvPr>
        </p:nvSpPr>
        <p:spPr/>
        <p:txBody>
          <a:bodyPr>
            <a:normAutofit fontScale="90000"/>
          </a:bodyPr>
          <a:lstStyle/>
          <a:p>
            <a:r>
              <a:rPr lang="zh-CN" altLang="en-US" smtClean="0"/>
              <a:t>三种简单排序</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142667212"/>
              </p:ext>
            </p:extLst>
          </p:nvPr>
        </p:nvGraphicFramePr>
        <p:xfrm>
          <a:off x="2206774" y="4077866"/>
          <a:ext cx="8126944" cy="2210200"/>
        </p:xfrm>
        <a:graphic>
          <a:graphicData uri="http://schemas.openxmlformats.org/drawingml/2006/table">
            <a:tbl>
              <a:tblPr firstRow="1" bandRow="1">
                <a:tableStyleId>{5C22544A-7EE6-4342-B048-85BDC9FD1C3A}</a:tableStyleId>
              </a:tblPr>
              <a:tblGrid>
                <a:gridCol w="2031736"/>
                <a:gridCol w="2031736"/>
                <a:gridCol w="2031736"/>
                <a:gridCol w="2031736"/>
              </a:tblGrid>
              <a:tr h="442040">
                <a:tc>
                  <a:txBody>
                    <a:bodyPr/>
                    <a:lstStyle/>
                    <a:p>
                      <a:endParaRPr lang="zh-CN" altLang="en-US" sz="2300"/>
                    </a:p>
                  </a:txBody>
                  <a:tcPr/>
                </a:tc>
                <a:tc>
                  <a:txBody>
                    <a:bodyPr/>
                    <a:lstStyle/>
                    <a:p>
                      <a:r>
                        <a:rPr lang="zh-CN" altLang="en-US" sz="2300" smtClean="0"/>
                        <a:t>冒泡排序</a:t>
                      </a:r>
                      <a:endParaRPr lang="zh-CN" altLang="en-US" sz="2300"/>
                    </a:p>
                  </a:txBody>
                  <a:tcPr/>
                </a:tc>
                <a:tc>
                  <a:txBody>
                    <a:bodyPr/>
                    <a:lstStyle/>
                    <a:p>
                      <a:r>
                        <a:rPr lang="zh-CN" altLang="en-US" sz="2300" smtClean="0"/>
                        <a:t>选择排序</a:t>
                      </a:r>
                      <a:endParaRPr lang="zh-CN" altLang="en-US" sz="2300"/>
                    </a:p>
                  </a:txBody>
                  <a:tcPr/>
                </a:tc>
                <a:tc>
                  <a:txBody>
                    <a:bodyPr/>
                    <a:lstStyle/>
                    <a:p>
                      <a:r>
                        <a:rPr lang="zh-CN" altLang="en-US" sz="2300" smtClean="0"/>
                        <a:t>插入排序</a:t>
                      </a:r>
                      <a:endParaRPr lang="zh-CN" altLang="en-US" sz="2300"/>
                    </a:p>
                  </a:txBody>
                  <a:tcPr/>
                </a:tc>
              </a:tr>
              <a:tr h="442040">
                <a:tc>
                  <a:txBody>
                    <a:bodyPr/>
                    <a:lstStyle/>
                    <a:p>
                      <a:r>
                        <a:rPr lang="zh-CN" altLang="en-US" sz="2300" smtClean="0"/>
                        <a:t>平均比较次数</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z="2300" smtClean="0"/>
                        <a:t>0.5n</a:t>
                      </a:r>
                      <a:r>
                        <a:rPr lang="en-US" altLang="zh-CN" sz="2300" baseline="30000" smtClean="0"/>
                        <a:t>2</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z="2300" smtClean="0"/>
                        <a:t>0.5n</a:t>
                      </a:r>
                      <a:r>
                        <a:rPr lang="en-US" altLang="zh-CN" sz="2300" baseline="30000" smtClean="0"/>
                        <a:t>2</a:t>
                      </a:r>
                      <a:endParaRPr lang="zh-CN" altLang="en-US" sz="2300"/>
                    </a:p>
                  </a:txBody>
                  <a:tcPr/>
                </a:tc>
                <a:tc>
                  <a:txBody>
                    <a:bodyPr/>
                    <a:lstStyle/>
                    <a:p>
                      <a:r>
                        <a:rPr lang="en-US" altLang="zh-CN" sz="2300" smtClean="0"/>
                        <a:t>0.25n</a:t>
                      </a:r>
                      <a:r>
                        <a:rPr lang="en-US" altLang="zh-CN" sz="2300" baseline="30000" smtClean="0"/>
                        <a:t>2</a:t>
                      </a:r>
                      <a:endParaRPr lang="zh-CN" altLang="en-US" sz="2300" baseline="30000"/>
                    </a:p>
                  </a:txBody>
                  <a:tcPr/>
                </a:tc>
              </a:tr>
              <a:tr h="442040">
                <a:tc>
                  <a:txBody>
                    <a:bodyPr/>
                    <a:lstStyle/>
                    <a:p>
                      <a:r>
                        <a:rPr lang="zh-CN" altLang="en-US" sz="2300" smtClean="0"/>
                        <a:t>平均移动次数</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z="2300" smtClean="0"/>
                        <a:t>0.75n</a:t>
                      </a:r>
                      <a:r>
                        <a:rPr lang="en-US" altLang="zh-CN" sz="2300" baseline="30000" smtClean="0"/>
                        <a:t>2</a:t>
                      </a:r>
                      <a:endParaRPr lang="zh-CN" altLang="en-US" sz="2300" baseline="30000" smtClean="0"/>
                    </a:p>
                  </a:txBody>
                  <a:tcPr/>
                </a:tc>
                <a:tc>
                  <a:txBody>
                    <a:bodyPr/>
                    <a:lstStyle/>
                    <a:p>
                      <a:r>
                        <a:rPr lang="en-US" altLang="zh-CN" sz="2300" smtClean="0"/>
                        <a:t>3n</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en-US" altLang="zh-CN" sz="2300" smtClean="0"/>
                        <a:t>0.25n</a:t>
                      </a:r>
                      <a:r>
                        <a:rPr lang="en-US" altLang="zh-CN" sz="2300" baseline="30000" smtClean="0"/>
                        <a:t>2</a:t>
                      </a:r>
                      <a:endParaRPr lang="zh-CN" altLang="en-US" sz="2300" baseline="30000" smtClean="0"/>
                    </a:p>
                  </a:txBody>
                  <a:tcPr/>
                </a:tc>
              </a:tr>
              <a:tr h="442040">
                <a:tc>
                  <a:txBody>
                    <a:bodyPr/>
                    <a:lstStyle/>
                    <a:p>
                      <a:r>
                        <a:rPr lang="zh-CN" altLang="en-US" sz="2300" smtClean="0"/>
                        <a:t>稳定性</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zh-CN" altLang="en-US" sz="2300" kern="1200" smtClean="0">
                          <a:solidFill>
                            <a:schemeClr val="dk1"/>
                          </a:solidFill>
                          <a:latin typeface="+mn-lt"/>
                          <a:ea typeface="+mn-ea"/>
                          <a:cs typeface="+mn-cs"/>
                        </a:rPr>
                        <a:t>是</a:t>
                      </a:r>
                    </a:p>
                  </a:txBody>
                  <a:tcPr/>
                </a:tc>
                <a:tc>
                  <a:txBody>
                    <a:bodyPr/>
                    <a:lstStyle/>
                    <a:p>
                      <a:r>
                        <a:rPr lang="zh-CN" altLang="en-US" sz="2300" smtClean="0"/>
                        <a:t>不</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zh-CN" altLang="en-US" sz="2300" kern="1200" smtClean="0">
                          <a:solidFill>
                            <a:schemeClr val="dk1"/>
                          </a:solidFill>
                          <a:latin typeface="+mn-lt"/>
                          <a:ea typeface="+mn-ea"/>
                          <a:cs typeface="+mn-cs"/>
                        </a:rPr>
                        <a:t>是</a:t>
                      </a:r>
                    </a:p>
                  </a:txBody>
                  <a:tcPr/>
                </a:tc>
              </a:tr>
              <a:tr h="442040">
                <a:tc>
                  <a:txBody>
                    <a:bodyPr/>
                    <a:lstStyle/>
                    <a:p>
                      <a:r>
                        <a:rPr lang="zh-CN" altLang="en-US" sz="2300" smtClean="0"/>
                        <a:t>适应性</a:t>
                      </a:r>
                      <a:endParaRPr lang="zh-CN" altLang="en-US" sz="2300"/>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zh-CN" altLang="en-US" sz="2300" kern="1200" smtClean="0">
                          <a:solidFill>
                            <a:schemeClr val="dk1"/>
                          </a:solidFill>
                          <a:latin typeface="+mn-lt"/>
                          <a:ea typeface="+mn-ea"/>
                          <a:cs typeface="+mn-cs"/>
                        </a:rPr>
                        <a:t>是</a:t>
                      </a:r>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zh-CN" altLang="en-US" sz="2300" smtClean="0"/>
                        <a:t>不</a:t>
                      </a:r>
                    </a:p>
                  </a:txBody>
                  <a:tcPr/>
                </a:tc>
                <a:tc>
                  <a:txBody>
                    <a:bodyPr/>
                    <a:lstStyle/>
                    <a:p>
                      <a:pPr marL="0" marR="0" indent="0" algn="l" defTabSz="586060" rtl="0" eaLnBrk="1" fontAlgn="auto" latinLnBrk="0" hangingPunct="1">
                        <a:lnSpc>
                          <a:spcPct val="100000"/>
                        </a:lnSpc>
                        <a:spcBef>
                          <a:spcPts val="0"/>
                        </a:spcBef>
                        <a:spcAft>
                          <a:spcPts val="0"/>
                        </a:spcAft>
                        <a:buClrTx/>
                        <a:buSzTx/>
                        <a:buFontTx/>
                        <a:buNone/>
                        <a:tabLst/>
                        <a:defRPr/>
                      </a:pPr>
                      <a:r>
                        <a:rPr lang="zh-CN" altLang="en-US" sz="2300" kern="1200" smtClean="0">
                          <a:solidFill>
                            <a:schemeClr val="dk1"/>
                          </a:solidFill>
                          <a:latin typeface="+mn-lt"/>
                          <a:ea typeface="+mn-ea"/>
                          <a:cs typeface="+mn-cs"/>
                        </a:rPr>
                        <a:t>是</a:t>
                      </a:r>
                    </a:p>
                  </a:txBody>
                  <a:tcPr/>
                </a:tc>
              </a:tr>
            </a:tbl>
          </a:graphicData>
        </a:graphic>
      </p:graphicFrame>
    </p:spTree>
    <p:extLst>
      <p:ext uri="{BB962C8B-B14F-4D97-AF65-F5344CB8AC3E}">
        <p14:creationId xmlns:p14="http://schemas.microsoft.com/office/powerpoint/2010/main" val="302525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Autofit/>
          </a:bodyPr>
          <a:lstStyle/>
          <a:p>
            <a:pPr>
              <a:lnSpc>
                <a:spcPct val="150000"/>
              </a:lnSpc>
              <a:spcBef>
                <a:spcPct val="50000"/>
              </a:spcBef>
              <a:defRPr/>
            </a:pPr>
            <a:r>
              <a:rPr lang="zh-CN" altLang="en-US" sz="4100"/>
              <a:t>希</a:t>
            </a:r>
            <a:r>
              <a:rPr lang="zh-CN" altLang="en-US" sz="4100" dirty="0"/>
              <a:t>尔排序</a:t>
            </a:r>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87</a:t>
            </a:fld>
            <a:endParaRPr lang="zh-CN" altLang="en-US" dirty="0"/>
          </a:p>
        </p:txBody>
      </p:sp>
      <p:sp>
        <p:nvSpPr>
          <p:cNvPr id="3" name="矩形 2">
            <a:extLst>
              <a:ext uri="{FF2B5EF4-FFF2-40B4-BE49-F238E27FC236}">
                <a16:creationId xmlns="" xmlns:a16="http://schemas.microsoft.com/office/drawing/2014/main" id="{7C731C68-D8B4-4EFA-9F8F-8A549ADC8D98}"/>
              </a:ext>
            </a:extLst>
          </p:cNvPr>
          <p:cNvSpPr/>
          <p:nvPr/>
        </p:nvSpPr>
        <p:spPr>
          <a:xfrm>
            <a:off x="694610" y="1165849"/>
            <a:ext cx="10830473" cy="4401205"/>
          </a:xfrm>
          <a:prstGeom prst="rect">
            <a:avLst/>
          </a:prstGeom>
        </p:spPr>
        <p:txBody>
          <a:bodyPr wrap="square">
            <a:spAutoFit/>
          </a:bodyPr>
          <a:lstStyle/>
          <a:p>
            <a:pPr marL="457200" lvl="0" indent="-457200" algn="just">
              <a:buFont typeface="Arial" pitchFamily="34" charset="0"/>
              <a:buChar char="•"/>
            </a:pPr>
            <a:r>
              <a:rPr lang="zh-CN" altLang="en-US" sz="2800" b="1">
                <a:solidFill>
                  <a:srgbClr val="00007D"/>
                </a:solidFill>
                <a:latin typeface="Comic Sans MS" pitchFamily="66" charset="0"/>
                <a:ea typeface="楷体_GB2312" pitchFamily="49" charset="-122"/>
              </a:rPr>
              <a:t>也称为“缩小增量排序”。</a:t>
            </a:r>
            <a:endParaRPr lang="en-US" altLang="zh-CN" sz="2800" b="1">
              <a:solidFill>
                <a:srgbClr val="00007D"/>
              </a:solidFill>
              <a:latin typeface="Comic Sans MS" pitchFamily="66" charset="0"/>
              <a:ea typeface="楷体_GB2312" pitchFamily="49" charset="-122"/>
            </a:endParaRPr>
          </a:p>
          <a:p>
            <a:pPr marL="457200" lvl="0" indent="-457200" algn="just">
              <a:buFont typeface="Arial" pitchFamily="34" charset="0"/>
              <a:buChar char="•"/>
            </a:pPr>
            <a:r>
              <a:rPr lang="zh-CN" altLang="en-US" sz="2800" b="1">
                <a:solidFill>
                  <a:srgbClr val="00007D"/>
                </a:solidFill>
                <a:latin typeface="Comic Sans MS" pitchFamily="66" charset="0"/>
                <a:ea typeface="楷体_GB2312" pitchFamily="49" charset="-122"/>
              </a:rPr>
              <a:t>直接插入排序算法性能算法时间复杂度为</a:t>
            </a:r>
            <a:r>
              <a:rPr lang="en-US" altLang="zh-CN" sz="2800" b="1">
                <a:solidFill>
                  <a:srgbClr val="00007D"/>
                </a:solidFill>
                <a:latin typeface="Comic Sans MS" pitchFamily="66" charset="0"/>
                <a:ea typeface="楷体_GB2312" pitchFamily="49" charset="-122"/>
              </a:rPr>
              <a:t>O(n</a:t>
            </a:r>
            <a:r>
              <a:rPr lang="en-US" altLang="zh-CN" sz="2800" b="1" baseline="30000">
                <a:solidFill>
                  <a:srgbClr val="00007D"/>
                </a:solidFill>
                <a:latin typeface="Comic Sans MS" pitchFamily="66" charset="0"/>
                <a:ea typeface="楷体_GB2312" pitchFamily="49" charset="-122"/>
              </a:rPr>
              <a:t>2</a:t>
            </a:r>
            <a:r>
              <a:rPr lang="en-US" altLang="zh-CN" sz="2800" b="1">
                <a:solidFill>
                  <a:srgbClr val="00007D"/>
                </a:solidFill>
                <a:latin typeface="Comic Sans MS" pitchFamily="66" charset="0"/>
                <a:ea typeface="楷体_GB2312" pitchFamily="49" charset="-122"/>
              </a:rPr>
              <a:t>)</a:t>
            </a:r>
            <a:r>
              <a:rPr lang="zh-CN" altLang="en-US" sz="2800" b="1">
                <a:solidFill>
                  <a:srgbClr val="00007D"/>
                </a:solidFill>
                <a:latin typeface="Comic Sans MS" pitchFamily="66" charset="0"/>
                <a:ea typeface="楷体_GB2312" pitchFamily="49" charset="-122"/>
              </a:rPr>
              <a:t>，但是若待排序记录在未排序之前已经符合排序要求，其时间复杂度为</a:t>
            </a:r>
            <a:r>
              <a:rPr lang="en-US" altLang="zh-CN" sz="2800" b="1">
                <a:solidFill>
                  <a:srgbClr val="00007D"/>
                </a:solidFill>
                <a:latin typeface="Comic Sans MS" pitchFamily="66" charset="0"/>
                <a:ea typeface="楷体_GB2312" pitchFamily="49" charset="-122"/>
              </a:rPr>
              <a:t>O(n)</a:t>
            </a:r>
            <a:r>
              <a:rPr lang="zh-CN" altLang="en-US" sz="2800" b="1">
                <a:solidFill>
                  <a:srgbClr val="00007D"/>
                </a:solidFill>
                <a:latin typeface="Comic Sans MS" pitchFamily="66" charset="0"/>
                <a:ea typeface="楷体_GB2312" pitchFamily="49" charset="-122"/>
              </a:rPr>
              <a:t>，因此我们可以推测：若待排序记录在未排序之前已基本有序，则其效率可大大提高；</a:t>
            </a:r>
            <a:endParaRPr lang="en-US" altLang="zh-CN" sz="2800" b="1">
              <a:solidFill>
                <a:srgbClr val="00007D"/>
              </a:solidFill>
              <a:latin typeface="Comic Sans MS" pitchFamily="66" charset="0"/>
              <a:ea typeface="楷体_GB2312" pitchFamily="49" charset="-122"/>
            </a:endParaRPr>
          </a:p>
          <a:p>
            <a:pPr marL="457200" lvl="0" indent="-457200" algn="just">
              <a:buFont typeface="Arial" pitchFamily="34" charset="0"/>
              <a:buChar char="•"/>
            </a:pPr>
            <a:r>
              <a:rPr lang="zh-CN" altLang="en-US" sz="2800" b="1">
                <a:solidFill>
                  <a:srgbClr val="FF0000"/>
                </a:solidFill>
                <a:latin typeface="Comic Sans MS" pitchFamily="66" charset="0"/>
                <a:ea typeface="楷体_GB2312" pitchFamily="49" charset="-122"/>
              </a:rPr>
              <a:t>当</a:t>
            </a:r>
            <a:r>
              <a:rPr lang="en-US" altLang="zh-CN" sz="2800" b="1">
                <a:solidFill>
                  <a:srgbClr val="FF0000"/>
                </a:solidFill>
                <a:latin typeface="Comic Sans MS" pitchFamily="66" charset="0"/>
                <a:ea typeface="楷体_GB2312" pitchFamily="49" charset="-122"/>
              </a:rPr>
              <a:t>n</a:t>
            </a:r>
            <a:r>
              <a:rPr lang="zh-CN" altLang="en-US" sz="2800" b="1">
                <a:solidFill>
                  <a:srgbClr val="FF0000"/>
                </a:solidFill>
                <a:latin typeface="Comic Sans MS" pitchFamily="66" charset="0"/>
                <a:ea typeface="楷体_GB2312" pitchFamily="49" charset="-122"/>
              </a:rPr>
              <a:t>值较小时</a:t>
            </a:r>
            <a:r>
              <a:rPr lang="zh-CN" altLang="en-US" sz="2800" b="1">
                <a:solidFill>
                  <a:srgbClr val="00007D"/>
                </a:solidFill>
                <a:latin typeface="Comic Sans MS" pitchFamily="66" charset="0"/>
                <a:ea typeface="楷体_GB2312" pitchFamily="49" charset="-122"/>
              </a:rPr>
              <a:t>，直接插入排序算法的效率较高。</a:t>
            </a:r>
            <a:endParaRPr lang="en-US" altLang="zh-CN" sz="2800" b="1">
              <a:solidFill>
                <a:srgbClr val="00007D"/>
              </a:solidFill>
              <a:latin typeface="Comic Sans MS" pitchFamily="66" charset="0"/>
              <a:ea typeface="楷体_GB2312" pitchFamily="49" charset="-122"/>
            </a:endParaRPr>
          </a:p>
          <a:p>
            <a:pPr lvl="0" algn="just"/>
            <a:endParaRPr kumimoji="1" lang="en-US" altLang="zh-CN" sz="2800" b="1">
              <a:solidFill>
                <a:srgbClr val="0000FF"/>
              </a:solidFill>
              <a:latin typeface="Times New Roman" pitchFamily="18" charset="0"/>
              <a:ea typeface="楷体_GB2312" pitchFamily="49" charset="-122"/>
            </a:endParaRPr>
          </a:p>
          <a:p>
            <a:pPr lvl="0" algn="just"/>
            <a:r>
              <a:rPr kumimoji="1" lang="zh-CN" altLang="en-US" sz="2800" b="1">
                <a:solidFill>
                  <a:srgbClr val="0000FF"/>
                </a:solidFill>
                <a:latin typeface="Times New Roman" pitchFamily="18" charset="0"/>
                <a:ea typeface="楷体_GB2312" pitchFamily="49" charset="-122"/>
              </a:rPr>
              <a:t>基本思想：</a:t>
            </a:r>
            <a:r>
              <a:rPr kumimoji="1" lang="zh-CN" altLang="en-US" sz="2800" b="1">
                <a:solidFill>
                  <a:prstClr val="black"/>
                </a:solidFill>
                <a:latin typeface="Times New Roman" pitchFamily="18" charset="0"/>
                <a:ea typeface="楷体_GB2312" pitchFamily="49" charset="-122"/>
              </a:rPr>
              <a:t>对待排记录序列先作</a:t>
            </a:r>
            <a:r>
              <a:rPr kumimoji="1" lang="zh-CN" altLang="en-US" sz="2800" b="1">
                <a:solidFill>
                  <a:srgbClr val="003366"/>
                </a:solidFill>
                <a:latin typeface="Times New Roman" pitchFamily="18" charset="0"/>
                <a:ea typeface="楷体_GB2312" pitchFamily="49" charset="-122"/>
              </a:rPr>
              <a:t>“</a:t>
            </a:r>
            <a:r>
              <a:rPr kumimoji="1" lang="zh-CN" altLang="en-US" sz="2800" b="1">
                <a:solidFill>
                  <a:srgbClr val="0000FF"/>
                </a:solidFill>
                <a:latin typeface="Times New Roman" pitchFamily="18" charset="0"/>
                <a:ea typeface="楷体_GB2312" pitchFamily="49" charset="-122"/>
              </a:rPr>
              <a:t>宏观</a:t>
            </a:r>
            <a:r>
              <a:rPr kumimoji="1" lang="zh-CN" altLang="en-US" sz="2800" b="1">
                <a:solidFill>
                  <a:prstClr val="black"/>
                </a:solidFill>
                <a:latin typeface="Times New Roman" pitchFamily="18" charset="0"/>
                <a:ea typeface="楷体_GB2312" pitchFamily="49" charset="-122"/>
              </a:rPr>
              <a:t>”调整，再作“</a:t>
            </a:r>
            <a:r>
              <a:rPr kumimoji="1" lang="zh-CN" altLang="en-US" sz="2800" b="1">
                <a:solidFill>
                  <a:srgbClr val="0000FF"/>
                </a:solidFill>
                <a:latin typeface="Times New Roman" pitchFamily="18" charset="0"/>
                <a:ea typeface="楷体_GB2312" pitchFamily="49" charset="-122"/>
              </a:rPr>
              <a:t>微观</a:t>
            </a:r>
            <a:r>
              <a:rPr kumimoji="1" lang="zh-CN" altLang="en-US" sz="2800" b="1">
                <a:solidFill>
                  <a:prstClr val="black"/>
                </a:solidFill>
                <a:latin typeface="Times New Roman" pitchFamily="18" charset="0"/>
                <a:ea typeface="楷体_GB2312" pitchFamily="49" charset="-122"/>
              </a:rPr>
              <a:t>”调整。</a:t>
            </a:r>
          </a:p>
          <a:p>
            <a:pPr lvl="0" algn="just"/>
            <a:r>
              <a:rPr lang="zh-CN" altLang="en-US" sz="2800" b="1">
                <a:solidFill>
                  <a:srgbClr val="00007D"/>
                </a:solidFill>
                <a:latin typeface="Comic Sans MS" pitchFamily="66" charset="0"/>
                <a:ea typeface="楷体_GB2312" pitchFamily="49" charset="-122"/>
              </a:rPr>
              <a:t>先将待排序记录划分为若干个子序列，并对这些子序列进行直接插入排序，待整个序列基本有序时，再对其进行直接插入排序。</a:t>
            </a:r>
            <a:endParaRPr lang="zh-CN" altLang="en-US" sz="2800" b="1" dirty="0">
              <a:solidFill>
                <a:srgbClr val="00007D"/>
              </a:solidFill>
              <a:latin typeface="Comic Sans MS" pitchFamily="66" charset="0"/>
              <a:ea typeface="楷体_GB2312" pitchFamily="49" charset="-122"/>
            </a:endParaRPr>
          </a:p>
        </p:txBody>
      </p:sp>
    </p:spTree>
    <p:extLst>
      <p:ext uri="{BB962C8B-B14F-4D97-AF65-F5344CB8AC3E}">
        <p14:creationId xmlns:p14="http://schemas.microsoft.com/office/powerpoint/2010/main" val="240387278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99997" y="1629159"/>
          <a:ext cx="9695186" cy="720892"/>
        </p:xfrm>
        <a:graphic>
          <a:graphicData uri="http://schemas.openxmlformats.org/drawingml/2006/table">
            <a:tbl>
              <a:tblPr firstRow="1" firstCol="1" bandRow="1"/>
              <a:tblGrid>
                <a:gridCol w="880550"/>
                <a:gridCol w="880550"/>
                <a:gridCol w="880550"/>
                <a:gridCol w="881692"/>
                <a:gridCol w="881692"/>
                <a:gridCol w="881692"/>
                <a:gridCol w="881692"/>
                <a:gridCol w="881692"/>
                <a:gridCol w="881692"/>
                <a:gridCol w="881692"/>
                <a:gridCol w="881692"/>
              </a:tblGrid>
              <a:tr h="720892">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16</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25</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12</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30</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47</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11</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23</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36</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9</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18</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31</a:t>
                      </a:r>
                      <a:r>
                        <a:rPr lang="en-US" sz="3600" kern="100" dirty="0">
                          <a:effectLst/>
                          <a:latin typeface="Calibri" panose="020F0502020204030204"/>
                          <a:ea typeface="宋体" panose="02010600030101010101" pitchFamily="2" charset="-122"/>
                          <a:cs typeface="Times New Roman" panose="02020603050405020304"/>
                        </a:rPr>
                        <a:t>  </a:t>
                      </a:r>
                      <a:endParaRPr lang="zh-CN" sz="3600" kern="100" dirty="0">
                        <a:effectLst/>
                        <a:latin typeface="Calibri" panose="020F0502020204030204"/>
                        <a:ea typeface="宋体" panose="02010600030101010101" pitchFamily="2" charset="-122"/>
                        <a:cs typeface="Times New Roman" panose="02020603050405020304"/>
                      </a:endParaRPr>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bl>
          </a:graphicData>
        </a:graphic>
      </p:graphicFrame>
      <p:graphicFrame>
        <p:nvGraphicFramePr>
          <p:cNvPr id="4" name="Table 3"/>
          <p:cNvGraphicFramePr>
            <a:graphicFrameLocks noGrp="1"/>
          </p:cNvGraphicFramePr>
          <p:nvPr/>
        </p:nvGraphicFramePr>
        <p:xfrm>
          <a:off x="1200012" y="3501259"/>
          <a:ext cx="9695176" cy="720892"/>
        </p:xfrm>
        <a:graphic>
          <a:graphicData uri="http://schemas.openxmlformats.org/drawingml/2006/table">
            <a:tbl>
              <a:tblPr firstRow="1" firstCol="1" bandRow="1"/>
              <a:tblGrid>
                <a:gridCol w="880552"/>
                <a:gridCol w="880552"/>
                <a:gridCol w="880552"/>
                <a:gridCol w="881690"/>
                <a:gridCol w="881690"/>
                <a:gridCol w="881690"/>
                <a:gridCol w="881690"/>
                <a:gridCol w="881690"/>
                <a:gridCol w="881690"/>
                <a:gridCol w="881690"/>
                <a:gridCol w="881690"/>
              </a:tblGrid>
              <a:tr h="720892">
                <a:tc>
                  <a:txBody>
                    <a:bodyPr/>
                    <a:lstStyle/>
                    <a:p>
                      <a:endParaRPr lang="zh-CN" altLang="en-US" sz="1800" dirty="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endParaRPr lang="zh-CN" altLang="en-US" sz="180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endParaRPr lang="zh-CN" altLang="en-US" sz="1800" dirty="0"/>
                    </a:p>
                  </a:txBody>
                  <a:tcPr marL="91423" marR="9142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bl>
          </a:graphicData>
        </a:graphic>
      </p:graphicFrame>
      <p:sp>
        <p:nvSpPr>
          <p:cNvPr id="43062" name="Text Box 52"/>
          <p:cNvSpPr txBox="1">
            <a:spLocks noChangeArrowheads="1"/>
          </p:cNvSpPr>
          <p:nvPr/>
        </p:nvSpPr>
        <p:spPr bwMode="auto">
          <a:xfrm>
            <a:off x="1200013" y="333453"/>
            <a:ext cx="6371428" cy="7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None/>
            </a:pPr>
            <a:r>
              <a:rPr lang="en-US" altLang="zh-CN" sz="4000" smtClean="0">
                <a:solidFill>
                  <a:srgbClr val="0000FF"/>
                </a:solidFill>
                <a:latin typeface="Times New Roman" pitchFamily="18" charset="0"/>
                <a:ea typeface="楷体_GB2312" pitchFamily="49" charset="-122"/>
              </a:rPr>
              <a:t> </a:t>
            </a:r>
            <a:r>
              <a:rPr lang="zh-CN" altLang="en-US" sz="3600" smtClean="0">
                <a:solidFill>
                  <a:srgbClr val="005042"/>
                </a:solidFill>
                <a:latin typeface="Times New Roman" pitchFamily="18" charset="0"/>
                <a:ea typeface="隶书" pitchFamily="49" charset="-122"/>
              </a:rPr>
              <a:t>第一趟希尔排序，设增量 </a:t>
            </a:r>
            <a:r>
              <a:rPr lang="en-US" altLang="zh-CN" sz="3600" b="1" smtClean="0">
                <a:solidFill>
                  <a:srgbClr val="A50021"/>
                </a:solidFill>
                <a:latin typeface="Times New Roman" pitchFamily="18" charset="0"/>
                <a:ea typeface="楷体_GB2312" pitchFamily="49" charset="-122"/>
              </a:rPr>
              <a:t>d =5</a:t>
            </a:r>
            <a:endParaRPr lang="en-US" altLang="zh-CN" sz="4000" b="1" smtClean="0">
              <a:solidFill>
                <a:srgbClr val="000000"/>
              </a:solidFill>
              <a:latin typeface="Times New Roman" pitchFamily="18" charset="0"/>
              <a:ea typeface="楷体_GB2312" pitchFamily="49" charset="-122"/>
            </a:endParaRPr>
          </a:p>
        </p:txBody>
      </p:sp>
      <p:graphicFrame>
        <p:nvGraphicFramePr>
          <p:cNvPr id="58" name="Table 57"/>
          <p:cNvGraphicFramePr>
            <a:graphicFrameLocks noGrp="1"/>
          </p:cNvGraphicFramePr>
          <p:nvPr/>
        </p:nvGraphicFramePr>
        <p:xfrm>
          <a:off x="1238099" y="5374964"/>
          <a:ext cx="9657095" cy="719304"/>
        </p:xfrm>
        <a:graphic>
          <a:graphicData uri="http://schemas.openxmlformats.org/drawingml/2006/table">
            <a:tbl>
              <a:tblPr firstRow="1" firstCol="1" bandRow="1"/>
              <a:tblGrid>
                <a:gridCol w="877093"/>
                <a:gridCol w="877093"/>
                <a:gridCol w="877093"/>
                <a:gridCol w="878227"/>
                <a:gridCol w="878227"/>
                <a:gridCol w="878227"/>
                <a:gridCol w="878227"/>
                <a:gridCol w="878227"/>
                <a:gridCol w="878227"/>
                <a:gridCol w="878227"/>
                <a:gridCol w="878227"/>
              </a:tblGrid>
              <a:tr h="719304">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11</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23</a:t>
                      </a:r>
                      <a:endParaRPr lang="zh-CN" sz="3600" kern="100" dirty="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12</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9</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18</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16</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25</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36</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30</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47</a:t>
                      </a:r>
                      <a:endParaRPr lang="zh-CN" sz="3600" kern="10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31</a:t>
                      </a:r>
                      <a:r>
                        <a:rPr lang="en-US" sz="3600" kern="100" dirty="0">
                          <a:effectLst/>
                          <a:latin typeface="Calibri" panose="020F0502020204030204"/>
                          <a:ea typeface="宋体" panose="02010600030101010101" pitchFamily="2" charset="-122"/>
                          <a:cs typeface="Times New Roman" panose="02020603050405020304"/>
                        </a:rPr>
                        <a:t>  </a:t>
                      </a:r>
                      <a:endParaRPr lang="zh-CN" sz="3600" kern="100" dirty="0">
                        <a:effectLst/>
                        <a:latin typeface="Calibri" panose="020F0502020204030204"/>
                        <a:ea typeface="宋体" panose="02010600030101010101" pitchFamily="2" charset="-122"/>
                        <a:cs typeface="Times New Roman" panose="02020603050405020304"/>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bl>
          </a:graphicData>
        </a:graphic>
      </p:graphicFrame>
      <p:sp>
        <p:nvSpPr>
          <p:cNvPr id="43089" name="Text Box 17"/>
          <p:cNvSpPr txBox="1">
            <a:spLocks noChangeArrowheads="1"/>
          </p:cNvSpPr>
          <p:nvPr/>
        </p:nvSpPr>
        <p:spPr bwMode="auto">
          <a:xfrm>
            <a:off x="1200000" y="1048054"/>
            <a:ext cx="97438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None/>
            </a:pPr>
            <a:r>
              <a:rPr lang="en-US" altLang="zh-CN" b="1" smtClean="0">
                <a:solidFill>
                  <a:srgbClr val="000000"/>
                </a:solidFill>
                <a:latin typeface="Times New Roman" pitchFamily="18" charset="0"/>
              </a:rPr>
              <a:t>  0       1       </a:t>
            </a:r>
            <a:r>
              <a:rPr lang="en-US" altLang="zh-CN" b="1" dirty="0" smtClean="0">
                <a:solidFill>
                  <a:srgbClr val="000000"/>
                </a:solidFill>
                <a:latin typeface="Times New Roman" pitchFamily="18" charset="0"/>
              </a:rPr>
              <a:t>2      </a:t>
            </a:r>
            <a:r>
              <a:rPr lang="en-US" altLang="zh-CN" b="1" smtClean="0">
                <a:solidFill>
                  <a:srgbClr val="000000"/>
                </a:solidFill>
                <a:latin typeface="Times New Roman" pitchFamily="18" charset="0"/>
              </a:rPr>
              <a:t>3       4      </a:t>
            </a:r>
            <a:r>
              <a:rPr lang="en-US" altLang="zh-CN" b="1" dirty="0" smtClean="0">
                <a:solidFill>
                  <a:srgbClr val="000000"/>
                </a:solidFill>
                <a:latin typeface="Times New Roman" pitchFamily="18" charset="0"/>
              </a:rPr>
              <a:t>5      6       7      8       </a:t>
            </a:r>
            <a:r>
              <a:rPr lang="en-US" altLang="zh-CN" b="1" smtClean="0">
                <a:solidFill>
                  <a:srgbClr val="000000"/>
                </a:solidFill>
                <a:latin typeface="Times New Roman" pitchFamily="18" charset="0"/>
              </a:rPr>
              <a:t>9     10</a:t>
            </a:r>
            <a:endParaRPr lang="en-US" altLang="zh-CN" dirty="0" smtClean="0">
              <a:solidFill>
                <a:srgbClr val="000000"/>
              </a:solidFill>
              <a:latin typeface="Times New Roman" pitchFamily="18" charset="0"/>
            </a:endParaRPr>
          </a:p>
        </p:txBody>
      </p:sp>
    </p:spTree>
    <p:extLst>
      <p:ext uri="{BB962C8B-B14F-4D97-AF65-F5344CB8AC3E}">
        <p14:creationId xmlns:p14="http://schemas.microsoft.com/office/powerpoint/2010/main" val="2240833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02645" y="1845102"/>
          <a:ext cx="9024300" cy="647850"/>
        </p:xfrm>
        <a:graphic>
          <a:graphicData uri="http://schemas.openxmlformats.org/drawingml/2006/table">
            <a:tbl>
              <a:tblPr firstRow="1" firstCol="1" bandRow="1"/>
              <a:tblGrid>
                <a:gridCol w="819620"/>
                <a:gridCol w="819620"/>
                <a:gridCol w="819620"/>
                <a:gridCol w="820680"/>
                <a:gridCol w="820680"/>
                <a:gridCol w="820680"/>
                <a:gridCol w="820680"/>
                <a:gridCol w="820680"/>
                <a:gridCol w="820680"/>
                <a:gridCol w="820680"/>
                <a:gridCol w="820680"/>
              </a:tblGrid>
              <a:tr h="647850">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11</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23</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12</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9</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18</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16</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25</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36</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30</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47</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31  </a:t>
                      </a: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graphicFrame>
        <p:nvGraphicFramePr>
          <p:cNvPr id="3" name="Table 2"/>
          <p:cNvGraphicFramePr>
            <a:graphicFrameLocks noGrp="1"/>
          </p:cNvGraphicFramePr>
          <p:nvPr/>
        </p:nvGraphicFramePr>
        <p:xfrm>
          <a:off x="1102645" y="3202730"/>
          <a:ext cx="9024300" cy="732006"/>
        </p:xfrm>
        <a:graphic>
          <a:graphicData uri="http://schemas.openxmlformats.org/drawingml/2006/table">
            <a:tbl>
              <a:tblPr firstRow="1" firstCol="1" bandRow="1"/>
              <a:tblGrid>
                <a:gridCol w="819620"/>
                <a:gridCol w="819620"/>
                <a:gridCol w="819620"/>
                <a:gridCol w="820680"/>
                <a:gridCol w="820680"/>
                <a:gridCol w="820680"/>
                <a:gridCol w="820680"/>
                <a:gridCol w="820680"/>
                <a:gridCol w="820680"/>
                <a:gridCol w="820680"/>
                <a:gridCol w="820680"/>
              </a:tblGrid>
              <a:tr h="732006">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
        <p:nvSpPr>
          <p:cNvPr id="4" name="Rectangle 1"/>
          <p:cNvSpPr>
            <a:spLocks noChangeArrowheads="1"/>
          </p:cNvSpPr>
          <p:nvPr/>
        </p:nvSpPr>
        <p:spPr bwMode="auto">
          <a:xfrm>
            <a:off x="2493130" y="3768761"/>
            <a:ext cx="184731" cy="44627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Lst>
        </p:spPr>
        <p:txBody>
          <a:bodyPr wrap="none" anchor="ctr">
            <a:spAutoFit/>
          </a:bodyPr>
          <a:lstStyle/>
          <a:p>
            <a:pPr eaLnBrk="0" fontAlgn="base" hangingPunct="0">
              <a:spcBef>
                <a:spcPct val="0"/>
              </a:spcBef>
              <a:spcAft>
                <a:spcPct val="0"/>
              </a:spcAft>
              <a:defRPr/>
            </a:pPr>
            <a:endParaRPr lang="zh-CN" altLang="zh-CN">
              <a:solidFill>
                <a:srgbClr val="000000"/>
              </a:solidFill>
            </a:endParaRPr>
          </a:p>
        </p:txBody>
      </p:sp>
      <p:graphicFrame>
        <p:nvGraphicFramePr>
          <p:cNvPr id="5" name="Table 4"/>
          <p:cNvGraphicFramePr>
            <a:graphicFrameLocks noGrp="1"/>
          </p:cNvGraphicFramePr>
          <p:nvPr/>
        </p:nvGraphicFramePr>
        <p:xfrm>
          <a:off x="1007405" y="4582590"/>
          <a:ext cx="9024300" cy="730419"/>
        </p:xfrm>
        <a:graphic>
          <a:graphicData uri="http://schemas.openxmlformats.org/drawingml/2006/table">
            <a:tbl>
              <a:tblPr firstRow="1" firstCol="1" bandRow="1"/>
              <a:tblGrid>
                <a:gridCol w="819620"/>
                <a:gridCol w="819620"/>
                <a:gridCol w="819620"/>
                <a:gridCol w="820680"/>
                <a:gridCol w="820680"/>
                <a:gridCol w="820680"/>
                <a:gridCol w="820680"/>
                <a:gridCol w="820680"/>
                <a:gridCol w="820680"/>
                <a:gridCol w="820680"/>
                <a:gridCol w="820680"/>
              </a:tblGrid>
              <a:tr h="730419">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9</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18</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12</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11</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23</a:t>
                      </a: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16</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25</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31</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30</a:t>
                      </a:r>
                      <a:endParaRPr lang="zh-CN" sz="3600" kern="10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a:spcAft>
                          <a:spcPts val="0"/>
                        </a:spcAft>
                      </a:pPr>
                      <a:r>
                        <a:rPr lang="en-US" sz="3600" kern="100" dirty="0">
                          <a:solidFill>
                            <a:schemeClr val="bg1"/>
                          </a:solidFill>
                          <a:effectLst/>
                          <a:latin typeface="Calibri" panose="020F0502020204030204"/>
                          <a:ea typeface="宋体" panose="02010600030101010101" pitchFamily="2" charset="-122"/>
                          <a:cs typeface="Times New Roman" panose="02020603050405020304"/>
                        </a:rPr>
                        <a:t>47</a:t>
                      </a:r>
                      <a:endParaRPr lang="zh-CN" sz="3600" kern="100" dirty="0">
                        <a:solidFill>
                          <a:schemeClr val="bg1"/>
                        </a:solidFill>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36 </a:t>
                      </a:r>
                      <a:endParaRPr lang="zh-CN" sz="3600" kern="100" dirty="0">
                        <a:effectLst/>
                        <a:latin typeface="Calibri" panose="020F0502020204030204"/>
                        <a:ea typeface="宋体" panose="02010600030101010101" pitchFamily="2" charset="-122"/>
                        <a:cs typeface="Times New Roman" panose="02020603050405020304"/>
                      </a:endParaRPr>
                    </a:p>
                  </a:txBody>
                  <a:tcPr marL="91433" marR="914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
        <p:nvSpPr>
          <p:cNvPr id="44113" name="Text Box 54"/>
          <p:cNvSpPr txBox="1">
            <a:spLocks noChangeArrowheads="1"/>
          </p:cNvSpPr>
          <p:nvPr/>
        </p:nvSpPr>
        <p:spPr bwMode="auto">
          <a:xfrm>
            <a:off x="1102662" y="557778"/>
            <a:ext cx="6358605" cy="64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None/>
            </a:pPr>
            <a:r>
              <a:rPr lang="zh-CN" altLang="en-US" sz="3600" smtClean="0">
                <a:solidFill>
                  <a:srgbClr val="005042"/>
                </a:solidFill>
                <a:latin typeface="Times New Roman" pitchFamily="18" charset="0"/>
                <a:ea typeface="隶书" pitchFamily="49" charset="-122"/>
              </a:rPr>
              <a:t>第二趟希尔排序，设增量 </a:t>
            </a:r>
            <a:r>
              <a:rPr lang="en-US" altLang="zh-CN" sz="3600" b="1" smtClean="0">
                <a:solidFill>
                  <a:srgbClr val="A50021"/>
                </a:solidFill>
                <a:latin typeface="Times New Roman" pitchFamily="18" charset="0"/>
                <a:ea typeface="楷体_GB2312" pitchFamily="49" charset="-122"/>
              </a:rPr>
              <a:t>d = 3</a:t>
            </a:r>
            <a:endParaRPr lang="en-US" altLang="zh-CN" sz="4000" b="1" smtClean="0">
              <a:solidFill>
                <a:srgbClr val="A50021"/>
              </a:solidFill>
              <a:latin typeface="Times New Roman" pitchFamily="18" charset="0"/>
              <a:ea typeface="楷体_GB2312" pitchFamily="49" charset="-122"/>
            </a:endParaRPr>
          </a:p>
        </p:txBody>
      </p:sp>
      <p:sp>
        <p:nvSpPr>
          <p:cNvPr id="8" name="Text Box 17"/>
          <p:cNvSpPr txBox="1">
            <a:spLocks noChangeArrowheads="1"/>
          </p:cNvSpPr>
          <p:nvPr/>
        </p:nvSpPr>
        <p:spPr bwMode="auto">
          <a:xfrm>
            <a:off x="982642" y="1188835"/>
            <a:ext cx="97438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fontAlgn="base">
              <a:spcBef>
                <a:spcPct val="0"/>
              </a:spcBef>
              <a:spcAft>
                <a:spcPct val="0"/>
              </a:spcAft>
              <a:buFont typeface="Wingdings" pitchFamily="2" charset="2"/>
              <a:buNone/>
            </a:pPr>
            <a:r>
              <a:rPr lang="en-US" altLang="zh-CN" b="1" smtClean="0">
                <a:solidFill>
                  <a:srgbClr val="000000"/>
                </a:solidFill>
                <a:latin typeface="Times New Roman" pitchFamily="18" charset="0"/>
              </a:rPr>
              <a:t>  0       1       2     3      4      </a:t>
            </a:r>
            <a:r>
              <a:rPr lang="en-US" altLang="zh-CN" b="1" dirty="0" smtClean="0">
                <a:solidFill>
                  <a:srgbClr val="000000"/>
                </a:solidFill>
                <a:latin typeface="Times New Roman" pitchFamily="18" charset="0"/>
              </a:rPr>
              <a:t>5      6       7      </a:t>
            </a:r>
            <a:r>
              <a:rPr lang="en-US" altLang="zh-CN" b="1" smtClean="0">
                <a:solidFill>
                  <a:srgbClr val="000000"/>
                </a:solidFill>
                <a:latin typeface="Times New Roman" pitchFamily="18" charset="0"/>
              </a:rPr>
              <a:t>8     9     10 </a:t>
            </a:r>
            <a:endParaRPr lang="en-US" altLang="zh-CN" dirty="0" smtClean="0">
              <a:solidFill>
                <a:srgbClr val="000000"/>
              </a:solidFill>
              <a:latin typeface="Times New Roman" pitchFamily="18" charset="0"/>
            </a:endParaRPr>
          </a:p>
        </p:txBody>
      </p:sp>
    </p:spTree>
    <p:extLst>
      <p:ext uri="{BB962C8B-B14F-4D97-AF65-F5344CB8AC3E}">
        <p14:creationId xmlns:p14="http://schemas.microsoft.com/office/powerpoint/2010/main" val="2135382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查找表是集合</a:t>
            </a:r>
            <a:r>
              <a:rPr lang="zh-CN" altLang="en-US" smtClean="0"/>
              <a:t>，其中</a:t>
            </a:r>
            <a:r>
              <a:rPr lang="zh-CN" altLang="en-US"/>
              <a:t>各个记录只是隶属于同一个集合，并没有前驱或后继等任何</a:t>
            </a:r>
            <a:r>
              <a:rPr lang="zh-CN" altLang="en-US" smtClean="0"/>
              <a:t>逻辑次序关系。</a:t>
            </a:r>
            <a:endParaRPr lang="en-US" altLang="zh-CN" smtClean="0"/>
          </a:p>
          <a:p>
            <a:r>
              <a:rPr lang="zh-CN" altLang="en-US" smtClean="0"/>
              <a:t>但</a:t>
            </a:r>
            <a:r>
              <a:rPr lang="zh-CN" altLang="en-US"/>
              <a:t>在实现查找表时，</a:t>
            </a:r>
            <a:r>
              <a:rPr lang="zh-CN" altLang="en-US" smtClean="0"/>
              <a:t>可以将</a:t>
            </a:r>
            <a:r>
              <a:rPr lang="zh-CN" altLang="en-US"/>
              <a:t>查找表组织为线性表、</a:t>
            </a:r>
            <a:r>
              <a:rPr lang="zh-CN" altLang="en-US" smtClean="0"/>
              <a:t>树、哈希表等</a:t>
            </a:r>
            <a:r>
              <a:rPr lang="zh-CN" altLang="en-US"/>
              <a:t>不同的结构</a:t>
            </a:r>
            <a:r>
              <a:rPr lang="zh-CN" altLang="en-US" smtClean="0"/>
              <a:t>。</a:t>
            </a:r>
            <a:endParaRPr lang="en-US" altLang="zh-CN" smtClean="0"/>
          </a:p>
          <a:p>
            <a:r>
              <a:rPr lang="zh-CN" altLang="en-US" smtClean="0"/>
              <a:t>基于</a:t>
            </a:r>
            <a:r>
              <a:rPr lang="zh-CN" altLang="en-US"/>
              <a:t>不同结构的查找表，查找方法也各不</a:t>
            </a:r>
            <a:r>
              <a:rPr lang="zh-CN" altLang="en-US" smtClean="0"/>
              <a:t>相同。</a:t>
            </a:r>
            <a:endParaRPr lang="zh-CN" altLang="en-US"/>
          </a:p>
        </p:txBody>
      </p:sp>
      <p:sp>
        <p:nvSpPr>
          <p:cNvPr id="3" name="标题 2"/>
          <p:cNvSpPr>
            <a:spLocks noGrp="1"/>
          </p:cNvSpPr>
          <p:nvPr>
            <p:ph type="title"/>
          </p:nvPr>
        </p:nvSpPr>
        <p:spPr/>
        <p:txBody>
          <a:bodyPr>
            <a:normAutofit fontScale="90000"/>
          </a:bodyPr>
          <a:lstStyle/>
          <a:p>
            <a:r>
              <a:rPr lang="zh-CN" altLang="en-US" smtClean="0"/>
              <a:t>查找表的组织</a:t>
            </a:r>
            <a:endParaRPr lang="zh-CN" altLang="en-US"/>
          </a:p>
        </p:txBody>
      </p:sp>
    </p:spTree>
    <p:extLst>
      <p:ext uri="{BB962C8B-B14F-4D97-AF65-F5344CB8AC3E}">
        <p14:creationId xmlns:p14="http://schemas.microsoft.com/office/powerpoint/2010/main" val="2014206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87823" y="1341753"/>
          <a:ext cx="9599946" cy="792345"/>
        </p:xfrm>
        <a:graphic>
          <a:graphicData uri="http://schemas.openxmlformats.org/drawingml/2006/table">
            <a:tbl>
              <a:tblPr firstRow="1" firstCol="1" bandRow="1"/>
              <a:tblGrid>
                <a:gridCol w="871902"/>
                <a:gridCol w="871902"/>
                <a:gridCol w="871902"/>
                <a:gridCol w="873030"/>
                <a:gridCol w="873030"/>
                <a:gridCol w="873030"/>
                <a:gridCol w="873030"/>
                <a:gridCol w="873030"/>
                <a:gridCol w="873030"/>
                <a:gridCol w="873030"/>
                <a:gridCol w="873030"/>
              </a:tblGrid>
              <a:tr h="792345">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9</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18</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12</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11</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23</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16</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a:effectLst/>
                          <a:latin typeface="Calibri" panose="020F0502020204030204"/>
                          <a:ea typeface="宋体" panose="02010600030101010101" pitchFamily="2" charset="-122"/>
                          <a:cs typeface="Times New Roman" panose="02020603050405020304"/>
                        </a:rPr>
                        <a:t>25</a:t>
                      </a:r>
                      <a:endParaRPr lang="zh-CN" sz="3600" kern="10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31</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30</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47</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36 </a:t>
                      </a:r>
                      <a:endParaRPr lang="zh-CN" sz="3600" kern="100" dirty="0">
                        <a:effectLst/>
                        <a:latin typeface="Calibri" panose="020F0502020204030204"/>
                        <a:ea typeface="宋体" panose="02010600030101010101" pitchFamily="2" charset="-122"/>
                        <a:cs typeface="Times New Roman" panose="02020603050405020304"/>
                      </a:endParaRPr>
                    </a:p>
                  </a:txBody>
                  <a:tcPr marL="91429" marR="914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graphicFrame>
        <p:nvGraphicFramePr>
          <p:cNvPr id="3" name="Table 2"/>
          <p:cNvGraphicFramePr>
            <a:graphicFrameLocks noGrp="1"/>
          </p:cNvGraphicFramePr>
          <p:nvPr/>
        </p:nvGraphicFramePr>
        <p:xfrm>
          <a:off x="1487840" y="3358345"/>
          <a:ext cx="9502591" cy="719304"/>
        </p:xfrm>
        <a:graphic>
          <a:graphicData uri="http://schemas.openxmlformats.org/drawingml/2006/table">
            <a:tbl>
              <a:tblPr firstRow="1" firstCol="1" bandRow="1"/>
              <a:tblGrid>
                <a:gridCol w="863061"/>
                <a:gridCol w="863061"/>
                <a:gridCol w="863061"/>
                <a:gridCol w="864176"/>
                <a:gridCol w="864176"/>
                <a:gridCol w="864176"/>
                <a:gridCol w="864176"/>
                <a:gridCol w="864176"/>
                <a:gridCol w="864176"/>
                <a:gridCol w="864176"/>
                <a:gridCol w="864176"/>
              </a:tblGrid>
              <a:tr h="719304">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9</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11</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12</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16</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23</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18</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25</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30</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31</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36</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a:spcAft>
                          <a:spcPts val="0"/>
                        </a:spcAft>
                      </a:pPr>
                      <a:r>
                        <a:rPr lang="en-US" sz="3600" kern="100" dirty="0">
                          <a:effectLst/>
                          <a:latin typeface="Calibri" panose="020F0502020204030204"/>
                          <a:ea typeface="宋体" panose="02010600030101010101" pitchFamily="2" charset="-122"/>
                          <a:cs typeface="Times New Roman" panose="02020603050405020304"/>
                        </a:rPr>
                        <a:t>47 </a:t>
                      </a:r>
                      <a:endParaRPr lang="zh-CN" sz="3600" kern="100" dirty="0">
                        <a:effectLst/>
                        <a:latin typeface="Calibri" panose="020F0502020204030204"/>
                        <a:ea typeface="宋体" panose="02010600030101010101" pitchFamily="2" charset="-122"/>
                        <a:cs typeface="Times New Roman" panose="02020603050405020304"/>
                      </a:endParaRPr>
                    </a:p>
                  </a:txBody>
                  <a:tcPr marL="91416" marR="914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sp>
        <p:nvSpPr>
          <p:cNvPr id="45110" name="Text Box 56"/>
          <p:cNvSpPr txBox="1">
            <a:spLocks noChangeArrowheads="1"/>
          </p:cNvSpPr>
          <p:nvPr/>
        </p:nvSpPr>
        <p:spPr bwMode="auto">
          <a:xfrm>
            <a:off x="1583084" y="404937"/>
            <a:ext cx="6358605" cy="64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0" fontAlgn="base" hangingPunct="0">
              <a:spcBef>
                <a:spcPct val="0"/>
              </a:spcBef>
              <a:spcAft>
                <a:spcPct val="0"/>
              </a:spcAft>
              <a:buFont typeface="Wingdings" pitchFamily="2" charset="2"/>
              <a:buNone/>
            </a:pPr>
            <a:r>
              <a:rPr lang="zh-CN" altLang="en-US" sz="3600" smtClean="0">
                <a:solidFill>
                  <a:srgbClr val="005042"/>
                </a:solidFill>
                <a:latin typeface="Times New Roman" pitchFamily="18" charset="0"/>
                <a:ea typeface="隶书" pitchFamily="49" charset="-122"/>
              </a:rPr>
              <a:t>第三趟希尔排序，设增量 </a:t>
            </a:r>
            <a:r>
              <a:rPr lang="en-US" altLang="zh-CN" sz="3600" b="1" smtClean="0">
                <a:solidFill>
                  <a:srgbClr val="A50021"/>
                </a:solidFill>
                <a:latin typeface="Times New Roman" pitchFamily="18" charset="0"/>
                <a:ea typeface="楷体_GB2312" pitchFamily="49" charset="-122"/>
              </a:rPr>
              <a:t>d = 1</a:t>
            </a:r>
            <a:endParaRPr lang="en-US" altLang="zh-CN" sz="4000" b="1" smtClean="0">
              <a:solidFill>
                <a:srgbClr val="A50021"/>
              </a:solidFill>
              <a:latin typeface="Times New Roman" pitchFamily="18" charset="0"/>
              <a:ea typeface="楷体_GB2312" pitchFamily="49" charset="-122"/>
            </a:endParaRPr>
          </a:p>
        </p:txBody>
      </p:sp>
    </p:spTree>
    <p:extLst>
      <p:ext uri="{BB962C8B-B14F-4D97-AF65-F5344CB8AC3E}">
        <p14:creationId xmlns:p14="http://schemas.microsoft.com/office/powerpoint/2010/main" val="8181877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noAutofit/>
          </a:bodyPr>
          <a:lstStyle/>
          <a:p>
            <a:pPr>
              <a:lnSpc>
                <a:spcPct val="150000"/>
              </a:lnSpc>
              <a:spcBef>
                <a:spcPct val="50000"/>
              </a:spcBef>
              <a:defRPr/>
            </a:pPr>
            <a:r>
              <a:rPr lang="zh-CN" altLang="en-US" sz="4100"/>
              <a:t>希尔排序算法</a:t>
            </a:r>
            <a:endParaRPr lang="zh-CN" altLang="en-US" sz="4100" dirty="0"/>
          </a:p>
        </p:txBody>
      </p:sp>
      <p:sp>
        <p:nvSpPr>
          <p:cNvPr id="2" name="灯片编号占位符 1">
            <a:extLst>
              <a:ext uri="{FF2B5EF4-FFF2-40B4-BE49-F238E27FC236}">
                <a16:creationId xmlns="" xmlns:a16="http://schemas.microsoft.com/office/drawing/2014/main" id="{7C3221A1-3C76-4EDF-AF6B-FC2216109C46}"/>
              </a:ext>
            </a:extLst>
          </p:cNvPr>
          <p:cNvSpPr>
            <a:spLocks noGrp="1"/>
          </p:cNvSpPr>
          <p:nvPr>
            <p:ph type="sldNum" sz="quarter" idx="13"/>
          </p:nvPr>
        </p:nvSpPr>
        <p:spPr/>
        <p:txBody>
          <a:bodyPr/>
          <a:lstStyle/>
          <a:p>
            <a:fld id="{03393B65-40D7-4763-93B6-B3A5C3BD0019}" type="slidenum">
              <a:rPr lang="zh-CN" altLang="en-US" smtClean="0"/>
              <a:pPr/>
              <a:t>91</a:t>
            </a:fld>
            <a:endParaRPr lang="zh-CN" altLang="en-US" dirty="0"/>
          </a:p>
        </p:txBody>
      </p:sp>
      <p:sp>
        <p:nvSpPr>
          <p:cNvPr id="3" name="Rectangle 1"/>
          <p:cNvSpPr>
            <a:spLocks noChangeArrowheads="1"/>
          </p:cNvSpPr>
          <p:nvPr/>
        </p:nvSpPr>
        <p:spPr bwMode="auto">
          <a:xfrm>
            <a:off x="1486698" y="1198099"/>
            <a:ext cx="9767615" cy="4401205"/>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shell_sort(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data_len =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gap = data_len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True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gap = gap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3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b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for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i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in </a:t>
            </a:r>
            <a:r>
              <a:rPr kumimoji="0" lang="zh-CN" altLang="zh-CN" sz="1800" b="0" i="0" u="none" strike="noStrike" cap="none" normalizeH="0" baseline="0" smtClean="0">
                <a:ln>
                  <a:noFill/>
                </a:ln>
                <a:solidFill>
                  <a:srgbClr val="000080"/>
                </a:solidFill>
                <a:effectLst/>
                <a:latin typeface="Consolas" pitchFamily="49" charset="0"/>
                <a:ea typeface="宋体" pitchFamily="2" charset="-122"/>
                <a:cs typeface="宋体" pitchFamily="2" charset="-122"/>
              </a:rPr>
              <a:t>range</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(gap, data_len):</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temp = Record(</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.data[i].key,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.data[i].value)</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i-gap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while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j &gt;=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0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and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temp.key &lt;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.data[j+gap].key =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.data[j].key</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j = j-gap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.data[j + gap] = temp</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gap == </a:t>
            </a:r>
            <a:r>
              <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8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t>break</a:t>
            </a:r>
            <a:br>
              <a:rPr kumimoji="0" lang="zh-CN" altLang="zh-CN" sz="1800" b="1" i="0" u="none" strike="noStrike" cap="none" normalizeH="0" baseline="0" smtClean="0">
                <a:ln>
                  <a:noFill/>
                </a:ln>
                <a:solidFill>
                  <a:srgbClr val="000080"/>
                </a:solidFill>
                <a:effectLst/>
                <a:latin typeface="Consolas" pitchFamily="49" charset="0"/>
                <a:ea typeface="宋体" pitchFamily="2" charset="-122"/>
                <a:cs typeface="宋体" pitchFamily="2" charset="-122"/>
              </a:rPr>
            </a:br>
            <a:endParaRPr kumimoji="0" lang="zh-CN" altLang="zh-CN" sz="2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15766791"/>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type="body" sz="quarter" idx="10"/>
          </p:nvPr>
        </p:nvSpPr>
        <p:spPr/>
        <p:txBody>
          <a:bodyPr rtlCol="0">
            <a:normAutofit/>
          </a:bodyPr>
          <a:lstStyle/>
          <a:p>
            <a:pPr eaLnBrk="1" fontAlgn="auto" hangingPunct="1">
              <a:spcAft>
                <a:spcPts val="0"/>
              </a:spcAft>
              <a:buFont typeface="Arial" panose="020B0604020202020204" pitchFamily="34" charset="0"/>
              <a:buChar char="•"/>
              <a:defRPr/>
            </a:pPr>
            <a:r>
              <a:rPr lang="en-US" altLang="zh-CN" dirty="0" smtClean="0">
                <a:solidFill>
                  <a:srgbClr val="FF0000"/>
                </a:solidFill>
              </a:rPr>
              <a:t>21</a:t>
            </a:r>
            <a:r>
              <a:rPr lang="en-US" altLang="zh-CN" dirty="0" smtClean="0"/>
              <a:t> 16 </a:t>
            </a:r>
            <a:r>
              <a:rPr lang="en-US" altLang="zh-CN" dirty="0" smtClean="0">
                <a:solidFill>
                  <a:srgbClr val="00B050"/>
                </a:solidFill>
              </a:rPr>
              <a:t>49</a:t>
            </a:r>
            <a:r>
              <a:rPr lang="en-US" altLang="zh-CN" dirty="0" smtClean="0"/>
              <a:t> </a:t>
            </a:r>
            <a:r>
              <a:rPr lang="en-US" altLang="zh-CN" dirty="0" smtClean="0">
                <a:solidFill>
                  <a:srgbClr val="FF0000"/>
                </a:solidFill>
              </a:rPr>
              <a:t>35</a:t>
            </a:r>
            <a:r>
              <a:rPr lang="en-US" altLang="zh-CN" dirty="0" smtClean="0"/>
              <a:t> 25 </a:t>
            </a:r>
            <a:r>
              <a:rPr lang="en-US" altLang="zh-CN" u="sng" dirty="0" smtClean="0">
                <a:solidFill>
                  <a:srgbClr val="00B050"/>
                </a:solidFill>
              </a:rPr>
              <a:t>25</a:t>
            </a:r>
            <a:r>
              <a:rPr lang="en-US" altLang="zh-CN" u="sng" dirty="0" smtClean="0"/>
              <a:t> </a:t>
            </a:r>
            <a:r>
              <a:rPr lang="en-US" altLang="zh-CN" dirty="0" smtClean="0">
                <a:solidFill>
                  <a:srgbClr val="FF0000"/>
                </a:solidFill>
              </a:rPr>
              <a:t>10</a:t>
            </a:r>
          </a:p>
          <a:p>
            <a:pPr marL="0" indent="0" eaLnBrk="1" fontAlgn="auto" hangingPunct="1">
              <a:spcAft>
                <a:spcPts val="0"/>
              </a:spcAft>
              <a:buFont typeface="Wingdings" pitchFamily="2" charset="2"/>
              <a:buNone/>
              <a:defRPr/>
            </a:pPr>
            <a:endParaRPr lang="zh-CN" altLang="en-US" u="sng" dirty="0"/>
          </a:p>
        </p:txBody>
      </p:sp>
      <p:sp>
        <p:nvSpPr>
          <p:cNvPr id="62465" name="标题 1"/>
          <p:cNvSpPr>
            <a:spLocks noGrp="1" noChangeArrowheads="1"/>
          </p:cNvSpPr>
          <p:nvPr>
            <p:ph type="title"/>
          </p:nvPr>
        </p:nvSpPr>
        <p:spPr/>
        <p:txBody>
          <a:bodyPr>
            <a:normAutofit fontScale="90000"/>
          </a:bodyPr>
          <a:lstStyle/>
          <a:p>
            <a:pPr eaLnBrk="1" hangingPunct="1"/>
            <a:r>
              <a:rPr lang="zh-CN" altLang="en-US" dirty="0" smtClean="0"/>
              <a:t>希尔排序稳定性</a:t>
            </a:r>
          </a:p>
        </p:txBody>
      </p:sp>
    </p:spTree>
    <p:extLst>
      <p:ext uri="{BB962C8B-B14F-4D97-AF65-F5344CB8AC3E}">
        <p14:creationId xmlns:p14="http://schemas.microsoft.com/office/powerpoint/2010/main" val="2260640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697368" y="1598994"/>
            <a:ext cx="10493067" cy="954328"/>
          </a:xfrm>
          <a:prstGeom prst="rect">
            <a:avLst/>
          </a:prstGeom>
          <a:noFill/>
          <a:ln w="9525">
            <a:noFill/>
            <a:miter lim="800000"/>
            <a:headEnd/>
            <a:tailEnd/>
          </a:ln>
        </p:spPr>
        <p:txBody>
          <a:bodyPr>
            <a:spAutoFit/>
          </a:bodyPr>
          <a:lstStyle/>
          <a:p>
            <a:r>
              <a:rPr kumimoji="1" lang="zh-CN" altLang="en-US" sz="2800" b="1" dirty="0">
                <a:latin typeface="Times New Roman" pitchFamily="18" charset="0"/>
                <a:ea typeface="楷体_GB2312" pitchFamily="49" charset="-122"/>
              </a:rPr>
              <a:t>１</a:t>
            </a:r>
            <a:r>
              <a:rPr kumimoji="1" lang="en-US" altLang="zh-CN" sz="2800" b="1" dirty="0">
                <a:latin typeface="Times New Roman" pitchFamily="18" charset="0"/>
                <a:ea typeface="楷体_GB2312" pitchFamily="49" charset="-122"/>
              </a:rPr>
              <a:t>.</a:t>
            </a:r>
            <a:r>
              <a:rPr kumimoji="1" lang="zh-CN" altLang="en-US" sz="2800" b="1" dirty="0">
                <a:latin typeface="Times New Roman" pitchFamily="18" charset="0"/>
                <a:ea typeface="楷体_GB2312" pitchFamily="49" charset="-122"/>
              </a:rPr>
              <a:t>希尔排序的时间复杂度：</a:t>
            </a:r>
          </a:p>
          <a:p>
            <a:r>
              <a:rPr kumimoji="1" lang="zh-CN" altLang="en-US" sz="2800" b="1" dirty="0">
                <a:solidFill>
                  <a:srgbClr val="000080"/>
                </a:solidFill>
                <a:latin typeface="Times New Roman" pitchFamily="18" charset="0"/>
                <a:ea typeface="楷体_GB2312" pitchFamily="49" charset="-122"/>
              </a:rPr>
              <a:t>        </a:t>
            </a:r>
            <a:endParaRPr kumimoji="1" lang="en-US" altLang="zh-CN" sz="2800" b="1" dirty="0">
              <a:solidFill>
                <a:srgbClr val="CC0099"/>
              </a:solidFill>
              <a:latin typeface="Times New Roman" pitchFamily="18" charset="0"/>
              <a:ea typeface="楷体_GB2312" pitchFamily="49" charset="-122"/>
            </a:endParaRPr>
          </a:p>
        </p:txBody>
      </p:sp>
      <p:sp>
        <p:nvSpPr>
          <p:cNvPr id="154628" name="Text Box 4"/>
          <p:cNvSpPr txBox="1">
            <a:spLocks noChangeArrowheads="1"/>
          </p:cNvSpPr>
          <p:nvPr/>
        </p:nvSpPr>
        <p:spPr bwMode="auto">
          <a:xfrm>
            <a:off x="1775654" y="4546945"/>
            <a:ext cx="3965634" cy="523341"/>
          </a:xfrm>
          <a:prstGeom prst="rect">
            <a:avLst/>
          </a:prstGeom>
          <a:noFill/>
          <a:ln w="9525">
            <a:noFill/>
            <a:miter lim="800000"/>
            <a:headEnd/>
            <a:tailEnd/>
          </a:ln>
        </p:spPr>
        <p:txBody>
          <a:bodyPr wrap="none">
            <a:spAutoFit/>
          </a:bodyPr>
          <a:lstStyle/>
          <a:p>
            <a:r>
              <a:rPr kumimoji="1" lang="zh-CN" altLang="en-US" sz="2800" b="1" dirty="0">
                <a:latin typeface="Times New Roman" pitchFamily="18" charset="0"/>
                <a:ea typeface="楷体_GB2312" pitchFamily="49" charset="-122"/>
              </a:rPr>
              <a:t>３</a:t>
            </a:r>
            <a:r>
              <a:rPr kumimoji="1" lang="en-US" altLang="zh-CN" sz="2800" b="1" dirty="0">
                <a:latin typeface="Times New Roman" pitchFamily="18" charset="0"/>
                <a:ea typeface="楷体_GB2312" pitchFamily="49" charset="-122"/>
              </a:rPr>
              <a:t>.</a:t>
            </a:r>
            <a:r>
              <a:rPr kumimoji="1" lang="zh-CN" altLang="en-US" sz="2800" b="1" dirty="0" smtClean="0">
                <a:latin typeface="Times New Roman" pitchFamily="18" charset="0"/>
                <a:ea typeface="楷体_GB2312" pitchFamily="49" charset="-122"/>
              </a:rPr>
              <a:t>是             </a:t>
            </a:r>
            <a:r>
              <a:rPr kumimoji="1" lang="zh-CN" altLang="en-US" sz="2800" b="1" dirty="0">
                <a:latin typeface="Times New Roman" pitchFamily="18" charset="0"/>
                <a:ea typeface="楷体_GB2312" pitchFamily="49" charset="-122"/>
              </a:rPr>
              <a:t>的排序方法</a:t>
            </a:r>
          </a:p>
        </p:txBody>
      </p:sp>
      <p:sp>
        <p:nvSpPr>
          <p:cNvPr id="154636" name="Rectangle 12"/>
          <p:cNvSpPr>
            <a:spLocks noChangeArrowheads="1"/>
          </p:cNvSpPr>
          <p:nvPr/>
        </p:nvSpPr>
        <p:spPr bwMode="auto">
          <a:xfrm>
            <a:off x="2664636" y="4546945"/>
            <a:ext cx="1266528" cy="523341"/>
          </a:xfrm>
          <a:prstGeom prst="rect">
            <a:avLst/>
          </a:prstGeom>
          <a:noFill/>
          <a:ln w="9525">
            <a:noFill/>
            <a:miter lim="800000"/>
            <a:headEnd/>
            <a:tailEnd/>
          </a:ln>
        </p:spPr>
        <p:txBody>
          <a:bodyPr wrap="none">
            <a:spAutoFit/>
          </a:bodyPr>
          <a:lstStyle/>
          <a:p>
            <a:pPr algn="ctr"/>
            <a:r>
              <a:rPr kumimoji="1" lang="zh-CN" altLang="en-US" sz="2800" b="1" dirty="0">
                <a:solidFill>
                  <a:srgbClr val="FF0000"/>
                </a:solidFill>
                <a:latin typeface="Times New Roman" pitchFamily="18" charset="0"/>
                <a:ea typeface="楷体_GB2312" pitchFamily="49" charset="-122"/>
              </a:rPr>
              <a:t>不稳定</a:t>
            </a:r>
          </a:p>
        </p:txBody>
      </p:sp>
      <p:sp>
        <p:nvSpPr>
          <p:cNvPr id="154637" name="Text Box 13"/>
          <p:cNvSpPr txBox="1">
            <a:spLocks noChangeArrowheads="1"/>
          </p:cNvSpPr>
          <p:nvPr/>
        </p:nvSpPr>
        <p:spPr bwMode="auto">
          <a:xfrm>
            <a:off x="1873030" y="3827636"/>
            <a:ext cx="4507378" cy="523341"/>
          </a:xfrm>
          <a:prstGeom prst="rect">
            <a:avLst/>
          </a:prstGeom>
          <a:noFill/>
          <a:ln w="9525">
            <a:noFill/>
            <a:miter lim="800000"/>
            <a:headEnd/>
            <a:tailEnd/>
          </a:ln>
        </p:spPr>
        <p:txBody>
          <a:bodyPr wrap="none">
            <a:spAutoFit/>
          </a:bodyPr>
          <a:lstStyle/>
          <a:p>
            <a:r>
              <a:rPr kumimoji="1" lang="en-US" altLang="zh-CN" sz="2800" b="1" dirty="0">
                <a:latin typeface="Times New Roman" pitchFamily="18" charset="0"/>
                <a:ea typeface="楷体_GB2312" pitchFamily="49" charset="-122"/>
              </a:rPr>
              <a:t>2.</a:t>
            </a:r>
            <a:r>
              <a:rPr kumimoji="1" lang="zh-CN" altLang="en-US" sz="2800" b="1" dirty="0" smtClean="0">
                <a:latin typeface="Times New Roman" pitchFamily="18" charset="0"/>
                <a:ea typeface="楷体_GB2312" pitchFamily="49" charset="-122"/>
              </a:rPr>
              <a:t>只需         </a:t>
            </a:r>
            <a:r>
              <a:rPr kumimoji="1" lang="zh-CN" altLang="en-US" sz="2800" b="1" dirty="0">
                <a:latin typeface="Times New Roman" pitchFamily="18" charset="0"/>
                <a:ea typeface="楷体_GB2312" pitchFamily="49" charset="-122"/>
              </a:rPr>
              <a:t>记录的辅助空间</a:t>
            </a:r>
          </a:p>
        </p:txBody>
      </p:sp>
      <p:sp>
        <p:nvSpPr>
          <p:cNvPr id="154638" name="Rectangle 14"/>
          <p:cNvSpPr>
            <a:spLocks noChangeArrowheads="1"/>
          </p:cNvSpPr>
          <p:nvPr/>
        </p:nvSpPr>
        <p:spPr bwMode="auto">
          <a:xfrm>
            <a:off x="2958589" y="3858428"/>
            <a:ext cx="803320" cy="461772"/>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zh-CN" altLang="en-US" sz="2400" b="1" dirty="0">
                <a:solidFill>
                  <a:schemeClr val="accent2"/>
                </a:solidFill>
                <a:effectLst>
                  <a:outerShdw blurRad="38100" dist="38100" dir="2700000" algn="tl">
                    <a:srgbClr val="C0C0C0"/>
                  </a:outerShdw>
                </a:effectLst>
                <a:latin typeface="+mn-lt"/>
                <a:ea typeface="楷体_GB2312" pitchFamily="49" charset="-122"/>
              </a:rPr>
              <a:t>一个</a:t>
            </a:r>
          </a:p>
        </p:txBody>
      </p:sp>
      <p:sp>
        <p:nvSpPr>
          <p:cNvPr id="2" name="矩形 1"/>
          <p:cNvSpPr/>
          <p:nvPr/>
        </p:nvSpPr>
        <p:spPr>
          <a:xfrm>
            <a:off x="2003949" y="2097361"/>
            <a:ext cx="8218229" cy="1200329"/>
          </a:xfrm>
          <a:prstGeom prst="rect">
            <a:avLst/>
          </a:prstGeom>
        </p:spPr>
        <p:txBody>
          <a:bodyPr wrap="square">
            <a:spAutoFit/>
          </a:bodyPr>
          <a:lstStyle/>
          <a:p>
            <a:r>
              <a:rPr kumimoji="1" lang="zh-CN" altLang="en-US" sz="2400" b="1" dirty="0">
                <a:solidFill>
                  <a:srgbClr val="0000FF"/>
                </a:solidFill>
                <a:latin typeface="Times New Roman" pitchFamily="18" charset="0"/>
                <a:ea typeface="楷体_GB2312" pitchFamily="49" charset="-122"/>
              </a:rPr>
              <a:t>不确定，与增量的选取</a:t>
            </a:r>
            <a:r>
              <a:rPr kumimoji="1" lang="zh-CN" altLang="en-US" sz="2400" b="1">
                <a:solidFill>
                  <a:srgbClr val="0000FF"/>
                </a:solidFill>
                <a:latin typeface="Times New Roman" pitchFamily="18" charset="0"/>
                <a:ea typeface="楷体_GB2312" pitchFamily="49" charset="-122"/>
              </a:rPr>
              <a:t>密切相关</a:t>
            </a:r>
            <a:r>
              <a:rPr kumimoji="1" lang="zh-CN" altLang="en-US" sz="2400" b="1" smtClean="0">
                <a:solidFill>
                  <a:srgbClr val="0000FF"/>
                </a:solidFill>
                <a:latin typeface="Times New Roman" pitchFamily="18" charset="0"/>
                <a:ea typeface="楷体_GB2312" pitchFamily="49" charset="-122"/>
              </a:rPr>
              <a:t>，介于</a:t>
            </a:r>
            <a:r>
              <a:rPr kumimoji="1" lang="en-US" altLang="zh-CN" sz="2400" b="1" smtClean="0">
                <a:solidFill>
                  <a:srgbClr val="0000FF"/>
                </a:solidFill>
                <a:latin typeface="Times New Roman" pitchFamily="18" charset="0"/>
                <a:ea typeface="楷体_GB2312" pitchFamily="49" charset="-122"/>
              </a:rPr>
              <a:t>O(n)</a:t>
            </a:r>
            <a:r>
              <a:rPr kumimoji="1" lang="zh-CN" altLang="en-US" sz="2400" b="1" smtClean="0">
                <a:solidFill>
                  <a:srgbClr val="0000FF"/>
                </a:solidFill>
                <a:latin typeface="Times New Roman" pitchFamily="18" charset="0"/>
                <a:ea typeface="楷体_GB2312" pitchFamily="49" charset="-122"/>
              </a:rPr>
              <a:t>和</a:t>
            </a:r>
            <a:r>
              <a:rPr kumimoji="1" lang="en-US" altLang="zh-CN" sz="2400" b="1" smtClean="0">
                <a:solidFill>
                  <a:srgbClr val="0000FF"/>
                </a:solidFill>
                <a:latin typeface="Times New Roman" pitchFamily="18" charset="0"/>
                <a:ea typeface="楷体_GB2312" pitchFamily="49" charset="-122"/>
              </a:rPr>
              <a:t>O(n</a:t>
            </a:r>
            <a:r>
              <a:rPr kumimoji="1" lang="en-US" altLang="zh-CN" sz="2400" b="1" baseline="30000" smtClean="0">
                <a:solidFill>
                  <a:srgbClr val="0000FF"/>
                </a:solidFill>
                <a:latin typeface="Times New Roman" pitchFamily="18" charset="0"/>
                <a:ea typeface="楷体_GB2312" pitchFamily="49" charset="-122"/>
              </a:rPr>
              <a:t>2</a:t>
            </a:r>
            <a:r>
              <a:rPr kumimoji="1" lang="en-US" altLang="zh-CN" sz="2400" b="1" smtClean="0">
                <a:solidFill>
                  <a:srgbClr val="0000FF"/>
                </a:solidFill>
                <a:latin typeface="Times New Roman" pitchFamily="18" charset="0"/>
                <a:ea typeface="楷体_GB2312" pitchFamily="49" charset="-122"/>
              </a:rPr>
              <a:t>)</a:t>
            </a:r>
            <a:endParaRPr kumimoji="1" lang="en-US" altLang="zh-CN" sz="2400" b="1" dirty="0" smtClean="0">
              <a:solidFill>
                <a:srgbClr val="0000FF"/>
              </a:solidFill>
              <a:latin typeface="Times New Roman" pitchFamily="18" charset="0"/>
              <a:ea typeface="楷体_GB2312" pitchFamily="49" charset="-122"/>
            </a:endParaRPr>
          </a:p>
          <a:p>
            <a:r>
              <a:rPr kumimoji="1" lang="en-US" altLang="zh-CN" sz="2400" b="1" dirty="0" smtClean="0">
                <a:solidFill>
                  <a:srgbClr val="0000FF"/>
                </a:solidFill>
                <a:latin typeface="Times New Roman" pitchFamily="18" charset="0"/>
                <a:ea typeface="楷体_GB2312" pitchFamily="49" charset="-122"/>
              </a:rPr>
              <a:t>gap=gap//3+1</a:t>
            </a:r>
            <a:r>
              <a:rPr kumimoji="1" lang="zh-CN" altLang="en-US" sz="2400" b="1" dirty="0" smtClean="0">
                <a:solidFill>
                  <a:srgbClr val="0000FF"/>
                </a:solidFill>
                <a:latin typeface="Times New Roman" pitchFamily="18" charset="0"/>
                <a:ea typeface="楷体_GB2312" pitchFamily="49" charset="-122"/>
              </a:rPr>
              <a:t>，</a:t>
            </a:r>
            <a:r>
              <a:rPr kumimoji="1" lang="en-US" altLang="zh-CN" sz="2400" b="1" dirty="0" smtClean="0">
                <a:solidFill>
                  <a:srgbClr val="0000FF"/>
                </a:solidFill>
                <a:latin typeface="Times New Roman" pitchFamily="18" charset="0"/>
                <a:ea typeface="楷体_GB2312" pitchFamily="49" charset="-122"/>
              </a:rPr>
              <a:t>gap</a:t>
            </a:r>
            <a:r>
              <a:rPr kumimoji="1" lang="zh-CN" altLang="en-US" sz="2400" b="1" dirty="0" smtClean="0">
                <a:solidFill>
                  <a:srgbClr val="0000FF"/>
                </a:solidFill>
                <a:latin typeface="Times New Roman" pitchFamily="18" charset="0"/>
                <a:ea typeface="楷体_GB2312" pitchFamily="49" charset="-122"/>
              </a:rPr>
              <a:t>互为</a:t>
            </a:r>
            <a:r>
              <a:rPr kumimoji="1" lang="zh-CN" altLang="en-US" sz="2400" b="1" smtClean="0">
                <a:solidFill>
                  <a:srgbClr val="0000FF"/>
                </a:solidFill>
                <a:latin typeface="Times New Roman" pitchFamily="18" charset="0"/>
                <a:ea typeface="楷体_GB2312" pitchFamily="49" charset="-122"/>
              </a:rPr>
              <a:t>质数</a:t>
            </a:r>
            <a:r>
              <a:rPr kumimoji="1" lang="en-US" altLang="zh-CN" sz="2400" b="1" smtClean="0">
                <a:solidFill>
                  <a:srgbClr val="0000FF"/>
                </a:solidFill>
                <a:latin typeface="Times New Roman" pitchFamily="18" charset="0"/>
                <a:ea typeface="楷体_GB2312" pitchFamily="49" charset="-122"/>
              </a:rPr>
              <a:t>…</a:t>
            </a:r>
          </a:p>
          <a:p>
            <a:r>
              <a:rPr kumimoji="1" lang="zh-CN" altLang="en-US" sz="2400" b="1" smtClean="0">
                <a:solidFill>
                  <a:srgbClr val="0000FF"/>
                </a:solidFill>
                <a:latin typeface="Times New Roman" pitchFamily="18" charset="0"/>
                <a:ea typeface="楷体_GB2312" pitchFamily="49" charset="-122"/>
              </a:rPr>
              <a:t>最好</a:t>
            </a:r>
            <a:r>
              <a:rPr kumimoji="1" lang="zh-CN" altLang="en-US" sz="2400" b="1" dirty="0">
                <a:solidFill>
                  <a:srgbClr val="0000FF"/>
                </a:solidFill>
                <a:latin typeface="Times New Roman" pitchFamily="18" charset="0"/>
                <a:ea typeface="楷体_GB2312" pitchFamily="49" charset="-122"/>
              </a:rPr>
              <a:t>可达</a:t>
            </a:r>
            <a:r>
              <a:rPr kumimoji="1" lang="en-US" altLang="zh-CN" sz="2400" b="1" dirty="0">
                <a:solidFill>
                  <a:srgbClr val="CC0099"/>
                </a:solidFill>
                <a:latin typeface="Times New Roman" pitchFamily="18" charset="0"/>
                <a:ea typeface="楷体_GB2312" pitchFamily="49" charset="-122"/>
              </a:rPr>
              <a:t>O(nlog</a:t>
            </a:r>
            <a:r>
              <a:rPr kumimoji="1" lang="en-US" altLang="zh-CN" sz="2400" b="1" baseline="-25000" dirty="0">
                <a:solidFill>
                  <a:srgbClr val="CC0099"/>
                </a:solidFill>
                <a:latin typeface="Times New Roman" pitchFamily="18" charset="0"/>
                <a:ea typeface="楷体_GB2312" pitchFamily="49" charset="-122"/>
              </a:rPr>
              <a:t>2</a:t>
            </a:r>
            <a:r>
              <a:rPr kumimoji="1" lang="en-US" altLang="zh-CN" sz="2400" b="1" dirty="0">
                <a:solidFill>
                  <a:srgbClr val="CC0099"/>
                </a:solidFill>
                <a:latin typeface="Times New Roman" pitchFamily="18" charset="0"/>
                <a:ea typeface="楷体_GB2312" pitchFamily="49" charset="-122"/>
              </a:rPr>
              <a:t>n</a:t>
            </a:r>
            <a:r>
              <a:rPr kumimoji="1" lang="en-US" altLang="zh-CN" sz="2400" b="1">
                <a:solidFill>
                  <a:srgbClr val="CC0099"/>
                </a:solidFill>
                <a:latin typeface="Times New Roman" pitchFamily="18" charset="0"/>
                <a:ea typeface="楷体_GB2312" pitchFamily="49" charset="-122"/>
              </a:rPr>
              <a:t>)   </a:t>
            </a:r>
            <a:endParaRPr kumimoji="1" lang="en-US" altLang="zh-CN" sz="2400" b="1" dirty="0">
              <a:solidFill>
                <a:srgbClr val="CC0099"/>
              </a:solidFill>
              <a:latin typeface="Times New Roman" pitchFamily="18" charset="0"/>
              <a:ea typeface="楷体_GB2312" pitchFamily="49" charset="-122"/>
            </a:endParaRPr>
          </a:p>
        </p:txBody>
      </p:sp>
      <p:sp>
        <p:nvSpPr>
          <p:cNvPr id="3" name="标题 2"/>
          <p:cNvSpPr>
            <a:spLocks noGrp="1"/>
          </p:cNvSpPr>
          <p:nvPr>
            <p:ph type="title"/>
          </p:nvPr>
        </p:nvSpPr>
        <p:spPr/>
        <p:txBody>
          <a:bodyPr>
            <a:normAutofit fontScale="90000"/>
          </a:bodyPr>
          <a:lstStyle/>
          <a:p>
            <a:r>
              <a:rPr lang="zh-CN" altLang="en-US" smtClean="0"/>
              <a:t>性能总结</a:t>
            </a:r>
            <a:endParaRPr lang="zh-CN" altLang="en-US"/>
          </a:p>
        </p:txBody>
      </p:sp>
    </p:spTree>
    <p:extLst>
      <p:ext uri="{BB962C8B-B14F-4D97-AF65-F5344CB8AC3E}">
        <p14:creationId xmlns:p14="http://schemas.microsoft.com/office/powerpoint/2010/main" val="27303277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strips(downRight)">
                                      <p:cBhvr>
                                        <p:cTn id="7" dur="500"/>
                                        <p:tgtEl>
                                          <p:spTgt spid="154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6">
                                            <p:txEl>
                                              <p:pRg st="1" end="1"/>
                                            </p:txEl>
                                          </p:spTgt>
                                        </p:tgtEl>
                                        <p:attrNameLst>
                                          <p:attrName>style.visibility</p:attrName>
                                        </p:attrNameLst>
                                      </p:cBhvr>
                                      <p:to>
                                        <p:strVal val="visible"/>
                                      </p:to>
                                    </p:set>
                                    <p:animEffect transition="in" filter="strips(downRight)">
                                      <p:cBhvr>
                                        <p:cTn id="12" dur="500"/>
                                        <p:tgtEl>
                                          <p:spTgt spid="154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54637"/>
                                        </p:tgtEl>
                                        <p:attrNameLst>
                                          <p:attrName>style.visibility</p:attrName>
                                        </p:attrNameLst>
                                      </p:cBhvr>
                                      <p:to>
                                        <p:strVal val="visible"/>
                                      </p:to>
                                    </p:set>
                                    <p:animEffect transition="in" filter="strips(downRight)">
                                      <p:cBhvr>
                                        <p:cTn id="21" dur="500"/>
                                        <p:tgtEl>
                                          <p:spTgt spid="154637"/>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54638"/>
                                        </p:tgtEl>
                                        <p:attrNameLst>
                                          <p:attrName>style.visibility</p:attrName>
                                        </p:attrNameLst>
                                      </p:cBhvr>
                                      <p:to>
                                        <p:strVal val="visible"/>
                                      </p:to>
                                    </p:set>
                                    <p:anim calcmode="lin" valueType="num">
                                      <p:cBhvr>
                                        <p:cTn id="26" dur="1000" fill="hold"/>
                                        <p:tgtEl>
                                          <p:spTgt spid="154638"/>
                                        </p:tgtEl>
                                        <p:attrNameLst>
                                          <p:attrName>ppt_w</p:attrName>
                                        </p:attrNameLst>
                                      </p:cBhvr>
                                      <p:tavLst>
                                        <p:tav tm="0">
                                          <p:val>
                                            <p:fltVal val="0"/>
                                          </p:val>
                                        </p:tav>
                                        <p:tav tm="100000">
                                          <p:val>
                                            <p:strVal val="#ppt_w"/>
                                          </p:val>
                                        </p:tav>
                                      </p:tavLst>
                                    </p:anim>
                                    <p:anim calcmode="lin" valueType="num">
                                      <p:cBhvr>
                                        <p:cTn id="27" dur="1000" fill="hold"/>
                                        <p:tgtEl>
                                          <p:spTgt spid="154638"/>
                                        </p:tgtEl>
                                        <p:attrNameLst>
                                          <p:attrName>ppt_h</p:attrName>
                                        </p:attrNameLst>
                                      </p:cBhvr>
                                      <p:tavLst>
                                        <p:tav tm="0">
                                          <p:val>
                                            <p:fltVal val="0"/>
                                          </p:val>
                                        </p:tav>
                                        <p:tav tm="100000">
                                          <p:val>
                                            <p:strVal val="#ppt_h"/>
                                          </p:val>
                                        </p:tav>
                                      </p:tavLst>
                                    </p:anim>
                                    <p:anim calcmode="lin" valueType="num">
                                      <p:cBhvr>
                                        <p:cTn id="28" dur="1000" fill="hold"/>
                                        <p:tgtEl>
                                          <p:spTgt spid="154638"/>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546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54628"/>
                                        </p:tgtEl>
                                        <p:attrNameLst>
                                          <p:attrName>style.visibility</p:attrName>
                                        </p:attrNameLst>
                                      </p:cBhvr>
                                      <p:to>
                                        <p:strVal val="visible"/>
                                      </p:to>
                                    </p:set>
                                    <p:animEffect transition="in" filter="strips(downRight)">
                                      <p:cBhvr>
                                        <p:cTn id="34" dur="500"/>
                                        <p:tgtEl>
                                          <p:spTgt spid="154628"/>
                                        </p:tgtEl>
                                      </p:cBhvr>
                                    </p:animEffect>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54636"/>
                                        </p:tgtEl>
                                        <p:attrNameLst>
                                          <p:attrName>style.visibility</p:attrName>
                                        </p:attrNameLst>
                                      </p:cBhvr>
                                      <p:to>
                                        <p:strVal val="visible"/>
                                      </p:to>
                                    </p:set>
                                    <p:anim calcmode="lin" valueType="num">
                                      <p:cBhvr>
                                        <p:cTn id="39" dur="1000" fill="hold"/>
                                        <p:tgtEl>
                                          <p:spTgt spid="154636"/>
                                        </p:tgtEl>
                                        <p:attrNameLst>
                                          <p:attrName>ppt_w</p:attrName>
                                        </p:attrNameLst>
                                      </p:cBhvr>
                                      <p:tavLst>
                                        <p:tav tm="0">
                                          <p:val>
                                            <p:fltVal val="0"/>
                                          </p:val>
                                        </p:tav>
                                        <p:tav tm="100000">
                                          <p:val>
                                            <p:strVal val="#ppt_w"/>
                                          </p:val>
                                        </p:tav>
                                      </p:tavLst>
                                    </p:anim>
                                    <p:anim calcmode="lin" valueType="num">
                                      <p:cBhvr>
                                        <p:cTn id="40" dur="1000" fill="hold"/>
                                        <p:tgtEl>
                                          <p:spTgt spid="154636"/>
                                        </p:tgtEl>
                                        <p:attrNameLst>
                                          <p:attrName>ppt_h</p:attrName>
                                        </p:attrNameLst>
                                      </p:cBhvr>
                                      <p:tavLst>
                                        <p:tav tm="0">
                                          <p:val>
                                            <p:fltVal val="0"/>
                                          </p:val>
                                        </p:tav>
                                        <p:tav tm="100000">
                                          <p:val>
                                            <p:strVal val="#ppt_h"/>
                                          </p:val>
                                        </p:tav>
                                      </p:tavLst>
                                    </p:anim>
                                    <p:anim calcmode="lin" valueType="num">
                                      <p:cBhvr>
                                        <p:cTn id="41" dur="1000" fill="hold"/>
                                        <p:tgtEl>
                                          <p:spTgt spid="15463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5463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autoUpdateAnimBg="0"/>
      <p:bldP spid="154628" grpId="0" autoUpdateAnimBg="0"/>
      <p:bldP spid="154636" grpId="0" autoUpdateAnimBg="0"/>
      <p:bldP spid="154637" grpId="0" autoUpdateAnimBg="0"/>
      <p:bldP spid="154638" grpId="0" autoUpdateAnimBg="0"/>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026"/>
          <p:cNvSpPr txBox="1">
            <a:spLocks noChangeArrowheads="1"/>
          </p:cNvSpPr>
          <p:nvPr/>
        </p:nvSpPr>
        <p:spPr bwMode="auto">
          <a:xfrm>
            <a:off x="2234920" y="639924"/>
            <a:ext cx="184707" cy="831189"/>
          </a:xfrm>
          <a:prstGeom prst="rect">
            <a:avLst/>
          </a:prstGeom>
          <a:noFill/>
          <a:ln w="9525">
            <a:noFill/>
            <a:miter lim="800000"/>
            <a:headEnd/>
            <a:tailEnd/>
          </a:ln>
        </p:spPr>
        <p:txBody>
          <a:bodyPr wrap="none">
            <a:spAutoFit/>
          </a:bodyPr>
          <a:lstStyle/>
          <a:p>
            <a:endParaRPr kumimoji="1" lang="zh-CN" altLang="zh-CN" sz="4800" b="1">
              <a:solidFill>
                <a:srgbClr val="FF6600"/>
              </a:solidFill>
              <a:latin typeface="Times New Roman" pitchFamily="18" charset="0"/>
              <a:ea typeface="楷体_GB2312" pitchFamily="49" charset="-122"/>
            </a:endParaRPr>
          </a:p>
        </p:txBody>
      </p:sp>
      <p:sp>
        <p:nvSpPr>
          <p:cNvPr id="90115" name="Text Box 1027"/>
          <p:cNvSpPr txBox="1">
            <a:spLocks noChangeArrowheads="1"/>
          </p:cNvSpPr>
          <p:nvPr/>
        </p:nvSpPr>
        <p:spPr bwMode="auto">
          <a:xfrm>
            <a:off x="1054646" y="1475549"/>
            <a:ext cx="9976668" cy="2401213"/>
          </a:xfrm>
          <a:prstGeom prst="rect">
            <a:avLst/>
          </a:prstGeom>
          <a:noFill/>
          <a:ln w="9525">
            <a:noFill/>
            <a:miter lim="800000"/>
            <a:headEnd/>
            <a:tailEnd/>
          </a:ln>
        </p:spPr>
        <p:txBody>
          <a:bodyPr>
            <a:spAutoFit/>
          </a:bodyPr>
          <a:lstStyle/>
          <a:p>
            <a:pPr>
              <a:lnSpc>
                <a:spcPct val="125000"/>
              </a:lnSpc>
            </a:pPr>
            <a:r>
              <a:rPr kumimoji="1" lang="zh-CN" altLang="en-US" sz="3600" b="1">
                <a:latin typeface="Times New Roman" pitchFamily="18" charset="0"/>
                <a:ea typeface="楷体_GB2312" pitchFamily="49" charset="-122"/>
              </a:rPr>
              <a:t>　　</a:t>
            </a:r>
            <a:r>
              <a:rPr kumimoji="1" lang="zh-CN" altLang="en-US" sz="4000" b="1">
                <a:solidFill>
                  <a:schemeClr val="tx2"/>
                </a:solidFill>
                <a:latin typeface="Times New Roman" pitchFamily="18" charset="0"/>
                <a:ea typeface="楷体_GB2312" pitchFamily="49" charset="-122"/>
              </a:rPr>
              <a:t>归并排序的过程基于下列</a:t>
            </a:r>
            <a:r>
              <a:rPr kumimoji="1" lang="zh-CN" altLang="en-US" sz="4000" b="1" u="sng">
                <a:solidFill>
                  <a:srgbClr val="990000"/>
                </a:solidFill>
                <a:latin typeface="Times New Roman" pitchFamily="18" charset="0"/>
                <a:ea typeface="楷体_GB2312" pitchFamily="49" charset="-122"/>
              </a:rPr>
              <a:t>基本思想</a:t>
            </a:r>
            <a:r>
              <a:rPr kumimoji="1" lang="zh-CN" altLang="en-US" sz="4000" b="1">
                <a:solidFill>
                  <a:schemeClr val="tx2"/>
                </a:solidFill>
                <a:latin typeface="Times New Roman" pitchFamily="18" charset="0"/>
                <a:ea typeface="楷体_GB2312" pitchFamily="49" charset="-122"/>
              </a:rPr>
              <a:t>进行：</a:t>
            </a:r>
          </a:p>
          <a:p>
            <a:pPr>
              <a:lnSpc>
                <a:spcPct val="125000"/>
              </a:lnSpc>
            </a:pPr>
            <a:r>
              <a:rPr kumimoji="1" lang="zh-CN" altLang="en-US" sz="4000" b="1">
                <a:solidFill>
                  <a:srgbClr val="990000"/>
                </a:solidFill>
                <a:latin typeface="Times New Roman" pitchFamily="18" charset="0"/>
                <a:ea typeface="楷体_GB2312" pitchFamily="49" charset="-122"/>
              </a:rPr>
              <a:t>     </a:t>
            </a:r>
            <a:r>
              <a:rPr kumimoji="1" lang="zh-CN" altLang="en-US" sz="4000" b="1">
                <a:solidFill>
                  <a:schemeClr val="accent2"/>
                </a:solidFill>
                <a:latin typeface="Times New Roman" pitchFamily="18" charset="0"/>
                <a:ea typeface="楷体_GB2312" pitchFamily="49" charset="-122"/>
              </a:rPr>
              <a:t>将两个或两个以上的有序子序列 “归并” 为一个有序序列。</a:t>
            </a:r>
          </a:p>
        </p:txBody>
      </p:sp>
      <p:sp>
        <p:nvSpPr>
          <p:cNvPr id="135171" name="Rectangle 5"/>
          <p:cNvSpPr>
            <a:spLocks noChangeArrowheads="1"/>
          </p:cNvSpPr>
          <p:nvPr/>
        </p:nvSpPr>
        <p:spPr bwMode="auto">
          <a:xfrm>
            <a:off x="1775653" y="692316"/>
            <a:ext cx="9599950" cy="576396"/>
          </a:xfrm>
          <a:prstGeom prst="rect">
            <a:avLst/>
          </a:prstGeom>
          <a:noFill/>
          <a:ln w="9525">
            <a:noFill/>
            <a:miter lim="800000"/>
            <a:headEnd/>
            <a:tailEnd/>
          </a:ln>
        </p:spPr>
        <p:txBody>
          <a:bodyPr anchor="ctr"/>
          <a:lstStyle/>
          <a:p>
            <a:pPr>
              <a:lnSpc>
                <a:spcPct val="85000"/>
              </a:lnSpc>
            </a:pPr>
            <a:endParaRPr kumimoji="1" lang="zh-CN" altLang="en-US" sz="3600" b="1" dirty="0">
              <a:solidFill>
                <a:srgbClr val="FF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pPr>
              <a:lnSpc>
                <a:spcPct val="85000"/>
              </a:lnSpc>
            </a:pPr>
            <a:r>
              <a:rPr lang="zh-CN" altLang="en-US" sz="4800" b="1">
                <a:latin typeface="楷体_GB2312" pitchFamily="49" charset="-122"/>
                <a:ea typeface="楷体_GB2312" pitchFamily="49" charset="-122"/>
              </a:rPr>
              <a:t>归并排序（</a:t>
            </a:r>
            <a:r>
              <a:rPr lang="en-US" altLang="zh-CN" sz="4800" b="1">
                <a:latin typeface="楷体_GB2312" pitchFamily="49" charset="-122"/>
                <a:ea typeface="楷体_GB2312" pitchFamily="49" charset="-122"/>
              </a:rPr>
              <a:t>merge sort</a:t>
            </a:r>
            <a:r>
              <a:rPr lang="zh-CN" altLang="en-US" sz="4800" b="1">
                <a:latin typeface="楷体_GB2312" pitchFamily="49" charset="-122"/>
                <a:ea typeface="楷体_GB2312" pitchFamily="49" charset="-122"/>
              </a:rPr>
              <a:t>）</a:t>
            </a:r>
            <a:endParaRPr kumimoji="1" lang="zh-CN" altLang="en-US" sz="4800" b="1" dirty="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12842465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nodePh="1">
                                  <p:stCondLst>
                                    <p:cond delay="0"/>
                                  </p:stCondLst>
                                  <p:endCondLst>
                                    <p:cond evt="begin" delay="0">
                                      <p:tn val="5"/>
                                    </p:cond>
                                  </p:endCondLst>
                                  <p:childTnLst>
                                    <p:set>
                                      <p:cBhvr>
                                        <p:cTn id="6" dur="1" fill="hold">
                                          <p:stCondLst>
                                            <p:cond delay="0"/>
                                          </p:stCondLst>
                                        </p:cTn>
                                        <p:tgtEl>
                                          <p:spTgt spid="90114"/>
                                        </p:tgtEl>
                                        <p:attrNameLst>
                                          <p:attrName>style.visibility</p:attrName>
                                        </p:attrNameLst>
                                      </p:cBhvr>
                                      <p:to>
                                        <p:strVal val="visible"/>
                                      </p:to>
                                    </p:set>
                                    <p:animEffect transition="in" filter="dissolve">
                                      <p:cBhvr>
                                        <p:cTn id="7" dur="500"/>
                                        <p:tgtEl>
                                          <p:spTgt spid="90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strips(downRight)">
                                      <p:cBhvr>
                                        <p:cTn id="12"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766614" y="1287770"/>
            <a:ext cx="10209471" cy="1323745"/>
          </a:xfrm>
          <a:prstGeom prst="rect">
            <a:avLst/>
          </a:prstGeom>
          <a:noFill/>
          <a:ln w="9525">
            <a:noFill/>
            <a:miter lim="800000"/>
            <a:headEnd/>
            <a:tailEnd/>
          </a:ln>
        </p:spPr>
        <p:txBody>
          <a:bodyPr>
            <a:spAutoFit/>
          </a:bodyPr>
          <a:lstStyle/>
          <a:p>
            <a:pPr>
              <a:lnSpc>
                <a:spcPct val="125000"/>
              </a:lnSpc>
            </a:pPr>
            <a:r>
              <a:rPr kumimoji="1" lang="zh-CN" altLang="en-US" sz="3200">
                <a:latin typeface="Times New Roman" pitchFamily="18" charset="0"/>
                <a:ea typeface="楷体_GB2312" pitchFamily="49" charset="-122"/>
              </a:rPr>
              <a:t>　　在内部排序中，通常采用的是</a:t>
            </a:r>
            <a:r>
              <a:rPr kumimoji="1" lang="en-US" altLang="zh-CN" sz="3200" b="1">
                <a:solidFill>
                  <a:srgbClr val="FF0000"/>
                </a:solidFill>
                <a:latin typeface="Times New Roman" pitchFamily="18" charset="0"/>
                <a:ea typeface="楷体_GB2312" pitchFamily="49" charset="-122"/>
              </a:rPr>
              <a:t>2-</a:t>
            </a:r>
            <a:r>
              <a:rPr kumimoji="1" lang="zh-CN" altLang="en-US" sz="3200" b="1">
                <a:solidFill>
                  <a:srgbClr val="FF0000"/>
                </a:solidFill>
                <a:latin typeface="Times New Roman" pitchFamily="18" charset="0"/>
                <a:ea typeface="楷体_GB2312" pitchFamily="49" charset="-122"/>
              </a:rPr>
              <a:t>路归并</a:t>
            </a:r>
            <a:r>
              <a:rPr kumimoji="1" lang="zh-CN" altLang="en-US" sz="3200">
                <a:latin typeface="Times New Roman" pitchFamily="18" charset="0"/>
                <a:ea typeface="楷体_GB2312" pitchFamily="49" charset="-122"/>
              </a:rPr>
              <a:t>排序。即：</a:t>
            </a:r>
            <a:r>
              <a:rPr kumimoji="1" lang="zh-CN" altLang="en-US" sz="3200">
                <a:solidFill>
                  <a:srgbClr val="000080"/>
                </a:solidFill>
                <a:latin typeface="Times New Roman" pitchFamily="18" charset="0"/>
                <a:ea typeface="楷体_GB2312" pitchFamily="49" charset="-122"/>
              </a:rPr>
              <a:t>将两个</a:t>
            </a:r>
            <a:r>
              <a:rPr kumimoji="1" lang="zh-CN" altLang="en-US" sz="3200" b="1">
                <a:solidFill>
                  <a:srgbClr val="000080"/>
                </a:solidFill>
                <a:latin typeface="Times New Roman" pitchFamily="18" charset="0"/>
                <a:ea typeface="楷体_GB2312" pitchFamily="49" charset="-122"/>
              </a:rPr>
              <a:t>位置相邻</a:t>
            </a:r>
            <a:r>
              <a:rPr kumimoji="1" lang="zh-CN" altLang="en-US" sz="3200">
                <a:solidFill>
                  <a:srgbClr val="000080"/>
                </a:solidFill>
                <a:latin typeface="Times New Roman" pitchFamily="18" charset="0"/>
                <a:ea typeface="楷体_GB2312" pitchFamily="49" charset="-122"/>
              </a:rPr>
              <a:t>的记录有序子序列</a:t>
            </a:r>
          </a:p>
        </p:txBody>
      </p:sp>
      <p:sp>
        <p:nvSpPr>
          <p:cNvPr id="49162" name="Text Box 10"/>
          <p:cNvSpPr txBox="1">
            <a:spLocks noChangeArrowheads="1"/>
          </p:cNvSpPr>
          <p:nvPr/>
        </p:nvSpPr>
        <p:spPr bwMode="auto">
          <a:xfrm>
            <a:off x="895724" y="4072893"/>
            <a:ext cx="6188709" cy="646481"/>
          </a:xfrm>
          <a:prstGeom prst="rect">
            <a:avLst/>
          </a:prstGeom>
          <a:noFill/>
          <a:ln w="9525">
            <a:noFill/>
            <a:miter lim="800000"/>
            <a:headEnd/>
            <a:tailEnd/>
          </a:ln>
        </p:spPr>
        <p:txBody>
          <a:bodyPr wrap="none">
            <a:spAutoFit/>
          </a:bodyPr>
          <a:lstStyle/>
          <a:p>
            <a:r>
              <a:rPr kumimoji="1" lang="zh-CN" altLang="en-US" sz="3600">
                <a:solidFill>
                  <a:srgbClr val="000080"/>
                </a:solidFill>
                <a:latin typeface="Times New Roman" pitchFamily="18" charset="0"/>
                <a:ea typeface="楷体_GB2312" pitchFamily="49" charset="-122"/>
              </a:rPr>
              <a:t>归并为</a:t>
            </a:r>
            <a:r>
              <a:rPr kumimoji="1" lang="zh-CN" altLang="en-US" sz="3600" b="1">
                <a:solidFill>
                  <a:srgbClr val="000080"/>
                </a:solidFill>
                <a:latin typeface="Times New Roman" pitchFamily="18" charset="0"/>
                <a:ea typeface="楷体_GB2312" pitchFamily="49" charset="-122"/>
              </a:rPr>
              <a:t>一个</a:t>
            </a:r>
            <a:r>
              <a:rPr kumimoji="1" lang="zh-CN" altLang="en-US" sz="3600">
                <a:solidFill>
                  <a:srgbClr val="000080"/>
                </a:solidFill>
                <a:latin typeface="Times New Roman" pitchFamily="18" charset="0"/>
                <a:ea typeface="楷体_GB2312" pitchFamily="49" charset="-122"/>
              </a:rPr>
              <a:t>记录的有序序列</a:t>
            </a:r>
            <a:r>
              <a:rPr kumimoji="1" lang="zh-CN" altLang="en-US" sz="3600">
                <a:latin typeface="Times New Roman" pitchFamily="18" charset="0"/>
                <a:ea typeface="楷体_GB2312" pitchFamily="49" charset="-122"/>
              </a:rPr>
              <a:t>。</a:t>
            </a:r>
          </a:p>
        </p:txBody>
      </p:sp>
      <p:sp>
        <p:nvSpPr>
          <p:cNvPr id="49163" name="Rectangle 11"/>
          <p:cNvSpPr>
            <a:spLocks noChangeArrowheads="1"/>
          </p:cNvSpPr>
          <p:nvPr/>
        </p:nvSpPr>
        <p:spPr bwMode="auto">
          <a:xfrm>
            <a:off x="1151801" y="4793777"/>
            <a:ext cx="10158678" cy="609741"/>
          </a:xfrm>
          <a:prstGeom prst="rect">
            <a:avLst/>
          </a:prstGeom>
          <a:solidFill>
            <a:srgbClr val="FFCC99"/>
          </a:solidFill>
          <a:ln w="9525">
            <a:solidFill>
              <a:schemeClr val="tx1"/>
            </a:solidFill>
            <a:miter lim="800000"/>
            <a:headEnd/>
            <a:tailEnd/>
          </a:ln>
        </p:spPr>
        <p:txBody>
          <a:bodyPr wrap="none" anchor="ctr"/>
          <a:lstStyle/>
          <a:p>
            <a:pPr algn="ctr"/>
            <a:r>
              <a:rPr kumimoji="1" lang="zh-CN" altLang="en-US" sz="3600" b="1" dirty="0">
                <a:latin typeface="Times New Roman" pitchFamily="18" charset="0"/>
              </a:rPr>
              <a:t>有 序 序 </a:t>
            </a:r>
            <a:r>
              <a:rPr kumimoji="1" lang="zh-CN" altLang="en-US" sz="3600" b="1">
                <a:latin typeface="Times New Roman" pitchFamily="18" charset="0"/>
              </a:rPr>
              <a:t>列 </a:t>
            </a:r>
            <a:r>
              <a:rPr kumimoji="1" lang="en-US" altLang="zh-CN" sz="3600" b="1" smtClean="0">
                <a:latin typeface="Times New Roman" pitchFamily="18" charset="0"/>
              </a:rPr>
              <a:t>r[</a:t>
            </a:r>
            <a:r>
              <a:rPr kumimoji="1" lang="en-US" altLang="zh-CN" sz="3600" b="1" i="1" smtClean="0">
                <a:latin typeface="Times New Roman" pitchFamily="18" charset="0"/>
              </a:rPr>
              <a:t>0</a:t>
            </a:r>
            <a:r>
              <a:rPr kumimoji="1" lang="en-US" altLang="zh-CN" sz="3600" b="1" smtClean="0">
                <a:latin typeface="Times New Roman" pitchFamily="18" charset="0"/>
              </a:rPr>
              <a:t>..</a:t>
            </a:r>
            <a:r>
              <a:rPr kumimoji="1" lang="en-US" altLang="zh-CN" sz="3600" b="1" i="1" dirty="0" smtClean="0">
                <a:latin typeface="Times New Roman" pitchFamily="18" charset="0"/>
              </a:rPr>
              <a:t>n</a:t>
            </a:r>
            <a:r>
              <a:rPr kumimoji="1" lang="en-US" altLang="zh-CN" sz="3600" b="1" dirty="0" smtClean="0">
                <a:latin typeface="Times New Roman" pitchFamily="18" charset="0"/>
              </a:rPr>
              <a:t>]</a:t>
            </a:r>
            <a:endParaRPr kumimoji="1" lang="en-US" altLang="zh-CN" sz="3600" dirty="0">
              <a:latin typeface="Times New Roman" pitchFamily="18" charset="0"/>
            </a:endParaRPr>
          </a:p>
        </p:txBody>
      </p:sp>
      <p:sp>
        <p:nvSpPr>
          <p:cNvPr id="49167" name="Text Box 15"/>
          <p:cNvSpPr txBox="1">
            <a:spLocks noChangeArrowheads="1"/>
          </p:cNvSpPr>
          <p:nvPr/>
        </p:nvSpPr>
        <p:spPr bwMode="auto">
          <a:xfrm>
            <a:off x="895713" y="3280539"/>
            <a:ext cx="5079339" cy="592275"/>
          </a:xfrm>
          <a:prstGeom prst="rect">
            <a:avLst/>
          </a:prstGeom>
          <a:solidFill>
            <a:srgbClr val="FF9900">
              <a:alpha val="50195"/>
            </a:srgbClr>
          </a:solidFill>
          <a:ln w="12700">
            <a:solidFill>
              <a:srgbClr val="993300"/>
            </a:solidFill>
            <a:miter lim="800000"/>
            <a:headEnd/>
            <a:tailEnd/>
          </a:ln>
        </p:spPr>
        <p:txBody>
          <a:bodyPr>
            <a:spAutoFit/>
          </a:bodyPr>
          <a:lstStyle/>
          <a:p>
            <a:r>
              <a:rPr kumimoji="1" lang="zh-CN" altLang="en-US" sz="3200" b="1" dirty="0">
                <a:latin typeface="Times New Roman" pitchFamily="18" charset="0"/>
              </a:rPr>
              <a:t>有序子</a:t>
            </a:r>
            <a:r>
              <a:rPr kumimoji="1" lang="zh-CN" altLang="en-US" sz="3200" b="1">
                <a:latin typeface="Times New Roman" pitchFamily="18" charset="0"/>
              </a:rPr>
              <a:t>序列 </a:t>
            </a:r>
            <a:r>
              <a:rPr kumimoji="1" lang="en-US" altLang="zh-CN" sz="3200" b="1" smtClean="0">
                <a:latin typeface="Times New Roman" pitchFamily="18" charset="0"/>
              </a:rPr>
              <a:t>r[</a:t>
            </a:r>
            <a:r>
              <a:rPr kumimoji="1" lang="en-US" altLang="zh-CN" sz="3200" b="1" i="1" smtClean="0">
                <a:latin typeface="Times New Roman" pitchFamily="18" charset="0"/>
              </a:rPr>
              <a:t>0</a:t>
            </a:r>
            <a:r>
              <a:rPr kumimoji="1" lang="en-US" altLang="zh-CN" sz="3200" b="1" smtClean="0">
                <a:latin typeface="Times New Roman" pitchFamily="18" charset="0"/>
              </a:rPr>
              <a:t>..</a:t>
            </a:r>
            <a:r>
              <a:rPr kumimoji="1" lang="en-US" altLang="zh-CN" sz="3200" b="1" i="1" dirty="0">
                <a:latin typeface="Times New Roman" pitchFamily="18" charset="0"/>
              </a:rPr>
              <a:t>m</a:t>
            </a:r>
            <a:r>
              <a:rPr kumimoji="1" lang="en-US" altLang="zh-CN" sz="3200" b="1" dirty="0">
                <a:latin typeface="Times New Roman" pitchFamily="18" charset="0"/>
              </a:rPr>
              <a:t>]</a:t>
            </a:r>
          </a:p>
        </p:txBody>
      </p:sp>
      <p:sp>
        <p:nvSpPr>
          <p:cNvPr id="49168" name="Rectangle 16"/>
          <p:cNvSpPr>
            <a:spLocks noChangeArrowheads="1"/>
          </p:cNvSpPr>
          <p:nvPr/>
        </p:nvSpPr>
        <p:spPr bwMode="auto">
          <a:xfrm>
            <a:off x="5975052" y="3280539"/>
            <a:ext cx="5079339" cy="609741"/>
          </a:xfrm>
          <a:prstGeom prst="rect">
            <a:avLst/>
          </a:prstGeom>
          <a:solidFill>
            <a:srgbClr val="FF6600">
              <a:alpha val="50195"/>
            </a:srgbClr>
          </a:solidFill>
          <a:ln w="9525">
            <a:solidFill>
              <a:schemeClr val="tx1"/>
            </a:solidFill>
            <a:miter lim="800000"/>
            <a:headEnd/>
            <a:tailEnd/>
          </a:ln>
        </p:spPr>
        <p:txBody>
          <a:bodyPr wrap="none" anchor="ctr"/>
          <a:lstStyle/>
          <a:p>
            <a:pPr algn="ctr"/>
            <a:r>
              <a:rPr kumimoji="1" lang="zh-CN" altLang="en-US" sz="3200" b="1" dirty="0">
                <a:latin typeface="Times New Roman" pitchFamily="18" charset="0"/>
              </a:rPr>
              <a:t>有序子序列 </a:t>
            </a:r>
            <a:r>
              <a:rPr kumimoji="1" lang="en-US" altLang="zh-CN" sz="3200" b="1" dirty="0">
                <a:latin typeface="Times New Roman" pitchFamily="18" charset="0"/>
              </a:rPr>
              <a:t>r[</a:t>
            </a:r>
            <a:r>
              <a:rPr kumimoji="1" lang="en-US" altLang="zh-CN" sz="3200" b="1" i="1" dirty="0">
                <a:latin typeface="Times New Roman" pitchFamily="18" charset="0"/>
              </a:rPr>
              <a:t>m</a:t>
            </a:r>
            <a:r>
              <a:rPr kumimoji="1" lang="en-US" altLang="zh-CN" sz="3200" b="1" dirty="0">
                <a:latin typeface="Times New Roman" pitchFamily="18" charset="0"/>
              </a:rPr>
              <a:t>+1</a:t>
            </a:r>
            <a:r>
              <a:rPr kumimoji="1" lang="en-US" altLang="zh-CN" sz="3200" b="1">
                <a:latin typeface="Times New Roman" pitchFamily="18" charset="0"/>
              </a:rPr>
              <a:t>..</a:t>
            </a:r>
            <a:r>
              <a:rPr kumimoji="1" lang="en-US" altLang="zh-CN" sz="3200" b="1" i="1" smtClean="0">
                <a:latin typeface="Times New Roman" pitchFamily="18" charset="0"/>
              </a:rPr>
              <a:t>n-1</a:t>
            </a:r>
            <a:r>
              <a:rPr kumimoji="1" lang="en-US" altLang="zh-CN" sz="3200" b="1" smtClean="0">
                <a:latin typeface="Times New Roman" pitchFamily="18" charset="0"/>
              </a:rPr>
              <a:t>]</a:t>
            </a:r>
            <a:endParaRPr kumimoji="1" lang="en-US" altLang="zh-CN" sz="3200" b="1" dirty="0">
              <a:latin typeface="Times New Roman" pitchFamily="18" charset="0"/>
            </a:endParaRPr>
          </a:p>
        </p:txBody>
      </p:sp>
      <p:sp>
        <p:nvSpPr>
          <p:cNvPr id="136199" name="Rectangle 5"/>
          <p:cNvSpPr>
            <a:spLocks noChangeArrowheads="1"/>
          </p:cNvSpPr>
          <p:nvPr/>
        </p:nvSpPr>
        <p:spPr bwMode="auto">
          <a:xfrm>
            <a:off x="1775653" y="692316"/>
            <a:ext cx="9599950" cy="576396"/>
          </a:xfrm>
          <a:prstGeom prst="rect">
            <a:avLst/>
          </a:prstGeom>
          <a:noFill/>
          <a:ln w="9525">
            <a:noFill/>
            <a:miter lim="800000"/>
            <a:headEnd/>
            <a:tailEnd/>
          </a:ln>
        </p:spPr>
        <p:txBody>
          <a:bodyPr anchor="ctr"/>
          <a:lstStyle/>
          <a:p>
            <a:pPr>
              <a:lnSpc>
                <a:spcPct val="85000"/>
              </a:lnSpc>
            </a:pPr>
            <a:endParaRPr kumimoji="1" lang="zh-CN" altLang="en-US" sz="3600" b="1" dirty="0">
              <a:solidFill>
                <a:srgbClr val="FF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归并排序</a:t>
            </a:r>
            <a:endParaRPr lang="zh-CN" altLang="en-US"/>
          </a:p>
        </p:txBody>
      </p:sp>
    </p:spTree>
    <p:extLst>
      <p:ext uri="{BB962C8B-B14F-4D97-AF65-F5344CB8AC3E}">
        <p14:creationId xmlns:p14="http://schemas.microsoft.com/office/powerpoint/2010/main" val="19172403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strips(downRight)">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67"/>
                                        </p:tgtEl>
                                        <p:attrNameLst>
                                          <p:attrName>style.visibility</p:attrName>
                                        </p:attrNameLst>
                                      </p:cBhvr>
                                      <p:to>
                                        <p:strVal val="visible"/>
                                      </p:to>
                                    </p:set>
                                    <p:animEffect transition="in" filter="wipe(left)">
                                      <p:cBhvr>
                                        <p:cTn id="12" dur="500"/>
                                        <p:tgtEl>
                                          <p:spTgt spid="4916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168"/>
                                        </p:tgtEl>
                                        <p:attrNameLst>
                                          <p:attrName>style.visibility</p:attrName>
                                        </p:attrNameLst>
                                      </p:cBhvr>
                                      <p:to>
                                        <p:strVal val="visible"/>
                                      </p:to>
                                    </p:set>
                                    <p:animEffect transition="in" filter="wipe(left)">
                                      <p:cBhvr>
                                        <p:cTn id="16" dur="500"/>
                                        <p:tgtEl>
                                          <p:spTgt spid="491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62"/>
                                        </p:tgtEl>
                                        <p:attrNameLst>
                                          <p:attrName>style.visibility</p:attrName>
                                        </p:attrNameLst>
                                      </p:cBhvr>
                                      <p:to>
                                        <p:strVal val="visible"/>
                                      </p:to>
                                    </p:set>
                                    <p:animEffect transition="in" filter="wipe(left)">
                                      <p:cBhvr>
                                        <p:cTn id="21" dur="500"/>
                                        <p:tgtEl>
                                          <p:spTgt spid="4916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9163"/>
                                        </p:tgtEl>
                                        <p:attrNameLst>
                                          <p:attrName>style.visibility</p:attrName>
                                        </p:attrNameLst>
                                      </p:cBhvr>
                                      <p:to>
                                        <p:strVal val="visible"/>
                                      </p:to>
                                    </p:set>
                                    <p:animEffect transition="in" filter="wipe(left)">
                                      <p:cBhvr>
                                        <p:cTn id="25"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62" grpId="0" autoUpdateAnimBg="0"/>
      <p:bldP spid="49163" grpId="0" animBg="1" autoUpdateAnimBg="0"/>
      <p:bldP spid="49167" grpId="0" animBg="1" autoUpdateAnimBg="0"/>
      <p:bldP spid="49168"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1027"/>
          <p:cNvSpPr txBox="1">
            <a:spLocks noChangeArrowheads="1"/>
          </p:cNvSpPr>
          <p:nvPr/>
        </p:nvSpPr>
        <p:spPr bwMode="auto">
          <a:xfrm>
            <a:off x="1775663" y="2418329"/>
            <a:ext cx="9985133" cy="757305"/>
          </a:xfrm>
          <a:prstGeom prst="rect">
            <a:avLst/>
          </a:prstGeom>
          <a:noFill/>
          <a:ln w="9525">
            <a:noFill/>
            <a:miter lim="800000"/>
            <a:headEnd/>
            <a:tailEnd/>
          </a:ln>
        </p:spPr>
        <p:txBody>
          <a:bodyPr>
            <a:spAutoFit/>
          </a:bodyPr>
          <a:lstStyle/>
          <a:p>
            <a:pPr>
              <a:lnSpc>
                <a:spcPct val="135000"/>
              </a:lnSpc>
            </a:pPr>
            <a:r>
              <a:rPr kumimoji="1" lang="en-US" altLang="zh-CN" sz="3200">
                <a:latin typeface="楷体_GB2312" pitchFamily="49" charset="-122"/>
                <a:ea typeface="楷体_GB2312" pitchFamily="49" charset="-122"/>
              </a:rPr>
              <a:t>    </a:t>
            </a:r>
            <a:endParaRPr kumimoji="1" lang="zh-CN" altLang="en-US" sz="3200" dirty="0">
              <a:latin typeface="楷体_GB2312" pitchFamily="49" charset="-122"/>
              <a:ea typeface="楷体_GB2312" pitchFamily="49" charset="-122"/>
            </a:endParaRPr>
          </a:p>
        </p:txBody>
      </p:sp>
      <p:sp>
        <p:nvSpPr>
          <p:cNvPr id="2" name="标题 1"/>
          <p:cNvSpPr>
            <a:spLocks noGrp="1"/>
          </p:cNvSpPr>
          <p:nvPr>
            <p:ph type="title"/>
          </p:nvPr>
        </p:nvSpPr>
        <p:spPr>
          <a:xfrm>
            <a:off x="1477104" y="261442"/>
            <a:ext cx="10233473" cy="575464"/>
          </a:xfrm>
        </p:spPr>
        <p:txBody>
          <a:bodyPr>
            <a:normAutofit fontScale="90000"/>
          </a:bodyPr>
          <a:lstStyle/>
          <a:p>
            <a:r>
              <a:rPr lang="zh-CN" altLang="en-US" smtClean="0"/>
              <a:t>归并排序</a:t>
            </a:r>
            <a:r>
              <a:rPr lang="en-US" altLang="zh-CN" smtClean="0"/>
              <a:t>--</a:t>
            </a:r>
            <a:r>
              <a:rPr lang="zh-CN" altLang="en-US" smtClean="0">
                <a:solidFill>
                  <a:srgbClr val="FF0000"/>
                </a:solidFill>
              </a:rPr>
              <a:t>自底向上</a:t>
            </a:r>
            <a:r>
              <a:rPr lang="zh-CN" altLang="en-US" smtClean="0"/>
              <a:t>归并</a:t>
            </a:r>
            <a:endParaRPr lang="zh-CN" altLang="en-US"/>
          </a:p>
        </p:txBody>
      </p:sp>
      <p:sp>
        <p:nvSpPr>
          <p:cNvPr id="3" name="文本占位符 2"/>
          <p:cNvSpPr>
            <a:spLocks noGrp="1"/>
          </p:cNvSpPr>
          <p:nvPr>
            <p:ph type="body" sz="quarter" idx="10"/>
          </p:nvPr>
        </p:nvSpPr>
        <p:spPr>
          <a:xfrm>
            <a:off x="766614" y="1413570"/>
            <a:ext cx="10736814" cy="4868199"/>
          </a:xfrm>
        </p:spPr>
        <p:txBody>
          <a:bodyPr/>
          <a:lstStyle/>
          <a:p>
            <a:r>
              <a:rPr lang="zh-CN" altLang="en-US"/>
              <a:t>将待排序记录</a:t>
            </a:r>
            <a:r>
              <a:rPr lang="en-US" altLang="zh-CN"/>
              <a:t>r[0]</a:t>
            </a:r>
            <a:r>
              <a:rPr lang="zh-CN" altLang="en-US"/>
              <a:t>到</a:t>
            </a:r>
            <a:r>
              <a:rPr lang="en-US" altLang="zh-CN"/>
              <a:t>r[n-1]</a:t>
            </a:r>
            <a:r>
              <a:rPr lang="zh-CN" altLang="en-US"/>
              <a:t>看成是</a:t>
            </a:r>
            <a:r>
              <a:rPr lang="en-US" altLang="zh-CN"/>
              <a:t>n</a:t>
            </a:r>
            <a:r>
              <a:rPr lang="zh-CN" altLang="en-US"/>
              <a:t>个长度为</a:t>
            </a:r>
            <a:r>
              <a:rPr lang="en-US" altLang="zh-CN"/>
              <a:t>1</a:t>
            </a:r>
            <a:r>
              <a:rPr lang="zh-CN" altLang="en-US"/>
              <a:t>的有序子表，把这些子表依次两两归并，便得到</a:t>
            </a:r>
            <a:r>
              <a:rPr lang="en-US" altLang="zh-CN"/>
              <a:t>[n/2]</a:t>
            </a:r>
            <a:r>
              <a:rPr lang="zh-CN" altLang="en-US"/>
              <a:t>个有序的子表，然后，再把这</a:t>
            </a:r>
            <a:r>
              <a:rPr lang="en-US" altLang="zh-CN"/>
              <a:t>[n/2]</a:t>
            </a:r>
            <a:r>
              <a:rPr lang="zh-CN" altLang="en-US"/>
              <a:t>个有序的子表两两归并，如此重复，直到最后得到一个长度为</a:t>
            </a:r>
            <a:r>
              <a:rPr lang="en-US" altLang="zh-CN"/>
              <a:t>n</a:t>
            </a:r>
            <a:r>
              <a:rPr lang="zh-CN" altLang="en-US"/>
              <a:t>的有序表为止。</a:t>
            </a:r>
          </a:p>
          <a:p>
            <a:endParaRPr lang="zh-CN" altLang="en-US"/>
          </a:p>
        </p:txBody>
      </p:sp>
    </p:spTree>
    <p:extLst>
      <p:ext uri="{BB962C8B-B14F-4D97-AF65-F5344CB8AC3E}">
        <p14:creationId xmlns:p14="http://schemas.microsoft.com/office/powerpoint/2010/main" val="3713707370"/>
      </p:ext>
    </p:extLst>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505232" y="920968"/>
            <a:ext cx="1420397" cy="584910"/>
          </a:xfrm>
          <a:prstGeom prst="rect">
            <a:avLst/>
          </a:prstGeom>
          <a:noFill/>
          <a:ln w="9525">
            <a:noFill/>
            <a:miter lim="800000"/>
            <a:headEnd/>
            <a:tailEnd/>
          </a:ln>
        </p:spPr>
        <p:txBody>
          <a:bodyPr wrap="none">
            <a:spAutoFit/>
          </a:bodyPr>
          <a:lstStyle/>
          <a:p>
            <a:r>
              <a:rPr kumimoji="1" lang="zh-CN" altLang="zh-CN" sz="3200" b="1">
                <a:solidFill>
                  <a:srgbClr val="CC0066"/>
                </a:solidFill>
                <a:latin typeface="Times New Roman" pitchFamily="18" charset="0"/>
                <a:ea typeface="隶书" pitchFamily="49" charset="-122"/>
              </a:rPr>
              <a:t>例如</a:t>
            </a:r>
            <a:r>
              <a:rPr kumimoji="1" lang="zh-CN" altLang="en-US" sz="3200" b="1">
                <a:solidFill>
                  <a:srgbClr val="CC0066"/>
                </a:solidFill>
                <a:latin typeface="Times New Roman" pitchFamily="18" charset="0"/>
                <a:ea typeface="隶书" pitchFamily="49" charset="-122"/>
              </a:rPr>
              <a:t>：</a:t>
            </a:r>
            <a:endParaRPr kumimoji="1" lang="zh-CN" altLang="en-US" sz="3200">
              <a:solidFill>
                <a:srgbClr val="CC0066"/>
              </a:solidFill>
              <a:latin typeface="Times New Roman" pitchFamily="18" charset="0"/>
            </a:endParaRPr>
          </a:p>
        </p:txBody>
      </p:sp>
      <p:sp>
        <p:nvSpPr>
          <p:cNvPr id="176131" name="Text Box 3"/>
          <p:cNvSpPr txBox="1">
            <a:spLocks noChangeArrowheads="1"/>
          </p:cNvSpPr>
          <p:nvPr/>
        </p:nvSpPr>
        <p:spPr bwMode="auto">
          <a:xfrm>
            <a:off x="4197648" y="1539894"/>
            <a:ext cx="6839444" cy="646481"/>
          </a:xfrm>
          <a:prstGeom prst="rect">
            <a:avLst/>
          </a:prstGeom>
          <a:noFill/>
          <a:ln w="9525">
            <a:noFill/>
            <a:miter lim="800000"/>
            <a:headEnd/>
            <a:tailEnd/>
          </a:ln>
        </p:spPr>
        <p:txBody>
          <a:bodyPr wrap="none">
            <a:spAutoFit/>
          </a:bodyPr>
          <a:lstStyle/>
          <a:p>
            <a:r>
              <a:rPr kumimoji="1" lang="en-US" altLang="zh-CN" sz="3600" b="1" dirty="0">
                <a:latin typeface="Times New Roman" pitchFamily="18" charset="0"/>
              </a:rPr>
              <a:t>(52)  (23)  (80)  (36)  (68)  (</a:t>
            </a:r>
            <a:r>
              <a:rPr kumimoji="1" lang="en-US" altLang="zh-CN" sz="3600" b="1">
                <a:latin typeface="Times New Roman" pitchFamily="18" charset="0"/>
              </a:rPr>
              <a:t>14</a:t>
            </a:r>
            <a:r>
              <a:rPr kumimoji="1" lang="en-US" altLang="zh-CN" sz="3600" b="1" smtClean="0">
                <a:latin typeface="Times New Roman" pitchFamily="18" charset="0"/>
              </a:rPr>
              <a:t>) (27)</a:t>
            </a:r>
            <a:endParaRPr kumimoji="1" lang="en-US" altLang="zh-CN" sz="3600" b="1" dirty="0">
              <a:latin typeface="Times New Roman" pitchFamily="18" charset="0"/>
            </a:endParaRPr>
          </a:p>
        </p:txBody>
      </p:sp>
      <p:sp>
        <p:nvSpPr>
          <p:cNvPr id="176132" name="Text Box 4"/>
          <p:cNvSpPr txBox="1">
            <a:spLocks noChangeArrowheads="1"/>
          </p:cNvSpPr>
          <p:nvPr/>
        </p:nvSpPr>
        <p:spPr bwMode="auto">
          <a:xfrm>
            <a:off x="4331346" y="2740452"/>
            <a:ext cx="6839444" cy="646481"/>
          </a:xfrm>
          <a:prstGeom prst="rect">
            <a:avLst/>
          </a:prstGeom>
          <a:noFill/>
          <a:ln w="9525">
            <a:noFill/>
            <a:miter lim="800000"/>
            <a:headEnd/>
            <a:tailEnd/>
          </a:ln>
        </p:spPr>
        <p:txBody>
          <a:bodyPr wrap="none">
            <a:spAutoFit/>
          </a:bodyPr>
          <a:lstStyle/>
          <a:p>
            <a:r>
              <a:rPr kumimoji="1" lang="en-US" altLang="zh-CN" sz="3600" b="1" dirty="0">
                <a:latin typeface="Times New Roman" pitchFamily="18" charset="0"/>
              </a:rPr>
              <a:t>(23     52)  (36    80)  (14    </a:t>
            </a:r>
            <a:r>
              <a:rPr kumimoji="1" lang="en-US" altLang="zh-CN" sz="3600" b="1">
                <a:latin typeface="Times New Roman" pitchFamily="18" charset="0"/>
              </a:rPr>
              <a:t>68</a:t>
            </a:r>
            <a:r>
              <a:rPr kumimoji="1" lang="en-US" altLang="zh-CN" sz="3600" b="1" smtClean="0">
                <a:latin typeface="Times New Roman" pitchFamily="18" charset="0"/>
              </a:rPr>
              <a:t>)  (27)</a:t>
            </a:r>
            <a:endParaRPr kumimoji="1" lang="en-US" altLang="zh-CN" sz="3600" b="1" dirty="0">
              <a:latin typeface="Times New Roman" pitchFamily="18" charset="0"/>
            </a:endParaRPr>
          </a:p>
        </p:txBody>
      </p:sp>
      <p:sp>
        <p:nvSpPr>
          <p:cNvPr id="176133" name="Text Box 5"/>
          <p:cNvSpPr txBox="1">
            <a:spLocks noChangeArrowheads="1"/>
          </p:cNvSpPr>
          <p:nvPr/>
        </p:nvSpPr>
        <p:spPr bwMode="auto">
          <a:xfrm>
            <a:off x="4345422" y="4167460"/>
            <a:ext cx="6916378" cy="646481"/>
          </a:xfrm>
          <a:prstGeom prst="rect">
            <a:avLst/>
          </a:prstGeom>
          <a:noFill/>
          <a:ln w="9525">
            <a:noFill/>
            <a:miter lim="800000"/>
            <a:headEnd/>
            <a:tailEnd/>
          </a:ln>
        </p:spPr>
        <p:txBody>
          <a:bodyPr wrap="none">
            <a:spAutoFit/>
          </a:bodyPr>
          <a:lstStyle/>
          <a:p>
            <a:r>
              <a:rPr kumimoji="1" lang="en-US" altLang="zh-CN" sz="3600" b="1" dirty="0">
                <a:latin typeface="Times New Roman" pitchFamily="18" charset="0"/>
              </a:rPr>
              <a:t>(23     36     52     80) (14    27     68)</a:t>
            </a:r>
          </a:p>
        </p:txBody>
      </p:sp>
      <p:sp>
        <p:nvSpPr>
          <p:cNvPr id="176134" name="Text Box 6"/>
          <p:cNvSpPr txBox="1">
            <a:spLocks noChangeArrowheads="1"/>
          </p:cNvSpPr>
          <p:nvPr/>
        </p:nvSpPr>
        <p:spPr bwMode="auto">
          <a:xfrm>
            <a:off x="4400267" y="5527112"/>
            <a:ext cx="6954845" cy="646481"/>
          </a:xfrm>
          <a:prstGeom prst="rect">
            <a:avLst/>
          </a:prstGeom>
          <a:noFill/>
          <a:ln w="9525">
            <a:noFill/>
            <a:miter lim="800000"/>
            <a:headEnd/>
            <a:tailEnd/>
          </a:ln>
        </p:spPr>
        <p:txBody>
          <a:bodyPr wrap="none">
            <a:spAutoFit/>
          </a:bodyPr>
          <a:lstStyle/>
          <a:p>
            <a:r>
              <a:rPr kumimoji="1" lang="en-US" altLang="zh-CN" sz="3600" b="1" dirty="0">
                <a:latin typeface="Times New Roman" pitchFamily="18" charset="0"/>
              </a:rPr>
              <a:t>(14      23     27    36    52    68     80)</a:t>
            </a:r>
          </a:p>
        </p:txBody>
      </p:sp>
      <p:grpSp>
        <p:nvGrpSpPr>
          <p:cNvPr id="138246" name="Group 13"/>
          <p:cNvGrpSpPr>
            <a:grpSpLocks/>
          </p:cNvGrpSpPr>
          <p:nvPr/>
        </p:nvGrpSpPr>
        <p:grpSpPr bwMode="auto">
          <a:xfrm>
            <a:off x="4641727" y="2148376"/>
            <a:ext cx="1219041" cy="838394"/>
            <a:chOff x="1776" y="816"/>
            <a:chExt cx="576" cy="528"/>
          </a:xfrm>
        </p:grpSpPr>
        <p:sp>
          <p:nvSpPr>
            <p:cNvPr id="138275" name="Line 7"/>
            <p:cNvSpPr>
              <a:spLocks noChangeShapeType="1"/>
            </p:cNvSpPr>
            <p:nvPr/>
          </p:nvSpPr>
          <p:spPr bwMode="auto">
            <a:xfrm>
              <a:off x="1776" y="816"/>
              <a:ext cx="0" cy="192"/>
            </a:xfrm>
            <a:prstGeom prst="line">
              <a:avLst/>
            </a:prstGeom>
            <a:noFill/>
            <a:ln w="28575">
              <a:solidFill>
                <a:srgbClr val="0000FF"/>
              </a:solidFill>
              <a:round/>
              <a:headEnd/>
              <a:tailEnd/>
            </a:ln>
          </p:spPr>
          <p:txBody>
            <a:bodyPr/>
            <a:lstStyle/>
            <a:p>
              <a:endParaRPr lang="zh-CN" altLang="en-US"/>
            </a:p>
          </p:txBody>
        </p:sp>
        <p:sp>
          <p:nvSpPr>
            <p:cNvPr id="138276" name="Line 8"/>
            <p:cNvSpPr>
              <a:spLocks noChangeShapeType="1"/>
            </p:cNvSpPr>
            <p:nvPr/>
          </p:nvSpPr>
          <p:spPr bwMode="auto">
            <a:xfrm>
              <a:off x="1776" y="1008"/>
              <a:ext cx="576" cy="0"/>
            </a:xfrm>
            <a:prstGeom prst="line">
              <a:avLst/>
            </a:prstGeom>
            <a:noFill/>
            <a:ln w="28575">
              <a:solidFill>
                <a:srgbClr val="0000FF"/>
              </a:solidFill>
              <a:round/>
              <a:headEnd/>
              <a:tailEnd/>
            </a:ln>
          </p:spPr>
          <p:txBody>
            <a:bodyPr/>
            <a:lstStyle/>
            <a:p>
              <a:endParaRPr lang="zh-CN" altLang="en-US"/>
            </a:p>
          </p:txBody>
        </p:sp>
        <p:sp>
          <p:nvSpPr>
            <p:cNvPr id="138277" name="Line 9"/>
            <p:cNvSpPr>
              <a:spLocks noChangeShapeType="1"/>
            </p:cNvSpPr>
            <p:nvPr/>
          </p:nvSpPr>
          <p:spPr bwMode="auto">
            <a:xfrm>
              <a:off x="2352" y="816"/>
              <a:ext cx="0" cy="192"/>
            </a:xfrm>
            <a:prstGeom prst="line">
              <a:avLst/>
            </a:prstGeom>
            <a:noFill/>
            <a:ln w="28575">
              <a:solidFill>
                <a:srgbClr val="0000FF"/>
              </a:solidFill>
              <a:round/>
              <a:headEnd/>
              <a:tailEnd/>
            </a:ln>
          </p:spPr>
          <p:txBody>
            <a:bodyPr/>
            <a:lstStyle/>
            <a:p>
              <a:endParaRPr lang="zh-CN" altLang="en-US"/>
            </a:p>
          </p:txBody>
        </p:sp>
        <p:sp>
          <p:nvSpPr>
            <p:cNvPr id="138278" name="Line 12"/>
            <p:cNvSpPr>
              <a:spLocks noChangeShapeType="1"/>
            </p:cNvSpPr>
            <p:nvPr/>
          </p:nvSpPr>
          <p:spPr bwMode="auto">
            <a:xfrm>
              <a:off x="2064" y="1008"/>
              <a:ext cx="0" cy="336"/>
            </a:xfrm>
            <a:prstGeom prst="line">
              <a:avLst/>
            </a:prstGeom>
            <a:noFill/>
            <a:ln w="28575">
              <a:solidFill>
                <a:srgbClr val="0000FF"/>
              </a:solidFill>
              <a:round/>
              <a:headEnd/>
              <a:tailEnd/>
            </a:ln>
          </p:spPr>
          <p:txBody>
            <a:bodyPr/>
            <a:lstStyle/>
            <a:p>
              <a:endParaRPr lang="zh-CN" altLang="en-US"/>
            </a:p>
          </p:txBody>
        </p:sp>
      </p:grpSp>
      <p:grpSp>
        <p:nvGrpSpPr>
          <p:cNvPr id="138247" name="Group 14"/>
          <p:cNvGrpSpPr>
            <a:grpSpLocks/>
          </p:cNvGrpSpPr>
          <p:nvPr/>
        </p:nvGrpSpPr>
        <p:grpSpPr bwMode="auto">
          <a:xfrm>
            <a:off x="6658645" y="2148376"/>
            <a:ext cx="1219041" cy="838394"/>
            <a:chOff x="1776" y="816"/>
            <a:chExt cx="576" cy="528"/>
          </a:xfrm>
        </p:grpSpPr>
        <p:sp>
          <p:nvSpPr>
            <p:cNvPr id="138271" name="Line 15"/>
            <p:cNvSpPr>
              <a:spLocks noChangeShapeType="1"/>
            </p:cNvSpPr>
            <p:nvPr/>
          </p:nvSpPr>
          <p:spPr bwMode="auto">
            <a:xfrm>
              <a:off x="1776" y="816"/>
              <a:ext cx="0" cy="192"/>
            </a:xfrm>
            <a:prstGeom prst="line">
              <a:avLst/>
            </a:prstGeom>
            <a:noFill/>
            <a:ln w="28575">
              <a:solidFill>
                <a:srgbClr val="0000FF"/>
              </a:solidFill>
              <a:round/>
              <a:headEnd/>
              <a:tailEnd/>
            </a:ln>
          </p:spPr>
          <p:txBody>
            <a:bodyPr/>
            <a:lstStyle/>
            <a:p>
              <a:endParaRPr lang="zh-CN" altLang="en-US"/>
            </a:p>
          </p:txBody>
        </p:sp>
        <p:sp>
          <p:nvSpPr>
            <p:cNvPr id="138272" name="Line 16"/>
            <p:cNvSpPr>
              <a:spLocks noChangeShapeType="1"/>
            </p:cNvSpPr>
            <p:nvPr/>
          </p:nvSpPr>
          <p:spPr bwMode="auto">
            <a:xfrm>
              <a:off x="1776" y="1008"/>
              <a:ext cx="576" cy="0"/>
            </a:xfrm>
            <a:prstGeom prst="line">
              <a:avLst/>
            </a:prstGeom>
            <a:noFill/>
            <a:ln w="28575">
              <a:solidFill>
                <a:srgbClr val="0000FF"/>
              </a:solidFill>
              <a:round/>
              <a:headEnd/>
              <a:tailEnd/>
            </a:ln>
          </p:spPr>
          <p:txBody>
            <a:bodyPr/>
            <a:lstStyle/>
            <a:p>
              <a:endParaRPr lang="zh-CN" altLang="en-US"/>
            </a:p>
          </p:txBody>
        </p:sp>
        <p:sp>
          <p:nvSpPr>
            <p:cNvPr id="138273" name="Line 17"/>
            <p:cNvSpPr>
              <a:spLocks noChangeShapeType="1"/>
            </p:cNvSpPr>
            <p:nvPr/>
          </p:nvSpPr>
          <p:spPr bwMode="auto">
            <a:xfrm>
              <a:off x="2352" y="816"/>
              <a:ext cx="0" cy="192"/>
            </a:xfrm>
            <a:prstGeom prst="line">
              <a:avLst/>
            </a:prstGeom>
            <a:noFill/>
            <a:ln w="28575">
              <a:solidFill>
                <a:srgbClr val="0000FF"/>
              </a:solidFill>
              <a:round/>
              <a:headEnd/>
              <a:tailEnd/>
            </a:ln>
          </p:spPr>
          <p:txBody>
            <a:bodyPr/>
            <a:lstStyle/>
            <a:p>
              <a:endParaRPr lang="zh-CN" altLang="en-US"/>
            </a:p>
          </p:txBody>
        </p:sp>
        <p:sp>
          <p:nvSpPr>
            <p:cNvPr id="138274" name="Line 18"/>
            <p:cNvSpPr>
              <a:spLocks noChangeShapeType="1"/>
            </p:cNvSpPr>
            <p:nvPr/>
          </p:nvSpPr>
          <p:spPr bwMode="auto">
            <a:xfrm>
              <a:off x="2064" y="1008"/>
              <a:ext cx="0" cy="336"/>
            </a:xfrm>
            <a:prstGeom prst="line">
              <a:avLst/>
            </a:prstGeom>
            <a:noFill/>
            <a:ln w="28575">
              <a:solidFill>
                <a:srgbClr val="0000FF"/>
              </a:solidFill>
              <a:round/>
              <a:headEnd/>
              <a:tailEnd/>
            </a:ln>
          </p:spPr>
          <p:txBody>
            <a:bodyPr/>
            <a:lstStyle/>
            <a:p>
              <a:endParaRPr lang="zh-CN" altLang="en-US"/>
            </a:p>
          </p:txBody>
        </p:sp>
      </p:grpSp>
      <p:grpSp>
        <p:nvGrpSpPr>
          <p:cNvPr id="138248" name="Group 19"/>
          <p:cNvGrpSpPr>
            <a:grpSpLocks/>
          </p:cNvGrpSpPr>
          <p:nvPr/>
        </p:nvGrpSpPr>
        <p:grpSpPr bwMode="auto">
          <a:xfrm>
            <a:off x="8673448" y="2148376"/>
            <a:ext cx="1219041" cy="838394"/>
            <a:chOff x="1776" y="816"/>
            <a:chExt cx="576" cy="528"/>
          </a:xfrm>
        </p:grpSpPr>
        <p:sp>
          <p:nvSpPr>
            <p:cNvPr id="138267" name="Line 20"/>
            <p:cNvSpPr>
              <a:spLocks noChangeShapeType="1"/>
            </p:cNvSpPr>
            <p:nvPr/>
          </p:nvSpPr>
          <p:spPr bwMode="auto">
            <a:xfrm>
              <a:off x="1776" y="816"/>
              <a:ext cx="0" cy="192"/>
            </a:xfrm>
            <a:prstGeom prst="line">
              <a:avLst/>
            </a:prstGeom>
            <a:noFill/>
            <a:ln w="28575">
              <a:solidFill>
                <a:srgbClr val="0000FF"/>
              </a:solidFill>
              <a:round/>
              <a:headEnd/>
              <a:tailEnd/>
            </a:ln>
          </p:spPr>
          <p:txBody>
            <a:bodyPr/>
            <a:lstStyle/>
            <a:p>
              <a:endParaRPr lang="zh-CN" altLang="en-US"/>
            </a:p>
          </p:txBody>
        </p:sp>
        <p:sp>
          <p:nvSpPr>
            <p:cNvPr id="138268" name="Line 21"/>
            <p:cNvSpPr>
              <a:spLocks noChangeShapeType="1"/>
            </p:cNvSpPr>
            <p:nvPr/>
          </p:nvSpPr>
          <p:spPr bwMode="auto">
            <a:xfrm>
              <a:off x="1776" y="1008"/>
              <a:ext cx="576" cy="0"/>
            </a:xfrm>
            <a:prstGeom prst="line">
              <a:avLst/>
            </a:prstGeom>
            <a:noFill/>
            <a:ln w="28575">
              <a:solidFill>
                <a:srgbClr val="0000FF"/>
              </a:solidFill>
              <a:round/>
              <a:headEnd/>
              <a:tailEnd/>
            </a:ln>
          </p:spPr>
          <p:txBody>
            <a:bodyPr/>
            <a:lstStyle/>
            <a:p>
              <a:endParaRPr lang="zh-CN" altLang="en-US"/>
            </a:p>
          </p:txBody>
        </p:sp>
        <p:sp>
          <p:nvSpPr>
            <p:cNvPr id="138269" name="Line 22"/>
            <p:cNvSpPr>
              <a:spLocks noChangeShapeType="1"/>
            </p:cNvSpPr>
            <p:nvPr/>
          </p:nvSpPr>
          <p:spPr bwMode="auto">
            <a:xfrm>
              <a:off x="2352" y="816"/>
              <a:ext cx="0" cy="192"/>
            </a:xfrm>
            <a:prstGeom prst="line">
              <a:avLst/>
            </a:prstGeom>
            <a:noFill/>
            <a:ln w="28575">
              <a:solidFill>
                <a:srgbClr val="0000FF"/>
              </a:solidFill>
              <a:round/>
              <a:headEnd/>
              <a:tailEnd/>
            </a:ln>
          </p:spPr>
          <p:txBody>
            <a:bodyPr/>
            <a:lstStyle/>
            <a:p>
              <a:endParaRPr lang="zh-CN" altLang="en-US"/>
            </a:p>
          </p:txBody>
        </p:sp>
        <p:sp>
          <p:nvSpPr>
            <p:cNvPr id="138270" name="Line 23"/>
            <p:cNvSpPr>
              <a:spLocks noChangeShapeType="1"/>
            </p:cNvSpPr>
            <p:nvPr/>
          </p:nvSpPr>
          <p:spPr bwMode="auto">
            <a:xfrm>
              <a:off x="2064" y="1008"/>
              <a:ext cx="0" cy="336"/>
            </a:xfrm>
            <a:prstGeom prst="line">
              <a:avLst/>
            </a:prstGeom>
            <a:noFill/>
            <a:ln w="28575">
              <a:solidFill>
                <a:srgbClr val="0000FF"/>
              </a:solidFill>
              <a:round/>
              <a:headEnd/>
              <a:tailEnd/>
            </a:ln>
          </p:spPr>
          <p:txBody>
            <a:bodyPr/>
            <a:lstStyle/>
            <a:p>
              <a:endParaRPr lang="zh-CN" altLang="en-US"/>
            </a:p>
          </p:txBody>
        </p:sp>
      </p:grpSp>
      <p:sp>
        <p:nvSpPr>
          <p:cNvPr id="138249" name="Line 24"/>
          <p:cNvSpPr>
            <a:spLocks noChangeShapeType="1"/>
          </p:cNvSpPr>
          <p:nvPr/>
        </p:nvSpPr>
        <p:spPr bwMode="auto">
          <a:xfrm>
            <a:off x="10690369" y="2148376"/>
            <a:ext cx="0" cy="609741"/>
          </a:xfrm>
          <a:prstGeom prst="line">
            <a:avLst/>
          </a:prstGeom>
          <a:noFill/>
          <a:ln w="28575">
            <a:solidFill>
              <a:srgbClr val="0000FF"/>
            </a:solidFill>
            <a:round/>
            <a:headEnd/>
            <a:tailEnd/>
          </a:ln>
        </p:spPr>
        <p:txBody>
          <a:bodyPr/>
          <a:lstStyle/>
          <a:p>
            <a:endParaRPr lang="zh-CN" altLang="en-US"/>
          </a:p>
        </p:txBody>
      </p:sp>
      <p:sp>
        <p:nvSpPr>
          <p:cNvPr id="138250" name="Line 25"/>
          <p:cNvSpPr>
            <a:spLocks noChangeShapeType="1"/>
          </p:cNvSpPr>
          <p:nvPr/>
        </p:nvSpPr>
        <p:spPr bwMode="auto">
          <a:xfrm>
            <a:off x="4929552" y="3372623"/>
            <a:ext cx="0" cy="381088"/>
          </a:xfrm>
          <a:prstGeom prst="line">
            <a:avLst/>
          </a:prstGeom>
          <a:noFill/>
          <a:ln w="28575">
            <a:solidFill>
              <a:srgbClr val="0000FF"/>
            </a:solidFill>
            <a:round/>
            <a:headEnd/>
            <a:tailEnd/>
          </a:ln>
        </p:spPr>
        <p:txBody>
          <a:bodyPr/>
          <a:lstStyle/>
          <a:p>
            <a:endParaRPr lang="zh-CN" altLang="en-US"/>
          </a:p>
        </p:txBody>
      </p:sp>
      <p:sp>
        <p:nvSpPr>
          <p:cNvPr id="138251" name="Line 26"/>
          <p:cNvSpPr>
            <a:spLocks noChangeShapeType="1"/>
          </p:cNvSpPr>
          <p:nvPr/>
        </p:nvSpPr>
        <p:spPr bwMode="auto">
          <a:xfrm>
            <a:off x="4929552" y="3733068"/>
            <a:ext cx="2641256" cy="0"/>
          </a:xfrm>
          <a:prstGeom prst="line">
            <a:avLst/>
          </a:prstGeom>
          <a:noFill/>
          <a:ln w="28575">
            <a:solidFill>
              <a:srgbClr val="0000FF"/>
            </a:solidFill>
            <a:round/>
            <a:headEnd/>
            <a:tailEnd/>
          </a:ln>
        </p:spPr>
        <p:txBody>
          <a:bodyPr/>
          <a:lstStyle/>
          <a:p>
            <a:endParaRPr lang="zh-CN" altLang="en-US"/>
          </a:p>
        </p:txBody>
      </p:sp>
      <p:sp>
        <p:nvSpPr>
          <p:cNvPr id="138252" name="Line 27"/>
          <p:cNvSpPr>
            <a:spLocks noChangeShapeType="1"/>
          </p:cNvSpPr>
          <p:nvPr/>
        </p:nvSpPr>
        <p:spPr bwMode="auto">
          <a:xfrm flipV="1">
            <a:off x="7522132" y="3301168"/>
            <a:ext cx="0" cy="457306"/>
          </a:xfrm>
          <a:prstGeom prst="line">
            <a:avLst/>
          </a:prstGeom>
          <a:noFill/>
          <a:ln w="28575">
            <a:solidFill>
              <a:srgbClr val="0000FF"/>
            </a:solidFill>
            <a:round/>
            <a:headEnd/>
            <a:tailEnd/>
          </a:ln>
        </p:spPr>
        <p:txBody>
          <a:bodyPr/>
          <a:lstStyle/>
          <a:p>
            <a:endParaRPr lang="zh-CN" altLang="en-US"/>
          </a:p>
        </p:txBody>
      </p:sp>
      <p:sp>
        <p:nvSpPr>
          <p:cNvPr id="138253" name="Line 28"/>
          <p:cNvSpPr>
            <a:spLocks noChangeShapeType="1"/>
          </p:cNvSpPr>
          <p:nvPr/>
        </p:nvSpPr>
        <p:spPr bwMode="auto">
          <a:xfrm>
            <a:off x="6273461" y="3733068"/>
            <a:ext cx="0" cy="533524"/>
          </a:xfrm>
          <a:prstGeom prst="line">
            <a:avLst/>
          </a:prstGeom>
          <a:noFill/>
          <a:ln w="28575">
            <a:solidFill>
              <a:srgbClr val="0000FF"/>
            </a:solidFill>
            <a:round/>
            <a:headEnd/>
            <a:tailEnd/>
          </a:ln>
        </p:spPr>
        <p:txBody>
          <a:bodyPr/>
          <a:lstStyle/>
          <a:p>
            <a:endParaRPr lang="zh-CN" altLang="en-US"/>
          </a:p>
        </p:txBody>
      </p:sp>
      <p:sp>
        <p:nvSpPr>
          <p:cNvPr id="138254" name="Line 29"/>
          <p:cNvSpPr>
            <a:spLocks noChangeShapeType="1"/>
          </p:cNvSpPr>
          <p:nvPr/>
        </p:nvSpPr>
        <p:spPr bwMode="auto">
          <a:xfrm>
            <a:off x="8963393" y="3372623"/>
            <a:ext cx="0" cy="381088"/>
          </a:xfrm>
          <a:prstGeom prst="line">
            <a:avLst/>
          </a:prstGeom>
          <a:noFill/>
          <a:ln w="28575">
            <a:solidFill>
              <a:srgbClr val="0000FF"/>
            </a:solidFill>
            <a:round/>
            <a:headEnd/>
            <a:tailEnd/>
          </a:ln>
        </p:spPr>
        <p:txBody>
          <a:bodyPr/>
          <a:lstStyle/>
          <a:p>
            <a:endParaRPr lang="zh-CN" altLang="en-US"/>
          </a:p>
        </p:txBody>
      </p:sp>
      <p:sp>
        <p:nvSpPr>
          <p:cNvPr id="138255" name="Line 30"/>
          <p:cNvSpPr>
            <a:spLocks noChangeShapeType="1"/>
          </p:cNvSpPr>
          <p:nvPr/>
        </p:nvSpPr>
        <p:spPr bwMode="auto">
          <a:xfrm>
            <a:off x="8963397" y="3804522"/>
            <a:ext cx="2031736" cy="0"/>
          </a:xfrm>
          <a:prstGeom prst="line">
            <a:avLst/>
          </a:prstGeom>
          <a:noFill/>
          <a:ln w="28575">
            <a:solidFill>
              <a:srgbClr val="0000FF"/>
            </a:solidFill>
            <a:round/>
            <a:headEnd/>
            <a:tailEnd/>
          </a:ln>
        </p:spPr>
        <p:txBody>
          <a:bodyPr/>
          <a:lstStyle/>
          <a:p>
            <a:endParaRPr lang="zh-CN" altLang="en-US"/>
          </a:p>
        </p:txBody>
      </p:sp>
      <p:sp>
        <p:nvSpPr>
          <p:cNvPr id="138256" name="Line 31"/>
          <p:cNvSpPr>
            <a:spLocks noChangeShapeType="1"/>
          </p:cNvSpPr>
          <p:nvPr/>
        </p:nvSpPr>
        <p:spPr bwMode="auto">
          <a:xfrm flipV="1">
            <a:off x="10978198" y="3423434"/>
            <a:ext cx="0" cy="381088"/>
          </a:xfrm>
          <a:prstGeom prst="line">
            <a:avLst/>
          </a:prstGeom>
          <a:noFill/>
          <a:ln w="28575">
            <a:solidFill>
              <a:srgbClr val="0000FF"/>
            </a:solidFill>
            <a:round/>
            <a:headEnd/>
            <a:tailEnd/>
          </a:ln>
        </p:spPr>
        <p:txBody>
          <a:bodyPr/>
          <a:lstStyle/>
          <a:p>
            <a:endParaRPr lang="zh-CN" altLang="en-US"/>
          </a:p>
        </p:txBody>
      </p:sp>
      <p:sp>
        <p:nvSpPr>
          <p:cNvPr id="138257" name="Line 32"/>
          <p:cNvSpPr>
            <a:spLocks noChangeShapeType="1"/>
          </p:cNvSpPr>
          <p:nvPr/>
        </p:nvSpPr>
        <p:spPr bwMode="auto">
          <a:xfrm>
            <a:off x="10017356" y="3804527"/>
            <a:ext cx="0" cy="609741"/>
          </a:xfrm>
          <a:prstGeom prst="line">
            <a:avLst/>
          </a:prstGeom>
          <a:noFill/>
          <a:ln w="28575">
            <a:solidFill>
              <a:srgbClr val="0000FF"/>
            </a:solidFill>
            <a:round/>
            <a:headEnd/>
            <a:tailEnd/>
          </a:ln>
        </p:spPr>
        <p:txBody>
          <a:bodyPr/>
          <a:lstStyle/>
          <a:p>
            <a:endParaRPr lang="zh-CN" altLang="en-US"/>
          </a:p>
        </p:txBody>
      </p:sp>
      <p:sp>
        <p:nvSpPr>
          <p:cNvPr id="138258" name="Line 33"/>
          <p:cNvSpPr>
            <a:spLocks noChangeShapeType="1"/>
          </p:cNvSpPr>
          <p:nvPr/>
        </p:nvSpPr>
        <p:spPr bwMode="auto">
          <a:xfrm>
            <a:off x="5314735" y="4776298"/>
            <a:ext cx="0" cy="381088"/>
          </a:xfrm>
          <a:prstGeom prst="line">
            <a:avLst/>
          </a:prstGeom>
          <a:noFill/>
          <a:ln w="28575">
            <a:solidFill>
              <a:srgbClr val="0000FF"/>
            </a:solidFill>
            <a:round/>
            <a:headEnd/>
            <a:tailEnd/>
          </a:ln>
        </p:spPr>
        <p:txBody>
          <a:bodyPr/>
          <a:lstStyle/>
          <a:p>
            <a:endParaRPr lang="zh-CN" altLang="en-US"/>
          </a:p>
        </p:txBody>
      </p:sp>
      <p:sp>
        <p:nvSpPr>
          <p:cNvPr id="138259" name="Line 34"/>
          <p:cNvSpPr>
            <a:spLocks noChangeShapeType="1"/>
          </p:cNvSpPr>
          <p:nvPr/>
        </p:nvSpPr>
        <p:spPr bwMode="auto">
          <a:xfrm>
            <a:off x="5314735" y="5136743"/>
            <a:ext cx="4977752" cy="0"/>
          </a:xfrm>
          <a:prstGeom prst="line">
            <a:avLst/>
          </a:prstGeom>
          <a:noFill/>
          <a:ln w="28575">
            <a:solidFill>
              <a:srgbClr val="0000FF"/>
            </a:solidFill>
            <a:round/>
            <a:headEnd/>
            <a:tailEnd/>
          </a:ln>
        </p:spPr>
        <p:txBody>
          <a:bodyPr/>
          <a:lstStyle/>
          <a:p>
            <a:endParaRPr lang="zh-CN" altLang="en-US"/>
          </a:p>
        </p:txBody>
      </p:sp>
      <p:sp>
        <p:nvSpPr>
          <p:cNvPr id="138260" name="Line 35"/>
          <p:cNvSpPr>
            <a:spLocks noChangeShapeType="1"/>
          </p:cNvSpPr>
          <p:nvPr/>
        </p:nvSpPr>
        <p:spPr bwMode="auto">
          <a:xfrm flipV="1">
            <a:off x="10209948" y="4704843"/>
            <a:ext cx="0" cy="457306"/>
          </a:xfrm>
          <a:prstGeom prst="line">
            <a:avLst/>
          </a:prstGeom>
          <a:noFill/>
          <a:ln w="28575">
            <a:solidFill>
              <a:srgbClr val="0000FF"/>
            </a:solidFill>
            <a:round/>
            <a:headEnd/>
            <a:tailEnd/>
          </a:ln>
        </p:spPr>
        <p:txBody>
          <a:bodyPr/>
          <a:lstStyle/>
          <a:p>
            <a:endParaRPr lang="zh-CN" altLang="en-US"/>
          </a:p>
        </p:txBody>
      </p:sp>
      <p:sp>
        <p:nvSpPr>
          <p:cNvPr id="138261" name="Line 36"/>
          <p:cNvSpPr>
            <a:spLocks noChangeShapeType="1"/>
          </p:cNvSpPr>
          <p:nvPr/>
        </p:nvSpPr>
        <p:spPr bwMode="auto">
          <a:xfrm>
            <a:off x="7617369" y="5136743"/>
            <a:ext cx="0" cy="457306"/>
          </a:xfrm>
          <a:prstGeom prst="line">
            <a:avLst/>
          </a:prstGeom>
          <a:noFill/>
          <a:ln w="28575">
            <a:solidFill>
              <a:srgbClr val="0000FF"/>
            </a:solidFill>
            <a:round/>
            <a:headEnd/>
            <a:tailEnd/>
          </a:ln>
        </p:spPr>
        <p:txBody>
          <a:bodyPr/>
          <a:lstStyle/>
          <a:p>
            <a:endParaRPr lang="zh-CN" altLang="en-US"/>
          </a:p>
        </p:txBody>
      </p:sp>
      <p:sp>
        <p:nvSpPr>
          <p:cNvPr id="138262" name="Text Box 38"/>
          <p:cNvSpPr txBox="1">
            <a:spLocks noChangeArrowheads="1"/>
          </p:cNvSpPr>
          <p:nvPr/>
        </p:nvSpPr>
        <p:spPr bwMode="auto">
          <a:xfrm>
            <a:off x="1378262" y="2869280"/>
            <a:ext cx="2040677" cy="461772"/>
          </a:xfrm>
          <a:prstGeom prst="rect">
            <a:avLst/>
          </a:prstGeom>
          <a:noFill/>
          <a:ln w="9525">
            <a:noFill/>
            <a:miter lim="800000"/>
            <a:headEnd/>
            <a:tailEnd/>
          </a:ln>
        </p:spPr>
        <p:txBody>
          <a:bodyPr wrap="none">
            <a:spAutoFit/>
          </a:bodyPr>
          <a:lstStyle/>
          <a:p>
            <a:r>
              <a:rPr kumimoji="1" lang="zh-CN" altLang="en-US" sz="2400" b="1">
                <a:solidFill>
                  <a:srgbClr val="0000FF"/>
                </a:solidFill>
                <a:latin typeface="Times New Roman" pitchFamily="18" charset="0"/>
                <a:ea typeface="楷体_GB2312" pitchFamily="49" charset="-122"/>
              </a:rPr>
              <a:t>一趟归并之后</a:t>
            </a:r>
          </a:p>
        </p:txBody>
      </p:sp>
      <p:sp>
        <p:nvSpPr>
          <p:cNvPr id="138263" name="Text Box 39"/>
          <p:cNvSpPr txBox="1">
            <a:spLocks noChangeArrowheads="1"/>
          </p:cNvSpPr>
          <p:nvPr/>
        </p:nvSpPr>
        <p:spPr bwMode="auto">
          <a:xfrm>
            <a:off x="1378262" y="4309473"/>
            <a:ext cx="2040677" cy="461772"/>
          </a:xfrm>
          <a:prstGeom prst="rect">
            <a:avLst/>
          </a:prstGeom>
          <a:noFill/>
          <a:ln w="9525">
            <a:noFill/>
            <a:miter lim="800000"/>
            <a:headEnd/>
            <a:tailEnd/>
          </a:ln>
        </p:spPr>
        <p:txBody>
          <a:bodyPr wrap="none">
            <a:spAutoFit/>
          </a:bodyPr>
          <a:lstStyle/>
          <a:p>
            <a:r>
              <a:rPr kumimoji="1" lang="zh-CN" altLang="en-US" sz="2400" b="1">
                <a:solidFill>
                  <a:srgbClr val="0000FF"/>
                </a:solidFill>
                <a:latin typeface="Times New Roman" pitchFamily="18" charset="0"/>
                <a:ea typeface="楷体_GB2312" pitchFamily="49" charset="-122"/>
              </a:rPr>
              <a:t>二趟归并之后</a:t>
            </a:r>
          </a:p>
        </p:txBody>
      </p:sp>
      <p:sp>
        <p:nvSpPr>
          <p:cNvPr id="138264" name="Text Box 40"/>
          <p:cNvSpPr txBox="1">
            <a:spLocks noChangeArrowheads="1"/>
          </p:cNvSpPr>
          <p:nvPr/>
        </p:nvSpPr>
        <p:spPr bwMode="auto">
          <a:xfrm>
            <a:off x="1378262" y="5619463"/>
            <a:ext cx="2040677" cy="461772"/>
          </a:xfrm>
          <a:prstGeom prst="rect">
            <a:avLst/>
          </a:prstGeom>
          <a:noFill/>
          <a:ln w="9525">
            <a:noFill/>
            <a:miter lim="800000"/>
            <a:headEnd/>
            <a:tailEnd/>
          </a:ln>
        </p:spPr>
        <p:txBody>
          <a:bodyPr wrap="none">
            <a:spAutoFit/>
          </a:bodyPr>
          <a:lstStyle/>
          <a:p>
            <a:r>
              <a:rPr kumimoji="1" lang="zh-CN" altLang="en-US" sz="2400" b="1">
                <a:solidFill>
                  <a:srgbClr val="0000FF"/>
                </a:solidFill>
                <a:latin typeface="Times New Roman" pitchFamily="18" charset="0"/>
                <a:ea typeface="楷体_GB2312" pitchFamily="49" charset="-122"/>
              </a:rPr>
              <a:t>三趟归并之后</a:t>
            </a:r>
          </a:p>
        </p:txBody>
      </p:sp>
      <p:sp>
        <p:nvSpPr>
          <p:cNvPr id="138266" name="Rectangle 5"/>
          <p:cNvSpPr>
            <a:spLocks noChangeArrowheads="1"/>
          </p:cNvSpPr>
          <p:nvPr/>
        </p:nvSpPr>
        <p:spPr bwMode="auto">
          <a:xfrm>
            <a:off x="1775653" y="692316"/>
            <a:ext cx="9599950" cy="576396"/>
          </a:xfrm>
          <a:prstGeom prst="rect">
            <a:avLst/>
          </a:prstGeom>
          <a:noFill/>
          <a:ln w="9525">
            <a:noFill/>
            <a:miter lim="800000"/>
            <a:headEnd/>
            <a:tailEnd/>
          </a:ln>
        </p:spPr>
        <p:txBody>
          <a:bodyPr anchor="ctr"/>
          <a:lstStyle/>
          <a:p>
            <a:pPr>
              <a:lnSpc>
                <a:spcPct val="85000"/>
              </a:lnSpc>
            </a:pPr>
            <a:endParaRPr kumimoji="1" lang="zh-CN" altLang="en-US" sz="3600" b="1" dirty="0">
              <a:solidFill>
                <a:srgbClr val="FF0000"/>
              </a:solidFill>
              <a:latin typeface="楷体_GB2312" pitchFamily="49" charset="-122"/>
              <a:ea typeface="楷体_GB2312" pitchFamily="49" charset="-122"/>
            </a:endParaRPr>
          </a:p>
        </p:txBody>
      </p:sp>
      <p:sp>
        <p:nvSpPr>
          <p:cNvPr id="2" name="标题 1"/>
          <p:cNvSpPr>
            <a:spLocks noGrp="1"/>
          </p:cNvSpPr>
          <p:nvPr>
            <p:ph type="title"/>
          </p:nvPr>
        </p:nvSpPr>
        <p:spPr/>
        <p:txBody>
          <a:bodyPr>
            <a:normAutofit fontScale="90000"/>
          </a:bodyPr>
          <a:lstStyle/>
          <a:p>
            <a:r>
              <a:rPr lang="zh-CN" altLang="en-US" smtClean="0"/>
              <a:t>归并排序</a:t>
            </a:r>
            <a:endParaRPr lang="zh-CN" altLang="en-US"/>
          </a:p>
        </p:txBody>
      </p:sp>
    </p:spTree>
    <p:extLst>
      <p:ext uri="{BB962C8B-B14F-4D97-AF65-F5344CB8AC3E}">
        <p14:creationId xmlns:p14="http://schemas.microsoft.com/office/powerpoint/2010/main" val="22160207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fill="hold"/>
                                        <p:tgtEl>
                                          <p:spTgt spid="176130"/>
                                        </p:tgtEl>
                                        <p:attrNameLst>
                                          <p:attrName>ppt_x</p:attrName>
                                        </p:attrNameLst>
                                      </p:cBhvr>
                                      <p:tavLst>
                                        <p:tav tm="0">
                                          <p:val>
                                            <p:strVal val="0-#ppt_w/2"/>
                                          </p:val>
                                        </p:tav>
                                        <p:tav tm="100000">
                                          <p:val>
                                            <p:strVal val="#ppt_x"/>
                                          </p:val>
                                        </p:tav>
                                      </p:tavLst>
                                    </p:anim>
                                    <p:anim calcmode="lin" valueType="num">
                                      <p:cBhvr additive="base">
                                        <p:cTn id="8" dur="500" fill="hold"/>
                                        <p:tgtEl>
                                          <p:spTgt spid="176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6131"/>
                                        </p:tgtEl>
                                        <p:attrNameLst>
                                          <p:attrName>style.visibility</p:attrName>
                                        </p:attrNameLst>
                                      </p:cBhvr>
                                      <p:to>
                                        <p:strVal val="visible"/>
                                      </p:to>
                                    </p:set>
                                    <p:animEffect transition="in" filter="wipe(left)">
                                      <p:cBhvr>
                                        <p:cTn id="13" dur="500"/>
                                        <p:tgtEl>
                                          <p:spTgt spid="1761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6132"/>
                                        </p:tgtEl>
                                        <p:attrNameLst>
                                          <p:attrName>style.visibility</p:attrName>
                                        </p:attrNameLst>
                                      </p:cBhvr>
                                      <p:to>
                                        <p:strVal val="visible"/>
                                      </p:to>
                                    </p:set>
                                    <p:animEffect transition="in" filter="wipe(left)">
                                      <p:cBhvr>
                                        <p:cTn id="18" dur="500"/>
                                        <p:tgtEl>
                                          <p:spTgt spid="1761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6133"/>
                                        </p:tgtEl>
                                        <p:attrNameLst>
                                          <p:attrName>style.visibility</p:attrName>
                                        </p:attrNameLst>
                                      </p:cBhvr>
                                      <p:to>
                                        <p:strVal val="visible"/>
                                      </p:to>
                                    </p:set>
                                    <p:animEffect transition="in" filter="wipe(left)">
                                      <p:cBhvr>
                                        <p:cTn id="23" dur="500"/>
                                        <p:tgtEl>
                                          <p:spTgt spid="1761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6134"/>
                                        </p:tgtEl>
                                        <p:attrNameLst>
                                          <p:attrName>style.visibility</p:attrName>
                                        </p:attrNameLst>
                                      </p:cBhvr>
                                      <p:to>
                                        <p:strVal val="visible"/>
                                      </p:to>
                                    </p:set>
                                    <p:animEffect transition="in" filter="wipe(left)">
                                      <p:cBhvr>
                                        <p:cTn id="28"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1" grpId="0" autoUpdateAnimBg="0"/>
      <p:bldP spid="176132" grpId="0" autoUpdateAnimBg="0"/>
      <p:bldP spid="176133" grpId="0" autoUpdateAnimBg="0"/>
      <p:bldP spid="17613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4" y="390529"/>
            <a:ext cx="11782425" cy="607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34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type="body" sz="quarter" idx="10"/>
          </p:nvPr>
        </p:nvSpPr>
        <p:spPr/>
        <p:txBody>
          <a:bodyPr>
            <a:normAutofit/>
          </a:bodyPr>
          <a:lstStyle/>
          <a:p>
            <a:r>
              <a:rPr lang="en-US" altLang="zh-CN" smtClean="0"/>
              <a:t>1</a:t>
            </a:r>
            <a:r>
              <a:rPr lang="zh-CN" altLang="en-US" smtClean="0"/>
              <a:t>、</a:t>
            </a:r>
            <a:r>
              <a:rPr lang="zh-CN" altLang="en-US"/>
              <a:t>归并排序主算法</a:t>
            </a:r>
            <a:endParaRPr lang="en-US" altLang="zh-CN"/>
          </a:p>
          <a:p>
            <a:pPr lvl="1"/>
            <a:r>
              <a:rPr lang="en-US" altLang="zh-CN"/>
              <a:t>m</a:t>
            </a:r>
            <a:r>
              <a:rPr lang="en-US" altLang="zh-CN" smtClean="0"/>
              <a:t>erge_sort</a:t>
            </a:r>
            <a:endParaRPr lang="en-US" altLang="zh-CN" dirty="0" smtClean="0"/>
          </a:p>
          <a:p>
            <a:pPr eaLnBrk="1" hangingPunct="1"/>
            <a:r>
              <a:rPr lang="en-US" altLang="zh-CN" dirty="0" smtClean="0"/>
              <a:t>2</a:t>
            </a:r>
            <a:r>
              <a:rPr lang="zh-CN" altLang="en-US" dirty="0" smtClean="0"/>
              <a:t>、一趟归并排序算法</a:t>
            </a:r>
            <a:endParaRPr lang="en-US" altLang="zh-CN" dirty="0" smtClean="0"/>
          </a:p>
          <a:p>
            <a:pPr lvl="1"/>
            <a:r>
              <a:rPr lang="en-US" altLang="zh-CN" dirty="0" err="1" smtClean="0"/>
              <a:t>mergepass</a:t>
            </a:r>
            <a:r>
              <a:rPr lang="en-US" altLang="zh-CN" dirty="0" smtClean="0"/>
              <a:t>(</a:t>
            </a:r>
            <a:r>
              <a:rPr lang="en-US" altLang="zh-CN" dirty="0" err="1" smtClean="0"/>
              <a:t>r,order,s,n</a:t>
            </a:r>
            <a:r>
              <a:rPr lang="en-US" altLang="zh-CN" dirty="0" smtClean="0"/>
              <a:t>)</a:t>
            </a:r>
            <a:r>
              <a:rPr lang="zh-CN" altLang="en-US" dirty="0" smtClean="0"/>
              <a:t>将</a:t>
            </a:r>
            <a:r>
              <a:rPr lang="en-US" altLang="zh-CN" dirty="0" smtClean="0"/>
              <a:t>r</a:t>
            </a:r>
            <a:r>
              <a:rPr lang="zh-CN" altLang="en-US" dirty="0" smtClean="0"/>
              <a:t>中的长度为</a:t>
            </a:r>
            <a:r>
              <a:rPr lang="en-US" altLang="zh-CN" dirty="0" smtClean="0"/>
              <a:t>s</a:t>
            </a:r>
            <a:r>
              <a:rPr lang="zh-CN" altLang="en-US" dirty="0" smtClean="0"/>
              <a:t>的有序序列进行</a:t>
            </a:r>
            <a:r>
              <a:rPr lang="zh-CN" altLang="en-US" smtClean="0"/>
              <a:t>两两归并</a:t>
            </a:r>
            <a:endParaRPr lang="en-US" altLang="zh-CN" smtClean="0"/>
          </a:p>
          <a:p>
            <a:r>
              <a:rPr lang="en-US" altLang="zh-CN" smtClean="0"/>
              <a:t>3</a:t>
            </a:r>
            <a:r>
              <a:rPr lang="zh-CN" altLang="en-US" smtClean="0"/>
              <a:t>、</a:t>
            </a:r>
            <a:r>
              <a:rPr lang="zh-CN" altLang="en-US"/>
              <a:t>两个有序表归并算法</a:t>
            </a:r>
            <a:endParaRPr lang="en-US" altLang="zh-CN"/>
          </a:p>
          <a:p>
            <a:pPr lvl="1" algn="l"/>
            <a:r>
              <a:rPr lang="en-US" altLang="zh-CN"/>
              <a:t>m</a:t>
            </a:r>
            <a:r>
              <a:rPr lang="zh-CN" altLang="zh-CN"/>
              <a:t>erge</a:t>
            </a:r>
            <a:r>
              <a:rPr lang="en-US" altLang="zh-CN"/>
              <a:t>(</a:t>
            </a:r>
            <a:r>
              <a:rPr lang="zh-CN" altLang="zh-CN"/>
              <a:t>self</a:t>
            </a:r>
            <a:r>
              <a:rPr lang="en-US" altLang="zh-CN"/>
              <a:t>,</a:t>
            </a:r>
            <a:r>
              <a:rPr lang="zh-CN" altLang="zh-CN"/>
              <a:t>r,order,start,mid,end):</a:t>
            </a:r>
            <a:br>
              <a:rPr lang="zh-CN" altLang="zh-CN"/>
            </a:br>
            <a:r>
              <a:rPr lang="zh-CN" altLang="en-US"/>
              <a:t>将</a:t>
            </a:r>
            <a:r>
              <a:rPr lang="en-US" altLang="zh-CN"/>
              <a:t>r[start..mid]</a:t>
            </a:r>
            <a:r>
              <a:rPr lang="zh-CN" altLang="en-US"/>
              <a:t>和</a:t>
            </a:r>
            <a:r>
              <a:rPr lang="en-US" altLang="zh-CN"/>
              <a:t>r[mid+1..end]</a:t>
            </a:r>
            <a:r>
              <a:rPr lang="zh-CN" altLang="en-US"/>
              <a:t>两个有序表归并到</a:t>
            </a:r>
            <a:r>
              <a:rPr lang="en-US" altLang="zh-CN"/>
              <a:t>order[start..end]</a:t>
            </a:r>
            <a:r>
              <a:rPr lang="zh-CN" altLang="en-US"/>
              <a:t>中</a:t>
            </a:r>
            <a:endParaRPr lang="en-US" altLang="zh-CN" dirty="0" smtClean="0"/>
          </a:p>
        </p:txBody>
      </p:sp>
      <p:sp>
        <p:nvSpPr>
          <p:cNvPr id="2" name="标题 1"/>
          <p:cNvSpPr>
            <a:spLocks noGrp="1"/>
          </p:cNvSpPr>
          <p:nvPr>
            <p:ph type="title"/>
          </p:nvPr>
        </p:nvSpPr>
        <p:spPr/>
        <p:txBody>
          <a:bodyPr>
            <a:normAutofit fontScale="90000"/>
          </a:bodyPr>
          <a:lstStyle/>
          <a:p>
            <a:r>
              <a:rPr lang="zh-CN" altLang="en-US" smtClean="0"/>
              <a:t>算法</a:t>
            </a:r>
            <a:endParaRPr lang="zh-CN" altLang="en-US"/>
          </a:p>
        </p:txBody>
      </p:sp>
    </p:spTree>
    <p:extLst>
      <p:ext uri="{BB962C8B-B14F-4D97-AF65-F5344CB8AC3E}">
        <p14:creationId xmlns:p14="http://schemas.microsoft.com/office/powerpoint/2010/main" val="30369792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24280</TotalTime>
  <Words>14521</Words>
  <Application>Microsoft Office PowerPoint</Application>
  <PresentationFormat>自定义</PresentationFormat>
  <Paragraphs>1985</Paragraphs>
  <Slides>222</Slides>
  <Notes>8</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222</vt:i4>
      </vt:variant>
    </vt:vector>
  </HeadingPairs>
  <TitlesOfParts>
    <vt:vector size="228" baseType="lpstr">
      <vt:lpstr>1_张玉华汉字的世界任你纵横2019.11.7</vt:lpstr>
      <vt:lpstr>Office 主题​​</vt:lpstr>
      <vt:lpstr>自定义设计方案</vt:lpstr>
      <vt:lpstr>1_自定义设计方案</vt:lpstr>
      <vt:lpstr>文档</vt:lpstr>
      <vt:lpstr>公式</vt:lpstr>
      <vt:lpstr>08-10周补充（查找和排序）</vt:lpstr>
      <vt:lpstr>主要学习内容</vt:lpstr>
      <vt:lpstr>主要学习内容</vt:lpstr>
      <vt:lpstr>相关概念</vt:lpstr>
      <vt:lpstr>相关概念</vt:lpstr>
      <vt:lpstr>相关概念</vt:lpstr>
      <vt:lpstr>查找表（映射）ADT</vt:lpstr>
      <vt:lpstr>查找算法分类</vt:lpstr>
      <vt:lpstr>查找表的组织</vt:lpstr>
      <vt:lpstr>不同查找表下的查找算法</vt:lpstr>
      <vt:lpstr>查找算法的性能衡量</vt:lpstr>
      <vt:lpstr>平均查找长度的计算</vt:lpstr>
      <vt:lpstr>无序线性表下的查找</vt:lpstr>
      <vt:lpstr>记录类型</vt:lpstr>
      <vt:lpstr>无序顺序查找表类</vt:lpstr>
      <vt:lpstr>顺序查找算法</vt:lpstr>
      <vt:lpstr>成功查找性能分析</vt:lpstr>
      <vt:lpstr>失败查找性能分析</vt:lpstr>
      <vt:lpstr>PowerPoint 演示文稿</vt:lpstr>
      <vt:lpstr>顺序查找的比较树</vt:lpstr>
      <vt:lpstr>有序线性表下的查找</vt:lpstr>
      <vt:lpstr>有序表中的记录类型</vt:lpstr>
      <vt:lpstr>有序表类</vt:lpstr>
      <vt:lpstr>有序表下顺序查找版本</vt:lpstr>
      <vt:lpstr>算法效率</vt:lpstr>
      <vt:lpstr>二分查找算法思想</vt:lpstr>
      <vt:lpstr>二分查找算法基本方法</vt:lpstr>
      <vt:lpstr>不识别相等的二分查找算法</vt:lpstr>
      <vt:lpstr>PowerPoint 演示文稿</vt:lpstr>
      <vt:lpstr>算法描述</vt:lpstr>
      <vt:lpstr>算法</vt:lpstr>
      <vt:lpstr>递归版本</vt:lpstr>
      <vt:lpstr>算法分析</vt:lpstr>
      <vt:lpstr>PowerPoint 演示文稿</vt:lpstr>
      <vt:lpstr>PowerPoint 演示文稿</vt:lpstr>
      <vt:lpstr>比较树高度</vt:lpstr>
      <vt:lpstr>特点</vt:lpstr>
      <vt:lpstr>识别相等的二分查找算法</vt:lpstr>
      <vt:lpstr>查找成功举例</vt:lpstr>
      <vt:lpstr>查找失败举例</vt:lpstr>
      <vt:lpstr>算法描述</vt:lpstr>
      <vt:lpstr>非递归算法</vt:lpstr>
      <vt:lpstr>递归算法</vt:lpstr>
      <vt:lpstr>PowerPoint 演示文稿</vt:lpstr>
      <vt:lpstr>PowerPoint 演示文稿</vt:lpstr>
      <vt:lpstr>10个元素有序表下二分查找2比较树</vt:lpstr>
      <vt:lpstr>时间性能</vt:lpstr>
      <vt:lpstr>结论</vt:lpstr>
      <vt:lpstr>关键字比较为基础查找算法的下界O(lgn)</vt:lpstr>
      <vt:lpstr>两种查找算法的比较</vt:lpstr>
      <vt:lpstr>3. 索引存储结构</vt:lpstr>
      <vt:lpstr>索引顺序查找（分块查找）</vt:lpstr>
      <vt:lpstr>排序</vt:lpstr>
      <vt:lpstr>排序的基本概念</vt:lpstr>
      <vt:lpstr>内部排序和外部排序</vt:lpstr>
      <vt:lpstr>稳定排序与不稳定排序</vt:lpstr>
      <vt:lpstr>内部排序的方法</vt:lpstr>
      <vt:lpstr>内部排序的方法</vt:lpstr>
      <vt:lpstr>常见排序</vt:lpstr>
      <vt:lpstr>排序算法的性能评价</vt:lpstr>
      <vt:lpstr>待排序记录表的存储方式结构</vt:lpstr>
      <vt:lpstr>记录类</vt:lpstr>
      <vt:lpstr>可排序表类</vt:lpstr>
      <vt:lpstr>交换类排序算法1---冒泡排序</vt:lpstr>
      <vt:lpstr>PowerPoint 演示文稿</vt:lpstr>
      <vt:lpstr>改进的冒泡排序算法</vt:lpstr>
      <vt:lpstr>冒泡排序性能分析</vt:lpstr>
      <vt:lpstr>冒泡排序性能分析</vt:lpstr>
      <vt:lpstr>直接选择排序</vt:lpstr>
      <vt:lpstr>PowerPoint 演示文稿</vt:lpstr>
      <vt:lpstr>PowerPoint 演示文稿</vt:lpstr>
      <vt:lpstr>直接选择排序</vt:lpstr>
      <vt:lpstr>性能分析</vt:lpstr>
      <vt:lpstr>选择排序稳定性</vt:lpstr>
      <vt:lpstr>选择排序性能总结</vt:lpstr>
      <vt:lpstr>直接插入排序</vt:lpstr>
      <vt:lpstr>直接插入排序</vt:lpstr>
      <vt:lpstr>一趟直接插入排序基本思想</vt:lpstr>
      <vt:lpstr>PowerPoint 演示文稿</vt:lpstr>
      <vt:lpstr>ordered insertion</vt:lpstr>
      <vt:lpstr>直接插入排序</vt:lpstr>
      <vt:lpstr>直接插入排序稳定性</vt:lpstr>
      <vt:lpstr>直接插入排序性能分析</vt:lpstr>
      <vt:lpstr>插入排序性能</vt:lpstr>
      <vt:lpstr>顺序表下插入排序性能</vt:lpstr>
      <vt:lpstr>三种简单排序</vt:lpstr>
      <vt:lpstr>希尔排序</vt:lpstr>
      <vt:lpstr>PowerPoint 演示文稿</vt:lpstr>
      <vt:lpstr>PowerPoint 演示文稿</vt:lpstr>
      <vt:lpstr>PowerPoint 演示文稿</vt:lpstr>
      <vt:lpstr>希尔排序算法</vt:lpstr>
      <vt:lpstr>希尔排序稳定性</vt:lpstr>
      <vt:lpstr>性能总结</vt:lpstr>
      <vt:lpstr>归并排序（merge sort）</vt:lpstr>
      <vt:lpstr>归并排序</vt:lpstr>
      <vt:lpstr>归并排序--自底向上归并</vt:lpstr>
      <vt:lpstr>归并排序</vt:lpstr>
      <vt:lpstr>PowerPoint 演示文稿</vt:lpstr>
      <vt:lpstr>算法</vt:lpstr>
      <vt:lpstr>1、归并排序主算法</vt:lpstr>
      <vt:lpstr>2、一趟归并排序算法</vt:lpstr>
      <vt:lpstr>3、两个有序表归并算法</vt:lpstr>
      <vt:lpstr>归并排序--自顶向下递归</vt:lpstr>
      <vt:lpstr>PowerPoint 演示文稿</vt:lpstr>
      <vt:lpstr>PowerPoint 演示文稿</vt:lpstr>
      <vt:lpstr>算法</vt:lpstr>
      <vt:lpstr>算法1-2</vt:lpstr>
      <vt:lpstr>算法3</vt:lpstr>
      <vt:lpstr>算法比较</vt:lpstr>
      <vt:lpstr>PowerPoint 演示文稿</vt:lpstr>
      <vt:lpstr>PowerPoint 演示文稿</vt:lpstr>
      <vt:lpstr>归并排序—性能分析</vt:lpstr>
      <vt:lpstr>快速排序</vt:lpstr>
      <vt:lpstr>一趟快速排序</vt:lpstr>
      <vt:lpstr>PowerPoint 演示文稿</vt:lpstr>
      <vt:lpstr>快速排序接口方法和递归算法</vt:lpstr>
      <vt:lpstr>PowerPoint 演示文稿</vt:lpstr>
      <vt:lpstr>一趟划分算法1：</vt:lpstr>
      <vt:lpstr>一趟划分算法2：</vt:lpstr>
      <vt:lpstr>PowerPoint 演示文稿</vt:lpstr>
      <vt:lpstr>PowerPoint 演示文稿</vt:lpstr>
      <vt:lpstr>PowerPoint 演示文稿</vt:lpstr>
      <vt:lpstr>排序稳定性</vt:lpstr>
      <vt:lpstr>不同被排序序列的递归调用树</vt:lpstr>
      <vt:lpstr>PowerPoint 演示文稿</vt:lpstr>
      <vt:lpstr>快速排序</vt:lpstr>
      <vt:lpstr>基数排序</vt:lpstr>
      <vt:lpstr>多关键字的排序</vt:lpstr>
      <vt:lpstr>链式基数排序</vt:lpstr>
      <vt:lpstr>链式基数排序</vt:lpstr>
      <vt:lpstr>链式基数排序</vt:lpstr>
      <vt:lpstr>链式基数排序</vt:lpstr>
      <vt:lpstr>链式基数排序</vt:lpstr>
      <vt:lpstr>链式基数排序</vt:lpstr>
      <vt:lpstr>链式基数排序</vt:lpstr>
      <vt:lpstr>链式基数排序-性能分析</vt:lpstr>
      <vt:lpstr>PowerPoint 演示文稿</vt:lpstr>
      <vt:lpstr>C++ STL中的排序算法</vt:lpstr>
      <vt:lpstr>PowerPoint 演示文稿</vt:lpstr>
      <vt:lpstr>TimSort排序 </vt:lpstr>
      <vt:lpstr>基本工作过程</vt:lpstr>
      <vt:lpstr>基本工作过程</vt:lpstr>
      <vt:lpstr>PowerPoint 演示文稿</vt:lpstr>
      <vt:lpstr>PowerPoint 演示文稿</vt:lpstr>
      <vt:lpstr>PowerPoint 演示文稿</vt:lpstr>
      <vt:lpstr>Merge过程</vt:lpstr>
      <vt:lpstr>Merge过程</vt:lpstr>
      <vt:lpstr>PowerPoint 演示文稿</vt:lpstr>
      <vt:lpstr>PowerPoint 演示文稿</vt:lpstr>
      <vt:lpstr>相关定义</vt:lpstr>
      <vt:lpstr>准备工作：计算minrun</vt:lpstr>
      <vt:lpstr>PowerPoint 演示文稿</vt:lpstr>
      <vt:lpstr>步骤1：将数组切分成run，通过折半插入排序使每个run的长度大于等于minrun</vt:lpstr>
      <vt:lpstr>步骤2：合并</vt:lpstr>
      <vt:lpstr>PowerPoint 演示文稿</vt:lpstr>
      <vt:lpstr>举例</vt:lpstr>
      <vt:lpstr>PowerPoint 演示文稿</vt:lpstr>
      <vt:lpstr>PowerPoint 演示文稿</vt:lpstr>
      <vt:lpstr>PowerPoint 演示文稿</vt:lpstr>
      <vt:lpstr>哈希查找</vt:lpstr>
      <vt:lpstr>相关概念</vt:lpstr>
      <vt:lpstr>相关概念</vt:lpstr>
      <vt:lpstr>相关概念</vt:lpstr>
      <vt:lpstr>查找表（映射）ADT</vt:lpstr>
      <vt:lpstr>查找表的组织</vt:lpstr>
      <vt:lpstr>不同查找表下的查找算法</vt:lpstr>
      <vt:lpstr>查找算法的性能衡量</vt:lpstr>
      <vt:lpstr>平均查找长度的计算</vt:lpstr>
      <vt:lpstr>哈希表查找</vt:lpstr>
      <vt:lpstr>哈希表的定义</vt:lpstr>
      <vt:lpstr>哈希表的定义</vt:lpstr>
      <vt:lpstr>哈希表的定义</vt:lpstr>
      <vt:lpstr>哈希表的定义</vt:lpstr>
      <vt:lpstr>哈希表的定义</vt:lpstr>
      <vt:lpstr>哈希表的定义</vt:lpstr>
      <vt:lpstr>哈希表的定义</vt:lpstr>
      <vt:lpstr>哈希表的定义</vt:lpstr>
      <vt:lpstr>哈希表的定义</vt:lpstr>
      <vt:lpstr>PowerPoint 演示文稿</vt:lpstr>
      <vt:lpstr>构造哈希表则要解决两个主要问题：</vt:lpstr>
      <vt:lpstr>（近似）完美散列函数</vt:lpstr>
      <vt:lpstr>好的哈希函数应满足的要求</vt:lpstr>
      <vt:lpstr>常用的哈希函数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处理冲突的方法</vt:lpstr>
      <vt:lpstr>处理冲突的方法-1开放定址法</vt:lpstr>
      <vt:lpstr>处理冲突的方法-1开放定址法</vt:lpstr>
      <vt:lpstr>处理冲突的方法-1开放定址法</vt:lpstr>
      <vt:lpstr>处理冲突的方法-1开放定址法-1)线性探测</vt:lpstr>
      <vt:lpstr>处理冲突的方法-1开放定址法-2)二次探测</vt:lpstr>
      <vt:lpstr>PowerPoint 演示文稿</vt:lpstr>
      <vt:lpstr>处理冲突的方法-1开放定址法-3)双哈希函数</vt:lpstr>
      <vt:lpstr>处理冲突的方法-2链地址法</vt:lpstr>
      <vt:lpstr>PowerPoint 演示文稿</vt:lpstr>
      <vt:lpstr>处理冲突的方法-3公共溢出法</vt:lpstr>
      <vt:lpstr>处理冲突的方法-4再哈希法</vt:lpstr>
      <vt:lpstr>哈希表类举例</vt:lpstr>
      <vt:lpstr>插入记录算法</vt:lpstr>
      <vt:lpstr>记录插入方法</vt:lpstr>
      <vt:lpstr>查找记录算法</vt:lpstr>
      <vt:lpstr>记录查找方法</vt:lpstr>
      <vt:lpstr>哈希表查找性能的分析</vt:lpstr>
      <vt:lpstr>哈希表查找性能的分析</vt:lpstr>
      <vt:lpstr>哈希表查找性能的分析</vt:lpstr>
      <vt:lpstr>哈希表查找性能的分析</vt:lpstr>
      <vt:lpstr>Python 字典和集合</vt:lpstr>
      <vt:lpstr>Python 的散列</vt:lpstr>
      <vt:lpstr>参考源程序</vt:lpstr>
      <vt:lpstr>字符串哈希函数算法思想（了解）</vt:lpstr>
      <vt:lpstr>python字典查找的算法（了解）</vt:lpstr>
      <vt:lpstr>Python 3.6以后的冲突解决方案</vt:lpstr>
      <vt:lpstr>PowerPoint 演示文稿</vt:lpstr>
      <vt:lpstr>链表插入排序</vt:lpstr>
      <vt:lpstr>两个有序表的中位数</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算法概述</dc:title>
  <dc:creator>Windows User</dc:creator>
  <cp:lastModifiedBy>Windows User</cp:lastModifiedBy>
  <cp:revision>777</cp:revision>
  <dcterms:created xsi:type="dcterms:W3CDTF">2020-02-21T12:53:37Z</dcterms:created>
  <dcterms:modified xsi:type="dcterms:W3CDTF">2020-06-11T07:22:25Z</dcterms:modified>
</cp:coreProperties>
</file>