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94" r:id="rId2"/>
    <p:sldMasterId id="2147483744" r:id="rId3"/>
  </p:sldMasterIdLst>
  <p:notesMasterIdLst>
    <p:notesMasterId r:id="rId187"/>
  </p:notesMasterIdLst>
  <p:sldIdLst>
    <p:sldId id="308" r:id="rId4"/>
    <p:sldId id="1049" r:id="rId5"/>
    <p:sldId id="1016" r:id="rId6"/>
    <p:sldId id="1017" r:id="rId7"/>
    <p:sldId id="1121" r:id="rId8"/>
    <p:sldId id="1018" r:id="rId9"/>
    <p:sldId id="1019" r:id="rId10"/>
    <p:sldId id="1020" r:id="rId11"/>
    <p:sldId id="1122" r:id="rId12"/>
    <p:sldId id="1123" r:id="rId13"/>
    <p:sldId id="1125" r:id="rId14"/>
    <p:sldId id="1124" r:id="rId15"/>
    <p:sldId id="1126" r:id="rId16"/>
    <p:sldId id="1127" r:id="rId17"/>
    <p:sldId id="1128" r:id="rId18"/>
    <p:sldId id="1129" r:id="rId19"/>
    <p:sldId id="1134" r:id="rId20"/>
    <p:sldId id="1130" r:id="rId21"/>
    <p:sldId id="1131" r:id="rId22"/>
    <p:sldId id="1132" r:id="rId23"/>
    <p:sldId id="1133" r:id="rId24"/>
    <p:sldId id="1135" r:id="rId25"/>
    <p:sldId id="1136" r:id="rId26"/>
    <p:sldId id="1137" r:id="rId27"/>
    <p:sldId id="1138" r:id="rId28"/>
    <p:sldId id="1139" r:id="rId29"/>
    <p:sldId id="1140" r:id="rId30"/>
    <p:sldId id="1141" r:id="rId31"/>
    <p:sldId id="1142" r:id="rId32"/>
    <p:sldId id="1143" r:id="rId33"/>
    <p:sldId id="1144" r:id="rId34"/>
    <p:sldId id="1145" r:id="rId35"/>
    <p:sldId id="1147" r:id="rId36"/>
    <p:sldId id="1146" r:id="rId37"/>
    <p:sldId id="1148" r:id="rId38"/>
    <p:sldId id="1149" r:id="rId39"/>
    <p:sldId id="1150" r:id="rId40"/>
    <p:sldId id="1151" r:id="rId41"/>
    <p:sldId id="1152" r:id="rId42"/>
    <p:sldId id="1172" r:id="rId43"/>
    <p:sldId id="1153" r:id="rId44"/>
    <p:sldId id="1154" r:id="rId45"/>
    <p:sldId id="1155" r:id="rId46"/>
    <p:sldId id="1156" r:id="rId47"/>
    <p:sldId id="1158" r:id="rId48"/>
    <p:sldId id="1159" r:id="rId49"/>
    <p:sldId id="1160" r:id="rId50"/>
    <p:sldId id="1161" r:id="rId51"/>
    <p:sldId id="1162" r:id="rId52"/>
    <p:sldId id="1170" r:id="rId53"/>
    <p:sldId id="1163" r:id="rId54"/>
    <p:sldId id="1164" r:id="rId55"/>
    <p:sldId id="1165" r:id="rId56"/>
    <p:sldId id="1171" r:id="rId57"/>
    <p:sldId id="1173" r:id="rId58"/>
    <p:sldId id="1166" r:id="rId59"/>
    <p:sldId id="1175" r:id="rId60"/>
    <p:sldId id="1215" r:id="rId61"/>
    <p:sldId id="1174" r:id="rId62"/>
    <p:sldId id="1167" r:id="rId63"/>
    <p:sldId id="1168" r:id="rId64"/>
    <p:sldId id="1216" r:id="rId65"/>
    <p:sldId id="1183" r:id="rId66"/>
    <p:sldId id="1176" r:id="rId67"/>
    <p:sldId id="1177" r:id="rId68"/>
    <p:sldId id="1208" r:id="rId69"/>
    <p:sldId id="1178" r:id="rId70"/>
    <p:sldId id="1184" r:id="rId71"/>
    <p:sldId id="1179" r:id="rId72"/>
    <p:sldId id="1180" r:id="rId73"/>
    <p:sldId id="1181" r:id="rId74"/>
    <p:sldId id="1182" r:id="rId75"/>
    <p:sldId id="1185" r:id="rId76"/>
    <p:sldId id="1186" r:id="rId77"/>
    <p:sldId id="1189" r:id="rId78"/>
    <p:sldId id="1187" r:id="rId79"/>
    <p:sldId id="1191" r:id="rId80"/>
    <p:sldId id="1190" r:id="rId81"/>
    <p:sldId id="1213" r:id="rId82"/>
    <p:sldId id="1232" r:id="rId83"/>
    <p:sldId id="1188" r:id="rId84"/>
    <p:sldId id="1192" r:id="rId85"/>
    <p:sldId id="1193" r:id="rId86"/>
    <p:sldId id="1194" r:id="rId87"/>
    <p:sldId id="1195" r:id="rId88"/>
    <p:sldId id="1196" r:id="rId89"/>
    <p:sldId id="1197" r:id="rId90"/>
    <p:sldId id="1198" r:id="rId91"/>
    <p:sldId id="1200" r:id="rId92"/>
    <p:sldId id="1201" r:id="rId93"/>
    <p:sldId id="1202" r:id="rId94"/>
    <p:sldId id="1199" r:id="rId95"/>
    <p:sldId id="1203" r:id="rId96"/>
    <p:sldId id="1211" r:id="rId97"/>
    <p:sldId id="1217" r:id="rId98"/>
    <p:sldId id="1212" r:id="rId99"/>
    <p:sldId id="1204" r:id="rId100"/>
    <p:sldId id="1205" r:id="rId101"/>
    <p:sldId id="1206" r:id="rId102"/>
    <p:sldId id="1209" r:id="rId103"/>
    <p:sldId id="1207" r:id="rId104"/>
    <p:sldId id="1218" r:id="rId105"/>
    <p:sldId id="1219" r:id="rId106"/>
    <p:sldId id="1220" r:id="rId107"/>
    <p:sldId id="1221" r:id="rId108"/>
    <p:sldId id="1222" r:id="rId109"/>
    <p:sldId id="1223" r:id="rId110"/>
    <p:sldId id="1279" r:id="rId111"/>
    <p:sldId id="1280" r:id="rId112"/>
    <p:sldId id="1281" r:id="rId113"/>
    <p:sldId id="1282" r:id="rId114"/>
    <p:sldId id="1283" r:id="rId115"/>
    <p:sldId id="1284" r:id="rId116"/>
    <p:sldId id="1285" r:id="rId117"/>
    <p:sldId id="1224" r:id="rId118"/>
    <p:sldId id="1225" r:id="rId119"/>
    <p:sldId id="1226" r:id="rId120"/>
    <p:sldId id="1236" r:id="rId121"/>
    <p:sldId id="1278" r:id="rId122"/>
    <p:sldId id="1235" r:id="rId123"/>
    <p:sldId id="1234" r:id="rId124"/>
    <p:sldId id="1237" r:id="rId125"/>
    <p:sldId id="1238" r:id="rId126"/>
    <p:sldId id="1241" r:id="rId127"/>
    <p:sldId id="1243" r:id="rId128"/>
    <p:sldId id="1244" r:id="rId129"/>
    <p:sldId id="1246" r:id="rId130"/>
    <p:sldId id="1245" r:id="rId131"/>
    <p:sldId id="1240" r:id="rId132"/>
    <p:sldId id="1247" r:id="rId133"/>
    <p:sldId id="1239" r:id="rId134"/>
    <p:sldId id="1248" r:id="rId135"/>
    <p:sldId id="1249" r:id="rId136"/>
    <p:sldId id="1256" r:id="rId137"/>
    <p:sldId id="1255" r:id="rId138"/>
    <p:sldId id="1250" r:id="rId139"/>
    <p:sldId id="1251" r:id="rId140"/>
    <p:sldId id="1254" r:id="rId141"/>
    <p:sldId id="1252" r:id="rId142"/>
    <p:sldId id="1253" r:id="rId143"/>
    <p:sldId id="1258" r:id="rId144"/>
    <p:sldId id="1259" r:id="rId145"/>
    <p:sldId id="1265" r:id="rId146"/>
    <p:sldId id="1260" r:id="rId147"/>
    <p:sldId id="1261" r:id="rId148"/>
    <p:sldId id="1262" r:id="rId149"/>
    <p:sldId id="1266" r:id="rId150"/>
    <p:sldId id="1263" r:id="rId151"/>
    <p:sldId id="1264" r:id="rId152"/>
    <p:sldId id="1267" r:id="rId153"/>
    <p:sldId id="1268" r:id="rId154"/>
    <p:sldId id="1269" r:id="rId155"/>
    <p:sldId id="1270" r:id="rId156"/>
    <p:sldId id="1271" r:id="rId157"/>
    <p:sldId id="1274" r:id="rId158"/>
    <p:sldId id="1275" r:id="rId159"/>
    <p:sldId id="1272" r:id="rId160"/>
    <p:sldId id="1273" r:id="rId161"/>
    <p:sldId id="1276" r:id="rId162"/>
    <p:sldId id="1287" r:id="rId163"/>
    <p:sldId id="1286" r:id="rId164"/>
    <p:sldId id="1288" r:id="rId165"/>
    <p:sldId id="1289" r:id="rId166"/>
    <p:sldId id="1290" r:id="rId167"/>
    <p:sldId id="1310" r:id="rId168"/>
    <p:sldId id="1291" r:id="rId169"/>
    <p:sldId id="1292" r:id="rId170"/>
    <p:sldId id="1293" r:id="rId171"/>
    <p:sldId id="1294" r:id="rId172"/>
    <p:sldId id="1295" r:id="rId173"/>
    <p:sldId id="1300" r:id="rId174"/>
    <p:sldId id="1296" r:id="rId175"/>
    <p:sldId id="1301" r:id="rId176"/>
    <p:sldId id="1297" r:id="rId177"/>
    <p:sldId id="1298" r:id="rId178"/>
    <p:sldId id="1299" r:id="rId179"/>
    <p:sldId id="1302" r:id="rId180"/>
    <p:sldId id="1303" r:id="rId181"/>
    <p:sldId id="1304" r:id="rId182"/>
    <p:sldId id="1305" r:id="rId183"/>
    <p:sldId id="1306" r:id="rId184"/>
    <p:sldId id="1307" r:id="rId185"/>
    <p:sldId id="1308" r:id="rId186"/>
  </p:sldIdLst>
  <p:sldSz cx="12190413" cy="6859588"/>
  <p:notesSz cx="6858000" cy="9144000"/>
  <p:defaultTextStyle>
    <a:defPPr>
      <a:defRPr lang="zh-CN"/>
    </a:defPPr>
    <a:lvl1pPr marL="0" algn="l" defTabSz="1172121" rtl="0" eaLnBrk="1" latinLnBrk="0" hangingPunct="1">
      <a:defRPr sz="2300" kern="1200">
        <a:solidFill>
          <a:schemeClr val="tx1"/>
        </a:solidFill>
        <a:latin typeface="+mn-lt"/>
        <a:ea typeface="+mn-ea"/>
        <a:cs typeface="+mn-cs"/>
      </a:defRPr>
    </a:lvl1pPr>
    <a:lvl2pPr marL="586060" algn="l" defTabSz="1172121" rtl="0" eaLnBrk="1" latinLnBrk="0" hangingPunct="1">
      <a:defRPr sz="2300" kern="1200">
        <a:solidFill>
          <a:schemeClr val="tx1"/>
        </a:solidFill>
        <a:latin typeface="+mn-lt"/>
        <a:ea typeface="+mn-ea"/>
        <a:cs typeface="+mn-cs"/>
      </a:defRPr>
    </a:lvl2pPr>
    <a:lvl3pPr marL="1172121" algn="l" defTabSz="1172121" rtl="0" eaLnBrk="1" latinLnBrk="0" hangingPunct="1">
      <a:defRPr sz="2300" kern="1200">
        <a:solidFill>
          <a:schemeClr val="tx1"/>
        </a:solidFill>
        <a:latin typeface="+mn-lt"/>
        <a:ea typeface="+mn-ea"/>
        <a:cs typeface="+mn-cs"/>
      </a:defRPr>
    </a:lvl3pPr>
    <a:lvl4pPr marL="1758180" algn="l" defTabSz="1172121" rtl="0" eaLnBrk="1" latinLnBrk="0" hangingPunct="1">
      <a:defRPr sz="2300" kern="1200">
        <a:solidFill>
          <a:schemeClr val="tx1"/>
        </a:solidFill>
        <a:latin typeface="+mn-lt"/>
        <a:ea typeface="+mn-ea"/>
        <a:cs typeface="+mn-cs"/>
      </a:defRPr>
    </a:lvl4pPr>
    <a:lvl5pPr marL="2344241" algn="l" defTabSz="1172121" rtl="0" eaLnBrk="1" latinLnBrk="0" hangingPunct="1">
      <a:defRPr sz="2300" kern="1200">
        <a:solidFill>
          <a:schemeClr val="tx1"/>
        </a:solidFill>
        <a:latin typeface="+mn-lt"/>
        <a:ea typeface="+mn-ea"/>
        <a:cs typeface="+mn-cs"/>
      </a:defRPr>
    </a:lvl5pPr>
    <a:lvl6pPr marL="2930299" algn="l" defTabSz="1172121" rtl="0" eaLnBrk="1" latinLnBrk="0" hangingPunct="1">
      <a:defRPr sz="2300" kern="1200">
        <a:solidFill>
          <a:schemeClr val="tx1"/>
        </a:solidFill>
        <a:latin typeface="+mn-lt"/>
        <a:ea typeface="+mn-ea"/>
        <a:cs typeface="+mn-cs"/>
      </a:defRPr>
    </a:lvl6pPr>
    <a:lvl7pPr marL="3516359" algn="l" defTabSz="1172121" rtl="0" eaLnBrk="1" latinLnBrk="0" hangingPunct="1">
      <a:defRPr sz="2300" kern="1200">
        <a:solidFill>
          <a:schemeClr val="tx1"/>
        </a:solidFill>
        <a:latin typeface="+mn-lt"/>
        <a:ea typeface="+mn-ea"/>
        <a:cs typeface="+mn-cs"/>
      </a:defRPr>
    </a:lvl7pPr>
    <a:lvl8pPr marL="4102421" algn="l" defTabSz="1172121" rtl="0" eaLnBrk="1" latinLnBrk="0" hangingPunct="1">
      <a:defRPr sz="2300" kern="1200">
        <a:solidFill>
          <a:schemeClr val="tx1"/>
        </a:solidFill>
        <a:latin typeface="+mn-lt"/>
        <a:ea typeface="+mn-ea"/>
        <a:cs typeface="+mn-cs"/>
      </a:defRPr>
    </a:lvl8pPr>
    <a:lvl9pPr marL="4688482" algn="l" defTabSz="1172121"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2623" autoAdjust="0"/>
  </p:normalViewPr>
  <p:slideViewPr>
    <p:cSldViewPr>
      <p:cViewPr>
        <p:scale>
          <a:sx n="70" d="100"/>
          <a:sy n="70" d="100"/>
        </p:scale>
        <p:origin x="-4116" y="-786"/>
      </p:cViewPr>
      <p:guideLst>
        <p:guide orient="horz" pos="2161"/>
        <p:guide pos="3840"/>
      </p:guideLst>
    </p:cSldViewPr>
  </p:slideViewPr>
  <p:notesTextViewPr>
    <p:cViewPr>
      <p:scale>
        <a:sx n="1" d="1"/>
        <a:sy n="1" d="1"/>
      </p:scale>
      <p:origin x="0" y="0"/>
    </p:cViewPr>
  </p:notesTextViewPr>
  <p:sorterViewPr>
    <p:cViewPr>
      <p:scale>
        <a:sx n="130" d="100"/>
        <a:sy n="130" d="100"/>
      </p:scale>
      <p:origin x="0" y="53226"/>
    </p:cViewPr>
  </p:sorterViewPr>
  <p:notesViewPr>
    <p:cSldViewPr>
      <p:cViewPr varScale="1">
        <p:scale>
          <a:sx n="83" d="100"/>
          <a:sy n="83" d="100"/>
        </p:scale>
        <p:origin x="-574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tableStyles" Target="tableStyle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0" Type="http://schemas.openxmlformats.org/officeDocument/2006/relationships/theme" Target="theme/theme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18.emf"/><Relationship Id="rId4"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emf"/></Relationships>
</file>

<file path=ppt/ink/ink1.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6-11T02:21:55.305"/>
    </inkml:context>
    <inkml:brush xml:id="br0">
      <inkml:brushProperty name="width" value="0.05292" units="cm"/>
      <inkml:brushProperty name="height" value="0.05292" units="cm"/>
      <inkml:brushProperty name="color" value="#FF0000"/>
    </inkml:brush>
  </inkml:definitions>
  <inkml:trace contextRef="#ctx0" brushRef="#br0">13567 11344,'53'0,"0"0,0 0,0 0,35 0,0 0,0 18,36-18,-36 0,36 0,-1 0,-35 0,36 0,-1 0,-17 0,159 0,-124 0,177 0,-177 0,0 0,0 0,0 0,0 0,36-18,-36 18,0 0,0 0,0 0,0-17,0 17,-17 0,17 0,-53 0,36 0,-18 0,-18 0,0 0,18 0,-35 0,-1 0,1 0,-1 0,-17 0,0-18,0 18,0 0,0 0,0 0,0 0,-18 0,36 0,-18 0,-1 0,19 0,17 0,-17 0,-1 0,1 0,0 0,17 0,0 0,0 0,0 0,1 0,-1 0,0 0,18 0,-18 0,18 0,-35 0,17 0,-18 0,1 0,17 0,-17 0,-1 0,-17 0,0 0,0 0,0 0,0 0,-18 0,0 0,1 0,17 0,-18 0,-17 0,17 0,-17 0,17 0,0 0,-17 0,17 18,0-18,1 0,-1 0,-17 0,52 0,-52 0,17 0,-17 0,-1 0,19 17,-19-17,1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DC29E-25C7-49B5-BAFC-417295D47C88}"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DA4E6-DBF2-4B22-AEBC-299FDD4ED234}" type="slidenum">
              <a:rPr lang="zh-CN" altLang="en-US" smtClean="0"/>
              <a:t>‹#›</a:t>
            </a:fld>
            <a:endParaRPr lang="zh-CN" altLang="en-US"/>
          </a:p>
        </p:txBody>
      </p:sp>
    </p:spTree>
    <p:extLst>
      <p:ext uri="{BB962C8B-B14F-4D97-AF65-F5344CB8AC3E}">
        <p14:creationId xmlns:p14="http://schemas.microsoft.com/office/powerpoint/2010/main" val="1839171503"/>
      </p:ext>
    </p:extLst>
  </p:cSld>
  <p:clrMap bg1="lt1" tx1="dk1" bg2="lt2" tx2="dk2" accent1="accent1" accent2="accent2" accent3="accent3" accent4="accent4" accent5="accent5" accent6="accent6" hlink="hlink" folHlink="folHlink"/>
  <p:notesStyle>
    <a:lvl1pPr marL="0" algn="l" defTabSz="1172121" rtl="0" eaLnBrk="1" latinLnBrk="0" hangingPunct="1">
      <a:defRPr sz="1500" kern="1200">
        <a:solidFill>
          <a:schemeClr val="tx1"/>
        </a:solidFill>
        <a:latin typeface="+mn-lt"/>
        <a:ea typeface="+mn-ea"/>
        <a:cs typeface="+mn-cs"/>
      </a:defRPr>
    </a:lvl1pPr>
    <a:lvl2pPr marL="586060" algn="l" defTabSz="1172121" rtl="0" eaLnBrk="1" latinLnBrk="0" hangingPunct="1">
      <a:defRPr sz="1500" kern="1200">
        <a:solidFill>
          <a:schemeClr val="tx1"/>
        </a:solidFill>
        <a:latin typeface="+mn-lt"/>
        <a:ea typeface="+mn-ea"/>
        <a:cs typeface="+mn-cs"/>
      </a:defRPr>
    </a:lvl2pPr>
    <a:lvl3pPr marL="1172121" algn="l" defTabSz="1172121" rtl="0" eaLnBrk="1" latinLnBrk="0" hangingPunct="1">
      <a:defRPr sz="1500" kern="1200">
        <a:solidFill>
          <a:schemeClr val="tx1"/>
        </a:solidFill>
        <a:latin typeface="+mn-lt"/>
        <a:ea typeface="+mn-ea"/>
        <a:cs typeface="+mn-cs"/>
      </a:defRPr>
    </a:lvl3pPr>
    <a:lvl4pPr marL="1758180" algn="l" defTabSz="1172121" rtl="0" eaLnBrk="1" latinLnBrk="0" hangingPunct="1">
      <a:defRPr sz="1500" kern="1200">
        <a:solidFill>
          <a:schemeClr val="tx1"/>
        </a:solidFill>
        <a:latin typeface="+mn-lt"/>
        <a:ea typeface="+mn-ea"/>
        <a:cs typeface="+mn-cs"/>
      </a:defRPr>
    </a:lvl4pPr>
    <a:lvl5pPr marL="2344241" algn="l" defTabSz="1172121" rtl="0" eaLnBrk="1" latinLnBrk="0" hangingPunct="1">
      <a:defRPr sz="1500" kern="1200">
        <a:solidFill>
          <a:schemeClr val="tx1"/>
        </a:solidFill>
        <a:latin typeface="+mn-lt"/>
        <a:ea typeface="+mn-ea"/>
        <a:cs typeface="+mn-cs"/>
      </a:defRPr>
    </a:lvl5pPr>
    <a:lvl6pPr marL="2930299" algn="l" defTabSz="1172121" rtl="0" eaLnBrk="1" latinLnBrk="0" hangingPunct="1">
      <a:defRPr sz="1500" kern="1200">
        <a:solidFill>
          <a:schemeClr val="tx1"/>
        </a:solidFill>
        <a:latin typeface="+mn-lt"/>
        <a:ea typeface="+mn-ea"/>
        <a:cs typeface="+mn-cs"/>
      </a:defRPr>
    </a:lvl6pPr>
    <a:lvl7pPr marL="3516359" algn="l" defTabSz="1172121" rtl="0" eaLnBrk="1" latinLnBrk="0" hangingPunct="1">
      <a:defRPr sz="1500" kern="1200">
        <a:solidFill>
          <a:schemeClr val="tx1"/>
        </a:solidFill>
        <a:latin typeface="+mn-lt"/>
        <a:ea typeface="+mn-ea"/>
        <a:cs typeface="+mn-cs"/>
      </a:defRPr>
    </a:lvl7pPr>
    <a:lvl8pPr marL="4102421" algn="l" defTabSz="1172121" rtl="0" eaLnBrk="1" latinLnBrk="0" hangingPunct="1">
      <a:defRPr sz="1500" kern="1200">
        <a:solidFill>
          <a:schemeClr val="tx1"/>
        </a:solidFill>
        <a:latin typeface="+mn-lt"/>
        <a:ea typeface="+mn-ea"/>
        <a:cs typeface="+mn-cs"/>
      </a:defRPr>
    </a:lvl8pPr>
    <a:lvl9pPr marL="4688482" algn="l" defTabSz="117212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哈密尔顿道路</a:t>
            </a:r>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80</a:t>
            </a:fld>
            <a:endParaRPr lang="zh-CN" altLang="en-US"/>
          </a:p>
        </p:txBody>
      </p:sp>
    </p:spTree>
    <p:extLst>
      <p:ext uri="{BB962C8B-B14F-4D97-AF65-F5344CB8AC3E}">
        <p14:creationId xmlns:p14="http://schemas.microsoft.com/office/powerpoint/2010/main" val="18319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词梯问题相同问题</a:t>
            </a:r>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94</a:t>
            </a:fld>
            <a:endParaRPr lang="zh-CN" altLang="en-US"/>
          </a:p>
        </p:txBody>
      </p:sp>
    </p:spTree>
    <p:extLst>
      <p:ext uri="{BB962C8B-B14F-4D97-AF65-F5344CB8AC3E}">
        <p14:creationId xmlns:p14="http://schemas.microsoft.com/office/powerpoint/2010/main" val="205654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106</a:t>
            </a:fld>
            <a:endParaRPr lang="zh-CN" altLang="en-US"/>
          </a:p>
        </p:txBody>
      </p:sp>
    </p:spTree>
    <p:extLst>
      <p:ext uri="{BB962C8B-B14F-4D97-AF65-F5344CB8AC3E}">
        <p14:creationId xmlns:p14="http://schemas.microsoft.com/office/powerpoint/2010/main" val="2947512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0" y="1335158"/>
            <a:ext cx="11971036" cy="3607155"/>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609521" y="6363696"/>
            <a:ext cx="2844430" cy="365210"/>
          </a:xfrm>
        </p:spPr>
        <p:txBody>
          <a:body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p:cNvSpPr>
            <a:spLocks noGrp="1"/>
          </p:cNvSpPr>
          <p:nvPr>
            <p:ph type="ftr" sz="quarter" idx="11"/>
          </p:nvPr>
        </p:nvSpPr>
        <p:spPr>
          <a:xfrm>
            <a:off x="4165062" y="6363696"/>
            <a:ext cx="3860297" cy="365210"/>
          </a:xfrm>
        </p:spPr>
        <p:txBody>
          <a:bodyPr/>
          <a:lstStyle/>
          <a:p>
            <a:endParaRPr lang="zh-CN" altLang="en-US">
              <a:solidFill>
                <a:prstClr val="black">
                  <a:tint val="75000"/>
                </a:prstClr>
              </a:solidFill>
            </a:endParaRPr>
          </a:p>
        </p:txBody>
      </p:sp>
      <p:sp>
        <p:nvSpPr>
          <p:cNvPr id="6" name="矩形 5"/>
          <p:cNvSpPr/>
          <p:nvPr/>
        </p:nvSpPr>
        <p:spPr>
          <a:xfrm>
            <a:off x="4" y="0"/>
            <a:ext cx="12190413" cy="10529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r>
              <a:rPr lang="zh-CN" altLang="en-US" sz="4100" dirty="0">
                <a:solidFill>
                  <a:prstClr val="white"/>
                </a:solidFill>
              </a:rPr>
              <a:t>        计算机科学与技术学院</a:t>
            </a:r>
            <a:endParaRPr lang="zh-CN" altLang="en-US" sz="31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23" y="61250"/>
            <a:ext cx="1247976" cy="930487"/>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7297" y="266395"/>
            <a:ext cx="2207957" cy="520209"/>
          </a:xfrm>
          <a:prstGeom prst="rect">
            <a:avLst/>
          </a:prstGeom>
        </p:spPr>
      </p:pic>
      <p:sp>
        <p:nvSpPr>
          <p:cNvPr id="11" name="矩形 10"/>
          <p:cNvSpPr/>
          <p:nvPr/>
        </p:nvSpPr>
        <p:spPr>
          <a:xfrm flipV="1">
            <a:off x="2224" y="6201920"/>
            <a:ext cx="12190413" cy="657001"/>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black"/>
              </a:solidFill>
            </a:endParaRPr>
          </a:p>
        </p:txBody>
      </p:sp>
      <p:sp>
        <p:nvSpPr>
          <p:cNvPr id="15" name="矩形 14"/>
          <p:cNvSpPr/>
          <p:nvPr/>
        </p:nvSpPr>
        <p:spPr>
          <a:xfrm>
            <a:off x="2224" y="1146692"/>
            <a:ext cx="12190413" cy="5185777"/>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117211" tIns="58605" rIns="117211" bIns="58605"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4" y="1052980"/>
            <a:ext cx="12190413" cy="216074"/>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391303" y="2133350"/>
            <a:ext cx="9407821" cy="1944666"/>
          </a:xfrm>
        </p:spPr>
        <p:txBody>
          <a:bodyPr anchor="ctr">
            <a:normAutofit/>
          </a:bodyPr>
          <a:lstStyle>
            <a:lvl1pPr marL="0" indent="0" algn="ctr">
              <a:buNone/>
              <a:defRPr sz="77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783065" y="4293603"/>
            <a:ext cx="6624304" cy="1604008"/>
          </a:xfrm>
        </p:spPr>
        <p:txBody>
          <a:bodyPr anchor="ctr">
            <a:normAutofit/>
          </a:bodyPr>
          <a:lstStyle>
            <a:lvl1pPr marL="0" indent="0" algn="ctr">
              <a:buNone/>
              <a:defRPr sz="4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223771" y="1096200"/>
            <a:ext cx="495541" cy="5099347"/>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117211" tIns="58605" rIns="117211" bIns="58605"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25989065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1F308D-9DC3-4ED5-87E8-6C13F32D16A8}"/>
              </a:ext>
            </a:extLst>
          </p:cNvPr>
          <p:cNvSpPr>
            <a:spLocks noGrp="1"/>
          </p:cNvSpPr>
          <p:nvPr>
            <p:ph type="ctrTitle"/>
          </p:nvPr>
        </p:nvSpPr>
        <p:spPr>
          <a:xfrm>
            <a:off x="1523802" y="1122627"/>
            <a:ext cx="9142810" cy="2388153"/>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1FC25AF-28AD-48C3-BCCC-A4F21143095B}"/>
              </a:ext>
            </a:extLst>
          </p:cNvPr>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54B1F11-8636-40C4-BD4F-07C75D93E48D}"/>
              </a:ext>
            </a:extLst>
          </p:cNvPr>
          <p:cNvSpPr>
            <a:spLocks noGrp="1"/>
          </p:cNvSpPr>
          <p:nvPr>
            <p:ph type="dt" sz="half" idx="10"/>
          </p:nvPr>
        </p:nvSpPr>
        <p:spPr/>
        <p:txBody>
          <a:bodyPr/>
          <a:lstStyle/>
          <a:p>
            <a:fld id="{180853F6-C344-4A74-B0AD-C9F669B56F5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4A379D80-F66B-40F5-A1D3-9DF6CCDFBBF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10DCF04-F1DE-4F34-B0F0-80BC164F5B16}"/>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481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8B122D-4763-4C8F-9DB2-C558FC442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16D67CA-2417-4F10-8A66-0582FC4DAB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5D7842B-9B1F-4FA1-9BBD-C5A39F9E9FF8}"/>
              </a:ext>
            </a:extLst>
          </p:cNvPr>
          <p:cNvSpPr>
            <a:spLocks noGrp="1"/>
          </p:cNvSpPr>
          <p:nvPr>
            <p:ph type="dt" sz="half" idx="10"/>
          </p:nvPr>
        </p:nvSpPr>
        <p:spPr/>
        <p:txBody>
          <a:bodyPr/>
          <a:lstStyle/>
          <a:p>
            <a:fld id="{A9032EB4-D7ED-4C32-AF39-44D2DCB1B407}"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8698BD1B-0E43-4479-AF3F-C8AD839C28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0106280B-5FD7-4C92-9A33-35FF4280CCA9}"/>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3195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B2E755-07F0-4D99-B5A0-51D5025DCB59}"/>
              </a:ext>
            </a:extLst>
          </p:cNvPr>
          <p:cNvSpPr>
            <a:spLocks noGrp="1"/>
          </p:cNvSpPr>
          <p:nvPr>
            <p:ph type="title"/>
          </p:nvPr>
        </p:nvSpPr>
        <p:spPr>
          <a:xfrm>
            <a:off x="831747" y="1710160"/>
            <a:ext cx="10514231" cy="2853398"/>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98186E0-5710-41DB-ABAE-284AD53DA32E}"/>
              </a:ext>
            </a:extLst>
          </p:cNvPr>
          <p:cNvSpPr>
            <a:spLocks noGrp="1"/>
          </p:cNvSpPr>
          <p:nvPr>
            <p:ph type="body" idx="1"/>
          </p:nvPr>
        </p:nvSpPr>
        <p:spPr>
          <a:xfrm>
            <a:off x="831747" y="4590552"/>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EFE9C03-67D1-408E-9FB4-18D4EB989B73}"/>
              </a:ext>
            </a:extLst>
          </p:cNvPr>
          <p:cNvSpPr>
            <a:spLocks noGrp="1"/>
          </p:cNvSpPr>
          <p:nvPr>
            <p:ph type="dt" sz="half" idx="10"/>
          </p:nvPr>
        </p:nvSpPr>
        <p:spPr/>
        <p:txBody>
          <a:bodyPr/>
          <a:lstStyle/>
          <a:p>
            <a:fld id="{BC067AF0-75AD-42C0-9C88-997C3E2ED9CC}"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202B6CF-D08D-49CC-9882-F997235A884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8A58EA9F-511E-4786-861E-B5308D2AE8AC}"/>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2191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1E2CE0-E055-4A87-B16D-0683DE3EF2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BF67956-6E32-4A99-B268-C05F178C6C69}"/>
              </a:ext>
            </a:extLst>
          </p:cNvPr>
          <p:cNvSpPr>
            <a:spLocks noGrp="1"/>
          </p:cNvSpPr>
          <p:nvPr>
            <p:ph sz="half" idx="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DA24FFA8-A1C4-44C7-B2B3-B3040A7122C8}"/>
              </a:ext>
            </a:extLst>
          </p:cNvPr>
          <p:cNvSpPr>
            <a:spLocks noGrp="1"/>
          </p:cNvSpPr>
          <p:nvPr>
            <p:ph sz="half" idx="2"/>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F0564BA-BCE7-4873-9710-22CC7D68B327}"/>
              </a:ext>
            </a:extLst>
          </p:cNvPr>
          <p:cNvSpPr>
            <a:spLocks noGrp="1"/>
          </p:cNvSpPr>
          <p:nvPr>
            <p:ph type="dt" sz="half" idx="10"/>
          </p:nvPr>
        </p:nvSpPr>
        <p:spPr/>
        <p:txBody>
          <a:bodyPr/>
          <a:lstStyle/>
          <a:p>
            <a:fld id="{98DAA0D3-6AF2-493F-BD10-25E89AE944DD}"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AB5BA9AA-E168-43A4-9E8D-072A51BAAF5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2B496F4-4610-4819-9D0E-781C3E2AA6B2}"/>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206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6EE343-D343-4C3D-8518-8B9F792B3454}"/>
              </a:ext>
            </a:extLst>
          </p:cNvPr>
          <p:cNvSpPr>
            <a:spLocks noGrp="1"/>
          </p:cNvSpPr>
          <p:nvPr>
            <p:ph type="title"/>
          </p:nvPr>
        </p:nvSpPr>
        <p:spPr>
          <a:xfrm>
            <a:off x="839683" y="365214"/>
            <a:ext cx="10514231" cy="132587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053810D-7719-4754-A4E6-46CE45CFFA10}"/>
              </a:ext>
            </a:extLst>
          </p:cNvPr>
          <p:cNvSpPr>
            <a:spLocks noGrp="1"/>
          </p:cNvSpPr>
          <p:nvPr>
            <p:ph type="body" idx="1"/>
          </p:nvPr>
        </p:nvSpPr>
        <p:spPr>
          <a:xfrm>
            <a:off x="839684"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CB19894E-A763-4DBA-BF3B-ADCEBA38F371}"/>
              </a:ext>
            </a:extLst>
          </p:cNvPr>
          <p:cNvSpPr>
            <a:spLocks noGrp="1"/>
          </p:cNvSpPr>
          <p:nvPr>
            <p:ph sz="half" idx="2"/>
          </p:nvPr>
        </p:nvSpPr>
        <p:spPr>
          <a:xfrm>
            <a:off x="839684" y="2505655"/>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8E2DC39-ED6E-42C3-B95A-0570BD9B634C}"/>
              </a:ext>
            </a:extLst>
          </p:cNvPr>
          <p:cNvSpPr>
            <a:spLocks noGrp="1"/>
          </p:cNvSpPr>
          <p:nvPr>
            <p:ph type="body" sz="quarter" idx="3"/>
          </p:nvPr>
        </p:nvSpPr>
        <p:spPr>
          <a:xfrm>
            <a:off x="6171404"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F965E55-4D67-48E5-9B1B-BEED892DDDB5}"/>
              </a:ext>
            </a:extLst>
          </p:cNvPr>
          <p:cNvSpPr>
            <a:spLocks noGrp="1"/>
          </p:cNvSpPr>
          <p:nvPr>
            <p:ph sz="quarter" idx="4"/>
          </p:nvPr>
        </p:nvSpPr>
        <p:spPr>
          <a:xfrm>
            <a:off x="6171404" y="2505655"/>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187678B-1BD3-45DA-B68B-D8E32BC7D02A}"/>
              </a:ext>
            </a:extLst>
          </p:cNvPr>
          <p:cNvSpPr>
            <a:spLocks noGrp="1"/>
          </p:cNvSpPr>
          <p:nvPr>
            <p:ph type="dt" sz="half" idx="10"/>
          </p:nvPr>
        </p:nvSpPr>
        <p:spPr/>
        <p:txBody>
          <a:bodyPr/>
          <a:lstStyle/>
          <a:p>
            <a:fld id="{6A8F0AA9-3946-4683-A653-DE6411993CF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B829EDE1-3DF0-42A6-AF6D-E2E322D087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1B56A0E5-DF39-4B91-B557-30839961C3AB}"/>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489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C64893-6A56-4051-A707-0842F3A2B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3ABEBF7-592E-4F1C-A3BF-4A673E168CDC}"/>
              </a:ext>
            </a:extLst>
          </p:cNvPr>
          <p:cNvSpPr>
            <a:spLocks noGrp="1"/>
          </p:cNvSpPr>
          <p:nvPr>
            <p:ph type="dt" sz="half" idx="10"/>
          </p:nvPr>
        </p:nvSpPr>
        <p:spPr/>
        <p:txBody>
          <a:bodyPr/>
          <a:lstStyle/>
          <a:p>
            <a:fld id="{7E0D4DE8-A0BC-445C-9519-9B8D5427AF4C}"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C4416FF5-33B7-4A6A-8032-C21635BAD23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AF3B255D-ABA1-47CF-B2BA-10D8F3419073}"/>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637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F3773B1-1527-43B9-875E-342ED119581C}"/>
              </a:ext>
            </a:extLst>
          </p:cNvPr>
          <p:cNvSpPr>
            <a:spLocks noGrp="1"/>
          </p:cNvSpPr>
          <p:nvPr>
            <p:ph type="dt" sz="half" idx="10"/>
          </p:nvPr>
        </p:nvSpPr>
        <p:spPr/>
        <p:txBody>
          <a:bodyPr/>
          <a:lstStyle/>
          <a:p>
            <a:fld id="{AE0B03EC-077C-49C3-80B0-2E78D84EB005}"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B1AE1A67-EB58-4F69-88EC-AAF243A7CDC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223C791E-E14C-4C19-8462-5634D36965E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120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E58E74-37C5-4F00-B50A-B17634183817}"/>
              </a:ext>
            </a:extLst>
          </p:cNvPr>
          <p:cNvSpPr>
            <a:spLocks noGrp="1"/>
          </p:cNvSpPr>
          <p:nvPr>
            <p:ph type="title"/>
          </p:nvPr>
        </p:nvSpPr>
        <p:spPr>
          <a:xfrm>
            <a:off x="839683" y="457310"/>
            <a:ext cx="3931725" cy="1600571"/>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A855715-F2D3-46F3-848F-BB55539985F8}"/>
              </a:ext>
            </a:extLst>
          </p:cNvPr>
          <p:cNvSpPr>
            <a:spLocks noGrp="1"/>
          </p:cNvSpPr>
          <p:nvPr>
            <p:ph idx="1"/>
          </p:nvPr>
        </p:nvSpPr>
        <p:spPr>
          <a:xfrm>
            <a:off x="5182513" y="98768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8B4F9DF-4C05-4E7B-8F8B-D0989B13B644}"/>
              </a:ext>
            </a:extLst>
          </p:cNvPr>
          <p:cNvSpPr>
            <a:spLocks noGrp="1"/>
          </p:cNvSpPr>
          <p:nvPr>
            <p:ph type="body" sz="half" idx="2"/>
          </p:nvPr>
        </p:nvSpPr>
        <p:spPr>
          <a:xfrm>
            <a:off x="839683"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5F61ADC2-772E-4627-AB2F-19F720AC7803}"/>
              </a:ext>
            </a:extLst>
          </p:cNvPr>
          <p:cNvSpPr>
            <a:spLocks noGrp="1"/>
          </p:cNvSpPr>
          <p:nvPr>
            <p:ph type="dt" sz="half" idx="10"/>
          </p:nvPr>
        </p:nvSpPr>
        <p:spPr/>
        <p:txBody>
          <a:bodyPr/>
          <a:lstStyle/>
          <a:p>
            <a:fld id="{F31661BD-87E3-42C5-85E5-9A45E431BFDB}"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D8E987EE-3E61-4401-AF51-033EBCA204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3D9E3087-C356-432E-9D44-D46F1A14BD1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0159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3B4EA9-FC88-4612-ADBD-40A0851F6FE8}"/>
              </a:ext>
            </a:extLst>
          </p:cNvPr>
          <p:cNvSpPr>
            <a:spLocks noGrp="1"/>
          </p:cNvSpPr>
          <p:nvPr>
            <p:ph type="title"/>
          </p:nvPr>
        </p:nvSpPr>
        <p:spPr>
          <a:xfrm>
            <a:off x="839683" y="457310"/>
            <a:ext cx="3931725" cy="1600571"/>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90A7733-B70C-435B-BABE-922B9F798D62}"/>
              </a:ext>
            </a:extLst>
          </p:cNvPr>
          <p:cNvSpPr>
            <a:spLocks noGrp="1"/>
          </p:cNvSpPr>
          <p:nvPr>
            <p:ph type="pic" idx="1"/>
          </p:nvPr>
        </p:nvSpPr>
        <p:spPr>
          <a:xfrm>
            <a:off x="5182513" y="98768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07FFA74-F1AC-4483-B048-EE6B5370343C}"/>
              </a:ext>
            </a:extLst>
          </p:cNvPr>
          <p:cNvSpPr>
            <a:spLocks noGrp="1"/>
          </p:cNvSpPr>
          <p:nvPr>
            <p:ph type="body" sz="half" idx="2"/>
          </p:nvPr>
        </p:nvSpPr>
        <p:spPr>
          <a:xfrm>
            <a:off x="839683"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E9E2050-7B6B-446D-BAF0-4D5369337B54}"/>
              </a:ext>
            </a:extLst>
          </p:cNvPr>
          <p:cNvSpPr>
            <a:spLocks noGrp="1"/>
          </p:cNvSpPr>
          <p:nvPr>
            <p:ph type="dt" sz="half" idx="10"/>
          </p:nvPr>
        </p:nvSpPr>
        <p:spPr/>
        <p:txBody>
          <a:bodyPr/>
          <a:lstStyle/>
          <a:p>
            <a:fld id="{7353632B-31B0-431D-A575-48F48B76FE1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77E76BC2-8779-4F42-8D17-B6CFEEBA1DB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C8C7C8E-C1CF-450B-B6FF-35EB851D79C4}"/>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2907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B0B94A-ECDC-46DF-B92E-16BC3AA76D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5227FD3-4712-49B6-87EE-7C82812596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8B894F7-07DD-4242-9DD9-4E4FE9570AE7}"/>
              </a:ext>
            </a:extLst>
          </p:cNvPr>
          <p:cNvSpPr>
            <a:spLocks noGrp="1"/>
          </p:cNvSpPr>
          <p:nvPr>
            <p:ph type="dt" sz="half" idx="10"/>
          </p:nvPr>
        </p:nvSpPr>
        <p:spPr/>
        <p:txBody>
          <a:bodyPr/>
          <a:lstStyle/>
          <a:p>
            <a:fld id="{2D0D66A5-42A7-494A-9010-EDD21DD219E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C259E8E-BA25-4B62-A2A2-8AE25F6FDED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CEB36833-4B94-43B2-984E-7E076AFF068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82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1295303" y="2124554"/>
            <a:ext cx="10124094" cy="2150105"/>
          </a:xfrm>
          <a:noFill/>
        </p:spPr>
        <p:txBody>
          <a:bodyPr>
            <a:normAutofit/>
          </a:bodyPr>
          <a:lstStyle>
            <a:lvl1pPr algn="ctr">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8682459" y="6599178"/>
            <a:ext cx="2844430" cy="260410"/>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7203314" y="437703"/>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750586" y="474296"/>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218" y="61250"/>
            <a:ext cx="1247976" cy="930487"/>
          </a:xfrm>
          <a:prstGeom prst="rect">
            <a:avLst/>
          </a:prstGeom>
        </p:spPr>
      </p:pic>
    </p:spTree>
    <p:extLst>
      <p:ext uri="{BB962C8B-B14F-4D97-AF65-F5344CB8AC3E}">
        <p14:creationId xmlns:p14="http://schemas.microsoft.com/office/powerpoint/2010/main" val="114564982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DF9287E-DC66-42C7-87B4-9232B0B6D8CF}"/>
              </a:ext>
            </a:extLst>
          </p:cNvPr>
          <p:cNvSpPr>
            <a:spLocks noGrp="1"/>
          </p:cNvSpPr>
          <p:nvPr>
            <p:ph type="title" orient="vert"/>
          </p:nvPr>
        </p:nvSpPr>
        <p:spPr>
          <a:xfrm>
            <a:off x="8723766" y="365209"/>
            <a:ext cx="2628558" cy="5813184"/>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1B2F92A-332E-428A-8366-7F8AB4BF79A8}"/>
              </a:ext>
            </a:extLst>
          </p:cNvPr>
          <p:cNvSpPr>
            <a:spLocks noGrp="1"/>
          </p:cNvSpPr>
          <p:nvPr>
            <p:ph type="body" orient="vert" idx="1"/>
          </p:nvPr>
        </p:nvSpPr>
        <p:spPr>
          <a:xfrm>
            <a:off x="838094"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291BB54-5B62-4BAA-9AF2-2DC2F1A19DAB}"/>
              </a:ext>
            </a:extLst>
          </p:cNvPr>
          <p:cNvSpPr>
            <a:spLocks noGrp="1"/>
          </p:cNvSpPr>
          <p:nvPr>
            <p:ph type="dt" sz="half" idx="10"/>
          </p:nvPr>
        </p:nvSpPr>
        <p:spPr/>
        <p:txBody>
          <a:bodyPr/>
          <a:lstStyle/>
          <a:p>
            <a:fld id="{CF5336EC-F897-4FA4-B114-901032F6462A}"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CDFCD049-995A-40EC-A9CB-50D669CD38D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95C555E-FA76-4906-B455-EDBDFB28343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5796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28568" y="836807"/>
            <a:ext cx="10027462" cy="45730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75653" y="1484667"/>
            <a:ext cx="4977752" cy="48985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56578" y="1484667"/>
            <a:ext cx="4977752" cy="48985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Rectangle 17"/>
          <p:cNvSpPr>
            <a:spLocks noGrp="1" noChangeArrowheads="1"/>
          </p:cNvSpPr>
          <p:nvPr>
            <p:ph type="sldNum" sz="quarter" idx="11"/>
          </p:nvPr>
        </p:nvSpPr>
        <p:spPr/>
        <p:txBody>
          <a:bodyPr/>
          <a:lstStyle>
            <a:lvl1pPr>
              <a:defRPr/>
            </a:lvl1pPr>
          </a:lstStyle>
          <a:p>
            <a:pPr>
              <a:defRPr/>
            </a:pPr>
            <a:fld id="{0E57ACE0-CFF2-42A7-9DF4-859EE07D3692}" type="slidenum">
              <a:rPr lang="en-US" altLang="zh-CN">
                <a:solidFill>
                  <a:prstClr val="black">
                    <a:tint val="75000"/>
                  </a:prstClr>
                </a:solidFill>
              </a:rPr>
              <a:pPr>
                <a:defRPr/>
              </a:pPr>
              <a:t>‹#›</a:t>
            </a:fld>
            <a:r>
              <a:rPr lang="en-US" altLang="zh-CN">
                <a:solidFill>
                  <a:prstClr val="black">
                    <a:tint val="75000"/>
                  </a:prstClr>
                </a:solidFill>
              </a:rPr>
              <a:t>/52 </a:t>
            </a:r>
          </a:p>
        </p:txBody>
      </p:sp>
    </p:spTree>
    <p:extLst>
      <p:ext uri="{BB962C8B-B14F-4D97-AF65-F5344CB8AC3E}">
        <p14:creationId xmlns:p14="http://schemas.microsoft.com/office/powerpoint/2010/main" val="2857311011"/>
      </p:ext>
    </p:extLst>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1F308D-9DC3-4ED5-87E8-6C13F32D16A8}"/>
              </a:ext>
            </a:extLst>
          </p:cNvPr>
          <p:cNvSpPr>
            <a:spLocks noGrp="1"/>
          </p:cNvSpPr>
          <p:nvPr>
            <p:ph type="ctrTitle"/>
          </p:nvPr>
        </p:nvSpPr>
        <p:spPr>
          <a:xfrm>
            <a:off x="1523802" y="1122628"/>
            <a:ext cx="9142810" cy="2388153"/>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1FC25AF-28AD-48C3-BCCC-A4F21143095B}"/>
              </a:ext>
            </a:extLst>
          </p:cNvPr>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54B1F11-8636-40C4-BD4F-07C75D93E48D}"/>
              </a:ext>
            </a:extLst>
          </p:cNvPr>
          <p:cNvSpPr>
            <a:spLocks noGrp="1"/>
          </p:cNvSpPr>
          <p:nvPr>
            <p:ph type="dt" sz="half" idx="10"/>
          </p:nvPr>
        </p:nvSpPr>
        <p:spPr/>
        <p:txBody>
          <a:bodyPr/>
          <a:lstStyle/>
          <a:p>
            <a:fld id="{FF1FBB46-BB89-4CAA-8FBC-DF213ACD630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A379D80-F66B-40F5-A1D3-9DF6CCDFBBF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110DCF04-F1DE-4F34-B0F0-80BC164F5B16}"/>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1454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8B122D-4763-4C8F-9DB2-C558FC442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16D67CA-2417-4F10-8A66-0582FC4DAB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5D7842B-9B1F-4FA1-9BBD-C5A39F9E9FF8}"/>
              </a:ext>
            </a:extLst>
          </p:cNvPr>
          <p:cNvSpPr>
            <a:spLocks noGrp="1"/>
          </p:cNvSpPr>
          <p:nvPr>
            <p:ph type="dt" sz="half" idx="10"/>
          </p:nvPr>
        </p:nvSpPr>
        <p:spPr/>
        <p:txBody>
          <a:bodyPr/>
          <a:lstStyle/>
          <a:p>
            <a:fld id="{5EA9889C-D84D-4ABC-9D33-2527DF997C0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698BD1B-0E43-4479-AF3F-C8AD839C28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0106280B-5FD7-4C92-9A33-35FF4280CCA9}"/>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7010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B2E755-07F0-4D99-B5A0-51D5025DCB59}"/>
              </a:ext>
            </a:extLst>
          </p:cNvPr>
          <p:cNvSpPr>
            <a:spLocks noGrp="1"/>
          </p:cNvSpPr>
          <p:nvPr>
            <p:ph type="title"/>
          </p:nvPr>
        </p:nvSpPr>
        <p:spPr>
          <a:xfrm>
            <a:off x="831748" y="1710168"/>
            <a:ext cx="10514231" cy="2853398"/>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198186E0-5710-41DB-ABAE-284AD53DA32E}"/>
              </a:ext>
            </a:extLst>
          </p:cNvPr>
          <p:cNvSpPr>
            <a:spLocks noGrp="1"/>
          </p:cNvSpPr>
          <p:nvPr>
            <p:ph type="body" idx="1"/>
          </p:nvPr>
        </p:nvSpPr>
        <p:spPr>
          <a:xfrm>
            <a:off x="831748" y="4590560"/>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EFE9C03-67D1-408E-9FB4-18D4EB989B73}"/>
              </a:ext>
            </a:extLst>
          </p:cNvPr>
          <p:cNvSpPr>
            <a:spLocks noGrp="1"/>
          </p:cNvSpPr>
          <p:nvPr>
            <p:ph type="dt" sz="half" idx="10"/>
          </p:nvPr>
        </p:nvSpPr>
        <p:spPr/>
        <p:txBody>
          <a:bodyPr/>
          <a:lstStyle/>
          <a:p>
            <a:fld id="{6E4064B5-7D09-4D50-9865-4276F2AB603E}"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202B6CF-D08D-49CC-9882-F997235A884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8A58EA9F-511E-4786-861E-B5308D2AE8AC}"/>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631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1E2CE0-E055-4A87-B16D-0683DE3EF2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BF67956-6E32-4A99-B268-C05F178C6C69}"/>
              </a:ext>
            </a:extLst>
          </p:cNvPr>
          <p:cNvSpPr>
            <a:spLocks noGrp="1"/>
          </p:cNvSpPr>
          <p:nvPr>
            <p:ph sz="half" idx="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A24FFA8-A1C4-44C7-B2B3-B3040A7122C8}"/>
              </a:ext>
            </a:extLst>
          </p:cNvPr>
          <p:cNvSpPr>
            <a:spLocks noGrp="1"/>
          </p:cNvSpPr>
          <p:nvPr>
            <p:ph sz="half" idx="2"/>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F0564BA-BCE7-4873-9710-22CC7D68B327}"/>
              </a:ext>
            </a:extLst>
          </p:cNvPr>
          <p:cNvSpPr>
            <a:spLocks noGrp="1"/>
          </p:cNvSpPr>
          <p:nvPr>
            <p:ph type="dt" sz="half" idx="10"/>
          </p:nvPr>
        </p:nvSpPr>
        <p:spPr/>
        <p:txBody>
          <a:bodyPr/>
          <a:lstStyle/>
          <a:p>
            <a:fld id="{DC6A3F0F-5450-44E6-BA1C-213CD4852D49}"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AB5BA9AA-E168-43A4-9E8D-072A51BAAF5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D2B496F4-4610-4819-9D0E-781C3E2AA6B2}"/>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7898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6EE343-D343-4C3D-8518-8B9F792B3454}"/>
              </a:ext>
            </a:extLst>
          </p:cNvPr>
          <p:cNvSpPr>
            <a:spLocks noGrp="1"/>
          </p:cNvSpPr>
          <p:nvPr>
            <p:ph type="title"/>
          </p:nvPr>
        </p:nvSpPr>
        <p:spPr>
          <a:xfrm>
            <a:off x="839684" y="365214"/>
            <a:ext cx="10514231" cy="1325870"/>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053810D-7719-4754-A4E6-46CE45CFFA10}"/>
              </a:ext>
            </a:extLst>
          </p:cNvPr>
          <p:cNvSpPr>
            <a:spLocks noGrp="1"/>
          </p:cNvSpPr>
          <p:nvPr>
            <p:ph type="body" idx="1"/>
          </p:nvPr>
        </p:nvSpPr>
        <p:spPr>
          <a:xfrm>
            <a:off x="839685"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B19894E-A763-4DBA-BF3B-ADCEBA38F371}"/>
              </a:ext>
            </a:extLst>
          </p:cNvPr>
          <p:cNvSpPr>
            <a:spLocks noGrp="1"/>
          </p:cNvSpPr>
          <p:nvPr>
            <p:ph sz="half" idx="2"/>
          </p:nvPr>
        </p:nvSpPr>
        <p:spPr>
          <a:xfrm>
            <a:off x="839685" y="2505655"/>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F8E2DC39-ED6E-42C3-B95A-0570BD9B634C}"/>
              </a:ext>
            </a:extLst>
          </p:cNvPr>
          <p:cNvSpPr>
            <a:spLocks noGrp="1"/>
          </p:cNvSpPr>
          <p:nvPr>
            <p:ph type="body" sz="quarter" idx="3"/>
          </p:nvPr>
        </p:nvSpPr>
        <p:spPr>
          <a:xfrm>
            <a:off x="6171405"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F965E55-4D67-48E5-9B1B-BEED892DDDB5}"/>
              </a:ext>
            </a:extLst>
          </p:cNvPr>
          <p:cNvSpPr>
            <a:spLocks noGrp="1"/>
          </p:cNvSpPr>
          <p:nvPr>
            <p:ph sz="quarter" idx="4"/>
          </p:nvPr>
        </p:nvSpPr>
        <p:spPr>
          <a:xfrm>
            <a:off x="6171405" y="2505655"/>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187678B-1BD3-45DA-B68B-D8E32BC7D02A}"/>
              </a:ext>
            </a:extLst>
          </p:cNvPr>
          <p:cNvSpPr>
            <a:spLocks noGrp="1"/>
          </p:cNvSpPr>
          <p:nvPr>
            <p:ph type="dt" sz="half" idx="10"/>
          </p:nvPr>
        </p:nvSpPr>
        <p:spPr/>
        <p:txBody>
          <a:bodyPr/>
          <a:lstStyle/>
          <a:p>
            <a:fld id="{667D2881-3190-4FE4-A624-B8586C66B49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B829EDE1-3DF0-42A6-AF6D-E2E322D087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1B56A0E5-DF39-4B91-B557-30839961C3AB}"/>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0534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C64893-6A56-4051-A707-0842F3A2B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3ABEBF7-592E-4F1C-A3BF-4A673E168CDC}"/>
              </a:ext>
            </a:extLst>
          </p:cNvPr>
          <p:cNvSpPr>
            <a:spLocks noGrp="1"/>
          </p:cNvSpPr>
          <p:nvPr>
            <p:ph type="dt" sz="half" idx="10"/>
          </p:nvPr>
        </p:nvSpPr>
        <p:spPr/>
        <p:txBody>
          <a:bodyPr/>
          <a:lstStyle/>
          <a:p>
            <a:fld id="{9E14D50C-B4F5-4F5E-B605-3E6D20F0FAD2}"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C4416FF5-33B7-4A6A-8032-C21635BAD23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AF3B255D-ABA1-47CF-B2BA-10D8F3419073}"/>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2029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F3773B1-1527-43B9-875E-342ED119581C}"/>
              </a:ext>
            </a:extLst>
          </p:cNvPr>
          <p:cNvSpPr>
            <a:spLocks noGrp="1"/>
          </p:cNvSpPr>
          <p:nvPr>
            <p:ph type="dt" sz="half" idx="10"/>
          </p:nvPr>
        </p:nvSpPr>
        <p:spPr/>
        <p:txBody>
          <a:bodyPr/>
          <a:lstStyle/>
          <a:p>
            <a:fld id="{E2C14E44-6FB1-472E-A4A8-A8F61518465E}"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B1AE1A67-EB58-4F69-88EC-AAF243A7CDC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223C791E-E14C-4C19-8462-5634D36965E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980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E58E74-37C5-4F00-B50A-B17634183817}"/>
              </a:ext>
            </a:extLst>
          </p:cNvPr>
          <p:cNvSpPr>
            <a:spLocks noGrp="1"/>
          </p:cNvSpPr>
          <p:nvPr>
            <p:ph type="title"/>
          </p:nvPr>
        </p:nvSpPr>
        <p:spPr>
          <a:xfrm>
            <a:off x="839684" y="457311"/>
            <a:ext cx="3931725" cy="1600571"/>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855715-F2D3-46F3-848F-BB55539985F8}"/>
              </a:ext>
            </a:extLst>
          </p:cNvPr>
          <p:cNvSpPr>
            <a:spLocks noGrp="1"/>
          </p:cNvSpPr>
          <p:nvPr>
            <p:ph idx="1"/>
          </p:nvPr>
        </p:nvSpPr>
        <p:spPr>
          <a:xfrm>
            <a:off x="5182513" y="987693"/>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48B4F9DF-4C05-4E7B-8F8B-D0989B13B644}"/>
              </a:ext>
            </a:extLst>
          </p:cNvPr>
          <p:cNvSpPr>
            <a:spLocks noGrp="1"/>
          </p:cNvSpPr>
          <p:nvPr>
            <p:ph type="body" sz="half" idx="2"/>
          </p:nvPr>
        </p:nvSpPr>
        <p:spPr>
          <a:xfrm>
            <a:off x="839684"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F61ADC2-772E-4627-AB2F-19F720AC7803}"/>
              </a:ext>
            </a:extLst>
          </p:cNvPr>
          <p:cNvSpPr>
            <a:spLocks noGrp="1"/>
          </p:cNvSpPr>
          <p:nvPr>
            <p:ph type="dt" sz="half" idx="10"/>
          </p:nvPr>
        </p:nvSpPr>
        <p:spPr/>
        <p:txBody>
          <a:bodyPr/>
          <a:lstStyle/>
          <a:p>
            <a:fld id="{3EE47E56-09C5-4B4B-912B-274DCE20E6FA}"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D8E987EE-3E61-4401-AF51-033EBCA204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3D9E3087-C356-432E-9D44-D46F1A14BD1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88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1079364" y="889136"/>
            <a:ext cx="10631213" cy="460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412208" y="255012"/>
            <a:ext cx="932488" cy="7209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973765" y="1148213"/>
            <a:ext cx="10736814" cy="4868199"/>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104" y="188383"/>
            <a:ext cx="10233473" cy="64852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1159" y="6584289"/>
            <a:ext cx="2844430" cy="260410"/>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65" y="59045"/>
            <a:ext cx="1247976" cy="930487"/>
          </a:xfrm>
          <a:prstGeom prst="rect">
            <a:avLst/>
          </a:prstGeom>
        </p:spPr>
      </p:pic>
    </p:spTree>
    <p:extLst>
      <p:ext uri="{BB962C8B-B14F-4D97-AF65-F5344CB8AC3E}">
        <p14:creationId xmlns:p14="http://schemas.microsoft.com/office/powerpoint/2010/main" val="22972514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3B4EA9-FC88-4612-ADBD-40A0851F6FE8}"/>
              </a:ext>
            </a:extLst>
          </p:cNvPr>
          <p:cNvSpPr>
            <a:spLocks noGrp="1"/>
          </p:cNvSpPr>
          <p:nvPr>
            <p:ph type="title"/>
          </p:nvPr>
        </p:nvSpPr>
        <p:spPr>
          <a:xfrm>
            <a:off x="839684" y="457311"/>
            <a:ext cx="3931725" cy="1600571"/>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90A7733-B70C-435B-BABE-922B9F798D62}"/>
              </a:ext>
            </a:extLst>
          </p:cNvPr>
          <p:cNvSpPr>
            <a:spLocks noGrp="1"/>
          </p:cNvSpPr>
          <p:nvPr>
            <p:ph type="pic" idx="1"/>
          </p:nvPr>
        </p:nvSpPr>
        <p:spPr>
          <a:xfrm>
            <a:off x="5182513" y="987693"/>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07FFA74-F1AC-4483-B048-EE6B5370343C}"/>
              </a:ext>
            </a:extLst>
          </p:cNvPr>
          <p:cNvSpPr>
            <a:spLocks noGrp="1"/>
          </p:cNvSpPr>
          <p:nvPr>
            <p:ph type="body" sz="half" idx="2"/>
          </p:nvPr>
        </p:nvSpPr>
        <p:spPr>
          <a:xfrm>
            <a:off x="839684"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E9E2050-7B6B-446D-BAF0-4D5369337B54}"/>
              </a:ext>
            </a:extLst>
          </p:cNvPr>
          <p:cNvSpPr>
            <a:spLocks noGrp="1"/>
          </p:cNvSpPr>
          <p:nvPr>
            <p:ph type="dt" sz="half" idx="10"/>
          </p:nvPr>
        </p:nvSpPr>
        <p:spPr/>
        <p:txBody>
          <a:bodyPr/>
          <a:lstStyle/>
          <a:p>
            <a:fld id="{F036E653-1092-4B46-AA3D-3E6F0E629728}"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77E76BC2-8779-4F42-8D17-B6CFEEBA1DB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4C8C7C8E-C1CF-450B-B6FF-35EB851D79C4}"/>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6286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B0B94A-ECDC-46DF-B92E-16BC3AA76D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5227FD3-4712-49B6-87EE-7C82812596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8B894F7-07DD-4242-9DD9-4E4FE9570AE7}"/>
              </a:ext>
            </a:extLst>
          </p:cNvPr>
          <p:cNvSpPr>
            <a:spLocks noGrp="1"/>
          </p:cNvSpPr>
          <p:nvPr>
            <p:ph type="dt" sz="half" idx="10"/>
          </p:nvPr>
        </p:nvSpPr>
        <p:spPr/>
        <p:txBody>
          <a:bodyPr/>
          <a:lstStyle/>
          <a:p>
            <a:fld id="{85A7C325-69B8-4C2E-A1B5-F2278895A1B7}"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BC259E8E-BA25-4B62-A2A2-8AE25F6FDED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CEB36833-4B94-43B2-984E-7E076AFF068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9514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DF9287E-DC66-42C7-87B4-9232B0B6D8CF}"/>
              </a:ext>
            </a:extLst>
          </p:cNvPr>
          <p:cNvSpPr>
            <a:spLocks noGrp="1"/>
          </p:cNvSpPr>
          <p:nvPr>
            <p:ph type="title" orient="vert"/>
          </p:nvPr>
        </p:nvSpPr>
        <p:spPr>
          <a:xfrm>
            <a:off x="8723766" y="365209"/>
            <a:ext cx="2628558" cy="5813184"/>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B1B2F92A-332E-428A-8366-7F8AB4BF79A8}"/>
              </a:ext>
            </a:extLst>
          </p:cNvPr>
          <p:cNvSpPr>
            <a:spLocks noGrp="1"/>
          </p:cNvSpPr>
          <p:nvPr>
            <p:ph type="body" orient="vert" idx="1"/>
          </p:nvPr>
        </p:nvSpPr>
        <p:spPr>
          <a:xfrm>
            <a:off x="838094"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291BB54-5B62-4BAA-9AF2-2DC2F1A19DAB}"/>
              </a:ext>
            </a:extLst>
          </p:cNvPr>
          <p:cNvSpPr>
            <a:spLocks noGrp="1"/>
          </p:cNvSpPr>
          <p:nvPr>
            <p:ph type="dt" sz="half" idx="10"/>
          </p:nvPr>
        </p:nvSpPr>
        <p:spPr/>
        <p:txBody>
          <a:bodyPr/>
          <a:lstStyle/>
          <a:p>
            <a:fld id="{C2443C56-5064-4043-974B-CCB10A167CC1}"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DFCD049-995A-40EC-A9CB-50D669CD38D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695C555E-FA76-4906-B455-EDBDFB28343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92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285" y="1600576"/>
            <a:ext cx="10361851" cy="1780520"/>
          </a:xfrm>
          <a:prstGeom prst="rect">
            <a:avLst/>
          </a:prstGeom>
        </p:spPr>
        <p:txBody>
          <a:bodyPr anchor="b">
            <a:normAutofit/>
          </a:bodyPr>
          <a:lstStyle>
            <a:lvl1pPr>
              <a:defRPr sz="56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566" y="3556832"/>
            <a:ext cx="8533289" cy="1473542"/>
          </a:xfrm>
        </p:spPr>
        <p:txBody>
          <a:bodyPr>
            <a:normAutofit/>
          </a:bodyPr>
          <a:lstStyle>
            <a:lvl1pPr marL="0" indent="0" algn="ctr">
              <a:buNone/>
              <a:defRPr sz="2600">
                <a:solidFill>
                  <a:srgbClr val="FFFFFF"/>
                </a:solidFill>
              </a:defRPr>
            </a:lvl1pPr>
            <a:lvl2pPr marL="586060" indent="0" algn="ctr">
              <a:buNone/>
              <a:defRPr>
                <a:solidFill>
                  <a:schemeClr val="tx1">
                    <a:tint val="75000"/>
                  </a:schemeClr>
                </a:solidFill>
              </a:defRPr>
            </a:lvl2pPr>
            <a:lvl3pPr marL="1172121" indent="0" algn="ctr">
              <a:buNone/>
              <a:defRPr>
                <a:solidFill>
                  <a:schemeClr val="tx1">
                    <a:tint val="75000"/>
                  </a:schemeClr>
                </a:solidFill>
              </a:defRPr>
            </a:lvl3pPr>
            <a:lvl4pPr marL="1758180" indent="0" algn="ctr">
              <a:buNone/>
              <a:defRPr>
                <a:solidFill>
                  <a:schemeClr val="tx1">
                    <a:tint val="75000"/>
                  </a:schemeClr>
                </a:solidFill>
              </a:defRPr>
            </a:lvl4pPr>
            <a:lvl5pPr marL="2344241" indent="0" algn="ctr">
              <a:buNone/>
              <a:defRPr>
                <a:solidFill>
                  <a:schemeClr val="tx1">
                    <a:tint val="75000"/>
                  </a:schemeClr>
                </a:solidFill>
              </a:defRPr>
            </a:lvl5pPr>
            <a:lvl6pPr marL="2930299" indent="0" algn="ctr">
              <a:buNone/>
              <a:defRPr>
                <a:solidFill>
                  <a:schemeClr val="tx1">
                    <a:tint val="75000"/>
                  </a:schemeClr>
                </a:solidFill>
              </a:defRPr>
            </a:lvl6pPr>
            <a:lvl7pPr marL="3516359" indent="0" algn="ctr">
              <a:buNone/>
              <a:defRPr>
                <a:solidFill>
                  <a:schemeClr val="tx1">
                    <a:tint val="75000"/>
                  </a:schemeClr>
                </a:solidFill>
              </a:defRPr>
            </a:lvl7pPr>
            <a:lvl8pPr marL="4102421" indent="0" algn="ctr">
              <a:buNone/>
              <a:defRPr>
                <a:solidFill>
                  <a:schemeClr val="tx1">
                    <a:tint val="75000"/>
                  </a:schemeClr>
                </a:solidFill>
              </a:defRPr>
            </a:lvl8pPr>
            <a:lvl9pPr marL="4688482"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884004" y="6251623"/>
            <a:ext cx="5048263" cy="365210"/>
          </a:xfrm>
          <a:prstGeom prst="rect">
            <a:avLst/>
          </a:prstGeom>
        </p:spPr>
        <p:txBody>
          <a:body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258168" y="6251623"/>
            <a:ext cx="5048264" cy="365210"/>
          </a:xfrm>
          <a:prstGeom prst="rect">
            <a:avLst/>
          </a:prstGeom>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5320759" y="6251623"/>
            <a:ext cx="1548900" cy="365210"/>
          </a:xfrm>
          <a:prstGeom prst="rect">
            <a:avLst/>
          </a:prstGeom>
        </p:spPr>
        <p:txBody>
          <a:body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49458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3" y="457306"/>
            <a:ext cx="10971372" cy="137191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521" y="1981659"/>
            <a:ext cx="5384099" cy="3887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6794" y="1981661"/>
            <a:ext cx="5384099" cy="18673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6794" y="4001428"/>
            <a:ext cx="5384099" cy="18673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D40DB530-7F3E-4FCA-864E-9224186E0451}" type="slidenum">
              <a:rPr lang="zh-CN" altLang="en-US">
                <a:solidFill>
                  <a:srgbClr val="000000"/>
                </a:solidFill>
              </a:rPr>
              <a:pPr>
                <a:defRPr/>
              </a:pPr>
              <a:t>‹#›</a:t>
            </a:fld>
            <a:endParaRPr lang="en-US" altLang="zh-CN">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9757168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3" y="457306"/>
            <a:ext cx="10971372" cy="137191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521" y="1981659"/>
            <a:ext cx="5384099" cy="3887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4" y="1981659"/>
            <a:ext cx="5384099" cy="3887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B9DEC34-932E-4CB6-824D-294DC8481ECD}"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50256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8B122D-4763-4C8F-9DB2-C558FC442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16D67CA-2417-4F10-8A66-0582FC4DAB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5D7842B-9B1F-4FA1-9BBD-C5A39F9E9FF8}"/>
              </a:ext>
            </a:extLst>
          </p:cNvPr>
          <p:cNvSpPr>
            <a:spLocks noGrp="1"/>
          </p:cNvSpPr>
          <p:nvPr>
            <p:ph type="dt" sz="half" idx="10"/>
          </p:nvPr>
        </p:nvSpPr>
        <p:spPr/>
        <p:txBody>
          <a:bodyPr/>
          <a:lstStyle/>
          <a:p>
            <a:fld id="{CB4F5728-4BCA-4730-A316-E11E91B96244}" type="datetime1">
              <a:rPr lang="zh-CN" altLang="en-US" smtClean="0"/>
              <a:t>2020/6/11</a:t>
            </a:fld>
            <a:endParaRPr lang="zh-CN" altLang="en-US"/>
          </a:p>
        </p:txBody>
      </p:sp>
      <p:sp>
        <p:nvSpPr>
          <p:cNvPr id="5" name="页脚占位符 4">
            <a:extLst>
              <a:ext uri="{FF2B5EF4-FFF2-40B4-BE49-F238E27FC236}">
                <a16:creationId xmlns:a16="http://schemas.microsoft.com/office/drawing/2014/main" xmlns="" id="{8698BD1B-0E43-4479-AF3F-C8AD839C2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06280B-5FD7-4C92-9A33-35FF4280CCA9}"/>
              </a:ext>
            </a:extLst>
          </p:cNvPr>
          <p:cNvSpPr>
            <a:spLocks noGrp="1"/>
          </p:cNvSpPr>
          <p:nvPr>
            <p:ph type="sldNum" sz="quarter" idx="12"/>
          </p:nvPr>
        </p:nvSpPr>
        <p:spPr/>
        <p:txBody>
          <a:bodyPr/>
          <a:lstStyle/>
          <a:p>
            <a:fld id="{4E74B28E-D899-4E33-89B3-E1DBC4EE95B8}" type="slidenum">
              <a:rPr lang="zh-CN" altLang="en-US" smtClean="0"/>
              <a:t>‹#›</a:t>
            </a:fld>
            <a:endParaRPr lang="zh-CN" altLang="en-US"/>
          </a:p>
        </p:txBody>
      </p:sp>
    </p:spTree>
    <p:extLst>
      <p:ext uri="{BB962C8B-B14F-4D97-AF65-F5344CB8AC3E}">
        <p14:creationId xmlns:p14="http://schemas.microsoft.com/office/powerpoint/2010/main" val="421730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C64893-6A56-4051-A707-0842F3A2B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3ABEBF7-592E-4F1C-A3BF-4A673E168CDC}"/>
              </a:ext>
            </a:extLst>
          </p:cNvPr>
          <p:cNvSpPr>
            <a:spLocks noGrp="1"/>
          </p:cNvSpPr>
          <p:nvPr>
            <p:ph type="dt" sz="half" idx="10"/>
          </p:nvPr>
        </p:nvSpPr>
        <p:spPr/>
        <p:txBody>
          <a:bodyPr/>
          <a:lstStyle/>
          <a:p>
            <a:fld id="{18A66E04-F04E-4983-B164-B5133952000F}" type="datetime1">
              <a:rPr lang="zh-CN" altLang="en-US" smtClean="0"/>
              <a:t>2020/6/11</a:t>
            </a:fld>
            <a:endParaRPr lang="zh-CN" altLang="en-US"/>
          </a:p>
        </p:txBody>
      </p:sp>
      <p:sp>
        <p:nvSpPr>
          <p:cNvPr id="4" name="页脚占位符 3">
            <a:extLst>
              <a:ext uri="{FF2B5EF4-FFF2-40B4-BE49-F238E27FC236}">
                <a16:creationId xmlns="" xmlns:a16="http://schemas.microsoft.com/office/drawing/2014/main" id="{C4416FF5-33B7-4A6A-8032-C21635BAD2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F3B255D-ABA1-47CF-B2BA-10D8F3419073}"/>
              </a:ext>
            </a:extLst>
          </p:cNvPr>
          <p:cNvSpPr>
            <a:spLocks noGrp="1"/>
          </p:cNvSpPr>
          <p:nvPr>
            <p:ph type="sldNum" sz="quarter" idx="12"/>
          </p:nvPr>
        </p:nvSpPr>
        <p:spPr/>
        <p:txBody>
          <a:bodyPr/>
          <a:lstStyle/>
          <a:p>
            <a:fld id="{4E74B28E-D899-4E33-89B3-E1DBC4EE95B8}" type="slidenum">
              <a:rPr lang="zh-CN" altLang="en-US" smtClean="0"/>
              <a:t>‹#›</a:t>
            </a:fld>
            <a:endParaRPr lang="zh-CN" altLang="en-US"/>
          </a:p>
        </p:txBody>
      </p:sp>
    </p:spTree>
    <p:extLst>
      <p:ext uri="{BB962C8B-B14F-4D97-AF65-F5344CB8AC3E}">
        <p14:creationId xmlns:p14="http://schemas.microsoft.com/office/powerpoint/2010/main" val="228511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p:txBody>
          <a:bodyPr/>
          <a:lstStyle>
            <a:lvl1pPr>
              <a:defRPr/>
            </a:lvl1pPr>
          </a:lstStyle>
          <a:p>
            <a:pPr>
              <a:defRPr/>
            </a:pPr>
            <a:endParaRPr lang="en-US" altLang="zh-CN"/>
          </a:p>
        </p:txBody>
      </p:sp>
      <p:sp>
        <p:nvSpPr>
          <p:cNvPr id="3" name="Rectangle 17"/>
          <p:cNvSpPr>
            <a:spLocks noGrp="1" noChangeArrowheads="1"/>
          </p:cNvSpPr>
          <p:nvPr>
            <p:ph type="sldNum" sz="quarter" idx="11"/>
          </p:nvPr>
        </p:nvSpPr>
        <p:spPr/>
        <p:txBody>
          <a:bodyPr/>
          <a:lstStyle>
            <a:lvl1pPr>
              <a:defRPr/>
            </a:lvl1pPr>
          </a:lstStyle>
          <a:p>
            <a:pPr>
              <a:defRPr/>
            </a:pPr>
            <a:fld id="{8DD47F17-122F-43EE-8BD4-14794A515C1E}" type="slidenum">
              <a:rPr lang="en-US" altLang="zh-CN"/>
              <a:t>‹#›</a:t>
            </a:fld>
            <a:r>
              <a:rPr lang="en-US" altLang="zh-CN"/>
              <a:t>/52 </a:t>
            </a:r>
          </a:p>
        </p:txBody>
      </p:sp>
    </p:spTree>
    <p:extLst>
      <p:ext uri="{BB962C8B-B14F-4D97-AF65-F5344CB8AC3E}">
        <p14:creationId xmlns:p14="http://schemas.microsoft.com/office/powerpoint/2010/main" val="3796172289"/>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117211" tIns="58605" rIns="117211" bIns="58605"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609521" y="1600581"/>
            <a:ext cx="10971372" cy="4527011"/>
          </a:xfrm>
          <a:prstGeom prst="rect">
            <a:avLst/>
          </a:prstGeom>
        </p:spPr>
        <p:txBody>
          <a:bodyPr vert="horz" lIns="117211" tIns="58605" rIns="117211" bIns="586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09521" y="6357832"/>
            <a:ext cx="2844430" cy="365210"/>
          </a:xfrm>
          <a:prstGeom prst="rect">
            <a:avLst/>
          </a:prstGeom>
        </p:spPr>
        <p:txBody>
          <a:bodyPr vert="horz" lIns="117211" tIns="58605" rIns="117211" bIns="58605" rtlCol="0" anchor="ctr"/>
          <a:lstStyle>
            <a:lvl1pPr algn="l">
              <a:defRPr sz="1500">
                <a:solidFill>
                  <a:schemeClr val="tx1">
                    <a:tint val="75000"/>
                  </a:schemeClr>
                </a:solidFill>
              </a:defRPr>
            </a:lvl1p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165062" y="6357832"/>
            <a:ext cx="3860297" cy="365210"/>
          </a:xfrm>
          <a:prstGeom prst="rect">
            <a:avLst/>
          </a:prstGeom>
        </p:spPr>
        <p:txBody>
          <a:bodyPr vert="horz" lIns="117211" tIns="58605" rIns="117211" bIns="58605" rtlCol="0" anchor="ctr"/>
          <a:lstStyle>
            <a:lvl1pPr algn="ctr">
              <a:defRPr sz="15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736464" y="6357832"/>
            <a:ext cx="2844430" cy="365210"/>
          </a:xfrm>
          <a:prstGeom prst="rect">
            <a:avLst/>
          </a:prstGeom>
        </p:spPr>
        <p:txBody>
          <a:bodyPr vert="horz" lIns="117211" tIns="58605" rIns="117211" bIns="58605" rtlCol="0" anchor="ctr"/>
          <a:lstStyle>
            <a:lvl1pPr algn="r">
              <a:defRPr sz="15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3009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759" r:id="rId5"/>
    <p:sldLayoutId id="2147483760" r:id="rId6"/>
    <p:sldLayoutId id="2147483761" r:id="rId7"/>
    <p:sldLayoutId id="2147483763" r:id="rId8"/>
    <p:sldLayoutId id="2147483764" r:id="rId9"/>
  </p:sldLayoutIdLst>
  <p:timing>
    <p:tnLst>
      <p:par>
        <p:cTn id="1" dur="indefinite" restart="never" nodeType="tmRoot"/>
      </p:par>
    </p:tnLst>
  </p:timing>
  <p:txStyles>
    <p:titleStyle>
      <a:lvl1pPr algn="ctr" defTabSz="586060" rtl="0" eaLnBrk="1" latinLnBrk="0" hangingPunct="1">
        <a:spcBef>
          <a:spcPct val="0"/>
        </a:spcBef>
        <a:buNone/>
        <a:defRPr sz="5600" kern="1200">
          <a:solidFill>
            <a:schemeClr val="tx1"/>
          </a:solidFill>
          <a:latin typeface="+mj-lt"/>
          <a:ea typeface="+mj-ea"/>
          <a:cs typeface="+mj-cs"/>
        </a:defRPr>
      </a:lvl1pPr>
    </p:titleStyle>
    <p:bodyStyle>
      <a:lvl1pPr marL="439544" indent="-439544" algn="l" defTabSz="586060" rtl="0" eaLnBrk="1" latinLnBrk="0" hangingPunct="1">
        <a:spcBef>
          <a:spcPct val="20000"/>
        </a:spcBef>
        <a:buFont typeface="Arial"/>
        <a:buChar char="•"/>
        <a:defRPr sz="4100" kern="1200">
          <a:solidFill>
            <a:schemeClr val="tx1"/>
          </a:solidFill>
          <a:latin typeface="+mn-lt"/>
          <a:ea typeface="+mn-ea"/>
          <a:cs typeface="+mn-cs"/>
        </a:defRPr>
      </a:lvl1pPr>
      <a:lvl2pPr marL="952347" indent="-366288" algn="l" defTabSz="586060" rtl="0" eaLnBrk="1" latinLnBrk="0" hangingPunct="1">
        <a:spcBef>
          <a:spcPct val="20000"/>
        </a:spcBef>
        <a:buFont typeface="Arial"/>
        <a:buChar char="–"/>
        <a:defRPr sz="3600" kern="1200">
          <a:solidFill>
            <a:schemeClr val="tx1"/>
          </a:solidFill>
          <a:latin typeface="+mn-lt"/>
          <a:ea typeface="+mn-ea"/>
          <a:cs typeface="+mn-cs"/>
        </a:defRPr>
      </a:lvl2pPr>
      <a:lvl3pPr marL="1465149" indent="-293031" algn="l" defTabSz="586060" rtl="0" eaLnBrk="1" latinLnBrk="0" hangingPunct="1">
        <a:spcBef>
          <a:spcPct val="20000"/>
        </a:spcBef>
        <a:buFont typeface="Arial"/>
        <a:buChar char="•"/>
        <a:defRPr sz="3100" kern="1200">
          <a:solidFill>
            <a:schemeClr val="tx1"/>
          </a:solidFill>
          <a:latin typeface="+mn-lt"/>
          <a:ea typeface="+mn-ea"/>
          <a:cs typeface="+mn-cs"/>
        </a:defRPr>
      </a:lvl3pPr>
      <a:lvl4pPr marL="2051210" indent="-293031" algn="l" defTabSz="586060" rtl="0" eaLnBrk="1" latinLnBrk="0" hangingPunct="1">
        <a:spcBef>
          <a:spcPct val="20000"/>
        </a:spcBef>
        <a:buFont typeface="Arial"/>
        <a:buChar char="–"/>
        <a:defRPr sz="2600" kern="1200">
          <a:solidFill>
            <a:schemeClr val="tx1"/>
          </a:solidFill>
          <a:latin typeface="+mn-lt"/>
          <a:ea typeface="+mn-ea"/>
          <a:cs typeface="+mn-cs"/>
        </a:defRPr>
      </a:lvl4pPr>
      <a:lvl5pPr marL="2637271" indent="-293031" algn="l" defTabSz="586060" rtl="0" eaLnBrk="1" latinLnBrk="0" hangingPunct="1">
        <a:spcBef>
          <a:spcPct val="20000"/>
        </a:spcBef>
        <a:buFont typeface="Arial"/>
        <a:buChar char="»"/>
        <a:defRPr sz="2600" kern="1200">
          <a:solidFill>
            <a:schemeClr val="tx1"/>
          </a:solidFill>
          <a:latin typeface="+mn-lt"/>
          <a:ea typeface="+mn-ea"/>
          <a:cs typeface="+mn-cs"/>
        </a:defRPr>
      </a:lvl5pPr>
      <a:lvl6pPr marL="3223331" indent="-293031" algn="l" defTabSz="586060" rtl="0" eaLnBrk="1" latinLnBrk="0" hangingPunct="1">
        <a:spcBef>
          <a:spcPct val="20000"/>
        </a:spcBef>
        <a:buFont typeface="Arial"/>
        <a:buChar char="•"/>
        <a:defRPr sz="2600" kern="1200">
          <a:solidFill>
            <a:schemeClr val="tx1"/>
          </a:solidFill>
          <a:latin typeface="+mn-lt"/>
          <a:ea typeface="+mn-ea"/>
          <a:cs typeface="+mn-cs"/>
        </a:defRPr>
      </a:lvl6pPr>
      <a:lvl7pPr marL="3809390" indent="-293031" algn="l" defTabSz="586060" rtl="0" eaLnBrk="1" latinLnBrk="0" hangingPunct="1">
        <a:spcBef>
          <a:spcPct val="20000"/>
        </a:spcBef>
        <a:buFont typeface="Arial"/>
        <a:buChar char="•"/>
        <a:defRPr sz="2600" kern="1200">
          <a:solidFill>
            <a:schemeClr val="tx1"/>
          </a:solidFill>
          <a:latin typeface="+mn-lt"/>
          <a:ea typeface="+mn-ea"/>
          <a:cs typeface="+mn-cs"/>
        </a:defRPr>
      </a:lvl7pPr>
      <a:lvl8pPr marL="4395451" indent="-293031" algn="l" defTabSz="586060" rtl="0" eaLnBrk="1" latinLnBrk="0" hangingPunct="1">
        <a:spcBef>
          <a:spcPct val="20000"/>
        </a:spcBef>
        <a:buFont typeface="Arial"/>
        <a:buChar char="•"/>
        <a:defRPr sz="2600" kern="1200">
          <a:solidFill>
            <a:schemeClr val="tx1"/>
          </a:solidFill>
          <a:latin typeface="+mn-lt"/>
          <a:ea typeface="+mn-ea"/>
          <a:cs typeface="+mn-cs"/>
        </a:defRPr>
      </a:lvl8pPr>
      <a:lvl9pPr marL="4981508" indent="-293031" algn="l" defTabSz="586060"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6060" rtl="0" eaLnBrk="1" latinLnBrk="0" hangingPunct="1">
        <a:defRPr sz="2300" kern="1200">
          <a:solidFill>
            <a:schemeClr val="tx1"/>
          </a:solidFill>
          <a:latin typeface="+mn-lt"/>
          <a:ea typeface="+mn-ea"/>
          <a:cs typeface="+mn-cs"/>
        </a:defRPr>
      </a:lvl1pPr>
      <a:lvl2pPr marL="586060" algn="l" defTabSz="586060" rtl="0" eaLnBrk="1" latinLnBrk="0" hangingPunct="1">
        <a:defRPr sz="2300" kern="1200">
          <a:solidFill>
            <a:schemeClr val="tx1"/>
          </a:solidFill>
          <a:latin typeface="+mn-lt"/>
          <a:ea typeface="+mn-ea"/>
          <a:cs typeface="+mn-cs"/>
        </a:defRPr>
      </a:lvl2pPr>
      <a:lvl3pPr marL="1172121" algn="l" defTabSz="586060" rtl="0" eaLnBrk="1" latinLnBrk="0" hangingPunct="1">
        <a:defRPr sz="2300" kern="1200">
          <a:solidFill>
            <a:schemeClr val="tx1"/>
          </a:solidFill>
          <a:latin typeface="+mn-lt"/>
          <a:ea typeface="+mn-ea"/>
          <a:cs typeface="+mn-cs"/>
        </a:defRPr>
      </a:lvl3pPr>
      <a:lvl4pPr marL="1758180" algn="l" defTabSz="586060" rtl="0" eaLnBrk="1" latinLnBrk="0" hangingPunct="1">
        <a:defRPr sz="2300" kern="1200">
          <a:solidFill>
            <a:schemeClr val="tx1"/>
          </a:solidFill>
          <a:latin typeface="+mn-lt"/>
          <a:ea typeface="+mn-ea"/>
          <a:cs typeface="+mn-cs"/>
        </a:defRPr>
      </a:lvl4pPr>
      <a:lvl5pPr marL="2344241" algn="l" defTabSz="586060" rtl="0" eaLnBrk="1" latinLnBrk="0" hangingPunct="1">
        <a:defRPr sz="2300" kern="1200">
          <a:solidFill>
            <a:schemeClr val="tx1"/>
          </a:solidFill>
          <a:latin typeface="+mn-lt"/>
          <a:ea typeface="+mn-ea"/>
          <a:cs typeface="+mn-cs"/>
        </a:defRPr>
      </a:lvl5pPr>
      <a:lvl6pPr marL="2930299" algn="l" defTabSz="586060" rtl="0" eaLnBrk="1" latinLnBrk="0" hangingPunct="1">
        <a:defRPr sz="2300" kern="1200">
          <a:solidFill>
            <a:schemeClr val="tx1"/>
          </a:solidFill>
          <a:latin typeface="+mn-lt"/>
          <a:ea typeface="+mn-ea"/>
          <a:cs typeface="+mn-cs"/>
        </a:defRPr>
      </a:lvl6pPr>
      <a:lvl7pPr marL="3516359" algn="l" defTabSz="586060" rtl="0" eaLnBrk="1" latinLnBrk="0" hangingPunct="1">
        <a:defRPr sz="2300" kern="1200">
          <a:solidFill>
            <a:schemeClr val="tx1"/>
          </a:solidFill>
          <a:latin typeface="+mn-lt"/>
          <a:ea typeface="+mn-ea"/>
          <a:cs typeface="+mn-cs"/>
        </a:defRPr>
      </a:lvl7pPr>
      <a:lvl8pPr marL="4102421" algn="l" defTabSz="586060" rtl="0" eaLnBrk="1" latinLnBrk="0" hangingPunct="1">
        <a:defRPr sz="2300" kern="1200">
          <a:solidFill>
            <a:schemeClr val="tx1"/>
          </a:solidFill>
          <a:latin typeface="+mn-lt"/>
          <a:ea typeface="+mn-ea"/>
          <a:cs typeface="+mn-cs"/>
        </a:defRPr>
      </a:lvl8pPr>
      <a:lvl9pPr marL="4688482" algn="l" defTabSz="586060"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B1CDAB5-4108-4CEA-9182-A3DA218CF45C}"/>
              </a:ext>
            </a:extLst>
          </p:cNvPr>
          <p:cNvSpPr>
            <a:spLocks noGrp="1"/>
          </p:cNvSpPr>
          <p:nvPr>
            <p:ph type="title"/>
          </p:nvPr>
        </p:nvSpPr>
        <p:spPr>
          <a:xfrm>
            <a:off x="838095" y="365214"/>
            <a:ext cx="10514231" cy="132587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BE111D6-613B-463B-B6BD-11C293A62BD2}"/>
              </a:ext>
            </a:extLst>
          </p:cNvPr>
          <p:cNvSpPr>
            <a:spLocks noGrp="1"/>
          </p:cNvSpPr>
          <p:nvPr>
            <p:ph type="body" idx="1"/>
          </p:nvPr>
        </p:nvSpPr>
        <p:spPr>
          <a:xfrm>
            <a:off x="838095" y="1826048"/>
            <a:ext cx="10514231" cy="435234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9E53B8E-0846-48C1-8799-BCD6E4A5F896}"/>
              </a:ext>
            </a:extLst>
          </p:cNvPr>
          <p:cNvSpPr>
            <a:spLocks noGrp="1"/>
          </p:cNvSpPr>
          <p:nvPr>
            <p:ph type="dt" sz="half" idx="2"/>
          </p:nvPr>
        </p:nvSpPr>
        <p:spPr>
          <a:xfrm>
            <a:off x="838095" y="6357848"/>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CF696D8-4885-4A11-B53B-57D9E68EDB23}" type="datetime1">
              <a:rPr lang="zh-CN" altLang="en-US" smtClean="0">
                <a:solidFill>
                  <a:prstClr val="black">
                    <a:tint val="75000"/>
                  </a:prstClr>
                </a:solidFill>
              </a:rPr>
              <a:pPr defTabSz="914400"/>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792F202A-A39D-4FF1-B25C-A28A0270C386}"/>
              </a:ext>
            </a:extLst>
          </p:cNvPr>
          <p:cNvSpPr>
            <a:spLocks noGrp="1"/>
          </p:cNvSpPr>
          <p:nvPr>
            <p:ph type="ftr" sz="quarter" idx="3"/>
          </p:nvPr>
        </p:nvSpPr>
        <p:spPr>
          <a:xfrm>
            <a:off x="4038075" y="6357848"/>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B6FB6D2E-7A48-45C4-B9B2-62607E25BBDE}"/>
              </a:ext>
            </a:extLst>
          </p:cNvPr>
          <p:cNvSpPr>
            <a:spLocks noGrp="1"/>
          </p:cNvSpPr>
          <p:nvPr>
            <p:ph type="sldNum" sz="quarter" idx="4"/>
          </p:nvPr>
        </p:nvSpPr>
        <p:spPr>
          <a:xfrm>
            <a:off x="8609479" y="6357848"/>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4E74B28E-D899-4E33-89B3-E1DBC4EE95B8}"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0170582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B1CDAB5-4108-4CEA-9182-A3DA218CF45C}"/>
              </a:ext>
            </a:extLst>
          </p:cNvPr>
          <p:cNvSpPr>
            <a:spLocks noGrp="1"/>
          </p:cNvSpPr>
          <p:nvPr>
            <p:ph type="title"/>
          </p:nvPr>
        </p:nvSpPr>
        <p:spPr>
          <a:xfrm>
            <a:off x="838096" y="365214"/>
            <a:ext cx="10514231" cy="132587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BE111D6-613B-463B-B6BD-11C293A62BD2}"/>
              </a:ext>
            </a:extLst>
          </p:cNvPr>
          <p:cNvSpPr>
            <a:spLocks noGrp="1"/>
          </p:cNvSpPr>
          <p:nvPr>
            <p:ph type="body" idx="1"/>
          </p:nvPr>
        </p:nvSpPr>
        <p:spPr>
          <a:xfrm>
            <a:off x="838096" y="1826048"/>
            <a:ext cx="10514231" cy="435234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9E53B8E-0846-48C1-8799-BCD6E4A5F896}"/>
              </a:ext>
            </a:extLst>
          </p:cNvPr>
          <p:cNvSpPr>
            <a:spLocks noGrp="1"/>
          </p:cNvSpPr>
          <p:nvPr>
            <p:ph type="dt" sz="half" idx="2"/>
          </p:nvPr>
        </p:nvSpPr>
        <p:spPr>
          <a:xfrm>
            <a:off x="838096" y="6357856"/>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8F1CB02-8CD5-4B65-A740-3E9B87EF9B4E}" type="datetime1">
              <a:rPr lang="zh-CN" altLang="en-US" smtClean="0">
                <a:solidFill>
                  <a:prstClr val="black">
                    <a:tint val="75000"/>
                  </a:prstClr>
                </a:solidFill>
              </a:rPr>
              <a:pPr defTabSz="914400"/>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792F202A-A39D-4FF1-B25C-A28A0270C386}"/>
              </a:ext>
            </a:extLst>
          </p:cNvPr>
          <p:cNvSpPr>
            <a:spLocks noGrp="1"/>
          </p:cNvSpPr>
          <p:nvPr>
            <p:ph type="ftr" sz="quarter" idx="3"/>
          </p:nvPr>
        </p:nvSpPr>
        <p:spPr>
          <a:xfrm>
            <a:off x="4038075" y="6357856"/>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B6FB6D2E-7A48-45C4-B9B2-62607E25BBDE}"/>
              </a:ext>
            </a:extLst>
          </p:cNvPr>
          <p:cNvSpPr>
            <a:spLocks noGrp="1"/>
          </p:cNvSpPr>
          <p:nvPr>
            <p:ph type="sldNum" sz="quarter" idx="4"/>
          </p:nvPr>
        </p:nvSpPr>
        <p:spPr>
          <a:xfrm>
            <a:off x="8609479" y="6357856"/>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4E74B28E-D899-4E33-89B3-E1DBC4EE95B8}"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64687306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package" Target="../embeddings/Microsoft_Visio___14.vsdx"/><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59.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package" Target="../embeddings/Microsoft_Visio___15.vsdx"/><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60.e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30.xml.rels><?xml version="1.0" encoding="UTF-8" standalone="yes"?>
<Relationships xmlns="http://schemas.openxmlformats.org/package/2006/relationships"><Relationship Id="rId3" Type="http://schemas.openxmlformats.org/officeDocument/2006/relationships/package" Target="../embeddings/Microsoft_Visio___16.vsdx"/><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60.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package" Target="../embeddings/Microsoft_Visio___17.vsdx"/><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61.png"/><Relationship Id="rId4" Type="http://schemas.openxmlformats.org/officeDocument/2006/relationships/image" Target="../media/image60.e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package" Target="../embeddings/Microsoft_Visio___18.vsdx"/><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60.emf"/></Relationships>
</file>

<file path=ppt/slides/_rels/slide136.xml.rels><?xml version="1.0" encoding="UTF-8" standalone="yes"?>
<Relationships xmlns="http://schemas.openxmlformats.org/package/2006/relationships"><Relationship Id="rId3" Type="http://schemas.openxmlformats.org/officeDocument/2006/relationships/package" Target="../embeddings/Microsoft_Visio___19.vsdx"/><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61.png"/><Relationship Id="rId4" Type="http://schemas.openxmlformats.org/officeDocument/2006/relationships/image" Target="../media/image60.e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package" Target="../embeddings/Microsoft_Visio___20.vsdx"/><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66.e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package" Target="../embeddings/Microsoft_Visio___21.vsdx"/><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68.emf"/></Relationships>
</file>

<file path=ppt/slides/_rels/slide167.xml.rels><?xml version="1.0" encoding="UTF-8" standalone="yes"?>
<Relationships xmlns="http://schemas.openxmlformats.org/package/2006/relationships"><Relationship Id="rId3" Type="http://schemas.openxmlformats.org/officeDocument/2006/relationships/package" Target="../embeddings/Microsoft_Visio___22.vsdx"/><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66.emf"/></Relationships>
</file>

<file path=ppt/slides/_rels/slide168.xml.rels><?xml version="1.0" encoding="UTF-8" standalone="yes"?>
<Relationships xmlns="http://schemas.openxmlformats.org/package/2006/relationships"><Relationship Id="rId3" Type="http://schemas.openxmlformats.org/officeDocument/2006/relationships/package" Target="../embeddings/Microsoft_Visio___23.vsdx"/><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9.emf"/></Relationships>
</file>

<file path=ppt/slides/_rels/slide169.xml.rels><?xml version="1.0" encoding="UTF-8" standalone="yes"?>
<Relationships xmlns="http://schemas.openxmlformats.org/package/2006/relationships"><Relationship Id="rId3" Type="http://schemas.openxmlformats.org/officeDocument/2006/relationships/package" Target="../embeddings/Microsoft_Visio___24.vsdx"/><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66.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package" Target="../embeddings/Microsoft_Visio___2.vsdx"/><Relationship Id="rId4" Type="http://schemas.openxmlformats.org/officeDocument/2006/relationships/image" Target="../media/image18.emf"/></Relationships>
</file>

<file path=ppt/slides/_rels/slide170.xml.rels><?xml version="1.0" encoding="UTF-8" standalone="yes"?>
<Relationships xmlns="http://schemas.openxmlformats.org/package/2006/relationships"><Relationship Id="rId3" Type="http://schemas.openxmlformats.org/officeDocument/2006/relationships/package" Target="../embeddings/Microsoft_Visio___25.vsdx"/><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66.e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openxmlformats.org/officeDocument/2006/relationships/package" Target="../embeddings/Microsoft_Visio___26.vsdx"/><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66.e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71.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66.emf"/><Relationship Id="rId4" Type="http://schemas.openxmlformats.org/officeDocument/2006/relationships/package" Target="../embeddings/Microsoft_Visio___27.vsdx"/></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3.xml"/><Relationship Id="rId1" Type="http://schemas.openxmlformats.org/officeDocument/2006/relationships/vmlDrawing" Target="../drawings/vmlDrawing21.vml"/><Relationship Id="rId5" Type="http://schemas.openxmlformats.org/officeDocument/2006/relationships/image" Target="../media/image66.emf"/><Relationship Id="rId4" Type="http://schemas.openxmlformats.org/officeDocument/2006/relationships/package" Target="../embeddings/Microsoft_Visio___28.vsdx"/></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package" Target="../embeddings/Microsoft_Visio___29.vsdx"/><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66.emf"/></Relationships>
</file>

<file path=ppt/slides/_rels/slide19.xml.rels><?xml version="1.0" encoding="UTF-8" standalone="yes"?>
<Relationships xmlns="http://schemas.openxmlformats.org/package/2006/relationships"><Relationship Id="rId8" Type="http://schemas.openxmlformats.org/officeDocument/2006/relationships/package" Target="../embeddings/Microsoft_Visio___5.vsdx"/><Relationship Id="rId13" Type="http://schemas.openxmlformats.org/officeDocument/2006/relationships/image" Target="../media/image24.emf"/><Relationship Id="rId3" Type="http://schemas.openxmlformats.org/officeDocument/2006/relationships/package" Target="../embeddings/Microsoft_Visio___3.vsdx"/><Relationship Id="rId7" Type="http://schemas.openxmlformats.org/officeDocument/2006/relationships/image" Target="../media/image21.emf"/><Relationship Id="rId12" Type="http://schemas.openxmlformats.org/officeDocument/2006/relationships/package" Target="../embeddings/Microsoft_Visio___7.vsdx"/><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package" Target="../embeddings/Microsoft_Visio___4.vsdx"/><Relationship Id="rId11" Type="http://schemas.openxmlformats.org/officeDocument/2006/relationships/image" Target="../media/image23.emf"/><Relationship Id="rId5" Type="http://schemas.openxmlformats.org/officeDocument/2006/relationships/image" Target="../media/image25.png"/><Relationship Id="rId10" Type="http://schemas.openxmlformats.org/officeDocument/2006/relationships/package" Target="../embeddings/Microsoft_Visio___6.vsdx"/><Relationship Id="rId4" Type="http://schemas.openxmlformats.org/officeDocument/2006/relationships/image" Target="../media/image20.emf"/><Relationship Id="rId9"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1.png"/><Relationship Id="rId3" Type="http://schemas.openxmlformats.org/officeDocument/2006/relationships/package" Target="../embeddings/Microsoft_Visio___8.vsdx"/><Relationship Id="rId7" Type="http://schemas.openxmlformats.org/officeDocument/2006/relationships/package" Target="../embeddings/Microsoft_Visio___10.vsdx"/><Relationship Id="rId12"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6.emf"/><Relationship Id="rId11" Type="http://schemas.openxmlformats.org/officeDocument/2006/relationships/image" Target="../media/image29.png"/><Relationship Id="rId5" Type="http://schemas.openxmlformats.org/officeDocument/2006/relationships/package" Target="../embeddings/Microsoft_Visio___9.vsdx"/><Relationship Id="rId10" Type="http://schemas.openxmlformats.org/officeDocument/2006/relationships/image" Target="../media/image28.emf"/><Relationship Id="rId4" Type="http://schemas.openxmlformats.org/officeDocument/2006/relationships/image" Target="../media/image18.emf"/><Relationship Id="rId9" Type="http://schemas.openxmlformats.org/officeDocument/2006/relationships/package" Target="../embeddings/Microsoft_Visio___11.vsd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Visio___12.vsd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package" Target="../embeddings/Microsoft_Visio___13.vsdx"/><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a:t>
            </a:r>
            <a:endParaRPr lang="zh-CN" altLang="en-US" dirty="0"/>
          </a:p>
        </p:txBody>
      </p:sp>
    </p:spTree>
    <p:extLst>
      <p:ext uri="{BB962C8B-B14F-4D97-AF65-F5344CB8AC3E}">
        <p14:creationId xmlns:p14="http://schemas.microsoft.com/office/powerpoint/2010/main" val="727093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849633" cy="4868199"/>
          </a:xfrm>
        </p:spPr>
        <p:txBody>
          <a:bodyPr>
            <a:normAutofit fontScale="92500"/>
          </a:bodyPr>
          <a:lstStyle/>
          <a:p>
            <a:r>
              <a:rPr lang="zh-CN" altLang="zh-CN" smtClean="0"/>
              <a:t>图</a:t>
            </a:r>
            <a:r>
              <a:rPr lang="zh-CN" altLang="zh-CN"/>
              <a:t>中的每条边都标上具有某种含义的数值，该数值称为该边的权值（</a:t>
            </a:r>
            <a:r>
              <a:rPr lang="en-US" altLang="zh-CN"/>
              <a:t>Weight</a:t>
            </a:r>
            <a:r>
              <a:rPr lang="zh-CN" altLang="zh-CN"/>
              <a:t>），这样的图称为带权图（</a:t>
            </a:r>
            <a:r>
              <a:rPr lang="en-US" altLang="zh-CN"/>
              <a:t>Weighted Graph</a:t>
            </a:r>
            <a:r>
              <a:rPr lang="zh-CN" altLang="zh-CN"/>
              <a:t>）或网（</a:t>
            </a:r>
            <a:r>
              <a:rPr lang="en-US" altLang="zh-CN"/>
              <a:t>Network</a:t>
            </a:r>
            <a:r>
              <a:rPr lang="zh-CN" altLang="zh-CN"/>
              <a:t>）</a:t>
            </a:r>
            <a:r>
              <a:rPr lang="zh-CN" altLang="zh-CN" smtClean="0"/>
              <a:t>。</a:t>
            </a:r>
            <a:endParaRPr lang="en-US" altLang="zh-CN" smtClean="0"/>
          </a:p>
          <a:p>
            <a:r>
              <a:rPr lang="zh-CN" altLang="zh-CN" smtClean="0"/>
              <a:t>有</a:t>
            </a:r>
            <a:r>
              <a:rPr lang="zh-CN" altLang="zh-CN"/>
              <a:t>向带权图和无向带权图分别称作有向网和无向网。通常权是一个非负</a:t>
            </a:r>
            <a:r>
              <a:rPr lang="zh-CN" altLang="zh-CN" smtClean="0"/>
              <a:t>实数</a:t>
            </a:r>
            <a:r>
              <a:rPr lang="zh-CN" altLang="en-US"/>
              <a:t>。</a:t>
            </a:r>
            <a:endParaRPr lang="en-US" altLang="zh-CN" smtClean="0"/>
          </a:p>
          <a:p>
            <a:r>
              <a:rPr lang="zh-CN" altLang="zh-CN" smtClean="0"/>
              <a:t>权</a:t>
            </a:r>
            <a:r>
              <a:rPr lang="zh-CN" altLang="zh-CN"/>
              <a:t>可以表示从一个顶点到另一个顶点的距离、时间或代价等含义。</a:t>
            </a:r>
          </a:p>
          <a:p>
            <a:endParaRPr lang="zh-CN" altLang="en-US"/>
          </a:p>
        </p:txBody>
      </p:sp>
      <p:sp>
        <p:nvSpPr>
          <p:cNvPr id="3" name="标题 2"/>
          <p:cNvSpPr>
            <a:spLocks noGrp="1"/>
          </p:cNvSpPr>
          <p:nvPr>
            <p:ph type="title"/>
          </p:nvPr>
        </p:nvSpPr>
        <p:spPr/>
        <p:txBody>
          <a:bodyPr>
            <a:normAutofit fontScale="90000"/>
          </a:bodyPr>
          <a:lstStyle/>
          <a:p>
            <a:r>
              <a:rPr lang="zh-CN" altLang="zh-CN" b="1"/>
              <a:t>带权图</a:t>
            </a:r>
            <a:r>
              <a:rPr lang="zh-CN" altLang="zh-CN" b="1" smtClean="0"/>
              <a:t>（</a:t>
            </a:r>
            <a:r>
              <a:rPr lang="zh-CN" altLang="en-US" b="1" smtClean="0"/>
              <a:t>赋权图、</a:t>
            </a:r>
            <a:r>
              <a:rPr lang="zh-CN" altLang="zh-CN" b="1" smtClean="0"/>
              <a:t>网）</a:t>
            </a:r>
            <a:endParaRPr lang="zh-CN" altLang="en-US"/>
          </a:p>
        </p:txBody>
      </p:sp>
      <p:pic>
        <p:nvPicPr>
          <p:cNvPr id="4" name="图片 3"/>
          <p:cNvPicPr>
            <a:picLocks noChangeAspect="1"/>
          </p:cNvPicPr>
          <p:nvPr/>
        </p:nvPicPr>
        <p:blipFill>
          <a:blip r:embed="rId2"/>
          <a:stretch>
            <a:fillRect/>
          </a:stretch>
        </p:blipFill>
        <p:spPr>
          <a:xfrm>
            <a:off x="8327453" y="981522"/>
            <a:ext cx="3120962" cy="1982343"/>
          </a:xfrm>
          <a:prstGeom prst="rect">
            <a:avLst/>
          </a:prstGeom>
        </p:spPr>
      </p:pic>
      <p:pic>
        <p:nvPicPr>
          <p:cNvPr id="5" name="图片 4"/>
          <p:cNvPicPr>
            <a:picLocks noChangeAspect="1"/>
          </p:cNvPicPr>
          <p:nvPr/>
        </p:nvPicPr>
        <p:blipFill>
          <a:blip r:embed="rId3"/>
          <a:stretch>
            <a:fillRect/>
          </a:stretch>
        </p:blipFill>
        <p:spPr>
          <a:xfrm>
            <a:off x="8831510" y="3814681"/>
            <a:ext cx="2291895" cy="2052692"/>
          </a:xfrm>
          <a:prstGeom prst="rect">
            <a:avLst/>
          </a:prstGeom>
        </p:spPr>
      </p:pic>
      <p:sp>
        <p:nvSpPr>
          <p:cNvPr id="6" name="矩形 5"/>
          <p:cNvSpPr/>
          <p:nvPr/>
        </p:nvSpPr>
        <p:spPr>
          <a:xfrm>
            <a:off x="9139727" y="3132916"/>
            <a:ext cx="1675459" cy="446276"/>
          </a:xfrm>
          <a:prstGeom prst="rect">
            <a:avLst/>
          </a:prstGeom>
        </p:spPr>
        <p:txBody>
          <a:bodyPr wrap="none">
            <a:spAutoFit/>
          </a:bodyPr>
          <a:lstStyle/>
          <a:p>
            <a:r>
              <a:rPr lang="en-US" altLang="zh-CN"/>
              <a:t>(a)</a:t>
            </a:r>
            <a:r>
              <a:rPr lang="zh-CN" altLang="zh-CN" smtClean="0"/>
              <a:t>无向</a:t>
            </a:r>
            <a:r>
              <a:rPr lang="zh-CN" altLang="zh-CN"/>
              <a:t>网</a:t>
            </a:r>
            <a:r>
              <a:rPr lang="en-US" altLang="zh-CN"/>
              <a:t>G</a:t>
            </a:r>
            <a:r>
              <a:rPr lang="en-US" altLang="zh-CN" baseline="-25000"/>
              <a:t>3</a:t>
            </a:r>
            <a:endParaRPr lang="zh-CN" altLang="en-US"/>
          </a:p>
        </p:txBody>
      </p:sp>
      <p:sp>
        <p:nvSpPr>
          <p:cNvPr id="7" name="矩形 6"/>
          <p:cNvSpPr/>
          <p:nvPr/>
        </p:nvSpPr>
        <p:spPr>
          <a:xfrm>
            <a:off x="9139727" y="5867373"/>
            <a:ext cx="1689886" cy="446276"/>
          </a:xfrm>
          <a:prstGeom prst="rect">
            <a:avLst/>
          </a:prstGeom>
        </p:spPr>
        <p:txBody>
          <a:bodyPr wrap="none">
            <a:spAutoFit/>
          </a:bodyPr>
          <a:lstStyle/>
          <a:p>
            <a:r>
              <a:rPr lang="en-US" altLang="zh-CN"/>
              <a:t>(b)</a:t>
            </a:r>
            <a:r>
              <a:rPr lang="zh-CN" altLang="zh-CN"/>
              <a:t>有向网</a:t>
            </a:r>
            <a:r>
              <a:rPr lang="en-US" altLang="zh-CN"/>
              <a:t>G</a:t>
            </a:r>
            <a:r>
              <a:rPr lang="en-US" altLang="zh-CN" baseline="-25000"/>
              <a:t>4</a:t>
            </a:r>
            <a:endParaRPr lang="zh-CN" altLang="en-US"/>
          </a:p>
        </p:txBody>
      </p:sp>
    </p:spTree>
    <p:extLst>
      <p:ext uri="{BB962C8B-B14F-4D97-AF65-F5344CB8AC3E}">
        <p14:creationId xmlns:p14="http://schemas.microsoft.com/office/powerpoint/2010/main" val="2929714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3188" y="1053530"/>
            <a:ext cx="4536504" cy="5112567"/>
          </a:xfrm>
        </p:spPr>
        <p:txBody>
          <a:bodyPr>
            <a:normAutofit fontScale="92500"/>
          </a:bodyPr>
          <a:lstStyle/>
          <a:p>
            <a:r>
              <a:rPr lang="zh-CN" altLang="en-US"/>
              <a:t>设置</a:t>
            </a:r>
            <a:r>
              <a:rPr lang="en-US" altLang="zh-CN" smtClean="0"/>
              <a:t>u</a:t>
            </a:r>
            <a:r>
              <a:rPr lang="zh-CN" altLang="en-US" smtClean="0"/>
              <a:t>顶点访问标记</a:t>
            </a:r>
            <a:r>
              <a:rPr lang="en-US" altLang="zh-CN" smtClean="0"/>
              <a:t>1</a:t>
            </a:r>
          </a:p>
          <a:p>
            <a:r>
              <a:rPr lang="zh-CN" altLang="en-US" smtClean="0"/>
              <a:t>对</a:t>
            </a:r>
            <a:r>
              <a:rPr lang="en-US" altLang="zh-CN" smtClean="0"/>
              <a:t>u</a:t>
            </a:r>
            <a:r>
              <a:rPr lang="zh-CN" altLang="en-US" smtClean="0"/>
              <a:t>顶点的所有邻接点</a:t>
            </a:r>
            <a:r>
              <a:rPr lang="en-US" altLang="zh-CN" smtClean="0"/>
              <a:t>k</a:t>
            </a:r>
          </a:p>
          <a:p>
            <a:pPr lvl="1"/>
            <a:r>
              <a:rPr lang="zh-CN" altLang="en-US" smtClean="0"/>
              <a:t>如果</a:t>
            </a:r>
            <a:r>
              <a:rPr lang="en-US" altLang="zh-CN" smtClean="0"/>
              <a:t>k</a:t>
            </a:r>
            <a:r>
              <a:rPr lang="zh-CN" altLang="en-US" smtClean="0"/>
              <a:t>的访问标记为</a:t>
            </a:r>
            <a:r>
              <a:rPr lang="en-US" altLang="zh-CN" smtClean="0"/>
              <a:t>1</a:t>
            </a:r>
            <a:r>
              <a:rPr lang="zh-CN" altLang="en-US" smtClean="0"/>
              <a:t>，有环，返回</a:t>
            </a:r>
            <a:r>
              <a:rPr lang="en-US" altLang="zh-CN" smtClean="0"/>
              <a:t>True</a:t>
            </a:r>
          </a:p>
          <a:p>
            <a:pPr lvl="1"/>
            <a:r>
              <a:rPr lang="zh-CN" altLang="en-US" smtClean="0"/>
              <a:t>如果</a:t>
            </a:r>
            <a:r>
              <a:rPr lang="en-US" altLang="zh-CN" smtClean="0"/>
              <a:t>k</a:t>
            </a:r>
            <a:r>
              <a:rPr lang="zh-CN" altLang="en-US" smtClean="0"/>
              <a:t>的访问标记为</a:t>
            </a:r>
            <a:r>
              <a:rPr lang="en-US" altLang="zh-CN" smtClean="0"/>
              <a:t>0</a:t>
            </a:r>
            <a:r>
              <a:rPr lang="zh-CN" altLang="en-US" smtClean="0"/>
              <a:t>，则从</a:t>
            </a:r>
            <a:r>
              <a:rPr lang="en-US" altLang="zh-CN" smtClean="0"/>
              <a:t>k</a:t>
            </a:r>
            <a:r>
              <a:rPr lang="zh-CN" altLang="en-US" smtClean="0"/>
              <a:t>开始进行</a:t>
            </a:r>
            <a:r>
              <a:rPr lang="en-US" altLang="zh-CN" smtClean="0"/>
              <a:t>DFS</a:t>
            </a:r>
            <a:r>
              <a:rPr lang="zh-CN" altLang="en-US" smtClean="0"/>
              <a:t>判断是否有环，如有，返回</a:t>
            </a:r>
            <a:r>
              <a:rPr lang="en-US" altLang="zh-CN" smtClean="0"/>
              <a:t>True</a:t>
            </a:r>
          </a:p>
          <a:p>
            <a:r>
              <a:rPr lang="zh-CN" altLang="en-US" smtClean="0"/>
              <a:t>置顶点</a:t>
            </a:r>
            <a:r>
              <a:rPr lang="en-US" altLang="zh-CN" smtClean="0"/>
              <a:t>u</a:t>
            </a:r>
            <a:r>
              <a:rPr lang="zh-CN" altLang="en-US" smtClean="0"/>
              <a:t>的访问标记为</a:t>
            </a:r>
            <a:r>
              <a:rPr lang="en-US" altLang="zh-CN" smtClean="0"/>
              <a:t>2</a:t>
            </a:r>
          </a:p>
          <a:p>
            <a:pPr lvl="1"/>
            <a:endParaRPr lang="zh-CN" altLang="en-US"/>
          </a:p>
        </p:txBody>
      </p:sp>
      <p:sp>
        <p:nvSpPr>
          <p:cNvPr id="3" name="标题 2"/>
          <p:cNvSpPr>
            <a:spLocks noGrp="1"/>
          </p:cNvSpPr>
          <p:nvPr>
            <p:ph type="title"/>
          </p:nvPr>
        </p:nvSpPr>
        <p:spPr/>
        <p:txBody>
          <a:bodyPr>
            <a:normAutofit fontScale="90000"/>
          </a:bodyPr>
          <a:lstStyle/>
          <a:p>
            <a:r>
              <a:rPr lang="zh-CN" altLang="en-US" smtClean="0"/>
              <a:t>从</a:t>
            </a:r>
            <a:r>
              <a:rPr lang="en-US" altLang="zh-CN" smtClean="0"/>
              <a:t>u</a:t>
            </a:r>
            <a:r>
              <a:rPr lang="zh-CN" altLang="en-US" smtClean="0"/>
              <a:t>开始</a:t>
            </a:r>
            <a:r>
              <a:rPr lang="en-US" altLang="zh-CN" smtClean="0"/>
              <a:t>dfs</a:t>
            </a:r>
            <a:r>
              <a:rPr lang="zh-CN" altLang="en-US" smtClean="0"/>
              <a:t>判断图中是否</a:t>
            </a:r>
            <a:r>
              <a:rPr lang="zh-CN" altLang="en-US"/>
              <a:t>有</a:t>
            </a:r>
            <a:r>
              <a:rPr lang="zh-CN" altLang="en-US" smtClean="0"/>
              <a:t>环</a:t>
            </a:r>
            <a:endParaRPr lang="zh-CN" altLang="en-US"/>
          </a:p>
        </p:txBody>
      </p:sp>
      <p:sp>
        <p:nvSpPr>
          <p:cNvPr id="4" name="Rectangle 2"/>
          <p:cNvSpPr>
            <a:spLocks noChangeArrowheads="1"/>
          </p:cNvSpPr>
          <p:nvPr/>
        </p:nvSpPr>
        <p:spPr bwMode="auto">
          <a:xfrm>
            <a:off x="5015086" y="1269554"/>
            <a:ext cx="6984776" cy="4247317"/>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dfs_loop_dg(</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u):</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visited[u]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.firstAdjVertex(u)</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not 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visited[k]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从</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开始的遍历正在进行中</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elif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visited[k]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.dfs_loop_dg(visited, k)</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从</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开始深度遍历并判断该部分子图是否有环</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.nextAdjVertex(u, k)</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visited[u]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表示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顶点开始的遍历已经结束</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False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5097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22598" y="1213101"/>
            <a:ext cx="8496944" cy="1849533"/>
          </a:xfrm>
        </p:spPr>
        <p:txBody>
          <a:bodyPr>
            <a:normAutofit fontScale="92500"/>
          </a:bodyPr>
          <a:lstStyle/>
          <a:p>
            <a:r>
              <a:rPr lang="zh-CN" altLang="zh-CN"/>
              <a:t>（</a:t>
            </a:r>
            <a:r>
              <a:rPr lang="en-US" altLang="zh-CN"/>
              <a:t>1</a:t>
            </a:r>
            <a:r>
              <a:rPr lang="zh-CN" altLang="zh-CN"/>
              <a:t>）初始化每个顶点的访问标记为</a:t>
            </a:r>
            <a:r>
              <a:rPr lang="en-US" altLang="zh-CN" smtClean="0"/>
              <a:t>0</a:t>
            </a:r>
            <a:r>
              <a:rPr lang="zh-CN" altLang="en-US" smtClean="0"/>
              <a:t>；</a:t>
            </a:r>
            <a:endParaRPr lang="zh-CN" altLang="zh-CN"/>
          </a:p>
          <a:p>
            <a:r>
              <a:rPr lang="zh-CN" altLang="zh-CN"/>
              <a:t>（</a:t>
            </a:r>
            <a:r>
              <a:rPr lang="en-US" altLang="zh-CN"/>
              <a:t>2</a:t>
            </a:r>
            <a:r>
              <a:rPr lang="zh-CN" altLang="zh-CN"/>
              <a:t>）检查图</a:t>
            </a:r>
            <a:r>
              <a:rPr lang="en-US" altLang="zh-CN"/>
              <a:t>G</a:t>
            </a:r>
            <a:r>
              <a:rPr lang="zh-CN" altLang="zh-CN"/>
              <a:t>中的每个顶点，如果该顶点未被访问过，从它开始判断其出发的子图是否包含环。</a:t>
            </a:r>
          </a:p>
        </p:txBody>
      </p:sp>
      <p:sp>
        <p:nvSpPr>
          <p:cNvPr id="3" name="标题 2"/>
          <p:cNvSpPr>
            <a:spLocks noGrp="1"/>
          </p:cNvSpPr>
          <p:nvPr>
            <p:ph type="title"/>
          </p:nvPr>
        </p:nvSpPr>
        <p:spPr/>
        <p:txBody>
          <a:bodyPr>
            <a:normAutofit fontScale="90000"/>
          </a:bodyPr>
          <a:lstStyle/>
          <a:p>
            <a:r>
              <a:rPr lang="zh-CN" altLang="en-US"/>
              <a:t>主</a:t>
            </a:r>
            <a:r>
              <a:rPr lang="zh-CN" altLang="en-US" smtClean="0"/>
              <a:t>方法</a:t>
            </a:r>
            <a:endParaRPr lang="zh-CN" altLang="en-US"/>
          </a:p>
        </p:txBody>
      </p:sp>
      <p:pic>
        <p:nvPicPr>
          <p:cNvPr id="1198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5566" y="1269554"/>
            <a:ext cx="2364671" cy="434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a:off x="1455000" y="3213770"/>
            <a:ext cx="676875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has_loop_dg(</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index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visited[index]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.dfs_loop_dg(visited, index):</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return False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9147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拓扑排序</a:t>
            </a:r>
            <a:endParaRPr lang="zh-CN" altLang="en-US"/>
          </a:p>
        </p:txBody>
      </p:sp>
    </p:spTree>
    <p:extLst>
      <p:ext uri="{BB962C8B-B14F-4D97-AF65-F5344CB8AC3E}">
        <p14:creationId xmlns:p14="http://schemas.microsoft.com/office/powerpoint/2010/main" val="197526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有向无环图（</a:t>
            </a:r>
            <a:r>
              <a:rPr lang="en-US" altLang="zh-CN"/>
              <a:t>Directed Acyclic Graph</a:t>
            </a:r>
            <a:r>
              <a:rPr lang="zh-CN" altLang="zh-CN"/>
              <a:t>）</a:t>
            </a:r>
          </a:p>
          <a:p>
            <a:pPr lvl="1"/>
            <a:r>
              <a:rPr lang="zh-CN" altLang="zh-CN"/>
              <a:t>简称</a:t>
            </a:r>
            <a:r>
              <a:rPr lang="en-US" altLang="zh-CN"/>
              <a:t>DAG</a:t>
            </a:r>
            <a:r>
              <a:rPr lang="zh-CN" altLang="zh-CN"/>
              <a:t>图，是指不存在回路的</a:t>
            </a:r>
            <a:r>
              <a:rPr lang="zh-CN" altLang="zh-CN" smtClean="0"/>
              <a:t>有向图。</a:t>
            </a:r>
            <a:endParaRPr lang="zh-CN" altLang="zh-CN"/>
          </a:p>
          <a:p>
            <a:r>
              <a:rPr lang="zh-CN" altLang="zh-CN" smtClean="0"/>
              <a:t>顶点</a:t>
            </a:r>
            <a:r>
              <a:rPr lang="zh-CN" altLang="zh-CN"/>
              <a:t>表示活动的网（</a:t>
            </a:r>
            <a:r>
              <a:rPr lang="en-US" altLang="zh-CN"/>
              <a:t>Activity On Vertex Network</a:t>
            </a:r>
            <a:r>
              <a:rPr lang="zh-CN" altLang="zh-CN"/>
              <a:t>）</a:t>
            </a:r>
          </a:p>
          <a:p>
            <a:pPr lvl="1"/>
            <a:r>
              <a:rPr lang="zh-CN" altLang="zh-CN"/>
              <a:t>简称</a:t>
            </a:r>
            <a:r>
              <a:rPr lang="en-US" altLang="zh-CN"/>
              <a:t>AOV</a:t>
            </a:r>
            <a:r>
              <a:rPr lang="zh-CN" altLang="zh-CN"/>
              <a:t>网，是指用顶点表示活动，有向边表示活动发生的先后关系的有向图。可用于表示：工程的施工图、产品生产的流程图、程序的数据流图等，教学课程的依赖图。</a:t>
            </a:r>
          </a:p>
          <a:p>
            <a:endParaRPr lang="zh-CN" altLang="en-US"/>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2291187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a:t>显然，对应真实工程的</a:t>
            </a:r>
            <a:r>
              <a:rPr lang="en-US" altLang="zh-CN"/>
              <a:t>AOV</a:t>
            </a:r>
            <a:r>
              <a:rPr lang="zh-CN" altLang="en-US"/>
              <a:t>网一定是</a:t>
            </a:r>
            <a:r>
              <a:rPr lang="en-US" altLang="zh-CN"/>
              <a:t>DAG</a:t>
            </a:r>
            <a:r>
              <a:rPr lang="zh-CN" altLang="en-US"/>
              <a:t>图，否则会出现两个活动互为先修关系这样的情况，导致工程无法正常进行。</a:t>
            </a:r>
          </a:p>
        </p:txBody>
      </p:sp>
      <p:sp>
        <p:nvSpPr>
          <p:cNvPr id="6" name="标题 5"/>
          <p:cNvSpPr>
            <a:spLocks noGrp="1"/>
          </p:cNvSpPr>
          <p:nvPr>
            <p:ph type="title"/>
          </p:nvPr>
        </p:nvSpPr>
        <p:spPr/>
        <p:txBody>
          <a:bodyPr>
            <a:normAutofit fontScale="90000"/>
          </a:bodyPr>
          <a:lstStyle/>
          <a:p>
            <a:r>
              <a:rPr lang="en-US" altLang="zh-CN" smtClean="0"/>
              <a:t>AOV</a:t>
            </a:r>
            <a:r>
              <a:rPr lang="zh-CN" altLang="en-US" smtClean="0"/>
              <a:t>网</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09719677"/>
              </p:ext>
            </p:extLst>
          </p:nvPr>
        </p:nvGraphicFramePr>
        <p:xfrm>
          <a:off x="1414686" y="2935913"/>
          <a:ext cx="6336704" cy="2593072"/>
        </p:xfrm>
        <a:graphic>
          <a:graphicData uri="http://schemas.openxmlformats.org/drawingml/2006/table">
            <a:tbl>
              <a:tblPr firstRow="1" firstCol="1" bandRow="1">
                <a:tableStyleId>{5940675A-B579-460E-94D1-54222C63F5DA}</a:tableStyleId>
              </a:tblPr>
              <a:tblGrid>
                <a:gridCol w="1656184"/>
                <a:gridCol w="2808312"/>
                <a:gridCol w="1872208"/>
              </a:tblGrid>
              <a:tr h="304034">
                <a:tc>
                  <a:txBody>
                    <a:bodyPr/>
                    <a:lstStyle/>
                    <a:p>
                      <a:pPr algn="ctr">
                        <a:spcAft>
                          <a:spcPts val="0"/>
                        </a:spcAft>
                      </a:pPr>
                      <a:r>
                        <a:rPr lang="zh-CN" sz="2400" kern="100">
                          <a:effectLst/>
                        </a:rPr>
                        <a:t>课程编号</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课程名称</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先修课程</a:t>
                      </a:r>
                      <a:endParaRPr lang="zh-CN" sz="2400" kern="100">
                        <a:effectLst/>
                        <a:latin typeface="Times New Roman"/>
                        <a:ea typeface="宋体"/>
                        <a:cs typeface="Times New Roman"/>
                      </a:endParaRPr>
                    </a:p>
                  </a:txBody>
                  <a:tcPr marL="68580" marR="68580" marT="0" marB="0"/>
                </a:tc>
              </a:tr>
              <a:tr h="304034">
                <a:tc>
                  <a:txBody>
                    <a:bodyPr/>
                    <a:lstStyle/>
                    <a:p>
                      <a:pPr algn="ctr">
                        <a:spcAft>
                          <a:spcPts val="0"/>
                        </a:spcAft>
                      </a:pPr>
                      <a:r>
                        <a:rPr lang="en-US" sz="2400" kern="100">
                          <a:effectLst/>
                        </a:rPr>
                        <a:t>v0</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计算机导论</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无</a:t>
                      </a:r>
                      <a:endParaRPr lang="zh-CN" sz="2400" kern="100">
                        <a:effectLst/>
                        <a:latin typeface="Times New Roman"/>
                        <a:ea typeface="宋体"/>
                        <a:cs typeface="Times New Roman"/>
                      </a:endParaRPr>
                    </a:p>
                  </a:txBody>
                  <a:tcPr marL="68580" marR="68580" marT="0" marB="0"/>
                </a:tc>
              </a:tr>
              <a:tr h="398512">
                <a:tc>
                  <a:txBody>
                    <a:bodyPr/>
                    <a:lstStyle/>
                    <a:p>
                      <a:pPr algn="ctr">
                        <a:spcAft>
                          <a:spcPts val="0"/>
                        </a:spcAft>
                      </a:pPr>
                      <a:r>
                        <a:rPr lang="en-US" sz="2400" kern="100">
                          <a:effectLst/>
                        </a:rPr>
                        <a:t>v1</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面向对象程序设计</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无</a:t>
                      </a:r>
                      <a:endParaRPr lang="zh-CN" sz="2400" kern="100">
                        <a:effectLst/>
                        <a:latin typeface="Times New Roman"/>
                        <a:ea typeface="宋体"/>
                        <a:cs typeface="Times New Roman"/>
                      </a:endParaRPr>
                    </a:p>
                  </a:txBody>
                  <a:tcPr marL="68580" marR="68580" marT="0" marB="0"/>
                </a:tc>
              </a:tr>
              <a:tr h="304034">
                <a:tc>
                  <a:txBody>
                    <a:bodyPr/>
                    <a:lstStyle/>
                    <a:p>
                      <a:pPr algn="ctr">
                        <a:spcAft>
                          <a:spcPts val="0"/>
                        </a:spcAft>
                      </a:pPr>
                      <a:r>
                        <a:rPr lang="en-US" sz="2400" kern="100">
                          <a:effectLst/>
                        </a:rPr>
                        <a:t>v2</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离散数学</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v1</a:t>
                      </a:r>
                      <a:endParaRPr lang="zh-CN" sz="2400" kern="100">
                        <a:effectLst/>
                        <a:latin typeface="Times New Roman"/>
                        <a:ea typeface="宋体"/>
                        <a:cs typeface="Times New Roman"/>
                      </a:endParaRPr>
                    </a:p>
                  </a:txBody>
                  <a:tcPr marL="68580" marR="68580" marT="0" marB="0"/>
                </a:tc>
              </a:tr>
              <a:tr h="343272">
                <a:tc>
                  <a:txBody>
                    <a:bodyPr/>
                    <a:lstStyle/>
                    <a:p>
                      <a:pPr algn="ctr">
                        <a:spcAft>
                          <a:spcPts val="0"/>
                        </a:spcAft>
                      </a:pPr>
                      <a:r>
                        <a:rPr lang="en-US" sz="2400" kern="100">
                          <a:effectLst/>
                        </a:rPr>
                        <a:t>v3</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smtClean="0">
                          <a:effectLst/>
                        </a:rPr>
                        <a:t>数据结构</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v0,v1,v2</a:t>
                      </a:r>
                      <a:endParaRPr lang="zh-CN" sz="2400" kern="100">
                        <a:effectLst/>
                        <a:latin typeface="Times New Roman"/>
                        <a:ea typeface="宋体"/>
                        <a:cs typeface="Times New Roman"/>
                      </a:endParaRPr>
                    </a:p>
                  </a:txBody>
                  <a:tcPr marL="68580" marR="68580" marT="0" marB="0"/>
                </a:tc>
              </a:tr>
              <a:tr h="304034">
                <a:tc>
                  <a:txBody>
                    <a:bodyPr/>
                    <a:lstStyle/>
                    <a:p>
                      <a:pPr algn="ctr">
                        <a:spcAft>
                          <a:spcPts val="0"/>
                        </a:spcAft>
                      </a:pPr>
                      <a:r>
                        <a:rPr lang="en-US" sz="2400" kern="100">
                          <a:effectLst/>
                        </a:rPr>
                        <a:t>v4</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计算机组成</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v1</a:t>
                      </a:r>
                      <a:endParaRPr lang="zh-CN" sz="2400" kern="100">
                        <a:effectLst/>
                        <a:latin typeface="Times New Roman"/>
                        <a:ea typeface="宋体"/>
                        <a:cs typeface="Times New Roman"/>
                      </a:endParaRPr>
                    </a:p>
                  </a:txBody>
                  <a:tcPr marL="68580" marR="68580" marT="0" marB="0"/>
                </a:tc>
              </a:tr>
              <a:tr h="304034">
                <a:tc>
                  <a:txBody>
                    <a:bodyPr/>
                    <a:lstStyle/>
                    <a:p>
                      <a:pPr algn="ctr">
                        <a:spcAft>
                          <a:spcPts val="0"/>
                        </a:spcAft>
                      </a:pPr>
                      <a:r>
                        <a:rPr lang="en-US" sz="2400" kern="100">
                          <a:effectLst/>
                        </a:rPr>
                        <a:t>v5</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zh-CN" sz="2400" kern="100">
                          <a:effectLst/>
                        </a:rPr>
                        <a:t>操作系统</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v3,v4</a:t>
                      </a:r>
                      <a:endParaRPr lang="zh-CN" sz="2400" kern="100">
                        <a:effectLst/>
                        <a:latin typeface="Times New Roman"/>
                        <a:ea typeface="宋体"/>
                        <a:cs typeface="Times New Roman"/>
                      </a:endParaRPr>
                    </a:p>
                  </a:txBody>
                  <a:tcPr marL="68580" marR="68580" marT="0" marB="0"/>
                </a:tc>
              </a:tr>
            </a:tbl>
          </a:graphicData>
        </a:graphic>
      </p:graphicFrame>
      <p:pic>
        <p:nvPicPr>
          <p:cNvPr id="5" name="图片 4"/>
          <p:cNvPicPr>
            <a:picLocks noChangeAspect="1"/>
          </p:cNvPicPr>
          <p:nvPr/>
        </p:nvPicPr>
        <p:blipFill>
          <a:blip r:embed="rId2"/>
          <a:stretch>
            <a:fillRect/>
          </a:stretch>
        </p:blipFill>
        <p:spPr>
          <a:xfrm>
            <a:off x="8327454" y="2925738"/>
            <a:ext cx="3024336" cy="2520280"/>
          </a:xfrm>
          <a:prstGeom prst="rect">
            <a:avLst/>
          </a:prstGeom>
        </p:spPr>
      </p:pic>
      <p:sp>
        <p:nvSpPr>
          <p:cNvPr id="8" name="矩形 7"/>
          <p:cNvSpPr/>
          <p:nvPr/>
        </p:nvSpPr>
        <p:spPr>
          <a:xfrm>
            <a:off x="3502918" y="5662042"/>
            <a:ext cx="2249334" cy="446276"/>
          </a:xfrm>
          <a:prstGeom prst="rect">
            <a:avLst/>
          </a:prstGeom>
        </p:spPr>
        <p:txBody>
          <a:bodyPr wrap="none">
            <a:spAutoFit/>
          </a:bodyPr>
          <a:lstStyle/>
          <a:p>
            <a:r>
              <a:rPr lang="zh-CN" altLang="zh-CN"/>
              <a:t>课程及先修关系</a:t>
            </a:r>
            <a:endParaRPr lang="zh-CN" altLang="en-US"/>
          </a:p>
        </p:txBody>
      </p:sp>
    </p:spTree>
    <p:extLst>
      <p:ext uri="{BB962C8B-B14F-4D97-AF65-F5344CB8AC3E}">
        <p14:creationId xmlns:p14="http://schemas.microsoft.com/office/powerpoint/2010/main" val="26485130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zh-CN" altLang="zh-CN"/>
              <a:t>对于一个包含</a:t>
            </a:r>
            <a:r>
              <a:rPr lang="en-US" altLang="zh-CN"/>
              <a:t>n</a:t>
            </a:r>
            <a:r>
              <a:rPr lang="zh-CN" altLang="zh-CN"/>
              <a:t>个顶点的有向图，将所有顶点排成一个线性序列</a:t>
            </a:r>
            <a:r>
              <a:rPr lang="en-US" altLang="zh-CN"/>
              <a:t>S</a:t>
            </a:r>
            <a:r>
              <a:rPr lang="zh-CN" altLang="zh-CN"/>
              <a:t>，</a:t>
            </a:r>
            <a:r>
              <a:rPr lang="zh-CN" altLang="zh-CN" smtClean="0"/>
              <a:t>要求</a:t>
            </a:r>
            <a:r>
              <a:rPr lang="zh-CN" altLang="en-US" smtClean="0"/>
              <a:t>：</a:t>
            </a:r>
            <a:r>
              <a:rPr lang="zh-CN" altLang="zh-CN" smtClean="0"/>
              <a:t>如果</a:t>
            </a:r>
            <a:r>
              <a:rPr lang="zh-CN" altLang="zh-CN"/>
              <a:t>有向图中存在从</a:t>
            </a:r>
            <a:r>
              <a:rPr lang="zh-CN" altLang="zh-CN" smtClean="0"/>
              <a:t>顶点</a:t>
            </a:r>
            <a:r>
              <a:rPr lang="en-US" altLang="zh-CN" smtClean="0"/>
              <a:t>u</a:t>
            </a:r>
            <a:r>
              <a:rPr lang="zh-CN" altLang="zh-CN" smtClean="0"/>
              <a:t>到</a:t>
            </a:r>
            <a:r>
              <a:rPr lang="zh-CN" altLang="zh-CN"/>
              <a:t>顶点</a:t>
            </a:r>
            <a:r>
              <a:rPr lang="en-US" altLang="zh-CN" smtClean="0"/>
              <a:t>v</a:t>
            </a:r>
            <a:r>
              <a:rPr lang="zh-CN" altLang="zh-CN" smtClean="0"/>
              <a:t>的</a:t>
            </a:r>
            <a:r>
              <a:rPr lang="zh-CN" altLang="zh-CN"/>
              <a:t>有向边，那么序列</a:t>
            </a:r>
            <a:r>
              <a:rPr lang="en-US" altLang="zh-CN"/>
              <a:t>S</a:t>
            </a:r>
            <a:r>
              <a:rPr lang="zh-CN" altLang="zh-CN" smtClean="0"/>
              <a:t>中</a:t>
            </a:r>
            <a:r>
              <a:rPr lang="en-US" altLang="zh-CN"/>
              <a:t>u</a:t>
            </a:r>
            <a:r>
              <a:rPr lang="zh-CN" altLang="zh-CN" smtClean="0"/>
              <a:t>必定</a:t>
            </a:r>
            <a:r>
              <a:rPr lang="zh-CN" altLang="zh-CN"/>
              <a:t>出现在</a:t>
            </a:r>
            <a:r>
              <a:rPr lang="en-US" altLang="zh-CN" smtClean="0"/>
              <a:t>v</a:t>
            </a:r>
            <a:r>
              <a:rPr lang="zh-CN" altLang="zh-CN" smtClean="0"/>
              <a:t>之前</a:t>
            </a:r>
            <a:r>
              <a:rPr lang="zh-CN" altLang="en-US" smtClean="0"/>
              <a:t>。</a:t>
            </a:r>
            <a:endParaRPr lang="en-US" altLang="zh-CN" smtClean="0"/>
          </a:p>
          <a:p>
            <a:r>
              <a:rPr lang="zh-CN" altLang="zh-CN" smtClean="0"/>
              <a:t>序列</a:t>
            </a:r>
            <a:r>
              <a:rPr lang="en-US" altLang="zh-CN"/>
              <a:t>S</a:t>
            </a:r>
            <a:r>
              <a:rPr lang="zh-CN" altLang="zh-CN"/>
              <a:t>称为该有向图的拓扑序列（</a:t>
            </a:r>
            <a:r>
              <a:rPr lang="en-US" altLang="zh-CN"/>
              <a:t> topological order </a:t>
            </a:r>
            <a:r>
              <a:rPr lang="zh-CN" altLang="zh-CN" smtClean="0"/>
              <a:t>）</a:t>
            </a:r>
            <a:r>
              <a:rPr lang="zh-CN" altLang="en-US" smtClean="0"/>
              <a:t>。</a:t>
            </a:r>
            <a:endParaRPr lang="en-US" altLang="zh-CN" smtClean="0"/>
          </a:p>
          <a:p>
            <a:r>
              <a:rPr lang="zh-CN" altLang="zh-CN" smtClean="0"/>
              <a:t>构造</a:t>
            </a:r>
            <a:r>
              <a:rPr lang="zh-CN" altLang="zh-CN"/>
              <a:t>拓扑序列的过程称为拓扑排序（</a:t>
            </a:r>
            <a:r>
              <a:rPr lang="en-US" altLang="zh-CN"/>
              <a:t>topological sorting</a:t>
            </a:r>
            <a:r>
              <a:rPr lang="zh-CN" altLang="zh-CN"/>
              <a:t>）</a:t>
            </a:r>
            <a:r>
              <a:rPr lang="zh-CN" altLang="zh-CN" smtClean="0"/>
              <a:t>。</a:t>
            </a:r>
            <a:endParaRPr lang="en-US" altLang="zh-CN" smtClean="0"/>
          </a:p>
          <a:p>
            <a:r>
              <a:rPr lang="en-US" altLang="zh-CN" smtClean="0"/>
              <a:t>v0,v1,v2,v3,v4,v5</a:t>
            </a:r>
          </a:p>
          <a:p>
            <a:r>
              <a:rPr lang="en-US" altLang="zh-CN" smtClean="0"/>
              <a:t>v0,v1,v2,v4,v3,v5</a:t>
            </a:r>
          </a:p>
          <a:p>
            <a:r>
              <a:rPr lang="en-US" altLang="zh-CN" smtClean="0"/>
              <a:t>v0,v1,v2,v3,v5,v4</a:t>
            </a:r>
            <a:endParaRPr lang="zh-CN" altLang="en-US"/>
          </a:p>
        </p:txBody>
      </p:sp>
      <p:sp>
        <p:nvSpPr>
          <p:cNvPr id="3" name="标题 2"/>
          <p:cNvSpPr>
            <a:spLocks noGrp="1"/>
          </p:cNvSpPr>
          <p:nvPr>
            <p:ph type="title"/>
          </p:nvPr>
        </p:nvSpPr>
        <p:spPr/>
        <p:txBody>
          <a:bodyPr>
            <a:normAutofit fontScale="90000"/>
          </a:bodyPr>
          <a:lstStyle/>
          <a:p>
            <a:r>
              <a:rPr lang="zh-CN" altLang="en-US" smtClean="0"/>
              <a:t>拓扑排序</a:t>
            </a:r>
            <a:endParaRPr lang="zh-CN" altLang="en-US"/>
          </a:p>
        </p:txBody>
      </p:sp>
      <p:pic>
        <p:nvPicPr>
          <p:cNvPr id="4" name="图片 3"/>
          <p:cNvPicPr>
            <a:picLocks noChangeAspect="1"/>
          </p:cNvPicPr>
          <p:nvPr/>
        </p:nvPicPr>
        <p:blipFill>
          <a:blip r:embed="rId2"/>
          <a:stretch>
            <a:fillRect/>
          </a:stretch>
        </p:blipFill>
        <p:spPr>
          <a:xfrm>
            <a:off x="7823398" y="3925094"/>
            <a:ext cx="3024336" cy="2520280"/>
          </a:xfrm>
          <a:prstGeom prst="rect">
            <a:avLst/>
          </a:prstGeom>
        </p:spPr>
      </p:pic>
      <p:sp>
        <p:nvSpPr>
          <p:cNvPr id="5" name="矩形 4"/>
          <p:cNvSpPr/>
          <p:nvPr/>
        </p:nvSpPr>
        <p:spPr>
          <a:xfrm>
            <a:off x="4775277" y="5220487"/>
            <a:ext cx="479618" cy="446276"/>
          </a:xfrm>
          <a:prstGeom prst="rect">
            <a:avLst/>
          </a:prstGeom>
        </p:spPr>
        <p:txBody>
          <a:bodyPr wrap="none">
            <a:spAutoFit/>
          </a:bodyPr>
          <a:lstStyle/>
          <a:p>
            <a:r>
              <a:rPr lang="en-US" altLang="zh-CN"/>
              <a:t>×</a:t>
            </a:r>
            <a:endParaRPr lang="zh-CN" altLang="en-US"/>
          </a:p>
        </p:txBody>
      </p:sp>
      <p:sp>
        <p:nvSpPr>
          <p:cNvPr id="6" name="矩形 5"/>
          <p:cNvSpPr/>
          <p:nvPr/>
        </p:nvSpPr>
        <p:spPr>
          <a:xfrm>
            <a:off x="4849015" y="4005858"/>
            <a:ext cx="332142" cy="446276"/>
          </a:xfrm>
          <a:prstGeom prst="rect">
            <a:avLst/>
          </a:prstGeom>
        </p:spPr>
        <p:txBody>
          <a:bodyPr wrap="none">
            <a:spAutoFit/>
          </a:bodyPr>
          <a:lstStyle/>
          <a:p>
            <a:r>
              <a:rPr lang="zh-CN" altLang="en-US"/>
              <a:t>√</a:t>
            </a:r>
          </a:p>
        </p:txBody>
      </p:sp>
      <p:sp>
        <p:nvSpPr>
          <p:cNvPr id="7" name="矩形 6"/>
          <p:cNvSpPr/>
          <p:nvPr/>
        </p:nvSpPr>
        <p:spPr>
          <a:xfrm>
            <a:off x="4849015" y="4604534"/>
            <a:ext cx="332142" cy="446276"/>
          </a:xfrm>
          <a:prstGeom prst="rect">
            <a:avLst/>
          </a:prstGeom>
        </p:spPr>
        <p:txBody>
          <a:bodyPr wrap="none">
            <a:spAutoFit/>
          </a:bodyPr>
          <a:lstStyle/>
          <a:p>
            <a:r>
              <a:rPr lang="zh-CN" altLang="en-US"/>
              <a:t>√</a:t>
            </a:r>
          </a:p>
        </p:txBody>
      </p:sp>
    </p:spTree>
    <p:extLst>
      <p:ext uri="{BB962C8B-B14F-4D97-AF65-F5344CB8AC3E}">
        <p14:creationId xmlns:p14="http://schemas.microsoft.com/office/powerpoint/2010/main" val="1892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有向图中存在回路，则</a:t>
            </a:r>
            <a:r>
              <a:rPr lang="zh-CN" altLang="zh-CN" smtClean="0"/>
              <a:t>无法</a:t>
            </a:r>
            <a:r>
              <a:rPr lang="zh-CN" altLang="en-US" smtClean="0"/>
              <a:t>求出拓扑序列。</a:t>
            </a:r>
            <a:endParaRPr lang="en-US" altLang="zh-CN" smtClean="0"/>
          </a:p>
          <a:p>
            <a:r>
              <a:rPr lang="zh-CN" altLang="en-US" smtClean="0"/>
              <a:t>（广度优先）拓扑排序算法可用于</a:t>
            </a:r>
            <a:r>
              <a:rPr lang="zh-CN" altLang="zh-CN" smtClean="0"/>
              <a:t>判断</a:t>
            </a:r>
            <a:r>
              <a:rPr lang="zh-CN" altLang="en-US" smtClean="0"/>
              <a:t>有向</a:t>
            </a:r>
            <a:r>
              <a:rPr lang="zh-CN" altLang="zh-CN" smtClean="0"/>
              <a:t>图</a:t>
            </a:r>
            <a:r>
              <a:rPr lang="zh-CN" altLang="zh-CN"/>
              <a:t>中是否有</a:t>
            </a:r>
            <a:r>
              <a:rPr lang="zh-CN" altLang="zh-CN" smtClean="0"/>
              <a:t>回路</a:t>
            </a:r>
            <a:r>
              <a:rPr lang="zh-CN" altLang="en-US" smtClean="0"/>
              <a:t>。</a:t>
            </a:r>
            <a:endParaRPr lang="zh-CN" altLang="en-US"/>
          </a:p>
        </p:txBody>
      </p:sp>
      <p:sp>
        <p:nvSpPr>
          <p:cNvPr id="3" name="标题 2"/>
          <p:cNvSpPr>
            <a:spLocks noGrp="1"/>
          </p:cNvSpPr>
          <p:nvPr>
            <p:ph type="title"/>
          </p:nvPr>
        </p:nvSpPr>
        <p:spPr/>
        <p:txBody>
          <a:bodyPr>
            <a:normAutofit fontScale="90000"/>
          </a:bodyPr>
          <a:lstStyle/>
          <a:p>
            <a:r>
              <a:rPr lang="zh-CN" altLang="en-US"/>
              <a:t>拓扑排序</a:t>
            </a:r>
          </a:p>
        </p:txBody>
      </p:sp>
      <p:pic>
        <p:nvPicPr>
          <p:cNvPr id="5" name="图片 4"/>
          <p:cNvPicPr>
            <a:picLocks noChangeAspect="1"/>
          </p:cNvPicPr>
          <p:nvPr/>
        </p:nvPicPr>
        <p:blipFill>
          <a:blip r:embed="rId3"/>
          <a:stretch>
            <a:fillRect/>
          </a:stretch>
        </p:blipFill>
        <p:spPr>
          <a:xfrm>
            <a:off x="8255446" y="2623584"/>
            <a:ext cx="3384376" cy="3128499"/>
          </a:xfrm>
          <a:prstGeom prst="rect">
            <a:avLst/>
          </a:prstGeom>
        </p:spPr>
      </p:pic>
    </p:spTree>
    <p:extLst>
      <p:ext uri="{BB962C8B-B14F-4D97-AF65-F5344CB8AC3E}">
        <p14:creationId xmlns:p14="http://schemas.microsoft.com/office/powerpoint/2010/main" val="4023124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对无法</a:t>
            </a:r>
            <a:r>
              <a:rPr lang="zh-CN" altLang="zh-CN"/>
              <a:t>确定是否有环的</a:t>
            </a:r>
            <a:r>
              <a:rPr lang="en-US" altLang="zh-CN"/>
              <a:t>AOV</a:t>
            </a:r>
            <a:r>
              <a:rPr lang="zh-CN" altLang="zh-CN"/>
              <a:t>网，通过拓扑</a:t>
            </a:r>
            <a:r>
              <a:rPr lang="zh-CN" altLang="zh-CN" smtClean="0"/>
              <a:t>排序</a:t>
            </a:r>
            <a:r>
              <a:rPr lang="en-US" altLang="zh-CN" smtClean="0"/>
              <a:t>(</a:t>
            </a:r>
            <a:r>
              <a:rPr lang="zh-CN" altLang="en-US" smtClean="0"/>
              <a:t>广度</a:t>
            </a:r>
            <a:r>
              <a:rPr lang="en-US" altLang="zh-CN" smtClean="0"/>
              <a:t>)</a:t>
            </a:r>
            <a:r>
              <a:rPr lang="zh-CN" altLang="zh-CN" smtClean="0"/>
              <a:t>可以</a:t>
            </a:r>
            <a:r>
              <a:rPr lang="zh-CN" altLang="zh-CN"/>
              <a:t>判断整个工程是否可以顺利进行。</a:t>
            </a:r>
          </a:p>
          <a:p>
            <a:r>
              <a:rPr lang="zh-CN" altLang="zh-CN" smtClean="0"/>
              <a:t>对</a:t>
            </a:r>
            <a:r>
              <a:rPr lang="en-US" altLang="zh-CN"/>
              <a:t>AOV</a:t>
            </a:r>
            <a:r>
              <a:rPr lang="zh-CN" altLang="zh-CN"/>
              <a:t>网进行拓扑排序，对各个顶点表示的活动的执行先后次序进行排定</a:t>
            </a:r>
            <a:r>
              <a:rPr lang="zh-CN" altLang="zh-CN" smtClean="0"/>
              <a:t>，如对</a:t>
            </a:r>
            <a:r>
              <a:rPr lang="zh-CN" altLang="zh-CN"/>
              <a:t>课程及先修</a:t>
            </a:r>
            <a:r>
              <a:rPr lang="zh-CN" altLang="zh-CN" smtClean="0"/>
              <a:t>关系</a:t>
            </a:r>
            <a:r>
              <a:rPr lang="en-US" altLang="zh-CN" smtClean="0"/>
              <a:t>AOV</a:t>
            </a:r>
            <a:r>
              <a:rPr lang="zh-CN" altLang="en-US" smtClean="0"/>
              <a:t>网</a:t>
            </a:r>
            <a:r>
              <a:rPr lang="zh-CN" altLang="zh-CN" smtClean="0"/>
              <a:t>进行</a:t>
            </a:r>
            <a:r>
              <a:rPr lang="zh-CN" altLang="zh-CN"/>
              <a:t>拓扑排序</a:t>
            </a:r>
            <a:r>
              <a:rPr lang="zh-CN" altLang="zh-CN" smtClean="0"/>
              <a:t>，</a:t>
            </a:r>
            <a:r>
              <a:rPr lang="zh-CN" altLang="en-US" smtClean="0"/>
              <a:t>可对</a:t>
            </a:r>
            <a:r>
              <a:rPr lang="zh-CN" altLang="zh-CN" smtClean="0"/>
              <a:t>课程次序</a:t>
            </a:r>
            <a:r>
              <a:rPr lang="zh-CN" altLang="en-US" smtClean="0"/>
              <a:t>做线性</a:t>
            </a:r>
            <a:r>
              <a:rPr lang="zh-CN" altLang="zh-CN" smtClean="0"/>
              <a:t>排定。</a:t>
            </a:r>
            <a:endParaRPr lang="en-US" altLang="zh-CN" smtClean="0"/>
          </a:p>
          <a:p>
            <a:endParaRPr lang="zh-CN" altLang="en-US"/>
          </a:p>
        </p:txBody>
      </p:sp>
      <p:sp>
        <p:nvSpPr>
          <p:cNvPr id="3" name="标题 2"/>
          <p:cNvSpPr>
            <a:spLocks noGrp="1"/>
          </p:cNvSpPr>
          <p:nvPr>
            <p:ph type="title"/>
          </p:nvPr>
        </p:nvSpPr>
        <p:spPr/>
        <p:txBody>
          <a:bodyPr>
            <a:normAutofit fontScale="90000"/>
          </a:bodyPr>
          <a:lstStyle/>
          <a:p>
            <a:r>
              <a:rPr lang="zh-CN" altLang="en-US" smtClean="0"/>
              <a:t>实际意义</a:t>
            </a:r>
            <a:endParaRPr lang="zh-CN" altLang="en-US"/>
          </a:p>
        </p:txBody>
      </p:sp>
    </p:spTree>
    <p:extLst>
      <p:ext uri="{BB962C8B-B14F-4D97-AF65-F5344CB8AC3E}">
        <p14:creationId xmlns:p14="http://schemas.microsoft.com/office/powerpoint/2010/main" val="345858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从有向图中选取一个没有前驱的顶点，加入到拓扑序列，接着从图中删去此顶点以及所有以它出发的边</a:t>
            </a:r>
            <a:r>
              <a:rPr lang="zh-CN" altLang="zh-CN" smtClean="0"/>
              <a:t>；</a:t>
            </a:r>
            <a:endParaRPr lang="en-US" altLang="zh-CN" smtClean="0"/>
          </a:p>
          <a:p>
            <a:r>
              <a:rPr lang="zh-CN" altLang="zh-CN" smtClean="0"/>
              <a:t>重复</a:t>
            </a:r>
            <a:r>
              <a:rPr lang="zh-CN" altLang="zh-CN"/>
              <a:t>以上过程直至图中所有顶点加入到拓扑序列中，或者找不到没有前驱的顶点为止</a:t>
            </a:r>
            <a:r>
              <a:rPr lang="zh-CN" altLang="zh-CN" smtClean="0"/>
              <a:t>。</a:t>
            </a:r>
            <a:endParaRPr lang="en-US" altLang="zh-CN" smtClean="0"/>
          </a:p>
          <a:p>
            <a:r>
              <a:rPr lang="zh-CN" altLang="zh-CN" smtClean="0"/>
              <a:t>这个</a:t>
            </a:r>
            <a:r>
              <a:rPr lang="zh-CN" altLang="zh-CN"/>
              <a:t>过程相当于从入度为</a:t>
            </a:r>
            <a:r>
              <a:rPr lang="en-US" altLang="zh-CN"/>
              <a:t>0</a:t>
            </a:r>
            <a:r>
              <a:rPr lang="zh-CN" altLang="zh-CN"/>
              <a:t>的顶点开始，一层层向外扩展的广度优先搜索，因此称为广度优先搜索拓扑排序。</a:t>
            </a:r>
          </a:p>
          <a:p>
            <a:endParaRPr lang="zh-CN" altLang="en-US"/>
          </a:p>
        </p:txBody>
      </p:sp>
      <p:sp>
        <p:nvSpPr>
          <p:cNvPr id="3" name="标题 2"/>
          <p:cNvSpPr>
            <a:spLocks noGrp="1"/>
          </p:cNvSpPr>
          <p:nvPr>
            <p:ph type="title"/>
          </p:nvPr>
        </p:nvSpPr>
        <p:spPr/>
        <p:txBody>
          <a:bodyPr>
            <a:normAutofit fontScale="90000"/>
          </a:bodyPr>
          <a:lstStyle/>
          <a:p>
            <a:r>
              <a:rPr lang="zh-CN" altLang="en-US" smtClean="0"/>
              <a:t>广度优先搜索拓扑排序</a:t>
            </a:r>
            <a:endParaRPr lang="zh-CN" altLang="en-US"/>
          </a:p>
        </p:txBody>
      </p:sp>
    </p:spTree>
    <p:extLst>
      <p:ext uri="{BB962C8B-B14F-4D97-AF65-F5344CB8AC3E}">
        <p14:creationId xmlns:p14="http://schemas.microsoft.com/office/powerpoint/2010/main" val="240116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Oval 2"/>
          <p:cNvSpPr>
            <a:spLocks noChangeArrowheads="1"/>
          </p:cNvSpPr>
          <p:nvPr/>
        </p:nvSpPr>
        <p:spPr bwMode="auto">
          <a:xfrm>
            <a:off x="1930149" y="762176"/>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a</a:t>
            </a:r>
            <a:endParaRPr lang="en-US" altLang="zh-CN" sz="3200" smtClean="0">
              <a:solidFill>
                <a:srgbClr val="000000"/>
              </a:solidFill>
              <a:latin typeface="Times New Roman" pitchFamily="18" charset="0"/>
            </a:endParaRPr>
          </a:p>
        </p:txBody>
      </p:sp>
      <p:sp>
        <p:nvSpPr>
          <p:cNvPr id="216067" name="Oval 3"/>
          <p:cNvSpPr>
            <a:spLocks noChangeArrowheads="1"/>
          </p:cNvSpPr>
          <p:nvPr/>
        </p:nvSpPr>
        <p:spPr bwMode="auto">
          <a:xfrm>
            <a:off x="1930149" y="2134094"/>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b</a:t>
            </a:r>
            <a:endParaRPr lang="en-US" altLang="zh-CN" sz="3200" smtClean="0">
              <a:solidFill>
                <a:srgbClr val="000000"/>
              </a:solidFill>
              <a:latin typeface="Times New Roman" pitchFamily="18" charset="0"/>
            </a:endParaRPr>
          </a:p>
        </p:txBody>
      </p:sp>
      <p:sp>
        <p:nvSpPr>
          <p:cNvPr id="216068" name="Oval 4"/>
          <p:cNvSpPr>
            <a:spLocks noChangeArrowheads="1"/>
          </p:cNvSpPr>
          <p:nvPr/>
        </p:nvSpPr>
        <p:spPr bwMode="auto">
          <a:xfrm>
            <a:off x="4063471" y="228653"/>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c</a:t>
            </a:r>
            <a:endParaRPr lang="en-US" altLang="zh-CN" sz="3200" smtClean="0">
              <a:solidFill>
                <a:srgbClr val="000000"/>
              </a:solidFill>
              <a:latin typeface="Times New Roman" pitchFamily="18" charset="0"/>
            </a:endParaRPr>
          </a:p>
        </p:txBody>
      </p:sp>
      <p:sp>
        <p:nvSpPr>
          <p:cNvPr id="216069" name="Oval 5"/>
          <p:cNvSpPr>
            <a:spLocks noChangeArrowheads="1"/>
          </p:cNvSpPr>
          <p:nvPr/>
        </p:nvSpPr>
        <p:spPr bwMode="auto">
          <a:xfrm>
            <a:off x="4063471" y="1448135"/>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g</a:t>
            </a:r>
            <a:endParaRPr lang="en-US" altLang="zh-CN" sz="3200" smtClean="0">
              <a:solidFill>
                <a:srgbClr val="000000"/>
              </a:solidFill>
              <a:latin typeface="Times New Roman" pitchFamily="18" charset="0"/>
            </a:endParaRPr>
          </a:p>
        </p:txBody>
      </p:sp>
      <p:sp>
        <p:nvSpPr>
          <p:cNvPr id="216070" name="Oval 6"/>
          <p:cNvSpPr>
            <a:spLocks noChangeArrowheads="1"/>
          </p:cNvSpPr>
          <p:nvPr/>
        </p:nvSpPr>
        <p:spPr bwMode="auto">
          <a:xfrm>
            <a:off x="4063471" y="2667617"/>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h</a:t>
            </a:r>
            <a:endParaRPr lang="en-US" altLang="zh-CN" sz="3200" smtClean="0">
              <a:solidFill>
                <a:srgbClr val="000000"/>
              </a:solidFill>
              <a:latin typeface="Times New Roman" pitchFamily="18" charset="0"/>
            </a:endParaRPr>
          </a:p>
        </p:txBody>
      </p:sp>
      <p:sp>
        <p:nvSpPr>
          <p:cNvPr id="216071" name="Oval 7"/>
          <p:cNvSpPr>
            <a:spLocks noChangeArrowheads="1"/>
          </p:cNvSpPr>
          <p:nvPr/>
        </p:nvSpPr>
        <p:spPr bwMode="auto">
          <a:xfrm>
            <a:off x="6095207" y="762176"/>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d</a:t>
            </a:r>
            <a:endParaRPr lang="en-US" altLang="zh-CN" sz="3200" smtClean="0">
              <a:solidFill>
                <a:srgbClr val="000000"/>
              </a:solidFill>
              <a:latin typeface="Times New Roman" pitchFamily="18" charset="0"/>
            </a:endParaRPr>
          </a:p>
        </p:txBody>
      </p:sp>
      <p:sp>
        <p:nvSpPr>
          <p:cNvPr id="216072" name="Oval 8"/>
          <p:cNvSpPr>
            <a:spLocks noChangeArrowheads="1"/>
          </p:cNvSpPr>
          <p:nvPr/>
        </p:nvSpPr>
        <p:spPr bwMode="auto">
          <a:xfrm>
            <a:off x="6095207" y="2134094"/>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f</a:t>
            </a:r>
            <a:endParaRPr lang="en-US" altLang="zh-CN" sz="3200" smtClean="0">
              <a:solidFill>
                <a:srgbClr val="000000"/>
              </a:solidFill>
              <a:latin typeface="Times New Roman" pitchFamily="18" charset="0"/>
            </a:endParaRPr>
          </a:p>
        </p:txBody>
      </p:sp>
      <p:sp>
        <p:nvSpPr>
          <p:cNvPr id="216073" name="Oval 9"/>
          <p:cNvSpPr>
            <a:spLocks noChangeArrowheads="1"/>
          </p:cNvSpPr>
          <p:nvPr/>
        </p:nvSpPr>
        <p:spPr bwMode="auto">
          <a:xfrm>
            <a:off x="8126942" y="1448135"/>
            <a:ext cx="812694" cy="533524"/>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fontAlgn="base">
              <a:spcBef>
                <a:spcPct val="0"/>
              </a:spcBef>
              <a:spcAft>
                <a:spcPct val="0"/>
              </a:spcAft>
              <a:buFont typeface="Wingdings" pitchFamily="2" charset="2"/>
              <a:buNone/>
            </a:pPr>
            <a:r>
              <a:rPr lang="en-US" altLang="zh-CN" sz="3200" b="1" smtClean="0">
                <a:solidFill>
                  <a:srgbClr val="000000"/>
                </a:solidFill>
                <a:latin typeface="Times New Roman" pitchFamily="18" charset="0"/>
              </a:rPr>
              <a:t>e</a:t>
            </a:r>
            <a:endParaRPr lang="en-US" altLang="zh-CN" sz="3200" smtClean="0">
              <a:solidFill>
                <a:srgbClr val="000000"/>
              </a:solidFill>
              <a:latin typeface="Times New Roman" pitchFamily="18" charset="0"/>
            </a:endParaRPr>
          </a:p>
        </p:txBody>
      </p:sp>
      <p:sp>
        <p:nvSpPr>
          <p:cNvPr id="216074" name="Line 10"/>
          <p:cNvSpPr>
            <a:spLocks noChangeShapeType="1"/>
          </p:cNvSpPr>
          <p:nvPr/>
        </p:nvSpPr>
        <p:spPr bwMode="auto">
          <a:xfrm flipV="1">
            <a:off x="2742843" y="533524"/>
            <a:ext cx="1320628" cy="381088"/>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75" name="Line 11"/>
          <p:cNvSpPr>
            <a:spLocks noChangeShapeType="1"/>
          </p:cNvSpPr>
          <p:nvPr/>
        </p:nvSpPr>
        <p:spPr bwMode="auto">
          <a:xfrm>
            <a:off x="2742843" y="1143265"/>
            <a:ext cx="1320628" cy="381088"/>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76" name="Line 12"/>
          <p:cNvSpPr>
            <a:spLocks noChangeShapeType="1"/>
          </p:cNvSpPr>
          <p:nvPr/>
        </p:nvSpPr>
        <p:spPr bwMode="auto">
          <a:xfrm flipV="1">
            <a:off x="2742843" y="1829223"/>
            <a:ext cx="1422215" cy="457306"/>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77" name="Line 13"/>
          <p:cNvSpPr>
            <a:spLocks noChangeShapeType="1"/>
          </p:cNvSpPr>
          <p:nvPr/>
        </p:nvSpPr>
        <p:spPr bwMode="auto">
          <a:xfrm>
            <a:off x="2742843" y="2515182"/>
            <a:ext cx="1320628" cy="381088"/>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78" name="Line 14"/>
          <p:cNvSpPr>
            <a:spLocks noChangeShapeType="1"/>
          </p:cNvSpPr>
          <p:nvPr/>
        </p:nvSpPr>
        <p:spPr bwMode="auto">
          <a:xfrm>
            <a:off x="4876165" y="457306"/>
            <a:ext cx="1320628" cy="381088"/>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79" name="Line 15"/>
          <p:cNvSpPr>
            <a:spLocks noChangeShapeType="1"/>
          </p:cNvSpPr>
          <p:nvPr/>
        </p:nvSpPr>
        <p:spPr bwMode="auto">
          <a:xfrm flipH="1">
            <a:off x="4876165" y="1143265"/>
            <a:ext cx="1219041" cy="457306"/>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80" name="Line 16"/>
          <p:cNvSpPr>
            <a:spLocks noChangeShapeType="1"/>
          </p:cNvSpPr>
          <p:nvPr/>
        </p:nvSpPr>
        <p:spPr bwMode="auto">
          <a:xfrm>
            <a:off x="4876165" y="1829223"/>
            <a:ext cx="1320628" cy="457306"/>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81" name="Line 17"/>
          <p:cNvSpPr>
            <a:spLocks noChangeShapeType="1"/>
          </p:cNvSpPr>
          <p:nvPr/>
        </p:nvSpPr>
        <p:spPr bwMode="auto">
          <a:xfrm flipV="1">
            <a:off x="4876165" y="2591400"/>
            <a:ext cx="1320628" cy="304871"/>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82" name="Line 18"/>
          <p:cNvSpPr>
            <a:spLocks noChangeShapeType="1"/>
          </p:cNvSpPr>
          <p:nvPr/>
        </p:nvSpPr>
        <p:spPr bwMode="auto">
          <a:xfrm>
            <a:off x="6907901" y="990829"/>
            <a:ext cx="1219041" cy="533524"/>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83" name="Line 19"/>
          <p:cNvSpPr>
            <a:spLocks noChangeShapeType="1"/>
          </p:cNvSpPr>
          <p:nvPr/>
        </p:nvSpPr>
        <p:spPr bwMode="auto">
          <a:xfrm flipV="1">
            <a:off x="6907901" y="1829223"/>
            <a:ext cx="1219041" cy="533524"/>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itchFamily="34" charset="0"/>
              <a:buNone/>
            </a:pPr>
            <a:endParaRPr lang="zh-CN" altLang="en-US" sz="2400" b="1" smtClean="0">
              <a:solidFill>
                <a:srgbClr val="000000"/>
              </a:solidFill>
              <a:latin typeface="Times New Roman" pitchFamily="18" charset="0"/>
            </a:endParaRPr>
          </a:p>
        </p:txBody>
      </p:sp>
      <p:sp>
        <p:nvSpPr>
          <p:cNvPr id="216084" name="Text Box 20"/>
          <p:cNvSpPr txBox="1">
            <a:spLocks noChangeArrowheads="1"/>
          </p:cNvSpPr>
          <p:nvPr/>
        </p:nvSpPr>
        <p:spPr bwMode="auto">
          <a:xfrm>
            <a:off x="1299464" y="3413916"/>
            <a:ext cx="441089"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a</a:t>
            </a:r>
            <a:endParaRPr lang="en-US" altLang="zh-CN" sz="4000" smtClean="0">
              <a:solidFill>
                <a:srgbClr val="000000"/>
              </a:solidFill>
              <a:latin typeface="Times New Roman" pitchFamily="18" charset="0"/>
            </a:endParaRPr>
          </a:p>
        </p:txBody>
      </p:sp>
      <p:sp>
        <p:nvSpPr>
          <p:cNvPr id="216085" name="Text Box 21"/>
          <p:cNvSpPr txBox="1">
            <a:spLocks noChangeArrowheads="1"/>
          </p:cNvSpPr>
          <p:nvPr/>
        </p:nvSpPr>
        <p:spPr bwMode="auto">
          <a:xfrm>
            <a:off x="2336497" y="3413916"/>
            <a:ext cx="469939"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b</a:t>
            </a:r>
            <a:endParaRPr lang="en-US" altLang="zh-CN" sz="4000" smtClean="0">
              <a:solidFill>
                <a:srgbClr val="000000"/>
              </a:solidFill>
              <a:latin typeface="Times New Roman" pitchFamily="18" charset="0"/>
            </a:endParaRPr>
          </a:p>
        </p:txBody>
      </p:sp>
      <p:sp>
        <p:nvSpPr>
          <p:cNvPr id="216086" name="Text Box 22"/>
          <p:cNvSpPr txBox="1">
            <a:spLocks noChangeArrowheads="1"/>
          </p:cNvSpPr>
          <p:nvPr/>
        </p:nvSpPr>
        <p:spPr bwMode="auto">
          <a:xfrm>
            <a:off x="3377760" y="3413916"/>
            <a:ext cx="412238"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c</a:t>
            </a:r>
            <a:endParaRPr lang="en-US" altLang="zh-CN" sz="4000" smtClean="0">
              <a:solidFill>
                <a:srgbClr val="000000"/>
              </a:solidFill>
              <a:latin typeface="Times New Roman" pitchFamily="18" charset="0"/>
            </a:endParaRPr>
          </a:p>
        </p:txBody>
      </p:sp>
      <p:sp>
        <p:nvSpPr>
          <p:cNvPr id="216087" name="Text Box 23"/>
          <p:cNvSpPr txBox="1">
            <a:spLocks noChangeArrowheads="1"/>
          </p:cNvSpPr>
          <p:nvPr/>
        </p:nvSpPr>
        <p:spPr bwMode="auto">
          <a:xfrm>
            <a:off x="4368231" y="3413916"/>
            <a:ext cx="469939"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h</a:t>
            </a:r>
            <a:endParaRPr lang="en-US" altLang="zh-CN" sz="4000" smtClean="0">
              <a:solidFill>
                <a:srgbClr val="000000"/>
              </a:solidFill>
              <a:latin typeface="Times New Roman" pitchFamily="18" charset="0"/>
            </a:endParaRPr>
          </a:p>
        </p:txBody>
      </p:sp>
      <p:sp>
        <p:nvSpPr>
          <p:cNvPr id="216088" name="Text Box 24"/>
          <p:cNvSpPr txBox="1">
            <a:spLocks noChangeArrowheads="1"/>
          </p:cNvSpPr>
          <p:nvPr/>
        </p:nvSpPr>
        <p:spPr bwMode="auto">
          <a:xfrm>
            <a:off x="5282513" y="3413916"/>
            <a:ext cx="469939"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d</a:t>
            </a:r>
            <a:endParaRPr lang="en-US" altLang="zh-CN" sz="4000" smtClean="0">
              <a:solidFill>
                <a:srgbClr val="000000"/>
              </a:solidFill>
              <a:latin typeface="Times New Roman" pitchFamily="18" charset="0"/>
            </a:endParaRPr>
          </a:p>
        </p:txBody>
      </p:sp>
      <p:sp>
        <p:nvSpPr>
          <p:cNvPr id="216089" name="Text Box 25"/>
          <p:cNvSpPr txBox="1">
            <a:spLocks noChangeArrowheads="1"/>
          </p:cNvSpPr>
          <p:nvPr/>
        </p:nvSpPr>
        <p:spPr bwMode="auto">
          <a:xfrm>
            <a:off x="6323777" y="3413916"/>
            <a:ext cx="441089"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g</a:t>
            </a:r>
            <a:endParaRPr lang="en-US" altLang="zh-CN" sz="4000" smtClean="0">
              <a:solidFill>
                <a:srgbClr val="000000"/>
              </a:solidFill>
              <a:latin typeface="Times New Roman" pitchFamily="18" charset="0"/>
            </a:endParaRPr>
          </a:p>
        </p:txBody>
      </p:sp>
      <p:sp>
        <p:nvSpPr>
          <p:cNvPr id="216090" name="Text Box 26"/>
          <p:cNvSpPr txBox="1">
            <a:spLocks noChangeArrowheads="1"/>
          </p:cNvSpPr>
          <p:nvPr/>
        </p:nvSpPr>
        <p:spPr bwMode="auto">
          <a:xfrm>
            <a:off x="7314250" y="3413916"/>
            <a:ext cx="356142"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f</a:t>
            </a:r>
            <a:endParaRPr lang="en-US" altLang="zh-CN" sz="4000" smtClean="0">
              <a:solidFill>
                <a:srgbClr val="000000"/>
              </a:solidFill>
              <a:latin typeface="Times New Roman" pitchFamily="18" charset="0"/>
            </a:endParaRPr>
          </a:p>
        </p:txBody>
      </p:sp>
      <p:sp>
        <p:nvSpPr>
          <p:cNvPr id="216091" name="Text Box 27"/>
          <p:cNvSpPr txBox="1">
            <a:spLocks noChangeArrowheads="1"/>
          </p:cNvSpPr>
          <p:nvPr/>
        </p:nvSpPr>
        <p:spPr bwMode="auto">
          <a:xfrm>
            <a:off x="8228530" y="3413916"/>
            <a:ext cx="412238"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4000" b="1" smtClean="0">
                <a:solidFill>
                  <a:srgbClr val="CC0000"/>
                </a:solidFill>
                <a:latin typeface="Times New Roman" pitchFamily="18" charset="0"/>
              </a:rPr>
              <a:t>e</a:t>
            </a:r>
            <a:endParaRPr lang="en-US" altLang="zh-CN" sz="4000" smtClean="0">
              <a:solidFill>
                <a:srgbClr val="000000"/>
              </a:solidFill>
              <a:latin typeface="Times New Roman" pitchFamily="18" charset="0"/>
            </a:endParaRPr>
          </a:p>
        </p:txBody>
      </p:sp>
      <p:sp useBgFill="1">
        <p:nvSpPr>
          <p:cNvPr id="216092" name="Rectangle 28"/>
          <p:cNvSpPr>
            <a:spLocks noChangeArrowheads="1"/>
          </p:cNvSpPr>
          <p:nvPr/>
        </p:nvSpPr>
        <p:spPr bwMode="auto">
          <a:xfrm>
            <a:off x="1828562" y="685959"/>
            <a:ext cx="1015868"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3" name="Rectangle 29"/>
          <p:cNvSpPr>
            <a:spLocks noChangeArrowheads="1"/>
          </p:cNvSpPr>
          <p:nvPr/>
        </p:nvSpPr>
        <p:spPr bwMode="auto">
          <a:xfrm>
            <a:off x="2844430" y="457306"/>
            <a:ext cx="1219041" cy="457306"/>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4" name="Rectangle 30"/>
          <p:cNvSpPr>
            <a:spLocks noChangeArrowheads="1"/>
          </p:cNvSpPr>
          <p:nvPr/>
        </p:nvSpPr>
        <p:spPr bwMode="auto">
          <a:xfrm>
            <a:off x="2844430" y="1143265"/>
            <a:ext cx="1219041" cy="457306"/>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5" name="Rectangle 31"/>
          <p:cNvSpPr>
            <a:spLocks noChangeArrowheads="1"/>
          </p:cNvSpPr>
          <p:nvPr/>
        </p:nvSpPr>
        <p:spPr bwMode="auto">
          <a:xfrm>
            <a:off x="1828562" y="2057876"/>
            <a:ext cx="1015868"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6" name="Rectangle 32"/>
          <p:cNvSpPr>
            <a:spLocks noChangeArrowheads="1"/>
          </p:cNvSpPr>
          <p:nvPr/>
        </p:nvSpPr>
        <p:spPr bwMode="auto">
          <a:xfrm>
            <a:off x="2844430" y="1829223"/>
            <a:ext cx="1320628" cy="533524"/>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7" name="Rectangle 33"/>
          <p:cNvSpPr>
            <a:spLocks noChangeArrowheads="1"/>
          </p:cNvSpPr>
          <p:nvPr/>
        </p:nvSpPr>
        <p:spPr bwMode="auto">
          <a:xfrm>
            <a:off x="2844430" y="2515182"/>
            <a:ext cx="1219041" cy="457306"/>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8" name="Rectangle 34"/>
          <p:cNvSpPr>
            <a:spLocks noChangeArrowheads="1"/>
          </p:cNvSpPr>
          <p:nvPr/>
        </p:nvSpPr>
        <p:spPr bwMode="auto">
          <a:xfrm>
            <a:off x="3911091" y="122266"/>
            <a:ext cx="1015868"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099" name="Rectangle 35"/>
          <p:cNvSpPr>
            <a:spLocks noChangeArrowheads="1"/>
          </p:cNvSpPr>
          <p:nvPr/>
        </p:nvSpPr>
        <p:spPr bwMode="auto">
          <a:xfrm>
            <a:off x="4876165" y="435076"/>
            <a:ext cx="1320628" cy="381088"/>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0" name="Rectangle 36"/>
          <p:cNvSpPr>
            <a:spLocks noChangeArrowheads="1"/>
          </p:cNvSpPr>
          <p:nvPr/>
        </p:nvSpPr>
        <p:spPr bwMode="auto">
          <a:xfrm>
            <a:off x="3961884" y="2673969"/>
            <a:ext cx="1015868" cy="609741"/>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1" name="Rectangle 37"/>
          <p:cNvSpPr>
            <a:spLocks noChangeArrowheads="1"/>
          </p:cNvSpPr>
          <p:nvPr/>
        </p:nvSpPr>
        <p:spPr bwMode="auto">
          <a:xfrm>
            <a:off x="4825372" y="2604103"/>
            <a:ext cx="1219041" cy="533524"/>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2" name="Rectangle 38"/>
          <p:cNvSpPr>
            <a:spLocks noChangeArrowheads="1"/>
          </p:cNvSpPr>
          <p:nvPr/>
        </p:nvSpPr>
        <p:spPr bwMode="auto">
          <a:xfrm>
            <a:off x="5993620" y="609741"/>
            <a:ext cx="1015868" cy="762176"/>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3" name="Rectangle 39"/>
          <p:cNvSpPr>
            <a:spLocks noChangeArrowheads="1"/>
          </p:cNvSpPr>
          <p:nvPr/>
        </p:nvSpPr>
        <p:spPr bwMode="auto">
          <a:xfrm>
            <a:off x="4876165" y="990829"/>
            <a:ext cx="1219041" cy="609741"/>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4" name="Rectangle 40"/>
          <p:cNvSpPr>
            <a:spLocks noChangeArrowheads="1"/>
          </p:cNvSpPr>
          <p:nvPr/>
        </p:nvSpPr>
        <p:spPr bwMode="auto">
          <a:xfrm>
            <a:off x="6907901" y="914612"/>
            <a:ext cx="1219041"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5" name="Rectangle 41"/>
          <p:cNvSpPr>
            <a:spLocks noChangeArrowheads="1"/>
          </p:cNvSpPr>
          <p:nvPr/>
        </p:nvSpPr>
        <p:spPr bwMode="auto">
          <a:xfrm>
            <a:off x="3961884" y="1371918"/>
            <a:ext cx="1015868"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6" name="Rectangle 42"/>
          <p:cNvSpPr>
            <a:spLocks noChangeArrowheads="1"/>
          </p:cNvSpPr>
          <p:nvPr/>
        </p:nvSpPr>
        <p:spPr bwMode="auto">
          <a:xfrm>
            <a:off x="4977752" y="1753006"/>
            <a:ext cx="1117455" cy="533524"/>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7" name="Rectangle 43"/>
          <p:cNvSpPr>
            <a:spLocks noChangeArrowheads="1"/>
          </p:cNvSpPr>
          <p:nvPr/>
        </p:nvSpPr>
        <p:spPr bwMode="auto">
          <a:xfrm>
            <a:off x="5993620" y="2057876"/>
            <a:ext cx="914281"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8" name="Rectangle 44"/>
          <p:cNvSpPr>
            <a:spLocks noChangeArrowheads="1"/>
          </p:cNvSpPr>
          <p:nvPr/>
        </p:nvSpPr>
        <p:spPr bwMode="auto">
          <a:xfrm>
            <a:off x="6806314" y="1829223"/>
            <a:ext cx="1320628" cy="685959"/>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useBgFill="1">
        <p:nvSpPr>
          <p:cNvPr id="216109" name="Rectangle 45"/>
          <p:cNvSpPr>
            <a:spLocks noChangeArrowheads="1"/>
          </p:cNvSpPr>
          <p:nvPr/>
        </p:nvSpPr>
        <p:spPr bwMode="auto">
          <a:xfrm>
            <a:off x="7923769" y="1295700"/>
            <a:ext cx="1219041" cy="762176"/>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fontAlgn="base">
              <a:spcBef>
                <a:spcPct val="0"/>
              </a:spcBef>
              <a:spcAft>
                <a:spcPct val="0"/>
              </a:spcAft>
              <a:buFont typeface="Wingdings" pitchFamily="2" charset="2"/>
              <a:buNone/>
            </a:pPr>
            <a:endParaRPr lang="zh-CN" altLang="en-US" sz="2400" b="1" smtClean="0">
              <a:solidFill>
                <a:srgbClr val="000000"/>
              </a:solidFill>
              <a:latin typeface="Times New Roman" pitchFamily="18" charset="0"/>
            </a:endParaRPr>
          </a:p>
        </p:txBody>
      </p:sp>
      <p:sp>
        <p:nvSpPr>
          <p:cNvPr id="216111" name="Text Box 47"/>
          <p:cNvSpPr txBox="1">
            <a:spLocks noChangeArrowheads="1"/>
          </p:cNvSpPr>
          <p:nvPr/>
        </p:nvSpPr>
        <p:spPr bwMode="auto">
          <a:xfrm>
            <a:off x="2" y="5182803"/>
            <a:ext cx="691637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en-US" altLang="zh-CN" sz="3200" b="1" smtClean="0">
                <a:solidFill>
                  <a:srgbClr val="000000"/>
                </a:solidFill>
                <a:latin typeface="Times New Roman" pitchFamily="18" charset="0"/>
                <a:ea typeface="楷体_GB2312" pitchFamily="49" charset="-122"/>
              </a:rPr>
              <a:t>   </a:t>
            </a:r>
            <a:r>
              <a:rPr lang="zh-CN" altLang="en-US" sz="3200" b="1" smtClean="0">
                <a:solidFill>
                  <a:srgbClr val="800000"/>
                </a:solidFill>
                <a:latin typeface="Times New Roman" pitchFamily="18" charset="0"/>
                <a:ea typeface="楷体_GB2312" pitchFamily="49" charset="-122"/>
              </a:rPr>
              <a:t>没有前驱的顶点 </a:t>
            </a:r>
            <a:r>
              <a:rPr lang="zh-CN" altLang="en-US" sz="3200" b="1" smtClean="0">
                <a:solidFill>
                  <a:srgbClr val="800000"/>
                </a:solidFill>
                <a:latin typeface="Times New Roman" pitchFamily="18" charset="0"/>
                <a:ea typeface="楷体_GB2312" pitchFamily="49" charset="-122"/>
                <a:sym typeface="Symbol" pitchFamily="18" charset="2"/>
              </a:rPr>
              <a:t></a:t>
            </a:r>
            <a:r>
              <a:rPr lang="zh-CN" altLang="en-US" sz="3200" b="1" smtClean="0">
                <a:solidFill>
                  <a:srgbClr val="800000"/>
                </a:solidFill>
                <a:latin typeface="Times New Roman" pitchFamily="18" charset="0"/>
                <a:ea typeface="楷体_GB2312" pitchFamily="49" charset="-122"/>
              </a:rPr>
              <a:t> 入度为零的顶点</a:t>
            </a:r>
            <a:endParaRPr lang="zh-CN" altLang="en-US" sz="3200" b="1" smtClean="0">
              <a:solidFill>
                <a:srgbClr val="000000"/>
              </a:solidFill>
              <a:latin typeface="Times New Roman" pitchFamily="18" charset="0"/>
              <a:ea typeface="楷体_GB2312" pitchFamily="49" charset="-122"/>
            </a:endParaRPr>
          </a:p>
        </p:txBody>
      </p:sp>
      <p:sp>
        <p:nvSpPr>
          <p:cNvPr id="216112" name="Text Box 48"/>
          <p:cNvSpPr txBox="1">
            <a:spLocks noChangeArrowheads="1"/>
          </p:cNvSpPr>
          <p:nvPr/>
        </p:nvSpPr>
        <p:spPr bwMode="auto">
          <a:xfrm>
            <a:off x="385185" y="5956095"/>
            <a:ext cx="887339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buFont typeface="Wingdings" pitchFamily="2" charset="2"/>
              <a:buNone/>
            </a:pPr>
            <a:r>
              <a:rPr lang="zh-CN" altLang="en-US" sz="3200" b="1" smtClean="0">
                <a:solidFill>
                  <a:srgbClr val="800000"/>
                </a:solidFill>
                <a:latin typeface="Times New Roman" pitchFamily="18" charset="0"/>
                <a:ea typeface="楷体_GB2312" pitchFamily="49" charset="-122"/>
              </a:rPr>
              <a:t>删除顶点及以它开始的边 </a:t>
            </a:r>
            <a:r>
              <a:rPr lang="zh-CN" altLang="en-US" sz="3200" b="1" smtClean="0">
                <a:solidFill>
                  <a:srgbClr val="800000"/>
                </a:solidFill>
                <a:latin typeface="Times New Roman" pitchFamily="18" charset="0"/>
                <a:ea typeface="楷体_GB2312" pitchFamily="49" charset="-122"/>
                <a:sym typeface="Symbol" pitchFamily="18" charset="2"/>
              </a:rPr>
              <a:t></a:t>
            </a:r>
            <a:r>
              <a:rPr lang="zh-CN" altLang="en-US" sz="3200" b="1" smtClean="0">
                <a:solidFill>
                  <a:srgbClr val="800000"/>
                </a:solidFill>
                <a:latin typeface="Times New Roman" pitchFamily="18" charset="0"/>
                <a:ea typeface="楷体_GB2312" pitchFamily="49" charset="-122"/>
              </a:rPr>
              <a:t> 终点顶点的入度减</a:t>
            </a:r>
            <a:r>
              <a:rPr lang="en-US" altLang="zh-CN" sz="3200" b="1" smtClean="0">
                <a:solidFill>
                  <a:srgbClr val="800000"/>
                </a:solidFill>
                <a:latin typeface="Times New Roman" pitchFamily="18" charset="0"/>
                <a:ea typeface="楷体_GB2312" pitchFamily="49" charset="-122"/>
              </a:rPr>
              <a:t>1</a:t>
            </a:r>
          </a:p>
        </p:txBody>
      </p:sp>
    </p:spTree>
    <p:extLst>
      <p:ext uri="{BB962C8B-B14F-4D97-AF65-F5344CB8AC3E}">
        <p14:creationId xmlns:p14="http://schemas.microsoft.com/office/powerpoint/2010/main" val="1961690873"/>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606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1606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1606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1606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1607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16071"/>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16072"/>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16073"/>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16074"/>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16075"/>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16076"/>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16077"/>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16078"/>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16079"/>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16080"/>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16081"/>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216082"/>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2160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6084"/>
                                        </p:tgtEl>
                                        <p:attrNameLst>
                                          <p:attrName>style.visibility</p:attrName>
                                        </p:attrNameLst>
                                      </p:cBhvr>
                                      <p:to>
                                        <p:strVal val="visible"/>
                                      </p:to>
                                    </p:set>
                                    <p:animEffect transition="in" filter="wipe(left)">
                                      <p:cBhvr>
                                        <p:cTn id="62" dur="500"/>
                                        <p:tgtEl>
                                          <p:spTgt spid="21608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6092"/>
                                        </p:tgtEl>
                                        <p:attrNameLst>
                                          <p:attrName>style.visibility</p:attrName>
                                        </p:attrNameLst>
                                      </p:cBhvr>
                                      <p:to>
                                        <p:strVal val="visible"/>
                                      </p:to>
                                    </p:set>
                                    <p:animEffect transition="in" filter="wipe(left)">
                                      <p:cBhvr>
                                        <p:cTn id="67" dur="500"/>
                                        <p:tgtEl>
                                          <p:spTgt spid="216092"/>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216093"/>
                                        </p:tgtEl>
                                        <p:attrNameLst>
                                          <p:attrName>style.visibility</p:attrName>
                                        </p:attrNameLst>
                                      </p:cBhvr>
                                      <p:to>
                                        <p:strVal val="visible"/>
                                      </p:to>
                                    </p:set>
                                    <p:animEffect transition="in" filter="wipe(left)">
                                      <p:cBhvr>
                                        <p:cTn id="71" dur="500"/>
                                        <p:tgtEl>
                                          <p:spTgt spid="216093"/>
                                        </p:tgtEl>
                                      </p:cBhvr>
                                    </p:animEffec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216094"/>
                                        </p:tgtEl>
                                        <p:attrNameLst>
                                          <p:attrName>style.visibility</p:attrName>
                                        </p:attrNameLst>
                                      </p:cBhvr>
                                      <p:to>
                                        <p:strVal val="visible"/>
                                      </p:to>
                                    </p:set>
                                    <p:animEffect transition="in" filter="wipe(left)">
                                      <p:cBhvr>
                                        <p:cTn id="75" dur="500"/>
                                        <p:tgtEl>
                                          <p:spTgt spid="21609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16085"/>
                                        </p:tgtEl>
                                        <p:attrNameLst>
                                          <p:attrName>style.visibility</p:attrName>
                                        </p:attrNameLst>
                                      </p:cBhvr>
                                      <p:to>
                                        <p:strVal val="visible"/>
                                      </p:to>
                                    </p:set>
                                    <p:animEffect transition="in" filter="wipe(left)">
                                      <p:cBhvr>
                                        <p:cTn id="80" dur="500"/>
                                        <p:tgtEl>
                                          <p:spTgt spid="21608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6095"/>
                                        </p:tgtEl>
                                        <p:attrNameLst>
                                          <p:attrName>style.visibility</p:attrName>
                                        </p:attrNameLst>
                                      </p:cBhvr>
                                      <p:to>
                                        <p:strVal val="visible"/>
                                      </p:to>
                                    </p:set>
                                    <p:animEffect transition="in" filter="wipe(left)">
                                      <p:cBhvr>
                                        <p:cTn id="85" dur="500"/>
                                        <p:tgtEl>
                                          <p:spTgt spid="216095"/>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216096"/>
                                        </p:tgtEl>
                                        <p:attrNameLst>
                                          <p:attrName>style.visibility</p:attrName>
                                        </p:attrNameLst>
                                      </p:cBhvr>
                                      <p:to>
                                        <p:strVal val="visible"/>
                                      </p:to>
                                    </p:set>
                                    <p:animEffect transition="in" filter="wipe(left)">
                                      <p:cBhvr>
                                        <p:cTn id="89" dur="500"/>
                                        <p:tgtEl>
                                          <p:spTgt spid="216096"/>
                                        </p:tgtEl>
                                      </p:cBhvr>
                                    </p:animEffect>
                                  </p:childTnLst>
                                </p:cTn>
                              </p:par>
                            </p:childTnLst>
                          </p:cTn>
                        </p:par>
                        <p:par>
                          <p:cTn id="90" fill="hold" nodeType="afterGroup">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6097"/>
                                        </p:tgtEl>
                                        <p:attrNameLst>
                                          <p:attrName>style.visibility</p:attrName>
                                        </p:attrNameLst>
                                      </p:cBhvr>
                                      <p:to>
                                        <p:strVal val="visible"/>
                                      </p:to>
                                    </p:set>
                                    <p:animEffect transition="in" filter="wipe(left)">
                                      <p:cBhvr>
                                        <p:cTn id="93" dur="500"/>
                                        <p:tgtEl>
                                          <p:spTgt spid="21609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16086"/>
                                        </p:tgtEl>
                                        <p:attrNameLst>
                                          <p:attrName>style.visibility</p:attrName>
                                        </p:attrNameLst>
                                      </p:cBhvr>
                                      <p:to>
                                        <p:strVal val="visible"/>
                                      </p:to>
                                    </p:set>
                                    <p:animEffect transition="in" filter="wipe(left)">
                                      <p:cBhvr>
                                        <p:cTn id="98" dur="500"/>
                                        <p:tgtEl>
                                          <p:spTgt spid="21608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16098"/>
                                        </p:tgtEl>
                                        <p:attrNameLst>
                                          <p:attrName>style.visibility</p:attrName>
                                        </p:attrNameLst>
                                      </p:cBhvr>
                                      <p:to>
                                        <p:strVal val="visible"/>
                                      </p:to>
                                    </p:set>
                                    <p:animEffect transition="in" filter="wipe(left)">
                                      <p:cBhvr>
                                        <p:cTn id="103" dur="500"/>
                                        <p:tgtEl>
                                          <p:spTgt spid="216098"/>
                                        </p:tgtEl>
                                      </p:cBhvr>
                                    </p:animEffect>
                                  </p:childTnLst>
                                </p:cTn>
                              </p:par>
                            </p:childTnLst>
                          </p:cTn>
                        </p:par>
                        <p:par>
                          <p:cTn id="104" fill="hold" nodeType="afterGroup">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216099"/>
                                        </p:tgtEl>
                                        <p:attrNameLst>
                                          <p:attrName>style.visibility</p:attrName>
                                        </p:attrNameLst>
                                      </p:cBhvr>
                                      <p:to>
                                        <p:strVal val="visible"/>
                                      </p:to>
                                    </p:set>
                                    <p:animEffect transition="in" filter="wipe(left)">
                                      <p:cBhvr>
                                        <p:cTn id="107" dur="500"/>
                                        <p:tgtEl>
                                          <p:spTgt spid="21609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16087"/>
                                        </p:tgtEl>
                                        <p:attrNameLst>
                                          <p:attrName>style.visibility</p:attrName>
                                        </p:attrNameLst>
                                      </p:cBhvr>
                                      <p:to>
                                        <p:strVal val="visible"/>
                                      </p:to>
                                    </p:set>
                                    <p:animEffect transition="in" filter="wipe(left)">
                                      <p:cBhvr>
                                        <p:cTn id="112" dur="500"/>
                                        <p:tgtEl>
                                          <p:spTgt spid="21608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16100"/>
                                        </p:tgtEl>
                                        <p:attrNameLst>
                                          <p:attrName>style.visibility</p:attrName>
                                        </p:attrNameLst>
                                      </p:cBhvr>
                                      <p:to>
                                        <p:strVal val="visible"/>
                                      </p:to>
                                    </p:set>
                                    <p:animEffect transition="in" filter="wipe(left)">
                                      <p:cBhvr>
                                        <p:cTn id="117" dur="500"/>
                                        <p:tgtEl>
                                          <p:spTgt spid="216100"/>
                                        </p:tgtEl>
                                      </p:cBhvr>
                                    </p:animEffect>
                                  </p:childTnLst>
                                </p:cTn>
                              </p:par>
                            </p:childTnLst>
                          </p:cTn>
                        </p:par>
                        <p:par>
                          <p:cTn id="118" fill="hold" nodeType="afterGroup">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216101"/>
                                        </p:tgtEl>
                                        <p:attrNameLst>
                                          <p:attrName>style.visibility</p:attrName>
                                        </p:attrNameLst>
                                      </p:cBhvr>
                                      <p:to>
                                        <p:strVal val="visible"/>
                                      </p:to>
                                    </p:set>
                                    <p:animEffect transition="in" filter="wipe(left)">
                                      <p:cBhvr>
                                        <p:cTn id="121" dur="500"/>
                                        <p:tgtEl>
                                          <p:spTgt spid="21610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16088"/>
                                        </p:tgtEl>
                                        <p:attrNameLst>
                                          <p:attrName>style.visibility</p:attrName>
                                        </p:attrNameLst>
                                      </p:cBhvr>
                                      <p:to>
                                        <p:strVal val="visible"/>
                                      </p:to>
                                    </p:set>
                                    <p:animEffect transition="in" filter="wipe(left)">
                                      <p:cBhvr>
                                        <p:cTn id="126" dur="500"/>
                                        <p:tgtEl>
                                          <p:spTgt spid="21608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16102"/>
                                        </p:tgtEl>
                                        <p:attrNameLst>
                                          <p:attrName>style.visibility</p:attrName>
                                        </p:attrNameLst>
                                      </p:cBhvr>
                                      <p:to>
                                        <p:strVal val="visible"/>
                                      </p:to>
                                    </p:set>
                                    <p:animEffect transition="in" filter="wipe(left)">
                                      <p:cBhvr>
                                        <p:cTn id="131" dur="500"/>
                                        <p:tgtEl>
                                          <p:spTgt spid="216102"/>
                                        </p:tgtEl>
                                      </p:cBhvr>
                                    </p:animEffect>
                                  </p:childTnLst>
                                </p:cTn>
                              </p:par>
                            </p:childTnLst>
                          </p:cTn>
                        </p:par>
                        <p:par>
                          <p:cTn id="132" fill="hold" nodeType="afterGroup">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216103"/>
                                        </p:tgtEl>
                                        <p:attrNameLst>
                                          <p:attrName>style.visibility</p:attrName>
                                        </p:attrNameLst>
                                      </p:cBhvr>
                                      <p:to>
                                        <p:strVal val="visible"/>
                                      </p:to>
                                    </p:set>
                                    <p:animEffect transition="in" filter="wipe(left)">
                                      <p:cBhvr>
                                        <p:cTn id="135" dur="500"/>
                                        <p:tgtEl>
                                          <p:spTgt spid="216103"/>
                                        </p:tgtEl>
                                      </p:cBhvr>
                                    </p:animEffect>
                                  </p:childTnLst>
                                </p:cTn>
                              </p:par>
                            </p:childTnLst>
                          </p:cTn>
                        </p:par>
                        <p:par>
                          <p:cTn id="136" fill="hold" nodeType="afterGroup">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216104"/>
                                        </p:tgtEl>
                                        <p:attrNameLst>
                                          <p:attrName>style.visibility</p:attrName>
                                        </p:attrNameLst>
                                      </p:cBhvr>
                                      <p:to>
                                        <p:strVal val="visible"/>
                                      </p:to>
                                    </p:set>
                                    <p:animEffect transition="in" filter="wipe(left)">
                                      <p:cBhvr>
                                        <p:cTn id="139" dur="500"/>
                                        <p:tgtEl>
                                          <p:spTgt spid="216104"/>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16089"/>
                                        </p:tgtEl>
                                        <p:attrNameLst>
                                          <p:attrName>style.visibility</p:attrName>
                                        </p:attrNameLst>
                                      </p:cBhvr>
                                      <p:to>
                                        <p:strVal val="visible"/>
                                      </p:to>
                                    </p:set>
                                    <p:animEffect transition="in" filter="wipe(left)">
                                      <p:cBhvr>
                                        <p:cTn id="144" dur="500"/>
                                        <p:tgtEl>
                                          <p:spTgt spid="216089"/>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16105"/>
                                        </p:tgtEl>
                                        <p:attrNameLst>
                                          <p:attrName>style.visibility</p:attrName>
                                        </p:attrNameLst>
                                      </p:cBhvr>
                                      <p:to>
                                        <p:strVal val="visible"/>
                                      </p:to>
                                    </p:set>
                                    <p:animEffect transition="in" filter="wipe(left)">
                                      <p:cBhvr>
                                        <p:cTn id="149" dur="500"/>
                                        <p:tgtEl>
                                          <p:spTgt spid="216105"/>
                                        </p:tgtEl>
                                      </p:cBhvr>
                                    </p:animEffect>
                                  </p:childTnLst>
                                </p:cTn>
                              </p:par>
                            </p:childTnLst>
                          </p:cTn>
                        </p:par>
                        <p:par>
                          <p:cTn id="150" fill="hold" nodeType="afterGroup">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216106"/>
                                        </p:tgtEl>
                                        <p:attrNameLst>
                                          <p:attrName>style.visibility</p:attrName>
                                        </p:attrNameLst>
                                      </p:cBhvr>
                                      <p:to>
                                        <p:strVal val="visible"/>
                                      </p:to>
                                    </p:set>
                                    <p:animEffect transition="in" filter="wipe(left)">
                                      <p:cBhvr>
                                        <p:cTn id="153" dur="500"/>
                                        <p:tgtEl>
                                          <p:spTgt spid="216106"/>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16090"/>
                                        </p:tgtEl>
                                        <p:attrNameLst>
                                          <p:attrName>style.visibility</p:attrName>
                                        </p:attrNameLst>
                                      </p:cBhvr>
                                      <p:to>
                                        <p:strVal val="visible"/>
                                      </p:to>
                                    </p:set>
                                    <p:animEffect transition="in" filter="wipe(left)">
                                      <p:cBhvr>
                                        <p:cTn id="158" dur="500"/>
                                        <p:tgtEl>
                                          <p:spTgt spid="21609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16107"/>
                                        </p:tgtEl>
                                        <p:attrNameLst>
                                          <p:attrName>style.visibility</p:attrName>
                                        </p:attrNameLst>
                                      </p:cBhvr>
                                      <p:to>
                                        <p:strVal val="visible"/>
                                      </p:to>
                                    </p:set>
                                    <p:animEffect transition="in" filter="wipe(left)">
                                      <p:cBhvr>
                                        <p:cTn id="163" dur="500"/>
                                        <p:tgtEl>
                                          <p:spTgt spid="216107"/>
                                        </p:tgtEl>
                                      </p:cBhvr>
                                    </p:animEffect>
                                  </p:childTnLst>
                                </p:cTn>
                              </p:par>
                            </p:childTnLst>
                          </p:cTn>
                        </p:par>
                        <p:par>
                          <p:cTn id="164" fill="hold" nodeType="afterGroup">
                            <p:stCondLst>
                              <p:cond delay="500"/>
                            </p:stCondLst>
                            <p:childTnLst>
                              <p:par>
                                <p:cTn id="165" presetID="22" presetClass="entr" presetSubtype="8" fill="hold" grpId="0" nodeType="afterEffect">
                                  <p:stCondLst>
                                    <p:cond delay="0"/>
                                  </p:stCondLst>
                                  <p:childTnLst>
                                    <p:set>
                                      <p:cBhvr>
                                        <p:cTn id="166" dur="1" fill="hold">
                                          <p:stCondLst>
                                            <p:cond delay="0"/>
                                          </p:stCondLst>
                                        </p:cTn>
                                        <p:tgtEl>
                                          <p:spTgt spid="216108"/>
                                        </p:tgtEl>
                                        <p:attrNameLst>
                                          <p:attrName>style.visibility</p:attrName>
                                        </p:attrNameLst>
                                      </p:cBhvr>
                                      <p:to>
                                        <p:strVal val="visible"/>
                                      </p:to>
                                    </p:set>
                                    <p:animEffect transition="in" filter="wipe(left)">
                                      <p:cBhvr>
                                        <p:cTn id="167" dur="500"/>
                                        <p:tgtEl>
                                          <p:spTgt spid="216108"/>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16091"/>
                                        </p:tgtEl>
                                        <p:attrNameLst>
                                          <p:attrName>style.visibility</p:attrName>
                                        </p:attrNameLst>
                                      </p:cBhvr>
                                      <p:to>
                                        <p:strVal val="visible"/>
                                      </p:to>
                                    </p:set>
                                    <p:animEffect transition="in" filter="wipe(left)">
                                      <p:cBhvr>
                                        <p:cTn id="172" dur="500"/>
                                        <p:tgtEl>
                                          <p:spTgt spid="21609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16109"/>
                                        </p:tgtEl>
                                        <p:attrNameLst>
                                          <p:attrName>style.visibility</p:attrName>
                                        </p:attrNameLst>
                                      </p:cBhvr>
                                      <p:to>
                                        <p:strVal val="visible"/>
                                      </p:to>
                                    </p:set>
                                    <p:animEffect transition="in" filter="wipe(left)">
                                      <p:cBhvr>
                                        <p:cTn id="177" dur="500"/>
                                        <p:tgtEl>
                                          <p:spTgt spid="216109"/>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iterate type="wd">
                                    <p:tmPct val="100000"/>
                                  </p:iterate>
                                  <p:childTnLst>
                                    <p:set>
                                      <p:cBhvr>
                                        <p:cTn id="181" dur="1" fill="hold">
                                          <p:stCondLst>
                                            <p:cond delay="0"/>
                                          </p:stCondLst>
                                        </p:cTn>
                                        <p:tgtEl>
                                          <p:spTgt spid="216111"/>
                                        </p:tgtEl>
                                        <p:attrNameLst>
                                          <p:attrName>style.visibility</p:attrName>
                                        </p:attrNameLst>
                                      </p:cBhvr>
                                      <p:to>
                                        <p:strVal val="visible"/>
                                      </p:to>
                                    </p:set>
                                    <p:animEffect transition="in" filter="wipe(left)">
                                      <p:cBhvr>
                                        <p:cTn id="182" dur="300"/>
                                        <p:tgtEl>
                                          <p:spTgt spid="21611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iterate type="wd">
                                    <p:tmPct val="100000"/>
                                  </p:iterate>
                                  <p:childTnLst>
                                    <p:set>
                                      <p:cBhvr>
                                        <p:cTn id="186" dur="1" fill="hold">
                                          <p:stCondLst>
                                            <p:cond delay="0"/>
                                          </p:stCondLst>
                                        </p:cTn>
                                        <p:tgtEl>
                                          <p:spTgt spid="216112"/>
                                        </p:tgtEl>
                                        <p:attrNameLst>
                                          <p:attrName>style.visibility</p:attrName>
                                        </p:attrNameLst>
                                      </p:cBhvr>
                                      <p:to>
                                        <p:strVal val="visible"/>
                                      </p:to>
                                    </p:set>
                                    <p:animEffect transition="in" filter="wipe(left)">
                                      <p:cBhvr>
                                        <p:cTn id="187" dur="300"/>
                                        <p:tgtEl>
                                          <p:spTgt spid="216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nimBg="1"/>
      <p:bldP spid="216067" grpId="0" animBg="1"/>
      <p:bldP spid="216068" grpId="0" animBg="1"/>
      <p:bldP spid="216069" grpId="0" animBg="1"/>
      <p:bldP spid="216070" grpId="0" animBg="1"/>
      <p:bldP spid="216071" grpId="0" animBg="1"/>
      <p:bldP spid="216072" grpId="0" animBg="1"/>
      <p:bldP spid="216073" grpId="0" animBg="1"/>
      <p:bldP spid="216074" grpId="0" animBg="1"/>
      <p:bldP spid="216075" grpId="0" animBg="1"/>
      <p:bldP spid="216076" grpId="0" animBg="1"/>
      <p:bldP spid="216077" grpId="0" animBg="1"/>
      <p:bldP spid="216078" grpId="0" animBg="1"/>
      <p:bldP spid="216079" grpId="0" animBg="1"/>
      <p:bldP spid="216080" grpId="0" animBg="1"/>
      <p:bldP spid="216081" grpId="0" animBg="1"/>
      <p:bldP spid="216082" grpId="0" animBg="1"/>
      <p:bldP spid="216083" grpId="0" animBg="1"/>
      <p:bldP spid="216084" grpId="0"/>
      <p:bldP spid="216085" grpId="0"/>
      <p:bldP spid="216086" grpId="0"/>
      <p:bldP spid="216087" grpId="0"/>
      <p:bldP spid="216088" grpId="0"/>
      <p:bldP spid="216089" grpId="0"/>
      <p:bldP spid="216090" grpId="0"/>
      <p:bldP spid="216091" grpId="0"/>
      <p:bldP spid="216092" grpId="0" animBg="1"/>
      <p:bldP spid="216093" grpId="0" animBg="1"/>
      <p:bldP spid="216094" grpId="0" animBg="1"/>
      <p:bldP spid="216095" grpId="0" animBg="1"/>
      <p:bldP spid="216096" grpId="0" animBg="1"/>
      <p:bldP spid="216097" grpId="0" animBg="1"/>
      <p:bldP spid="216098" grpId="0" animBg="1"/>
      <p:bldP spid="216099" grpId="0" animBg="1"/>
      <p:bldP spid="216100" grpId="0" animBg="1"/>
      <p:bldP spid="216101" grpId="0" animBg="1"/>
      <p:bldP spid="216102" grpId="0" animBg="1"/>
      <p:bldP spid="216103" grpId="0" animBg="1"/>
      <p:bldP spid="216104" grpId="0" animBg="1"/>
      <p:bldP spid="216105" grpId="0" animBg="1"/>
      <p:bldP spid="216106" grpId="0" animBg="1"/>
      <p:bldP spid="216107" grpId="0" animBg="1"/>
      <p:bldP spid="216108" grpId="0" animBg="1"/>
      <p:bldP spid="216109" grpId="0" animBg="1"/>
      <p:bldP spid="216111" grpId="0"/>
      <p:bldP spid="216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图的相关术语</a:t>
            </a:r>
            <a:endParaRPr lang="zh-CN" altLang="en-US"/>
          </a:p>
        </p:txBody>
      </p:sp>
    </p:spTree>
    <p:extLst>
      <p:ext uri="{BB962C8B-B14F-4D97-AF65-F5344CB8AC3E}">
        <p14:creationId xmlns:p14="http://schemas.microsoft.com/office/powerpoint/2010/main" val="28435341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2132" y="4581922"/>
            <a:ext cx="3393249" cy="769413"/>
          </a:xfrm>
        </p:spPr>
        <p:txBody>
          <a:bodyPr/>
          <a:lstStyle/>
          <a:p>
            <a:r>
              <a:rPr lang="en-US" altLang="zh-CN" smtClean="0"/>
              <a:t>3690415827</a:t>
            </a:r>
            <a:endParaRPr lang="zh-CN" altLang="en-US"/>
          </a:p>
        </p:txBody>
      </p:sp>
      <p:sp>
        <p:nvSpPr>
          <p:cNvPr id="4" name="标题 2"/>
          <p:cNvSpPr>
            <a:spLocks noGrp="1"/>
          </p:cNvSpPr>
          <p:nvPr>
            <p:ph type="title"/>
          </p:nvPr>
        </p:nvSpPr>
        <p:spPr/>
        <p:txBody>
          <a:bodyPr>
            <a:normAutofit fontScale="90000"/>
          </a:bodyPr>
          <a:lstStyle/>
          <a:p>
            <a:r>
              <a:rPr lang="zh-CN" altLang="en-US" smtClean="0"/>
              <a:t>广度优先搜索拓扑排序</a:t>
            </a:r>
            <a:endParaRPr lang="zh-CN" altLang="en-US"/>
          </a:p>
        </p:txBody>
      </p:sp>
      <p:pic>
        <p:nvPicPr>
          <p:cNvPr id="6" name="图片 5"/>
          <p:cNvPicPr>
            <a:picLocks noChangeAspect="1"/>
          </p:cNvPicPr>
          <p:nvPr/>
        </p:nvPicPr>
        <p:blipFill>
          <a:blip r:embed="rId2"/>
          <a:stretch>
            <a:fillRect/>
          </a:stretch>
        </p:blipFill>
        <p:spPr>
          <a:xfrm>
            <a:off x="910630" y="1197546"/>
            <a:ext cx="5899944" cy="2016224"/>
          </a:xfrm>
          <a:prstGeom prst="rect">
            <a:avLst/>
          </a:prstGeom>
        </p:spPr>
      </p:pic>
      <p:pic>
        <p:nvPicPr>
          <p:cNvPr id="7" name="图片 6"/>
          <p:cNvPicPr>
            <a:picLocks noChangeAspect="1"/>
          </p:cNvPicPr>
          <p:nvPr/>
        </p:nvPicPr>
        <p:blipFill>
          <a:blip r:embed="rId3"/>
          <a:stretch>
            <a:fillRect/>
          </a:stretch>
        </p:blipFill>
        <p:spPr>
          <a:xfrm>
            <a:off x="7846421" y="1197546"/>
            <a:ext cx="3790463" cy="3169977"/>
          </a:xfrm>
          <a:prstGeom prst="rect">
            <a:avLst/>
          </a:prstGeom>
        </p:spPr>
      </p:pic>
    </p:spTree>
    <p:extLst>
      <p:ext uri="{BB962C8B-B14F-4D97-AF65-F5344CB8AC3E}">
        <p14:creationId xmlns:p14="http://schemas.microsoft.com/office/powerpoint/2010/main" val="774382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7857745" cy="4868199"/>
          </a:xfrm>
        </p:spPr>
        <p:txBody>
          <a:bodyPr/>
          <a:lstStyle/>
          <a:p>
            <a:r>
              <a:rPr lang="zh-CN" altLang="en-US"/>
              <a:t>如果图中有回路，则在执行到某一步时，再也找不出入度为</a:t>
            </a:r>
            <a:r>
              <a:rPr lang="en-US" altLang="zh-CN"/>
              <a:t>0</a:t>
            </a:r>
            <a:r>
              <a:rPr lang="zh-CN" altLang="en-US"/>
              <a:t>的顶点，而拓扑序列中还未包含所有顶点。如</a:t>
            </a:r>
            <a:r>
              <a:rPr lang="zh-CN" altLang="en-US" smtClean="0"/>
              <a:t>对右图，</a:t>
            </a:r>
            <a:r>
              <a:rPr lang="zh-CN" altLang="en-US"/>
              <a:t>拓扑序列只能加入一个顶点</a:t>
            </a:r>
            <a:r>
              <a:rPr lang="en-US" altLang="zh-CN"/>
              <a:t>v0</a:t>
            </a:r>
            <a:r>
              <a:rPr lang="zh-CN" altLang="en-US" smtClean="0"/>
              <a:t>。</a:t>
            </a:r>
            <a:endParaRPr lang="en-US" altLang="zh-CN" smtClean="0"/>
          </a:p>
          <a:p>
            <a:r>
              <a:rPr lang="zh-CN" altLang="en-US" smtClean="0"/>
              <a:t>因此</a:t>
            </a:r>
            <a:r>
              <a:rPr lang="zh-CN" altLang="en-US"/>
              <a:t>。利用广度优先拓扑排序，可以判断出图中是否有回路。</a:t>
            </a:r>
          </a:p>
        </p:txBody>
      </p:sp>
      <p:pic>
        <p:nvPicPr>
          <p:cNvPr id="4" name="图片 3"/>
          <p:cNvPicPr>
            <a:picLocks noChangeAspect="1"/>
          </p:cNvPicPr>
          <p:nvPr/>
        </p:nvPicPr>
        <p:blipFill>
          <a:blip r:embed="rId2"/>
          <a:stretch>
            <a:fillRect/>
          </a:stretch>
        </p:blipFill>
        <p:spPr>
          <a:xfrm>
            <a:off x="8798747" y="2997746"/>
            <a:ext cx="3384376" cy="3128499"/>
          </a:xfrm>
          <a:prstGeom prst="rect">
            <a:avLst/>
          </a:prstGeom>
        </p:spPr>
      </p:pic>
      <p:sp>
        <p:nvSpPr>
          <p:cNvPr id="5" name="标题 2"/>
          <p:cNvSpPr>
            <a:spLocks noGrp="1"/>
          </p:cNvSpPr>
          <p:nvPr>
            <p:ph type="title"/>
          </p:nvPr>
        </p:nvSpPr>
        <p:spPr/>
        <p:txBody>
          <a:bodyPr>
            <a:normAutofit fontScale="90000"/>
          </a:bodyPr>
          <a:lstStyle/>
          <a:p>
            <a:r>
              <a:rPr lang="zh-CN" altLang="en-US" smtClean="0"/>
              <a:t>广度优先搜索拓扑排序</a:t>
            </a:r>
            <a:endParaRPr lang="zh-CN" altLang="en-US"/>
          </a:p>
        </p:txBody>
      </p:sp>
    </p:spTree>
    <p:extLst>
      <p:ext uri="{BB962C8B-B14F-4D97-AF65-F5344CB8AC3E}">
        <p14:creationId xmlns:p14="http://schemas.microsoft.com/office/powerpoint/2010/main" val="182140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0630" y="1148213"/>
            <a:ext cx="10153128" cy="4868199"/>
          </a:xfrm>
        </p:spPr>
        <p:txBody>
          <a:bodyPr>
            <a:normAutofit fontScale="85000" lnSpcReduction="20000"/>
          </a:bodyPr>
          <a:lstStyle/>
          <a:p>
            <a:pPr>
              <a:lnSpc>
                <a:spcPct val="120000"/>
              </a:lnSpc>
            </a:pPr>
            <a:r>
              <a:rPr lang="zh-CN" altLang="zh-CN"/>
              <a:t>没有前驱的顶点，即入度为零的顶点；删除顶点</a:t>
            </a:r>
            <a:r>
              <a:rPr lang="en-US" altLang="zh-CN"/>
              <a:t>u</a:t>
            </a:r>
            <a:r>
              <a:rPr lang="zh-CN" altLang="zh-CN"/>
              <a:t>开始的边</a:t>
            </a:r>
            <a:r>
              <a:rPr lang="en-US" altLang="zh-CN"/>
              <a:t>&lt;u,v&gt;</a:t>
            </a:r>
            <a:r>
              <a:rPr lang="zh-CN" altLang="zh-CN"/>
              <a:t>，相当于将</a:t>
            </a:r>
            <a:r>
              <a:rPr lang="en-US" altLang="zh-CN"/>
              <a:t>v</a:t>
            </a:r>
            <a:r>
              <a:rPr lang="zh-CN" altLang="zh-CN"/>
              <a:t>的入度减</a:t>
            </a:r>
            <a:r>
              <a:rPr lang="en-US" altLang="zh-CN"/>
              <a:t>1</a:t>
            </a:r>
            <a:r>
              <a:rPr lang="zh-CN" altLang="zh-CN"/>
              <a:t>，为方便统计每个顶点的入度，设立</a:t>
            </a:r>
            <a:r>
              <a:rPr lang="en-US" altLang="zh-CN"/>
              <a:t>indegree</a:t>
            </a:r>
            <a:r>
              <a:rPr lang="zh-CN" altLang="zh-CN"/>
              <a:t>数组存放每个顶点的度值。</a:t>
            </a:r>
          </a:p>
          <a:p>
            <a:pPr>
              <a:lnSpc>
                <a:spcPct val="120000"/>
              </a:lnSpc>
            </a:pPr>
            <a:r>
              <a:rPr lang="zh-CN" altLang="zh-CN"/>
              <a:t>由于在图中入度为</a:t>
            </a:r>
            <a:r>
              <a:rPr lang="en-US" altLang="zh-CN"/>
              <a:t>0</a:t>
            </a:r>
            <a:r>
              <a:rPr lang="zh-CN" altLang="zh-CN"/>
              <a:t>的顶点可能有多个，到底选择哪个顶点最先放入拓扑序列，对于拓扑排序是没有要求</a:t>
            </a:r>
            <a:r>
              <a:rPr lang="zh-CN" altLang="zh-CN" smtClean="0"/>
              <a:t>的。</a:t>
            </a:r>
            <a:r>
              <a:rPr lang="zh-CN" altLang="zh-CN"/>
              <a:t>比如用队列或栈存储入度为</a:t>
            </a:r>
            <a:r>
              <a:rPr lang="en-US" altLang="zh-CN"/>
              <a:t>0</a:t>
            </a:r>
            <a:r>
              <a:rPr lang="zh-CN" altLang="zh-CN"/>
              <a:t>的顶点</a:t>
            </a:r>
            <a:r>
              <a:rPr lang="zh-CN" altLang="zh-CN" smtClean="0"/>
              <a:t>。</a:t>
            </a:r>
            <a:endParaRPr lang="en-US" altLang="zh-CN" smtClean="0"/>
          </a:p>
          <a:p>
            <a:pPr>
              <a:lnSpc>
                <a:spcPct val="120000"/>
              </a:lnSpc>
            </a:pPr>
            <a:r>
              <a:rPr lang="zh-CN" altLang="en-US" smtClean="0"/>
              <a:t>通常</a:t>
            </a:r>
            <a:r>
              <a:rPr lang="zh-CN" altLang="zh-CN" smtClean="0"/>
              <a:t>采用</a:t>
            </a:r>
            <a:r>
              <a:rPr lang="zh-CN" altLang="zh-CN"/>
              <a:t>先进先出的队列存储和取出入度为</a:t>
            </a:r>
            <a:r>
              <a:rPr lang="en-US" altLang="zh-CN"/>
              <a:t>0</a:t>
            </a:r>
            <a:r>
              <a:rPr lang="zh-CN" altLang="zh-CN"/>
              <a:t>的顶点。当某个顶点加入到拓扑序列后，它的邻接点的入度值依次减</a:t>
            </a:r>
            <a:r>
              <a:rPr lang="en-US" altLang="zh-CN"/>
              <a:t>1</a:t>
            </a:r>
            <a:r>
              <a:rPr lang="zh-CN" altLang="zh-CN"/>
              <a:t>，</a:t>
            </a:r>
            <a:r>
              <a:rPr lang="zh-CN" altLang="zh-CN" smtClean="0"/>
              <a:t>先发现</a:t>
            </a:r>
            <a:r>
              <a:rPr lang="zh-CN" altLang="zh-CN"/>
              <a:t>的入度为</a:t>
            </a:r>
            <a:r>
              <a:rPr lang="en-US" altLang="zh-CN"/>
              <a:t>0</a:t>
            </a:r>
            <a:r>
              <a:rPr lang="zh-CN" altLang="zh-CN"/>
              <a:t>的顶点先加入到</a:t>
            </a:r>
            <a:r>
              <a:rPr lang="zh-CN" altLang="zh-CN" smtClean="0"/>
              <a:t>队列中。</a:t>
            </a:r>
            <a:endParaRPr lang="en-US" altLang="zh-CN" smtClean="0"/>
          </a:p>
          <a:p>
            <a:pPr>
              <a:lnSpc>
                <a:spcPct val="120000"/>
              </a:lnSpc>
            </a:pPr>
            <a:r>
              <a:rPr lang="zh-CN" altLang="en-US" smtClean="0"/>
              <a:t>以</a:t>
            </a:r>
            <a:r>
              <a:rPr lang="zh-CN" altLang="en-US" smtClean="0">
                <a:solidFill>
                  <a:srgbClr val="FF0000"/>
                </a:solidFill>
              </a:rPr>
              <a:t>邻接表结构</a:t>
            </a:r>
            <a:r>
              <a:rPr lang="zh-CN" altLang="en-US" smtClean="0"/>
              <a:t>下算法为例。</a:t>
            </a:r>
            <a:endParaRPr lang="zh-CN" altLang="en-US"/>
          </a:p>
        </p:txBody>
      </p:sp>
      <p:sp>
        <p:nvSpPr>
          <p:cNvPr id="5" name="标题 2"/>
          <p:cNvSpPr>
            <a:spLocks noGrp="1"/>
          </p:cNvSpPr>
          <p:nvPr>
            <p:ph type="title"/>
          </p:nvPr>
        </p:nvSpPr>
        <p:spPr/>
        <p:txBody>
          <a:bodyPr>
            <a:normAutofit fontScale="90000"/>
          </a:bodyPr>
          <a:lstStyle/>
          <a:p>
            <a:r>
              <a:rPr lang="zh-CN" altLang="en-US" smtClean="0"/>
              <a:t>广度优先搜索拓扑排序</a:t>
            </a:r>
            <a:endParaRPr lang="zh-CN" altLang="en-US"/>
          </a:p>
        </p:txBody>
      </p:sp>
    </p:spTree>
    <p:extLst>
      <p:ext uri="{BB962C8B-B14F-4D97-AF65-F5344CB8AC3E}">
        <p14:creationId xmlns:p14="http://schemas.microsoft.com/office/powerpoint/2010/main" val="369027912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算法</a:t>
            </a:r>
          </a:p>
        </p:txBody>
      </p:sp>
      <p:sp>
        <p:nvSpPr>
          <p:cNvPr id="4" name="Rectangle 1"/>
          <p:cNvSpPr>
            <a:spLocks noChangeArrowheads="1"/>
          </p:cNvSpPr>
          <p:nvPr/>
        </p:nvSpPr>
        <p:spPr bwMode="auto">
          <a:xfrm>
            <a:off x="694606" y="1197546"/>
            <a:ext cx="10297144" cy="507831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bfsTopological(</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indegree=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.findIndegree()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找出每个顶点的入度存放在</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indegree</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列表中</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vertexQueue =CircularQueue()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用于存放入度为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0</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的顶点的队列</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topoOrder=[]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所有入度为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0</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的顶点入队列</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indegree[i]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vertexQueue.append(i)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(vertexQueue)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u = vertexQueue.serve()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topoOrder.append(</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.vertices[u].data)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出队队首顶点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，加入到拓扑序列</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.firstAdjVertex(u)</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indegree[v]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u</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的所有邻接点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的入度值减</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1</a:t>
            </a:r>
            <a:b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indegree[v]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vertexQueue.append(v)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若该邻接点的入度变为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0</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，则入队</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.nextAdjVertex(u, 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topoOrder</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785733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若有向图没有回路，广度优先拓扑排序算法中每个顶点进队一次、</a:t>
            </a:r>
            <a:r>
              <a:rPr lang="zh-CN" altLang="en-US" smtClean="0"/>
              <a:t>出队一</a:t>
            </a:r>
            <a:r>
              <a:rPr lang="zh-CN" altLang="en-US"/>
              <a:t>次，入度减</a:t>
            </a:r>
            <a:r>
              <a:rPr lang="en-US" altLang="zh-CN"/>
              <a:t>1</a:t>
            </a:r>
            <a:r>
              <a:rPr lang="zh-CN" altLang="en-US"/>
              <a:t>的操作在</a:t>
            </a:r>
            <a:r>
              <a:rPr lang="en-US" altLang="zh-CN"/>
              <a:t>while</a:t>
            </a:r>
            <a:r>
              <a:rPr lang="zh-CN" altLang="en-US"/>
              <a:t>循环中共执行</a:t>
            </a:r>
            <a:r>
              <a:rPr lang="en-US" altLang="zh-CN"/>
              <a:t>e</a:t>
            </a:r>
            <a:r>
              <a:rPr lang="zh-CN" altLang="en-US"/>
              <a:t>次</a:t>
            </a:r>
            <a:r>
              <a:rPr lang="zh-CN" altLang="en-US" smtClean="0"/>
              <a:t>，</a:t>
            </a:r>
            <a:endParaRPr lang="en-US" altLang="zh-CN" smtClean="0"/>
          </a:p>
          <a:p>
            <a:r>
              <a:rPr lang="zh-CN" altLang="en-US" smtClean="0"/>
              <a:t>在</a:t>
            </a:r>
            <a:r>
              <a:rPr lang="zh-CN" altLang="en-US"/>
              <a:t>邻接表下实现的算法的时间复杂度为</a:t>
            </a:r>
            <a:r>
              <a:rPr lang="en-US" altLang="zh-CN"/>
              <a:t>O(n+e)</a:t>
            </a:r>
            <a:r>
              <a:rPr lang="zh-CN" altLang="en-US" smtClean="0"/>
              <a:t>，</a:t>
            </a:r>
            <a:endParaRPr lang="en-US" altLang="zh-CN" smtClean="0"/>
          </a:p>
          <a:p>
            <a:r>
              <a:rPr lang="zh-CN" altLang="en-US" smtClean="0"/>
              <a:t>在</a:t>
            </a:r>
            <a:r>
              <a:rPr lang="zh-CN" altLang="en-US"/>
              <a:t>邻接矩阵下时间复杂度为</a:t>
            </a:r>
            <a:r>
              <a:rPr lang="en-US" altLang="zh-CN"/>
              <a:t>O(n</a:t>
            </a:r>
            <a:r>
              <a:rPr lang="en-US" altLang="zh-CN" baseline="30000"/>
              <a:t>2</a:t>
            </a:r>
            <a:r>
              <a:rPr lang="en-US" altLang="zh-CN"/>
              <a:t>)</a:t>
            </a:r>
            <a:r>
              <a:rPr lang="zh-CN" altLang="en-US"/>
              <a:t>。</a:t>
            </a:r>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spTree>
    <p:extLst>
      <p:ext uri="{BB962C8B-B14F-4D97-AF65-F5344CB8AC3E}">
        <p14:creationId xmlns:p14="http://schemas.microsoft.com/office/powerpoint/2010/main" val="653062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采用深度优先搜索遍历，若从该顶点开始的遍历已经结束，即它的邻接点已加到序列中了，则将该顶点放在序列的最前面。</a:t>
            </a:r>
          </a:p>
          <a:p>
            <a:endParaRPr lang="zh-CN" altLang="en-US"/>
          </a:p>
        </p:txBody>
      </p:sp>
      <p:sp>
        <p:nvSpPr>
          <p:cNvPr id="3" name="标题 2"/>
          <p:cNvSpPr>
            <a:spLocks noGrp="1"/>
          </p:cNvSpPr>
          <p:nvPr>
            <p:ph type="title"/>
          </p:nvPr>
        </p:nvSpPr>
        <p:spPr/>
        <p:txBody>
          <a:bodyPr>
            <a:normAutofit fontScale="90000"/>
          </a:bodyPr>
          <a:lstStyle/>
          <a:p>
            <a:r>
              <a:rPr lang="zh-CN" altLang="zh-CN" b="1"/>
              <a:t>深度优先搜索拓扑</a:t>
            </a:r>
            <a:r>
              <a:rPr lang="zh-CN" altLang="zh-CN" b="1" smtClean="0"/>
              <a:t>排序</a:t>
            </a:r>
            <a:endParaRPr lang="zh-CN" altLang="en-US"/>
          </a:p>
        </p:txBody>
      </p:sp>
      <p:pic>
        <p:nvPicPr>
          <p:cNvPr id="4" name="图片 3"/>
          <p:cNvPicPr>
            <a:picLocks noChangeAspect="1"/>
          </p:cNvPicPr>
          <p:nvPr/>
        </p:nvPicPr>
        <p:blipFill>
          <a:blip r:embed="rId2"/>
          <a:stretch>
            <a:fillRect/>
          </a:stretch>
        </p:blipFill>
        <p:spPr>
          <a:xfrm>
            <a:off x="5303118" y="3069754"/>
            <a:ext cx="5738246" cy="1960966"/>
          </a:xfrm>
          <a:prstGeom prst="rect">
            <a:avLst/>
          </a:prstGeom>
        </p:spPr>
      </p:pic>
      <p:sp>
        <p:nvSpPr>
          <p:cNvPr id="5" name="矩形 4"/>
          <p:cNvSpPr/>
          <p:nvPr/>
        </p:nvSpPr>
        <p:spPr>
          <a:xfrm>
            <a:off x="1630710" y="3687288"/>
            <a:ext cx="2268570" cy="584775"/>
          </a:xfrm>
          <a:prstGeom prst="rect">
            <a:avLst/>
          </a:prstGeom>
        </p:spPr>
        <p:txBody>
          <a:bodyPr wrap="none">
            <a:spAutoFit/>
          </a:bodyPr>
          <a:lstStyle/>
          <a:p>
            <a:r>
              <a:rPr lang="en-US" altLang="zh-CN" sz="3200">
                <a:solidFill>
                  <a:srgbClr val="FF0000"/>
                </a:solidFill>
              </a:rPr>
              <a:t>9634820517</a:t>
            </a:r>
            <a:endParaRPr lang="zh-CN" altLang="en-US">
              <a:solidFill>
                <a:srgbClr val="FF0000"/>
              </a:solidFill>
            </a:endParaRPr>
          </a:p>
        </p:txBody>
      </p:sp>
    </p:spTree>
    <p:extLst>
      <p:ext uri="{BB962C8B-B14F-4D97-AF65-F5344CB8AC3E}">
        <p14:creationId xmlns:p14="http://schemas.microsoft.com/office/powerpoint/2010/main" val="8905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接口方法</a:t>
            </a:r>
            <a:endParaRPr lang="zh-CN" altLang="en-US"/>
          </a:p>
        </p:txBody>
      </p:sp>
      <p:sp>
        <p:nvSpPr>
          <p:cNvPr id="4" name="Rectangle 1"/>
          <p:cNvSpPr>
            <a:spLocks noChangeArrowheads="1"/>
          </p:cNvSpPr>
          <p:nvPr/>
        </p:nvSpPr>
        <p:spPr bwMode="auto">
          <a:xfrm>
            <a:off x="982638" y="1485578"/>
            <a:ext cx="1099175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dfsTopological(</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与</a:t>
            </a:r>
            <a:r>
              <a:rPr kumimoji="0" lang="zh-CN" altLang="zh-CN" sz="2400" b="0" i="1" u="none" strike="noStrike" cap="none" normalizeH="0" baseline="0" smtClean="0">
                <a:ln>
                  <a:noFill/>
                </a:ln>
                <a:solidFill>
                  <a:srgbClr val="808080"/>
                </a:solidFill>
                <a:effectLst/>
                <a:latin typeface="Consolas" pitchFamily="49" charset="0"/>
                <a:ea typeface="宋体" pitchFamily="2" charset="-122"/>
                <a:cs typeface="宋体" pitchFamily="2" charset="-122"/>
              </a:rPr>
              <a:t>dfsTaverse</a:t>
            </a:r>
            <a: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的不同就在于设</a:t>
            </a:r>
            <a:r>
              <a:rPr kumimoji="0" lang="zh-CN" altLang="zh-CN" sz="2400" b="0" i="1" u="none" strike="noStrike" cap="none" normalizeH="0" baseline="0" smtClean="0">
                <a:ln>
                  <a:noFill/>
                </a:ln>
                <a:solidFill>
                  <a:srgbClr val="808080"/>
                </a:solidFill>
                <a:effectLst/>
                <a:latin typeface="Consolas" pitchFamily="49" charset="0"/>
                <a:ea typeface="宋体" pitchFamily="2" charset="-122"/>
                <a:cs typeface="宋体" pitchFamily="2" charset="-122"/>
              </a:rPr>
              <a:t>topoOrder</a:t>
            </a:r>
            <a: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列表用于存放拓扑序列</a:t>
            </a:r>
            <a:b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4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 =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 for </a:t>
            </a:r>
            <a:r>
              <a:rPr kumimoji="0" lang="zh-CN" altLang="zh-CN" sz="24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4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topoOrder =[]</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4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en-US"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.dfs(visited, i, topoOrder)</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topoOrder</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263813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递归算法</a:t>
            </a:r>
            <a:endParaRPr lang="zh-CN" altLang="en-US"/>
          </a:p>
        </p:txBody>
      </p:sp>
      <p:sp>
        <p:nvSpPr>
          <p:cNvPr id="4" name="矩形 3"/>
          <p:cNvSpPr/>
          <p:nvPr/>
        </p:nvSpPr>
        <p:spPr>
          <a:xfrm>
            <a:off x="1630710" y="1485578"/>
            <a:ext cx="9721080" cy="3785652"/>
          </a:xfrm>
          <a:prstGeom prst="rect">
            <a:avLst/>
          </a:prstGeom>
        </p:spPr>
        <p:txBody>
          <a:bodyPr wrap="square">
            <a:spAutoFit/>
          </a:bodyPr>
          <a:lstStyle/>
          <a:p>
            <a:pPr lvl="0" defTabSz="914400" fontAlgn="base">
              <a:spcBef>
                <a:spcPct val="0"/>
              </a:spcBef>
              <a:spcAft>
                <a:spcPct val="0"/>
              </a:spcAft>
            </a:pPr>
            <a:r>
              <a:rPr lang="zh-CN" altLang="zh-CN" sz="2400" b="1">
                <a:solidFill>
                  <a:srgbClr val="000080"/>
                </a:solidFill>
                <a:latin typeface="Consolas" pitchFamily="49" charset="0"/>
                <a:ea typeface="宋体" pitchFamily="2" charset="-122"/>
                <a:cs typeface="宋体" pitchFamily="2" charset="-122"/>
              </a:rPr>
              <a:t>def </a:t>
            </a:r>
            <a:r>
              <a:rPr lang="zh-CN" altLang="zh-CN" sz="2400">
                <a:solidFill>
                  <a:srgbClr val="000000"/>
                </a:solidFill>
                <a:latin typeface="Consolas" pitchFamily="49" charset="0"/>
                <a:ea typeface="宋体" pitchFamily="2" charset="-122"/>
                <a:cs typeface="宋体" pitchFamily="2" charset="-122"/>
              </a:rPr>
              <a:t>dfs(</a:t>
            </a:r>
            <a:r>
              <a:rPr lang="zh-CN" altLang="zh-CN" sz="2400">
                <a:solidFill>
                  <a:srgbClr val="94558D"/>
                </a:solidFill>
                <a:latin typeface="Consolas" pitchFamily="49" charset="0"/>
                <a:ea typeface="宋体" pitchFamily="2" charset="-122"/>
                <a:cs typeface="宋体" pitchFamily="2" charset="-122"/>
              </a:rPr>
              <a:t>self</a:t>
            </a:r>
            <a:r>
              <a:rPr lang="zh-CN" altLang="zh-CN" sz="2400">
                <a:solidFill>
                  <a:srgbClr val="000000"/>
                </a:solidFill>
                <a:latin typeface="Consolas" pitchFamily="49" charset="0"/>
                <a:ea typeface="宋体" pitchFamily="2" charset="-122"/>
                <a:cs typeface="宋体" pitchFamily="2" charset="-122"/>
              </a:rPr>
              <a:t>, visited, v, topoOrder):</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a:t>
            </a:r>
            <a:r>
              <a:rPr lang="zh-CN" altLang="zh-CN" sz="2400" i="1">
                <a:solidFill>
                  <a:srgbClr val="808080"/>
                </a:solidFill>
                <a:latin typeface="Consolas" pitchFamily="49" charset="0"/>
                <a:ea typeface="宋体" pitchFamily="2" charset="-122"/>
                <a:cs typeface="宋体" pitchFamily="2" charset="-122"/>
              </a:rPr>
              <a:t># </a:t>
            </a:r>
            <a:r>
              <a:rPr lang="zh-CN" altLang="zh-CN" sz="2400" i="1">
                <a:solidFill>
                  <a:srgbClr val="808080"/>
                </a:solidFill>
                <a:latin typeface="Arial Unicode MS" pitchFamily="34" charset="-122"/>
                <a:ea typeface="Arial Unicode MS" pitchFamily="34" charset="-122"/>
                <a:cs typeface="Arial Unicode MS" pitchFamily="34" charset="-122"/>
              </a:rPr>
              <a:t>与</a:t>
            </a:r>
            <a:r>
              <a:rPr lang="zh-CN" altLang="zh-CN" sz="2400" i="1">
                <a:solidFill>
                  <a:srgbClr val="808080"/>
                </a:solidFill>
                <a:latin typeface="Consolas" pitchFamily="49" charset="0"/>
                <a:ea typeface="宋体" pitchFamily="2" charset="-122"/>
                <a:cs typeface="宋体" pitchFamily="2" charset="-122"/>
              </a:rPr>
              <a:t>dfs</a:t>
            </a:r>
            <a:r>
              <a:rPr lang="zh-CN" altLang="zh-CN" sz="2400" i="1">
                <a:solidFill>
                  <a:srgbClr val="808080"/>
                </a:solidFill>
                <a:latin typeface="Arial Unicode MS" pitchFamily="34" charset="-122"/>
                <a:ea typeface="Arial Unicode MS" pitchFamily="34" charset="-122"/>
                <a:cs typeface="Arial Unicode MS" pitchFamily="34" charset="-122"/>
              </a:rPr>
              <a:t>的不同就在于多了参数</a:t>
            </a:r>
            <a:r>
              <a:rPr lang="zh-CN" altLang="zh-CN" sz="2400" i="1">
                <a:solidFill>
                  <a:srgbClr val="808080"/>
                </a:solidFill>
                <a:latin typeface="Consolas" pitchFamily="49" charset="0"/>
                <a:ea typeface="宋体" pitchFamily="2" charset="-122"/>
                <a:cs typeface="宋体" pitchFamily="2" charset="-122"/>
              </a:rPr>
              <a:t>topoOrder</a:t>
            </a:r>
            <a:r>
              <a:rPr lang="zh-CN" altLang="zh-CN" sz="2400" i="1">
                <a:solidFill>
                  <a:srgbClr val="808080"/>
                </a:solidFill>
                <a:latin typeface="Arial Unicode MS" pitchFamily="34" charset="-122"/>
                <a:ea typeface="Arial Unicode MS" pitchFamily="34" charset="-122"/>
                <a:cs typeface="Arial Unicode MS" pitchFamily="34" charset="-122"/>
              </a:rPr>
              <a:t>列表</a:t>
            </a:r>
            <a:r>
              <a:rPr lang="zh-CN" altLang="zh-CN" sz="2400" i="1" smtClean="0">
                <a:solidFill>
                  <a:srgbClr val="808080"/>
                </a:solidFill>
                <a:latin typeface="Arial Unicode MS" pitchFamily="34" charset="-122"/>
                <a:ea typeface="Arial Unicode MS" pitchFamily="34" charset="-122"/>
                <a:cs typeface="Arial Unicode MS" pitchFamily="34" charset="-122"/>
              </a:rPr>
              <a:t>，</a:t>
            </a:r>
            <a:endParaRPr lang="en-US" altLang="zh-CN" sz="2400" i="1" smtClean="0">
              <a:solidFill>
                <a:srgbClr val="808080"/>
              </a:solidFill>
              <a:latin typeface="Arial Unicode MS" pitchFamily="34" charset="-122"/>
              <a:ea typeface="Arial Unicode MS" pitchFamily="34" charset="-122"/>
              <a:cs typeface="Arial Unicode MS" pitchFamily="34" charset="-122"/>
            </a:endParaRPr>
          </a:p>
          <a:p>
            <a:pPr lvl="0" defTabSz="914400" fontAlgn="base">
              <a:spcBef>
                <a:spcPct val="0"/>
              </a:spcBef>
              <a:spcAft>
                <a:spcPct val="0"/>
              </a:spcAft>
            </a:pPr>
            <a:r>
              <a:rPr lang="en-US" altLang="zh-CN" sz="2400" i="1">
                <a:solidFill>
                  <a:srgbClr val="808080"/>
                </a:solidFill>
                <a:latin typeface="Arial Unicode MS" pitchFamily="34" charset="-122"/>
                <a:ea typeface="Arial Unicode MS" pitchFamily="34" charset="-122"/>
                <a:cs typeface="Arial Unicode MS" pitchFamily="34" charset="-122"/>
              </a:rPr>
              <a:t> </a:t>
            </a:r>
            <a:r>
              <a:rPr lang="en-US" altLang="zh-CN" sz="2400" i="1" smtClean="0">
                <a:solidFill>
                  <a:srgbClr val="808080"/>
                </a:solidFill>
                <a:latin typeface="Arial Unicode MS" pitchFamily="34" charset="-122"/>
                <a:ea typeface="Arial Unicode MS" pitchFamily="34" charset="-122"/>
                <a:cs typeface="Arial Unicode MS" pitchFamily="34" charset="-122"/>
              </a:rPr>
              <a:t>      #  </a:t>
            </a:r>
            <a:r>
              <a:rPr lang="zh-CN" altLang="zh-CN" sz="2400" i="1" smtClean="0">
                <a:solidFill>
                  <a:srgbClr val="808080"/>
                </a:solidFill>
                <a:latin typeface="Arial Unicode MS" pitchFamily="34" charset="-122"/>
                <a:ea typeface="Arial Unicode MS" pitchFamily="34" charset="-122"/>
                <a:cs typeface="Arial Unicode MS" pitchFamily="34" charset="-122"/>
              </a:rPr>
              <a:t>在</a:t>
            </a:r>
            <a:r>
              <a:rPr lang="zh-CN" altLang="zh-CN" sz="2400" i="1">
                <a:solidFill>
                  <a:srgbClr val="808080"/>
                </a:solidFill>
                <a:latin typeface="Consolas" pitchFamily="49" charset="0"/>
                <a:ea typeface="宋体" pitchFamily="2" charset="-122"/>
                <a:cs typeface="宋体" pitchFamily="2" charset="-122"/>
              </a:rPr>
              <a:t>v</a:t>
            </a:r>
            <a:r>
              <a:rPr lang="zh-CN" altLang="zh-CN" sz="2400" i="1">
                <a:solidFill>
                  <a:srgbClr val="808080"/>
                </a:solidFill>
                <a:latin typeface="Arial Unicode MS" pitchFamily="34" charset="-122"/>
                <a:ea typeface="Arial Unicode MS" pitchFamily="34" charset="-122"/>
                <a:cs typeface="Arial Unicode MS" pitchFamily="34" charset="-122"/>
              </a:rPr>
              <a:t>开始的</a:t>
            </a:r>
            <a:r>
              <a:rPr lang="zh-CN" altLang="zh-CN" sz="2400" i="1">
                <a:solidFill>
                  <a:srgbClr val="808080"/>
                </a:solidFill>
                <a:latin typeface="Consolas" pitchFamily="49" charset="0"/>
                <a:ea typeface="宋体" pitchFamily="2" charset="-122"/>
                <a:cs typeface="宋体" pitchFamily="2" charset="-122"/>
              </a:rPr>
              <a:t>dfs</a:t>
            </a:r>
            <a:r>
              <a:rPr lang="zh-CN" altLang="zh-CN" sz="2400" i="1">
                <a:solidFill>
                  <a:srgbClr val="808080"/>
                </a:solidFill>
                <a:latin typeface="Arial Unicode MS" pitchFamily="34" charset="-122"/>
                <a:ea typeface="Arial Unicode MS" pitchFamily="34" charset="-122"/>
                <a:cs typeface="Arial Unicode MS" pitchFamily="34" charset="-122"/>
              </a:rPr>
              <a:t>遍历结束时，将</a:t>
            </a:r>
            <a:r>
              <a:rPr lang="zh-CN" altLang="zh-CN" sz="2400" i="1">
                <a:solidFill>
                  <a:srgbClr val="808080"/>
                </a:solidFill>
                <a:latin typeface="Consolas" pitchFamily="49" charset="0"/>
                <a:ea typeface="宋体" pitchFamily="2" charset="-122"/>
                <a:cs typeface="宋体" pitchFamily="2" charset="-122"/>
              </a:rPr>
              <a:t>v</a:t>
            </a:r>
            <a:r>
              <a:rPr lang="zh-CN" altLang="zh-CN" sz="2400" i="1">
                <a:solidFill>
                  <a:srgbClr val="808080"/>
                </a:solidFill>
                <a:latin typeface="Arial Unicode MS" pitchFamily="34" charset="-122"/>
                <a:ea typeface="Arial Unicode MS" pitchFamily="34" charset="-122"/>
                <a:cs typeface="Arial Unicode MS" pitchFamily="34" charset="-122"/>
              </a:rPr>
              <a:t>插入在列表的</a:t>
            </a:r>
            <a:r>
              <a:rPr lang="zh-CN" altLang="zh-CN" sz="2400" i="1">
                <a:solidFill>
                  <a:srgbClr val="808080"/>
                </a:solidFill>
                <a:latin typeface="Consolas" pitchFamily="49" charset="0"/>
                <a:ea typeface="宋体" pitchFamily="2" charset="-122"/>
                <a:cs typeface="宋体" pitchFamily="2" charset="-122"/>
              </a:rPr>
              <a:t>0</a:t>
            </a:r>
            <a:r>
              <a:rPr lang="zh-CN" altLang="zh-CN" sz="2400" i="1">
                <a:solidFill>
                  <a:srgbClr val="808080"/>
                </a:solidFill>
                <a:latin typeface="Arial Unicode MS" pitchFamily="34" charset="-122"/>
                <a:ea typeface="Arial Unicode MS" pitchFamily="34" charset="-122"/>
                <a:cs typeface="Arial Unicode MS" pitchFamily="34" charset="-122"/>
              </a:rPr>
              <a:t>号位置</a:t>
            </a:r>
            <a:br>
              <a:rPr lang="zh-CN" altLang="zh-CN" sz="2400" i="1">
                <a:solidFill>
                  <a:srgbClr val="808080"/>
                </a:solidFill>
                <a:latin typeface="Arial Unicode MS" pitchFamily="34" charset="-122"/>
                <a:ea typeface="Arial Unicode MS" pitchFamily="34" charset="-122"/>
                <a:cs typeface="Arial Unicode MS" pitchFamily="34" charset="-122"/>
              </a:rPr>
            </a:br>
            <a:r>
              <a:rPr lang="zh-CN" altLang="zh-CN" sz="2400" i="1">
                <a:solidFill>
                  <a:srgbClr val="808080"/>
                </a:solidFill>
                <a:latin typeface="Arial Unicode MS" pitchFamily="34" charset="-122"/>
                <a:ea typeface="Arial Unicode MS" pitchFamily="34" charset="-122"/>
                <a:cs typeface="Arial Unicode MS" pitchFamily="34" charset="-122"/>
              </a:rPr>
              <a:t>    </a:t>
            </a:r>
            <a:r>
              <a:rPr lang="en-US" altLang="zh-CN" sz="2400" i="1" smtClean="0">
                <a:solidFill>
                  <a:srgbClr val="808080"/>
                </a:solidFill>
                <a:latin typeface="Arial Unicode MS" pitchFamily="34" charset="-122"/>
                <a:ea typeface="Arial Unicode MS" pitchFamily="34" charset="-122"/>
                <a:cs typeface="Arial Unicode MS" pitchFamily="34" charset="-122"/>
              </a:rPr>
              <a:t>   </a:t>
            </a:r>
            <a:r>
              <a:rPr lang="zh-CN" altLang="zh-CN" sz="2400" smtClean="0">
                <a:solidFill>
                  <a:srgbClr val="000000"/>
                </a:solidFill>
                <a:latin typeface="Consolas" pitchFamily="49" charset="0"/>
                <a:ea typeface="宋体" pitchFamily="2" charset="-122"/>
                <a:cs typeface="宋体" pitchFamily="2" charset="-122"/>
              </a:rPr>
              <a:t>visited</a:t>
            </a:r>
            <a:r>
              <a:rPr lang="zh-CN" altLang="zh-CN" sz="2400">
                <a:solidFill>
                  <a:srgbClr val="000000"/>
                </a:solidFill>
                <a:latin typeface="Consolas" pitchFamily="49" charset="0"/>
                <a:ea typeface="宋体" pitchFamily="2" charset="-122"/>
                <a:cs typeface="宋体" pitchFamily="2" charset="-122"/>
              </a:rPr>
              <a:t>[v] = </a:t>
            </a:r>
            <a:r>
              <a:rPr lang="zh-CN" altLang="zh-CN" sz="2400" b="1">
                <a:solidFill>
                  <a:srgbClr val="000080"/>
                </a:solidFill>
                <a:latin typeface="Consolas" pitchFamily="49" charset="0"/>
                <a:ea typeface="宋体" pitchFamily="2" charset="-122"/>
                <a:cs typeface="宋体" pitchFamily="2" charset="-122"/>
              </a:rPr>
              <a:t>True</a:t>
            </a:r>
            <a:br>
              <a:rPr lang="zh-CN" altLang="zh-CN" sz="2400" b="1">
                <a:solidFill>
                  <a:srgbClr val="000080"/>
                </a:solidFill>
                <a:latin typeface="Consolas" pitchFamily="49" charset="0"/>
                <a:ea typeface="宋体" pitchFamily="2" charset="-122"/>
                <a:cs typeface="宋体" pitchFamily="2" charset="-122"/>
              </a:rPr>
            </a:br>
            <a:r>
              <a:rPr lang="zh-CN" altLang="zh-CN" sz="2400" b="1">
                <a:solidFill>
                  <a:srgbClr val="000080"/>
                </a:solidFill>
                <a:latin typeface="Consolas" pitchFamily="49" charset="0"/>
                <a:ea typeface="宋体" pitchFamily="2" charset="-122"/>
                <a:cs typeface="宋体" pitchFamily="2" charset="-122"/>
              </a:rPr>
              <a:t>    </a:t>
            </a:r>
            <a:r>
              <a:rPr lang="zh-CN" altLang="zh-CN" sz="2400">
                <a:solidFill>
                  <a:srgbClr val="000000"/>
                </a:solidFill>
                <a:latin typeface="Consolas" pitchFamily="49" charset="0"/>
                <a:ea typeface="宋体" pitchFamily="2" charset="-122"/>
                <a:cs typeface="宋体" pitchFamily="2" charset="-122"/>
              </a:rPr>
              <a:t>nextAdj = </a:t>
            </a:r>
            <a:r>
              <a:rPr lang="zh-CN" altLang="zh-CN" sz="2400">
                <a:solidFill>
                  <a:srgbClr val="94558D"/>
                </a:solidFill>
                <a:latin typeface="Consolas" pitchFamily="49" charset="0"/>
                <a:ea typeface="宋体" pitchFamily="2" charset="-122"/>
                <a:cs typeface="宋体" pitchFamily="2" charset="-122"/>
              </a:rPr>
              <a:t>self</a:t>
            </a:r>
            <a:r>
              <a:rPr lang="zh-CN" altLang="zh-CN" sz="2400">
                <a:solidFill>
                  <a:srgbClr val="000000"/>
                </a:solidFill>
                <a:latin typeface="Consolas" pitchFamily="49" charset="0"/>
                <a:ea typeface="宋体" pitchFamily="2" charset="-122"/>
                <a:cs typeface="宋体" pitchFamily="2" charset="-122"/>
              </a:rPr>
              <a:t>.firstAdjVertex(v)</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a:t>
            </a:r>
            <a:r>
              <a:rPr lang="zh-CN" altLang="zh-CN" sz="2400" b="1">
                <a:solidFill>
                  <a:srgbClr val="000080"/>
                </a:solidFill>
                <a:latin typeface="Consolas" pitchFamily="49" charset="0"/>
                <a:ea typeface="宋体" pitchFamily="2" charset="-122"/>
                <a:cs typeface="宋体" pitchFamily="2" charset="-122"/>
              </a:rPr>
              <a:t>while </a:t>
            </a:r>
            <a:r>
              <a:rPr lang="zh-CN" altLang="zh-CN" sz="2400">
                <a:solidFill>
                  <a:srgbClr val="000000"/>
                </a:solidFill>
                <a:latin typeface="Consolas" pitchFamily="49" charset="0"/>
                <a:ea typeface="宋体" pitchFamily="2" charset="-122"/>
                <a:cs typeface="宋体" pitchFamily="2" charset="-122"/>
              </a:rPr>
              <a:t>nextAdj </a:t>
            </a:r>
            <a:r>
              <a:rPr lang="zh-CN" altLang="zh-CN" sz="2400" b="1">
                <a:solidFill>
                  <a:srgbClr val="000080"/>
                </a:solidFill>
                <a:latin typeface="Consolas" pitchFamily="49" charset="0"/>
                <a:ea typeface="宋体" pitchFamily="2" charset="-122"/>
                <a:cs typeface="宋体" pitchFamily="2" charset="-122"/>
              </a:rPr>
              <a:t>is not None</a:t>
            </a:r>
            <a:r>
              <a:rPr lang="zh-CN" altLang="zh-CN" sz="2400">
                <a:solidFill>
                  <a:srgbClr val="000000"/>
                </a:solidFill>
                <a:latin typeface="Consolas" pitchFamily="49" charset="0"/>
                <a:ea typeface="宋体" pitchFamily="2" charset="-122"/>
                <a:cs typeface="宋体" pitchFamily="2" charset="-122"/>
              </a:rPr>
              <a:t>:</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a:t>
            </a:r>
            <a:r>
              <a:rPr lang="zh-CN" altLang="zh-CN" sz="2400" b="1">
                <a:solidFill>
                  <a:srgbClr val="000080"/>
                </a:solidFill>
                <a:latin typeface="Consolas" pitchFamily="49" charset="0"/>
                <a:ea typeface="宋体" pitchFamily="2" charset="-122"/>
                <a:cs typeface="宋体" pitchFamily="2" charset="-122"/>
              </a:rPr>
              <a:t>if </a:t>
            </a:r>
            <a:r>
              <a:rPr lang="en-US" altLang="zh-CN" sz="2400" b="1" smtClean="0">
                <a:solidFill>
                  <a:srgbClr val="000080"/>
                </a:solidFill>
                <a:latin typeface="Consolas" pitchFamily="49" charset="0"/>
                <a:ea typeface="宋体" pitchFamily="2" charset="-122"/>
                <a:cs typeface="宋体" pitchFamily="2" charset="-122"/>
              </a:rPr>
              <a:t>not </a:t>
            </a:r>
            <a:r>
              <a:rPr lang="zh-CN" altLang="zh-CN" sz="2400" smtClean="0">
                <a:solidFill>
                  <a:srgbClr val="000000"/>
                </a:solidFill>
                <a:latin typeface="Consolas" pitchFamily="49" charset="0"/>
                <a:ea typeface="宋体" pitchFamily="2" charset="-122"/>
                <a:cs typeface="宋体" pitchFamily="2" charset="-122"/>
              </a:rPr>
              <a:t>visited</a:t>
            </a:r>
            <a:r>
              <a:rPr lang="zh-CN" altLang="zh-CN" sz="2400">
                <a:solidFill>
                  <a:srgbClr val="000000"/>
                </a:solidFill>
                <a:latin typeface="Consolas" pitchFamily="49" charset="0"/>
                <a:ea typeface="宋体" pitchFamily="2" charset="-122"/>
                <a:cs typeface="宋体" pitchFamily="2" charset="-122"/>
              </a:rPr>
              <a:t>[</a:t>
            </a:r>
            <a:r>
              <a:rPr lang="zh-CN" altLang="zh-CN" sz="2400" smtClean="0">
                <a:solidFill>
                  <a:srgbClr val="000000"/>
                </a:solidFill>
                <a:latin typeface="Consolas" pitchFamily="49" charset="0"/>
                <a:ea typeface="宋体" pitchFamily="2" charset="-122"/>
                <a:cs typeface="宋体" pitchFamily="2" charset="-122"/>
              </a:rPr>
              <a:t>nextAdj]:</a:t>
            </a:r>
            <a:r>
              <a:rPr lang="zh-CN" altLang="zh-CN" sz="2400">
                <a:solidFill>
                  <a:srgbClr val="000000"/>
                </a:solidFill>
                <a:latin typeface="Consolas" pitchFamily="49" charset="0"/>
                <a:ea typeface="宋体" pitchFamily="2" charset="-122"/>
                <a:cs typeface="宋体" pitchFamily="2" charset="-122"/>
              </a:rPr>
              <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a:t>
            </a:r>
            <a:r>
              <a:rPr lang="zh-CN" altLang="zh-CN" sz="2400">
                <a:solidFill>
                  <a:srgbClr val="94558D"/>
                </a:solidFill>
                <a:latin typeface="Consolas" pitchFamily="49" charset="0"/>
                <a:ea typeface="宋体" pitchFamily="2" charset="-122"/>
                <a:cs typeface="宋体" pitchFamily="2" charset="-122"/>
              </a:rPr>
              <a:t>self</a:t>
            </a:r>
            <a:r>
              <a:rPr lang="zh-CN" altLang="zh-CN" sz="2400">
                <a:solidFill>
                  <a:srgbClr val="000000"/>
                </a:solidFill>
                <a:latin typeface="Consolas" pitchFamily="49" charset="0"/>
                <a:ea typeface="宋体" pitchFamily="2" charset="-122"/>
                <a:cs typeface="宋体" pitchFamily="2" charset="-122"/>
              </a:rPr>
              <a:t>.dfs(visited, nextAdj, topoOrder)</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nextAdj = </a:t>
            </a:r>
            <a:r>
              <a:rPr lang="zh-CN" altLang="zh-CN" sz="2400">
                <a:solidFill>
                  <a:srgbClr val="94558D"/>
                </a:solidFill>
                <a:latin typeface="Consolas" pitchFamily="49" charset="0"/>
                <a:ea typeface="宋体" pitchFamily="2" charset="-122"/>
                <a:cs typeface="宋体" pitchFamily="2" charset="-122"/>
              </a:rPr>
              <a:t>self</a:t>
            </a:r>
            <a:r>
              <a:rPr lang="zh-CN" altLang="zh-CN" sz="2400">
                <a:solidFill>
                  <a:srgbClr val="000000"/>
                </a:solidFill>
                <a:latin typeface="Consolas" pitchFamily="49" charset="0"/>
                <a:ea typeface="宋体" pitchFamily="2" charset="-122"/>
                <a:cs typeface="宋体" pitchFamily="2" charset="-122"/>
              </a:rPr>
              <a:t>.nextAdjVertex(v, nextAdj)</a:t>
            </a:r>
            <a:br>
              <a:rPr lang="zh-CN" altLang="zh-CN" sz="2400">
                <a:solidFill>
                  <a:srgbClr val="000000"/>
                </a:solidFill>
                <a:latin typeface="Consolas" pitchFamily="49" charset="0"/>
                <a:ea typeface="宋体" pitchFamily="2" charset="-122"/>
                <a:cs typeface="宋体" pitchFamily="2" charset="-122"/>
              </a:rPr>
            </a:br>
            <a:r>
              <a:rPr lang="zh-CN" altLang="zh-CN" sz="2400">
                <a:solidFill>
                  <a:srgbClr val="000000"/>
                </a:solidFill>
                <a:latin typeface="Consolas" pitchFamily="49" charset="0"/>
                <a:ea typeface="宋体" pitchFamily="2" charset="-122"/>
                <a:cs typeface="宋体" pitchFamily="2" charset="-122"/>
              </a:rPr>
              <a:t>    topoOrder.insert(</a:t>
            </a:r>
            <a:r>
              <a:rPr lang="zh-CN" altLang="zh-CN" sz="2400">
                <a:solidFill>
                  <a:srgbClr val="0000FF"/>
                </a:solidFill>
                <a:latin typeface="Consolas" pitchFamily="49" charset="0"/>
                <a:ea typeface="宋体" pitchFamily="2" charset="-122"/>
                <a:cs typeface="宋体" pitchFamily="2" charset="-122"/>
              </a:rPr>
              <a:t>0</a:t>
            </a:r>
            <a:r>
              <a:rPr lang="zh-CN" altLang="zh-CN" sz="2400">
                <a:solidFill>
                  <a:srgbClr val="000000"/>
                </a:solidFill>
                <a:latin typeface="Consolas" pitchFamily="49" charset="0"/>
                <a:ea typeface="宋体" pitchFamily="2" charset="-122"/>
                <a:cs typeface="宋体" pitchFamily="2" charset="-122"/>
              </a:rPr>
              <a:t>, </a:t>
            </a:r>
            <a:r>
              <a:rPr lang="zh-CN" altLang="zh-CN" sz="2400">
                <a:solidFill>
                  <a:srgbClr val="94558D"/>
                </a:solidFill>
                <a:latin typeface="Consolas" pitchFamily="49" charset="0"/>
                <a:ea typeface="宋体" pitchFamily="2" charset="-122"/>
                <a:cs typeface="宋体" pitchFamily="2" charset="-122"/>
              </a:rPr>
              <a:t>self</a:t>
            </a:r>
            <a:r>
              <a:rPr lang="zh-CN" altLang="zh-CN" sz="2400">
                <a:solidFill>
                  <a:srgbClr val="000000"/>
                </a:solidFill>
                <a:latin typeface="Consolas" pitchFamily="49" charset="0"/>
                <a:ea typeface="宋体" pitchFamily="2" charset="-122"/>
                <a:cs typeface="宋体" pitchFamily="2" charset="-122"/>
              </a:rPr>
              <a:t>.vertices[v].data)</a:t>
            </a:r>
            <a:endParaRPr lang="zh-CN" altLang="zh-CN" sz="360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74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测试</a:t>
            </a:r>
            <a:endParaRPr lang="zh-CN" altLang="en-US"/>
          </a:p>
        </p:txBody>
      </p:sp>
      <p:pic>
        <p:nvPicPr>
          <p:cNvPr id="4" name="图片 3"/>
          <p:cNvPicPr>
            <a:picLocks noChangeAspect="1"/>
          </p:cNvPicPr>
          <p:nvPr/>
        </p:nvPicPr>
        <p:blipFill>
          <a:blip r:embed="rId2"/>
          <a:stretch>
            <a:fillRect/>
          </a:stretch>
        </p:blipFill>
        <p:spPr>
          <a:xfrm>
            <a:off x="4727054" y="1711187"/>
            <a:ext cx="5899944" cy="2016224"/>
          </a:xfrm>
          <a:prstGeom prst="rect">
            <a:avLst/>
          </a:prstGeom>
        </p:spPr>
      </p:pic>
      <p:sp>
        <p:nvSpPr>
          <p:cNvPr id="6" name="矩形 5"/>
          <p:cNvSpPr/>
          <p:nvPr/>
        </p:nvSpPr>
        <p:spPr>
          <a:xfrm>
            <a:off x="1126654" y="1269554"/>
            <a:ext cx="9001000" cy="4339650"/>
          </a:xfrm>
          <a:prstGeom prst="rect">
            <a:avLst/>
          </a:prstGeom>
        </p:spPr>
        <p:txBody>
          <a:bodyPr wrap="square">
            <a:spAutoFit/>
          </a:bodyPr>
          <a:lstStyle/>
          <a:p>
            <a:r>
              <a:rPr lang="en-US" altLang="zh-CN"/>
              <a:t>0 :  1 -&gt; 5 </a:t>
            </a:r>
          </a:p>
          <a:p>
            <a:r>
              <a:rPr lang="en-US" altLang="zh-CN"/>
              <a:t>1 :  7 </a:t>
            </a:r>
          </a:p>
          <a:p>
            <a:r>
              <a:rPr lang="en-US" altLang="zh-CN"/>
              <a:t>2 :  </a:t>
            </a:r>
          </a:p>
          <a:p>
            <a:r>
              <a:rPr lang="en-US" altLang="zh-CN"/>
              <a:t>3 :  2 -&gt; 4 -&gt; 7 -&gt; 8 </a:t>
            </a:r>
          </a:p>
          <a:p>
            <a:r>
              <a:rPr lang="en-US" altLang="zh-CN"/>
              <a:t>4 :  8 </a:t>
            </a:r>
          </a:p>
          <a:p>
            <a:r>
              <a:rPr lang="en-US" altLang="zh-CN"/>
              <a:t>5 :  </a:t>
            </a:r>
          </a:p>
          <a:p>
            <a:r>
              <a:rPr lang="en-US" altLang="zh-CN"/>
              <a:t>6 :  0 -&gt; 1 -&gt; 2 </a:t>
            </a:r>
          </a:p>
          <a:p>
            <a:r>
              <a:rPr lang="en-US" altLang="zh-CN"/>
              <a:t>7 :  </a:t>
            </a:r>
          </a:p>
          <a:p>
            <a:r>
              <a:rPr lang="en-US" altLang="zh-CN"/>
              <a:t>8 :  2 -&gt; 7 </a:t>
            </a:r>
          </a:p>
          <a:p>
            <a:r>
              <a:rPr lang="en-US" altLang="zh-CN"/>
              <a:t>9 :  4 </a:t>
            </a:r>
          </a:p>
          <a:p>
            <a:r>
              <a:rPr lang="zh-CN" altLang="en-US"/>
              <a:t>广度优先拓扑排序序列： </a:t>
            </a:r>
            <a:r>
              <a:rPr lang="en-US" altLang="zh-CN"/>
              <a:t>['3', '6', '9', '0', '4', '1', '5', '8', '2', '7']</a:t>
            </a:r>
          </a:p>
          <a:p>
            <a:r>
              <a:rPr lang="zh-CN" altLang="en-US" smtClean="0"/>
              <a:t>深度</a:t>
            </a:r>
            <a:r>
              <a:rPr lang="zh-CN" altLang="en-US"/>
              <a:t>优先拓扑排序序列： </a:t>
            </a:r>
            <a:r>
              <a:rPr lang="en-US" altLang="zh-CN"/>
              <a:t>['9', '6', '3', '4', '8', '2', '0', '5', '1', '7</a:t>
            </a:r>
            <a:r>
              <a:rPr lang="en-US" altLang="zh-CN" smtClean="0"/>
              <a:t>']</a:t>
            </a:r>
            <a:endParaRPr lang="zh-CN" altLang="en-US"/>
          </a:p>
        </p:txBody>
      </p:sp>
    </p:spTree>
    <p:extLst>
      <p:ext uri="{BB962C8B-B14F-4D97-AF65-F5344CB8AC3E}">
        <p14:creationId xmlns:p14="http://schemas.microsoft.com/office/powerpoint/2010/main" val="38214827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利用</a:t>
            </a:r>
            <a:r>
              <a:rPr lang="zh-CN" altLang="en-US"/>
              <a:t>深度优先搜索遍历的实现方法，算法时间复杂度与遍历一致</a:t>
            </a:r>
            <a:r>
              <a:rPr lang="zh-CN" altLang="en-US" smtClean="0"/>
              <a:t>。</a:t>
            </a:r>
            <a:endParaRPr lang="en-US" altLang="zh-CN" smtClean="0"/>
          </a:p>
          <a:p>
            <a:r>
              <a:rPr lang="zh-CN" altLang="en-US" smtClean="0"/>
              <a:t>排序过程中无法判断出图是否有回路。</a:t>
            </a:r>
            <a:endParaRPr lang="zh-CN" altLang="en-US"/>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pic>
        <p:nvPicPr>
          <p:cNvPr id="4" name="图片 3"/>
          <p:cNvPicPr>
            <a:picLocks noChangeAspect="1"/>
          </p:cNvPicPr>
          <p:nvPr/>
        </p:nvPicPr>
        <p:blipFill>
          <a:blip r:embed="rId2"/>
          <a:stretch>
            <a:fillRect/>
          </a:stretch>
        </p:blipFill>
        <p:spPr>
          <a:xfrm>
            <a:off x="7967414" y="2925738"/>
            <a:ext cx="3384376" cy="3128499"/>
          </a:xfrm>
          <a:prstGeom prst="rect">
            <a:avLst/>
          </a:prstGeom>
        </p:spPr>
      </p:pic>
    </p:spTree>
    <p:extLst>
      <p:ext uri="{BB962C8B-B14F-4D97-AF65-F5344CB8AC3E}">
        <p14:creationId xmlns:p14="http://schemas.microsoft.com/office/powerpoint/2010/main" val="2828070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921641" cy="5233909"/>
          </a:xfrm>
        </p:spPr>
        <p:txBody>
          <a:bodyPr>
            <a:normAutofit fontScale="92500" lnSpcReduction="10000"/>
          </a:bodyPr>
          <a:lstStyle/>
          <a:p>
            <a:r>
              <a:rPr lang="zh-CN" altLang="zh-CN" smtClean="0"/>
              <a:t>对</a:t>
            </a:r>
            <a:r>
              <a:rPr lang="zh-CN" altLang="zh-CN" smtClean="0">
                <a:solidFill>
                  <a:srgbClr val="FF0000"/>
                </a:solidFill>
              </a:rPr>
              <a:t>无向图</a:t>
            </a:r>
            <a:r>
              <a:rPr lang="zh-CN" altLang="zh-CN"/>
              <a:t>，如果顶点</a:t>
            </a:r>
            <a:r>
              <a:rPr lang="en-US" altLang="zh-CN"/>
              <a:t>v</a:t>
            </a:r>
            <a:r>
              <a:rPr lang="zh-CN" altLang="zh-CN"/>
              <a:t>和顶点</a:t>
            </a:r>
            <a:r>
              <a:rPr lang="en-US" altLang="zh-CN"/>
              <a:t>w </a:t>
            </a:r>
            <a:r>
              <a:rPr lang="zh-CN" altLang="zh-CN"/>
              <a:t>之间存在一条边</a:t>
            </a:r>
            <a:r>
              <a:rPr lang="en-US" altLang="zh-CN"/>
              <a:t>(v,w) </a:t>
            </a:r>
            <a:r>
              <a:rPr lang="zh-CN" altLang="zh-CN" smtClean="0"/>
              <a:t>，</a:t>
            </a:r>
            <a:r>
              <a:rPr lang="zh-CN" altLang="zh-CN"/>
              <a:t>则称</a:t>
            </a:r>
            <a:endParaRPr lang="en-US" altLang="zh-CN" smtClean="0"/>
          </a:p>
          <a:p>
            <a:pPr lvl="1"/>
            <a:r>
              <a:rPr lang="en-US" altLang="zh-CN" smtClean="0"/>
              <a:t>v </a:t>
            </a:r>
            <a:r>
              <a:rPr lang="zh-CN" altLang="zh-CN"/>
              <a:t>和</a:t>
            </a:r>
            <a:r>
              <a:rPr lang="en-US" altLang="zh-CN" smtClean="0"/>
              <a:t>w</a:t>
            </a:r>
            <a:r>
              <a:rPr lang="zh-CN" altLang="zh-CN" smtClean="0"/>
              <a:t>相</a:t>
            </a:r>
            <a:r>
              <a:rPr lang="zh-CN" altLang="en-US" smtClean="0"/>
              <a:t>邻接</a:t>
            </a:r>
            <a:endParaRPr lang="en-US" altLang="zh-CN" smtClean="0"/>
          </a:p>
          <a:p>
            <a:pPr lvl="1"/>
            <a:r>
              <a:rPr lang="zh-CN" altLang="zh-CN" smtClean="0"/>
              <a:t>顶点</a:t>
            </a:r>
            <a:r>
              <a:rPr lang="en-US" altLang="zh-CN"/>
              <a:t>v </a:t>
            </a:r>
            <a:r>
              <a:rPr lang="zh-CN" altLang="zh-CN"/>
              <a:t>和</a:t>
            </a:r>
            <a:r>
              <a:rPr lang="en-US" altLang="zh-CN"/>
              <a:t>w </a:t>
            </a:r>
            <a:r>
              <a:rPr lang="zh-CN" altLang="zh-CN"/>
              <a:t>互为邻接点（</a:t>
            </a:r>
            <a:r>
              <a:rPr lang="en-US" altLang="zh-CN"/>
              <a:t>Adjacent Vertices</a:t>
            </a:r>
            <a:r>
              <a:rPr lang="zh-CN" altLang="zh-CN" smtClean="0"/>
              <a:t>）</a:t>
            </a:r>
            <a:endParaRPr lang="en-US" altLang="zh-CN" smtClean="0"/>
          </a:p>
          <a:p>
            <a:pPr lvl="1"/>
            <a:r>
              <a:rPr lang="zh-CN" altLang="zh-CN" smtClean="0"/>
              <a:t>边</a:t>
            </a:r>
            <a:r>
              <a:rPr lang="en-US" altLang="zh-CN"/>
              <a:t>(v,w) </a:t>
            </a:r>
            <a:r>
              <a:rPr lang="zh-CN" altLang="zh-CN"/>
              <a:t>和顶点</a:t>
            </a:r>
            <a:r>
              <a:rPr lang="en-US" altLang="zh-CN"/>
              <a:t>v </a:t>
            </a:r>
            <a:r>
              <a:rPr lang="zh-CN" altLang="zh-CN"/>
              <a:t>和</a:t>
            </a:r>
            <a:r>
              <a:rPr lang="en-US" altLang="zh-CN"/>
              <a:t>w </a:t>
            </a:r>
            <a:r>
              <a:rPr lang="zh-CN" altLang="zh-CN"/>
              <a:t>相</a:t>
            </a:r>
            <a:r>
              <a:rPr lang="zh-CN" altLang="zh-CN" smtClean="0"/>
              <a:t>关联</a:t>
            </a:r>
            <a:endParaRPr lang="zh-CN" altLang="zh-CN"/>
          </a:p>
          <a:p>
            <a:r>
              <a:rPr lang="zh-CN" altLang="zh-CN" smtClean="0"/>
              <a:t>对</a:t>
            </a:r>
            <a:r>
              <a:rPr lang="zh-CN" altLang="zh-CN" smtClean="0">
                <a:solidFill>
                  <a:srgbClr val="FF0000"/>
                </a:solidFill>
              </a:rPr>
              <a:t>有向图</a:t>
            </a:r>
            <a:r>
              <a:rPr lang="zh-CN" altLang="zh-CN"/>
              <a:t>，如果顶点</a:t>
            </a:r>
            <a:r>
              <a:rPr lang="en-US" altLang="zh-CN" smtClean="0"/>
              <a:t>v</a:t>
            </a:r>
            <a:r>
              <a:rPr lang="zh-CN" altLang="en-US" smtClean="0"/>
              <a:t>到</a:t>
            </a:r>
            <a:r>
              <a:rPr lang="zh-CN" altLang="zh-CN" smtClean="0"/>
              <a:t>顶点</a:t>
            </a:r>
            <a:r>
              <a:rPr lang="en-US" altLang="zh-CN" smtClean="0"/>
              <a:t>w</a:t>
            </a:r>
            <a:r>
              <a:rPr lang="zh-CN" altLang="en-US" smtClean="0"/>
              <a:t>有</a:t>
            </a:r>
            <a:r>
              <a:rPr lang="zh-CN" altLang="zh-CN" smtClean="0"/>
              <a:t>一</a:t>
            </a:r>
            <a:r>
              <a:rPr lang="zh-CN" altLang="zh-CN"/>
              <a:t>条边</a:t>
            </a:r>
            <a:r>
              <a:rPr lang="en-US" altLang="zh-CN"/>
              <a:t>&lt;v,w&gt; </a:t>
            </a:r>
            <a:r>
              <a:rPr lang="zh-CN" altLang="zh-CN"/>
              <a:t>，则</a:t>
            </a:r>
            <a:r>
              <a:rPr lang="zh-CN" altLang="zh-CN" smtClean="0"/>
              <a:t>称</a:t>
            </a:r>
            <a:endParaRPr lang="en-US" altLang="zh-CN" smtClean="0"/>
          </a:p>
          <a:p>
            <a:pPr lvl="1"/>
            <a:r>
              <a:rPr lang="en-US" altLang="zh-CN" smtClean="0"/>
              <a:t>v </a:t>
            </a:r>
            <a:r>
              <a:rPr lang="zh-CN" altLang="zh-CN"/>
              <a:t>邻接到（</a:t>
            </a:r>
            <a:r>
              <a:rPr lang="en-US" altLang="zh-CN"/>
              <a:t>Adjacent to</a:t>
            </a:r>
            <a:r>
              <a:rPr lang="zh-CN" altLang="zh-CN"/>
              <a:t>）</a:t>
            </a:r>
            <a:r>
              <a:rPr lang="en-US" altLang="zh-CN" smtClean="0"/>
              <a:t>w</a:t>
            </a:r>
          </a:p>
          <a:p>
            <a:pPr lvl="1"/>
            <a:r>
              <a:rPr lang="en-US" altLang="zh-CN" smtClean="0"/>
              <a:t>w</a:t>
            </a:r>
            <a:r>
              <a:rPr lang="zh-CN" altLang="zh-CN"/>
              <a:t>邻接自（</a:t>
            </a:r>
            <a:r>
              <a:rPr lang="en-US" altLang="zh-CN"/>
              <a:t>Adjacent from</a:t>
            </a:r>
            <a:r>
              <a:rPr lang="zh-CN" altLang="zh-CN"/>
              <a:t>）</a:t>
            </a:r>
            <a:r>
              <a:rPr lang="en-US" altLang="zh-CN" smtClean="0"/>
              <a:t>v</a:t>
            </a:r>
            <a:endParaRPr lang="en-US" altLang="zh-CN"/>
          </a:p>
          <a:p>
            <a:pPr lvl="1"/>
            <a:r>
              <a:rPr lang="zh-CN" altLang="zh-CN" smtClean="0"/>
              <a:t>顶点</a:t>
            </a:r>
            <a:r>
              <a:rPr lang="en-US" altLang="zh-CN"/>
              <a:t>w </a:t>
            </a:r>
            <a:r>
              <a:rPr lang="zh-CN" altLang="zh-CN"/>
              <a:t>是</a:t>
            </a:r>
            <a:r>
              <a:rPr lang="en-US" altLang="zh-CN"/>
              <a:t>v</a:t>
            </a:r>
            <a:r>
              <a:rPr lang="zh-CN" altLang="zh-CN"/>
              <a:t>的邻接</a:t>
            </a:r>
            <a:r>
              <a:rPr lang="zh-CN" altLang="zh-CN" smtClean="0"/>
              <a:t>点</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zh-CN" b="1" smtClean="0"/>
              <a:t>邻接</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382" y="1197546"/>
            <a:ext cx="2831395" cy="2898810"/>
          </a:xfrm>
          <a:prstGeom prst="rect">
            <a:avLst/>
          </a:prstGeom>
          <a:noFill/>
          <a:ln>
            <a:noFill/>
          </a:ln>
        </p:spPr>
      </p:pic>
      <p:pic>
        <p:nvPicPr>
          <p:cNvPr id="5" name="图片 4" descr="说明: C:\Users\14764\AppData\Local\Microsoft\Windows\INetCache\Content.Word\graph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5931" y="4221882"/>
            <a:ext cx="2664296" cy="2143456"/>
          </a:xfrm>
          <a:prstGeom prst="rect">
            <a:avLst/>
          </a:prstGeom>
          <a:noFill/>
          <a:ln>
            <a:noFill/>
          </a:ln>
        </p:spPr>
      </p:pic>
    </p:spTree>
    <p:extLst>
      <p:ext uri="{BB962C8B-B14F-4D97-AF65-F5344CB8AC3E}">
        <p14:creationId xmlns:p14="http://schemas.microsoft.com/office/powerpoint/2010/main" val="8423239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最小生成树</a:t>
            </a:r>
            <a:endParaRPr lang="zh-CN" altLang="en-US"/>
          </a:p>
        </p:txBody>
      </p:sp>
    </p:spTree>
    <p:extLst>
      <p:ext uri="{BB962C8B-B14F-4D97-AF65-F5344CB8AC3E}">
        <p14:creationId xmlns:p14="http://schemas.microsoft.com/office/powerpoint/2010/main" val="36575984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4606" y="1197546"/>
            <a:ext cx="6408712" cy="4868199"/>
          </a:xfrm>
        </p:spPr>
        <p:txBody>
          <a:bodyPr/>
          <a:lstStyle/>
          <a:p>
            <a:r>
              <a:rPr lang="zh-CN" altLang="zh-CN"/>
              <a:t>如</a:t>
            </a:r>
            <a:r>
              <a:rPr lang="zh-CN" altLang="zh-CN" smtClean="0"/>
              <a:t>图所示</a:t>
            </a:r>
            <a:r>
              <a:rPr lang="en-US" altLang="zh-CN" smtClean="0"/>
              <a:t>6</a:t>
            </a:r>
            <a:r>
              <a:rPr lang="zh-CN" altLang="zh-CN" smtClean="0"/>
              <a:t>个</a:t>
            </a:r>
            <a:r>
              <a:rPr lang="zh-CN" altLang="en-US" smtClean="0"/>
              <a:t>城市</a:t>
            </a:r>
            <a:r>
              <a:rPr lang="zh-CN" altLang="zh-CN" smtClean="0"/>
              <a:t>之间</a:t>
            </a:r>
            <a:r>
              <a:rPr lang="zh-CN" altLang="zh-CN"/>
              <a:t>建造高铁</a:t>
            </a:r>
            <a:r>
              <a:rPr lang="zh-CN" altLang="zh-CN" smtClean="0"/>
              <a:t>，各</a:t>
            </a:r>
            <a:r>
              <a:rPr lang="zh-CN" altLang="en-US"/>
              <a:t>城市</a:t>
            </a:r>
            <a:r>
              <a:rPr lang="zh-CN" altLang="zh-CN" smtClean="0"/>
              <a:t>之间</a:t>
            </a:r>
            <a:r>
              <a:rPr lang="zh-CN" altLang="zh-CN"/>
              <a:t>的距离如图所</a:t>
            </a:r>
            <a:r>
              <a:rPr lang="zh-CN" altLang="zh-CN" smtClean="0"/>
              <a:t>示，</a:t>
            </a:r>
            <a:r>
              <a:rPr lang="zh-CN" altLang="zh-CN"/>
              <a:t>如何设计这一高铁网络</a:t>
            </a:r>
            <a:r>
              <a:rPr lang="zh-CN" altLang="zh-CN" smtClean="0"/>
              <a:t>，使得</a:t>
            </a:r>
            <a:r>
              <a:rPr lang="zh-CN" altLang="zh-CN"/>
              <a:t>连通</a:t>
            </a:r>
            <a:r>
              <a:rPr lang="zh-CN" altLang="zh-CN" smtClean="0"/>
              <a:t>这</a:t>
            </a:r>
            <a:r>
              <a:rPr lang="en-US" altLang="zh-CN" smtClean="0"/>
              <a:t>6</a:t>
            </a:r>
            <a:r>
              <a:rPr lang="zh-CN" altLang="zh-CN" smtClean="0"/>
              <a:t>个</a:t>
            </a:r>
            <a:r>
              <a:rPr lang="zh-CN" altLang="zh-CN"/>
              <a:t>城市的高铁的总长度最</a:t>
            </a:r>
            <a:r>
              <a:rPr lang="zh-CN" altLang="zh-CN" smtClean="0"/>
              <a:t>短？</a:t>
            </a:r>
            <a:endParaRPr lang="en-US" altLang="zh-CN" smtClean="0"/>
          </a:p>
          <a:p>
            <a:r>
              <a:rPr lang="zh-CN" altLang="en-US" smtClean="0"/>
              <a:t>问题本质：求解各边权值之和最小的生成树。</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en-US" smtClean="0"/>
              <a:t>问题</a:t>
            </a:r>
            <a:endParaRPr lang="zh-CN" altLang="en-US"/>
          </a:p>
        </p:txBody>
      </p:sp>
      <p:sp>
        <p:nvSpPr>
          <p:cNvPr id="5"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822015655"/>
              </p:ext>
            </p:extLst>
          </p:nvPr>
        </p:nvGraphicFramePr>
        <p:xfrm>
          <a:off x="7535366" y="1341562"/>
          <a:ext cx="4342476" cy="3960440"/>
        </p:xfrm>
        <a:graphic>
          <a:graphicData uri="http://schemas.openxmlformats.org/presentationml/2006/ole">
            <mc:AlternateContent xmlns:mc="http://schemas.openxmlformats.org/markup-compatibility/2006">
              <mc:Choice xmlns:v="urn:schemas-microsoft-com:vml" Requires="v">
                <p:oleObj spid="_x0000_s123923" name="Visio" r:id="rId3" imgW="5724667" imgH="5200576" progId="Visio.Drawing.15">
                  <p:embed/>
                </p:oleObj>
              </mc:Choice>
              <mc:Fallback>
                <p:oleObj name="Visio" r:id="rId3" imgW="5724667" imgH="520057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366" y="1341562"/>
                        <a:ext cx="4342476" cy="3960440"/>
                      </a:xfrm>
                      <a:prstGeom prst="rect">
                        <a:avLst/>
                      </a:prstGeom>
                      <a:noFill/>
                    </p:spPr>
                  </p:pic>
                </p:oleObj>
              </mc:Fallback>
            </mc:AlternateContent>
          </a:graphicData>
        </a:graphic>
      </p:graphicFrame>
    </p:spTree>
    <p:extLst>
      <p:ext uri="{BB962C8B-B14F-4D97-AF65-F5344CB8AC3E}">
        <p14:creationId xmlns:p14="http://schemas.microsoft.com/office/powerpoint/2010/main" val="10186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一个连通网的所有生成树中，各边权值之和最小</a:t>
            </a:r>
            <a:r>
              <a:rPr lang="zh-CN" altLang="zh-CN" smtClean="0"/>
              <a:t>的</a:t>
            </a:r>
            <a:r>
              <a:rPr lang="zh-CN" altLang="en-US" smtClean="0"/>
              <a:t>生成</a:t>
            </a:r>
            <a:r>
              <a:rPr lang="zh-CN" altLang="zh-CN" smtClean="0"/>
              <a:t>树</a:t>
            </a:r>
            <a:r>
              <a:rPr lang="zh-CN" altLang="zh-CN"/>
              <a:t>，称为该连通</a:t>
            </a:r>
            <a:r>
              <a:rPr lang="zh-CN" altLang="zh-CN" smtClean="0"/>
              <a:t>网的</a:t>
            </a:r>
            <a:r>
              <a:rPr lang="zh-CN" altLang="zh-CN"/>
              <a:t>最小生成树</a:t>
            </a:r>
            <a:r>
              <a:rPr lang="en-US" altLang="zh-CN"/>
              <a:t>(minimum spanning tree)</a:t>
            </a:r>
            <a:r>
              <a:rPr lang="zh-CN" altLang="zh-CN" smtClean="0"/>
              <a:t>。</a:t>
            </a:r>
            <a:endParaRPr lang="en-US" altLang="zh-CN" smtClean="0"/>
          </a:p>
          <a:p>
            <a:r>
              <a:rPr lang="en-US" altLang="zh-CN" smtClean="0"/>
              <a:t>Prim</a:t>
            </a:r>
            <a:r>
              <a:rPr lang="zh-CN" altLang="en-US" smtClean="0"/>
              <a:t>算法</a:t>
            </a:r>
            <a:endParaRPr lang="en-US" altLang="zh-CN" smtClean="0"/>
          </a:p>
          <a:p>
            <a:r>
              <a:rPr lang="en-US" altLang="zh-CN" smtClean="0"/>
              <a:t>Kruskal</a:t>
            </a:r>
            <a:r>
              <a:rPr lang="zh-CN" altLang="en-US" smtClean="0"/>
              <a:t>算法</a:t>
            </a:r>
            <a:endParaRPr lang="zh-CN" altLang="en-US"/>
          </a:p>
        </p:txBody>
      </p:sp>
      <p:sp>
        <p:nvSpPr>
          <p:cNvPr id="3" name="标题 2"/>
          <p:cNvSpPr>
            <a:spLocks noGrp="1"/>
          </p:cNvSpPr>
          <p:nvPr>
            <p:ph type="title"/>
          </p:nvPr>
        </p:nvSpPr>
        <p:spPr/>
        <p:txBody>
          <a:bodyPr>
            <a:normAutofit fontScale="90000"/>
          </a:bodyPr>
          <a:lstStyle/>
          <a:p>
            <a:r>
              <a:rPr lang="zh-CN" altLang="en-US" smtClean="0"/>
              <a:t>最小生成树</a:t>
            </a:r>
            <a:endParaRPr lang="zh-CN" altLang="en-US"/>
          </a:p>
        </p:txBody>
      </p:sp>
    </p:spTree>
    <p:extLst>
      <p:ext uri="{BB962C8B-B14F-4D97-AF65-F5344CB8AC3E}">
        <p14:creationId xmlns:p14="http://schemas.microsoft.com/office/powerpoint/2010/main" val="18613260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4" y="1148213"/>
            <a:ext cx="11026097" cy="4868199"/>
          </a:xfrm>
        </p:spPr>
        <p:txBody>
          <a:bodyPr>
            <a:normAutofit fontScale="85000" lnSpcReduction="10000"/>
          </a:bodyPr>
          <a:lstStyle/>
          <a:p>
            <a:r>
              <a:rPr lang="zh-CN" altLang="zh-CN"/>
              <a:t>假设</a:t>
            </a:r>
            <a:r>
              <a:rPr lang="en-US" altLang="zh-CN"/>
              <a:t>G=(V,E)</a:t>
            </a:r>
            <a:r>
              <a:rPr lang="zh-CN" altLang="zh-CN"/>
              <a:t>是具有</a:t>
            </a:r>
            <a:r>
              <a:rPr lang="en-US" altLang="zh-CN"/>
              <a:t>n</a:t>
            </a:r>
            <a:r>
              <a:rPr lang="zh-CN" altLang="zh-CN"/>
              <a:t>个顶点的连通网，其最小生成树为</a:t>
            </a:r>
            <a:r>
              <a:rPr lang="en-US" altLang="zh-CN"/>
              <a:t>T=(U,TE)</a:t>
            </a:r>
            <a:r>
              <a:rPr lang="zh-CN" altLang="zh-CN"/>
              <a:t>，其中</a:t>
            </a:r>
            <a:r>
              <a:rPr lang="en-US" altLang="zh-CN"/>
              <a:t>U</a:t>
            </a:r>
            <a:r>
              <a:rPr lang="zh-CN" altLang="zh-CN"/>
              <a:t>是最小生成树的顶点集，</a:t>
            </a:r>
            <a:r>
              <a:rPr lang="en-US" altLang="zh-CN"/>
              <a:t>TE</a:t>
            </a:r>
            <a:r>
              <a:rPr lang="zh-CN" altLang="zh-CN"/>
              <a:t>是最小生成树的边集</a:t>
            </a:r>
            <a:r>
              <a:rPr lang="zh-CN" altLang="zh-CN" smtClean="0"/>
              <a:t>。</a:t>
            </a:r>
            <a:endParaRPr lang="en-US" altLang="zh-CN" smtClean="0"/>
          </a:p>
          <a:p>
            <a:r>
              <a:rPr lang="zh-CN" altLang="zh-CN"/>
              <a:t>用</a:t>
            </a:r>
            <a:r>
              <a:rPr lang="en-US" altLang="zh-CN"/>
              <a:t>Prim</a:t>
            </a:r>
            <a:r>
              <a:rPr lang="zh-CN" altLang="zh-CN"/>
              <a:t>算法求解最小生成树的过程为：</a:t>
            </a:r>
          </a:p>
          <a:p>
            <a:pPr marL="0" indent="355600">
              <a:buNone/>
            </a:pPr>
            <a:r>
              <a:rPr lang="zh-CN" altLang="zh-CN"/>
              <a:t>（</a:t>
            </a:r>
            <a:r>
              <a:rPr lang="en-US" altLang="zh-CN"/>
              <a:t>1</a:t>
            </a:r>
            <a:r>
              <a:rPr lang="zh-CN" altLang="zh-CN"/>
              <a:t>）初始化生成树，使得</a:t>
            </a:r>
            <a:r>
              <a:rPr lang="en-US" altLang="zh-CN"/>
              <a:t>U={w}</a:t>
            </a:r>
            <a:r>
              <a:rPr lang="zh-CN" altLang="zh-CN"/>
              <a:t>，</a:t>
            </a:r>
            <a:r>
              <a:rPr lang="en-US" altLang="zh-CN"/>
              <a:t>TE={}</a:t>
            </a:r>
            <a:r>
              <a:rPr lang="zh-CN" altLang="zh-CN"/>
              <a:t>，</a:t>
            </a:r>
            <a:r>
              <a:rPr lang="en-US" altLang="zh-CN"/>
              <a:t>w</a:t>
            </a:r>
            <a:r>
              <a:rPr lang="zh-CN" altLang="zh-CN"/>
              <a:t>为图</a:t>
            </a:r>
            <a:r>
              <a:rPr lang="en-US" altLang="zh-CN"/>
              <a:t>G</a:t>
            </a:r>
            <a:r>
              <a:rPr lang="zh-CN" altLang="zh-CN"/>
              <a:t>中任一顶点；</a:t>
            </a:r>
          </a:p>
          <a:p>
            <a:pPr marL="0" indent="355600">
              <a:buNone/>
            </a:pPr>
            <a:r>
              <a:rPr lang="zh-CN" altLang="zh-CN"/>
              <a:t>（</a:t>
            </a:r>
            <a:r>
              <a:rPr lang="en-US" altLang="zh-CN"/>
              <a:t>2</a:t>
            </a:r>
            <a:r>
              <a:rPr lang="zh-CN" altLang="zh-CN"/>
              <a:t>）循环执行</a:t>
            </a:r>
            <a:r>
              <a:rPr lang="en-US" altLang="zh-CN"/>
              <a:t>n-1</a:t>
            </a:r>
            <a:r>
              <a:rPr lang="zh-CN" altLang="zh-CN"/>
              <a:t>次：</a:t>
            </a:r>
          </a:p>
          <a:p>
            <a:pPr marL="0" indent="903288">
              <a:buNone/>
            </a:pPr>
            <a:r>
              <a:rPr lang="zh-CN" altLang="zh-CN"/>
              <a:t>①找到一条边</a:t>
            </a:r>
            <a:r>
              <a:rPr lang="en-US" altLang="zh-CN"/>
              <a:t>(u,v)</a:t>
            </a:r>
            <a:r>
              <a:rPr lang="zh-CN" altLang="zh-CN"/>
              <a:t>∈</a:t>
            </a:r>
            <a:r>
              <a:rPr lang="en-US" altLang="zh-CN"/>
              <a:t>E</a:t>
            </a:r>
            <a:r>
              <a:rPr lang="zh-CN" altLang="zh-CN"/>
              <a:t>，这条边</a:t>
            </a:r>
            <a:r>
              <a:rPr lang="en-US" altLang="zh-CN"/>
              <a:t>(u,v)</a:t>
            </a:r>
            <a:r>
              <a:rPr lang="zh-CN" altLang="zh-CN"/>
              <a:t>必须满足</a:t>
            </a:r>
            <a:r>
              <a:rPr lang="en-US" altLang="zh-CN"/>
              <a:t>2</a:t>
            </a:r>
            <a:r>
              <a:rPr lang="zh-CN" altLang="zh-CN"/>
              <a:t>个条件：</a:t>
            </a:r>
          </a:p>
          <a:p>
            <a:pPr marL="0" indent="903288">
              <a:buNone/>
            </a:pPr>
            <a:r>
              <a:rPr lang="zh-CN" altLang="zh-CN"/>
              <a:t>条件</a:t>
            </a:r>
            <a:r>
              <a:rPr lang="en-US" altLang="zh-CN"/>
              <a:t>1</a:t>
            </a:r>
            <a:r>
              <a:rPr lang="zh-CN" altLang="zh-CN"/>
              <a:t>：顶点</a:t>
            </a:r>
            <a:r>
              <a:rPr lang="en-US" altLang="zh-CN"/>
              <a:t>u</a:t>
            </a:r>
            <a:r>
              <a:rPr lang="zh-CN" altLang="zh-CN"/>
              <a:t>在生成树中，顶点</a:t>
            </a:r>
            <a:r>
              <a:rPr lang="en-US" altLang="zh-CN"/>
              <a:t>v</a:t>
            </a:r>
            <a:r>
              <a:rPr lang="zh-CN" altLang="zh-CN"/>
              <a:t>不在生成树中（即</a:t>
            </a:r>
            <a:r>
              <a:rPr lang="en-US" altLang="zh-CN"/>
              <a:t>u</a:t>
            </a:r>
            <a:r>
              <a:rPr lang="zh-CN" altLang="zh-CN"/>
              <a:t>∈</a:t>
            </a:r>
            <a:r>
              <a:rPr lang="en-US" altLang="zh-CN"/>
              <a:t>U</a:t>
            </a:r>
            <a:r>
              <a:rPr lang="zh-CN" altLang="zh-CN"/>
              <a:t>，</a:t>
            </a:r>
            <a:r>
              <a:rPr lang="en-US" altLang="zh-CN"/>
              <a:t>v</a:t>
            </a:r>
            <a:r>
              <a:rPr lang="zh-CN" altLang="zh-CN"/>
              <a:t>∈</a:t>
            </a:r>
            <a:r>
              <a:rPr lang="en-US" altLang="zh-CN"/>
              <a:t>V-U</a:t>
            </a:r>
            <a:r>
              <a:rPr lang="zh-CN" altLang="zh-CN"/>
              <a:t>）；</a:t>
            </a:r>
          </a:p>
          <a:p>
            <a:pPr marL="0" indent="903288">
              <a:buNone/>
            </a:pPr>
            <a:r>
              <a:rPr lang="zh-CN" altLang="zh-CN"/>
              <a:t>条件</a:t>
            </a:r>
            <a:r>
              <a:rPr lang="en-US" altLang="zh-CN"/>
              <a:t>2</a:t>
            </a:r>
            <a:r>
              <a:rPr lang="zh-CN" altLang="zh-CN"/>
              <a:t>：</a:t>
            </a:r>
            <a:r>
              <a:rPr lang="en-US" altLang="zh-CN"/>
              <a:t>(u,v)</a:t>
            </a:r>
            <a:r>
              <a:rPr lang="zh-CN" altLang="zh-CN"/>
              <a:t>是满足条件</a:t>
            </a:r>
            <a:r>
              <a:rPr lang="en-US" altLang="zh-CN"/>
              <a:t>1</a:t>
            </a:r>
            <a:r>
              <a:rPr lang="zh-CN" altLang="zh-CN"/>
              <a:t>的所有边中权值最小的边；</a:t>
            </a:r>
          </a:p>
          <a:p>
            <a:pPr marL="0" indent="903288">
              <a:buNone/>
            </a:pPr>
            <a:r>
              <a:rPr lang="zh-CN" altLang="zh-CN"/>
              <a:t>②将</a:t>
            </a:r>
            <a:r>
              <a:rPr lang="en-US" altLang="zh-CN"/>
              <a:t>v</a:t>
            </a:r>
            <a:r>
              <a:rPr lang="zh-CN" altLang="zh-CN"/>
              <a:t>并入</a:t>
            </a:r>
            <a:r>
              <a:rPr lang="en-US" altLang="zh-CN"/>
              <a:t>U</a:t>
            </a:r>
            <a:r>
              <a:rPr lang="zh-CN" altLang="zh-CN"/>
              <a:t>，将边</a:t>
            </a:r>
            <a:r>
              <a:rPr lang="en-US" altLang="zh-CN"/>
              <a:t>(u,v)</a:t>
            </a:r>
            <a:r>
              <a:rPr lang="zh-CN" altLang="zh-CN"/>
              <a:t>并入</a:t>
            </a:r>
            <a:r>
              <a:rPr lang="en-US" altLang="zh-CN"/>
              <a:t>TE</a:t>
            </a:r>
            <a:r>
              <a:rPr lang="zh-CN" altLang="zh-CN"/>
              <a:t>；</a:t>
            </a:r>
          </a:p>
          <a:p>
            <a:endParaRPr lang="zh-CN" altLang="zh-CN"/>
          </a:p>
          <a:p>
            <a:endParaRPr lang="zh-CN" altLang="en-US"/>
          </a:p>
        </p:txBody>
      </p:sp>
      <p:sp>
        <p:nvSpPr>
          <p:cNvPr id="3" name="标题 2"/>
          <p:cNvSpPr>
            <a:spLocks noGrp="1"/>
          </p:cNvSpPr>
          <p:nvPr>
            <p:ph type="title"/>
          </p:nvPr>
        </p:nvSpPr>
        <p:spPr/>
        <p:txBody>
          <a:bodyPr>
            <a:normAutofit fontScale="90000"/>
          </a:bodyPr>
          <a:lstStyle/>
          <a:p>
            <a:r>
              <a:rPr lang="en-US" altLang="zh-CN" smtClean="0"/>
              <a:t>Prim</a:t>
            </a:r>
            <a:r>
              <a:rPr lang="zh-CN" altLang="en-US" smtClean="0"/>
              <a:t>算法</a:t>
            </a:r>
            <a:endParaRPr lang="zh-CN" altLang="en-US"/>
          </a:p>
        </p:txBody>
      </p:sp>
    </p:spTree>
    <p:extLst>
      <p:ext uri="{BB962C8B-B14F-4D97-AF65-F5344CB8AC3E}">
        <p14:creationId xmlns:p14="http://schemas.microsoft.com/office/powerpoint/2010/main" val="2445958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609479" y="6357986"/>
            <a:ext cx="2742843" cy="365210"/>
          </a:xfrm>
          <a:prstGeom prst="rect">
            <a:avLst/>
          </a:prstGeom>
        </p:spPr>
        <p:txBody>
          <a:bodyPr/>
          <a:lstStyle/>
          <a:p>
            <a:fld id="{4E74B28E-D899-4E33-89B3-E1DBC4EE95B8}" type="slidenum">
              <a:rPr lang="zh-CN" altLang="en-US" smtClean="0"/>
              <a:t>124</a:t>
            </a:fld>
            <a:endParaRPr lang="zh-CN" altLang="en-US"/>
          </a:p>
        </p:txBody>
      </p:sp>
      <p:sp>
        <p:nvSpPr>
          <p:cNvPr id="73" name="Oval 2"/>
          <p:cNvSpPr>
            <a:spLocks noChangeArrowheads="1"/>
          </p:cNvSpPr>
          <p:nvPr/>
        </p:nvSpPr>
        <p:spPr bwMode="auto">
          <a:xfrm>
            <a:off x="1874595" y="994005"/>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a</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4" name="Oval 3"/>
          <p:cNvSpPr>
            <a:spLocks noChangeArrowheads="1"/>
          </p:cNvSpPr>
          <p:nvPr/>
        </p:nvSpPr>
        <p:spPr bwMode="auto">
          <a:xfrm>
            <a:off x="4160298" y="994005"/>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b</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5" name="Oval 4"/>
          <p:cNvSpPr>
            <a:spLocks noChangeArrowheads="1"/>
          </p:cNvSpPr>
          <p:nvPr/>
        </p:nvSpPr>
        <p:spPr bwMode="auto">
          <a:xfrm>
            <a:off x="5455529" y="1451311"/>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c</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6" name="Oval 5"/>
          <p:cNvSpPr>
            <a:spLocks noChangeArrowheads="1"/>
          </p:cNvSpPr>
          <p:nvPr/>
        </p:nvSpPr>
        <p:spPr bwMode="auto">
          <a:xfrm>
            <a:off x="4846008" y="2289705"/>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d</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7" name="Oval 6"/>
          <p:cNvSpPr>
            <a:spLocks noChangeArrowheads="1"/>
          </p:cNvSpPr>
          <p:nvPr/>
        </p:nvSpPr>
        <p:spPr bwMode="auto">
          <a:xfrm>
            <a:off x="3474585" y="1984835"/>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e</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8" name="Oval 7"/>
          <p:cNvSpPr>
            <a:spLocks noChangeArrowheads="1"/>
          </p:cNvSpPr>
          <p:nvPr/>
        </p:nvSpPr>
        <p:spPr bwMode="auto">
          <a:xfrm>
            <a:off x="1722215" y="2518358"/>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g</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79" name="Oval 8"/>
          <p:cNvSpPr>
            <a:spLocks noChangeArrowheads="1"/>
          </p:cNvSpPr>
          <p:nvPr/>
        </p:nvSpPr>
        <p:spPr bwMode="auto">
          <a:xfrm>
            <a:off x="3398397" y="3128099"/>
            <a:ext cx="457140" cy="411257"/>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f</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80" name="Line 9"/>
          <p:cNvSpPr>
            <a:spLocks noChangeShapeType="1"/>
          </p:cNvSpPr>
          <p:nvPr/>
        </p:nvSpPr>
        <p:spPr bwMode="auto">
          <a:xfrm flipV="1">
            <a:off x="2331735" y="1222658"/>
            <a:ext cx="1828562" cy="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0"/>
          <p:cNvSpPr>
            <a:spLocks noChangeShapeType="1"/>
          </p:cNvSpPr>
          <p:nvPr/>
        </p:nvSpPr>
        <p:spPr bwMode="auto">
          <a:xfrm>
            <a:off x="2255546" y="1375093"/>
            <a:ext cx="1295231" cy="685959"/>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1"/>
          <p:cNvSpPr>
            <a:spLocks noChangeShapeType="1"/>
          </p:cNvSpPr>
          <p:nvPr/>
        </p:nvSpPr>
        <p:spPr bwMode="auto">
          <a:xfrm flipH="1">
            <a:off x="3779347" y="1375093"/>
            <a:ext cx="457140" cy="609741"/>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2"/>
          <p:cNvSpPr>
            <a:spLocks noChangeShapeType="1"/>
          </p:cNvSpPr>
          <p:nvPr/>
        </p:nvSpPr>
        <p:spPr bwMode="auto">
          <a:xfrm flipH="1">
            <a:off x="1950785" y="1451311"/>
            <a:ext cx="152380" cy="1067047"/>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13"/>
          <p:cNvSpPr>
            <a:spLocks noChangeShapeType="1"/>
          </p:cNvSpPr>
          <p:nvPr/>
        </p:nvSpPr>
        <p:spPr bwMode="auto">
          <a:xfrm flipV="1">
            <a:off x="2179355" y="2246832"/>
            <a:ext cx="1295231" cy="381088"/>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Line 14"/>
          <p:cNvSpPr>
            <a:spLocks noChangeShapeType="1"/>
          </p:cNvSpPr>
          <p:nvPr/>
        </p:nvSpPr>
        <p:spPr bwMode="auto">
          <a:xfrm>
            <a:off x="3931727" y="2213487"/>
            <a:ext cx="914281" cy="228653"/>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6" name="Line 15"/>
          <p:cNvSpPr>
            <a:spLocks noChangeShapeType="1"/>
          </p:cNvSpPr>
          <p:nvPr/>
        </p:nvSpPr>
        <p:spPr bwMode="auto">
          <a:xfrm>
            <a:off x="4617436" y="1222658"/>
            <a:ext cx="838091" cy="304871"/>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16"/>
          <p:cNvSpPr>
            <a:spLocks noChangeShapeType="1"/>
          </p:cNvSpPr>
          <p:nvPr/>
        </p:nvSpPr>
        <p:spPr bwMode="auto">
          <a:xfrm flipH="1">
            <a:off x="5226959" y="1832399"/>
            <a:ext cx="304760" cy="457306"/>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17"/>
          <p:cNvSpPr>
            <a:spLocks noChangeShapeType="1"/>
          </p:cNvSpPr>
          <p:nvPr/>
        </p:nvSpPr>
        <p:spPr bwMode="auto">
          <a:xfrm>
            <a:off x="4541248" y="1375094"/>
            <a:ext cx="533331" cy="990829"/>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18"/>
          <p:cNvSpPr>
            <a:spLocks noChangeShapeType="1"/>
          </p:cNvSpPr>
          <p:nvPr/>
        </p:nvSpPr>
        <p:spPr bwMode="auto">
          <a:xfrm>
            <a:off x="2179355" y="2823229"/>
            <a:ext cx="1219041" cy="457306"/>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Line 19"/>
          <p:cNvSpPr>
            <a:spLocks noChangeShapeType="1"/>
          </p:cNvSpPr>
          <p:nvPr/>
        </p:nvSpPr>
        <p:spPr bwMode="auto">
          <a:xfrm flipH="1">
            <a:off x="3855537" y="2594576"/>
            <a:ext cx="990471" cy="685959"/>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Text Box 20"/>
          <p:cNvSpPr txBox="1">
            <a:spLocks noChangeArrowheads="1"/>
          </p:cNvSpPr>
          <p:nvPr/>
        </p:nvSpPr>
        <p:spPr bwMode="auto">
          <a:xfrm>
            <a:off x="2865070" y="779644"/>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19</a:t>
            </a:r>
          </a:p>
        </p:txBody>
      </p:sp>
      <p:sp>
        <p:nvSpPr>
          <p:cNvPr id="92" name="Text Box 21"/>
          <p:cNvSpPr txBox="1">
            <a:spLocks noChangeArrowheads="1"/>
          </p:cNvSpPr>
          <p:nvPr/>
        </p:nvSpPr>
        <p:spPr bwMode="auto">
          <a:xfrm>
            <a:off x="4998386" y="917788"/>
            <a:ext cx="364155"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5</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3" name="Text Box 22"/>
          <p:cNvSpPr txBox="1">
            <a:spLocks noChangeArrowheads="1"/>
          </p:cNvSpPr>
          <p:nvPr/>
        </p:nvSpPr>
        <p:spPr bwMode="auto">
          <a:xfrm>
            <a:off x="2484119" y="1222658"/>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23"/>
          <p:cNvSpPr txBox="1">
            <a:spLocks noChangeArrowheads="1"/>
          </p:cNvSpPr>
          <p:nvPr/>
        </p:nvSpPr>
        <p:spPr bwMode="auto">
          <a:xfrm>
            <a:off x="1563489" y="1679964"/>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5" name="Text Box 24"/>
          <p:cNvSpPr txBox="1">
            <a:spLocks noChangeArrowheads="1"/>
          </p:cNvSpPr>
          <p:nvPr/>
        </p:nvSpPr>
        <p:spPr bwMode="auto">
          <a:xfrm>
            <a:off x="2614278" y="2678733"/>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a:buFont typeface="Wingdings" panose="05000000000000000000" pitchFamily="2" charset="2"/>
              <a:buNone/>
            </a:pPr>
            <a:r>
              <a:rPr lang="en-US" altLang="zh-CN" b="0">
                <a:latin typeface="Times New Roman" panose="02020603050405020304" pitchFamily="18" charset="0"/>
              </a:rPr>
              <a:t>27</a:t>
            </a:r>
            <a:endParaRPr lang="en-US" altLang="zh-CN" sz="3200" b="0">
              <a:latin typeface="Times New Roman" panose="02020603050405020304" pitchFamily="18" charset="0"/>
            </a:endParaRPr>
          </a:p>
        </p:txBody>
      </p:sp>
      <p:sp>
        <p:nvSpPr>
          <p:cNvPr id="96" name="Text Box 25"/>
          <p:cNvSpPr txBox="1">
            <a:spLocks noChangeArrowheads="1"/>
          </p:cNvSpPr>
          <p:nvPr/>
        </p:nvSpPr>
        <p:spPr bwMode="auto">
          <a:xfrm>
            <a:off x="2331739" y="2105513"/>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97" name="Text Box 26"/>
          <p:cNvSpPr txBox="1">
            <a:spLocks noChangeArrowheads="1"/>
          </p:cNvSpPr>
          <p:nvPr/>
        </p:nvSpPr>
        <p:spPr bwMode="auto">
          <a:xfrm>
            <a:off x="4160294" y="1922908"/>
            <a:ext cx="364155"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Text Box 27"/>
          <p:cNvSpPr txBox="1">
            <a:spLocks noChangeArrowheads="1"/>
          </p:cNvSpPr>
          <p:nvPr/>
        </p:nvSpPr>
        <p:spPr bwMode="auto">
          <a:xfrm>
            <a:off x="3931731" y="2532649"/>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99" name="Text Box 28"/>
          <p:cNvSpPr txBox="1">
            <a:spLocks noChangeArrowheads="1"/>
          </p:cNvSpPr>
          <p:nvPr/>
        </p:nvSpPr>
        <p:spPr bwMode="auto">
          <a:xfrm>
            <a:off x="5379336" y="1908617"/>
            <a:ext cx="364155"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Oval 29"/>
          <p:cNvSpPr>
            <a:spLocks noChangeArrowheads="1"/>
          </p:cNvSpPr>
          <p:nvPr/>
        </p:nvSpPr>
        <p:spPr bwMode="auto">
          <a:xfrm>
            <a:off x="1882531" y="998769"/>
            <a:ext cx="457140" cy="411257"/>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a</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02" name="Oval 31"/>
          <p:cNvSpPr>
            <a:spLocks noChangeArrowheads="1"/>
          </p:cNvSpPr>
          <p:nvPr/>
        </p:nvSpPr>
        <p:spPr bwMode="auto">
          <a:xfrm>
            <a:off x="3474585" y="2016592"/>
            <a:ext cx="457140" cy="411257"/>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e</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04" name="Text Box 33"/>
          <p:cNvSpPr txBox="1">
            <a:spLocks noChangeArrowheads="1"/>
          </p:cNvSpPr>
          <p:nvPr/>
        </p:nvSpPr>
        <p:spPr bwMode="auto">
          <a:xfrm>
            <a:off x="3626970" y="1222658"/>
            <a:ext cx="543668"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 name="Oval 34"/>
          <p:cNvSpPr>
            <a:spLocks noChangeArrowheads="1"/>
          </p:cNvSpPr>
          <p:nvPr/>
        </p:nvSpPr>
        <p:spPr bwMode="auto">
          <a:xfrm>
            <a:off x="4846008" y="2289705"/>
            <a:ext cx="457140" cy="411257"/>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d</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07" name="Oval 36"/>
          <p:cNvSpPr>
            <a:spLocks noChangeArrowheads="1"/>
          </p:cNvSpPr>
          <p:nvPr/>
        </p:nvSpPr>
        <p:spPr bwMode="auto">
          <a:xfrm>
            <a:off x="5455529" y="1450518"/>
            <a:ext cx="457140" cy="411257"/>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c</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09" name="Oval 38"/>
          <p:cNvSpPr>
            <a:spLocks noChangeArrowheads="1"/>
          </p:cNvSpPr>
          <p:nvPr/>
        </p:nvSpPr>
        <p:spPr bwMode="auto">
          <a:xfrm>
            <a:off x="4166646" y="994005"/>
            <a:ext cx="457140" cy="411257"/>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b</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10" name="Text Box 39"/>
          <p:cNvSpPr txBox="1">
            <a:spLocks noChangeArrowheads="1"/>
          </p:cNvSpPr>
          <p:nvPr/>
        </p:nvSpPr>
        <p:spPr bwMode="auto">
          <a:xfrm>
            <a:off x="4693626" y="1527529"/>
            <a:ext cx="364155" cy="52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7</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Text Box 48"/>
          <p:cNvSpPr txBox="1">
            <a:spLocks noChangeArrowheads="1"/>
          </p:cNvSpPr>
          <p:nvPr/>
        </p:nvSpPr>
        <p:spPr bwMode="auto">
          <a:xfrm>
            <a:off x="541269" y="382681"/>
            <a:ext cx="1236075" cy="64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a:buFont typeface="Wingdings" panose="05000000000000000000" pitchFamily="2" charset="2"/>
              <a:buNone/>
            </a:pPr>
            <a:r>
              <a:rPr lang="zh-CN" altLang="en-US" sz="3600">
                <a:solidFill>
                  <a:srgbClr val="000082"/>
                </a:solidFill>
                <a:latin typeface="Times New Roman" panose="02020603050405020304" pitchFamily="18" charset="0"/>
              </a:rPr>
              <a:t>例如</a:t>
            </a:r>
            <a:r>
              <a:rPr lang="en-US" altLang="zh-CN" sz="3600">
                <a:solidFill>
                  <a:srgbClr val="000082"/>
                </a:solidFill>
                <a:latin typeface="Times New Roman" panose="02020603050405020304" pitchFamily="18" charset="0"/>
              </a:rPr>
              <a:t>:</a:t>
            </a:r>
            <a:endParaRPr lang="en-US" altLang="zh-CN" sz="3200" b="0">
              <a:latin typeface="Times New Roman" panose="02020603050405020304" pitchFamily="18" charset="0"/>
            </a:endParaRPr>
          </a:p>
        </p:txBody>
      </p:sp>
      <p:sp>
        <p:nvSpPr>
          <p:cNvPr id="141" name="Oval 8"/>
          <p:cNvSpPr>
            <a:spLocks noChangeArrowheads="1"/>
          </p:cNvSpPr>
          <p:nvPr/>
        </p:nvSpPr>
        <p:spPr bwMode="auto">
          <a:xfrm>
            <a:off x="1722215" y="2532655"/>
            <a:ext cx="457140" cy="411258"/>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g</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42" name="Oval 9"/>
          <p:cNvSpPr>
            <a:spLocks noChangeArrowheads="1"/>
          </p:cNvSpPr>
          <p:nvPr/>
        </p:nvSpPr>
        <p:spPr bwMode="auto">
          <a:xfrm>
            <a:off x="3388872" y="3128106"/>
            <a:ext cx="457140" cy="411258"/>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f</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43" name="Line 10"/>
          <p:cNvSpPr>
            <a:spLocks noChangeShapeType="1"/>
          </p:cNvSpPr>
          <p:nvPr/>
        </p:nvSpPr>
        <p:spPr bwMode="auto">
          <a:xfrm>
            <a:off x="2255546" y="1360802"/>
            <a:ext cx="1295231" cy="685959"/>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4" name="Line 10"/>
          <p:cNvSpPr>
            <a:spLocks noChangeShapeType="1"/>
          </p:cNvSpPr>
          <p:nvPr/>
        </p:nvSpPr>
        <p:spPr bwMode="auto">
          <a:xfrm>
            <a:off x="3939667" y="2238107"/>
            <a:ext cx="906345" cy="204040"/>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5" name="Line 10"/>
          <p:cNvSpPr>
            <a:spLocks noChangeShapeType="1"/>
          </p:cNvSpPr>
          <p:nvPr/>
        </p:nvSpPr>
        <p:spPr bwMode="auto">
          <a:xfrm flipV="1">
            <a:off x="5193625" y="1832403"/>
            <a:ext cx="366664" cy="481919"/>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6" name="Line 10"/>
          <p:cNvSpPr>
            <a:spLocks noChangeShapeType="1"/>
          </p:cNvSpPr>
          <p:nvPr/>
        </p:nvSpPr>
        <p:spPr bwMode="auto">
          <a:xfrm flipH="1" flipV="1">
            <a:off x="4623787" y="1229808"/>
            <a:ext cx="907933" cy="297726"/>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7" name="Line 13"/>
          <p:cNvSpPr>
            <a:spLocks noChangeShapeType="1"/>
          </p:cNvSpPr>
          <p:nvPr/>
        </p:nvSpPr>
        <p:spPr bwMode="auto">
          <a:xfrm flipV="1">
            <a:off x="2179355" y="2243657"/>
            <a:ext cx="1295231" cy="381088"/>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8" name="Line 19"/>
          <p:cNvSpPr>
            <a:spLocks noChangeShapeType="1"/>
          </p:cNvSpPr>
          <p:nvPr/>
        </p:nvSpPr>
        <p:spPr bwMode="auto">
          <a:xfrm flipH="1">
            <a:off x="3846012" y="2603310"/>
            <a:ext cx="990471" cy="685959"/>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3" name="组合 2"/>
          <p:cNvGrpSpPr/>
          <p:nvPr/>
        </p:nvGrpSpPr>
        <p:grpSpPr>
          <a:xfrm>
            <a:off x="6925363" y="3397250"/>
            <a:ext cx="4190454" cy="2621570"/>
            <a:chOff x="6926264" y="3396457"/>
            <a:chExt cx="4191000" cy="2620963"/>
          </a:xfrm>
        </p:grpSpPr>
        <p:sp>
          <p:nvSpPr>
            <p:cNvPr id="149" name="Oval 2"/>
            <p:cNvSpPr>
              <a:spLocks noChangeArrowheads="1"/>
            </p:cNvSpPr>
            <p:nvPr/>
          </p:nvSpPr>
          <p:spPr bwMode="auto">
            <a:xfrm>
              <a:off x="7078664" y="34726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a</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0" name="Oval 3"/>
            <p:cNvSpPr>
              <a:spLocks noChangeArrowheads="1"/>
            </p:cNvSpPr>
            <p:nvPr/>
          </p:nvSpPr>
          <p:spPr bwMode="auto">
            <a:xfrm>
              <a:off x="9364664" y="34726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b</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1" name="Oval 4"/>
            <p:cNvSpPr>
              <a:spLocks noChangeArrowheads="1"/>
            </p:cNvSpPr>
            <p:nvPr/>
          </p:nvSpPr>
          <p:spPr bwMode="auto">
            <a:xfrm>
              <a:off x="10660064" y="39298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c</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2" name="Oval 5"/>
            <p:cNvSpPr>
              <a:spLocks noChangeArrowheads="1"/>
            </p:cNvSpPr>
            <p:nvPr/>
          </p:nvSpPr>
          <p:spPr bwMode="auto">
            <a:xfrm>
              <a:off x="10050464" y="47680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d</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3" name="Oval 6"/>
            <p:cNvSpPr>
              <a:spLocks noChangeArrowheads="1"/>
            </p:cNvSpPr>
            <p:nvPr/>
          </p:nvSpPr>
          <p:spPr bwMode="auto">
            <a:xfrm>
              <a:off x="8678864" y="44632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e</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4" name="Oval 7"/>
            <p:cNvSpPr>
              <a:spLocks noChangeArrowheads="1"/>
            </p:cNvSpPr>
            <p:nvPr/>
          </p:nvSpPr>
          <p:spPr bwMode="auto">
            <a:xfrm>
              <a:off x="6926264" y="49966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g</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5" name="Oval 8"/>
            <p:cNvSpPr>
              <a:spLocks noChangeArrowheads="1"/>
            </p:cNvSpPr>
            <p:nvPr/>
          </p:nvSpPr>
          <p:spPr bwMode="auto">
            <a:xfrm>
              <a:off x="8602664" y="5606257"/>
              <a:ext cx="457200" cy="411162"/>
            </a:xfrm>
            <a:prstGeom prst="ellipse">
              <a:avLst/>
            </a:prstGeom>
            <a:solidFill>
              <a:srgbClr val="CCFFCC"/>
            </a:solidFill>
            <a:ln w="28575" cap="sq">
              <a:solidFill>
                <a:srgbClr val="0000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smtClean="0">
                  <a:ln>
                    <a:noFill/>
                  </a:ln>
                  <a:solidFill>
                    <a:srgbClr val="000000"/>
                  </a:solidFill>
                  <a:effectLst/>
                  <a:uLnTx/>
                  <a:uFillTx/>
                </a:rPr>
                <a:t>f</a:t>
              </a:r>
              <a:endParaRPr kumimoji="0" lang="en-US" altLang="zh-CN" sz="1800" b="0" i="0" u="none" strike="noStrike" kern="0" cap="none" spc="0" normalizeH="0" baseline="0" noProof="0" smtClean="0">
                <a:ln>
                  <a:noFill/>
                </a:ln>
                <a:solidFill>
                  <a:sysClr val="windowText" lastClr="000000"/>
                </a:solidFill>
                <a:effectLst/>
                <a:uLnTx/>
                <a:uFillTx/>
              </a:endParaRPr>
            </a:p>
          </p:txBody>
        </p:sp>
        <p:sp>
          <p:nvSpPr>
            <p:cNvPr id="157" name="Line 10"/>
            <p:cNvSpPr>
              <a:spLocks noChangeShapeType="1"/>
            </p:cNvSpPr>
            <p:nvPr/>
          </p:nvSpPr>
          <p:spPr bwMode="auto">
            <a:xfrm>
              <a:off x="7459664" y="3853657"/>
              <a:ext cx="1295400" cy="6858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0" name="Line 13"/>
            <p:cNvSpPr>
              <a:spLocks noChangeShapeType="1"/>
            </p:cNvSpPr>
            <p:nvPr/>
          </p:nvSpPr>
          <p:spPr bwMode="auto">
            <a:xfrm flipV="1">
              <a:off x="7383464" y="4725194"/>
              <a:ext cx="1295400" cy="3810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1" name="Line 14"/>
            <p:cNvSpPr>
              <a:spLocks noChangeShapeType="1"/>
            </p:cNvSpPr>
            <p:nvPr/>
          </p:nvSpPr>
          <p:spPr bwMode="auto">
            <a:xfrm>
              <a:off x="9136064" y="4691857"/>
              <a:ext cx="914400" cy="2286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2" name="Line 15"/>
            <p:cNvSpPr>
              <a:spLocks noChangeShapeType="1"/>
            </p:cNvSpPr>
            <p:nvPr/>
          </p:nvSpPr>
          <p:spPr bwMode="auto">
            <a:xfrm>
              <a:off x="9821864" y="3701257"/>
              <a:ext cx="838200" cy="3048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3" name="Line 16"/>
            <p:cNvSpPr>
              <a:spLocks noChangeShapeType="1"/>
            </p:cNvSpPr>
            <p:nvPr/>
          </p:nvSpPr>
          <p:spPr bwMode="auto">
            <a:xfrm flipH="1">
              <a:off x="10431464" y="4310857"/>
              <a:ext cx="304800" cy="4572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6" name="Line 19"/>
            <p:cNvSpPr>
              <a:spLocks noChangeShapeType="1"/>
            </p:cNvSpPr>
            <p:nvPr/>
          </p:nvSpPr>
          <p:spPr bwMode="auto">
            <a:xfrm flipH="1">
              <a:off x="9059864" y="5072857"/>
              <a:ext cx="990600" cy="685800"/>
            </a:xfrm>
            <a:prstGeom prst="line">
              <a:avLst/>
            </a:prstGeom>
            <a:noFill/>
            <a:ln w="28575" cap="sq">
              <a:solidFill>
                <a:srgbClr val="00007D"/>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8" name="Text Box 21"/>
            <p:cNvSpPr txBox="1">
              <a:spLocks noChangeArrowheads="1"/>
            </p:cNvSpPr>
            <p:nvPr/>
          </p:nvSpPr>
          <p:spPr bwMode="auto">
            <a:xfrm>
              <a:off x="10202864" y="339645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5</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9" name="Text Box 22"/>
            <p:cNvSpPr txBox="1">
              <a:spLocks noChangeArrowheads="1"/>
            </p:cNvSpPr>
            <p:nvPr/>
          </p:nvSpPr>
          <p:spPr bwMode="auto">
            <a:xfrm>
              <a:off x="7688264" y="3701257"/>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0"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25"/>
            <p:cNvSpPr txBox="1">
              <a:spLocks noChangeArrowheads="1"/>
            </p:cNvSpPr>
            <p:nvPr/>
          </p:nvSpPr>
          <p:spPr bwMode="auto">
            <a:xfrm>
              <a:off x="7535864" y="4583907"/>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73" name="Text Box 26"/>
            <p:cNvSpPr txBox="1">
              <a:spLocks noChangeArrowheads="1"/>
            </p:cNvSpPr>
            <p:nvPr/>
          </p:nvSpPr>
          <p:spPr bwMode="auto">
            <a:xfrm>
              <a:off x="9364664" y="440134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27"/>
            <p:cNvSpPr txBox="1">
              <a:spLocks noChangeArrowheads="1"/>
            </p:cNvSpPr>
            <p:nvPr/>
          </p:nvSpPr>
          <p:spPr bwMode="auto">
            <a:xfrm>
              <a:off x="9136064" y="5010944"/>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175" name="Text Box 28"/>
            <p:cNvSpPr txBox="1">
              <a:spLocks noChangeArrowheads="1"/>
            </p:cNvSpPr>
            <p:nvPr/>
          </p:nvSpPr>
          <p:spPr bwMode="auto">
            <a:xfrm>
              <a:off x="10583864" y="438705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Comic Sans MS" panose="030F0702030302020204" pitchFamily="66" charset="0"/>
                  <a:ea typeface="宋体" panose="02010600030101010101" pitchFamily="2" charset="-122"/>
                </a:defRPr>
              </a:lvl1pPr>
              <a:lvl2pPr>
                <a:defRPr sz="2400">
                  <a:solidFill>
                    <a:schemeClr val="tx1"/>
                  </a:solidFill>
                  <a:latin typeface="Comic Sans MS" panose="030F0702030302020204" pitchFamily="66" charset="0"/>
                  <a:ea typeface="宋体" panose="02010600030101010101" pitchFamily="2" charset="-122"/>
                </a:defRPr>
              </a:lvl2pPr>
              <a:lvl3pPr>
                <a:defRPr sz="2000">
                  <a:solidFill>
                    <a:schemeClr val="tx1"/>
                  </a:solidFill>
                  <a:latin typeface="Comic Sans MS" panose="030F0702030302020204" pitchFamily="66" charset="0"/>
                  <a:ea typeface="宋体" panose="02010600030101010101" pitchFamily="2" charset="-122"/>
                </a:defRPr>
              </a:lvl3pPr>
              <a:lvl4pPr>
                <a:defRPr sz="2000">
                  <a:solidFill>
                    <a:schemeClr val="tx1"/>
                  </a:solidFill>
                  <a:latin typeface="Comic Sans MS" panose="030F0702030302020204" pitchFamily="66" charset="0"/>
                  <a:ea typeface="宋体" panose="02010600030101010101" pitchFamily="2" charset="-122"/>
                </a:defRPr>
              </a:lvl4pPr>
              <a:lvl5pPr>
                <a:defRPr sz="2000">
                  <a:solidFill>
                    <a:schemeClr val="tx1"/>
                  </a:solidFill>
                  <a:latin typeface="Comic Sans MS" panose="030F0702030302020204" pitchFamily="66" charset="0"/>
                  <a:ea typeface="宋体" panose="02010600030101010101" pitchFamily="2" charset="-122"/>
                </a:defRPr>
              </a:lvl5pPr>
              <a:lvl6pPr eaLnBrk="0" hangingPunct="0">
                <a:defRPr sz="2000">
                  <a:solidFill>
                    <a:schemeClr val="tx1"/>
                  </a:solidFill>
                  <a:latin typeface="Comic Sans MS" panose="030F0702030302020204" pitchFamily="66" charset="0"/>
                  <a:ea typeface="宋体" panose="02010600030101010101" pitchFamily="2" charset="-122"/>
                </a:defRPr>
              </a:lvl6pPr>
              <a:lvl7pPr eaLnBrk="0" hangingPunct="0">
                <a:defRPr sz="2000">
                  <a:solidFill>
                    <a:schemeClr val="tx1"/>
                  </a:solidFill>
                  <a:latin typeface="Comic Sans MS" panose="030F0702030302020204" pitchFamily="66" charset="0"/>
                  <a:ea typeface="宋体" panose="02010600030101010101" pitchFamily="2" charset="-122"/>
                </a:defRPr>
              </a:lvl7pPr>
              <a:lvl8pPr eaLnBrk="0" hangingPunct="0">
                <a:defRPr sz="2000">
                  <a:solidFill>
                    <a:schemeClr val="tx1"/>
                  </a:solidFill>
                  <a:latin typeface="Comic Sans MS" panose="030F0702030302020204" pitchFamily="66" charset="0"/>
                  <a:ea typeface="宋体" panose="02010600030101010101" pitchFamily="2" charset="-122"/>
                </a:defRPr>
              </a:lvl8pPr>
              <a:lvl9pPr eaLnBrk="0" hangingPunct="0">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32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Oval 29"/>
            <p:cNvSpPr>
              <a:spLocks noChangeArrowheads="1"/>
            </p:cNvSpPr>
            <p:nvPr/>
          </p:nvSpPr>
          <p:spPr bwMode="auto">
            <a:xfrm>
              <a:off x="7086602" y="3477420"/>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a</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77" name="Oval 31"/>
            <p:cNvSpPr>
              <a:spLocks noChangeArrowheads="1"/>
            </p:cNvSpPr>
            <p:nvPr/>
          </p:nvSpPr>
          <p:spPr bwMode="auto">
            <a:xfrm>
              <a:off x="8678864" y="4495007"/>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e</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79" name="Oval 34"/>
            <p:cNvSpPr>
              <a:spLocks noChangeArrowheads="1"/>
            </p:cNvSpPr>
            <p:nvPr/>
          </p:nvSpPr>
          <p:spPr bwMode="auto">
            <a:xfrm>
              <a:off x="10050464" y="4768057"/>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d</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80" name="Oval 36"/>
            <p:cNvSpPr>
              <a:spLocks noChangeArrowheads="1"/>
            </p:cNvSpPr>
            <p:nvPr/>
          </p:nvSpPr>
          <p:spPr bwMode="auto">
            <a:xfrm>
              <a:off x="10660064" y="39290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c</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81" name="Oval 38"/>
            <p:cNvSpPr>
              <a:spLocks noChangeArrowheads="1"/>
            </p:cNvSpPr>
            <p:nvPr/>
          </p:nvSpPr>
          <p:spPr bwMode="auto">
            <a:xfrm>
              <a:off x="9371014" y="3472657"/>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b</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83" name="Oval 8"/>
            <p:cNvSpPr>
              <a:spLocks noChangeArrowheads="1"/>
            </p:cNvSpPr>
            <p:nvPr/>
          </p:nvSpPr>
          <p:spPr bwMode="auto">
            <a:xfrm>
              <a:off x="6926264" y="5010944"/>
              <a:ext cx="457200" cy="411163"/>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g</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84" name="Oval 9"/>
            <p:cNvSpPr>
              <a:spLocks noChangeArrowheads="1"/>
            </p:cNvSpPr>
            <p:nvPr/>
          </p:nvSpPr>
          <p:spPr bwMode="auto">
            <a:xfrm>
              <a:off x="8593139" y="5606257"/>
              <a:ext cx="457200" cy="411163"/>
            </a:xfrm>
            <a:prstGeom prst="ellipse">
              <a:avLst/>
            </a:prstGeom>
            <a:solidFill>
              <a:srgbClr val="FFFF99"/>
            </a:solidFill>
            <a:ln w="28575" cap="sq">
              <a:solidFill>
                <a:srgbClr val="993300"/>
              </a:solidFill>
              <a:round/>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3600" b="0" i="0" u="none" strike="noStrike" kern="0" cap="none" spc="0" normalizeH="0" baseline="0" noProof="0" dirty="0" smtClean="0">
                  <a:ln>
                    <a:noFill/>
                  </a:ln>
                  <a:solidFill>
                    <a:srgbClr val="800000"/>
                  </a:solidFill>
                  <a:effectLst/>
                  <a:uLnTx/>
                  <a:uFillTx/>
                </a:rPr>
                <a:t>f</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185" name="Line 10"/>
            <p:cNvSpPr>
              <a:spLocks noChangeShapeType="1"/>
            </p:cNvSpPr>
            <p:nvPr/>
          </p:nvSpPr>
          <p:spPr bwMode="auto">
            <a:xfrm>
              <a:off x="7459664" y="3839369"/>
              <a:ext cx="1295400" cy="685800"/>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6" name="Line 10"/>
            <p:cNvSpPr>
              <a:spLocks noChangeShapeType="1"/>
            </p:cNvSpPr>
            <p:nvPr/>
          </p:nvSpPr>
          <p:spPr bwMode="auto">
            <a:xfrm>
              <a:off x="9144002" y="4716464"/>
              <a:ext cx="906462" cy="203993"/>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7" name="Line 10"/>
            <p:cNvSpPr>
              <a:spLocks noChangeShapeType="1"/>
            </p:cNvSpPr>
            <p:nvPr/>
          </p:nvSpPr>
          <p:spPr bwMode="auto">
            <a:xfrm flipV="1">
              <a:off x="10398127" y="4310857"/>
              <a:ext cx="366712" cy="481807"/>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8" name="Line 10"/>
            <p:cNvSpPr>
              <a:spLocks noChangeShapeType="1"/>
            </p:cNvSpPr>
            <p:nvPr/>
          </p:nvSpPr>
          <p:spPr bwMode="auto">
            <a:xfrm flipH="1" flipV="1">
              <a:off x="9828214" y="3708399"/>
              <a:ext cx="908050" cy="297657"/>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9" name="Line 13"/>
            <p:cNvSpPr>
              <a:spLocks noChangeShapeType="1"/>
            </p:cNvSpPr>
            <p:nvPr/>
          </p:nvSpPr>
          <p:spPr bwMode="auto">
            <a:xfrm flipV="1">
              <a:off x="7383464" y="4722019"/>
              <a:ext cx="1295400" cy="381000"/>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0" name="Line 19"/>
            <p:cNvSpPr>
              <a:spLocks noChangeShapeType="1"/>
            </p:cNvSpPr>
            <p:nvPr/>
          </p:nvSpPr>
          <p:spPr bwMode="auto">
            <a:xfrm flipH="1">
              <a:off x="9050339" y="5081589"/>
              <a:ext cx="990600" cy="685800"/>
            </a:xfrm>
            <a:prstGeom prst="line">
              <a:avLst/>
            </a:prstGeom>
            <a:noFill/>
            <a:ln w="28575" cap="sq">
              <a:solidFill>
                <a:srgbClr val="7030A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40083792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7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74"/>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75"/>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76"/>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77"/>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78"/>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79"/>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80"/>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81"/>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82"/>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83"/>
                                        </p:tgtEl>
                                        <p:attrNameLst>
                                          <p:attrName>style.visibility</p:attrName>
                                        </p:attrNameLst>
                                      </p:cBhvr>
                                      <p:to>
                                        <p:strVal val="visible"/>
                                      </p:to>
                                    </p:set>
                                  </p:childTnLst>
                                </p:cTn>
                              </p:par>
                            </p:childTnLst>
                          </p:cTn>
                        </p:par>
                        <p:par>
                          <p:cTn id="42" fill="hold">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84"/>
                                        </p:tgtEl>
                                        <p:attrNameLst>
                                          <p:attrName>style.visibility</p:attrName>
                                        </p:attrNameLst>
                                      </p:cBhvr>
                                      <p:to>
                                        <p:strVal val="visible"/>
                                      </p:to>
                                    </p:set>
                                  </p:childTnLst>
                                </p:cTn>
                              </p:par>
                            </p:childTnLst>
                          </p:cTn>
                        </p:par>
                        <p:par>
                          <p:cTn id="45" fill="hold">
                            <p:stCondLst>
                              <p:cond delay="6500"/>
                            </p:stCondLst>
                            <p:childTnLst>
                              <p:par>
                                <p:cTn id="46" presetID="1" presetClass="entr" presetSubtype="0" fill="hold" grpId="0" nodeType="afterEffect">
                                  <p:stCondLst>
                                    <p:cond delay="0"/>
                                  </p:stCondLst>
                                  <p:childTnLst>
                                    <p:set>
                                      <p:cBhvr>
                                        <p:cTn id="47" dur="1" fill="hold">
                                          <p:stCondLst>
                                            <p:cond delay="499"/>
                                          </p:stCondLst>
                                        </p:cTn>
                                        <p:tgtEl>
                                          <p:spTgt spid="85"/>
                                        </p:tgtEl>
                                        <p:attrNameLst>
                                          <p:attrName>style.visibility</p:attrName>
                                        </p:attrNameLst>
                                      </p:cBhvr>
                                      <p:to>
                                        <p:strVal val="visible"/>
                                      </p:to>
                                    </p:set>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499"/>
                                          </p:stCondLst>
                                        </p:cTn>
                                        <p:tgtEl>
                                          <p:spTgt spid="86"/>
                                        </p:tgtEl>
                                        <p:attrNameLst>
                                          <p:attrName>style.visibility</p:attrName>
                                        </p:attrNameLst>
                                      </p:cBhvr>
                                      <p:to>
                                        <p:strVal val="visible"/>
                                      </p:to>
                                    </p:set>
                                  </p:childTnLst>
                                </p:cTn>
                              </p:par>
                            </p:childTnLst>
                          </p:cTn>
                        </p:par>
                        <p:par>
                          <p:cTn id="51" fill="hold">
                            <p:stCondLst>
                              <p:cond delay="7500"/>
                            </p:stCondLst>
                            <p:childTnLst>
                              <p:par>
                                <p:cTn id="52" presetID="1" presetClass="entr" presetSubtype="0" fill="hold" grpId="0" nodeType="afterEffect">
                                  <p:stCondLst>
                                    <p:cond delay="0"/>
                                  </p:stCondLst>
                                  <p:childTnLst>
                                    <p:set>
                                      <p:cBhvr>
                                        <p:cTn id="53" dur="1" fill="hold">
                                          <p:stCondLst>
                                            <p:cond delay="499"/>
                                          </p:stCondLst>
                                        </p:cTn>
                                        <p:tgtEl>
                                          <p:spTgt spid="87"/>
                                        </p:tgtEl>
                                        <p:attrNameLst>
                                          <p:attrName>style.visibility</p:attrName>
                                        </p:attrNameLst>
                                      </p:cBhvr>
                                      <p:to>
                                        <p:strVal val="visible"/>
                                      </p:to>
                                    </p:set>
                                  </p:childTnLst>
                                </p:cTn>
                              </p:par>
                            </p:childTnLst>
                          </p:cTn>
                        </p:par>
                        <p:par>
                          <p:cTn id="54" fill="hold">
                            <p:stCondLst>
                              <p:cond delay="8000"/>
                            </p:stCondLst>
                            <p:childTnLst>
                              <p:par>
                                <p:cTn id="55" presetID="1" presetClass="entr" presetSubtype="0" fill="hold" grpId="0" nodeType="afterEffect">
                                  <p:stCondLst>
                                    <p:cond delay="0"/>
                                  </p:stCondLst>
                                  <p:childTnLst>
                                    <p:set>
                                      <p:cBhvr>
                                        <p:cTn id="56" dur="1" fill="hold">
                                          <p:stCondLst>
                                            <p:cond delay="499"/>
                                          </p:stCondLst>
                                        </p:cTn>
                                        <p:tgtEl>
                                          <p:spTgt spid="88"/>
                                        </p:tgtEl>
                                        <p:attrNameLst>
                                          <p:attrName>style.visibility</p:attrName>
                                        </p:attrNameLst>
                                      </p:cBhvr>
                                      <p:to>
                                        <p:strVal val="visible"/>
                                      </p:to>
                                    </p:set>
                                  </p:childTnLst>
                                </p:cTn>
                              </p:par>
                            </p:childTnLst>
                          </p:cTn>
                        </p:par>
                        <p:par>
                          <p:cTn id="57" fill="hold">
                            <p:stCondLst>
                              <p:cond delay="8500"/>
                            </p:stCondLst>
                            <p:childTnLst>
                              <p:par>
                                <p:cTn id="58" presetID="1" presetClass="entr" presetSubtype="0" fill="hold" grpId="0" nodeType="afterEffect">
                                  <p:stCondLst>
                                    <p:cond delay="0"/>
                                  </p:stCondLst>
                                  <p:childTnLst>
                                    <p:set>
                                      <p:cBhvr>
                                        <p:cTn id="59" dur="1" fill="hold">
                                          <p:stCondLst>
                                            <p:cond delay="499"/>
                                          </p:stCondLst>
                                        </p:cTn>
                                        <p:tgtEl>
                                          <p:spTgt spid="89"/>
                                        </p:tgtEl>
                                        <p:attrNameLst>
                                          <p:attrName>style.visibility</p:attrName>
                                        </p:attrNameLst>
                                      </p:cBhvr>
                                      <p:to>
                                        <p:strVal val="visible"/>
                                      </p:to>
                                    </p:set>
                                  </p:childTnLst>
                                </p:cTn>
                              </p:par>
                            </p:childTnLst>
                          </p:cTn>
                        </p:par>
                        <p:par>
                          <p:cTn id="60" fill="hold">
                            <p:stCondLst>
                              <p:cond delay="9000"/>
                            </p:stCondLst>
                            <p:childTnLst>
                              <p:par>
                                <p:cTn id="61" presetID="1" presetClass="entr" presetSubtype="0" fill="hold" grpId="0" nodeType="afterEffect">
                                  <p:stCondLst>
                                    <p:cond delay="0"/>
                                  </p:stCondLst>
                                  <p:childTnLst>
                                    <p:set>
                                      <p:cBhvr>
                                        <p:cTn id="62" dur="1" fill="hold">
                                          <p:stCondLst>
                                            <p:cond delay="499"/>
                                          </p:stCondLst>
                                        </p:cTn>
                                        <p:tgtEl>
                                          <p:spTgt spid="90"/>
                                        </p:tgtEl>
                                        <p:attrNameLst>
                                          <p:attrName>style.visibility</p:attrName>
                                        </p:attrNameLst>
                                      </p:cBhvr>
                                      <p:to>
                                        <p:strVal val="visible"/>
                                      </p:to>
                                    </p:set>
                                  </p:childTnLst>
                                </p:cTn>
                              </p:par>
                            </p:childTnLst>
                          </p:cTn>
                        </p:par>
                        <p:par>
                          <p:cTn id="63" fill="hold">
                            <p:stCondLst>
                              <p:cond delay="9500"/>
                            </p:stCondLst>
                            <p:childTnLst>
                              <p:par>
                                <p:cTn id="64" presetID="1" presetClass="entr" presetSubtype="0" fill="hold" grpId="0" nodeType="afterEffect">
                                  <p:stCondLst>
                                    <p:cond delay="0"/>
                                  </p:stCondLst>
                                  <p:childTnLst>
                                    <p:set>
                                      <p:cBhvr>
                                        <p:cTn id="65" dur="1" fill="hold">
                                          <p:stCondLst>
                                            <p:cond delay="499"/>
                                          </p:stCondLst>
                                        </p:cTn>
                                        <p:tgtEl>
                                          <p:spTgt spid="91"/>
                                        </p:tgtEl>
                                        <p:attrNameLst>
                                          <p:attrName>style.visibility</p:attrName>
                                        </p:attrNameLst>
                                      </p:cBhvr>
                                      <p:to>
                                        <p:strVal val="visible"/>
                                      </p:to>
                                    </p:set>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499"/>
                                          </p:stCondLst>
                                        </p:cTn>
                                        <p:tgtEl>
                                          <p:spTgt spid="92"/>
                                        </p:tgtEl>
                                        <p:attrNameLst>
                                          <p:attrName>style.visibility</p:attrName>
                                        </p:attrNameLst>
                                      </p:cBhvr>
                                      <p:to>
                                        <p:strVal val="visible"/>
                                      </p:to>
                                    </p:set>
                                  </p:childTnLst>
                                </p:cTn>
                              </p:par>
                            </p:childTnLst>
                          </p:cTn>
                        </p:par>
                        <p:par>
                          <p:cTn id="69" fill="hold">
                            <p:stCondLst>
                              <p:cond delay="10500"/>
                            </p:stCondLst>
                            <p:childTnLst>
                              <p:par>
                                <p:cTn id="70" presetID="1" presetClass="entr" presetSubtype="0" fill="hold" grpId="0" nodeType="afterEffect">
                                  <p:stCondLst>
                                    <p:cond delay="0"/>
                                  </p:stCondLst>
                                  <p:childTnLst>
                                    <p:set>
                                      <p:cBhvr>
                                        <p:cTn id="71" dur="1" fill="hold">
                                          <p:stCondLst>
                                            <p:cond delay="499"/>
                                          </p:stCondLst>
                                        </p:cTn>
                                        <p:tgtEl>
                                          <p:spTgt spid="93"/>
                                        </p:tgtEl>
                                        <p:attrNameLst>
                                          <p:attrName>style.visibility</p:attrName>
                                        </p:attrNameLst>
                                      </p:cBhvr>
                                      <p:to>
                                        <p:strVal val="visible"/>
                                      </p:to>
                                    </p:set>
                                  </p:childTnLst>
                                </p:cTn>
                              </p:par>
                            </p:childTnLst>
                          </p:cTn>
                        </p:par>
                        <p:par>
                          <p:cTn id="72" fill="hold">
                            <p:stCondLst>
                              <p:cond delay="11000"/>
                            </p:stCondLst>
                            <p:childTnLst>
                              <p:par>
                                <p:cTn id="73" presetID="1" presetClass="entr" presetSubtype="0" fill="hold" grpId="0" nodeType="afterEffect">
                                  <p:stCondLst>
                                    <p:cond delay="0"/>
                                  </p:stCondLst>
                                  <p:childTnLst>
                                    <p:set>
                                      <p:cBhvr>
                                        <p:cTn id="74" dur="1" fill="hold">
                                          <p:stCondLst>
                                            <p:cond delay="499"/>
                                          </p:stCondLst>
                                        </p:cTn>
                                        <p:tgtEl>
                                          <p:spTgt spid="94"/>
                                        </p:tgtEl>
                                        <p:attrNameLst>
                                          <p:attrName>style.visibility</p:attrName>
                                        </p:attrNameLst>
                                      </p:cBhvr>
                                      <p:to>
                                        <p:strVal val="visible"/>
                                      </p:to>
                                    </p:set>
                                  </p:childTnLst>
                                </p:cTn>
                              </p:par>
                            </p:childTnLst>
                          </p:cTn>
                        </p:par>
                        <p:par>
                          <p:cTn id="75" fill="hold">
                            <p:stCondLst>
                              <p:cond delay="11500"/>
                            </p:stCondLst>
                            <p:childTnLst>
                              <p:par>
                                <p:cTn id="76" presetID="1" presetClass="entr" presetSubtype="0" fill="hold" grpId="0" nodeType="afterEffect">
                                  <p:stCondLst>
                                    <p:cond delay="0"/>
                                  </p:stCondLst>
                                  <p:childTnLst>
                                    <p:set>
                                      <p:cBhvr>
                                        <p:cTn id="77" dur="1" fill="hold">
                                          <p:stCondLst>
                                            <p:cond delay="499"/>
                                          </p:stCondLst>
                                        </p:cTn>
                                        <p:tgtEl>
                                          <p:spTgt spid="95"/>
                                        </p:tgtEl>
                                        <p:attrNameLst>
                                          <p:attrName>style.visibility</p:attrName>
                                        </p:attrNameLst>
                                      </p:cBhvr>
                                      <p:to>
                                        <p:strVal val="visible"/>
                                      </p:to>
                                    </p:set>
                                  </p:childTnLst>
                                </p:cTn>
                              </p:par>
                            </p:childTnLst>
                          </p:cTn>
                        </p:par>
                        <p:par>
                          <p:cTn id="78" fill="hold">
                            <p:stCondLst>
                              <p:cond delay="12000"/>
                            </p:stCondLst>
                            <p:childTnLst>
                              <p:par>
                                <p:cTn id="79" presetID="1" presetClass="entr" presetSubtype="0" fill="hold" grpId="0" nodeType="afterEffect">
                                  <p:stCondLst>
                                    <p:cond delay="0"/>
                                  </p:stCondLst>
                                  <p:childTnLst>
                                    <p:set>
                                      <p:cBhvr>
                                        <p:cTn id="80" dur="1" fill="hold">
                                          <p:stCondLst>
                                            <p:cond delay="499"/>
                                          </p:stCondLst>
                                        </p:cTn>
                                        <p:tgtEl>
                                          <p:spTgt spid="96"/>
                                        </p:tgtEl>
                                        <p:attrNameLst>
                                          <p:attrName>style.visibility</p:attrName>
                                        </p:attrNameLst>
                                      </p:cBhvr>
                                      <p:to>
                                        <p:strVal val="visible"/>
                                      </p:to>
                                    </p:set>
                                  </p:childTnLst>
                                </p:cTn>
                              </p:par>
                            </p:childTnLst>
                          </p:cTn>
                        </p:par>
                        <p:par>
                          <p:cTn id="81" fill="hold">
                            <p:stCondLst>
                              <p:cond delay="12500"/>
                            </p:stCondLst>
                            <p:childTnLst>
                              <p:par>
                                <p:cTn id="82" presetID="1" presetClass="entr" presetSubtype="0" fill="hold" grpId="0" nodeType="afterEffect">
                                  <p:stCondLst>
                                    <p:cond delay="0"/>
                                  </p:stCondLst>
                                  <p:childTnLst>
                                    <p:set>
                                      <p:cBhvr>
                                        <p:cTn id="83" dur="1" fill="hold">
                                          <p:stCondLst>
                                            <p:cond delay="499"/>
                                          </p:stCondLst>
                                        </p:cTn>
                                        <p:tgtEl>
                                          <p:spTgt spid="97"/>
                                        </p:tgtEl>
                                        <p:attrNameLst>
                                          <p:attrName>style.visibility</p:attrName>
                                        </p:attrNameLst>
                                      </p:cBhvr>
                                      <p:to>
                                        <p:strVal val="visible"/>
                                      </p:to>
                                    </p:set>
                                  </p:childTnLst>
                                </p:cTn>
                              </p:par>
                            </p:childTnLst>
                          </p:cTn>
                        </p:par>
                        <p:par>
                          <p:cTn id="84" fill="hold">
                            <p:stCondLst>
                              <p:cond delay="13000"/>
                            </p:stCondLst>
                            <p:childTnLst>
                              <p:par>
                                <p:cTn id="85" presetID="1" presetClass="entr" presetSubtype="0" fill="hold" grpId="0" nodeType="afterEffect">
                                  <p:stCondLst>
                                    <p:cond delay="0"/>
                                  </p:stCondLst>
                                  <p:childTnLst>
                                    <p:set>
                                      <p:cBhvr>
                                        <p:cTn id="86" dur="1" fill="hold">
                                          <p:stCondLst>
                                            <p:cond delay="499"/>
                                          </p:stCondLst>
                                        </p:cTn>
                                        <p:tgtEl>
                                          <p:spTgt spid="98"/>
                                        </p:tgtEl>
                                        <p:attrNameLst>
                                          <p:attrName>style.visibility</p:attrName>
                                        </p:attrNameLst>
                                      </p:cBhvr>
                                      <p:to>
                                        <p:strVal val="visible"/>
                                      </p:to>
                                    </p:set>
                                  </p:childTnLst>
                                </p:cTn>
                              </p:par>
                            </p:childTnLst>
                          </p:cTn>
                        </p:par>
                        <p:par>
                          <p:cTn id="87" fill="hold">
                            <p:stCondLst>
                              <p:cond delay="13500"/>
                            </p:stCondLst>
                            <p:childTnLst>
                              <p:par>
                                <p:cTn id="88" presetID="1" presetClass="entr" presetSubtype="0" fill="hold" grpId="0" nodeType="afterEffect">
                                  <p:stCondLst>
                                    <p:cond delay="0"/>
                                  </p:stCondLst>
                                  <p:childTnLst>
                                    <p:set>
                                      <p:cBhvr>
                                        <p:cTn id="89" dur="1" fill="hold">
                                          <p:stCondLst>
                                            <p:cond delay="499"/>
                                          </p:stCondLst>
                                        </p:cTn>
                                        <p:tgtEl>
                                          <p:spTgt spid="99"/>
                                        </p:tgtEl>
                                        <p:attrNameLst>
                                          <p:attrName>style.visibility</p:attrName>
                                        </p:attrNameLst>
                                      </p:cBhvr>
                                      <p:to>
                                        <p:strVal val="visible"/>
                                      </p:to>
                                    </p:set>
                                  </p:childTnLst>
                                </p:cTn>
                              </p:par>
                            </p:childTnLst>
                          </p:cTn>
                        </p:par>
                        <p:par>
                          <p:cTn id="90" fill="hold">
                            <p:stCondLst>
                              <p:cond delay="14000"/>
                            </p:stCondLst>
                            <p:childTnLst>
                              <p:par>
                                <p:cTn id="91" presetID="1" presetClass="entr" presetSubtype="0" fill="hold" grpId="0" nodeType="afterEffect">
                                  <p:stCondLst>
                                    <p:cond delay="0"/>
                                  </p:stCondLst>
                                  <p:childTnLst>
                                    <p:set>
                                      <p:cBhvr>
                                        <p:cTn id="92" dur="1" fill="hold">
                                          <p:stCondLst>
                                            <p:cond delay="499"/>
                                          </p:stCondLst>
                                        </p:cTn>
                                        <p:tgtEl>
                                          <p:spTgt spid="104"/>
                                        </p:tgtEl>
                                        <p:attrNameLst>
                                          <p:attrName>style.visibility</p:attrName>
                                        </p:attrNameLst>
                                      </p:cBhvr>
                                      <p:to>
                                        <p:strVal val="visible"/>
                                      </p:to>
                                    </p:set>
                                  </p:childTnLst>
                                </p:cTn>
                              </p:par>
                            </p:childTnLst>
                          </p:cTn>
                        </p:par>
                        <p:par>
                          <p:cTn id="93" fill="hold">
                            <p:stCondLst>
                              <p:cond delay="14500"/>
                            </p:stCondLst>
                            <p:childTnLst>
                              <p:par>
                                <p:cTn id="94" presetID="1" presetClass="entr" presetSubtype="0" fill="hold" grpId="0" nodeType="afterEffect">
                                  <p:stCondLst>
                                    <p:cond delay="0"/>
                                  </p:stCondLst>
                                  <p:childTnLst>
                                    <p:set>
                                      <p:cBhvr>
                                        <p:cTn id="95" dur="1" fill="hold">
                                          <p:stCondLst>
                                            <p:cond delay="499"/>
                                          </p:stCondLst>
                                        </p:cTn>
                                        <p:tgtEl>
                                          <p:spTgt spid="11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100"/>
                                        </p:tgtEl>
                                        <p:attrNameLst>
                                          <p:attrName>style.visibility</p:attrName>
                                        </p:attrNameLst>
                                      </p:cBhvr>
                                      <p:to>
                                        <p:strVal val="visible"/>
                                      </p:to>
                                    </p:set>
                                    <p:animEffect transition="in" filter="slide(fromLeft)">
                                      <p:cBhvr>
                                        <p:cTn id="100" dur="500"/>
                                        <p:tgtEl>
                                          <p:spTgt spid="100"/>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4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0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4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4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p:bldP spid="92" grpId="0"/>
      <p:bldP spid="93" grpId="0"/>
      <p:bldP spid="94" grpId="0"/>
      <p:bldP spid="95" grpId="0"/>
      <p:bldP spid="96" grpId="0"/>
      <p:bldP spid="97" grpId="0"/>
      <p:bldP spid="98" grpId="0"/>
      <p:bldP spid="99" grpId="0"/>
      <p:bldP spid="100" grpId="0" animBg="1"/>
      <p:bldP spid="102" grpId="0" animBg="1"/>
      <p:bldP spid="104" grpId="0"/>
      <p:bldP spid="105" grpId="0" animBg="1"/>
      <p:bldP spid="107" grpId="0" animBg="1"/>
      <p:bldP spid="109" grpId="0" animBg="1"/>
      <p:bldP spid="110" grpId="0"/>
      <p:bldP spid="119" grpId="0"/>
      <p:bldP spid="141" grpId="0" animBg="1"/>
      <p:bldP spid="142" grpId="0" animBg="1"/>
      <p:bldP spid="143" grpId="0" animBg="1"/>
      <p:bldP spid="144" grpId="0" animBg="1"/>
      <p:bldP spid="145" grpId="0" animBg="1"/>
      <p:bldP spid="146" grpId="0" animBg="1"/>
      <p:bldP spid="147" grpId="0" animBg="1"/>
      <p:bldP spid="14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Prim</a:t>
            </a:r>
            <a:r>
              <a:rPr lang="zh-CN" altLang="zh-CN"/>
              <a:t>算法是一个贪心算法</a:t>
            </a:r>
            <a:r>
              <a:rPr lang="zh-CN" altLang="zh-CN" smtClean="0"/>
              <a:t>。贪心</a:t>
            </a:r>
            <a:r>
              <a:rPr lang="zh-CN" altLang="zh-CN"/>
              <a:t>算法是指在问题求解时，总是做出在当前看来是最好的选择，即贪心选择</a:t>
            </a:r>
            <a:r>
              <a:rPr lang="zh-CN" altLang="zh-CN" smtClean="0"/>
              <a:t>。</a:t>
            </a:r>
            <a:endParaRPr lang="en-US" altLang="zh-CN" smtClean="0"/>
          </a:p>
          <a:p>
            <a:r>
              <a:rPr lang="en-US" altLang="zh-CN" smtClean="0"/>
              <a:t>Prim</a:t>
            </a:r>
            <a:r>
              <a:rPr lang="zh-CN" altLang="zh-CN"/>
              <a:t>算法求解最小生成树可以通过一系列局部最优的选择，最终得到问题的一个整体最优解</a:t>
            </a:r>
            <a:r>
              <a:rPr lang="zh-CN" altLang="zh-CN" smtClean="0"/>
              <a:t>。</a:t>
            </a:r>
            <a:endParaRPr lang="en-US" altLang="zh-CN" smtClean="0"/>
          </a:p>
          <a:p>
            <a:r>
              <a:rPr lang="zh-CN" altLang="zh-CN" smtClean="0"/>
              <a:t>如</a:t>
            </a:r>
            <a:r>
              <a:rPr lang="zh-CN" altLang="zh-CN"/>
              <a:t>上例中</a:t>
            </a:r>
            <a:r>
              <a:rPr lang="zh-CN" altLang="zh-CN" smtClean="0"/>
              <a:t>通过</a:t>
            </a:r>
            <a:r>
              <a:rPr lang="en-US" altLang="zh-CN" smtClean="0"/>
              <a:t>6</a:t>
            </a:r>
            <a:r>
              <a:rPr lang="zh-CN" altLang="zh-CN" smtClean="0"/>
              <a:t>个</a:t>
            </a:r>
            <a:r>
              <a:rPr lang="zh-CN" altLang="zh-CN"/>
              <a:t>步骤</a:t>
            </a:r>
            <a:r>
              <a:rPr lang="zh-CN" altLang="zh-CN" smtClean="0"/>
              <a:t>，</a:t>
            </a:r>
            <a:r>
              <a:rPr lang="zh-CN" altLang="en-US" smtClean="0"/>
              <a:t>逐步选择</a:t>
            </a:r>
            <a:r>
              <a:rPr lang="zh-CN" altLang="zh-CN" smtClean="0"/>
              <a:t>每</a:t>
            </a:r>
            <a:r>
              <a:rPr lang="zh-CN" altLang="zh-CN"/>
              <a:t>一条权值尽可能小的边</a:t>
            </a:r>
            <a:r>
              <a:rPr lang="zh-CN" altLang="zh-CN" smtClean="0"/>
              <a:t>，</a:t>
            </a:r>
            <a:r>
              <a:rPr lang="zh-CN" altLang="en-US" smtClean="0"/>
              <a:t>最终</a:t>
            </a:r>
            <a:r>
              <a:rPr lang="zh-CN" altLang="zh-CN" smtClean="0"/>
              <a:t>得到各</a:t>
            </a:r>
            <a:r>
              <a:rPr lang="zh-CN" altLang="zh-CN"/>
              <a:t>边权值之和最小的生成树。</a:t>
            </a:r>
          </a:p>
          <a:p>
            <a:endParaRPr lang="zh-CN" altLang="en-US"/>
          </a:p>
        </p:txBody>
      </p:sp>
      <p:sp>
        <p:nvSpPr>
          <p:cNvPr id="4" name="标题 2"/>
          <p:cNvSpPr>
            <a:spLocks noGrp="1"/>
          </p:cNvSpPr>
          <p:nvPr>
            <p:ph type="title"/>
          </p:nvPr>
        </p:nvSpPr>
        <p:spPr/>
        <p:txBody>
          <a:bodyPr>
            <a:normAutofit fontScale="90000"/>
          </a:bodyPr>
          <a:lstStyle/>
          <a:p>
            <a:r>
              <a:rPr lang="en-US" altLang="zh-CN" smtClean="0"/>
              <a:t>Prim</a:t>
            </a:r>
            <a:r>
              <a:rPr lang="zh-CN" altLang="en-US" smtClean="0"/>
              <a:t>算法</a:t>
            </a:r>
            <a:endParaRPr lang="zh-CN" altLang="en-US"/>
          </a:p>
        </p:txBody>
      </p:sp>
    </p:spTree>
    <p:extLst>
      <p:ext uri="{BB962C8B-B14F-4D97-AF65-F5344CB8AC3E}">
        <p14:creationId xmlns:p14="http://schemas.microsoft.com/office/powerpoint/2010/main" val="358961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smtClean="0"/>
              <a:t>需要频繁</a:t>
            </a:r>
            <a:r>
              <a:rPr lang="zh-CN" altLang="en-US"/>
              <a:t>获取两个顶点之间边</a:t>
            </a:r>
            <a:r>
              <a:rPr lang="zh-CN" altLang="en-US" smtClean="0"/>
              <a:t>的权值信息，图采用                         。</a:t>
            </a:r>
            <a:endParaRPr lang="zh-CN" altLang="en-US"/>
          </a:p>
          <a:p>
            <a:r>
              <a:rPr lang="zh-CN" altLang="en-US" smtClean="0"/>
              <a:t>设置辅助数组</a:t>
            </a:r>
            <a:r>
              <a:rPr lang="en-US" altLang="zh-CN" smtClean="0"/>
              <a:t>closedges</a:t>
            </a:r>
            <a:r>
              <a:rPr lang="zh-CN" altLang="en-US" smtClean="0"/>
              <a:t>，长度</a:t>
            </a:r>
            <a:r>
              <a:rPr lang="zh-CN" altLang="en-US"/>
              <a:t>为</a:t>
            </a:r>
            <a:r>
              <a:rPr lang="en-US" altLang="zh-CN" smtClean="0"/>
              <a:t>n</a:t>
            </a:r>
            <a:r>
              <a:rPr lang="zh-CN" altLang="en-US" smtClean="0"/>
              <a:t>。</a:t>
            </a:r>
            <a:r>
              <a:rPr lang="en-US" altLang="zh-CN" smtClean="0"/>
              <a:t>closedges[i</a:t>
            </a:r>
            <a:r>
              <a:rPr lang="en-US" altLang="zh-CN"/>
              <a:t>]</a:t>
            </a:r>
            <a:r>
              <a:rPr lang="zh-CN" altLang="en-US"/>
              <a:t>用于</a:t>
            </a:r>
            <a:r>
              <a:rPr lang="zh-CN" altLang="en-US" smtClean="0"/>
              <a:t>存放已在生成</a:t>
            </a:r>
            <a:r>
              <a:rPr lang="zh-CN" altLang="en-US"/>
              <a:t>树中的顶点</a:t>
            </a:r>
            <a:r>
              <a:rPr lang="en-US" altLang="zh-CN" smtClean="0"/>
              <a:t>u</a:t>
            </a:r>
            <a:r>
              <a:rPr lang="zh-CN" altLang="en-US" smtClean="0"/>
              <a:t>到达</a:t>
            </a:r>
            <a:r>
              <a:rPr lang="en-US" altLang="zh-CN"/>
              <a:t>i</a:t>
            </a:r>
            <a:r>
              <a:rPr lang="zh-CN" altLang="en-US"/>
              <a:t>号顶点的最短边的信息，包括该最短边的权值和边的另一顶点</a:t>
            </a:r>
            <a:r>
              <a:rPr lang="en-US" altLang="zh-CN"/>
              <a:t>u</a:t>
            </a:r>
            <a:r>
              <a:rPr lang="zh-CN" altLang="en-US" smtClean="0"/>
              <a:t>。</a:t>
            </a:r>
            <a:endParaRPr lang="en-US" altLang="zh-CN" smtClean="0"/>
          </a:p>
          <a:p>
            <a:r>
              <a:rPr lang="en-US" altLang="zh-CN"/>
              <a:t>closedges</a:t>
            </a:r>
            <a:r>
              <a:rPr lang="zh-CN" altLang="en-US" smtClean="0"/>
              <a:t>数组中每个元素表示一条当前最短边，类型定义：</a:t>
            </a:r>
            <a:endParaRPr lang="en-US" altLang="zh-CN" smtClean="0"/>
          </a:p>
          <a:p>
            <a:endParaRPr lang="en-US" altLang="zh-CN"/>
          </a:p>
          <a:p>
            <a:endParaRPr lang="en-US" altLang="zh-CN" smtClean="0"/>
          </a:p>
          <a:p>
            <a:r>
              <a:rPr lang="zh-CN" altLang="zh-CN"/>
              <a:t>当顶点</a:t>
            </a:r>
            <a:r>
              <a:rPr lang="en-US" altLang="zh-CN"/>
              <a:t>i</a:t>
            </a:r>
            <a:r>
              <a:rPr lang="zh-CN" altLang="zh-CN"/>
              <a:t>加入到生成树中，则将</a:t>
            </a:r>
            <a:r>
              <a:rPr lang="en-US" altLang="zh-CN"/>
              <a:t>closedges[i].lowcost</a:t>
            </a:r>
            <a:r>
              <a:rPr lang="zh-CN" altLang="zh-CN"/>
              <a:t>值置为</a:t>
            </a:r>
            <a:r>
              <a:rPr lang="en-US" altLang="zh-CN"/>
              <a:t>0</a:t>
            </a:r>
            <a:r>
              <a:rPr lang="zh-CN" altLang="zh-CN"/>
              <a:t>。</a:t>
            </a:r>
          </a:p>
          <a:p>
            <a:endParaRPr lang="zh-CN" altLang="en-US"/>
          </a:p>
          <a:p>
            <a:endParaRPr lang="zh-CN" altLang="en-US"/>
          </a:p>
        </p:txBody>
      </p:sp>
      <p:sp>
        <p:nvSpPr>
          <p:cNvPr id="4" name="标题 2"/>
          <p:cNvSpPr>
            <a:spLocks noGrp="1"/>
          </p:cNvSpPr>
          <p:nvPr>
            <p:ph type="title"/>
          </p:nvPr>
        </p:nvSpPr>
        <p:spPr/>
        <p:txBody>
          <a:bodyPr>
            <a:normAutofit fontScale="90000"/>
          </a:bodyPr>
          <a:lstStyle/>
          <a:p>
            <a:r>
              <a:rPr lang="en-US" altLang="zh-CN" smtClean="0"/>
              <a:t>Prim</a:t>
            </a:r>
            <a:r>
              <a:rPr lang="zh-CN" altLang="en-US" smtClean="0"/>
              <a:t>算法实现</a:t>
            </a:r>
            <a:endParaRPr lang="zh-CN" altLang="en-US"/>
          </a:p>
        </p:txBody>
      </p:sp>
      <p:sp>
        <p:nvSpPr>
          <p:cNvPr id="5" name="矩形 4"/>
          <p:cNvSpPr/>
          <p:nvPr/>
        </p:nvSpPr>
        <p:spPr>
          <a:xfrm>
            <a:off x="1918742" y="1701602"/>
            <a:ext cx="2339102" cy="523220"/>
          </a:xfrm>
          <a:prstGeom prst="rect">
            <a:avLst/>
          </a:prstGeom>
        </p:spPr>
        <p:txBody>
          <a:bodyPr wrap="none">
            <a:spAutoFit/>
          </a:bodyPr>
          <a:lstStyle/>
          <a:p>
            <a:r>
              <a:rPr lang="zh-CN" altLang="en-US" sz="2800">
                <a:solidFill>
                  <a:srgbClr val="FF0000"/>
                </a:solidFill>
              </a:rPr>
              <a:t>邻接矩阵</a:t>
            </a:r>
            <a:r>
              <a:rPr lang="zh-CN" altLang="en-US" sz="2800" smtClean="0">
                <a:solidFill>
                  <a:srgbClr val="FF0000"/>
                </a:solidFill>
              </a:rPr>
              <a:t>存储</a:t>
            </a:r>
            <a:endParaRPr lang="zh-CN" altLang="en-US" sz="2800">
              <a:solidFill>
                <a:srgbClr val="FF0000"/>
              </a:solidFill>
            </a:endParaRPr>
          </a:p>
        </p:txBody>
      </p:sp>
      <p:sp>
        <p:nvSpPr>
          <p:cNvPr id="6" name="Rectangle 1"/>
          <p:cNvSpPr>
            <a:spLocks noChangeArrowheads="1"/>
          </p:cNvSpPr>
          <p:nvPr/>
        </p:nvSpPr>
        <p:spPr bwMode="auto">
          <a:xfrm>
            <a:off x="2062758" y="3988617"/>
            <a:ext cx="7488832" cy="132343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CloseEdge:</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lowcost, adjvertex):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.lowcost = lowcost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.adjvertex = adjvertex</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1087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求解过程</a:t>
            </a:r>
            <a:endParaRPr lang="zh-CN" altLang="en-US"/>
          </a:p>
        </p:txBody>
      </p:sp>
      <p:sp>
        <p:nvSpPr>
          <p:cNvPr id="6" name="Rectangle 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2668268"/>
              </p:ext>
            </p:extLst>
          </p:nvPr>
        </p:nvGraphicFramePr>
        <p:xfrm>
          <a:off x="9623598" y="4077866"/>
          <a:ext cx="2376264" cy="2132215"/>
        </p:xfrm>
        <a:graphic>
          <a:graphicData uri="http://schemas.openxmlformats.org/presentationml/2006/ole">
            <mc:AlternateContent xmlns:mc="http://schemas.openxmlformats.org/markup-compatibility/2006">
              <mc:Choice xmlns:v="urn:schemas-microsoft-com:vml" Requires="v">
                <p:oleObj spid="_x0000_s116783" name="Visio" r:id="rId3" imgW="4181508" imgH="3743472" progId="Visio.Drawing.15">
                  <p:embed/>
                </p:oleObj>
              </mc:Choice>
              <mc:Fallback>
                <p:oleObj name="Visio" r:id="rId3" imgW="4181508" imgH="3743472"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3598" y="4077866"/>
                        <a:ext cx="2376264" cy="2132215"/>
                      </a:xfrm>
                      <a:prstGeom prst="rect">
                        <a:avLst/>
                      </a:prstGeom>
                      <a:noFill/>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4154268910"/>
              </p:ext>
            </p:extLst>
          </p:nvPr>
        </p:nvGraphicFramePr>
        <p:xfrm>
          <a:off x="262558" y="937764"/>
          <a:ext cx="9217025" cy="5921828"/>
        </p:xfrm>
        <a:graphic>
          <a:graphicData uri="http://schemas.openxmlformats.org/drawingml/2006/table">
            <a:tbl>
              <a:tblPr firstRow="1" firstCol="1" bandRow="1">
                <a:tableStyleId>{5C22544A-7EE6-4342-B048-85BDC9FD1C3A}</a:tableStyleId>
              </a:tblPr>
              <a:tblGrid>
                <a:gridCol w="1330090"/>
                <a:gridCol w="886001"/>
                <a:gridCol w="444089"/>
                <a:gridCol w="737971"/>
                <a:gridCol w="1330090"/>
                <a:gridCol w="747768"/>
                <a:gridCol w="747768"/>
                <a:gridCol w="747768"/>
                <a:gridCol w="747768"/>
                <a:gridCol w="748856"/>
                <a:gridCol w="748856"/>
              </a:tblGrid>
              <a:tr h="245482">
                <a:tc rowSpan="4">
                  <a:txBody>
                    <a:bodyPr/>
                    <a:lstStyle/>
                    <a:p>
                      <a:pPr algn="ctr">
                        <a:spcAft>
                          <a:spcPts val="0"/>
                        </a:spcAft>
                      </a:pPr>
                      <a:r>
                        <a:rPr lang="zh-CN" sz="2000" kern="100">
                          <a:effectLst/>
                        </a:rPr>
                        <a:t>迭代次数</a:t>
                      </a:r>
                      <a:endParaRPr lang="zh-CN" sz="2000" kern="100">
                        <a:effectLst/>
                        <a:latin typeface="Times New Roman"/>
                        <a:ea typeface="宋体"/>
                        <a:cs typeface="Times New Roman"/>
                      </a:endParaRPr>
                    </a:p>
                  </a:txBody>
                  <a:tcPr marL="68580" marR="68580" marT="0" marB="0" anchor="ctr"/>
                </a:tc>
                <a:tc rowSpan="4">
                  <a:txBody>
                    <a:bodyPr/>
                    <a:lstStyle/>
                    <a:p>
                      <a:pPr algn="ctr">
                        <a:spcAft>
                          <a:spcPts val="0"/>
                        </a:spcAft>
                      </a:pPr>
                      <a:r>
                        <a:rPr lang="zh-CN" sz="2000" kern="100">
                          <a:effectLst/>
                        </a:rPr>
                        <a:t>加入</a:t>
                      </a:r>
                      <a:r>
                        <a:rPr lang="en-US" sz="2000" kern="100">
                          <a:effectLst/>
                        </a:rPr>
                        <a:t>TE</a:t>
                      </a:r>
                      <a:r>
                        <a:rPr lang="zh-CN" sz="2000" kern="100">
                          <a:effectLst/>
                        </a:rPr>
                        <a:t>的边</a:t>
                      </a:r>
                      <a:endParaRPr lang="zh-CN" sz="2000" kern="100">
                        <a:effectLst/>
                        <a:latin typeface="Times New Roman"/>
                        <a:ea typeface="宋体"/>
                        <a:cs typeface="Times New Roman"/>
                      </a:endParaRPr>
                    </a:p>
                  </a:txBody>
                  <a:tcPr marL="68580" marR="68580" marT="0" marB="0" anchor="ctr"/>
                </a:tc>
                <a:tc rowSpan="4">
                  <a:txBody>
                    <a:bodyPr/>
                    <a:lstStyle/>
                    <a:p>
                      <a:pPr algn="ctr">
                        <a:spcAft>
                          <a:spcPts val="0"/>
                        </a:spcAft>
                      </a:pPr>
                      <a:r>
                        <a:rPr lang="zh-CN" sz="2000" kern="100">
                          <a:effectLst/>
                        </a:rPr>
                        <a:t>边长</a:t>
                      </a:r>
                      <a:endParaRPr lang="zh-CN" sz="2000" kern="100">
                        <a:effectLst/>
                        <a:latin typeface="Times New Roman"/>
                        <a:ea typeface="宋体"/>
                        <a:cs typeface="Times New Roman"/>
                      </a:endParaRPr>
                    </a:p>
                  </a:txBody>
                  <a:tcPr marL="68580" marR="68580" marT="0" marB="0" anchor="ctr"/>
                </a:tc>
                <a:tc rowSpan="4">
                  <a:txBody>
                    <a:bodyPr/>
                    <a:lstStyle/>
                    <a:p>
                      <a:pPr algn="ctr">
                        <a:spcAft>
                          <a:spcPts val="0"/>
                        </a:spcAft>
                      </a:pPr>
                      <a:r>
                        <a:rPr lang="zh-CN" sz="2000" kern="100">
                          <a:effectLst/>
                        </a:rPr>
                        <a:t>加入</a:t>
                      </a:r>
                      <a:r>
                        <a:rPr lang="en-US" sz="2000" kern="100">
                          <a:effectLst/>
                        </a:rPr>
                        <a:t>U</a:t>
                      </a:r>
                      <a:r>
                        <a:rPr lang="zh-CN" sz="2000" kern="100">
                          <a:effectLst/>
                        </a:rPr>
                        <a:t>的顶点</a:t>
                      </a: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 </a:t>
                      </a:r>
                      <a:endParaRPr lang="zh-CN" sz="2000" kern="100">
                        <a:effectLst/>
                        <a:latin typeface="Times New Roman"/>
                        <a:ea typeface="宋体"/>
                        <a:cs typeface="Times New Roman"/>
                      </a:endParaRPr>
                    </a:p>
                  </a:txBody>
                  <a:tcPr marL="68580" marR="68580" marT="0" marB="0" anchor="ctr"/>
                </a:tc>
                <a:tc gridSpan="6">
                  <a:txBody>
                    <a:bodyPr/>
                    <a:lstStyle/>
                    <a:p>
                      <a:pPr algn="ctr">
                        <a:spcAft>
                          <a:spcPts val="0"/>
                        </a:spcAft>
                      </a:pPr>
                      <a:r>
                        <a:rPr lang="en-US" sz="2000" kern="100">
                          <a:effectLst/>
                        </a:rPr>
                        <a:t>closedge[i]</a:t>
                      </a:r>
                      <a:endParaRPr lang="zh-CN" sz="2000" kern="100">
                        <a:effectLst/>
                        <a:latin typeface="Times New Roman"/>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548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nchor="ctr"/>
                </a:tc>
              </a:tr>
              <a:tr h="4664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nchor="ctr"/>
                </a:tc>
              </a:tr>
              <a:tr h="46641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r>
              <a:tr h="437940">
                <a:tc rowSpan="2">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rowSpan="2">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rowSpan="2">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rowSpan="2">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rowSpan="2">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lowcost</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r h="4379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adjvetex</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000" kern="100">
                        <a:effectLst/>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875035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0014" y="1112588"/>
            <a:ext cx="10736814" cy="5305917"/>
          </a:xfrm>
        </p:spPr>
        <p:txBody>
          <a:bodyPr>
            <a:noAutofit/>
          </a:bodyPr>
          <a:lstStyle/>
          <a:p>
            <a:r>
              <a:rPr lang="en-US" altLang="zh-CN" sz="2400" smtClean="0"/>
              <a:t>1</a:t>
            </a:r>
            <a:r>
              <a:rPr lang="zh-CN" altLang="zh-CN" sz="2400"/>
              <a:t>）</a:t>
            </a:r>
            <a:r>
              <a:rPr lang="zh-CN" altLang="zh-CN" sz="2400" smtClean="0"/>
              <a:t>初始化</a:t>
            </a:r>
            <a:endParaRPr lang="zh-CN" altLang="zh-CN" sz="2400"/>
          </a:p>
          <a:p>
            <a:pPr marL="355600" indent="0">
              <a:buNone/>
            </a:pPr>
            <a:r>
              <a:rPr lang="zh-CN" altLang="zh-CN" sz="2400" smtClean="0"/>
              <a:t>设</a:t>
            </a:r>
            <a:r>
              <a:rPr lang="zh-CN" altLang="zh-CN" sz="2400"/>
              <a:t>求解生成树的起始点为</a:t>
            </a:r>
            <a:r>
              <a:rPr lang="en-US" altLang="zh-CN" sz="2400"/>
              <a:t>0</a:t>
            </a:r>
            <a:r>
              <a:rPr lang="zh-CN" altLang="zh-CN" sz="2400"/>
              <a:t>号</a:t>
            </a:r>
            <a:r>
              <a:rPr lang="zh-CN" altLang="zh-CN" sz="2400" smtClean="0"/>
              <a:t>，</a:t>
            </a:r>
            <a:r>
              <a:rPr lang="zh-CN" altLang="en-US" sz="2400" smtClean="0"/>
              <a:t>此时</a:t>
            </a:r>
            <a:r>
              <a:rPr lang="zh-CN" altLang="zh-CN" sz="2400" smtClean="0"/>
              <a:t>已</a:t>
            </a:r>
            <a:r>
              <a:rPr lang="zh-CN" altLang="zh-CN" sz="2400"/>
              <a:t>在生成树中的顶点只有</a:t>
            </a:r>
            <a:r>
              <a:rPr lang="en-US" altLang="zh-CN" sz="2400"/>
              <a:t>0</a:t>
            </a:r>
            <a:r>
              <a:rPr lang="zh-CN" altLang="zh-CN" sz="2400"/>
              <a:t>号，根据</a:t>
            </a:r>
            <a:r>
              <a:rPr lang="en-US" altLang="zh-CN" sz="2400" smtClean="0"/>
              <a:t>closedges</a:t>
            </a:r>
            <a:r>
              <a:rPr lang="zh-CN" altLang="zh-CN" sz="2400" smtClean="0"/>
              <a:t>的</a:t>
            </a:r>
            <a:r>
              <a:rPr lang="zh-CN" altLang="zh-CN" sz="2400"/>
              <a:t>定义，</a:t>
            </a:r>
            <a:r>
              <a:rPr lang="zh-CN" altLang="zh-CN" sz="2400" smtClean="0"/>
              <a:t>此时</a:t>
            </a:r>
            <a:r>
              <a:rPr lang="en-US" altLang="zh-CN" sz="2400" smtClean="0"/>
              <a:t>closedges[i</a:t>
            </a:r>
            <a:r>
              <a:rPr lang="en-US" altLang="zh-CN" sz="2400"/>
              <a:t>].lowcost</a:t>
            </a:r>
            <a:r>
              <a:rPr lang="zh-CN" altLang="zh-CN" sz="2400"/>
              <a:t>即为边</a:t>
            </a:r>
            <a:r>
              <a:rPr lang="en-US" altLang="zh-CN" sz="2400"/>
              <a:t>(0,i)</a:t>
            </a:r>
            <a:r>
              <a:rPr lang="zh-CN" altLang="zh-CN" sz="2400"/>
              <a:t>的权值如果该边不存在，即为∞），即对应于</a:t>
            </a:r>
            <a:r>
              <a:rPr lang="en-US" altLang="zh-CN" sz="2400"/>
              <a:t>G</a:t>
            </a:r>
            <a:r>
              <a:rPr lang="zh-CN" altLang="zh-CN" sz="2400"/>
              <a:t>的邻接矩阵中</a:t>
            </a:r>
            <a:r>
              <a:rPr lang="en-US" altLang="zh-CN" sz="2400"/>
              <a:t>0</a:t>
            </a:r>
            <a:r>
              <a:rPr lang="zh-CN" altLang="zh-CN" sz="2400"/>
              <a:t>行的元素，注意</a:t>
            </a:r>
            <a:r>
              <a:rPr lang="zh-CN" altLang="zh-CN" sz="2400" smtClean="0"/>
              <a:t>确保</a:t>
            </a:r>
            <a:r>
              <a:rPr lang="en-US" altLang="zh-CN" sz="2400" smtClean="0"/>
              <a:t>closedges[0</a:t>
            </a:r>
            <a:r>
              <a:rPr lang="en-US" altLang="zh-CN" sz="2400"/>
              <a:t>].lowcost</a:t>
            </a:r>
            <a:r>
              <a:rPr lang="zh-CN" altLang="zh-CN" sz="2400"/>
              <a:t>为</a:t>
            </a:r>
            <a:r>
              <a:rPr lang="en-US" altLang="zh-CN" sz="2400"/>
              <a:t>0</a:t>
            </a:r>
            <a:r>
              <a:rPr lang="zh-CN" altLang="zh-CN" sz="2400" smtClean="0"/>
              <a:t>；</a:t>
            </a:r>
            <a:r>
              <a:rPr lang="en-US" altLang="zh-CN" sz="2400" smtClean="0"/>
              <a:t>closedges[i</a:t>
            </a:r>
            <a:r>
              <a:rPr lang="en-US" altLang="zh-CN" sz="2400"/>
              <a:t>].adjvetex</a:t>
            </a:r>
            <a:r>
              <a:rPr lang="zh-CN" altLang="zh-CN" sz="2400"/>
              <a:t>为起点</a:t>
            </a:r>
            <a:r>
              <a:rPr lang="en-US" altLang="zh-CN" sz="2400"/>
              <a:t>0</a:t>
            </a:r>
            <a:r>
              <a:rPr lang="zh-CN" altLang="zh-CN" sz="2400" smtClean="0"/>
              <a:t>。</a:t>
            </a:r>
            <a:endParaRPr lang="zh-CN" altLang="zh-CN" sz="2400"/>
          </a:p>
          <a:p>
            <a:r>
              <a:rPr lang="en-US" altLang="zh-CN" sz="2400"/>
              <a:t>2</a:t>
            </a:r>
            <a:r>
              <a:rPr lang="zh-CN" altLang="zh-CN" sz="2400"/>
              <a:t>）循环</a:t>
            </a:r>
            <a:r>
              <a:rPr lang="en-US" altLang="zh-CN" sz="2400"/>
              <a:t>n-1</a:t>
            </a:r>
            <a:r>
              <a:rPr lang="zh-CN" altLang="zh-CN" sz="2400"/>
              <a:t>次</a:t>
            </a:r>
          </a:p>
          <a:p>
            <a:pPr marL="355600" indent="0">
              <a:buNone/>
            </a:pPr>
            <a:r>
              <a:rPr lang="zh-CN" altLang="zh-CN" sz="2400"/>
              <a:t>（</a:t>
            </a:r>
            <a:r>
              <a:rPr lang="en-US" altLang="zh-CN" sz="2400"/>
              <a:t>1</a:t>
            </a:r>
            <a:r>
              <a:rPr lang="zh-CN" altLang="zh-CN" sz="2400"/>
              <a:t>）在所有</a:t>
            </a:r>
            <a:r>
              <a:rPr lang="zh-CN" altLang="zh-CN" sz="2400" smtClean="0"/>
              <a:t>的</a:t>
            </a:r>
            <a:r>
              <a:rPr lang="en-US" altLang="zh-CN" sz="2400" smtClean="0"/>
              <a:t>closedges[i</a:t>
            </a:r>
            <a:r>
              <a:rPr lang="en-US" altLang="zh-CN" sz="2400"/>
              <a:t>]</a:t>
            </a:r>
            <a:r>
              <a:rPr lang="zh-CN" altLang="zh-CN" sz="2400"/>
              <a:t>中选择权值</a:t>
            </a:r>
            <a:r>
              <a:rPr lang="en-US" altLang="zh-CN" sz="2400"/>
              <a:t>lowcost</a:t>
            </a:r>
            <a:r>
              <a:rPr lang="zh-CN" altLang="zh-CN" sz="2400"/>
              <a:t>最小且非零的边</a:t>
            </a:r>
            <a:r>
              <a:rPr lang="en-US" altLang="zh-CN" sz="2400"/>
              <a:t>(u,v)</a:t>
            </a:r>
            <a:r>
              <a:rPr lang="zh-CN" altLang="zh-CN" sz="2400"/>
              <a:t>加入到生成树中，同时加入一个新顶点</a:t>
            </a:r>
            <a:r>
              <a:rPr lang="en-US" altLang="zh-CN" sz="2400"/>
              <a:t>v</a:t>
            </a:r>
            <a:r>
              <a:rPr lang="zh-CN" altLang="zh-CN" sz="2400" smtClean="0"/>
              <a:t>。</a:t>
            </a:r>
            <a:endParaRPr lang="zh-CN" altLang="zh-CN" sz="2400"/>
          </a:p>
          <a:p>
            <a:pPr marL="355600" indent="0">
              <a:buNone/>
            </a:pPr>
            <a:r>
              <a:rPr lang="zh-CN" altLang="zh-CN" sz="2400"/>
              <a:t>（</a:t>
            </a:r>
            <a:r>
              <a:rPr lang="en-US" altLang="zh-CN" sz="2400"/>
              <a:t>2</a:t>
            </a:r>
            <a:r>
              <a:rPr lang="zh-CN" altLang="zh-CN" sz="2400"/>
              <a:t>）当</a:t>
            </a:r>
            <a:r>
              <a:rPr lang="en-US" altLang="zh-CN" sz="2400"/>
              <a:t>v</a:t>
            </a:r>
            <a:r>
              <a:rPr lang="zh-CN" altLang="zh-CN" sz="2400"/>
              <a:t>号顶点加入到生成树中</a:t>
            </a:r>
            <a:r>
              <a:rPr lang="zh-CN" altLang="zh-CN" sz="2400" smtClean="0"/>
              <a:t>，</a:t>
            </a:r>
            <a:r>
              <a:rPr lang="zh-CN" altLang="en-US" sz="2400" smtClean="0">
                <a:solidFill>
                  <a:srgbClr val="FF0000"/>
                </a:solidFill>
              </a:rPr>
              <a:t>将</a:t>
            </a:r>
            <a:r>
              <a:rPr lang="zh-CN" altLang="zh-CN" sz="2400" smtClean="0">
                <a:solidFill>
                  <a:srgbClr val="FF0000"/>
                </a:solidFill>
              </a:rPr>
              <a:t>权</a:t>
            </a:r>
            <a:r>
              <a:rPr lang="zh-CN" altLang="zh-CN" sz="2400">
                <a:solidFill>
                  <a:srgbClr val="FF0000"/>
                </a:solidFill>
              </a:rPr>
              <a:t>值</a:t>
            </a:r>
            <a:r>
              <a:rPr lang="en-US" altLang="zh-CN" sz="2400">
                <a:solidFill>
                  <a:srgbClr val="FF0000"/>
                </a:solidFill>
              </a:rPr>
              <a:t>lowcost</a:t>
            </a:r>
            <a:r>
              <a:rPr lang="zh-CN" altLang="zh-CN" sz="2400">
                <a:solidFill>
                  <a:srgbClr val="FF0000"/>
                </a:solidFill>
              </a:rPr>
              <a:t>置为</a:t>
            </a:r>
            <a:r>
              <a:rPr lang="en-US" altLang="zh-CN" sz="2400"/>
              <a:t>0</a:t>
            </a:r>
            <a:r>
              <a:rPr lang="zh-CN" altLang="zh-CN" sz="2400"/>
              <a:t>，相当于给该顶点做了已加入生成树的标记；接着更新剩下</a:t>
            </a:r>
            <a:r>
              <a:rPr lang="zh-CN" altLang="zh-CN" sz="2400" smtClean="0"/>
              <a:t>的</a:t>
            </a:r>
            <a:r>
              <a:rPr lang="en-US" altLang="zh-CN" sz="2400" smtClean="0"/>
              <a:t>closedges[i</a:t>
            </a:r>
            <a:r>
              <a:rPr lang="en-US" altLang="zh-CN" sz="2400"/>
              <a:t>]</a:t>
            </a:r>
            <a:r>
              <a:rPr lang="zh-CN" altLang="zh-CN" sz="2400"/>
              <a:t>值，如果边</a:t>
            </a:r>
            <a:r>
              <a:rPr lang="en-US" altLang="zh-CN" sz="2400"/>
              <a:t>(v,i)</a:t>
            </a:r>
            <a:r>
              <a:rPr lang="zh-CN" altLang="zh-CN" sz="2400"/>
              <a:t>的权值小于</a:t>
            </a:r>
            <a:r>
              <a:rPr lang="zh-CN" altLang="zh-CN" sz="2400" smtClean="0"/>
              <a:t>原</a:t>
            </a:r>
            <a:r>
              <a:rPr lang="en-US" altLang="zh-CN" sz="2400" smtClean="0"/>
              <a:t>closedges[i</a:t>
            </a:r>
            <a:r>
              <a:rPr lang="en-US" altLang="zh-CN" sz="2400"/>
              <a:t>].lowcost</a:t>
            </a:r>
            <a:r>
              <a:rPr lang="zh-CN" altLang="zh-CN" sz="2400"/>
              <a:t>，</a:t>
            </a:r>
            <a:r>
              <a:rPr lang="zh-CN" altLang="zh-CN" sz="2400" smtClean="0"/>
              <a:t>则</a:t>
            </a:r>
            <a:r>
              <a:rPr lang="en-US" altLang="zh-CN" sz="2400" smtClean="0"/>
              <a:t>closedges[i</a:t>
            </a:r>
            <a:r>
              <a:rPr lang="en-US" altLang="zh-CN" sz="2400"/>
              <a:t>].lowcost</a:t>
            </a:r>
            <a:r>
              <a:rPr lang="zh-CN" altLang="zh-CN" sz="2400"/>
              <a:t>更新为</a:t>
            </a:r>
            <a:r>
              <a:rPr lang="en-US" altLang="zh-CN" sz="2400"/>
              <a:t>(v,i)</a:t>
            </a:r>
            <a:r>
              <a:rPr lang="zh-CN" altLang="zh-CN" sz="2400"/>
              <a:t>的权值</a:t>
            </a:r>
            <a:r>
              <a:rPr lang="zh-CN" altLang="zh-CN" sz="2400" smtClean="0"/>
              <a:t>，</a:t>
            </a:r>
            <a:r>
              <a:rPr lang="en-US" altLang="zh-CN" sz="2400" smtClean="0"/>
              <a:t>closedges[i</a:t>
            </a:r>
            <a:r>
              <a:rPr lang="en-US" altLang="zh-CN" sz="2400"/>
              <a:t>].adjvetex</a:t>
            </a:r>
            <a:r>
              <a:rPr lang="zh-CN" altLang="zh-CN" sz="2400"/>
              <a:t>更新为</a:t>
            </a:r>
            <a:r>
              <a:rPr lang="en-US" altLang="zh-CN" sz="2400"/>
              <a:t>v</a:t>
            </a:r>
            <a:r>
              <a:rPr lang="zh-CN" altLang="zh-CN" sz="2400" smtClean="0"/>
              <a:t>。</a:t>
            </a:r>
            <a:endParaRPr lang="zh-CN" altLang="en-US" sz="2400"/>
          </a:p>
        </p:txBody>
      </p:sp>
      <p:sp>
        <p:nvSpPr>
          <p:cNvPr id="3" name="标题 2"/>
          <p:cNvSpPr>
            <a:spLocks noGrp="1"/>
          </p:cNvSpPr>
          <p:nvPr>
            <p:ph type="title"/>
          </p:nvPr>
        </p:nvSpPr>
        <p:spPr/>
        <p:txBody>
          <a:bodyPr>
            <a:normAutofit fontScale="90000"/>
          </a:bodyPr>
          <a:lstStyle/>
          <a:p>
            <a:r>
              <a:rPr lang="zh-CN" altLang="zh-CN"/>
              <a:t>算法具体</a:t>
            </a:r>
            <a:r>
              <a:rPr lang="zh-CN" altLang="zh-CN" smtClean="0"/>
              <a:t>步骤</a:t>
            </a:r>
            <a:endParaRPr lang="zh-CN" altLang="en-US"/>
          </a:p>
        </p:txBody>
      </p:sp>
    </p:spTree>
    <p:extLst>
      <p:ext uri="{BB962C8B-B14F-4D97-AF65-F5344CB8AC3E}">
        <p14:creationId xmlns:p14="http://schemas.microsoft.com/office/powerpoint/2010/main" val="13989417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213032" y="1053530"/>
            <a:ext cx="11953328"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prim(</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组成最小生成树的边依次为：</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closedges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 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closedges[i] = CloseEdge(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.arcs[start][i], start)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closedges[start].lowcost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起点</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start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的对应</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lowcost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赋值为</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0</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，相当于是已加入生成树的标记</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edge_no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.getMin(closedges)</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调用</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GetMin</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函数获得</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closedges[i].lowcost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中最小值对应的新顶点</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b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u = closedges[v].adjvertex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为该最短边的已在生成树中顶点</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.vertices[u].data,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.vertices[v].data,</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.arcs[u][v]))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输出一条生成树的边</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(u,v)</a:t>
            </a:r>
            <a:b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closedges[v].lowcost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en-US"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.arcs[v][i] &lt; closedges[i].lowcost: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closedges[i] = CloseEdge(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.arcs[v][i], v)</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 name="标题 2"/>
          <p:cNvSpPr>
            <a:spLocks noGrp="1"/>
          </p:cNvSpPr>
          <p:nvPr>
            <p:ph type="title"/>
          </p:nvPr>
        </p:nvSpPr>
        <p:spPr>
          <a:xfrm>
            <a:off x="1477104" y="188383"/>
            <a:ext cx="10233473" cy="648527"/>
          </a:xfrm>
        </p:spPr>
        <p:txBody>
          <a:bodyPr>
            <a:normAutofit fontScale="90000"/>
          </a:bodyPr>
          <a:lstStyle/>
          <a:p>
            <a:r>
              <a:rPr lang="zh-CN" altLang="en-US" smtClean="0"/>
              <a:t>算法</a:t>
            </a:r>
            <a:endParaRPr lang="zh-CN" altLang="en-US"/>
          </a:p>
        </p:txBody>
      </p:sp>
    </p:spTree>
    <p:extLst>
      <p:ext uri="{BB962C8B-B14F-4D97-AF65-F5344CB8AC3E}">
        <p14:creationId xmlns:p14="http://schemas.microsoft.com/office/powerpoint/2010/main" val="1436649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973765" y="1148213"/>
                <a:ext cx="6921641" cy="5449933"/>
              </a:xfrm>
            </p:spPr>
            <p:txBody>
              <a:bodyPr>
                <a:normAutofit fontScale="77500" lnSpcReduction="20000"/>
              </a:bodyPr>
              <a:lstStyle/>
              <a:p>
                <a:pPr>
                  <a:lnSpc>
                    <a:spcPct val="120000"/>
                  </a:lnSpc>
                  <a:spcBef>
                    <a:spcPts val="600"/>
                  </a:spcBef>
                  <a:spcAft>
                    <a:spcPts val="600"/>
                  </a:spcAft>
                </a:pPr>
                <a:r>
                  <a:rPr lang="zh-CN" altLang="zh-CN" smtClean="0"/>
                  <a:t>对无向图，</a:t>
                </a:r>
                <a:r>
                  <a:rPr lang="zh-CN" altLang="zh-CN"/>
                  <a:t>和顶点相关联的边的数目称为顶点的度</a:t>
                </a:r>
                <a:r>
                  <a:rPr lang="zh-CN" altLang="zh-CN" smtClean="0"/>
                  <a:t>。</a:t>
                </a:r>
                <a:endParaRPr lang="en-US" altLang="zh-CN" smtClean="0"/>
              </a:p>
              <a:p>
                <a:pPr lvl="1">
                  <a:lnSpc>
                    <a:spcPct val="120000"/>
                  </a:lnSpc>
                  <a:spcBef>
                    <a:spcPts val="600"/>
                  </a:spcBef>
                  <a:spcAft>
                    <a:spcPts val="600"/>
                  </a:spcAft>
                </a:pPr>
                <a:r>
                  <a:rPr lang="zh-CN" altLang="zh-CN" smtClean="0"/>
                  <a:t>如</a:t>
                </a:r>
                <a:r>
                  <a:rPr lang="en-US" altLang="zh-CN" smtClean="0"/>
                  <a:t>G</a:t>
                </a:r>
                <a:r>
                  <a:rPr lang="en-US" altLang="zh-CN" baseline="-25000" smtClean="0"/>
                  <a:t>1</a:t>
                </a:r>
                <a:r>
                  <a:rPr lang="zh-CN" altLang="zh-CN" smtClean="0"/>
                  <a:t>中</a:t>
                </a:r>
                <a:r>
                  <a:rPr lang="zh-CN" altLang="zh-CN"/>
                  <a:t>顶点</a:t>
                </a:r>
                <a:r>
                  <a:rPr lang="en-US" altLang="zh-CN"/>
                  <a:t>C</a:t>
                </a:r>
                <a:r>
                  <a:rPr lang="zh-CN" altLang="zh-CN"/>
                  <a:t>的度</a:t>
                </a:r>
                <a:r>
                  <a:rPr lang="en-US" altLang="zh-CN"/>
                  <a:t>Degree(C)</a:t>
                </a:r>
                <a:r>
                  <a:rPr lang="zh-CN" altLang="zh-CN" smtClean="0"/>
                  <a:t>为</a:t>
                </a:r>
                <a:r>
                  <a:rPr lang="en-US" altLang="zh-CN" smtClean="0"/>
                  <a:t>    </a:t>
                </a:r>
                <a:r>
                  <a:rPr lang="zh-CN" altLang="zh-CN" smtClean="0"/>
                  <a:t>。</a:t>
                </a:r>
                <a:endParaRPr lang="zh-CN" altLang="zh-CN"/>
              </a:p>
              <a:p>
                <a:pPr>
                  <a:lnSpc>
                    <a:spcPct val="120000"/>
                  </a:lnSpc>
                  <a:spcBef>
                    <a:spcPts val="600"/>
                  </a:spcBef>
                  <a:spcAft>
                    <a:spcPts val="600"/>
                  </a:spcAft>
                </a:pPr>
                <a:r>
                  <a:rPr lang="zh-CN" altLang="zh-CN" smtClean="0"/>
                  <a:t>对有向图</a:t>
                </a:r>
                <a:r>
                  <a:rPr lang="zh-CN" altLang="zh-CN"/>
                  <a:t>而言，从某顶点出发的边的数目称为顶点的出度（</a:t>
                </a:r>
                <a:r>
                  <a:rPr lang="en-US" altLang="zh-CN"/>
                  <a:t>OutDegree</a:t>
                </a:r>
                <a:r>
                  <a:rPr lang="zh-CN" altLang="zh-CN" smtClean="0"/>
                  <a:t>），</a:t>
                </a:r>
                <a:r>
                  <a:rPr lang="zh-CN" altLang="en-US" smtClean="0"/>
                  <a:t>以</a:t>
                </a:r>
                <a:r>
                  <a:rPr lang="zh-CN" altLang="zh-CN" smtClean="0"/>
                  <a:t>该顶点</a:t>
                </a:r>
                <a:r>
                  <a:rPr lang="zh-CN" altLang="en-US" smtClean="0"/>
                  <a:t>结束</a:t>
                </a:r>
                <a:r>
                  <a:rPr lang="zh-CN" altLang="zh-CN" smtClean="0"/>
                  <a:t>的</a:t>
                </a:r>
                <a:r>
                  <a:rPr lang="zh-CN" altLang="en-US" smtClean="0"/>
                  <a:t>边的</a:t>
                </a:r>
                <a:r>
                  <a:rPr lang="zh-CN" altLang="zh-CN" smtClean="0"/>
                  <a:t>数目</a:t>
                </a:r>
                <a:r>
                  <a:rPr lang="zh-CN" altLang="zh-CN"/>
                  <a:t>称为顶点的入度（</a:t>
                </a:r>
                <a:r>
                  <a:rPr lang="en-US" altLang="zh-CN"/>
                  <a:t>InDegree</a:t>
                </a:r>
                <a:r>
                  <a:rPr lang="zh-CN" altLang="zh-CN" smtClean="0"/>
                  <a:t>），</a:t>
                </a:r>
                <a:r>
                  <a:rPr lang="zh-CN" altLang="zh-CN"/>
                  <a:t>顶点的</a:t>
                </a:r>
                <a:r>
                  <a:rPr lang="zh-CN" altLang="zh-CN">
                    <a:solidFill>
                      <a:srgbClr val="FF0000"/>
                    </a:solidFill>
                  </a:rPr>
                  <a:t>度</a:t>
                </a:r>
                <a:r>
                  <a:rPr lang="zh-CN" altLang="zh-CN"/>
                  <a:t>为其</a:t>
                </a:r>
                <a:r>
                  <a:rPr lang="zh-CN" altLang="zh-CN">
                    <a:solidFill>
                      <a:srgbClr val="FF0000"/>
                    </a:solidFill>
                  </a:rPr>
                  <a:t>出度与入度之和</a:t>
                </a:r>
                <a:r>
                  <a:rPr lang="zh-CN" altLang="zh-CN" smtClean="0"/>
                  <a:t>。</a:t>
                </a:r>
                <a:endParaRPr lang="en-US" altLang="zh-CN" smtClean="0"/>
              </a:p>
              <a:p>
                <a:pPr lvl="1">
                  <a:lnSpc>
                    <a:spcPct val="120000"/>
                  </a:lnSpc>
                  <a:spcBef>
                    <a:spcPts val="600"/>
                  </a:spcBef>
                  <a:spcAft>
                    <a:spcPts val="600"/>
                  </a:spcAft>
                </a:pPr>
                <a:r>
                  <a:rPr lang="zh-CN" altLang="en-US" smtClean="0"/>
                  <a:t>如</a:t>
                </a:r>
                <a:r>
                  <a:rPr lang="en-US" altLang="zh-CN" smtClean="0"/>
                  <a:t>G</a:t>
                </a:r>
                <a:r>
                  <a:rPr lang="en-US" altLang="zh-CN" baseline="-25000" smtClean="0"/>
                  <a:t>2</a:t>
                </a:r>
                <a:r>
                  <a:rPr lang="zh-CN" altLang="zh-CN" smtClean="0"/>
                  <a:t>中</a:t>
                </a:r>
                <a:r>
                  <a:rPr lang="zh-CN" altLang="zh-CN"/>
                  <a:t>顶点</a:t>
                </a:r>
                <a:r>
                  <a:rPr lang="en-US" altLang="zh-CN"/>
                  <a:t>A</a:t>
                </a:r>
                <a:r>
                  <a:rPr lang="zh-CN" altLang="zh-CN"/>
                  <a:t>的出度</a:t>
                </a:r>
                <a:r>
                  <a:rPr lang="zh-CN" altLang="zh-CN" smtClean="0"/>
                  <a:t>为</a:t>
                </a:r>
                <a:r>
                  <a:rPr lang="en-US" altLang="zh-CN" smtClean="0"/>
                  <a:t>    </a:t>
                </a:r>
                <a:r>
                  <a:rPr lang="zh-CN" altLang="zh-CN"/>
                  <a:t>，</a:t>
                </a:r>
                <a:r>
                  <a:rPr lang="zh-CN" altLang="zh-CN" smtClean="0"/>
                  <a:t>入</a:t>
                </a:r>
                <a:r>
                  <a:rPr lang="zh-CN" altLang="zh-CN"/>
                  <a:t>度</a:t>
                </a:r>
                <a:r>
                  <a:rPr lang="zh-CN" altLang="zh-CN" smtClean="0"/>
                  <a:t>为</a:t>
                </a:r>
                <a:r>
                  <a:rPr lang="en-US" altLang="zh-CN" smtClean="0"/>
                  <a:t>     </a:t>
                </a:r>
                <a:r>
                  <a:rPr lang="zh-CN" altLang="zh-CN" smtClean="0"/>
                  <a:t>，</a:t>
                </a:r>
                <a:r>
                  <a:rPr lang="en-US" altLang="zh-CN"/>
                  <a:t>A</a:t>
                </a:r>
                <a:r>
                  <a:rPr lang="zh-CN" altLang="zh-CN"/>
                  <a:t>的度</a:t>
                </a:r>
                <a:r>
                  <a:rPr lang="zh-CN" altLang="zh-CN" smtClean="0"/>
                  <a:t>为</a:t>
                </a:r>
                <a:r>
                  <a:rPr lang="en-US" altLang="zh-CN" smtClean="0">
                    <a:solidFill>
                      <a:srgbClr val="FF0000"/>
                    </a:solidFill>
                  </a:rPr>
                  <a:t>  </a:t>
                </a:r>
                <a:r>
                  <a:rPr lang="en-US" altLang="zh-CN" smtClean="0"/>
                  <a:t>  </a:t>
                </a:r>
                <a:r>
                  <a:rPr lang="zh-CN" altLang="zh-CN" smtClean="0"/>
                  <a:t>。</a:t>
                </a:r>
                <a:endParaRPr lang="zh-CN" altLang="zh-CN"/>
              </a:p>
              <a:p>
                <a:pPr>
                  <a:lnSpc>
                    <a:spcPct val="120000"/>
                  </a:lnSpc>
                  <a:spcBef>
                    <a:spcPts val="600"/>
                  </a:spcBef>
                  <a:spcAft>
                    <a:spcPts val="600"/>
                  </a:spcAft>
                </a:pPr>
                <a:r>
                  <a:rPr lang="en-US" altLang="zh-CN" smtClean="0"/>
                  <a:t>n</a:t>
                </a:r>
                <a:r>
                  <a:rPr lang="zh-CN" altLang="zh-CN"/>
                  <a:t>个顶点</a:t>
                </a:r>
                <a:r>
                  <a:rPr lang="en-US" altLang="zh-CN"/>
                  <a:t>e</a:t>
                </a:r>
                <a:r>
                  <a:rPr lang="zh-CN" altLang="zh-CN"/>
                  <a:t>条边的图，所有顶点的度值之和为边数的</a:t>
                </a:r>
                <a:r>
                  <a:rPr lang="en-US" altLang="zh-CN"/>
                  <a:t>2</a:t>
                </a:r>
                <a:r>
                  <a:rPr lang="zh-CN" altLang="zh-CN" smtClean="0"/>
                  <a:t>倍</a:t>
                </a:r>
                <a:r>
                  <a:rPr lang="zh-CN" altLang="en-US" smtClean="0"/>
                  <a:t>，即：</a:t>
                </a:r>
                <a:endParaRPr lang="en-US" altLang="zh-CN" smtClean="0"/>
              </a:p>
              <a:p>
                <a:pPr lvl="1">
                  <a:lnSpc>
                    <a:spcPct val="120000"/>
                  </a:lnSpc>
                  <a:spcBef>
                    <a:spcPts val="600"/>
                  </a:spcBef>
                  <a:spcAft>
                    <a:spcPts val="600"/>
                  </a:spcAft>
                </a:pPr>
                <a14:m>
                  <m:oMath xmlns:m="http://schemas.openxmlformats.org/officeDocument/2006/math">
                    <m:r>
                      <m:rPr>
                        <m:sty m:val="p"/>
                      </m:rPr>
                      <a:rPr lang="en-US" altLang="zh-CN">
                        <a:latin typeface="Cambria Math"/>
                      </a:rPr>
                      <m:t>e</m:t>
                    </m:r>
                    <m:r>
                      <a:rPr lang="en-US" altLang="zh-CN">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2</m:t>
                        </m:r>
                      </m:den>
                    </m:f>
                    <m:nary>
                      <m:naryPr>
                        <m:chr m:val="∑"/>
                        <m:limLoc m:val="undOvr"/>
                        <m:ctrlPr>
                          <a:rPr lang="zh-CN" altLang="zh-CN" i="1">
                            <a:latin typeface="Cambria Math"/>
                          </a:rPr>
                        </m:ctrlPr>
                      </m:naryPr>
                      <m:sub>
                        <m:r>
                          <a:rPr lang="en-US" altLang="zh-CN" i="1">
                            <a:latin typeface="Cambria Math"/>
                          </a:rPr>
                          <m:t>𝑖</m:t>
                        </m:r>
                        <m:r>
                          <a:rPr lang="en-US" altLang="zh-CN" i="1">
                            <a:latin typeface="Cambria Math"/>
                          </a:rPr>
                          <m:t>=0</m:t>
                        </m:r>
                      </m:sub>
                      <m:sup>
                        <m:r>
                          <a:rPr lang="en-US" altLang="zh-CN" i="1">
                            <a:latin typeface="Cambria Math"/>
                          </a:rPr>
                          <m:t>𝑛</m:t>
                        </m:r>
                        <m:r>
                          <a:rPr lang="en-US" altLang="zh-CN" i="1">
                            <a:latin typeface="Cambria Math"/>
                          </a:rPr>
                          <m:t>−1</m:t>
                        </m:r>
                      </m:sup>
                      <m:e>
                        <m:r>
                          <a:rPr lang="en-US" altLang="zh-CN" i="1">
                            <a:latin typeface="Cambria Math"/>
                          </a:rPr>
                          <m:t>𝐷𝑒𝑔𝑟𝑒𝑒</m:t>
                        </m:r>
                        <m:r>
                          <a:rPr lang="en-US" altLang="zh-CN" i="1">
                            <a:latin typeface="Cambria Math"/>
                          </a:rPr>
                          <m:t>(</m:t>
                        </m:r>
                        <m:sSub>
                          <m:sSubPr>
                            <m:ctrlPr>
                              <a:rPr lang="zh-CN" altLang="zh-CN" i="1">
                                <a:latin typeface="Cambria Math"/>
                              </a:rPr>
                            </m:ctrlPr>
                          </m:sSubPr>
                          <m:e>
                            <m:r>
                              <a:rPr lang="en-US" altLang="zh-CN" i="1">
                                <a:latin typeface="Cambria Math"/>
                              </a:rPr>
                              <m:t>𝑣</m:t>
                            </m:r>
                          </m:e>
                          <m:sub>
                            <m:r>
                              <a:rPr lang="en-US" altLang="zh-CN" i="1">
                                <a:latin typeface="Cambria Math"/>
                              </a:rPr>
                              <m:t>𝑖</m:t>
                            </m:r>
                          </m:sub>
                        </m:sSub>
                        <m:r>
                          <a:rPr lang="en-US" altLang="zh-CN" i="1">
                            <a:latin typeface="Cambria Math"/>
                          </a:rPr>
                          <m:t>)</m:t>
                        </m:r>
                      </m:e>
                    </m:nary>
                  </m:oMath>
                </a14:m>
                <a:endParaRPr lang="zh-CN" altLang="zh-CN"/>
              </a:p>
              <a:p>
                <a:pPr>
                  <a:lnSpc>
                    <a:spcPct val="120000"/>
                  </a:lnSpc>
                  <a:spcBef>
                    <a:spcPts val="600"/>
                  </a:spcBef>
                  <a:spcAft>
                    <a:spcPts val="600"/>
                  </a:spcAft>
                </a:pPr>
                <a:endParaRPr lang="zh-CN" altLang="zh-CN"/>
              </a:p>
              <a:p>
                <a:pPr>
                  <a:lnSpc>
                    <a:spcPct val="120000"/>
                  </a:lnSpc>
                  <a:spcBef>
                    <a:spcPts val="600"/>
                  </a:spcBef>
                  <a:spcAft>
                    <a:spcPts val="600"/>
                  </a:spcAft>
                </a:pPr>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973765" y="1148213"/>
                <a:ext cx="6921641" cy="5449933"/>
              </a:xfrm>
              <a:blipFill rotWithShape="1">
                <a:blip r:embed="rId2"/>
                <a:stretch>
                  <a:fillRect l="-881" t="-671" r="-969" b="-223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顶点的度</a:t>
            </a:r>
            <a:r>
              <a:rPr lang="zh-CN" altLang="zh-CN"/>
              <a:t>（</a:t>
            </a:r>
            <a:r>
              <a:rPr lang="en-US" altLang="zh-CN"/>
              <a:t>Degree</a:t>
            </a:r>
            <a:r>
              <a:rPr lang="zh-CN" altLang="zh-CN"/>
              <a:t>）</a:t>
            </a: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2382" y="1197546"/>
            <a:ext cx="2831395" cy="2898810"/>
          </a:xfrm>
          <a:prstGeom prst="rect">
            <a:avLst/>
          </a:prstGeom>
          <a:noFill/>
          <a:ln>
            <a:noFill/>
          </a:ln>
        </p:spPr>
      </p:pic>
      <p:pic>
        <p:nvPicPr>
          <p:cNvPr id="5" name="图片 4" descr="说明: C:\Users\14764\AppData\Local\Microsoft\Windows\INetCache\Content.Word\graph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5931" y="4221882"/>
            <a:ext cx="2664296" cy="2143456"/>
          </a:xfrm>
          <a:prstGeom prst="rect">
            <a:avLst/>
          </a:prstGeom>
          <a:noFill/>
          <a:ln>
            <a:noFill/>
          </a:ln>
        </p:spPr>
      </p:pic>
      <p:sp>
        <p:nvSpPr>
          <p:cNvPr id="6" name="TextBox 5"/>
          <p:cNvSpPr txBox="1"/>
          <p:nvPr/>
        </p:nvSpPr>
        <p:spPr>
          <a:xfrm>
            <a:off x="5136245" y="1990659"/>
            <a:ext cx="333746" cy="446276"/>
          </a:xfrm>
          <a:prstGeom prst="rect">
            <a:avLst/>
          </a:prstGeom>
          <a:noFill/>
        </p:spPr>
        <p:txBody>
          <a:bodyPr wrap="none" rtlCol="0">
            <a:spAutoFit/>
          </a:bodyPr>
          <a:lstStyle/>
          <a:p>
            <a:r>
              <a:rPr lang="en-US" altLang="zh-CN" smtClean="0">
                <a:solidFill>
                  <a:srgbClr val="FF0000"/>
                </a:solidFill>
              </a:rPr>
              <a:t>4</a:t>
            </a:r>
            <a:endParaRPr lang="zh-CN" altLang="en-US">
              <a:solidFill>
                <a:srgbClr val="FF0000"/>
              </a:solidFill>
            </a:endParaRPr>
          </a:p>
        </p:txBody>
      </p:sp>
      <p:sp>
        <p:nvSpPr>
          <p:cNvPr id="7" name="矩形 6"/>
          <p:cNvSpPr/>
          <p:nvPr/>
        </p:nvSpPr>
        <p:spPr>
          <a:xfrm>
            <a:off x="5663158" y="4074468"/>
            <a:ext cx="333746" cy="446276"/>
          </a:xfrm>
          <a:prstGeom prst="rect">
            <a:avLst/>
          </a:prstGeom>
        </p:spPr>
        <p:txBody>
          <a:bodyPr wrap="none">
            <a:spAutoFit/>
          </a:bodyPr>
          <a:lstStyle/>
          <a:p>
            <a:r>
              <a:rPr lang="en-US" altLang="zh-CN">
                <a:solidFill>
                  <a:srgbClr val="FF0000"/>
                </a:solidFill>
              </a:rPr>
              <a:t>1</a:t>
            </a:r>
            <a:endParaRPr lang="zh-CN" altLang="en-US">
              <a:solidFill>
                <a:srgbClr val="FF0000"/>
              </a:solidFill>
            </a:endParaRPr>
          </a:p>
        </p:txBody>
      </p:sp>
      <p:sp>
        <p:nvSpPr>
          <p:cNvPr id="8" name="矩形 7"/>
          <p:cNvSpPr/>
          <p:nvPr/>
        </p:nvSpPr>
        <p:spPr>
          <a:xfrm>
            <a:off x="4367014" y="4096356"/>
            <a:ext cx="333746" cy="446276"/>
          </a:xfrm>
          <a:prstGeom prst="rect">
            <a:avLst/>
          </a:prstGeom>
        </p:spPr>
        <p:txBody>
          <a:bodyPr wrap="none">
            <a:spAutoFit/>
          </a:bodyPr>
          <a:lstStyle/>
          <a:p>
            <a:r>
              <a:rPr lang="en-US" altLang="zh-CN" smtClean="0">
                <a:solidFill>
                  <a:srgbClr val="FF0000"/>
                </a:solidFill>
              </a:rPr>
              <a:t>2</a:t>
            </a:r>
            <a:endParaRPr lang="zh-CN" altLang="en-US">
              <a:solidFill>
                <a:srgbClr val="FF0000"/>
              </a:solidFill>
            </a:endParaRPr>
          </a:p>
        </p:txBody>
      </p:sp>
      <p:sp>
        <p:nvSpPr>
          <p:cNvPr id="9" name="矩形 8"/>
          <p:cNvSpPr/>
          <p:nvPr/>
        </p:nvSpPr>
        <p:spPr>
          <a:xfrm>
            <a:off x="7080548" y="4084005"/>
            <a:ext cx="401072" cy="446276"/>
          </a:xfrm>
          <a:prstGeom prst="rect">
            <a:avLst/>
          </a:prstGeom>
        </p:spPr>
        <p:txBody>
          <a:bodyPr wrap="none">
            <a:spAutoFit/>
          </a:bodyPr>
          <a:lstStyle/>
          <a:p>
            <a:r>
              <a:rPr lang="en-US" altLang="zh-CN" smtClean="0">
                <a:solidFill>
                  <a:srgbClr val="FF0000"/>
                </a:solidFill>
              </a:rPr>
              <a:t>3</a:t>
            </a:r>
            <a:r>
              <a:rPr lang="en-US" altLang="zh-CN" smtClean="0"/>
              <a:t> </a:t>
            </a:r>
            <a:endParaRPr lang="zh-CN" altLang="en-US"/>
          </a:p>
        </p:txBody>
      </p:sp>
    </p:spTree>
    <p:extLst>
      <p:ext uri="{BB962C8B-B14F-4D97-AF65-F5344CB8AC3E}">
        <p14:creationId xmlns:p14="http://schemas.microsoft.com/office/powerpoint/2010/main" val="367258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测试</a:t>
            </a:r>
          </a:p>
        </p:txBody>
      </p:sp>
      <p:sp>
        <p:nvSpPr>
          <p:cNvPr id="4" name="矩形 3"/>
          <p:cNvSpPr/>
          <p:nvPr/>
        </p:nvSpPr>
        <p:spPr>
          <a:xfrm>
            <a:off x="1414686" y="1917626"/>
            <a:ext cx="6092825" cy="3416320"/>
          </a:xfrm>
          <a:prstGeom prst="rect">
            <a:avLst/>
          </a:prstGeom>
          <a:solidFill>
            <a:schemeClr val="tx2">
              <a:lumMod val="20000"/>
              <a:lumOff val="80000"/>
            </a:schemeClr>
          </a:solidFill>
        </p:spPr>
        <p:txBody>
          <a:bodyPr>
            <a:spAutoFit/>
          </a:bodyPr>
          <a:lstStyle/>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400" kern="0">
                <a:solidFill>
                  <a:srgbClr val="000000"/>
                </a:solidFill>
                <a:latin typeface="Times New Roman"/>
                <a:cs typeface="宋体"/>
              </a:rPr>
              <a:t>组成最小生成树的边依次为：</a:t>
            </a:r>
            <a:endParaRPr lang="zh-CN" altLang="zh-CN" sz="2400" kern="100">
              <a:latin typeface="Times New Roman"/>
            </a:endParaRPr>
          </a:p>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a:solidFill>
                  <a:srgbClr val="000000"/>
                </a:solidFill>
                <a:latin typeface="Times New Roman"/>
                <a:cs typeface="宋体"/>
              </a:rPr>
              <a:t>['0', '5', 2]</a:t>
            </a:r>
            <a:endParaRPr lang="zh-CN" altLang="zh-CN" sz="2400" kern="100">
              <a:latin typeface="Times New Roman"/>
            </a:endParaRPr>
          </a:p>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a:solidFill>
                  <a:srgbClr val="000000"/>
                </a:solidFill>
                <a:latin typeface="Times New Roman"/>
                <a:cs typeface="宋体"/>
              </a:rPr>
              <a:t>['5', '4', 1]</a:t>
            </a:r>
            <a:endParaRPr lang="zh-CN" altLang="zh-CN" sz="2400" kern="100">
              <a:latin typeface="Times New Roman"/>
            </a:endParaRPr>
          </a:p>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a:solidFill>
                  <a:srgbClr val="000000"/>
                </a:solidFill>
                <a:latin typeface="Times New Roman"/>
                <a:cs typeface="宋体"/>
              </a:rPr>
              <a:t>['5', '3', 3]</a:t>
            </a:r>
            <a:endParaRPr lang="zh-CN" altLang="zh-CN" sz="2400" kern="100">
              <a:latin typeface="Times New Roman"/>
            </a:endParaRPr>
          </a:p>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a:solidFill>
                  <a:srgbClr val="000000"/>
                </a:solidFill>
                <a:latin typeface="Times New Roman"/>
                <a:cs typeface="宋体"/>
              </a:rPr>
              <a:t>['0', '1', 4]</a:t>
            </a:r>
            <a:endParaRPr lang="zh-CN" altLang="zh-CN" sz="2400" kern="100">
              <a:latin typeface="Times New Roman"/>
            </a:endParaRPr>
          </a:p>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a:solidFill>
                  <a:srgbClr val="000000"/>
                </a:solidFill>
                <a:latin typeface="Times New Roman"/>
                <a:cs typeface="宋体"/>
              </a:rPr>
              <a:t>['1', '2', 2]</a:t>
            </a:r>
            <a:endParaRPr lang="zh-CN" altLang="zh-CN" sz="2400" kern="100">
              <a:latin typeface="Times New Roman"/>
            </a:endParaRPr>
          </a:p>
        </p:txBody>
      </p:sp>
      <p:sp>
        <p:nvSpPr>
          <p:cNvPr id="6"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95318029"/>
              </p:ext>
            </p:extLst>
          </p:nvPr>
        </p:nvGraphicFramePr>
        <p:xfrm>
          <a:off x="8399462" y="2421682"/>
          <a:ext cx="3049495" cy="2736304"/>
        </p:xfrm>
        <a:graphic>
          <a:graphicData uri="http://schemas.openxmlformats.org/presentationml/2006/ole">
            <mc:AlternateContent xmlns:mc="http://schemas.openxmlformats.org/markup-compatibility/2006">
              <mc:Choice xmlns:v="urn:schemas-microsoft-com:vml" Requires="v">
                <p:oleObj spid="_x0000_s118828" name="Visio" r:id="rId3" imgW="4181508" imgH="3743472" progId="Visio.Drawing.15">
                  <p:embed/>
                </p:oleObj>
              </mc:Choice>
              <mc:Fallback>
                <p:oleObj name="Visio" r:id="rId3" imgW="4181508" imgH="3743472"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62" y="2421682"/>
                        <a:ext cx="3049495" cy="2736304"/>
                      </a:xfrm>
                      <a:prstGeom prst="rect">
                        <a:avLst/>
                      </a:prstGeom>
                      <a:noFill/>
                    </p:spPr>
                  </p:pic>
                </p:oleObj>
              </mc:Fallback>
            </mc:AlternateContent>
          </a:graphicData>
        </a:graphic>
      </p:graphicFrame>
    </p:spTree>
    <p:extLst>
      <p:ext uri="{BB962C8B-B14F-4D97-AF65-F5344CB8AC3E}">
        <p14:creationId xmlns:p14="http://schemas.microsoft.com/office/powerpoint/2010/main" val="17111954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共迭代</a:t>
            </a:r>
            <a:r>
              <a:rPr lang="en-US" altLang="zh-CN"/>
              <a:t>n-1</a:t>
            </a:r>
            <a:r>
              <a:rPr lang="zh-CN" altLang="en-US"/>
              <a:t>次，每次迭代对</a:t>
            </a:r>
            <a:r>
              <a:rPr lang="en-US" altLang="zh-CN"/>
              <a:t>closedges</a:t>
            </a:r>
            <a:r>
              <a:rPr lang="zh-CN" altLang="en-US"/>
              <a:t>数组的每个值进行检查更新并在该数组中找</a:t>
            </a:r>
            <a:r>
              <a:rPr lang="zh-CN" altLang="en-US" smtClean="0"/>
              <a:t>最小值。</a:t>
            </a:r>
            <a:endParaRPr lang="en-US" altLang="zh-CN" smtClean="0"/>
          </a:p>
          <a:p>
            <a:r>
              <a:rPr lang="zh-CN" altLang="en-US" smtClean="0"/>
              <a:t>时间</a:t>
            </a:r>
            <a:r>
              <a:rPr lang="zh-CN" altLang="en-US"/>
              <a:t>复杂度为</a:t>
            </a:r>
            <a:r>
              <a:rPr lang="en-US" altLang="zh-CN"/>
              <a:t>O(n</a:t>
            </a:r>
            <a:r>
              <a:rPr lang="en-US" altLang="zh-CN" baseline="30000"/>
              <a:t>2</a:t>
            </a:r>
            <a:r>
              <a:rPr lang="en-US" altLang="zh-CN" smtClean="0"/>
              <a:t>)</a:t>
            </a:r>
            <a:r>
              <a:rPr lang="zh-CN" altLang="en-US" smtClean="0"/>
              <a:t>。</a:t>
            </a:r>
            <a:endParaRPr lang="en-US" altLang="zh-CN" smtClean="0"/>
          </a:p>
          <a:p>
            <a:r>
              <a:rPr lang="zh-CN" altLang="en-US" smtClean="0"/>
              <a:t>执行时间</a:t>
            </a:r>
            <a:r>
              <a:rPr lang="zh-CN" altLang="en-US"/>
              <a:t>与图中的边数</a:t>
            </a:r>
            <a:r>
              <a:rPr lang="en-US" altLang="zh-CN"/>
              <a:t>e</a:t>
            </a:r>
            <a:r>
              <a:rPr lang="zh-CN" altLang="en-US"/>
              <a:t>无关，特别适合用于稠密图的最小生成树求解。</a:t>
            </a:r>
          </a:p>
          <a:p>
            <a:endParaRPr lang="zh-CN" altLang="en-US"/>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spTree>
    <p:extLst>
      <p:ext uri="{BB962C8B-B14F-4D97-AF65-F5344CB8AC3E}">
        <p14:creationId xmlns:p14="http://schemas.microsoft.com/office/powerpoint/2010/main" val="19212981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10000"/>
          </a:bodyPr>
          <a:lstStyle/>
          <a:p>
            <a:r>
              <a:rPr lang="zh-CN" altLang="zh-CN"/>
              <a:t>假设</a:t>
            </a:r>
            <a:r>
              <a:rPr lang="en-US" altLang="zh-CN"/>
              <a:t>G=(V,E)</a:t>
            </a:r>
            <a:r>
              <a:rPr lang="zh-CN" altLang="zh-CN"/>
              <a:t>是具有</a:t>
            </a:r>
            <a:r>
              <a:rPr lang="en-US" altLang="zh-CN"/>
              <a:t>n</a:t>
            </a:r>
            <a:r>
              <a:rPr lang="zh-CN" altLang="zh-CN"/>
              <a:t>个顶点的连通网，其最小生成树为</a:t>
            </a:r>
            <a:r>
              <a:rPr lang="en-US" altLang="zh-CN"/>
              <a:t>T=(U,TE)</a:t>
            </a:r>
            <a:r>
              <a:rPr lang="zh-CN" altLang="zh-CN"/>
              <a:t>，其中</a:t>
            </a:r>
            <a:r>
              <a:rPr lang="en-US" altLang="zh-CN"/>
              <a:t>U</a:t>
            </a:r>
            <a:r>
              <a:rPr lang="zh-CN" altLang="zh-CN"/>
              <a:t>是最小生成树的顶点集，</a:t>
            </a:r>
            <a:r>
              <a:rPr lang="en-US" altLang="zh-CN"/>
              <a:t>TE</a:t>
            </a:r>
            <a:r>
              <a:rPr lang="zh-CN" altLang="zh-CN"/>
              <a:t>是最小生成树的边集。</a:t>
            </a:r>
          </a:p>
          <a:p>
            <a:r>
              <a:rPr lang="zh-CN" altLang="zh-CN" smtClean="0"/>
              <a:t>用</a:t>
            </a:r>
            <a:r>
              <a:rPr lang="en-US" altLang="zh-CN" smtClean="0"/>
              <a:t>kruskal</a:t>
            </a:r>
            <a:r>
              <a:rPr lang="zh-CN" altLang="zh-CN" smtClean="0"/>
              <a:t>算法</a:t>
            </a:r>
            <a:r>
              <a:rPr lang="zh-CN" altLang="zh-CN"/>
              <a:t>求解最小生成树的过程为：</a:t>
            </a:r>
          </a:p>
          <a:p>
            <a:pPr lvl="0"/>
            <a:r>
              <a:rPr lang="zh-CN" altLang="zh-CN"/>
              <a:t>初始化最小生成树，使得</a:t>
            </a:r>
            <a:r>
              <a:rPr lang="en-US" altLang="zh-CN"/>
              <a:t>U=V</a:t>
            </a:r>
            <a:r>
              <a:rPr lang="zh-CN" altLang="zh-CN"/>
              <a:t>，</a:t>
            </a:r>
            <a:r>
              <a:rPr lang="en-US" altLang="zh-CN"/>
              <a:t>TE={}</a:t>
            </a:r>
            <a:r>
              <a:rPr lang="zh-CN" altLang="zh-CN"/>
              <a:t>，即生成树</a:t>
            </a:r>
            <a:r>
              <a:rPr lang="en-US" altLang="zh-CN"/>
              <a:t>T</a:t>
            </a:r>
            <a:r>
              <a:rPr lang="zh-CN" altLang="zh-CN"/>
              <a:t>含有图</a:t>
            </a:r>
            <a:r>
              <a:rPr lang="en-US" altLang="zh-CN"/>
              <a:t>G</a:t>
            </a:r>
            <a:r>
              <a:rPr lang="zh-CN" altLang="zh-CN"/>
              <a:t>的全部顶点，且</a:t>
            </a:r>
            <a:r>
              <a:rPr lang="zh-CN" altLang="zh-CN" smtClean="0"/>
              <a:t>每个</a:t>
            </a:r>
            <a:r>
              <a:rPr lang="zh-CN" altLang="zh-CN"/>
              <a:t>顶点都自成一个连通分量；</a:t>
            </a:r>
          </a:p>
          <a:p>
            <a:pPr lvl="0"/>
            <a:r>
              <a:rPr lang="zh-CN" altLang="en-US" smtClean="0"/>
              <a:t>对</a:t>
            </a:r>
            <a:r>
              <a:rPr lang="en-US" altLang="zh-CN" smtClean="0"/>
              <a:t>G</a:t>
            </a:r>
            <a:r>
              <a:rPr lang="zh-CN" altLang="zh-CN"/>
              <a:t>的所有</a:t>
            </a:r>
            <a:r>
              <a:rPr lang="zh-CN" altLang="zh-CN" smtClean="0"/>
              <a:t>边按照</a:t>
            </a:r>
            <a:r>
              <a:rPr lang="zh-CN" altLang="zh-CN"/>
              <a:t>权值递增的</a:t>
            </a:r>
            <a:r>
              <a:rPr lang="zh-CN" altLang="zh-CN" smtClean="0"/>
              <a:t>次序排序</a:t>
            </a:r>
            <a:r>
              <a:rPr lang="zh-CN" altLang="zh-CN"/>
              <a:t>；</a:t>
            </a:r>
          </a:p>
          <a:p>
            <a:pPr lvl="0"/>
            <a:r>
              <a:rPr lang="zh-CN" altLang="zh-CN"/>
              <a:t>依次</a:t>
            </a:r>
            <a:r>
              <a:rPr lang="zh-CN" altLang="zh-CN" smtClean="0"/>
              <a:t>考察排</a:t>
            </a:r>
            <a:r>
              <a:rPr lang="zh-CN" altLang="zh-CN"/>
              <a:t>好序的各条边，若该边的两个顶点属于不同的连通分量，则将该边并入</a:t>
            </a:r>
            <a:r>
              <a:rPr lang="en-US" altLang="zh-CN"/>
              <a:t>TE</a:t>
            </a:r>
            <a:r>
              <a:rPr lang="zh-CN" altLang="zh-CN"/>
              <a:t>，并标记两个顶点所在的连通分量为同一连通分量；</a:t>
            </a:r>
          </a:p>
          <a:p>
            <a:pPr lvl="0"/>
            <a:r>
              <a:rPr lang="zh-CN" altLang="zh-CN"/>
              <a:t>重复执行步骤</a:t>
            </a:r>
            <a:r>
              <a:rPr lang="en-US" altLang="zh-CN"/>
              <a:t>3</a:t>
            </a:r>
            <a:r>
              <a:rPr lang="zh-CN" altLang="zh-CN"/>
              <a:t>），直到生成树中含有</a:t>
            </a:r>
            <a:r>
              <a:rPr lang="en-US" altLang="zh-CN"/>
              <a:t>n-1</a:t>
            </a:r>
            <a:r>
              <a:rPr lang="zh-CN" altLang="zh-CN"/>
              <a:t>条边，所有顶点在一个连通分量中</a:t>
            </a:r>
            <a:r>
              <a:rPr lang="zh-CN" altLang="zh-CN" smtClean="0"/>
              <a:t>。</a:t>
            </a:r>
            <a:endParaRPr lang="zh-CN" altLang="zh-CN"/>
          </a:p>
        </p:txBody>
      </p:sp>
      <p:sp>
        <p:nvSpPr>
          <p:cNvPr id="3" name="标题 2"/>
          <p:cNvSpPr>
            <a:spLocks noGrp="1"/>
          </p:cNvSpPr>
          <p:nvPr>
            <p:ph type="title"/>
          </p:nvPr>
        </p:nvSpPr>
        <p:spPr/>
        <p:txBody>
          <a:bodyPr>
            <a:normAutofit fontScale="90000"/>
          </a:bodyPr>
          <a:lstStyle/>
          <a:p>
            <a:r>
              <a:rPr lang="en-US" altLang="zh-CN" smtClean="0"/>
              <a:t>kruskal</a:t>
            </a:r>
            <a:r>
              <a:rPr lang="zh-CN" altLang="zh-CN" smtClean="0"/>
              <a:t>算法</a:t>
            </a:r>
            <a:endParaRPr lang="zh-CN" altLang="en-US"/>
          </a:p>
        </p:txBody>
      </p:sp>
    </p:spTree>
    <p:extLst>
      <p:ext uri="{BB962C8B-B14F-4D97-AF65-F5344CB8AC3E}">
        <p14:creationId xmlns:p14="http://schemas.microsoft.com/office/powerpoint/2010/main" val="11214217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385168731"/>
              </p:ext>
            </p:extLst>
          </p:nvPr>
        </p:nvGraphicFramePr>
        <p:xfrm>
          <a:off x="2278782" y="1701602"/>
          <a:ext cx="3049587" cy="2736850"/>
        </p:xfrm>
        <a:graphic>
          <a:graphicData uri="http://schemas.openxmlformats.org/presentationml/2006/ole">
            <mc:AlternateContent xmlns:mc="http://schemas.openxmlformats.org/markup-compatibility/2006">
              <mc:Choice xmlns:v="urn:schemas-microsoft-com:vml" Requires="v">
                <p:oleObj spid="_x0000_s119852" name="Visio" r:id="rId3" imgW="4181508" imgH="3743472" progId="Visio.Drawing.15">
                  <p:embed/>
                </p:oleObj>
              </mc:Choice>
              <mc:Fallback>
                <p:oleObj name="Visio" r:id="rId3" imgW="4181508" imgH="3743472" progId="Visio.Drawing.15">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782" y="1701602"/>
                        <a:ext cx="30495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p:nvPr/>
        </p:nvPicPr>
        <p:blipFill>
          <a:blip r:embed="rId5"/>
          <a:stretch>
            <a:fillRect/>
          </a:stretch>
        </p:blipFill>
        <p:spPr>
          <a:xfrm>
            <a:off x="6959302" y="2061642"/>
            <a:ext cx="2736304" cy="2376264"/>
          </a:xfrm>
          <a:prstGeom prst="rect">
            <a:avLst/>
          </a:prstGeom>
        </p:spPr>
      </p:pic>
      <p:sp>
        <p:nvSpPr>
          <p:cNvPr id="7" name="标题 2"/>
          <p:cNvSpPr>
            <a:spLocks noGrp="1"/>
          </p:cNvSpPr>
          <p:nvPr>
            <p:ph type="title"/>
          </p:nvPr>
        </p:nvSpPr>
        <p:spPr/>
        <p:txBody>
          <a:bodyPr>
            <a:normAutofit fontScale="90000"/>
          </a:bodyPr>
          <a:lstStyle/>
          <a:p>
            <a:r>
              <a:rPr lang="en-US" altLang="zh-CN" smtClean="0"/>
              <a:t>kruskal</a:t>
            </a:r>
            <a:r>
              <a:rPr lang="zh-CN" altLang="zh-CN" smtClean="0"/>
              <a:t>算法</a:t>
            </a:r>
            <a:endParaRPr lang="zh-CN" altLang="en-US"/>
          </a:p>
        </p:txBody>
      </p:sp>
    </p:spTree>
    <p:extLst>
      <p:ext uri="{BB962C8B-B14F-4D97-AF65-F5344CB8AC3E}">
        <p14:creationId xmlns:p14="http://schemas.microsoft.com/office/powerpoint/2010/main" val="31911823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按权值递增序存放</a:t>
            </a:r>
            <a:r>
              <a:rPr lang="en-US" altLang="zh-CN"/>
              <a:t>e</a:t>
            </a:r>
            <a:r>
              <a:rPr lang="zh-CN" altLang="zh-CN"/>
              <a:t>条边的数组</a:t>
            </a:r>
            <a:r>
              <a:rPr lang="en-US" altLang="zh-CN" smtClean="0"/>
              <a:t>edge</a:t>
            </a:r>
            <a:r>
              <a:rPr lang="zh-CN" altLang="en-US" smtClean="0"/>
              <a:t>；</a:t>
            </a:r>
            <a:endParaRPr lang="en-US" altLang="zh-CN" smtClean="0"/>
          </a:p>
          <a:p>
            <a:r>
              <a:rPr lang="zh-CN" altLang="zh-CN" smtClean="0"/>
              <a:t>以及</a:t>
            </a:r>
            <a:r>
              <a:rPr lang="zh-CN" altLang="zh-CN"/>
              <a:t>存放每个顶点所处连通分量的</a:t>
            </a:r>
            <a:r>
              <a:rPr lang="en-US" altLang="zh-CN"/>
              <a:t>component</a:t>
            </a:r>
            <a:r>
              <a:rPr lang="zh-CN" altLang="zh-CN"/>
              <a:t>数组。</a:t>
            </a:r>
            <a:r>
              <a:rPr lang="en-US" altLang="zh-CN"/>
              <a:t>component[i]</a:t>
            </a:r>
            <a:r>
              <a:rPr lang="zh-CN" altLang="zh-CN"/>
              <a:t>用于存放</a:t>
            </a:r>
            <a:r>
              <a:rPr lang="en-US" altLang="zh-CN"/>
              <a:t>i</a:t>
            </a:r>
            <a:r>
              <a:rPr lang="zh-CN" altLang="zh-CN"/>
              <a:t>号所在的连通分量编号，初始情况下每个顶点处于不同的连通分量中，设</a:t>
            </a:r>
            <a:r>
              <a:rPr lang="en-US" altLang="zh-CN"/>
              <a:t>i</a:t>
            </a:r>
            <a:r>
              <a:rPr lang="zh-CN" altLang="zh-CN"/>
              <a:t>号顶点在</a:t>
            </a:r>
            <a:r>
              <a:rPr lang="en-US" altLang="zh-CN"/>
              <a:t>i</a:t>
            </a:r>
            <a:r>
              <a:rPr lang="zh-CN" altLang="zh-CN"/>
              <a:t>号连通分量中。</a:t>
            </a:r>
          </a:p>
          <a:p>
            <a:endParaRPr lang="zh-CN" altLang="en-US"/>
          </a:p>
        </p:txBody>
      </p:sp>
      <p:sp>
        <p:nvSpPr>
          <p:cNvPr id="4" name="标题 2"/>
          <p:cNvSpPr>
            <a:spLocks noGrp="1"/>
          </p:cNvSpPr>
          <p:nvPr>
            <p:ph type="title"/>
          </p:nvPr>
        </p:nvSpPr>
        <p:spPr/>
        <p:txBody>
          <a:bodyPr>
            <a:normAutofit fontScale="90000"/>
          </a:bodyPr>
          <a:lstStyle/>
          <a:p>
            <a:r>
              <a:rPr lang="en-US" altLang="zh-CN" smtClean="0"/>
              <a:t>kruskal</a:t>
            </a:r>
            <a:r>
              <a:rPr lang="zh-CN" altLang="zh-CN" smtClean="0"/>
              <a:t>算法</a:t>
            </a:r>
            <a:endParaRPr lang="zh-CN" altLang="en-US"/>
          </a:p>
        </p:txBody>
      </p:sp>
    </p:spTree>
    <p:extLst>
      <p:ext uri="{BB962C8B-B14F-4D97-AF65-F5344CB8AC3E}">
        <p14:creationId xmlns:p14="http://schemas.microsoft.com/office/powerpoint/2010/main" val="24178945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4905417" cy="4868199"/>
          </a:xfrm>
        </p:spPr>
        <p:txBody>
          <a:bodyPr>
            <a:normAutofit fontScale="92500"/>
          </a:bodyPr>
          <a:lstStyle/>
          <a:p>
            <a:r>
              <a:rPr lang="zh-CN" altLang="zh-CN"/>
              <a:t>（</a:t>
            </a:r>
            <a:r>
              <a:rPr lang="en-US" altLang="zh-CN"/>
              <a:t>1</a:t>
            </a:r>
            <a:r>
              <a:rPr lang="zh-CN" altLang="zh-CN"/>
              <a:t>）生成</a:t>
            </a:r>
            <a:r>
              <a:rPr lang="en-US" altLang="zh-CN"/>
              <a:t>edge</a:t>
            </a:r>
            <a:r>
              <a:rPr lang="zh-CN" altLang="zh-CN"/>
              <a:t>数组，存放按权值递增序存放的所有边，每条边存储边的两个顶点值及权值的</a:t>
            </a:r>
            <a:r>
              <a:rPr lang="en-US" altLang="zh-CN"/>
              <a:t>3</a:t>
            </a:r>
            <a:r>
              <a:rPr lang="zh-CN" altLang="zh-CN"/>
              <a:t>个部分。如</a:t>
            </a:r>
            <a:r>
              <a:rPr lang="en-US" altLang="zh-CN"/>
              <a:t>G8</a:t>
            </a:r>
            <a:r>
              <a:rPr lang="zh-CN" altLang="zh-CN"/>
              <a:t>对应的</a:t>
            </a:r>
            <a:r>
              <a:rPr lang="en-US" altLang="zh-CN"/>
              <a:t>edge</a:t>
            </a:r>
            <a:r>
              <a:rPr lang="zh-CN" altLang="zh-CN"/>
              <a:t>数组内容如表</a:t>
            </a:r>
            <a:r>
              <a:rPr lang="en-US" altLang="zh-CN"/>
              <a:t>10.9</a:t>
            </a:r>
            <a:r>
              <a:rPr lang="zh-CN" altLang="zh-CN"/>
              <a:t>所示。此处将</a:t>
            </a:r>
            <a:r>
              <a:rPr lang="en-US" altLang="zh-CN"/>
              <a:t>edges[k]</a:t>
            </a:r>
            <a:r>
              <a:rPr lang="zh-CN" altLang="zh-CN"/>
              <a:t>设为一个元组，</a:t>
            </a:r>
            <a:r>
              <a:rPr lang="en-US" altLang="zh-CN"/>
              <a:t>edge[k][0]</a:t>
            </a:r>
            <a:r>
              <a:rPr lang="zh-CN" altLang="zh-CN"/>
              <a:t>，</a:t>
            </a:r>
            <a:r>
              <a:rPr lang="en-US" altLang="zh-CN"/>
              <a:t>edges[k][1]</a:t>
            </a:r>
            <a:r>
              <a:rPr lang="zh-CN" altLang="zh-CN"/>
              <a:t>，</a:t>
            </a:r>
            <a:r>
              <a:rPr lang="en-US" altLang="zh-CN"/>
              <a:t>edge[k][2]</a:t>
            </a:r>
            <a:r>
              <a:rPr lang="zh-CN" altLang="zh-CN"/>
              <a:t>分别为该边的两个顶点和权值。</a:t>
            </a:r>
          </a:p>
          <a:p>
            <a:endParaRPr lang="zh-CN" altLang="en-US"/>
          </a:p>
        </p:txBody>
      </p:sp>
      <p:sp>
        <p:nvSpPr>
          <p:cNvPr id="3" name="标题 2"/>
          <p:cNvSpPr>
            <a:spLocks noGrp="1"/>
          </p:cNvSpPr>
          <p:nvPr>
            <p:ph type="title"/>
          </p:nvPr>
        </p:nvSpPr>
        <p:spPr/>
        <p:txBody>
          <a:bodyPr>
            <a:normAutofit fontScale="90000"/>
          </a:bodyPr>
          <a:lstStyle/>
          <a:p>
            <a:r>
              <a:rPr lang="zh-CN" altLang="zh-CN" smtClean="0"/>
              <a:t>算法步骤</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31315725"/>
              </p:ext>
            </p:extLst>
          </p:nvPr>
        </p:nvGraphicFramePr>
        <p:xfrm>
          <a:off x="6599262" y="1413570"/>
          <a:ext cx="2088232" cy="4023360"/>
        </p:xfrm>
        <a:graphic>
          <a:graphicData uri="http://schemas.openxmlformats.org/drawingml/2006/table">
            <a:tbl>
              <a:tblPr firstRow="1" firstCol="1" bandRow="1">
                <a:tableStyleId>{5C22544A-7EE6-4342-B048-85BDC9FD1C3A}</a:tableStyleId>
              </a:tblPr>
              <a:tblGrid>
                <a:gridCol w="517525"/>
                <a:gridCol w="1570707"/>
              </a:tblGrid>
              <a:tr h="161925">
                <a:tc>
                  <a:txBody>
                    <a:bodyPr/>
                    <a:lstStyle/>
                    <a:p>
                      <a:pPr algn="ctr">
                        <a:spcAft>
                          <a:spcPts val="0"/>
                        </a:spcAft>
                      </a:pPr>
                      <a:r>
                        <a:rPr lang="en-US" sz="2400" kern="100">
                          <a:effectLst/>
                        </a:rPr>
                        <a:t>k</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edges[k]</a:t>
                      </a:r>
                      <a:endParaRPr lang="zh-CN" sz="2400" kern="100">
                        <a:effectLst/>
                        <a:latin typeface="Times New Roman"/>
                        <a:ea typeface="宋体"/>
                        <a:cs typeface="Times New Roman"/>
                      </a:endParaRPr>
                    </a:p>
                  </a:txBody>
                  <a:tcPr marL="68580" marR="68580" marT="0" marB="0" anchor="b"/>
                </a:tc>
              </a:tr>
              <a:tr h="161925">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('4', '5', 1)</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'5', 2)</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('1', '2', 2)</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'4', 3)</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('3', '5', 3)</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'1', 4)</a:t>
                      </a:r>
                      <a:endParaRPr lang="zh-CN" sz="2400" kern="100">
                        <a:effectLst/>
                        <a:latin typeface="Times New Roman"/>
                        <a:ea typeface="宋体"/>
                        <a:cs typeface="Times New Roman"/>
                      </a:endParaRPr>
                    </a:p>
                  </a:txBody>
                  <a:tcPr marL="68580" marR="68580" marT="0" marB="0" anchor="b"/>
                </a:tc>
              </a:tr>
              <a:tr h="161925">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('2', '5', 5)</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('1', '5', 6)</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('2', '3', 6)</a:t>
                      </a:r>
                      <a:endParaRPr lang="zh-CN" sz="2400" kern="100">
                        <a:effectLst/>
                        <a:latin typeface="Times New Roman"/>
                        <a:ea typeface="宋体"/>
                        <a:cs typeface="Times New Roman"/>
                      </a:endParaRPr>
                    </a:p>
                  </a:txBody>
                  <a:tcPr marL="68580" marR="68580" marT="0" marB="0" anchor="b"/>
                </a:tc>
              </a:tr>
              <a:tr h="156210">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('3', '4', 7)</a:t>
                      </a:r>
                      <a:endParaRPr lang="zh-CN" sz="2400" kern="100">
                        <a:effectLst/>
                        <a:latin typeface="Times New Roman"/>
                        <a:ea typeface="宋体"/>
                        <a:cs typeface="Times New Roman"/>
                      </a:endParaRPr>
                    </a:p>
                  </a:txBody>
                  <a:tcPr marL="68580" marR="68580" marT="0" marB="0" anchor="b"/>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36895904"/>
              </p:ext>
            </p:extLst>
          </p:nvPr>
        </p:nvGraphicFramePr>
        <p:xfrm>
          <a:off x="9047534" y="1917626"/>
          <a:ext cx="3049587" cy="2736850"/>
        </p:xfrm>
        <a:graphic>
          <a:graphicData uri="http://schemas.openxmlformats.org/presentationml/2006/ole">
            <mc:AlternateContent xmlns:mc="http://schemas.openxmlformats.org/markup-compatibility/2006">
              <mc:Choice xmlns:v="urn:schemas-microsoft-com:vml" Requires="v">
                <p:oleObj spid="_x0000_s120873" name="Visio" r:id="rId3" imgW="4181508" imgH="3743472" progId="Visio.Drawing.15">
                  <p:embed/>
                </p:oleObj>
              </mc:Choice>
              <mc:Fallback>
                <p:oleObj name="Visio" r:id="rId3" imgW="4181508" imgH="3743472" progId="Visio.Drawing.15">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7534" y="1917626"/>
                        <a:ext cx="30495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372173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a:t>
            </a:r>
            <a:r>
              <a:rPr lang="en-US" altLang="zh-CN"/>
              <a:t>2</a:t>
            </a:r>
            <a:r>
              <a:rPr lang="zh-CN" altLang="zh-CN"/>
              <a:t>）初始化</a:t>
            </a:r>
            <a:r>
              <a:rPr lang="en-US" altLang="zh-CN"/>
              <a:t>component</a:t>
            </a:r>
            <a:r>
              <a:rPr lang="zh-CN" altLang="zh-CN"/>
              <a:t>数组；</a:t>
            </a:r>
          </a:p>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89330299"/>
              </p:ext>
            </p:extLst>
          </p:nvPr>
        </p:nvGraphicFramePr>
        <p:xfrm>
          <a:off x="3718942" y="1845618"/>
          <a:ext cx="6840765" cy="1296144"/>
        </p:xfrm>
        <a:graphic>
          <a:graphicData uri="http://schemas.openxmlformats.org/drawingml/2006/table">
            <a:tbl>
              <a:tblPr firstRow="1" firstCol="1" bandRow="1">
                <a:tableStyleId>{5C22544A-7EE6-4342-B048-85BDC9FD1C3A}</a:tableStyleId>
              </a:tblPr>
              <a:tblGrid>
                <a:gridCol w="1944219"/>
                <a:gridCol w="816091"/>
                <a:gridCol w="816091"/>
                <a:gridCol w="816091"/>
                <a:gridCol w="816091"/>
                <a:gridCol w="816091"/>
                <a:gridCol w="816091"/>
              </a:tblGrid>
              <a:tr h="591029">
                <a:tc>
                  <a:txBody>
                    <a:bodyPr/>
                    <a:lstStyle/>
                    <a:p>
                      <a:pPr algn="ctr">
                        <a:spcAft>
                          <a:spcPts val="0"/>
                        </a:spcAft>
                      </a:pPr>
                      <a:r>
                        <a:rPr lang="en-US" sz="2000" kern="100">
                          <a:effectLst/>
                        </a:rPr>
                        <a:t>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nchor="ctr"/>
                </a:tc>
              </a:tr>
              <a:tr h="705115">
                <a:tc>
                  <a:txBody>
                    <a:bodyPr/>
                    <a:lstStyle/>
                    <a:p>
                      <a:pPr algn="ctr">
                        <a:spcAft>
                          <a:spcPts val="0"/>
                        </a:spcAft>
                      </a:pPr>
                      <a:r>
                        <a:rPr lang="en-US" sz="2000" kern="100">
                          <a:effectLst/>
                        </a:rPr>
                        <a:t>component[i]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11580748"/>
              </p:ext>
            </p:extLst>
          </p:nvPr>
        </p:nvGraphicFramePr>
        <p:xfrm>
          <a:off x="4078982" y="3429794"/>
          <a:ext cx="3049587" cy="2736850"/>
        </p:xfrm>
        <a:graphic>
          <a:graphicData uri="http://schemas.openxmlformats.org/presentationml/2006/ole">
            <mc:AlternateContent xmlns:mc="http://schemas.openxmlformats.org/markup-compatibility/2006">
              <mc:Choice xmlns:v="urn:schemas-microsoft-com:vml" Requires="v">
                <p:oleObj spid="_x0000_s121898" name="Visio" r:id="rId3" imgW="4181508" imgH="3743472" progId="Visio.Drawing.15">
                  <p:embed/>
                </p:oleObj>
              </mc:Choice>
              <mc:Fallback>
                <p:oleObj name="Visio" r:id="rId3" imgW="4181508" imgH="3743472" progId="Visio.Drawing.15">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982" y="3429794"/>
                        <a:ext cx="30495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标题 2"/>
          <p:cNvSpPr>
            <a:spLocks noGrp="1"/>
          </p:cNvSpPr>
          <p:nvPr>
            <p:ph type="title"/>
          </p:nvPr>
        </p:nvSpPr>
        <p:spPr/>
        <p:txBody>
          <a:bodyPr>
            <a:normAutofit fontScale="90000"/>
          </a:bodyPr>
          <a:lstStyle/>
          <a:p>
            <a:r>
              <a:rPr lang="zh-CN" altLang="zh-CN" smtClean="0"/>
              <a:t>算法步骤</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218103051"/>
              </p:ext>
            </p:extLst>
          </p:nvPr>
        </p:nvGraphicFramePr>
        <p:xfrm>
          <a:off x="982638" y="1815908"/>
          <a:ext cx="2160240" cy="4608516"/>
        </p:xfrm>
        <a:graphic>
          <a:graphicData uri="http://schemas.openxmlformats.org/drawingml/2006/table">
            <a:tbl>
              <a:tblPr firstRow="1" firstCol="1" bandRow="1">
                <a:tableStyleId>{5C22544A-7EE6-4342-B048-85BDC9FD1C3A}</a:tableStyleId>
              </a:tblPr>
              <a:tblGrid>
                <a:gridCol w="535371"/>
                <a:gridCol w="1624869"/>
              </a:tblGrid>
              <a:tr h="418956">
                <a:tc>
                  <a:txBody>
                    <a:bodyPr/>
                    <a:lstStyle/>
                    <a:p>
                      <a:pPr algn="ctr">
                        <a:spcAft>
                          <a:spcPts val="0"/>
                        </a:spcAft>
                      </a:pPr>
                      <a:r>
                        <a:rPr lang="en-US" sz="2400" kern="100">
                          <a:effectLst/>
                        </a:rPr>
                        <a:t>k</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edges[k]</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('4', '5', 1)</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'5', 2)</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('1', '2', 2)</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'4', 3)</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('3', '5', 3)</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('0', '1', 4)</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6</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('2', '5', 5)</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7</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('1', '5', 6)</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8</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('2', '3', 6)</a:t>
                      </a:r>
                      <a:endParaRPr lang="zh-CN" sz="2400" kern="100">
                        <a:effectLst/>
                        <a:latin typeface="Times New Roman"/>
                        <a:ea typeface="宋体"/>
                        <a:cs typeface="Times New Roman"/>
                      </a:endParaRPr>
                    </a:p>
                  </a:txBody>
                  <a:tcPr marL="68580" marR="68580" marT="0" marB="0" anchor="b"/>
                </a:tc>
              </a:tr>
              <a:tr h="418956">
                <a:tc>
                  <a:txBody>
                    <a:bodyPr/>
                    <a:lstStyle/>
                    <a:p>
                      <a:pPr algn="ctr">
                        <a:spcAft>
                          <a:spcPts val="0"/>
                        </a:spcAft>
                      </a:pPr>
                      <a:r>
                        <a:rPr lang="en-US" sz="2400" kern="100">
                          <a:effectLst/>
                        </a:rPr>
                        <a:t>9</a:t>
                      </a:r>
                      <a:endParaRPr lang="zh-CN" sz="2400" kern="100">
                        <a:effectLst/>
                        <a:latin typeface="Times New Roman"/>
                        <a:ea typeface="宋体"/>
                        <a:cs typeface="Times New Roman"/>
                      </a:endParaRPr>
                    </a:p>
                  </a:txBody>
                  <a:tcPr marL="68580" marR="68580" marT="0" marB="0" anchor="b"/>
                </a:tc>
                <a:tc>
                  <a:txBody>
                    <a:bodyPr/>
                    <a:lstStyle/>
                    <a:p>
                      <a:pPr algn="ctr">
                        <a:spcAft>
                          <a:spcPts val="0"/>
                        </a:spcAft>
                      </a:pPr>
                      <a:r>
                        <a:rPr lang="en-US" sz="2400" kern="100">
                          <a:effectLst/>
                        </a:rPr>
                        <a:t>('3', '4', 7)</a:t>
                      </a:r>
                      <a:endParaRPr lang="zh-CN" sz="2400" kern="100">
                        <a:effectLst/>
                        <a:latin typeface="Times New Roman"/>
                        <a:ea typeface="宋体"/>
                        <a:cs typeface="Times New Roman"/>
                      </a:endParaRPr>
                    </a:p>
                  </a:txBody>
                  <a:tcPr marL="68580" marR="68580" marT="0" marB="0" anchor="b"/>
                </a:tc>
              </a:tr>
            </a:tbl>
          </a:graphicData>
        </a:graphic>
      </p:graphicFrame>
      <p:pic>
        <p:nvPicPr>
          <p:cNvPr id="8" name="图片 7"/>
          <p:cNvPicPr/>
          <p:nvPr/>
        </p:nvPicPr>
        <p:blipFill>
          <a:blip r:embed="rId5"/>
          <a:stretch>
            <a:fillRect/>
          </a:stretch>
        </p:blipFill>
        <p:spPr>
          <a:xfrm>
            <a:off x="7895406" y="3645818"/>
            <a:ext cx="2736304" cy="2376264"/>
          </a:xfrm>
          <a:prstGeom prst="rect">
            <a:avLst/>
          </a:prstGeom>
        </p:spPr>
      </p:pic>
    </p:spTree>
    <p:extLst>
      <p:ext uri="{BB962C8B-B14F-4D97-AF65-F5344CB8AC3E}">
        <p14:creationId xmlns:p14="http://schemas.microsoft.com/office/powerpoint/2010/main" val="219311700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r>
              <a:rPr lang="zh-CN" altLang="zh-CN"/>
              <a:t>（</a:t>
            </a:r>
            <a:r>
              <a:rPr lang="en-US" altLang="zh-CN"/>
              <a:t>3</a:t>
            </a:r>
            <a:r>
              <a:rPr lang="zh-CN" altLang="zh-CN"/>
              <a:t>）初始化用于存放最小生成树的各条边的数组</a:t>
            </a:r>
            <a:r>
              <a:rPr lang="en-US" altLang="zh-CN"/>
              <a:t>result</a:t>
            </a:r>
            <a:r>
              <a:rPr lang="zh-CN" altLang="zh-CN"/>
              <a:t>为</a:t>
            </a:r>
            <a:r>
              <a:rPr lang="en-US" altLang="zh-CN"/>
              <a:t>[]</a:t>
            </a:r>
            <a:r>
              <a:rPr lang="zh-CN" altLang="zh-CN"/>
              <a:t>，生成树当前已有边数计数器</a:t>
            </a:r>
            <a:r>
              <a:rPr lang="en-US" altLang="zh-CN"/>
              <a:t>count</a:t>
            </a:r>
            <a:r>
              <a:rPr lang="zh-CN" altLang="zh-CN"/>
              <a:t>为</a:t>
            </a:r>
            <a:r>
              <a:rPr lang="en-US" altLang="zh-CN"/>
              <a:t>0</a:t>
            </a:r>
            <a:r>
              <a:rPr lang="zh-CN" altLang="zh-CN"/>
              <a:t>，当前正在处理的</a:t>
            </a:r>
            <a:r>
              <a:rPr lang="en-US" altLang="zh-CN"/>
              <a:t>edges</a:t>
            </a:r>
            <a:r>
              <a:rPr lang="zh-CN" altLang="zh-CN"/>
              <a:t>中边的序号</a:t>
            </a:r>
            <a:r>
              <a:rPr lang="en-US" altLang="zh-CN"/>
              <a:t>k</a:t>
            </a:r>
            <a:r>
              <a:rPr lang="zh-CN" altLang="zh-CN"/>
              <a:t>为</a:t>
            </a:r>
            <a:r>
              <a:rPr lang="en-US" altLang="zh-CN"/>
              <a:t>0</a:t>
            </a:r>
            <a:r>
              <a:rPr lang="zh-CN" altLang="zh-CN"/>
              <a:t>；</a:t>
            </a:r>
          </a:p>
          <a:p>
            <a:r>
              <a:rPr lang="zh-CN" altLang="zh-CN"/>
              <a:t>（</a:t>
            </a:r>
            <a:r>
              <a:rPr lang="en-US" altLang="zh-CN"/>
              <a:t>4</a:t>
            </a:r>
            <a:r>
              <a:rPr lang="zh-CN" altLang="zh-CN" smtClean="0"/>
              <a:t>）</a:t>
            </a:r>
            <a:r>
              <a:rPr lang="zh-CN" altLang="en-US" smtClean="0"/>
              <a:t>在</a:t>
            </a:r>
            <a:r>
              <a:rPr lang="en-US" altLang="zh-CN" smtClean="0"/>
              <a:t>count&lt;n-1</a:t>
            </a:r>
            <a:r>
              <a:rPr lang="zh-CN" altLang="en-US" smtClean="0"/>
              <a:t>且</a:t>
            </a:r>
            <a:r>
              <a:rPr lang="en-US" altLang="zh-CN" smtClean="0"/>
              <a:t>k&lt;len(edges)</a:t>
            </a:r>
            <a:r>
              <a:rPr lang="zh-CN" altLang="en-US" smtClean="0"/>
              <a:t>时</a:t>
            </a:r>
            <a:r>
              <a:rPr lang="zh-CN" altLang="zh-CN" smtClean="0"/>
              <a:t>循环</a:t>
            </a:r>
            <a:r>
              <a:rPr lang="zh-CN" altLang="zh-CN"/>
              <a:t>执行：</a:t>
            </a:r>
          </a:p>
          <a:p>
            <a:pPr marL="712788" indent="0">
              <a:buNone/>
            </a:pPr>
            <a:r>
              <a:rPr lang="zh-CN" altLang="zh-CN"/>
              <a:t>检查</a:t>
            </a:r>
            <a:r>
              <a:rPr lang="en-US" altLang="zh-CN"/>
              <a:t>edges</a:t>
            </a:r>
            <a:r>
              <a:rPr lang="zh-CN" altLang="zh-CN"/>
              <a:t>中的第</a:t>
            </a:r>
            <a:r>
              <a:rPr lang="en-US" altLang="zh-CN"/>
              <a:t>k</a:t>
            </a:r>
            <a:r>
              <a:rPr lang="zh-CN" altLang="zh-CN"/>
              <a:t>条边</a:t>
            </a:r>
            <a:r>
              <a:rPr lang="en-US" altLang="zh-CN"/>
              <a:t>edges[k]</a:t>
            </a:r>
            <a:r>
              <a:rPr lang="zh-CN" altLang="zh-CN" smtClean="0"/>
              <a:t>，</a:t>
            </a:r>
            <a:endParaRPr lang="en-US" altLang="zh-CN" smtClean="0"/>
          </a:p>
          <a:p>
            <a:pPr marL="712788" indent="0">
              <a:buNone/>
            </a:pPr>
            <a:r>
              <a:rPr lang="zh-CN" altLang="zh-CN" smtClean="0"/>
              <a:t>如果该</a:t>
            </a:r>
            <a:r>
              <a:rPr lang="zh-CN" altLang="zh-CN"/>
              <a:t>边的两个顶点</a:t>
            </a:r>
            <a:r>
              <a:rPr lang="en-US" altLang="zh-CN"/>
              <a:t>u</a:t>
            </a:r>
            <a:r>
              <a:rPr lang="zh-CN" altLang="zh-CN"/>
              <a:t>和</a:t>
            </a:r>
            <a:r>
              <a:rPr lang="en-US" altLang="zh-CN" smtClean="0"/>
              <a:t>v</a:t>
            </a:r>
            <a:r>
              <a:rPr lang="zh-CN" altLang="zh-CN" smtClean="0"/>
              <a:t>不在</a:t>
            </a:r>
            <a:r>
              <a:rPr lang="zh-CN" altLang="zh-CN"/>
              <a:t>一个连通分量，则将该边加入到生成树边表</a:t>
            </a:r>
            <a:r>
              <a:rPr lang="en-US" altLang="zh-CN"/>
              <a:t>result</a:t>
            </a:r>
            <a:r>
              <a:rPr lang="zh-CN" altLang="zh-CN"/>
              <a:t>中</a:t>
            </a:r>
            <a:r>
              <a:rPr lang="zh-CN" altLang="zh-CN" smtClean="0"/>
              <a:t>，</a:t>
            </a:r>
            <a:r>
              <a:rPr lang="en-US" altLang="zh-CN"/>
              <a:t>count</a:t>
            </a:r>
            <a:r>
              <a:rPr lang="zh-CN" altLang="zh-CN"/>
              <a:t>加</a:t>
            </a:r>
            <a:r>
              <a:rPr lang="en-US" altLang="zh-CN"/>
              <a:t>1</a:t>
            </a:r>
            <a:r>
              <a:rPr lang="zh-CN" altLang="zh-CN" smtClean="0"/>
              <a:t>，</a:t>
            </a:r>
            <a:r>
              <a:rPr lang="zh-CN" altLang="en-US" smtClean="0"/>
              <a:t>并</a:t>
            </a:r>
            <a:r>
              <a:rPr lang="zh-CN" altLang="zh-CN" smtClean="0"/>
              <a:t>将</a:t>
            </a:r>
            <a:r>
              <a:rPr lang="en-US" altLang="zh-CN"/>
              <a:t>v</a:t>
            </a:r>
            <a:r>
              <a:rPr lang="zh-CN" altLang="zh-CN"/>
              <a:t>所在的连通分量中的所有顶点都并入到</a:t>
            </a:r>
            <a:r>
              <a:rPr lang="en-US" altLang="zh-CN"/>
              <a:t>u</a:t>
            </a:r>
            <a:r>
              <a:rPr lang="zh-CN" altLang="zh-CN"/>
              <a:t>所在的连通分量中</a:t>
            </a:r>
            <a:r>
              <a:rPr lang="zh-CN" altLang="zh-CN" smtClean="0"/>
              <a:t>；</a:t>
            </a:r>
            <a:endParaRPr lang="zh-CN" altLang="zh-CN"/>
          </a:p>
          <a:p>
            <a:pPr marL="712788" indent="0">
              <a:buNone/>
            </a:pPr>
            <a:r>
              <a:rPr lang="en-US" altLang="zh-CN"/>
              <a:t>k</a:t>
            </a:r>
            <a:r>
              <a:rPr lang="zh-CN" altLang="zh-CN"/>
              <a:t>加</a:t>
            </a:r>
            <a:r>
              <a:rPr lang="en-US" altLang="zh-CN" smtClean="0"/>
              <a:t>1</a:t>
            </a:r>
            <a:r>
              <a:rPr lang="zh-CN" altLang="en-US" smtClean="0"/>
              <a:t>；</a:t>
            </a:r>
            <a:endParaRPr lang="en-US" altLang="zh-CN"/>
          </a:p>
          <a:p>
            <a:pPr marL="177800" indent="0">
              <a:buNone/>
            </a:pPr>
            <a:r>
              <a:rPr lang="zh-CN" altLang="zh-CN" smtClean="0"/>
              <a:t>如</a:t>
            </a:r>
            <a:r>
              <a:rPr lang="en-US" altLang="zh-CN" smtClean="0"/>
              <a:t>count==n-1</a:t>
            </a:r>
            <a:r>
              <a:rPr lang="zh-CN" altLang="en-US" smtClean="0"/>
              <a:t>，</a:t>
            </a:r>
            <a:r>
              <a:rPr lang="zh-CN" altLang="zh-CN" smtClean="0"/>
              <a:t>则</a:t>
            </a:r>
            <a:r>
              <a:rPr lang="zh-CN" altLang="zh-CN"/>
              <a:t>生成</a:t>
            </a:r>
            <a:r>
              <a:rPr lang="zh-CN" altLang="zh-CN" smtClean="0"/>
              <a:t>树</a:t>
            </a:r>
            <a:r>
              <a:rPr lang="zh-CN" altLang="en-US" smtClean="0"/>
              <a:t>求解完毕，</a:t>
            </a:r>
            <a:r>
              <a:rPr lang="zh-CN" altLang="zh-CN" smtClean="0"/>
              <a:t>此时</a:t>
            </a:r>
            <a:r>
              <a:rPr lang="en-US" altLang="zh-CN"/>
              <a:t>componet</a:t>
            </a:r>
            <a:r>
              <a:rPr lang="zh-CN" altLang="zh-CN"/>
              <a:t>的所有值都相等，即所有顶点都在一个连通分量中</a:t>
            </a:r>
            <a:r>
              <a:rPr lang="zh-CN" altLang="zh-CN" smtClean="0"/>
              <a:t>。</a:t>
            </a:r>
            <a:endParaRPr lang="en-US" altLang="zh-CN" smtClean="0"/>
          </a:p>
          <a:p>
            <a:pPr marL="177800" indent="0">
              <a:buNone/>
            </a:pPr>
            <a:r>
              <a:rPr lang="zh-CN" altLang="en-US" smtClean="0"/>
              <a:t>如</a:t>
            </a:r>
            <a:r>
              <a:rPr lang="en-US" altLang="zh-CN" smtClean="0"/>
              <a:t>k=len(edges)</a:t>
            </a:r>
            <a:r>
              <a:rPr lang="zh-CN" altLang="en-US" smtClean="0"/>
              <a:t>，说明</a:t>
            </a:r>
            <a:r>
              <a:rPr lang="zh-CN" altLang="zh-CN" smtClean="0"/>
              <a:t>所有</a:t>
            </a:r>
            <a:r>
              <a:rPr lang="zh-CN" altLang="zh-CN"/>
              <a:t>边都已检查，</a:t>
            </a:r>
            <a:r>
              <a:rPr lang="en-US" altLang="zh-CN"/>
              <a:t>count</a:t>
            </a:r>
            <a:r>
              <a:rPr lang="zh-CN" altLang="zh-CN"/>
              <a:t>仍小于</a:t>
            </a:r>
            <a:r>
              <a:rPr lang="en-US" altLang="zh-CN" smtClean="0"/>
              <a:t>n-1</a:t>
            </a:r>
            <a:r>
              <a:rPr lang="zh-CN" altLang="en-US" smtClean="0"/>
              <a:t>，</a:t>
            </a:r>
            <a:r>
              <a:rPr lang="zh-CN" altLang="zh-CN" smtClean="0"/>
              <a:t>原图</a:t>
            </a:r>
            <a:r>
              <a:rPr lang="zh-CN" altLang="zh-CN"/>
              <a:t>不连通，无法求解完整生成树。</a:t>
            </a:r>
          </a:p>
          <a:p>
            <a:endParaRPr lang="zh-CN" altLang="en-US"/>
          </a:p>
        </p:txBody>
      </p:sp>
      <p:sp>
        <p:nvSpPr>
          <p:cNvPr id="4" name="标题 2"/>
          <p:cNvSpPr>
            <a:spLocks noGrp="1"/>
          </p:cNvSpPr>
          <p:nvPr>
            <p:ph type="title"/>
          </p:nvPr>
        </p:nvSpPr>
        <p:spPr/>
        <p:txBody>
          <a:bodyPr>
            <a:normAutofit fontScale="90000"/>
          </a:bodyPr>
          <a:lstStyle/>
          <a:p>
            <a:r>
              <a:rPr lang="zh-CN" altLang="zh-CN" smtClean="0"/>
              <a:t>算法步骤</a:t>
            </a:r>
            <a:endParaRPr lang="zh-CN" altLang="en-US"/>
          </a:p>
        </p:txBody>
      </p:sp>
    </p:spTree>
    <p:extLst>
      <p:ext uri="{BB962C8B-B14F-4D97-AF65-F5344CB8AC3E}">
        <p14:creationId xmlns:p14="http://schemas.microsoft.com/office/powerpoint/2010/main" val="24971894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获得有序边列表</a:t>
            </a:r>
            <a:r>
              <a:rPr lang="en-US" altLang="zh-CN" smtClean="0"/>
              <a:t>edges</a:t>
            </a:r>
            <a:endParaRPr lang="zh-CN" altLang="en-US"/>
          </a:p>
        </p:txBody>
      </p:sp>
      <p:sp>
        <p:nvSpPr>
          <p:cNvPr id="5" name="Rectangle 1"/>
          <p:cNvSpPr>
            <a:spLocks noChangeArrowheads="1"/>
          </p:cNvSpPr>
          <p:nvPr/>
        </p:nvSpPr>
        <p:spPr bwMode="auto">
          <a:xfrm>
            <a:off x="910630" y="1721346"/>
            <a:ext cx="10991751"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get_edges(</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edges =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float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"inf"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(edges)-</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&gt;=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edges[k][</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en-US"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(edges)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edges.append((u, v,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edges.insert(k+</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(u, v,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edges</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7823398" y="1190432"/>
            <a:ext cx="1208985" cy="446276"/>
          </a:xfrm>
          <a:prstGeom prst="rect">
            <a:avLst/>
          </a:prstGeom>
        </p:spPr>
        <p:txBody>
          <a:bodyPr wrap="none">
            <a:spAutoFit/>
          </a:bodyPr>
          <a:lstStyle/>
          <a:p>
            <a:r>
              <a:rPr lang="en-US" altLang="zh-CN" smtClean="0"/>
              <a:t>O(n</a:t>
            </a:r>
            <a:r>
              <a:rPr lang="en-US" altLang="zh-CN" baseline="30000" smtClean="0"/>
              <a:t>2</a:t>
            </a:r>
            <a:r>
              <a:rPr lang="en-US" altLang="zh-CN" smtClean="0"/>
              <a:t>+e</a:t>
            </a:r>
            <a:r>
              <a:rPr lang="en-US" altLang="zh-CN" baseline="30000" smtClean="0"/>
              <a:t>2</a:t>
            </a:r>
            <a:r>
              <a:rPr lang="en-US" altLang="zh-CN" smtClean="0"/>
              <a:t>)</a:t>
            </a:r>
            <a:endParaRPr lang="zh-CN" altLang="en-US"/>
          </a:p>
        </p:txBody>
      </p:sp>
      <p:sp>
        <p:nvSpPr>
          <p:cNvPr id="7" name="矩形 6"/>
          <p:cNvSpPr/>
          <p:nvPr/>
        </p:nvSpPr>
        <p:spPr>
          <a:xfrm>
            <a:off x="10055646" y="1213707"/>
            <a:ext cx="1316386" cy="446276"/>
          </a:xfrm>
          <a:prstGeom prst="rect">
            <a:avLst/>
          </a:prstGeom>
        </p:spPr>
        <p:txBody>
          <a:bodyPr wrap="none">
            <a:spAutoFit/>
          </a:bodyPr>
          <a:lstStyle/>
          <a:p>
            <a:r>
              <a:rPr lang="en-US" altLang="zh-CN"/>
              <a:t>O(elog</a:t>
            </a:r>
            <a:r>
              <a:rPr lang="en-US" altLang="zh-CN" baseline="-25000"/>
              <a:t>2</a:t>
            </a:r>
            <a:r>
              <a:rPr lang="en-US" altLang="zh-CN"/>
              <a:t>e)</a:t>
            </a:r>
            <a:endParaRPr lang="zh-CN" altLang="en-US"/>
          </a:p>
        </p:txBody>
      </p:sp>
    </p:spTree>
    <p:extLst>
      <p:ext uri="{BB962C8B-B14F-4D97-AF65-F5344CB8AC3E}">
        <p14:creationId xmlns:p14="http://schemas.microsoft.com/office/powerpoint/2010/main" val="343778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517211" y="-157718"/>
            <a:ext cx="10822261" cy="7017306"/>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krus</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al(</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edges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.get_edges()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component = [i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存放每个顶点的连通分量编号</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lang="en-US" altLang="zh-CN" sz="1800" i="1">
                <a:solidFill>
                  <a:srgbClr val="808080"/>
                </a:solidFill>
                <a:latin typeface="Arial Unicode MS" pitchFamily="34" charset="-122"/>
                <a:ea typeface="Arial Unicode MS" pitchFamily="34" charset="-122"/>
                <a:cs typeface="Arial Unicode MS" pitchFamily="34" charset="-122"/>
              </a:rPr>
              <a:t> </a:t>
            </a:r>
            <a:r>
              <a:rPr lang="en-US" altLang="zh-CN" sz="1800" i="1" smtClean="0">
                <a:solidFill>
                  <a:srgbClr val="808080"/>
                </a:solidFill>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 = []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用于存放生成树的边</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当前正在处理的</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edges</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中边的序号</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count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依次考察</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edges[k]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，当符合条件时加入</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result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中，直至</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result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满</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n-1</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条边或所有边已检查过</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count &lt;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&lt;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u = edges[k][</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edge[k]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的一个顶点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b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edges[k][</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edge[k]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的另一个顶点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b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 = component[u]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u</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处于</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first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连通分量</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second = component[v]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v</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处于</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second</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连通分量</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 != second: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若</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u,v</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不属于同一连通分量，则将</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edge[k]</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加入到生成树边集</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result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并将</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second</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连通分量合并到到</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first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连通分量内</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即更改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second</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连通分量内的所有顶点的</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component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值为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first</a:t>
            </a:r>
            <a:b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result.append(edges[k])</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count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w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component[w] == second: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component[w] = first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组成最小生成树的边依次为：</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item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输出最小生成树的边</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(item)</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9767614" y="4437906"/>
            <a:ext cx="1316386" cy="446276"/>
          </a:xfrm>
          <a:prstGeom prst="rect">
            <a:avLst/>
          </a:prstGeom>
        </p:spPr>
        <p:txBody>
          <a:bodyPr wrap="none">
            <a:spAutoFit/>
          </a:bodyPr>
          <a:lstStyle/>
          <a:p>
            <a:r>
              <a:rPr lang="en-US" altLang="zh-CN"/>
              <a:t>O(elog</a:t>
            </a:r>
            <a:r>
              <a:rPr lang="en-US" altLang="zh-CN" baseline="-25000"/>
              <a:t>2</a:t>
            </a:r>
            <a:r>
              <a:rPr lang="en-US" altLang="zh-CN"/>
              <a:t>e)</a:t>
            </a:r>
            <a:endParaRPr lang="zh-CN" altLang="en-US"/>
          </a:p>
        </p:txBody>
      </p:sp>
      <p:sp>
        <p:nvSpPr>
          <p:cNvPr id="7" name="矩形 6"/>
          <p:cNvSpPr/>
          <p:nvPr/>
        </p:nvSpPr>
        <p:spPr>
          <a:xfrm>
            <a:off x="7823398" y="4661044"/>
            <a:ext cx="806631" cy="446276"/>
          </a:xfrm>
          <a:prstGeom prst="rect">
            <a:avLst/>
          </a:prstGeom>
        </p:spPr>
        <p:txBody>
          <a:bodyPr wrap="none">
            <a:spAutoFit/>
          </a:bodyPr>
          <a:lstStyle/>
          <a:p>
            <a:r>
              <a:rPr lang="en-US" altLang="zh-CN"/>
              <a:t>O(e</a:t>
            </a:r>
            <a:r>
              <a:rPr lang="en-US" altLang="zh-CN" baseline="30000"/>
              <a:t>2</a:t>
            </a:r>
            <a:r>
              <a:rPr lang="en-US" altLang="zh-CN"/>
              <a:t>)</a:t>
            </a:r>
            <a:endParaRPr lang="zh-CN" altLang="en-US"/>
          </a:p>
        </p:txBody>
      </p:sp>
    </p:spTree>
    <p:extLst>
      <p:ext uri="{BB962C8B-B14F-4D97-AF65-F5344CB8AC3E}">
        <p14:creationId xmlns:p14="http://schemas.microsoft.com/office/powerpoint/2010/main" val="2331892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981523"/>
            <a:ext cx="7338617" cy="5878066"/>
          </a:xfrm>
        </p:spPr>
        <p:txBody>
          <a:bodyPr>
            <a:normAutofit fontScale="70000" lnSpcReduction="20000"/>
          </a:bodyPr>
          <a:lstStyle/>
          <a:p>
            <a:pPr>
              <a:lnSpc>
                <a:spcPct val="120000"/>
              </a:lnSpc>
            </a:pPr>
            <a:r>
              <a:rPr lang="zh-CN" altLang="zh-CN"/>
              <a:t>图中的一条</a:t>
            </a:r>
            <a:r>
              <a:rPr lang="zh-CN" altLang="zh-CN">
                <a:solidFill>
                  <a:srgbClr val="FF0000"/>
                </a:solidFill>
              </a:rPr>
              <a:t>路径指的是一个顶点</a:t>
            </a:r>
            <a:r>
              <a:rPr lang="zh-CN" altLang="zh-CN" smtClean="0">
                <a:solidFill>
                  <a:srgbClr val="FF0000"/>
                </a:solidFill>
              </a:rPr>
              <a:t>序列</a:t>
            </a:r>
            <a:r>
              <a:rPr lang="zh-CN" altLang="en-US" smtClean="0">
                <a:solidFill>
                  <a:srgbClr val="FF0000"/>
                </a:solidFill>
              </a:rPr>
              <a:t>（</a:t>
            </a:r>
            <a:r>
              <a:rPr lang="en-US" altLang="zh-CN" smtClean="0"/>
              <a:t>v</a:t>
            </a:r>
            <a:r>
              <a:rPr lang="en-US" altLang="zh-CN" baseline="-25000" smtClean="0"/>
              <a:t>0</a:t>
            </a:r>
            <a:r>
              <a:rPr lang="zh-CN" altLang="zh-CN" baseline="-25000"/>
              <a:t>，</a:t>
            </a:r>
            <a:r>
              <a:rPr lang="en-US" altLang="zh-CN"/>
              <a:t>v</a:t>
            </a:r>
            <a:r>
              <a:rPr lang="en-US" altLang="zh-CN" baseline="-25000"/>
              <a:t>1</a:t>
            </a:r>
            <a:r>
              <a:rPr lang="zh-CN" altLang="zh-CN" baseline="-25000"/>
              <a:t>，</a:t>
            </a:r>
            <a:r>
              <a:rPr lang="en-US" altLang="zh-CN"/>
              <a:t>…</a:t>
            </a:r>
            <a:r>
              <a:rPr lang="zh-CN" altLang="zh-CN" baseline="-25000"/>
              <a:t>，</a:t>
            </a:r>
            <a:r>
              <a:rPr lang="en-US" altLang="zh-CN" smtClean="0"/>
              <a:t>v</a:t>
            </a:r>
            <a:r>
              <a:rPr lang="en-US" altLang="zh-CN" baseline="-25000" smtClean="0"/>
              <a:t>m</a:t>
            </a:r>
            <a:r>
              <a:rPr lang="zh-CN" altLang="en-US" smtClean="0"/>
              <a:t>），</a:t>
            </a:r>
            <a:r>
              <a:rPr lang="zh-CN" altLang="zh-CN" smtClean="0"/>
              <a:t>其中</a:t>
            </a:r>
            <a:r>
              <a:rPr lang="en-US" altLang="zh-CN"/>
              <a:t>(v</a:t>
            </a:r>
            <a:r>
              <a:rPr lang="en-US" altLang="zh-CN" baseline="-25000"/>
              <a:t>i</a:t>
            </a:r>
            <a:r>
              <a:rPr lang="en-US" altLang="zh-CN"/>
              <a:t>,v</a:t>
            </a:r>
            <a:r>
              <a:rPr lang="en-US" altLang="zh-CN" baseline="-25000"/>
              <a:t>i+1</a:t>
            </a:r>
            <a:r>
              <a:rPr lang="en-US" altLang="zh-CN"/>
              <a:t>)</a:t>
            </a:r>
            <a:r>
              <a:rPr lang="zh-CN" altLang="zh-CN"/>
              <a:t>∈</a:t>
            </a:r>
            <a:r>
              <a:rPr lang="en-US" altLang="zh-CN" smtClean="0"/>
              <a:t>E</a:t>
            </a:r>
            <a:r>
              <a:rPr lang="zh-CN" altLang="zh-CN" smtClean="0"/>
              <a:t>或</a:t>
            </a:r>
            <a:r>
              <a:rPr lang="en-US" altLang="zh-CN"/>
              <a:t>&lt;v</a:t>
            </a:r>
            <a:r>
              <a:rPr lang="en-US" altLang="zh-CN" baseline="-25000"/>
              <a:t>i</a:t>
            </a:r>
            <a:r>
              <a:rPr lang="en-US" altLang="zh-CN"/>
              <a:t>,v</a:t>
            </a:r>
            <a:r>
              <a:rPr lang="en-US" altLang="zh-CN" baseline="-25000"/>
              <a:t>i+1</a:t>
            </a:r>
            <a:r>
              <a:rPr lang="en-US" altLang="zh-CN"/>
              <a:t>&gt;</a:t>
            </a:r>
            <a:r>
              <a:rPr lang="zh-CN" altLang="zh-CN"/>
              <a:t>∈</a:t>
            </a:r>
            <a:r>
              <a:rPr lang="en-US" altLang="zh-CN" smtClean="0"/>
              <a:t>E</a:t>
            </a:r>
            <a:r>
              <a:rPr lang="zh-CN" altLang="zh-CN" smtClean="0"/>
              <a:t>。</a:t>
            </a:r>
            <a:endParaRPr lang="en-US" altLang="zh-CN" smtClean="0"/>
          </a:p>
          <a:p>
            <a:pPr>
              <a:lnSpc>
                <a:spcPct val="120000"/>
              </a:lnSpc>
            </a:pPr>
            <a:r>
              <a:rPr lang="zh-CN" altLang="zh-CN">
                <a:solidFill>
                  <a:srgbClr val="FF0000"/>
                </a:solidFill>
              </a:rPr>
              <a:t>无权路径的长度为边的数量；带权路径的长度为所有边的权值之和</a:t>
            </a:r>
            <a:r>
              <a:rPr lang="zh-CN" altLang="zh-CN" smtClean="0"/>
              <a:t>。</a:t>
            </a:r>
            <a:endParaRPr lang="en-US" altLang="zh-CN" smtClean="0"/>
          </a:p>
          <a:p>
            <a:pPr lvl="1"/>
            <a:r>
              <a:rPr lang="zh-CN" altLang="zh-CN" smtClean="0"/>
              <a:t>如</a:t>
            </a:r>
            <a:r>
              <a:rPr lang="en-US" altLang="zh-CN"/>
              <a:t>G</a:t>
            </a:r>
            <a:r>
              <a:rPr lang="en-US" altLang="zh-CN" baseline="-25000"/>
              <a:t>1</a:t>
            </a:r>
            <a:r>
              <a:rPr lang="zh-CN" altLang="zh-CN"/>
              <a:t>中</a:t>
            </a:r>
            <a:r>
              <a:rPr lang="zh-CN" altLang="zh-CN" smtClean="0"/>
              <a:t>路径</a:t>
            </a:r>
            <a:r>
              <a:rPr lang="en-US" altLang="zh-CN" smtClean="0"/>
              <a:t>Path1</a:t>
            </a:r>
            <a:r>
              <a:rPr lang="zh-CN" altLang="zh-CN" smtClean="0"/>
              <a:t>：</a:t>
            </a:r>
            <a:r>
              <a:rPr lang="en-US" altLang="zh-CN" smtClean="0"/>
              <a:t>(</a:t>
            </a:r>
            <a:r>
              <a:rPr lang="en-US" altLang="zh-CN"/>
              <a:t>A,B,C,D,F)</a:t>
            </a:r>
            <a:r>
              <a:rPr lang="zh-CN" altLang="zh-CN"/>
              <a:t>是从顶点</a:t>
            </a:r>
            <a:r>
              <a:rPr lang="en-US" altLang="zh-CN"/>
              <a:t>A</a:t>
            </a:r>
            <a:r>
              <a:rPr lang="zh-CN" altLang="zh-CN"/>
              <a:t>到</a:t>
            </a:r>
            <a:r>
              <a:rPr lang="en-US" altLang="zh-CN"/>
              <a:t>F</a:t>
            </a:r>
            <a:r>
              <a:rPr lang="zh-CN" altLang="zh-CN"/>
              <a:t>的长度为</a:t>
            </a:r>
            <a:r>
              <a:rPr lang="en-US" altLang="zh-CN"/>
              <a:t>4</a:t>
            </a:r>
            <a:r>
              <a:rPr lang="zh-CN" altLang="zh-CN"/>
              <a:t>的路径</a:t>
            </a:r>
            <a:r>
              <a:rPr lang="zh-CN" altLang="zh-CN" smtClean="0"/>
              <a:t>。</a:t>
            </a:r>
            <a:endParaRPr lang="en-US" altLang="zh-CN" smtClean="0"/>
          </a:p>
          <a:p>
            <a:pPr lvl="1"/>
            <a:r>
              <a:rPr lang="zh-CN" altLang="zh-CN"/>
              <a:t>如</a:t>
            </a:r>
            <a:r>
              <a:rPr lang="en-US" altLang="zh-CN"/>
              <a:t>G</a:t>
            </a:r>
            <a:r>
              <a:rPr lang="en-US" altLang="zh-CN" baseline="-25000"/>
              <a:t>4</a:t>
            </a:r>
            <a:r>
              <a:rPr lang="zh-CN" altLang="zh-CN"/>
              <a:t>中路径</a:t>
            </a:r>
            <a:r>
              <a:rPr lang="en-US" altLang="zh-CN"/>
              <a:t>Path2</a:t>
            </a:r>
            <a:r>
              <a:rPr lang="zh-CN" altLang="zh-CN"/>
              <a:t>：</a:t>
            </a:r>
            <a:r>
              <a:rPr lang="en-US" altLang="zh-CN"/>
              <a:t>(A,C,D)</a:t>
            </a:r>
            <a:r>
              <a:rPr lang="zh-CN" altLang="zh-CN"/>
              <a:t>是从顶点</a:t>
            </a:r>
            <a:r>
              <a:rPr lang="en-US" altLang="zh-CN"/>
              <a:t>A</a:t>
            </a:r>
            <a:r>
              <a:rPr lang="zh-CN" altLang="zh-CN"/>
              <a:t>到</a:t>
            </a:r>
            <a:r>
              <a:rPr lang="en-US" altLang="zh-CN"/>
              <a:t>D</a:t>
            </a:r>
            <a:r>
              <a:rPr lang="zh-CN" altLang="zh-CN"/>
              <a:t>长度为</a:t>
            </a:r>
            <a:r>
              <a:rPr lang="en-US" altLang="zh-CN"/>
              <a:t>11</a:t>
            </a:r>
            <a:r>
              <a:rPr lang="zh-CN" altLang="zh-CN"/>
              <a:t>的路径</a:t>
            </a:r>
            <a:r>
              <a:rPr lang="zh-CN" altLang="zh-CN" smtClean="0"/>
              <a:t>。</a:t>
            </a:r>
            <a:endParaRPr lang="zh-CN" altLang="zh-CN"/>
          </a:p>
          <a:p>
            <a:pPr>
              <a:lnSpc>
                <a:spcPct val="120000"/>
              </a:lnSpc>
            </a:pPr>
            <a:r>
              <a:rPr lang="zh-CN" altLang="zh-CN"/>
              <a:t>若路径中的顶点没有重复，称为</a:t>
            </a:r>
            <a:r>
              <a:rPr lang="zh-CN" altLang="zh-CN">
                <a:solidFill>
                  <a:srgbClr val="FF0000"/>
                </a:solidFill>
              </a:rPr>
              <a:t>简单路径</a:t>
            </a:r>
            <a:r>
              <a:rPr lang="zh-CN" altLang="zh-CN" smtClean="0"/>
              <a:t>。</a:t>
            </a:r>
            <a:r>
              <a:rPr lang="en-US" altLang="zh-CN" smtClean="0"/>
              <a:t>Path1</a:t>
            </a:r>
            <a:r>
              <a:rPr lang="zh-CN" altLang="zh-CN"/>
              <a:t>和</a:t>
            </a:r>
            <a:r>
              <a:rPr lang="en-US" altLang="zh-CN"/>
              <a:t>Path2</a:t>
            </a:r>
            <a:r>
              <a:rPr lang="zh-CN" altLang="zh-CN"/>
              <a:t>都为简单路径。</a:t>
            </a:r>
          </a:p>
          <a:p>
            <a:pPr>
              <a:lnSpc>
                <a:spcPct val="120000"/>
              </a:lnSpc>
            </a:pPr>
            <a:r>
              <a:rPr lang="zh-CN" altLang="zh-CN"/>
              <a:t>起点和终点相同的路径称为</a:t>
            </a:r>
            <a:r>
              <a:rPr lang="zh-CN" altLang="zh-CN" smtClean="0"/>
              <a:t>回路</a:t>
            </a:r>
            <a:r>
              <a:rPr lang="zh-CN" altLang="en-US" smtClean="0"/>
              <a:t>、</a:t>
            </a:r>
            <a:r>
              <a:rPr lang="zh-CN" altLang="zh-CN" smtClean="0"/>
              <a:t>环或</a:t>
            </a:r>
            <a:r>
              <a:rPr lang="zh-CN" altLang="en-US" smtClean="0"/>
              <a:t>圈</a:t>
            </a:r>
            <a:r>
              <a:rPr lang="zh-CN" altLang="zh-CN" smtClean="0"/>
              <a:t>。</a:t>
            </a:r>
            <a:endParaRPr lang="en-US" altLang="zh-CN" smtClean="0"/>
          </a:p>
          <a:p>
            <a:pPr>
              <a:lnSpc>
                <a:spcPct val="120000"/>
              </a:lnSpc>
            </a:pPr>
            <a:r>
              <a:rPr lang="zh-CN" altLang="zh-CN" smtClean="0"/>
              <a:t>除了</a:t>
            </a:r>
            <a:r>
              <a:rPr lang="zh-CN" altLang="zh-CN"/>
              <a:t>起点和终点相同，无其他重复顶点的路径称为简单回路</a:t>
            </a:r>
            <a:r>
              <a:rPr lang="zh-CN" altLang="zh-CN" smtClean="0"/>
              <a:t>。</a:t>
            </a:r>
            <a:endParaRPr lang="en-US" altLang="zh-CN" smtClean="0"/>
          </a:p>
          <a:p>
            <a:pPr lvl="1"/>
            <a:r>
              <a:rPr lang="zh-CN" altLang="zh-CN" smtClean="0"/>
              <a:t>如</a:t>
            </a:r>
            <a:r>
              <a:rPr lang="en-US" altLang="zh-CN"/>
              <a:t>G</a:t>
            </a:r>
            <a:r>
              <a:rPr lang="en-US" altLang="zh-CN" baseline="-25000"/>
              <a:t>1</a:t>
            </a:r>
            <a:r>
              <a:rPr lang="zh-CN" altLang="zh-CN" smtClean="0"/>
              <a:t>中</a:t>
            </a:r>
            <a:r>
              <a:rPr lang="en-US" altLang="zh-CN" smtClean="0"/>
              <a:t>Path3</a:t>
            </a:r>
            <a:r>
              <a:rPr lang="zh-CN" altLang="zh-CN"/>
              <a:t>：</a:t>
            </a:r>
            <a:r>
              <a:rPr lang="en-US" altLang="zh-CN"/>
              <a:t>(A,B,C,E,A)</a:t>
            </a:r>
            <a:r>
              <a:rPr lang="zh-CN" altLang="zh-CN"/>
              <a:t>是简单回路</a:t>
            </a:r>
            <a:r>
              <a:rPr lang="zh-CN" altLang="zh-CN" smtClean="0"/>
              <a:t>。</a:t>
            </a:r>
            <a:endParaRPr lang="en-US" altLang="zh-CN" smtClean="0"/>
          </a:p>
          <a:p>
            <a:pPr lvl="1"/>
            <a:r>
              <a:rPr lang="zh-CN" altLang="zh-CN" sz="2700"/>
              <a:t>如</a:t>
            </a:r>
            <a:r>
              <a:rPr lang="en-US" altLang="zh-CN" sz="2700"/>
              <a:t>G</a:t>
            </a:r>
            <a:r>
              <a:rPr lang="en-US" altLang="zh-CN" sz="2700" baseline="-25000"/>
              <a:t>4</a:t>
            </a:r>
            <a:r>
              <a:rPr lang="zh-CN" altLang="zh-CN" sz="2700"/>
              <a:t>中的</a:t>
            </a:r>
            <a:r>
              <a:rPr lang="en-US" altLang="zh-CN" sz="2700"/>
              <a:t>Path4</a:t>
            </a:r>
            <a:r>
              <a:rPr lang="zh-CN" altLang="zh-CN" sz="2700"/>
              <a:t>：</a:t>
            </a:r>
            <a:r>
              <a:rPr lang="en-US" altLang="zh-CN" sz="2700"/>
              <a:t>(A,C,D,A)</a:t>
            </a:r>
            <a:r>
              <a:rPr lang="zh-CN" altLang="zh-CN" sz="2700"/>
              <a:t>是简单回路</a:t>
            </a:r>
            <a:r>
              <a:rPr lang="zh-CN" altLang="zh-CN" sz="2700" smtClean="0"/>
              <a:t>。</a:t>
            </a:r>
            <a:endParaRPr lang="zh-CN" altLang="zh-CN"/>
          </a:p>
          <a:p>
            <a:pPr>
              <a:lnSpc>
                <a:spcPct val="120000"/>
              </a:lnSpc>
              <a:spcBef>
                <a:spcPts val="600"/>
              </a:spcBef>
              <a:spcAft>
                <a:spcPts val="600"/>
              </a:spcAft>
            </a:pPr>
            <a:endParaRPr lang="zh-CN" altLang="en-US"/>
          </a:p>
        </p:txBody>
      </p:sp>
      <p:sp>
        <p:nvSpPr>
          <p:cNvPr id="3" name="标题 2"/>
          <p:cNvSpPr>
            <a:spLocks noGrp="1"/>
          </p:cNvSpPr>
          <p:nvPr>
            <p:ph type="title"/>
          </p:nvPr>
        </p:nvSpPr>
        <p:spPr/>
        <p:txBody>
          <a:bodyPr>
            <a:normAutofit fontScale="90000"/>
          </a:bodyPr>
          <a:lstStyle/>
          <a:p>
            <a:r>
              <a:rPr lang="zh-CN" altLang="en-US" smtClean="0"/>
              <a:t>路径</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0424" y="1053530"/>
            <a:ext cx="2831395" cy="2898810"/>
          </a:xfrm>
          <a:prstGeom prst="rect">
            <a:avLst/>
          </a:prstGeom>
          <a:noFill/>
          <a:ln>
            <a:noFill/>
          </a:ln>
        </p:spPr>
      </p:pic>
      <p:pic>
        <p:nvPicPr>
          <p:cNvPr id="6" name="图片 5"/>
          <p:cNvPicPr>
            <a:picLocks noChangeAspect="1"/>
          </p:cNvPicPr>
          <p:nvPr/>
        </p:nvPicPr>
        <p:blipFill>
          <a:blip r:embed="rId3"/>
          <a:stretch>
            <a:fillRect/>
          </a:stretch>
        </p:blipFill>
        <p:spPr>
          <a:xfrm>
            <a:off x="8831510" y="4104986"/>
            <a:ext cx="2462093" cy="2205127"/>
          </a:xfrm>
          <a:prstGeom prst="rect">
            <a:avLst/>
          </a:prstGeom>
        </p:spPr>
      </p:pic>
    </p:spTree>
    <p:extLst>
      <p:ext uri="{BB962C8B-B14F-4D97-AF65-F5344CB8AC3E}">
        <p14:creationId xmlns:p14="http://schemas.microsoft.com/office/powerpoint/2010/main" val="161965368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smtClean="0"/>
              <a:t>get_edges</a:t>
            </a:r>
            <a:r>
              <a:rPr lang="zh-CN" altLang="zh-CN"/>
              <a:t>算法最好情况下时间复杂度为</a:t>
            </a:r>
            <a:r>
              <a:rPr lang="en-US" altLang="zh-CN"/>
              <a:t>O(elog</a:t>
            </a:r>
            <a:r>
              <a:rPr lang="en-US" altLang="zh-CN" baseline="-25000"/>
              <a:t>2</a:t>
            </a:r>
            <a:r>
              <a:rPr lang="en-US" altLang="zh-CN"/>
              <a:t>e)</a:t>
            </a:r>
            <a:r>
              <a:rPr lang="zh-CN" altLang="zh-CN" smtClean="0"/>
              <a:t>。</a:t>
            </a:r>
            <a:endParaRPr lang="en-US" altLang="zh-CN" smtClean="0"/>
          </a:p>
          <a:p>
            <a:r>
              <a:rPr lang="zh-CN" altLang="zh-CN" smtClean="0"/>
              <a:t>外层</a:t>
            </a:r>
            <a:r>
              <a:rPr lang="en-US" altLang="zh-CN"/>
              <a:t>while</a:t>
            </a:r>
            <a:r>
              <a:rPr lang="zh-CN" altLang="zh-CN"/>
              <a:t>循环最多对每条边检查一次，即最多循环</a:t>
            </a:r>
            <a:r>
              <a:rPr lang="en-US" altLang="zh-CN"/>
              <a:t>e</a:t>
            </a:r>
            <a:r>
              <a:rPr lang="zh-CN" altLang="zh-CN"/>
              <a:t>次，内循环合并连通分量的操作时间性能为</a:t>
            </a:r>
            <a:r>
              <a:rPr lang="en-US" altLang="zh-CN"/>
              <a:t>O(n)</a:t>
            </a:r>
            <a:r>
              <a:rPr lang="zh-CN" altLang="zh-CN"/>
              <a:t>，因此从</a:t>
            </a:r>
            <a:r>
              <a:rPr lang="en-US" altLang="zh-CN"/>
              <a:t>while</a:t>
            </a:r>
            <a:r>
              <a:rPr lang="zh-CN" altLang="zh-CN"/>
              <a:t>循环开始的部分时间效率为</a:t>
            </a:r>
            <a:r>
              <a:rPr lang="en-US" altLang="zh-CN"/>
              <a:t>O(ne)</a:t>
            </a:r>
            <a:r>
              <a:rPr lang="zh-CN" altLang="zh-CN"/>
              <a:t>，由于连通网中</a:t>
            </a:r>
            <a:r>
              <a:rPr lang="en-US" altLang="zh-CN"/>
              <a:t>e&gt;=n-1</a:t>
            </a:r>
            <a:r>
              <a:rPr lang="zh-CN" altLang="zh-CN"/>
              <a:t>，可以表示为</a:t>
            </a:r>
            <a:r>
              <a:rPr lang="en-US" altLang="zh-CN"/>
              <a:t>O(e</a:t>
            </a:r>
            <a:r>
              <a:rPr lang="en-US" altLang="zh-CN" baseline="30000"/>
              <a:t>2</a:t>
            </a:r>
            <a:r>
              <a:rPr lang="en-US" altLang="zh-CN" smtClean="0"/>
              <a:t>)</a:t>
            </a:r>
            <a:r>
              <a:rPr lang="zh-CN" altLang="en-US" smtClean="0"/>
              <a:t>。</a:t>
            </a:r>
            <a:endParaRPr lang="en-US" altLang="zh-CN" smtClean="0"/>
          </a:p>
          <a:p>
            <a:r>
              <a:rPr lang="zh-CN" altLang="zh-CN" smtClean="0"/>
              <a:t>整个</a:t>
            </a:r>
            <a:r>
              <a:rPr lang="zh-CN" altLang="zh-CN"/>
              <a:t>算法的时间效率也为</a:t>
            </a:r>
            <a:r>
              <a:rPr lang="en-US" altLang="zh-CN"/>
              <a:t>O(e</a:t>
            </a:r>
            <a:r>
              <a:rPr lang="en-US" altLang="zh-CN" baseline="30000"/>
              <a:t>2</a:t>
            </a:r>
            <a:r>
              <a:rPr lang="en-US" altLang="zh-CN"/>
              <a:t>)</a:t>
            </a:r>
            <a:r>
              <a:rPr lang="zh-CN" altLang="zh-CN" smtClean="0"/>
              <a:t>。</a:t>
            </a:r>
            <a:endParaRPr lang="en-US" altLang="zh-CN" smtClean="0"/>
          </a:p>
          <a:p>
            <a:r>
              <a:rPr lang="zh-CN" altLang="zh-CN" smtClean="0"/>
              <a:t>如果</a:t>
            </a:r>
            <a:r>
              <a:rPr lang="zh-CN" altLang="zh-CN"/>
              <a:t>采用其它如并查集方法改进连通分量合并的算法</a:t>
            </a:r>
            <a:r>
              <a:rPr lang="zh-CN" altLang="zh-CN" smtClean="0"/>
              <a:t>，算法</a:t>
            </a:r>
            <a:r>
              <a:rPr lang="zh-CN" altLang="zh-CN"/>
              <a:t>效率可以提升至</a:t>
            </a:r>
            <a:r>
              <a:rPr lang="en-US" altLang="zh-CN"/>
              <a:t>O(elog</a:t>
            </a:r>
            <a:r>
              <a:rPr lang="en-US" altLang="zh-CN" baseline="-25000"/>
              <a:t>2</a:t>
            </a:r>
            <a:r>
              <a:rPr lang="en-US" altLang="zh-CN"/>
              <a:t>e)</a:t>
            </a:r>
            <a:r>
              <a:rPr lang="zh-CN" altLang="zh-CN" smtClean="0"/>
              <a:t>。</a:t>
            </a:r>
            <a:endParaRPr lang="en-US" altLang="zh-CN" smtClean="0"/>
          </a:p>
          <a:p>
            <a:r>
              <a:rPr lang="zh-CN" altLang="zh-CN" smtClean="0"/>
              <a:t>该</a:t>
            </a:r>
            <a:r>
              <a:rPr lang="zh-CN" altLang="zh-CN"/>
              <a:t>算法的效率只与边数有关，</a:t>
            </a:r>
            <a:r>
              <a:rPr lang="zh-CN" altLang="zh-CN">
                <a:solidFill>
                  <a:srgbClr val="FF0000"/>
                </a:solidFill>
              </a:rPr>
              <a:t>适合用于稀疏图</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spTree>
    <p:extLst>
      <p:ext uri="{BB962C8B-B14F-4D97-AF65-F5344CB8AC3E}">
        <p14:creationId xmlns:p14="http://schemas.microsoft.com/office/powerpoint/2010/main" val="27262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最短路径</a:t>
            </a:r>
            <a:endParaRPr lang="zh-CN" altLang="en-US"/>
          </a:p>
        </p:txBody>
      </p:sp>
    </p:spTree>
    <p:extLst>
      <p:ext uri="{BB962C8B-B14F-4D97-AF65-F5344CB8AC3E}">
        <p14:creationId xmlns:p14="http://schemas.microsoft.com/office/powerpoint/2010/main" val="3286003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561601" cy="4868199"/>
          </a:xfrm>
        </p:spPr>
        <p:txBody>
          <a:bodyPr/>
          <a:lstStyle/>
          <a:p>
            <a:r>
              <a:rPr lang="zh-CN" altLang="zh-CN"/>
              <a:t>单源点最短路径问题是指在有向带权图中求解指定的起点到其余各顶点之间的最短路径，并限定图中每条边的权值大于</a:t>
            </a:r>
            <a:r>
              <a:rPr lang="en-US" altLang="zh-CN"/>
              <a:t>0</a:t>
            </a:r>
            <a:r>
              <a:rPr lang="zh-CN" altLang="zh-CN" smtClean="0"/>
              <a:t>。</a:t>
            </a:r>
            <a:endParaRPr lang="en-US" altLang="zh-CN" smtClean="0"/>
          </a:p>
          <a:p>
            <a:r>
              <a:rPr lang="zh-CN" altLang="zh-CN" smtClean="0"/>
              <a:t>指定</a:t>
            </a:r>
            <a:r>
              <a:rPr lang="zh-CN" altLang="zh-CN"/>
              <a:t>的起点称为源点，对应的其余各顶点则称为终点。</a:t>
            </a:r>
            <a:r>
              <a:rPr lang="zh-CN" altLang="zh-CN" smtClean="0"/>
              <a:t>如</a:t>
            </a:r>
            <a:r>
              <a:rPr lang="zh-CN" altLang="en-US" smtClean="0"/>
              <a:t>右</a:t>
            </a:r>
            <a:r>
              <a:rPr lang="zh-CN" altLang="zh-CN" smtClean="0"/>
              <a:t>图</a:t>
            </a:r>
            <a:r>
              <a:rPr lang="zh-CN" altLang="zh-CN"/>
              <a:t>中，假设源点为</a:t>
            </a:r>
            <a:r>
              <a:rPr lang="en-US" altLang="zh-CN"/>
              <a:t>0</a:t>
            </a:r>
            <a:r>
              <a:rPr lang="zh-CN" altLang="zh-CN"/>
              <a:t>，则需要分别求出顶点</a:t>
            </a:r>
            <a:r>
              <a:rPr lang="en-US" altLang="zh-CN"/>
              <a:t>0</a:t>
            </a:r>
            <a:r>
              <a:rPr lang="zh-CN" altLang="zh-CN"/>
              <a:t>到</a:t>
            </a:r>
            <a:r>
              <a:rPr lang="en-US" altLang="zh-CN"/>
              <a:t>1,2,3,4</a:t>
            </a:r>
            <a:r>
              <a:rPr lang="zh-CN" altLang="zh-CN"/>
              <a:t>这四个顶点的最短路径及长度。</a:t>
            </a:r>
          </a:p>
          <a:p>
            <a:endParaRPr lang="zh-CN" altLang="en-US"/>
          </a:p>
        </p:txBody>
      </p:sp>
      <p:sp>
        <p:nvSpPr>
          <p:cNvPr id="3" name="标题 2"/>
          <p:cNvSpPr>
            <a:spLocks noGrp="1"/>
          </p:cNvSpPr>
          <p:nvPr>
            <p:ph type="title"/>
          </p:nvPr>
        </p:nvSpPr>
        <p:spPr/>
        <p:txBody>
          <a:bodyPr>
            <a:normAutofit fontScale="90000"/>
          </a:bodyPr>
          <a:lstStyle/>
          <a:p>
            <a:r>
              <a:rPr lang="zh-CN" altLang="en-US" smtClean="0"/>
              <a:t>单源点最短路径</a:t>
            </a:r>
            <a:endParaRPr lang="zh-CN" altLang="en-US"/>
          </a:p>
        </p:txBody>
      </p:sp>
      <p:pic>
        <p:nvPicPr>
          <p:cNvPr id="4" name="图片 3"/>
          <p:cNvPicPr/>
          <p:nvPr/>
        </p:nvPicPr>
        <p:blipFill>
          <a:blip r:embed="rId2"/>
          <a:stretch>
            <a:fillRect/>
          </a:stretch>
        </p:blipFill>
        <p:spPr>
          <a:xfrm>
            <a:off x="7679382" y="1773610"/>
            <a:ext cx="4168224" cy="3478495"/>
          </a:xfrm>
          <a:prstGeom prst="rect">
            <a:avLst/>
          </a:prstGeom>
        </p:spPr>
      </p:pic>
    </p:spTree>
    <p:extLst>
      <p:ext uri="{BB962C8B-B14F-4D97-AF65-F5344CB8AC3E}">
        <p14:creationId xmlns:p14="http://schemas.microsoft.com/office/powerpoint/2010/main" val="325606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7137665" cy="4868199"/>
          </a:xfrm>
        </p:spPr>
        <p:txBody>
          <a:bodyPr>
            <a:normAutofit fontScale="77500" lnSpcReduction="20000"/>
          </a:bodyPr>
          <a:lstStyle/>
          <a:p>
            <a:pPr>
              <a:lnSpc>
                <a:spcPct val="120000"/>
              </a:lnSpc>
            </a:pPr>
            <a:r>
              <a:rPr lang="en-US" altLang="zh-CN" smtClean="0"/>
              <a:t>Dijkstra</a:t>
            </a:r>
            <a:r>
              <a:rPr lang="zh-CN" altLang="zh-CN"/>
              <a:t>算法与</a:t>
            </a:r>
            <a:r>
              <a:rPr lang="en-US" altLang="zh-CN"/>
              <a:t>Prim</a:t>
            </a:r>
            <a:r>
              <a:rPr lang="zh-CN" altLang="zh-CN"/>
              <a:t>算法</a:t>
            </a:r>
            <a:r>
              <a:rPr lang="zh-CN" altLang="zh-CN" smtClean="0"/>
              <a:t>一样是</a:t>
            </a:r>
            <a:r>
              <a:rPr lang="zh-CN" altLang="zh-CN"/>
              <a:t>贪心算法</a:t>
            </a:r>
            <a:r>
              <a:rPr lang="zh-CN" altLang="zh-CN" smtClean="0"/>
              <a:t>，</a:t>
            </a:r>
            <a:endParaRPr lang="en-US" altLang="zh-CN" smtClean="0"/>
          </a:p>
          <a:p>
            <a:pPr>
              <a:lnSpc>
                <a:spcPct val="120000"/>
              </a:lnSpc>
            </a:pPr>
            <a:r>
              <a:rPr lang="zh-CN" altLang="zh-CN" smtClean="0"/>
              <a:t>按照</a:t>
            </a:r>
            <a:r>
              <a:rPr lang="zh-CN" altLang="zh-CN"/>
              <a:t>路径长度不减的次序依次找到源点到</a:t>
            </a:r>
            <a:r>
              <a:rPr lang="zh-CN" altLang="zh-CN" smtClean="0"/>
              <a:t>各终点</a:t>
            </a:r>
            <a:r>
              <a:rPr lang="zh-CN" altLang="zh-CN"/>
              <a:t>的最短路径</a:t>
            </a:r>
            <a:r>
              <a:rPr lang="zh-CN" altLang="zh-CN" smtClean="0"/>
              <a:t>，</a:t>
            </a:r>
            <a:endParaRPr lang="en-US" altLang="zh-CN" smtClean="0"/>
          </a:p>
          <a:p>
            <a:pPr>
              <a:lnSpc>
                <a:spcPct val="120000"/>
              </a:lnSpc>
            </a:pPr>
            <a:r>
              <a:rPr lang="zh-CN" altLang="zh-CN" smtClean="0"/>
              <a:t>找出</a:t>
            </a:r>
            <a:r>
              <a:rPr lang="zh-CN" altLang="zh-CN"/>
              <a:t>的第</a:t>
            </a:r>
            <a:r>
              <a:rPr lang="en-US" altLang="zh-CN"/>
              <a:t>1</a:t>
            </a:r>
            <a:r>
              <a:rPr lang="zh-CN" altLang="zh-CN"/>
              <a:t>条最短路径在即将找出的所有最短路径中长度最短，然后依次递增</a:t>
            </a:r>
            <a:r>
              <a:rPr lang="zh-CN" altLang="zh-CN" smtClean="0"/>
              <a:t>。</a:t>
            </a:r>
            <a:endParaRPr lang="en-US" altLang="zh-CN" smtClean="0"/>
          </a:p>
          <a:p>
            <a:pPr>
              <a:lnSpc>
                <a:spcPct val="120000"/>
              </a:lnSpc>
            </a:pPr>
            <a:r>
              <a:rPr lang="zh-CN" altLang="zh-CN" smtClean="0"/>
              <a:t>如图，</a:t>
            </a:r>
            <a:r>
              <a:rPr lang="zh-CN" altLang="zh-CN"/>
              <a:t>第</a:t>
            </a:r>
            <a:r>
              <a:rPr lang="en-US" altLang="zh-CN"/>
              <a:t>1</a:t>
            </a:r>
            <a:r>
              <a:rPr lang="zh-CN" altLang="zh-CN"/>
              <a:t>条最短路径是从源点</a:t>
            </a:r>
            <a:r>
              <a:rPr lang="en-US" altLang="zh-CN"/>
              <a:t>0</a:t>
            </a:r>
            <a:r>
              <a:rPr lang="zh-CN" altLang="zh-CN"/>
              <a:t>出发到不经过其它任何顶点直接到达终点</a:t>
            </a:r>
            <a:r>
              <a:rPr lang="en-US" altLang="zh-CN"/>
              <a:t>4</a:t>
            </a:r>
            <a:r>
              <a:rPr lang="zh-CN" altLang="zh-CN"/>
              <a:t>的长度为</a:t>
            </a:r>
            <a:r>
              <a:rPr lang="en-US" altLang="zh-CN"/>
              <a:t>2</a:t>
            </a:r>
            <a:r>
              <a:rPr lang="zh-CN" altLang="zh-CN"/>
              <a:t>的路径</a:t>
            </a:r>
            <a:r>
              <a:rPr lang="zh-CN" altLang="zh-CN" smtClean="0"/>
              <a:t>；</a:t>
            </a:r>
            <a:endParaRPr lang="en-US" altLang="zh-CN" smtClean="0"/>
          </a:p>
          <a:p>
            <a:pPr>
              <a:lnSpc>
                <a:spcPct val="120000"/>
              </a:lnSpc>
            </a:pPr>
            <a:r>
              <a:rPr lang="zh-CN" altLang="zh-CN" smtClean="0"/>
              <a:t>第</a:t>
            </a:r>
            <a:r>
              <a:rPr lang="en-US" altLang="zh-CN"/>
              <a:t>2</a:t>
            </a:r>
            <a:r>
              <a:rPr lang="zh-CN" altLang="zh-CN"/>
              <a:t>条路径可能是从源点直接</a:t>
            </a:r>
            <a:r>
              <a:rPr lang="zh-CN" altLang="zh-CN" smtClean="0"/>
              <a:t>到达终点</a:t>
            </a:r>
            <a:r>
              <a:rPr lang="zh-CN" altLang="zh-CN"/>
              <a:t>，或经过刚才已找到最短路径的顶点</a:t>
            </a:r>
            <a:r>
              <a:rPr lang="en-US" altLang="zh-CN"/>
              <a:t>4</a:t>
            </a:r>
            <a:r>
              <a:rPr lang="zh-CN" altLang="zh-CN"/>
              <a:t>再到达终点的路径，取决于两种情形下的</a:t>
            </a:r>
            <a:r>
              <a:rPr lang="zh-CN" altLang="zh-CN" smtClean="0"/>
              <a:t>路径哪条更</a:t>
            </a:r>
            <a:r>
              <a:rPr lang="zh-CN" altLang="zh-CN"/>
              <a:t>短。</a:t>
            </a:r>
          </a:p>
          <a:p>
            <a:pPr>
              <a:lnSpc>
                <a:spcPct val="120000"/>
              </a:lnSpc>
            </a:pPr>
            <a:endParaRPr lang="zh-CN" altLang="en-US"/>
          </a:p>
        </p:txBody>
      </p:sp>
      <p:sp>
        <p:nvSpPr>
          <p:cNvPr id="3" name="标题 2"/>
          <p:cNvSpPr>
            <a:spLocks noGrp="1"/>
          </p:cNvSpPr>
          <p:nvPr>
            <p:ph type="title"/>
          </p:nvPr>
        </p:nvSpPr>
        <p:spPr/>
        <p:txBody>
          <a:bodyPr>
            <a:normAutofit fontScale="90000"/>
          </a:bodyPr>
          <a:lstStyle/>
          <a:p>
            <a:r>
              <a:rPr lang="en-US" altLang="zh-CN"/>
              <a:t>Dijkstra</a:t>
            </a:r>
            <a:r>
              <a:rPr lang="zh-CN" altLang="zh-CN"/>
              <a:t>算法</a:t>
            </a:r>
            <a:endParaRPr lang="zh-CN" altLang="en-US"/>
          </a:p>
        </p:txBody>
      </p:sp>
      <p:pic>
        <p:nvPicPr>
          <p:cNvPr id="4" name="图片 3"/>
          <p:cNvPicPr/>
          <p:nvPr/>
        </p:nvPicPr>
        <p:blipFill>
          <a:blip r:embed="rId2"/>
          <a:stretch>
            <a:fillRect/>
          </a:stretch>
        </p:blipFill>
        <p:spPr>
          <a:xfrm>
            <a:off x="8255446" y="2061642"/>
            <a:ext cx="3592160" cy="3190463"/>
          </a:xfrm>
          <a:prstGeom prst="rect">
            <a:avLst/>
          </a:prstGeom>
        </p:spPr>
      </p:pic>
    </p:spTree>
    <p:extLst>
      <p:ext uri="{BB962C8B-B14F-4D97-AF65-F5344CB8AC3E}">
        <p14:creationId xmlns:p14="http://schemas.microsoft.com/office/powerpoint/2010/main" val="3582094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8622" y="1125538"/>
            <a:ext cx="10736814" cy="4868199"/>
          </a:xfrm>
        </p:spPr>
        <p:txBody>
          <a:bodyPr>
            <a:normAutofit lnSpcReduction="10000"/>
          </a:bodyPr>
          <a:lstStyle/>
          <a:p>
            <a:r>
              <a:rPr lang="zh-CN" altLang="en-US" smtClean="0"/>
              <a:t>（</a:t>
            </a:r>
            <a:r>
              <a:rPr lang="en-US" altLang="zh-CN"/>
              <a:t>1</a:t>
            </a:r>
            <a:r>
              <a:rPr lang="zh-CN" altLang="en-US"/>
              <a:t>）集合</a:t>
            </a:r>
            <a:r>
              <a:rPr lang="en-US" altLang="zh-CN"/>
              <a:t>S</a:t>
            </a:r>
            <a:r>
              <a:rPr lang="zh-CN" altLang="en-US"/>
              <a:t>，存储已找到最短路径的终点，初始时含有源点</a:t>
            </a:r>
            <a:r>
              <a:rPr lang="en-US" altLang="zh-CN"/>
              <a:t>0</a:t>
            </a:r>
            <a:r>
              <a:rPr lang="zh-CN" altLang="en-US"/>
              <a:t>。</a:t>
            </a:r>
          </a:p>
          <a:p>
            <a:r>
              <a:rPr lang="zh-CN" altLang="en-US"/>
              <a:t>（</a:t>
            </a:r>
            <a:r>
              <a:rPr lang="en-US" altLang="zh-CN"/>
              <a:t>2</a:t>
            </a:r>
            <a:r>
              <a:rPr lang="zh-CN" altLang="en-US"/>
              <a:t>）长度为</a:t>
            </a:r>
            <a:r>
              <a:rPr lang="en-US" altLang="zh-CN"/>
              <a:t>n</a:t>
            </a:r>
            <a:r>
              <a:rPr lang="zh-CN" altLang="en-US"/>
              <a:t>的</a:t>
            </a:r>
            <a:r>
              <a:rPr lang="en-US" altLang="zh-CN"/>
              <a:t>distance</a:t>
            </a:r>
            <a:r>
              <a:rPr lang="zh-CN" altLang="en-US"/>
              <a:t>数组</a:t>
            </a:r>
          </a:p>
          <a:p>
            <a:pPr marL="903288" indent="0">
              <a:buNone/>
            </a:pPr>
            <a:r>
              <a:rPr lang="en-US" altLang="zh-CN"/>
              <a:t>distance[i]</a:t>
            </a:r>
            <a:r>
              <a:rPr lang="zh-CN" altLang="en-US"/>
              <a:t>中记录源点出发，经过</a:t>
            </a:r>
            <a:r>
              <a:rPr lang="en-US" altLang="zh-CN"/>
              <a:t>S</a:t>
            </a:r>
            <a:r>
              <a:rPr lang="zh-CN" altLang="en-US"/>
              <a:t>中的顶点，到达</a:t>
            </a:r>
            <a:r>
              <a:rPr lang="en-US" altLang="zh-CN"/>
              <a:t>i</a:t>
            </a:r>
            <a:r>
              <a:rPr lang="zh-CN" altLang="en-US"/>
              <a:t>号顶点的最短路径长度。</a:t>
            </a:r>
          </a:p>
          <a:p>
            <a:r>
              <a:rPr lang="zh-CN" altLang="en-US"/>
              <a:t>（</a:t>
            </a:r>
            <a:r>
              <a:rPr lang="en-US" altLang="zh-CN"/>
              <a:t>3</a:t>
            </a:r>
            <a:r>
              <a:rPr lang="zh-CN" altLang="en-US"/>
              <a:t>）长度为</a:t>
            </a:r>
            <a:r>
              <a:rPr lang="en-US" altLang="zh-CN"/>
              <a:t>n</a:t>
            </a:r>
            <a:r>
              <a:rPr lang="zh-CN" altLang="en-US"/>
              <a:t>的</a:t>
            </a:r>
            <a:r>
              <a:rPr lang="en-US" altLang="zh-CN"/>
              <a:t>pre</a:t>
            </a:r>
            <a:r>
              <a:rPr lang="zh-CN" altLang="en-US"/>
              <a:t>数组</a:t>
            </a:r>
          </a:p>
          <a:p>
            <a:pPr marL="712788" indent="0">
              <a:buNone/>
            </a:pPr>
            <a:r>
              <a:rPr lang="zh-CN" altLang="en-US"/>
              <a:t>与</a:t>
            </a:r>
            <a:r>
              <a:rPr lang="en-US" altLang="zh-CN"/>
              <a:t>distance</a:t>
            </a:r>
            <a:r>
              <a:rPr lang="zh-CN" altLang="en-US"/>
              <a:t>数组一一对应，</a:t>
            </a:r>
            <a:r>
              <a:rPr lang="en-US" altLang="zh-CN"/>
              <a:t>pre[i]</a:t>
            </a:r>
            <a:r>
              <a:rPr lang="zh-CN" altLang="en-US"/>
              <a:t>记录的是从源点出发，经过</a:t>
            </a:r>
            <a:r>
              <a:rPr lang="en-US" altLang="zh-CN"/>
              <a:t>S</a:t>
            </a:r>
            <a:r>
              <a:rPr lang="zh-CN" altLang="en-US"/>
              <a:t>中的顶点，到达</a:t>
            </a:r>
            <a:r>
              <a:rPr lang="en-US" altLang="zh-CN"/>
              <a:t>i</a:t>
            </a:r>
            <a:r>
              <a:rPr lang="zh-CN" altLang="en-US"/>
              <a:t>号顶点的这条最短路径的终点的前驱顶点。</a:t>
            </a:r>
          </a:p>
          <a:p>
            <a:endParaRPr lang="zh-CN" altLang="en-US"/>
          </a:p>
        </p:txBody>
      </p:sp>
      <p:sp>
        <p:nvSpPr>
          <p:cNvPr id="3" name="标题 2"/>
          <p:cNvSpPr>
            <a:spLocks noGrp="1"/>
          </p:cNvSpPr>
          <p:nvPr>
            <p:ph type="title"/>
          </p:nvPr>
        </p:nvSpPr>
        <p:spPr/>
        <p:txBody>
          <a:bodyPr>
            <a:normAutofit fontScale="90000"/>
          </a:bodyPr>
          <a:lstStyle/>
          <a:p>
            <a:r>
              <a:rPr lang="zh-CN" altLang="en-US" smtClean="0"/>
              <a:t>辅助数据结构</a:t>
            </a:r>
            <a:endParaRPr lang="zh-CN" altLang="en-US"/>
          </a:p>
        </p:txBody>
      </p:sp>
    </p:spTree>
    <p:extLst>
      <p:ext uri="{BB962C8B-B14F-4D97-AF65-F5344CB8AC3E}">
        <p14:creationId xmlns:p14="http://schemas.microsoft.com/office/powerpoint/2010/main" val="145994273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a:bodyPr>
          <a:lstStyle/>
          <a:p>
            <a:r>
              <a:rPr lang="zh-CN" altLang="zh-CN" smtClean="0"/>
              <a:t>（</a:t>
            </a:r>
            <a:r>
              <a:rPr lang="en-US" altLang="zh-CN"/>
              <a:t>1</a:t>
            </a:r>
            <a:r>
              <a:rPr lang="zh-CN" altLang="zh-CN"/>
              <a:t>）初始化</a:t>
            </a:r>
            <a:r>
              <a:rPr lang="en-US" altLang="zh-CN"/>
              <a:t>distance</a:t>
            </a:r>
            <a:r>
              <a:rPr lang="zh-CN" altLang="zh-CN"/>
              <a:t>和</a:t>
            </a:r>
            <a:r>
              <a:rPr lang="en-US" altLang="zh-CN"/>
              <a:t>pre</a:t>
            </a:r>
            <a:r>
              <a:rPr lang="zh-CN" altLang="zh-CN"/>
              <a:t>数组数组，</a:t>
            </a:r>
            <a:r>
              <a:rPr lang="en-US" altLang="zh-CN"/>
              <a:t>distance[i]</a:t>
            </a:r>
            <a:r>
              <a:rPr lang="zh-CN" altLang="zh-CN"/>
              <a:t>为边</a:t>
            </a:r>
            <a:r>
              <a:rPr lang="en-US" altLang="zh-CN"/>
              <a:t>&lt;0,i&gt;</a:t>
            </a:r>
            <a:r>
              <a:rPr lang="zh-CN" altLang="zh-CN"/>
              <a:t>的权值（如果该边不存在，即为∞），即对应于</a:t>
            </a:r>
            <a:r>
              <a:rPr lang="en-US" altLang="zh-CN"/>
              <a:t>G</a:t>
            </a:r>
            <a:r>
              <a:rPr lang="zh-CN" altLang="zh-CN"/>
              <a:t>的邻接矩阵中</a:t>
            </a:r>
            <a:r>
              <a:rPr lang="en-US" altLang="zh-CN"/>
              <a:t>0</a:t>
            </a:r>
            <a:r>
              <a:rPr lang="zh-CN" altLang="zh-CN"/>
              <a:t>行的元素，注意确保</a:t>
            </a:r>
            <a:r>
              <a:rPr lang="en-US" altLang="zh-CN"/>
              <a:t>distance[0]</a:t>
            </a:r>
            <a:r>
              <a:rPr lang="zh-CN" altLang="zh-CN"/>
              <a:t>为</a:t>
            </a:r>
            <a:r>
              <a:rPr lang="en-US" altLang="zh-CN"/>
              <a:t>0</a:t>
            </a:r>
            <a:r>
              <a:rPr lang="zh-CN" altLang="zh-CN"/>
              <a:t>，即表示它已在</a:t>
            </a:r>
            <a:r>
              <a:rPr lang="en-US" altLang="zh-CN"/>
              <a:t>S</a:t>
            </a:r>
            <a:r>
              <a:rPr lang="zh-CN" altLang="zh-CN"/>
              <a:t>集合中。初始化所有的</a:t>
            </a:r>
            <a:r>
              <a:rPr lang="en-US" altLang="zh-CN"/>
              <a:t>pre[i]</a:t>
            </a:r>
            <a:r>
              <a:rPr lang="zh-CN" altLang="zh-CN"/>
              <a:t>为起点</a:t>
            </a:r>
            <a:r>
              <a:rPr lang="en-US" altLang="zh-CN"/>
              <a:t>0</a:t>
            </a:r>
            <a:r>
              <a:rPr lang="zh-CN" altLang="zh-CN" smtClean="0"/>
              <a:t>。</a:t>
            </a:r>
            <a:endParaRPr lang="zh-CN" altLang="zh-CN"/>
          </a:p>
          <a:p>
            <a:r>
              <a:rPr lang="zh-CN" altLang="zh-CN"/>
              <a:t>（</a:t>
            </a:r>
            <a:r>
              <a:rPr lang="en-US" altLang="zh-CN"/>
              <a:t>2</a:t>
            </a:r>
            <a:r>
              <a:rPr lang="zh-CN" altLang="zh-CN"/>
              <a:t>）循环执行</a:t>
            </a:r>
            <a:r>
              <a:rPr lang="en-US" altLang="zh-CN"/>
              <a:t>n-1</a:t>
            </a:r>
            <a:r>
              <a:rPr lang="zh-CN" altLang="zh-CN"/>
              <a:t>次：</a:t>
            </a:r>
          </a:p>
          <a:p>
            <a:pPr marL="712788" indent="0">
              <a:buNone/>
            </a:pPr>
            <a:r>
              <a:rPr lang="zh-CN" altLang="zh-CN"/>
              <a:t>①从</a:t>
            </a:r>
            <a:r>
              <a:rPr lang="en-US" altLang="zh-CN"/>
              <a:t>distance</a:t>
            </a:r>
            <a:r>
              <a:rPr lang="zh-CN" altLang="zh-CN"/>
              <a:t>数组中找出非</a:t>
            </a:r>
            <a:r>
              <a:rPr lang="en-US" altLang="zh-CN"/>
              <a:t>0</a:t>
            </a:r>
            <a:r>
              <a:rPr lang="zh-CN" altLang="zh-CN"/>
              <a:t>的最小权值所对应的最短</a:t>
            </a:r>
            <a:r>
              <a:rPr lang="zh-CN" altLang="zh-CN" smtClean="0"/>
              <a:t>路径</a:t>
            </a:r>
            <a:r>
              <a:rPr lang="zh-CN" altLang="en-US" smtClean="0"/>
              <a:t>；</a:t>
            </a:r>
            <a:endParaRPr lang="zh-CN" altLang="zh-CN"/>
          </a:p>
          <a:p>
            <a:pPr marL="712788" indent="0">
              <a:buNone/>
            </a:pPr>
            <a:r>
              <a:rPr lang="zh-CN" altLang="zh-CN"/>
              <a:t>②更新数组中其它非</a:t>
            </a:r>
            <a:r>
              <a:rPr lang="en-US" altLang="zh-CN"/>
              <a:t>0</a:t>
            </a:r>
            <a:r>
              <a:rPr lang="zh-CN" altLang="zh-CN"/>
              <a:t>的</a:t>
            </a:r>
            <a:r>
              <a:rPr lang="en-US" altLang="zh-CN"/>
              <a:t>distance</a:t>
            </a:r>
            <a:r>
              <a:rPr lang="zh-CN" altLang="zh-CN"/>
              <a:t>值和</a:t>
            </a:r>
            <a:r>
              <a:rPr lang="en-US" altLang="zh-CN"/>
              <a:t>pre</a:t>
            </a:r>
            <a:r>
              <a:rPr lang="zh-CN" altLang="zh-CN"/>
              <a:t>值，</a:t>
            </a:r>
            <a:r>
              <a:rPr lang="en-US" altLang="zh-CN"/>
              <a:t>distance[i]=min(distance[i],distance[k]+&lt;k,i&gt;</a:t>
            </a:r>
            <a:r>
              <a:rPr lang="zh-CN" altLang="zh-CN"/>
              <a:t>的权值</a:t>
            </a:r>
            <a:r>
              <a:rPr lang="en-US" altLang="zh-CN"/>
              <a:t>)</a:t>
            </a:r>
            <a:r>
              <a:rPr lang="zh-CN" altLang="zh-CN"/>
              <a:t>，如果</a:t>
            </a:r>
            <a:r>
              <a:rPr lang="en-US" altLang="zh-CN"/>
              <a:t>distance</a:t>
            </a:r>
            <a:r>
              <a:rPr lang="zh-CN" altLang="zh-CN"/>
              <a:t>更新为后者，则同时更新</a:t>
            </a:r>
            <a:r>
              <a:rPr lang="en-US" altLang="zh-CN"/>
              <a:t>pre[i]</a:t>
            </a:r>
            <a:r>
              <a:rPr lang="zh-CN" altLang="zh-CN"/>
              <a:t>为</a:t>
            </a:r>
            <a:r>
              <a:rPr lang="en-US" altLang="zh-CN"/>
              <a:t>k</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zh-CN" smtClean="0"/>
              <a:t>算法步骤</a:t>
            </a:r>
            <a:endParaRPr lang="zh-CN" altLang="en-US"/>
          </a:p>
        </p:txBody>
      </p:sp>
    </p:spTree>
    <p:extLst>
      <p:ext uri="{BB962C8B-B14F-4D97-AF65-F5344CB8AC3E}">
        <p14:creationId xmlns:p14="http://schemas.microsoft.com/office/powerpoint/2010/main" val="11410447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求解过程</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16443598"/>
              </p:ext>
            </p:extLst>
          </p:nvPr>
        </p:nvGraphicFramePr>
        <p:xfrm>
          <a:off x="622598" y="1053531"/>
          <a:ext cx="9145015" cy="5112567"/>
        </p:xfrm>
        <a:graphic>
          <a:graphicData uri="http://schemas.openxmlformats.org/drawingml/2006/table">
            <a:tbl>
              <a:tblPr firstRow="1" firstCol="1" bandRow="1">
                <a:tableStyleId>{5C22544A-7EE6-4342-B048-85BDC9FD1C3A}</a:tableStyleId>
              </a:tblPr>
              <a:tblGrid>
                <a:gridCol w="1025610"/>
                <a:gridCol w="1367480"/>
                <a:gridCol w="561730"/>
                <a:gridCol w="1060066"/>
                <a:gridCol w="1230419"/>
                <a:gridCol w="779942"/>
                <a:gridCol w="779942"/>
                <a:gridCol w="779942"/>
                <a:gridCol w="779942"/>
                <a:gridCol w="779942"/>
              </a:tblGrid>
              <a:tr h="354624">
                <a:tc rowSpan="3">
                  <a:txBody>
                    <a:bodyPr/>
                    <a:lstStyle/>
                    <a:p>
                      <a:pPr algn="ctr">
                        <a:spcAft>
                          <a:spcPts val="0"/>
                        </a:spcAft>
                      </a:pPr>
                      <a:r>
                        <a:rPr lang="zh-CN" sz="2000" kern="100">
                          <a:effectLst/>
                        </a:rPr>
                        <a:t>迭代次数</a:t>
                      </a:r>
                      <a:endParaRPr lang="zh-CN" sz="2000" kern="100">
                        <a:effectLst/>
                        <a:latin typeface="Times New Roman"/>
                        <a:ea typeface="宋体"/>
                        <a:cs typeface="Times New Roman"/>
                      </a:endParaRPr>
                    </a:p>
                  </a:txBody>
                  <a:tcPr marL="68580" marR="68580" marT="0" marB="0" anchor="ctr"/>
                </a:tc>
                <a:tc rowSpan="3">
                  <a:txBody>
                    <a:bodyPr/>
                    <a:lstStyle/>
                    <a:p>
                      <a:pPr algn="ctr">
                        <a:spcAft>
                          <a:spcPts val="0"/>
                        </a:spcAft>
                      </a:pPr>
                      <a:r>
                        <a:rPr lang="zh-CN" sz="2000" kern="100">
                          <a:effectLst/>
                        </a:rPr>
                        <a:t>最短路径</a:t>
                      </a:r>
                      <a:endParaRPr lang="zh-CN" sz="2000" kern="100">
                        <a:effectLst/>
                        <a:latin typeface="Times New Roman"/>
                        <a:ea typeface="宋体"/>
                        <a:cs typeface="Times New Roman"/>
                      </a:endParaRPr>
                    </a:p>
                  </a:txBody>
                  <a:tcPr marL="68580" marR="68580" marT="0" marB="0" anchor="ctr"/>
                </a:tc>
                <a:tc rowSpan="3">
                  <a:txBody>
                    <a:bodyPr/>
                    <a:lstStyle/>
                    <a:p>
                      <a:pPr algn="ctr">
                        <a:spcAft>
                          <a:spcPts val="0"/>
                        </a:spcAft>
                      </a:pPr>
                      <a:r>
                        <a:rPr lang="zh-CN" sz="2000" kern="100">
                          <a:effectLst/>
                        </a:rPr>
                        <a:t>路径长度</a:t>
                      </a:r>
                      <a:endParaRPr lang="zh-CN" sz="2000" kern="100">
                        <a:effectLst/>
                        <a:latin typeface="Times New Roman"/>
                        <a:ea typeface="宋体"/>
                        <a:cs typeface="Times New Roman"/>
                      </a:endParaRPr>
                    </a:p>
                  </a:txBody>
                  <a:tcPr marL="68580" marR="68580" marT="0" marB="0" anchor="ctr"/>
                </a:tc>
                <a:tc rowSpan="3">
                  <a:txBody>
                    <a:bodyPr/>
                    <a:lstStyle/>
                    <a:p>
                      <a:pPr algn="ctr">
                        <a:spcAft>
                          <a:spcPts val="0"/>
                        </a:spcAft>
                      </a:pPr>
                      <a:r>
                        <a:rPr lang="zh-CN" sz="2000" kern="100">
                          <a:effectLst/>
                        </a:rPr>
                        <a:t>加入</a:t>
                      </a:r>
                      <a:r>
                        <a:rPr lang="en-US" sz="2000" kern="100">
                          <a:effectLst/>
                        </a:rPr>
                        <a:t>S</a:t>
                      </a:r>
                      <a:r>
                        <a:rPr lang="zh-CN" sz="2000" kern="100">
                          <a:effectLst/>
                        </a:rPr>
                        <a:t>集合的顶点</a:t>
                      </a:r>
                      <a:r>
                        <a:rPr lang="en-US" sz="2000" kern="100">
                          <a:effectLst/>
                        </a:rPr>
                        <a:t>{0}</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i</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0" marR="68580" marT="0" marB="0" anchor="ctr"/>
                </a:tc>
              </a:tr>
              <a:tr h="5910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distance[i]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5</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0" marR="68580" marT="0" marB="0" anchor="ctr"/>
                </a:tc>
              </a:tr>
              <a:tr h="55536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0</a:t>
                      </a:r>
                      <a:endParaRPr lang="zh-CN" sz="2400" kern="100">
                        <a:effectLst/>
                        <a:latin typeface="Times New Roman"/>
                        <a:ea typeface="宋体"/>
                        <a:cs typeface="Times New Roman"/>
                      </a:endParaRPr>
                    </a:p>
                  </a:txBody>
                  <a:tcPr marL="68580" marR="68580" marT="0" marB="0" anchor="ctr"/>
                </a:tc>
              </a:tr>
              <a:tr h="504056">
                <a:tc rowSpan="2">
                  <a:txBody>
                    <a:bodyPr/>
                    <a:lstStyle/>
                    <a:p>
                      <a:pPr algn="ctr">
                        <a:spcAft>
                          <a:spcPts val="0"/>
                        </a:spcAft>
                      </a:pPr>
                      <a:r>
                        <a:rPr lang="en-US" sz="2400" kern="100">
                          <a:effectLst/>
                        </a:rPr>
                        <a:t>1</a:t>
                      </a: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distance[i]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3546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498336">
                <a:tc rowSpan="2">
                  <a:txBody>
                    <a:bodyPr/>
                    <a:lstStyle/>
                    <a:p>
                      <a:pPr algn="ctr">
                        <a:spcAft>
                          <a:spcPts val="0"/>
                        </a:spcAft>
                      </a:pPr>
                      <a:r>
                        <a:rPr lang="en-US" sz="2400" kern="100">
                          <a:effectLst/>
                        </a:rPr>
                        <a:t>2</a:t>
                      </a: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distance[i]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3546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498336">
                <a:tc rowSpan="2">
                  <a:txBody>
                    <a:bodyPr/>
                    <a:lstStyle/>
                    <a:p>
                      <a:pPr algn="ctr">
                        <a:spcAft>
                          <a:spcPts val="0"/>
                        </a:spcAft>
                      </a:pPr>
                      <a:r>
                        <a:rPr lang="en-US" sz="2400" kern="100">
                          <a:effectLst/>
                        </a:rPr>
                        <a:t>3</a:t>
                      </a: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distance[i]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3546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498336">
                <a:tc rowSpan="2">
                  <a:txBody>
                    <a:bodyPr/>
                    <a:lstStyle/>
                    <a:p>
                      <a:pPr algn="ctr">
                        <a:spcAft>
                          <a:spcPts val="0"/>
                        </a:spcAft>
                      </a:pPr>
                      <a:r>
                        <a:rPr lang="en-US" sz="2400" kern="100">
                          <a:effectLst/>
                        </a:rPr>
                        <a:t>4</a:t>
                      </a: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rowSpan="2">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000" kern="100">
                          <a:effectLst/>
                        </a:rPr>
                        <a:t>distance[i]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r h="50405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r>
            </a:tbl>
          </a:graphicData>
        </a:graphic>
      </p:graphicFrame>
      <p:pic>
        <p:nvPicPr>
          <p:cNvPr id="5" name="图片 4"/>
          <p:cNvPicPr/>
          <p:nvPr/>
        </p:nvPicPr>
        <p:blipFill>
          <a:blip r:embed="rId2"/>
          <a:stretch>
            <a:fillRect/>
          </a:stretch>
        </p:blipFill>
        <p:spPr>
          <a:xfrm>
            <a:off x="9839622" y="2277666"/>
            <a:ext cx="2143760" cy="1916430"/>
          </a:xfrm>
          <a:prstGeom prst="rect">
            <a:avLst/>
          </a:prstGeom>
        </p:spPr>
      </p:pic>
    </p:spTree>
    <p:extLst>
      <p:ext uri="{BB962C8B-B14F-4D97-AF65-F5344CB8AC3E}">
        <p14:creationId xmlns:p14="http://schemas.microsoft.com/office/powerpoint/2010/main" val="3945475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18542" y="487338"/>
            <a:ext cx="1152128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dijkstra(</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source):</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distance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.arcs[source][i]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最短路径长度</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pre = [source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到达</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i</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号顶点的最短路径，</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i</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号顶点的前驱</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solved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 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模拟</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集合，记录顶点是否已求得最短路径</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中的顶点其标记为</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True</a:t>
            </a:r>
            <a:b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solved[source]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count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self.findMinDist(solved, distance)</a:t>
            </a:r>
            <a:b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找到一条以</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j</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为终点的最短路径</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solved[k]:</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.arcs[j][k] &lt;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float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"inf"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distance[j]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.arcs[j][k] &lt; distance[k]:</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distance[k] = distance[j]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.arcs[j][k]</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pre[k] = 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self.printShortest(distance, pre, solved, source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0712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测试</a:t>
            </a:r>
            <a:endParaRPr lang="zh-CN" altLang="en-US"/>
          </a:p>
        </p:txBody>
      </p:sp>
      <p:sp>
        <p:nvSpPr>
          <p:cNvPr id="4" name="矩形 3"/>
          <p:cNvSpPr/>
          <p:nvPr/>
        </p:nvSpPr>
        <p:spPr>
          <a:xfrm>
            <a:off x="982638" y="2205658"/>
            <a:ext cx="6092825" cy="1815882"/>
          </a:xfrm>
          <a:prstGeom prst="rect">
            <a:avLst/>
          </a:prstGeom>
        </p:spPr>
        <p:txBody>
          <a:bodyPr>
            <a:spAutoFit/>
          </a:bodyPr>
          <a:lstStyle/>
          <a:p>
            <a:r>
              <a:rPr lang="zh-CN" altLang="zh-CN" sz="2800"/>
              <a:t>最短路径</a:t>
            </a:r>
            <a:r>
              <a:rPr lang="en-US" altLang="zh-CN" sz="2800"/>
              <a:t> 0 -&gt;2 -&gt;1</a:t>
            </a:r>
            <a:r>
              <a:rPr lang="zh-CN" altLang="zh-CN" sz="2800"/>
              <a:t>，长度为：</a:t>
            </a:r>
            <a:r>
              <a:rPr lang="en-US" altLang="zh-CN" sz="2800"/>
              <a:t> 4</a:t>
            </a:r>
            <a:endParaRPr lang="zh-CN" altLang="zh-CN" sz="2800"/>
          </a:p>
          <a:p>
            <a:r>
              <a:rPr lang="zh-CN" altLang="zh-CN" sz="2800"/>
              <a:t>最短路径</a:t>
            </a:r>
            <a:r>
              <a:rPr lang="en-US" altLang="zh-CN" sz="2800"/>
              <a:t> 0 -&gt;2</a:t>
            </a:r>
            <a:r>
              <a:rPr lang="zh-CN" altLang="zh-CN" sz="2800"/>
              <a:t>，长度为：</a:t>
            </a:r>
            <a:r>
              <a:rPr lang="en-US" altLang="zh-CN" sz="2800"/>
              <a:t> 3</a:t>
            </a:r>
            <a:endParaRPr lang="zh-CN" altLang="zh-CN" sz="2800"/>
          </a:p>
          <a:p>
            <a:r>
              <a:rPr lang="zh-CN" altLang="zh-CN" sz="2800"/>
              <a:t>最短路径</a:t>
            </a:r>
            <a:r>
              <a:rPr lang="en-US" altLang="zh-CN" sz="2800"/>
              <a:t> 0 -&gt;2 -&gt;3</a:t>
            </a:r>
            <a:r>
              <a:rPr lang="zh-CN" altLang="zh-CN" sz="2800"/>
              <a:t>，长度为：</a:t>
            </a:r>
            <a:r>
              <a:rPr lang="en-US" altLang="zh-CN" sz="2800"/>
              <a:t> 5</a:t>
            </a:r>
            <a:endParaRPr lang="zh-CN" altLang="zh-CN" sz="2800"/>
          </a:p>
          <a:p>
            <a:r>
              <a:rPr lang="zh-CN" altLang="zh-CN" sz="2800"/>
              <a:t>最短路径</a:t>
            </a:r>
            <a:r>
              <a:rPr lang="en-US" altLang="zh-CN" sz="2800"/>
              <a:t> 0 -&gt;4</a:t>
            </a:r>
            <a:r>
              <a:rPr lang="zh-CN" altLang="zh-CN" sz="2800"/>
              <a:t>，长度为：</a:t>
            </a:r>
            <a:r>
              <a:rPr lang="en-US" altLang="zh-CN" sz="2800"/>
              <a:t> 2</a:t>
            </a:r>
            <a:endParaRPr lang="zh-CN" altLang="zh-CN" sz="2800"/>
          </a:p>
        </p:txBody>
      </p:sp>
      <p:pic>
        <p:nvPicPr>
          <p:cNvPr id="5" name="图片 4"/>
          <p:cNvPicPr/>
          <p:nvPr/>
        </p:nvPicPr>
        <p:blipFill>
          <a:blip r:embed="rId2"/>
          <a:stretch>
            <a:fillRect/>
          </a:stretch>
        </p:blipFill>
        <p:spPr>
          <a:xfrm>
            <a:off x="7895406" y="1364478"/>
            <a:ext cx="3592160" cy="3190463"/>
          </a:xfrm>
          <a:prstGeom prst="rect">
            <a:avLst/>
          </a:prstGeom>
        </p:spPr>
      </p:pic>
    </p:spTree>
    <p:extLst>
      <p:ext uri="{BB962C8B-B14F-4D97-AF65-F5344CB8AC3E}">
        <p14:creationId xmlns:p14="http://schemas.microsoft.com/office/powerpoint/2010/main" val="365209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求每对顶点之间的最短路径是指求解有向图中任意一对顶点之间的最短路径</a:t>
            </a:r>
            <a:r>
              <a:rPr lang="zh-CN" altLang="zh-CN" smtClean="0"/>
              <a:t>。</a:t>
            </a:r>
            <a:endParaRPr lang="en-US" altLang="zh-CN" smtClean="0"/>
          </a:p>
          <a:p>
            <a:r>
              <a:rPr lang="zh-CN" altLang="zh-CN" smtClean="0"/>
              <a:t>如图中</a:t>
            </a:r>
            <a:r>
              <a:rPr lang="zh-CN" altLang="zh-CN"/>
              <a:t>，需分别求解出</a:t>
            </a:r>
            <a:r>
              <a:rPr lang="en-US" altLang="zh-CN"/>
              <a:t>0</a:t>
            </a:r>
            <a:r>
              <a:rPr lang="zh-CN" altLang="zh-CN"/>
              <a:t>、</a:t>
            </a:r>
            <a:r>
              <a:rPr lang="en-US" altLang="zh-CN"/>
              <a:t>1</a:t>
            </a:r>
            <a:r>
              <a:rPr lang="zh-CN" altLang="zh-CN"/>
              <a:t>、</a:t>
            </a:r>
            <a:r>
              <a:rPr lang="en-US" altLang="zh-CN"/>
              <a:t>2</a:t>
            </a:r>
            <a:r>
              <a:rPr lang="zh-CN" altLang="zh-CN"/>
              <a:t>、</a:t>
            </a:r>
            <a:r>
              <a:rPr lang="en-US" altLang="zh-CN"/>
              <a:t>3</a:t>
            </a:r>
            <a:r>
              <a:rPr lang="zh-CN" altLang="zh-CN"/>
              <a:t>各个顶点到其余</a:t>
            </a:r>
            <a:r>
              <a:rPr lang="en-US" altLang="zh-CN"/>
              <a:t>3</a:t>
            </a:r>
            <a:r>
              <a:rPr lang="zh-CN" altLang="zh-CN"/>
              <a:t>个顶点的最短路径，共有</a:t>
            </a:r>
            <a:r>
              <a:rPr lang="en-US" altLang="zh-CN"/>
              <a:t>12</a:t>
            </a:r>
            <a:r>
              <a:rPr lang="zh-CN" altLang="zh-CN"/>
              <a:t>条路径</a:t>
            </a:r>
            <a:r>
              <a:rPr lang="zh-CN" altLang="zh-CN" smtClean="0"/>
              <a:t>。</a:t>
            </a:r>
            <a:endParaRPr lang="en-US" altLang="zh-CN" smtClean="0"/>
          </a:p>
          <a:p>
            <a:r>
              <a:rPr lang="zh-CN" altLang="zh-CN" smtClean="0"/>
              <a:t>可以</a:t>
            </a:r>
            <a:r>
              <a:rPr lang="zh-CN" altLang="zh-CN"/>
              <a:t>分别以</a:t>
            </a:r>
            <a:r>
              <a:rPr lang="en-US" altLang="zh-CN"/>
              <a:t>0</a:t>
            </a:r>
            <a:r>
              <a:rPr lang="zh-CN" altLang="zh-CN"/>
              <a:t>、</a:t>
            </a:r>
            <a:r>
              <a:rPr lang="en-US" altLang="zh-CN"/>
              <a:t>1</a:t>
            </a:r>
            <a:r>
              <a:rPr lang="zh-CN" altLang="zh-CN"/>
              <a:t>、</a:t>
            </a:r>
            <a:r>
              <a:rPr lang="en-US" altLang="zh-CN"/>
              <a:t>2</a:t>
            </a:r>
            <a:r>
              <a:rPr lang="zh-CN" altLang="zh-CN"/>
              <a:t>、</a:t>
            </a:r>
            <a:r>
              <a:rPr lang="en-US" altLang="zh-CN"/>
              <a:t>3</a:t>
            </a:r>
            <a:r>
              <a:rPr lang="zh-CN" altLang="zh-CN"/>
              <a:t>作为源点调用</a:t>
            </a:r>
            <a:r>
              <a:rPr lang="en-US" altLang="zh-CN"/>
              <a:t>dijkstra</a:t>
            </a:r>
            <a:r>
              <a:rPr lang="zh-CN" altLang="zh-CN"/>
              <a:t>算法进行求解，算法效率为</a:t>
            </a:r>
            <a:r>
              <a:rPr lang="en-US" altLang="zh-CN"/>
              <a:t>O(n</a:t>
            </a:r>
            <a:r>
              <a:rPr lang="en-US" altLang="zh-CN" baseline="30000"/>
              <a:t>3</a:t>
            </a:r>
            <a:r>
              <a:rPr lang="en-US" altLang="zh-CN"/>
              <a:t>)</a:t>
            </a:r>
            <a:r>
              <a:rPr lang="zh-CN" altLang="zh-CN" smtClean="0"/>
              <a:t>。</a:t>
            </a:r>
            <a:endParaRPr lang="en-US" altLang="zh-CN" smtClean="0"/>
          </a:p>
          <a:p>
            <a:r>
              <a:rPr lang="zh-CN" altLang="zh-CN" smtClean="0"/>
              <a:t>更</a:t>
            </a:r>
            <a:r>
              <a:rPr lang="zh-CN" altLang="zh-CN"/>
              <a:t>直接的算法</a:t>
            </a:r>
            <a:r>
              <a:rPr lang="en-US" altLang="zh-CN"/>
              <a:t>Floyd</a:t>
            </a:r>
            <a:r>
              <a:rPr lang="zh-CN" altLang="zh-CN"/>
              <a:t>算法。</a:t>
            </a:r>
          </a:p>
          <a:p>
            <a:endParaRPr lang="zh-CN" altLang="en-US"/>
          </a:p>
        </p:txBody>
      </p:sp>
      <p:sp>
        <p:nvSpPr>
          <p:cNvPr id="3" name="标题 2"/>
          <p:cNvSpPr>
            <a:spLocks noGrp="1"/>
          </p:cNvSpPr>
          <p:nvPr>
            <p:ph type="title"/>
          </p:nvPr>
        </p:nvSpPr>
        <p:spPr/>
        <p:txBody>
          <a:bodyPr>
            <a:normAutofit fontScale="90000"/>
          </a:bodyPr>
          <a:lstStyle/>
          <a:p>
            <a:r>
              <a:rPr lang="zh-CN" altLang="zh-CN"/>
              <a:t>每对顶点间的最短路径</a:t>
            </a:r>
            <a:endParaRPr lang="zh-CN" altLang="en-US"/>
          </a:p>
        </p:txBody>
      </p:sp>
      <p:pic>
        <p:nvPicPr>
          <p:cNvPr id="4" name="图片 3"/>
          <p:cNvPicPr>
            <a:picLocks noChangeAspect="1"/>
          </p:cNvPicPr>
          <p:nvPr/>
        </p:nvPicPr>
        <p:blipFill>
          <a:blip r:embed="rId2"/>
          <a:stretch>
            <a:fillRect/>
          </a:stretch>
        </p:blipFill>
        <p:spPr>
          <a:xfrm>
            <a:off x="8687494" y="4005858"/>
            <a:ext cx="2515172" cy="2615470"/>
          </a:xfrm>
          <a:prstGeom prst="rect">
            <a:avLst/>
          </a:prstGeom>
        </p:spPr>
      </p:pic>
    </p:spTree>
    <p:extLst>
      <p:ext uri="{BB962C8B-B14F-4D97-AF65-F5344CB8AC3E}">
        <p14:creationId xmlns:p14="http://schemas.microsoft.com/office/powerpoint/2010/main" val="68044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设有两个图</a:t>
            </a:r>
            <a:r>
              <a:rPr lang="en-US" altLang="zh-CN"/>
              <a:t>G</a:t>
            </a:r>
            <a:r>
              <a:rPr lang="zh-CN" altLang="en-US"/>
              <a:t>＝</a:t>
            </a:r>
            <a:r>
              <a:rPr lang="en-US" altLang="zh-CN"/>
              <a:t>(V,  E)</a:t>
            </a:r>
            <a:r>
              <a:rPr lang="zh-CN" altLang="en-US"/>
              <a:t>和</a:t>
            </a:r>
            <a:r>
              <a:rPr lang="en-US" altLang="zh-CN"/>
              <a:t>G’</a:t>
            </a:r>
            <a:r>
              <a:rPr lang="zh-CN" altLang="en-US"/>
              <a:t>＝</a:t>
            </a:r>
            <a:r>
              <a:rPr lang="en-US" altLang="zh-CN"/>
              <a:t>(V ’, E ’) </a:t>
            </a:r>
            <a:r>
              <a:rPr lang="zh-CN" altLang="en-US"/>
              <a:t>，若</a:t>
            </a:r>
            <a:r>
              <a:rPr lang="en-US" altLang="zh-CN"/>
              <a:t>V ’</a:t>
            </a:r>
            <a:r>
              <a:rPr lang="zh-CN" altLang="en-US"/>
              <a:t>是</a:t>
            </a:r>
            <a:r>
              <a:rPr lang="en-US" altLang="zh-CN"/>
              <a:t>V </a:t>
            </a:r>
            <a:r>
              <a:rPr lang="zh-CN" altLang="en-US"/>
              <a:t>的子集，即</a:t>
            </a:r>
            <a:r>
              <a:rPr lang="en-US" altLang="zh-CN"/>
              <a:t>V ’ ⊆ V </a:t>
            </a:r>
            <a:r>
              <a:rPr lang="zh-CN" altLang="en-US"/>
              <a:t>，并且</a:t>
            </a:r>
            <a:r>
              <a:rPr lang="en-US" altLang="zh-CN"/>
              <a:t>E ’</a:t>
            </a:r>
            <a:r>
              <a:rPr lang="zh-CN" altLang="en-US"/>
              <a:t>是</a:t>
            </a:r>
            <a:r>
              <a:rPr lang="en-US" altLang="zh-CN"/>
              <a:t>E </a:t>
            </a:r>
            <a:r>
              <a:rPr lang="zh-CN" altLang="en-US"/>
              <a:t>的子集，即</a:t>
            </a:r>
            <a:r>
              <a:rPr lang="en-US" altLang="zh-CN"/>
              <a:t>E ’ ⊆ E </a:t>
            </a:r>
            <a:r>
              <a:rPr lang="zh-CN" altLang="en-US"/>
              <a:t>，则称</a:t>
            </a:r>
            <a:r>
              <a:rPr lang="en-US" altLang="zh-CN"/>
              <a:t>G’</a:t>
            </a:r>
            <a:r>
              <a:rPr lang="zh-CN" altLang="en-US"/>
              <a:t>为</a:t>
            </a:r>
            <a:r>
              <a:rPr lang="en-US" altLang="zh-CN"/>
              <a:t>G</a:t>
            </a:r>
            <a:r>
              <a:rPr lang="zh-CN" altLang="en-US"/>
              <a:t>的子图，记为</a:t>
            </a:r>
            <a:r>
              <a:rPr lang="en-US" altLang="zh-CN"/>
              <a:t>G’ ⊆ G </a:t>
            </a:r>
            <a:r>
              <a:rPr lang="zh-CN" altLang="en-US"/>
              <a:t>。</a:t>
            </a:r>
          </a:p>
          <a:p>
            <a:r>
              <a:rPr lang="zh-CN" altLang="en-US"/>
              <a:t>若</a:t>
            </a:r>
            <a:r>
              <a:rPr lang="en-US" altLang="zh-CN"/>
              <a:t>G’</a:t>
            </a:r>
            <a:r>
              <a:rPr lang="zh-CN" altLang="en-US"/>
              <a:t>为</a:t>
            </a:r>
            <a:r>
              <a:rPr lang="en-US" altLang="zh-CN"/>
              <a:t>G</a:t>
            </a:r>
            <a:r>
              <a:rPr lang="zh-CN" altLang="en-US"/>
              <a:t>的子图，并且</a:t>
            </a:r>
            <a:r>
              <a:rPr lang="en-US" altLang="zh-CN"/>
              <a:t>V’</a:t>
            </a:r>
            <a:r>
              <a:rPr lang="zh-CN" altLang="en-US"/>
              <a:t>＝ </a:t>
            </a:r>
            <a:r>
              <a:rPr lang="en-US" altLang="zh-CN"/>
              <a:t>V </a:t>
            </a:r>
            <a:r>
              <a:rPr lang="zh-CN" altLang="en-US"/>
              <a:t>，则称</a:t>
            </a:r>
            <a:r>
              <a:rPr lang="en-US" altLang="zh-CN"/>
              <a:t>G’</a:t>
            </a:r>
            <a:r>
              <a:rPr lang="zh-CN" altLang="en-US"/>
              <a:t>为</a:t>
            </a:r>
            <a:r>
              <a:rPr lang="en-US" altLang="zh-CN"/>
              <a:t>G</a:t>
            </a:r>
            <a:r>
              <a:rPr lang="zh-CN" altLang="en-US"/>
              <a:t>的生成子图，即包含原图中所有顶点的子图</a:t>
            </a:r>
            <a:r>
              <a:rPr lang="zh-CN" altLang="en-US" smtClean="0"/>
              <a:t>。</a:t>
            </a:r>
            <a:endParaRPr lang="en-US" altLang="zh-CN" smtClean="0"/>
          </a:p>
          <a:p>
            <a:r>
              <a:rPr lang="zh-CN" altLang="en-US"/>
              <a:t>通常</a:t>
            </a:r>
            <a:r>
              <a:rPr lang="zh-CN" altLang="en-US" smtClean="0"/>
              <a:t>一</a:t>
            </a:r>
            <a:r>
              <a:rPr lang="zh-CN" altLang="en-US"/>
              <a:t>个</a:t>
            </a:r>
            <a:r>
              <a:rPr lang="zh-CN" altLang="en-US" smtClean="0"/>
              <a:t>图有多个子图。</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a:t>子图和生成子图</a:t>
            </a:r>
          </a:p>
        </p:txBody>
      </p:sp>
    </p:spTree>
    <p:extLst>
      <p:ext uri="{BB962C8B-B14F-4D97-AF65-F5344CB8AC3E}">
        <p14:creationId xmlns:p14="http://schemas.microsoft.com/office/powerpoint/2010/main" val="321684435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Floyd</a:t>
            </a:r>
            <a:r>
              <a:rPr lang="zh-CN" altLang="zh-CN"/>
              <a:t>算法仍是一个贪心算法，对于</a:t>
            </a:r>
            <a:r>
              <a:rPr lang="en-US" altLang="zh-CN"/>
              <a:t>i</a:t>
            </a:r>
            <a:r>
              <a:rPr lang="zh-CN" altLang="zh-CN"/>
              <a:t>号顶点到</a:t>
            </a:r>
            <a:r>
              <a:rPr lang="en-US" altLang="zh-CN"/>
              <a:t>j</a:t>
            </a:r>
            <a:r>
              <a:rPr lang="zh-CN" altLang="zh-CN"/>
              <a:t>号顶点的最短路径，可能是直接走的路径，也可能是经过其它顶点到达，因此，依次检查</a:t>
            </a:r>
            <a:r>
              <a:rPr lang="en-US" altLang="zh-CN"/>
              <a:t>i</a:t>
            </a:r>
            <a:r>
              <a:rPr lang="zh-CN" altLang="zh-CN"/>
              <a:t>号顶点经过其它的每个</a:t>
            </a:r>
            <a:r>
              <a:rPr lang="zh-CN" altLang="zh-CN" smtClean="0"/>
              <a:t>顶点到达</a:t>
            </a:r>
            <a:r>
              <a:rPr lang="en-US" altLang="zh-CN"/>
              <a:t>j</a:t>
            </a:r>
            <a:r>
              <a:rPr lang="zh-CN" altLang="zh-CN"/>
              <a:t>号顶点是否比上一次更短来依次求解</a:t>
            </a:r>
            <a:r>
              <a:rPr lang="zh-CN" altLang="zh-CN" smtClean="0"/>
              <a:t>。</a:t>
            </a:r>
            <a:endParaRPr lang="en-US" altLang="zh-CN" smtClean="0"/>
          </a:p>
          <a:p>
            <a:r>
              <a:rPr lang="zh-CN" altLang="zh-CN" smtClean="0"/>
              <a:t>由于</a:t>
            </a:r>
            <a:r>
              <a:rPr lang="zh-CN" altLang="zh-CN"/>
              <a:t>要求出任意一对顶点之间的最短路径</a:t>
            </a:r>
            <a:r>
              <a:rPr lang="zh-CN" altLang="zh-CN" smtClean="0"/>
              <a:t>，用</a:t>
            </a:r>
            <a:r>
              <a:rPr lang="zh-CN" altLang="zh-CN"/>
              <a:t>矩阵来表示两个顶点之间的路径长度及路径。</a:t>
            </a:r>
          </a:p>
          <a:p>
            <a:endParaRPr lang="zh-CN" altLang="en-US"/>
          </a:p>
        </p:txBody>
      </p:sp>
      <p:sp>
        <p:nvSpPr>
          <p:cNvPr id="3" name="标题 2"/>
          <p:cNvSpPr>
            <a:spLocks noGrp="1"/>
          </p:cNvSpPr>
          <p:nvPr>
            <p:ph type="title"/>
          </p:nvPr>
        </p:nvSpPr>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89556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lstStyle/>
              <a:p>
                <a:r>
                  <a:rPr lang="zh-CN" altLang="zh-CN"/>
                  <a:t>设路径长度矩阵</a:t>
                </a:r>
                <a:r>
                  <a:rPr lang="en-US" altLang="zh-CN"/>
                  <a:t>D</a:t>
                </a:r>
                <a:r>
                  <a:rPr lang="zh-CN" altLang="zh-CN"/>
                  <a:t>和路径矩阵</a:t>
                </a:r>
                <a:r>
                  <a:rPr lang="en-US" altLang="zh-CN"/>
                  <a:t>P</a:t>
                </a:r>
                <a:r>
                  <a:rPr lang="zh-CN" altLang="zh-CN"/>
                  <a:t>，初始时</a:t>
                </a:r>
                <a:r>
                  <a:rPr lang="en-US" altLang="zh-CN"/>
                  <a:t>D[i][j]</a:t>
                </a:r>
                <a:r>
                  <a:rPr lang="zh-CN" altLang="zh-CN"/>
                  <a:t>为顶点</a:t>
                </a:r>
                <a:r>
                  <a:rPr lang="en-US" altLang="zh-CN"/>
                  <a:t>i</a:t>
                </a:r>
                <a:r>
                  <a:rPr lang="zh-CN" altLang="zh-CN"/>
                  <a:t>不经过其它顶点直接到达顶点</a:t>
                </a:r>
                <a:r>
                  <a:rPr lang="en-US" altLang="zh-CN"/>
                  <a:t>j</a:t>
                </a:r>
                <a:r>
                  <a:rPr lang="zh-CN" altLang="zh-CN"/>
                  <a:t>的路径的长度，如果不存在路径，即为无穷大；</a:t>
                </a:r>
                <a:r>
                  <a:rPr lang="en-US" altLang="zh-CN"/>
                  <a:t>P[i][j]</a:t>
                </a:r>
                <a:r>
                  <a:rPr lang="zh-CN" altLang="zh-CN"/>
                  <a:t>则为上述路径中</a:t>
                </a:r>
                <a:r>
                  <a:rPr lang="en-US" altLang="zh-CN"/>
                  <a:t>j</a:t>
                </a:r>
                <a:r>
                  <a:rPr lang="zh-CN" altLang="zh-CN"/>
                  <a:t>号顶点的前驱顶点，即为</a:t>
                </a:r>
                <a:r>
                  <a:rPr lang="en-US" altLang="zh-CN"/>
                  <a:t>i</a:t>
                </a:r>
                <a:r>
                  <a:rPr lang="zh-CN" altLang="zh-CN"/>
                  <a:t>，如果不存在路径，设为</a:t>
                </a:r>
                <a:r>
                  <a:rPr lang="en-US" altLang="zh-CN"/>
                  <a:t>-1</a:t>
                </a:r>
                <a:r>
                  <a:rPr lang="zh-CN" altLang="zh-CN"/>
                  <a:t>。</a:t>
                </a:r>
              </a:p>
              <a:p>
                <a:r>
                  <a:rPr lang="zh-CN" altLang="zh-CN"/>
                  <a:t>假设初始时路径长度矩阵和路径矩阵分别用</a:t>
                </a:r>
                <a:r>
                  <a:rPr lang="en-US" altLang="zh-CN"/>
                  <a:t>D</a:t>
                </a:r>
                <a:r>
                  <a:rPr lang="en-US" altLang="zh-CN" baseline="30000"/>
                  <a:t>-1</a:t>
                </a:r>
                <a:r>
                  <a:rPr lang="zh-CN" altLang="zh-CN"/>
                  <a:t>和</a:t>
                </a:r>
                <a:r>
                  <a:rPr lang="en-US" altLang="zh-CN"/>
                  <a:t>P</a:t>
                </a:r>
                <a:r>
                  <a:rPr lang="en-US" altLang="zh-CN" baseline="30000"/>
                  <a:t>-1</a:t>
                </a:r>
                <a:r>
                  <a:rPr lang="zh-CN" altLang="zh-CN"/>
                  <a:t>表示，</a:t>
                </a:r>
              </a:p>
              <a:p>
                <a:r>
                  <a:rPr lang="zh-CN" altLang="zh-CN"/>
                  <a:t>则</a:t>
                </a:r>
                <a:r>
                  <a:rPr lang="en-US" altLang="zh-CN"/>
                  <a:t>D</a:t>
                </a:r>
                <a:r>
                  <a:rPr lang="en-US" altLang="zh-CN" baseline="30000"/>
                  <a:t>-1</a:t>
                </a:r>
                <a:r>
                  <a:rPr lang="en-US" altLang="zh-CN"/>
                  <a:t>[i][j]=arcs[i][j],</a:t>
                </a:r>
                <a:endParaRPr lang="zh-CN" altLang="zh-CN"/>
              </a:p>
              <a:p>
                <a:r>
                  <a:rPr lang="en-US" altLang="zh-CN"/>
                  <a:t>P</a:t>
                </a:r>
                <a:r>
                  <a:rPr lang="en-US" altLang="zh-CN" baseline="30000"/>
                  <a:t>-1</a:t>
                </a:r>
                <a:r>
                  <a:rPr lang="en-US" altLang="zh-CN"/>
                  <a:t>[i][j]=</a:t>
                </a:r>
                <a14:m>
                  <m:oMath xmlns:m="http://schemas.openxmlformats.org/officeDocument/2006/math">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r>
                                <a:rPr lang="en-US" altLang="zh-CN" i="1">
                                  <a:latin typeface="Cambria Math"/>
                                </a:rPr>
                                <m:t>𝑖</m:t>
                              </m:r>
                              <m:r>
                                <a:rPr lang="en-US" altLang="zh-CN" i="1">
                                  <a:latin typeface="Cambria Math"/>
                                </a:rPr>
                                <m:t>       </m:t>
                              </m:r>
                              <m:r>
                                <a:rPr lang="en-US" altLang="zh-CN" i="1">
                                  <a:latin typeface="Cambria Math"/>
                                </a:rPr>
                                <m:t>𝑖</m:t>
                              </m:r>
                              <m:r>
                                <a:rPr lang="zh-CN" altLang="zh-CN" i="1">
                                  <a:latin typeface="Cambria Math"/>
                                </a:rPr>
                                <m:t>到</m:t>
                              </m:r>
                              <m:r>
                                <a:rPr lang="en-US" altLang="zh-CN" i="1">
                                  <a:latin typeface="Cambria Math"/>
                                </a:rPr>
                                <m:t>𝑗</m:t>
                              </m:r>
                              <m:r>
                                <a:rPr lang="zh-CN" altLang="zh-CN" i="1">
                                  <a:latin typeface="Cambria Math"/>
                                </a:rPr>
                                <m:t>存在边</m:t>
                              </m:r>
                            </m:e>
                          </m:mr>
                          <m:mr>
                            <m:e>
                              <m:r>
                                <a:rPr lang="en-US" altLang="zh-CN" i="1">
                                  <a:latin typeface="Cambria Math"/>
                                </a:rPr>
                                <m:t>−1        </m:t>
                              </m:r>
                              <m:r>
                                <a:rPr lang="en-US" altLang="zh-CN" i="1">
                                  <a:latin typeface="Cambria Math"/>
                                </a:rPr>
                                <m:t>𝑖</m:t>
                              </m:r>
                              <m:r>
                                <a:rPr lang="zh-CN" altLang="zh-CN" i="1">
                                  <a:latin typeface="Cambria Math"/>
                                </a:rPr>
                                <m:t>到</m:t>
                              </m:r>
                              <m:r>
                                <a:rPr lang="en-US" altLang="zh-CN" i="1">
                                  <a:latin typeface="Cambria Math"/>
                                </a:rPr>
                                <m:t>𝑗</m:t>
                              </m:r>
                              <m:r>
                                <a:rPr lang="zh-CN" altLang="zh-CN" i="1">
                                  <a:latin typeface="Cambria Math"/>
                                </a:rPr>
                                <m:t>不存在边</m:t>
                              </m:r>
                            </m:e>
                          </m:mr>
                        </m:m>
                      </m:e>
                    </m:d>
                  </m:oMath>
                </a14:m>
                <a:endParaRPr lang="zh-CN" altLang="zh-CN"/>
              </a:p>
              <a:p>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2"/>
                <a:stretch>
                  <a:fillRect l="-1022" t="-1877" r="-482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23410134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a:bodyPr>
          <a:lstStyle/>
          <a:p>
            <a:pPr>
              <a:lnSpc>
                <a:spcPct val="110000"/>
              </a:lnSpc>
            </a:pPr>
            <a:r>
              <a:rPr lang="zh-CN" altLang="zh-CN" smtClean="0"/>
              <a:t>循环</a:t>
            </a:r>
            <a:r>
              <a:rPr lang="en-US" altLang="zh-CN"/>
              <a:t>n</a:t>
            </a:r>
            <a:r>
              <a:rPr lang="zh-CN" altLang="zh-CN"/>
              <a:t>次，在执行第</a:t>
            </a:r>
            <a:r>
              <a:rPr lang="en-US" altLang="zh-CN"/>
              <a:t>k(0≤k&lt;n)</a:t>
            </a:r>
            <a:r>
              <a:rPr lang="zh-CN" altLang="zh-CN"/>
              <a:t>次循环时：</a:t>
            </a:r>
          </a:p>
          <a:p>
            <a:pPr>
              <a:lnSpc>
                <a:spcPct val="110000"/>
              </a:lnSpc>
            </a:pPr>
            <a:r>
              <a:rPr lang="zh-CN" altLang="zh-CN"/>
              <a:t>依次检查每一个</a:t>
            </a:r>
            <a:r>
              <a:rPr lang="en-US" altLang="zh-CN"/>
              <a:t>D[i][j],</a:t>
            </a:r>
            <a:r>
              <a:rPr lang="zh-CN" altLang="zh-CN"/>
              <a:t>如果</a:t>
            </a:r>
            <a:r>
              <a:rPr lang="en-US" altLang="zh-CN"/>
              <a:t>i</a:t>
            </a:r>
            <a:r>
              <a:rPr lang="zh-CN" altLang="zh-CN"/>
              <a:t>号顶点经过</a:t>
            </a:r>
            <a:r>
              <a:rPr lang="en-US" altLang="zh-CN"/>
              <a:t>k</a:t>
            </a:r>
            <a:r>
              <a:rPr lang="zh-CN" altLang="zh-CN"/>
              <a:t>号顶点到达</a:t>
            </a:r>
            <a:r>
              <a:rPr lang="en-US" altLang="zh-CN"/>
              <a:t>j</a:t>
            </a:r>
            <a:r>
              <a:rPr lang="zh-CN" altLang="zh-CN"/>
              <a:t>号顶点的路径长度更短，则修改</a:t>
            </a:r>
            <a:r>
              <a:rPr lang="en-US" altLang="zh-CN"/>
              <a:t>D[i][j]</a:t>
            </a:r>
            <a:r>
              <a:rPr lang="zh-CN" altLang="zh-CN"/>
              <a:t>为此更小值，同时</a:t>
            </a:r>
            <a:r>
              <a:rPr lang="zh-CN" altLang="zh-CN">
                <a:solidFill>
                  <a:srgbClr val="FF0000"/>
                </a:solidFill>
              </a:rPr>
              <a:t>更新</a:t>
            </a:r>
            <a:r>
              <a:rPr lang="en-US" altLang="zh-CN">
                <a:solidFill>
                  <a:srgbClr val="FF0000"/>
                </a:solidFill>
              </a:rPr>
              <a:t>P[i][j]</a:t>
            </a:r>
            <a:r>
              <a:rPr lang="zh-CN" altLang="zh-CN">
                <a:solidFill>
                  <a:srgbClr val="FF0000"/>
                </a:solidFill>
              </a:rPr>
              <a:t>为</a:t>
            </a:r>
            <a:r>
              <a:rPr lang="en-US" altLang="zh-CN">
                <a:solidFill>
                  <a:srgbClr val="FF0000"/>
                </a:solidFill>
              </a:rPr>
              <a:t>k</a:t>
            </a:r>
            <a:r>
              <a:rPr lang="zh-CN" altLang="zh-CN">
                <a:solidFill>
                  <a:srgbClr val="FF0000"/>
                </a:solidFill>
              </a:rPr>
              <a:t>号顶点到</a:t>
            </a:r>
            <a:r>
              <a:rPr lang="en-US" altLang="zh-CN">
                <a:solidFill>
                  <a:srgbClr val="FF0000"/>
                </a:solidFill>
              </a:rPr>
              <a:t>j</a:t>
            </a:r>
            <a:r>
              <a:rPr lang="zh-CN" altLang="zh-CN">
                <a:solidFill>
                  <a:srgbClr val="FF0000"/>
                </a:solidFill>
              </a:rPr>
              <a:t>号顶点的最短路径的前驱顶点，即更新为</a:t>
            </a:r>
            <a:r>
              <a:rPr lang="en-US" altLang="zh-CN">
                <a:solidFill>
                  <a:srgbClr val="FF0000"/>
                </a:solidFill>
              </a:rPr>
              <a:t>P[k][j]</a:t>
            </a:r>
            <a:r>
              <a:rPr lang="zh-CN" altLang="zh-CN"/>
              <a:t>。假设经过</a:t>
            </a:r>
            <a:r>
              <a:rPr lang="en-US" altLang="zh-CN"/>
              <a:t>k</a:t>
            </a:r>
            <a:r>
              <a:rPr lang="zh-CN" altLang="zh-CN"/>
              <a:t>号顶点时的路径长度和路径矩阵分别用</a:t>
            </a:r>
            <a:r>
              <a:rPr lang="en-US" altLang="zh-CN"/>
              <a:t>D</a:t>
            </a:r>
            <a:r>
              <a:rPr lang="en-US" altLang="zh-CN" baseline="30000"/>
              <a:t>k</a:t>
            </a:r>
            <a:r>
              <a:rPr lang="zh-CN" altLang="zh-CN"/>
              <a:t>和</a:t>
            </a:r>
            <a:r>
              <a:rPr lang="en-US" altLang="zh-CN"/>
              <a:t>P</a:t>
            </a:r>
            <a:r>
              <a:rPr lang="en-US" altLang="zh-CN" baseline="30000"/>
              <a:t>k</a:t>
            </a:r>
            <a:r>
              <a:rPr lang="zh-CN" altLang="zh-CN"/>
              <a:t>表示。</a:t>
            </a:r>
          </a:p>
          <a:p>
            <a:pPr>
              <a:lnSpc>
                <a:spcPct val="110000"/>
              </a:lnSpc>
            </a:pPr>
            <a:r>
              <a:rPr lang="zh-CN" altLang="zh-CN"/>
              <a:t>即：</a:t>
            </a:r>
            <a:r>
              <a:rPr lang="en-US" altLang="zh-CN"/>
              <a:t>D</a:t>
            </a:r>
            <a:r>
              <a:rPr lang="en-US" altLang="zh-CN" baseline="30000"/>
              <a:t>k</a:t>
            </a:r>
            <a:r>
              <a:rPr lang="en-US" altLang="zh-CN"/>
              <a:t>[i][j]=min(D</a:t>
            </a:r>
            <a:r>
              <a:rPr lang="en-US" altLang="zh-CN" baseline="30000"/>
              <a:t>k-1</a:t>
            </a:r>
            <a:r>
              <a:rPr lang="en-US" altLang="zh-CN"/>
              <a:t>[i][j], D</a:t>
            </a:r>
            <a:r>
              <a:rPr lang="en-US" altLang="zh-CN" baseline="30000"/>
              <a:t>k-1</a:t>
            </a:r>
            <a:r>
              <a:rPr lang="en-US" altLang="zh-CN"/>
              <a:t>[i][k]+ D</a:t>
            </a:r>
            <a:r>
              <a:rPr lang="en-US" altLang="zh-CN" baseline="30000"/>
              <a:t>k-1</a:t>
            </a:r>
            <a:r>
              <a:rPr lang="en-US" altLang="zh-CN"/>
              <a:t>[k][j])</a:t>
            </a:r>
            <a:r>
              <a:rPr lang="zh-CN" altLang="zh-CN"/>
              <a:t>；</a:t>
            </a:r>
          </a:p>
          <a:p>
            <a:pPr>
              <a:lnSpc>
                <a:spcPct val="110000"/>
              </a:lnSpc>
            </a:pPr>
            <a:r>
              <a:rPr lang="zh-CN" altLang="zh-CN"/>
              <a:t>当</a:t>
            </a:r>
            <a:r>
              <a:rPr lang="en-US" altLang="zh-CN"/>
              <a:t>D</a:t>
            </a:r>
            <a:r>
              <a:rPr lang="en-US" altLang="zh-CN" baseline="30000"/>
              <a:t>k</a:t>
            </a:r>
            <a:r>
              <a:rPr lang="en-US" altLang="zh-CN"/>
              <a:t>[i][j]</a:t>
            </a:r>
            <a:r>
              <a:rPr lang="zh-CN" altLang="zh-CN"/>
              <a:t>更新为</a:t>
            </a:r>
            <a:r>
              <a:rPr lang="en-US" altLang="zh-CN"/>
              <a:t>D</a:t>
            </a:r>
            <a:r>
              <a:rPr lang="en-US" altLang="zh-CN" baseline="30000"/>
              <a:t>k-1</a:t>
            </a:r>
            <a:r>
              <a:rPr lang="en-US" altLang="zh-CN"/>
              <a:t>[i][k]+ D</a:t>
            </a:r>
            <a:r>
              <a:rPr lang="en-US" altLang="zh-CN" baseline="30000"/>
              <a:t>k-1</a:t>
            </a:r>
            <a:r>
              <a:rPr lang="en-US" altLang="zh-CN"/>
              <a:t>[k][j]</a:t>
            </a:r>
            <a:r>
              <a:rPr lang="zh-CN" altLang="zh-CN"/>
              <a:t>时，则</a:t>
            </a:r>
            <a:r>
              <a:rPr lang="en-US" altLang="zh-CN"/>
              <a:t>P</a:t>
            </a:r>
            <a:r>
              <a:rPr lang="en-US" altLang="zh-CN" baseline="30000"/>
              <a:t>k</a:t>
            </a:r>
            <a:r>
              <a:rPr lang="en-US" altLang="zh-CN"/>
              <a:t>[i][j]</a:t>
            </a:r>
            <a:r>
              <a:rPr lang="zh-CN" altLang="zh-CN"/>
              <a:t>更新为</a:t>
            </a:r>
            <a:r>
              <a:rPr lang="en-US" altLang="zh-CN"/>
              <a:t>P</a:t>
            </a:r>
            <a:r>
              <a:rPr lang="en-US" altLang="zh-CN" baseline="30000"/>
              <a:t>k-1</a:t>
            </a:r>
            <a:r>
              <a:rPr lang="en-US" altLang="zh-CN"/>
              <a:t>[k][j]</a:t>
            </a:r>
            <a:r>
              <a:rPr lang="zh-CN" altLang="zh-CN"/>
              <a:t>。</a:t>
            </a:r>
          </a:p>
          <a:p>
            <a:pPr>
              <a:lnSpc>
                <a:spcPct val="110000"/>
              </a:lnSpc>
            </a:pPr>
            <a:endParaRPr lang="zh-CN" altLang="en-US"/>
          </a:p>
        </p:txBody>
      </p:sp>
      <p:sp>
        <p:nvSpPr>
          <p:cNvPr id="3" name="标题 2"/>
          <p:cNvSpPr>
            <a:spLocks noGrp="1"/>
          </p:cNvSpPr>
          <p:nvPr>
            <p:ph type="title"/>
          </p:nvPr>
        </p:nvSpPr>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141577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13222739"/>
              </p:ext>
            </p:extLst>
          </p:nvPr>
        </p:nvGraphicFramePr>
        <p:xfrm>
          <a:off x="1198662" y="621482"/>
          <a:ext cx="7920879" cy="5938951"/>
        </p:xfrm>
        <a:graphic>
          <a:graphicData uri="http://schemas.openxmlformats.org/drawingml/2006/table">
            <a:tbl>
              <a:tblPr firstRow="1" firstCol="1" bandRow="1">
                <a:tableStyleId>{5C22544A-7EE6-4342-B048-85BDC9FD1C3A}</a:tableStyleId>
              </a:tblPr>
              <a:tblGrid>
                <a:gridCol w="526717"/>
                <a:gridCol w="528265"/>
                <a:gridCol w="528265"/>
                <a:gridCol w="528265"/>
                <a:gridCol w="528265"/>
                <a:gridCol w="528265"/>
                <a:gridCol w="528265"/>
                <a:gridCol w="528265"/>
                <a:gridCol w="526717"/>
                <a:gridCol w="528265"/>
                <a:gridCol w="528265"/>
                <a:gridCol w="528265"/>
                <a:gridCol w="528265"/>
                <a:gridCol w="528265"/>
                <a:gridCol w="528265"/>
              </a:tblGrid>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D</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D</a:t>
                      </a:r>
                      <a:r>
                        <a:rPr lang="en-US" sz="3200" kern="100" baseline="30000">
                          <a:effectLst/>
                        </a:rPr>
                        <a:t>0</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D</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r>
              <a:tr h="574471">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5</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8</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smtClean="0">
                          <a:solidFill>
                            <a:srgbClr val="FF0000"/>
                          </a:solidFill>
                          <a:effectLst/>
                        </a:rPr>
                        <a:t>4</a:t>
                      </a:r>
                      <a:endParaRPr lang="zh-CN" sz="3200" kern="100">
                        <a:solidFill>
                          <a:srgbClr val="FF0000"/>
                        </a:solidFill>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smtClean="0">
                          <a:solidFill>
                            <a:srgbClr val="FF0000"/>
                          </a:solidFill>
                          <a:effectLst/>
                        </a:rPr>
                        <a:t>7</a:t>
                      </a:r>
                      <a:endParaRPr lang="zh-CN" sz="3200" kern="100">
                        <a:solidFill>
                          <a:srgbClr val="FF0000"/>
                        </a:solidFill>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0</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r>
              <a:tr h="465184">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smtClean="0">
                          <a:solidFill>
                            <a:srgbClr val="FF0000"/>
                          </a:solidFill>
                          <a:effectLst/>
                        </a:rPr>
                        <a:t>0</a:t>
                      </a:r>
                      <a:endParaRPr lang="zh-CN" sz="3200" kern="100">
                        <a:solidFill>
                          <a:srgbClr val="FF0000"/>
                        </a:solidFill>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rPr>
                        <a:t> </a:t>
                      </a:r>
                      <a:endParaRPr lang="zh-CN" sz="3200" kern="100">
                        <a:solidFill>
                          <a:srgbClr val="FF0000"/>
                        </a:solidFill>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smtClean="0">
                          <a:solidFill>
                            <a:srgbClr val="FF0000"/>
                          </a:solidFill>
                          <a:effectLst/>
                        </a:rPr>
                        <a:t>0</a:t>
                      </a:r>
                      <a:endParaRPr lang="zh-CN" sz="3200" kern="100">
                        <a:solidFill>
                          <a:srgbClr val="FF0000"/>
                        </a:solidFill>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r>
            </a:tbl>
          </a:graphicData>
        </a:graphic>
      </p:graphicFrame>
      <p:pic>
        <p:nvPicPr>
          <p:cNvPr id="5" name="图片 4"/>
          <p:cNvPicPr>
            <a:picLocks noChangeAspect="1"/>
          </p:cNvPicPr>
          <p:nvPr/>
        </p:nvPicPr>
        <p:blipFill>
          <a:blip r:embed="rId2"/>
          <a:stretch>
            <a:fillRect/>
          </a:stretch>
        </p:blipFill>
        <p:spPr>
          <a:xfrm>
            <a:off x="9675241" y="1701602"/>
            <a:ext cx="2515172" cy="2615470"/>
          </a:xfrm>
          <a:prstGeom prst="rect">
            <a:avLst/>
          </a:prstGeom>
        </p:spPr>
      </p:pic>
    </p:spTree>
    <p:extLst>
      <p:ext uri="{BB962C8B-B14F-4D97-AF65-F5344CB8AC3E}">
        <p14:creationId xmlns:p14="http://schemas.microsoft.com/office/powerpoint/2010/main" val="377044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51218967"/>
              </p:ext>
            </p:extLst>
          </p:nvPr>
        </p:nvGraphicFramePr>
        <p:xfrm>
          <a:off x="406574" y="765498"/>
          <a:ext cx="8424933" cy="5836908"/>
        </p:xfrm>
        <a:graphic>
          <a:graphicData uri="http://schemas.openxmlformats.org/drawingml/2006/table">
            <a:tbl>
              <a:tblPr firstRow="1" firstCol="1" bandRow="1">
                <a:tableStyleId>{5C22544A-7EE6-4342-B048-85BDC9FD1C3A}</a:tableStyleId>
              </a:tblPr>
              <a:tblGrid>
                <a:gridCol w="561772"/>
                <a:gridCol w="561772"/>
                <a:gridCol w="561772"/>
                <a:gridCol w="561772"/>
                <a:gridCol w="561772"/>
                <a:gridCol w="561772"/>
                <a:gridCol w="560125"/>
                <a:gridCol w="561772"/>
                <a:gridCol w="561772"/>
                <a:gridCol w="561772"/>
                <a:gridCol w="561772"/>
                <a:gridCol w="561772"/>
                <a:gridCol w="561772"/>
                <a:gridCol w="561772"/>
                <a:gridCol w="561772"/>
              </a:tblGrid>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1</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2</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3</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r>
              <a:tr h="480054">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1800" kern="100">
                          <a:effectLst/>
                        </a:rPr>
                        <a:t>10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9</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12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4</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6</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6</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P</a:t>
                      </a:r>
                      <a:r>
                        <a:rPr lang="en-US" sz="2800" kern="100" baseline="30000">
                          <a:effectLst/>
                        </a:rPr>
                        <a:t>1</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2</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P</a:t>
                      </a:r>
                      <a:r>
                        <a:rPr lang="en-US" sz="2800" kern="100" baseline="30000">
                          <a:effectLst/>
                        </a:rPr>
                        <a:t>3</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r>
              <a:tr h="480054">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endParaRPr lang="zh-CN" sz="2800" kern="100">
                        <a:effectLst/>
                        <a:latin typeface="Times New Roman"/>
                        <a:ea typeface="宋体"/>
                        <a:cs typeface="Times New Roman"/>
                      </a:endParaRPr>
                    </a:p>
                  </a:txBody>
                  <a:tcPr marL="68580" marR="68580" marT="0" marB="0">
                    <a:solidFill>
                      <a:srgbClr val="00B050"/>
                    </a:solidFill>
                  </a:tcPr>
                </a:tc>
              </a:tr>
            </a:tbl>
          </a:graphicData>
        </a:graphic>
      </p:graphicFrame>
      <p:pic>
        <p:nvPicPr>
          <p:cNvPr id="5" name="图片 4"/>
          <p:cNvPicPr>
            <a:picLocks noChangeAspect="1"/>
          </p:cNvPicPr>
          <p:nvPr/>
        </p:nvPicPr>
        <p:blipFill>
          <a:blip r:embed="rId2"/>
          <a:stretch>
            <a:fillRect/>
          </a:stretch>
        </p:blipFill>
        <p:spPr>
          <a:xfrm>
            <a:off x="9675241" y="1701602"/>
            <a:ext cx="2515172" cy="2615470"/>
          </a:xfrm>
          <a:prstGeom prst="rect">
            <a:avLst/>
          </a:prstGeom>
        </p:spPr>
      </p:pic>
      <p:sp>
        <p:nvSpPr>
          <p:cNvPr id="6" name="标题 2"/>
          <p:cNvSpPr>
            <a:spLocks noGrp="1"/>
          </p:cNvSpPr>
          <p:nvPr>
            <p:ph type="title"/>
          </p:nvPr>
        </p:nvSpPr>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21750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415569800"/>
              </p:ext>
            </p:extLst>
          </p:nvPr>
        </p:nvGraphicFramePr>
        <p:xfrm>
          <a:off x="1198662" y="765498"/>
          <a:ext cx="8352928" cy="5938951"/>
        </p:xfrm>
        <a:graphic>
          <a:graphicData uri="http://schemas.openxmlformats.org/drawingml/2006/table">
            <a:tbl>
              <a:tblPr firstRow="1" firstCol="1" bandRow="1">
                <a:tableStyleId>{5C22544A-7EE6-4342-B048-85BDC9FD1C3A}</a:tableStyleId>
              </a:tblPr>
              <a:tblGrid>
                <a:gridCol w="526717"/>
                <a:gridCol w="528265"/>
                <a:gridCol w="528265"/>
                <a:gridCol w="528265"/>
                <a:gridCol w="528265"/>
                <a:gridCol w="528265"/>
                <a:gridCol w="528265"/>
                <a:gridCol w="528265"/>
                <a:gridCol w="526717"/>
                <a:gridCol w="528265"/>
                <a:gridCol w="528265"/>
                <a:gridCol w="528265"/>
                <a:gridCol w="528265"/>
                <a:gridCol w="528265"/>
                <a:gridCol w="168226"/>
                <a:gridCol w="792088"/>
              </a:tblGrid>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D</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D</a:t>
                      </a:r>
                      <a:r>
                        <a:rPr lang="en-US" sz="3200" kern="100" baseline="30000">
                          <a:effectLst/>
                        </a:rPr>
                        <a:t>0</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5">
                  <a:txBody>
                    <a:bodyPr/>
                    <a:lstStyle/>
                    <a:p>
                      <a:pPr algn="ctr">
                        <a:spcAft>
                          <a:spcPts val="0"/>
                        </a:spcAft>
                      </a:pPr>
                      <a:r>
                        <a:rPr lang="en-US" sz="3200" kern="100">
                          <a:effectLst/>
                        </a:rPr>
                        <a:t>D</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65184">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FFC000"/>
                    </a:solidFill>
                  </a:tcPr>
                </a:tc>
                <a:tc gridSpan="2">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FFC000"/>
                    </a:solidFill>
                  </a:tcPr>
                </a:tc>
                <a:tc hMerge="1">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FFC00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FFC000"/>
                    </a:solidFill>
                  </a:tcPr>
                </a:tc>
              </a:tr>
              <a:tr h="574471">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solidFill>
                            <a:srgbClr val="FF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5</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8</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7</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r>
              <a:tr h="465184">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pPr algn="ctr">
                        <a:spcAft>
                          <a:spcPts val="0"/>
                        </a:spcAft>
                      </a:pP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r>
              <a:tr h="405528">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0</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5">
                  <a:txBody>
                    <a:bodyPr/>
                    <a:lstStyle/>
                    <a:p>
                      <a:pPr algn="ctr">
                        <a:spcAft>
                          <a:spcPts val="0"/>
                        </a:spcAft>
                      </a:pPr>
                      <a:r>
                        <a:rPr lang="en-US" sz="3200" kern="100">
                          <a:effectLst/>
                        </a:rPr>
                        <a:t>P</a:t>
                      </a:r>
                      <a:r>
                        <a:rPr lang="en-US" sz="3200" kern="100" baseline="30000">
                          <a:effectLst/>
                        </a:rPr>
                        <a:t>1</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7888">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gridSpan="2">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r>
              <a:tr h="465184">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solidFill>
                            <a:srgbClr val="FF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endParaRPr lang="zh-CN" altLang="en-US"/>
                    </a:p>
                  </a:txBody>
                  <a:tcPr/>
                </a:tc>
              </a:tr>
              <a:tr h="465184">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endParaRPr lang="zh-CN" altLang="en-US"/>
                    </a:p>
                  </a:txBody>
                  <a:tcPr/>
                </a:tc>
              </a:tr>
              <a:tr h="465184">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solidFill>
                            <a:srgbClr val="FF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endParaRPr lang="zh-CN" altLang="en-US"/>
                    </a:p>
                  </a:txBody>
                  <a:tcPr/>
                </a:tc>
              </a:tr>
              <a:tr h="465184">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gridSpan="2">
                  <a:txBody>
                    <a:bodyPr/>
                    <a:lstStyle/>
                    <a:p>
                      <a:pPr algn="ctr">
                        <a:spcAft>
                          <a:spcPts val="0"/>
                        </a:spcAft>
                      </a:pPr>
                      <a:r>
                        <a:rPr lang="en-US" sz="3200" kern="100">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hMerge="1">
                  <a:txBody>
                    <a:bodyPr/>
                    <a:lstStyle/>
                    <a:p>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9675241" y="1701602"/>
            <a:ext cx="2515172" cy="2615470"/>
          </a:xfrm>
          <a:prstGeom prst="rect">
            <a:avLst/>
          </a:prstGeom>
        </p:spPr>
      </p:pic>
      <p:sp>
        <p:nvSpPr>
          <p:cNvPr id="6" name="标题 2"/>
          <p:cNvSpPr>
            <a:spLocks noGrp="1"/>
          </p:cNvSpPr>
          <p:nvPr>
            <p:ph type="title"/>
          </p:nvPr>
        </p:nvSpPr>
        <p:spPr>
          <a:xfrm>
            <a:off x="1486694" y="0"/>
            <a:ext cx="10233473" cy="648527"/>
          </a:xfrm>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152270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822427409"/>
              </p:ext>
            </p:extLst>
          </p:nvPr>
        </p:nvGraphicFramePr>
        <p:xfrm>
          <a:off x="406575" y="909510"/>
          <a:ext cx="8424933" cy="5836908"/>
        </p:xfrm>
        <a:graphic>
          <a:graphicData uri="http://schemas.openxmlformats.org/drawingml/2006/table">
            <a:tbl>
              <a:tblPr firstRow="1" firstCol="1" bandRow="1">
                <a:tableStyleId>{5C22544A-7EE6-4342-B048-85BDC9FD1C3A}</a:tableStyleId>
              </a:tblPr>
              <a:tblGrid>
                <a:gridCol w="561772"/>
                <a:gridCol w="561772"/>
                <a:gridCol w="561772"/>
                <a:gridCol w="561772"/>
                <a:gridCol w="561772"/>
                <a:gridCol w="561772"/>
                <a:gridCol w="560125"/>
                <a:gridCol w="561772"/>
                <a:gridCol w="561772"/>
                <a:gridCol w="561772"/>
                <a:gridCol w="561772"/>
                <a:gridCol w="561772"/>
                <a:gridCol w="561772"/>
                <a:gridCol w="561772"/>
                <a:gridCol w="561772"/>
              </a:tblGrid>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1</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2</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D</a:t>
                      </a:r>
                      <a:r>
                        <a:rPr lang="en-US" sz="2800" kern="100" baseline="30000">
                          <a:effectLst/>
                        </a:rPr>
                        <a:t>3</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r>
              <a:tr h="480054">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marL="0" algn="ctr" defTabSz="586060" rtl="0" eaLnBrk="1" latinLnBrk="0" hangingPunct="1">
                        <a:spcAft>
                          <a:spcPts val="0"/>
                        </a:spcAft>
                      </a:pPr>
                      <a:r>
                        <a:rPr lang="en-US" sz="2800" kern="100">
                          <a:solidFill>
                            <a:schemeClr val="dk1"/>
                          </a:solidFill>
                          <a:effectLst/>
                          <a:latin typeface="+mn-lt"/>
                          <a:ea typeface="+mn-ea"/>
                          <a:cs typeface="+mn-cs"/>
                        </a:rPr>
                        <a:t>1</a:t>
                      </a:r>
                      <a:endParaRPr lang="zh-CN" sz="2800" kern="100">
                        <a:solidFill>
                          <a:schemeClr val="dk1"/>
                        </a:solidFill>
                        <a:effectLst/>
                        <a:latin typeface="+mn-lt"/>
                        <a:ea typeface="+mn-ea"/>
                        <a:cs typeface="+mn-cs"/>
                      </a:endParaRPr>
                    </a:p>
                  </a:txBody>
                  <a:tcPr marL="68580" marR="68580" marT="0" marB="0">
                    <a:solidFill>
                      <a:srgbClr val="00B050"/>
                    </a:solidFill>
                  </a:tcPr>
                </a:tc>
                <a:tc>
                  <a:txBody>
                    <a:bodyPr/>
                    <a:lstStyle/>
                    <a:p>
                      <a:pPr marL="0" algn="ctr" defTabSz="586060" rtl="0" eaLnBrk="1" latinLnBrk="0" hangingPunct="1">
                        <a:spcAft>
                          <a:spcPts val="0"/>
                        </a:spcAft>
                      </a:pPr>
                      <a:r>
                        <a:rPr lang="en-US" sz="2800" kern="100">
                          <a:solidFill>
                            <a:schemeClr val="dk1"/>
                          </a:solidFill>
                          <a:effectLst/>
                          <a:latin typeface="+mn-lt"/>
                          <a:ea typeface="+mn-ea"/>
                          <a:cs typeface="+mn-cs"/>
                        </a:rPr>
                        <a:t>10</a:t>
                      </a:r>
                      <a:endParaRPr lang="zh-CN" sz="2800" kern="100">
                        <a:solidFill>
                          <a:schemeClr val="dk1"/>
                        </a:solidFill>
                        <a:effectLst/>
                        <a:latin typeface="+mn-lt"/>
                        <a:ea typeface="+mn-ea"/>
                        <a:cs typeface="+mn-cs"/>
                      </a:endParaRPr>
                    </a:p>
                  </a:txBody>
                  <a:tcPr marL="68580" marR="68580" marT="0" marB="0">
                    <a:solidFill>
                      <a:srgbClr val="00B050"/>
                    </a:solidFill>
                  </a:tcPr>
                </a:tc>
                <a:tc>
                  <a:txBody>
                    <a:bodyPr/>
                    <a:lstStyle/>
                    <a:p>
                      <a:pPr marL="0" algn="ctr" defTabSz="586060" rtl="0" eaLnBrk="1" latinLnBrk="0" hangingPunct="1">
                        <a:spcAft>
                          <a:spcPts val="0"/>
                        </a:spcAft>
                      </a:pPr>
                      <a:r>
                        <a:rPr lang="en-US" sz="2800" kern="100">
                          <a:solidFill>
                            <a:schemeClr val="dk1"/>
                          </a:solidFill>
                          <a:effectLst/>
                          <a:latin typeface="+mn-lt"/>
                          <a:ea typeface="+mn-ea"/>
                          <a:cs typeface="+mn-cs"/>
                        </a:rPr>
                        <a:t>3</a:t>
                      </a:r>
                      <a:endParaRPr lang="zh-CN" sz="2800" kern="100">
                        <a:solidFill>
                          <a:schemeClr val="dk1"/>
                        </a:solidFill>
                        <a:effectLst/>
                        <a:latin typeface="+mn-lt"/>
                        <a:ea typeface="+mn-ea"/>
                        <a:cs typeface="+mn-cs"/>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9</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12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11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8</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4</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6</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4</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6</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9</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6</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2800" kern="100">
                          <a:effectLst/>
                        </a:rPr>
                        <a:t>P</a:t>
                      </a:r>
                      <a:r>
                        <a:rPr lang="en-US" sz="2800" kern="100" baseline="30000">
                          <a:effectLst/>
                        </a:rPr>
                        <a:t>1</a:t>
                      </a:r>
                      <a:endParaRPr lang="zh-CN" sz="28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2</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gridSpan="4">
                  <a:txBody>
                    <a:bodyPr/>
                    <a:lstStyle/>
                    <a:p>
                      <a:pPr algn="ctr">
                        <a:spcAft>
                          <a:spcPts val="0"/>
                        </a:spcAft>
                      </a:pPr>
                      <a:r>
                        <a:rPr lang="en-US" sz="3200" kern="100">
                          <a:effectLst/>
                        </a:rPr>
                        <a:t>P</a:t>
                      </a:r>
                      <a:r>
                        <a:rPr lang="en-US" sz="3200" kern="100" baseline="30000">
                          <a:effectLst/>
                        </a:rPr>
                        <a:t>3</a:t>
                      </a:r>
                      <a:endParaRPr lang="zh-CN" sz="32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054">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 </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r>
              <a:tr h="480054">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0</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1</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1</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2</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1</a:t>
                      </a:r>
                      <a:endParaRPr lang="zh-CN" sz="3200" kern="100">
                        <a:effectLst/>
                        <a:latin typeface="Times New Roman"/>
                        <a:ea typeface="宋体"/>
                        <a:cs typeface="Times New Roman"/>
                      </a:endParaRPr>
                    </a:p>
                  </a:txBody>
                  <a:tcPr marL="68580" marR="68580" marT="0" marB="0">
                    <a:solidFill>
                      <a:srgbClr val="00B050"/>
                    </a:solidFill>
                  </a:tcPr>
                </a:tc>
              </a:tr>
              <a:tr h="480054">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 </a:t>
                      </a:r>
                      <a:endParaRPr lang="zh-CN" sz="28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FF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FF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effectLst/>
                        </a:rPr>
                        <a:t>3</a:t>
                      </a:r>
                      <a:endParaRPr lang="zh-CN" sz="3200" kern="100">
                        <a:effectLst/>
                        <a:latin typeface="Times New Roman"/>
                        <a:ea typeface="宋体"/>
                        <a:cs typeface="Times New Roman"/>
                      </a:endParaRPr>
                    </a:p>
                  </a:txBody>
                  <a:tcPr marL="68580" marR="68580" marT="0" marB="0"/>
                </a:tc>
                <a:tc>
                  <a:txBody>
                    <a:bodyPr/>
                    <a:lstStyle/>
                    <a:p>
                      <a:pPr algn="ctr">
                        <a:spcAft>
                          <a:spcPts val="0"/>
                        </a:spcAft>
                      </a:pPr>
                      <a:r>
                        <a:rPr lang="en-US" sz="3200" kern="100">
                          <a:solidFill>
                            <a:srgbClr val="000000"/>
                          </a:solidFill>
                          <a:effectLst/>
                          <a:latin typeface="Times New Roman"/>
                          <a:ea typeface="宋体"/>
                          <a:cs typeface="Times New Roman"/>
                        </a:rPr>
                        <a:t>2</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0</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latin typeface="Times New Roman"/>
                          <a:ea typeface="宋体"/>
                          <a:cs typeface="Times New Roman"/>
                        </a:rPr>
                        <a:t>3</a:t>
                      </a:r>
                      <a:endParaRPr lang="zh-CN" sz="3200" kern="100">
                        <a:effectLst/>
                        <a:latin typeface="Times New Roman"/>
                        <a:ea typeface="宋体"/>
                        <a:cs typeface="Times New Roman"/>
                      </a:endParaRPr>
                    </a:p>
                  </a:txBody>
                  <a:tcPr marL="68580" marR="68580" marT="0" marB="0">
                    <a:solidFill>
                      <a:srgbClr val="00B050"/>
                    </a:solidFill>
                  </a:tcPr>
                </a:tc>
                <a:tc>
                  <a:txBody>
                    <a:bodyPr/>
                    <a:lstStyle/>
                    <a:p>
                      <a:pPr algn="ctr">
                        <a:spcAft>
                          <a:spcPts val="0"/>
                        </a:spcAft>
                      </a:pPr>
                      <a:r>
                        <a:rPr lang="en-US" sz="3200" kern="100">
                          <a:solidFill>
                            <a:srgbClr val="000000"/>
                          </a:solidFill>
                          <a:effectLst/>
                          <a:highlight>
                            <a:srgbClr val="FFFF00"/>
                          </a:highlight>
                          <a:latin typeface="Times New Roman"/>
                          <a:ea typeface="宋体"/>
                          <a:cs typeface="Times New Roman"/>
                        </a:rPr>
                        <a:t> </a:t>
                      </a:r>
                      <a:endParaRPr lang="zh-CN" sz="3200" kern="100">
                        <a:effectLst/>
                        <a:latin typeface="Times New Roman"/>
                        <a:ea typeface="宋体"/>
                        <a:cs typeface="Times New Roman"/>
                      </a:endParaRPr>
                    </a:p>
                  </a:txBody>
                  <a:tcPr marL="68580" marR="68580" marT="0" marB="0">
                    <a:solidFill>
                      <a:srgbClr val="00B050"/>
                    </a:solidFill>
                  </a:tcPr>
                </a:tc>
              </a:tr>
            </a:tbl>
          </a:graphicData>
        </a:graphic>
      </p:graphicFrame>
      <p:pic>
        <p:nvPicPr>
          <p:cNvPr id="5" name="图片 4"/>
          <p:cNvPicPr>
            <a:picLocks noChangeAspect="1"/>
          </p:cNvPicPr>
          <p:nvPr/>
        </p:nvPicPr>
        <p:blipFill>
          <a:blip r:embed="rId2"/>
          <a:stretch>
            <a:fillRect/>
          </a:stretch>
        </p:blipFill>
        <p:spPr>
          <a:xfrm>
            <a:off x="9479582" y="1629594"/>
            <a:ext cx="2515172" cy="2615470"/>
          </a:xfrm>
          <a:prstGeom prst="rect">
            <a:avLst/>
          </a:prstGeom>
        </p:spPr>
      </p:pic>
      <p:sp>
        <p:nvSpPr>
          <p:cNvPr id="6" name="标题 2"/>
          <p:cNvSpPr>
            <a:spLocks noGrp="1"/>
          </p:cNvSpPr>
          <p:nvPr>
            <p:ph type="title"/>
          </p:nvPr>
        </p:nvSpPr>
        <p:spPr/>
        <p:txBody>
          <a:bodyPr>
            <a:normAutofit fontScale="90000"/>
          </a:bodyPr>
          <a:lstStyle/>
          <a:p>
            <a:r>
              <a:rPr lang="en-US" altLang="zh-CN"/>
              <a:t>Floyd</a:t>
            </a:r>
            <a:r>
              <a:rPr lang="zh-CN" altLang="zh-CN"/>
              <a:t>算法</a:t>
            </a:r>
            <a:endParaRPr lang="zh-CN" altLang="en-US"/>
          </a:p>
        </p:txBody>
      </p:sp>
    </p:spTree>
    <p:extLst>
      <p:ext uri="{BB962C8B-B14F-4D97-AF65-F5344CB8AC3E}">
        <p14:creationId xmlns:p14="http://schemas.microsoft.com/office/powerpoint/2010/main" val="63032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100" y="0"/>
            <a:ext cx="6474616" cy="674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23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686" y="-16800"/>
            <a:ext cx="8983727" cy="6614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15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测试</a:t>
            </a:r>
            <a:endParaRPr lang="zh-CN" altLang="en-US"/>
          </a:p>
        </p:txBody>
      </p:sp>
      <p:sp>
        <p:nvSpPr>
          <p:cNvPr id="4" name="矩形 3"/>
          <p:cNvSpPr/>
          <p:nvPr/>
        </p:nvSpPr>
        <p:spPr>
          <a:xfrm>
            <a:off x="910630" y="1125538"/>
            <a:ext cx="7920880" cy="4339650"/>
          </a:xfrm>
          <a:prstGeom prst="rect">
            <a:avLst/>
          </a:prstGeom>
        </p:spPr>
        <p:txBody>
          <a:bodyPr wrap="square">
            <a:spAutoFit/>
          </a:bodyPr>
          <a:lstStyle/>
          <a:p>
            <a:r>
              <a:rPr lang="zh-CN" altLang="zh-CN"/>
              <a:t>顶点</a:t>
            </a:r>
            <a:r>
              <a:rPr lang="en-US" altLang="zh-CN"/>
              <a:t>0</a:t>
            </a:r>
            <a:r>
              <a:rPr lang="zh-CN" altLang="zh-CN"/>
              <a:t>到顶点</a:t>
            </a:r>
            <a:r>
              <a:rPr lang="en-US" altLang="zh-CN"/>
              <a:t>1</a:t>
            </a:r>
            <a:r>
              <a:rPr lang="zh-CN" altLang="zh-CN"/>
              <a:t>的最短路径：</a:t>
            </a:r>
            <a:r>
              <a:rPr lang="en-US" altLang="zh-CN"/>
              <a:t>0-&gt;1 </a:t>
            </a:r>
            <a:r>
              <a:rPr lang="zh-CN" altLang="zh-CN"/>
              <a:t>，长度为：</a:t>
            </a:r>
            <a:r>
              <a:rPr lang="en-US" altLang="zh-CN"/>
              <a:t>1</a:t>
            </a:r>
            <a:endParaRPr lang="zh-CN" altLang="zh-CN"/>
          </a:p>
          <a:p>
            <a:r>
              <a:rPr lang="zh-CN" altLang="zh-CN"/>
              <a:t>顶点</a:t>
            </a:r>
            <a:r>
              <a:rPr lang="en-US" altLang="zh-CN"/>
              <a:t>0</a:t>
            </a:r>
            <a:r>
              <a:rPr lang="zh-CN" altLang="zh-CN"/>
              <a:t>到顶点</a:t>
            </a:r>
            <a:r>
              <a:rPr lang="en-US" altLang="zh-CN"/>
              <a:t>2</a:t>
            </a:r>
            <a:r>
              <a:rPr lang="zh-CN" altLang="zh-CN"/>
              <a:t>的最短路径：</a:t>
            </a:r>
            <a:r>
              <a:rPr lang="en-US" altLang="zh-CN"/>
              <a:t>0-&gt;1-&gt;3-&gt;2 </a:t>
            </a:r>
            <a:r>
              <a:rPr lang="zh-CN" altLang="zh-CN"/>
              <a:t>，长度为：</a:t>
            </a:r>
            <a:r>
              <a:rPr lang="en-US" altLang="zh-CN"/>
              <a:t>9</a:t>
            </a:r>
            <a:endParaRPr lang="zh-CN" altLang="zh-CN"/>
          </a:p>
          <a:p>
            <a:r>
              <a:rPr lang="zh-CN" altLang="zh-CN"/>
              <a:t>顶点</a:t>
            </a:r>
            <a:r>
              <a:rPr lang="en-US" altLang="zh-CN"/>
              <a:t>0</a:t>
            </a:r>
            <a:r>
              <a:rPr lang="zh-CN" altLang="zh-CN"/>
              <a:t>到顶点</a:t>
            </a:r>
            <a:r>
              <a:rPr lang="en-US" altLang="zh-CN"/>
              <a:t>3</a:t>
            </a:r>
            <a:r>
              <a:rPr lang="zh-CN" altLang="zh-CN"/>
              <a:t>的最短路径：</a:t>
            </a:r>
            <a:r>
              <a:rPr lang="en-US" altLang="zh-CN"/>
              <a:t>0-&gt;1-&gt;3 </a:t>
            </a:r>
            <a:r>
              <a:rPr lang="zh-CN" altLang="zh-CN"/>
              <a:t>，长度为：</a:t>
            </a:r>
            <a:r>
              <a:rPr lang="en-US" altLang="zh-CN"/>
              <a:t>3</a:t>
            </a:r>
            <a:endParaRPr lang="zh-CN" altLang="zh-CN"/>
          </a:p>
          <a:p>
            <a:r>
              <a:rPr lang="zh-CN" altLang="zh-CN"/>
              <a:t>顶点</a:t>
            </a:r>
            <a:r>
              <a:rPr lang="en-US" altLang="zh-CN"/>
              <a:t>1</a:t>
            </a:r>
            <a:r>
              <a:rPr lang="zh-CN" altLang="zh-CN"/>
              <a:t>到顶点</a:t>
            </a:r>
            <a:r>
              <a:rPr lang="en-US" altLang="zh-CN"/>
              <a:t>0</a:t>
            </a:r>
            <a:r>
              <a:rPr lang="zh-CN" altLang="zh-CN"/>
              <a:t>的最短路径：</a:t>
            </a:r>
            <a:r>
              <a:rPr lang="en-US" altLang="zh-CN"/>
              <a:t>1-&gt;3-&gt;2-&gt;0 </a:t>
            </a:r>
            <a:r>
              <a:rPr lang="zh-CN" altLang="zh-CN"/>
              <a:t>，长度为：</a:t>
            </a:r>
            <a:r>
              <a:rPr lang="en-US" altLang="zh-CN"/>
              <a:t>11</a:t>
            </a:r>
            <a:endParaRPr lang="zh-CN" altLang="zh-CN"/>
          </a:p>
          <a:p>
            <a:r>
              <a:rPr lang="zh-CN" altLang="zh-CN"/>
              <a:t>顶点</a:t>
            </a:r>
            <a:r>
              <a:rPr lang="en-US" altLang="zh-CN"/>
              <a:t>1</a:t>
            </a:r>
            <a:r>
              <a:rPr lang="zh-CN" altLang="zh-CN"/>
              <a:t>到顶点</a:t>
            </a:r>
            <a:r>
              <a:rPr lang="en-US" altLang="zh-CN"/>
              <a:t>2</a:t>
            </a:r>
            <a:r>
              <a:rPr lang="zh-CN" altLang="zh-CN"/>
              <a:t>的最短路径：</a:t>
            </a:r>
            <a:r>
              <a:rPr lang="en-US" altLang="zh-CN"/>
              <a:t>1-&gt;3-&gt;2 </a:t>
            </a:r>
            <a:r>
              <a:rPr lang="zh-CN" altLang="zh-CN"/>
              <a:t>，长度为：</a:t>
            </a:r>
            <a:r>
              <a:rPr lang="en-US" altLang="zh-CN"/>
              <a:t>8</a:t>
            </a:r>
            <a:endParaRPr lang="zh-CN" altLang="zh-CN"/>
          </a:p>
          <a:p>
            <a:r>
              <a:rPr lang="zh-CN" altLang="zh-CN"/>
              <a:t>顶点</a:t>
            </a:r>
            <a:r>
              <a:rPr lang="en-US" altLang="zh-CN"/>
              <a:t>1</a:t>
            </a:r>
            <a:r>
              <a:rPr lang="zh-CN" altLang="zh-CN"/>
              <a:t>到顶点</a:t>
            </a:r>
            <a:r>
              <a:rPr lang="en-US" altLang="zh-CN"/>
              <a:t>3</a:t>
            </a:r>
            <a:r>
              <a:rPr lang="zh-CN" altLang="zh-CN"/>
              <a:t>的最短路径：</a:t>
            </a:r>
            <a:r>
              <a:rPr lang="en-US" altLang="zh-CN"/>
              <a:t>1-&gt;3 </a:t>
            </a:r>
            <a:r>
              <a:rPr lang="zh-CN" altLang="zh-CN"/>
              <a:t>，长度为：</a:t>
            </a:r>
            <a:r>
              <a:rPr lang="en-US" altLang="zh-CN"/>
              <a:t>2</a:t>
            </a:r>
            <a:endParaRPr lang="zh-CN" altLang="zh-CN"/>
          </a:p>
          <a:p>
            <a:r>
              <a:rPr lang="zh-CN" altLang="zh-CN"/>
              <a:t>顶点</a:t>
            </a:r>
            <a:r>
              <a:rPr lang="en-US" altLang="zh-CN"/>
              <a:t>2</a:t>
            </a:r>
            <a:r>
              <a:rPr lang="zh-CN" altLang="zh-CN"/>
              <a:t>到顶点</a:t>
            </a:r>
            <a:r>
              <a:rPr lang="en-US" altLang="zh-CN"/>
              <a:t>0</a:t>
            </a:r>
            <a:r>
              <a:rPr lang="zh-CN" altLang="zh-CN"/>
              <a:t>的最短路径：</a:t>
            </a:r>
            <a:r>
              <a:rPr lang="en-US" altLang="zh-CN"/>
              <a:t>2-&gt;0 </a:t>
            </a:r>
            <a:r>
              <a:rPr lang="zh-CN" altLang="zh-CN"/>
              <a:t>，长度为：</a:t>
            </a:r>
            <a:r>
              <a:rPr lang="en-US" altLang="zh-CN"/>
              <a:t>3</a:t>
            </a:r>
            <a:endParaRPr lang="zh-CN" altLang="zh-CN"/>
          </a:p>
          <a:p>
            <a:r>
              <a:rPr lang="zh-CN" altLang="zh-CN"/>
              <a:t>顶点</a:t>
            </a:r>
            <a:r>
              <a:rPr lang="en-US" altLang="zh-CN"/>
              <a:t>2</a:t>
            </a:r>
            <a:r>
              <a:rPr lang="zh-CN" altLang="zh-CN"/>
              <a:t>到顶点</a:t>
            </a:r>
            <a:r>
              <a:rPr lang="en-US" altLang="zh-CN"/>
              <a:t>1</a:t>
            </a:r>
            <a:r>
              <a:rPr lang="zh-CN" altLang="zh-CN"/>
              <a:t>的最短路径：</a:t>
            </a:r>
            <a:r>
              <a:rPr lang="en-US" altLang="zh-CN"/>
              <a:t>2-&gt;0-&gt;1 </a:t>
            </a:r>
            <a:r>
              <a:rPr lang="zh-CN" altLang="zh-CN"/>
              <a:t>，长度为：</a:t>
            </a:r>
            <a:r>
              <a:rPr lang="en-US" altLang="zh-CN"/>
              <a:t>4</a:t>
            </a:r>
            <a:endParaRPr lang="zh-CN" altLang="zh-CN"/>
          </a:p>
          <a:p>
            <a:r>
              <a:rPr lang="zh-CN" altLang="zh-CN"/>
              <a:t>顶点</a:t>
            </a:r>
            <a:r>
              <a:rPr lang="en-US" altLang="zh-CN"/>
              <a:t>2</a:t>
            </a:r>
            <a:r>
              <a:rPr lang="zh-CN" altLang="zh-CN"/>
              <a:t>到顶点</a:t>
            </a:r>
            <a:r>
              <a:rPr lang="en-US" altLang="zh-CN"/>
              <a:t>3</a:t>
            </a:r>
            <a:r>
              <a:rPr lang="zh-CN" altLang="zh-CN"/>
              <a:t>的最短路径：</a:t>
            </a:r>
            <a:r>
              <a:rPr lang="en-US" altLang="zh-CN"/>
              <a:t>2-&gt;0-&gt;1-&gt;3 </a:t>
            </a:r>
            <a:r>
              <a:rPr lang="zh-CN" altLang="zh-CN"/>
              <a:t>，长度为：</a:t>
            </a:r>
            <a:r>
              <a:rPr lang="en-US" altLang="zh-CN"/>
              <a:t>6</a:t>
            </a:r>
            <a:endParaRPr lang="zh-CN" altLang="zh-CN"/>
          </a:p>
          <a:p>
            <a:r>
              <a:rPr lang="zh-CN" altLang="zh-CN"/>
              <a:t>顶点</a:t>
            </a:r>
            <a:r>
              <a:rPr lang="en-US" altLang="zh-CN"/>
              <a:t>3</a:t>
            </a:r>
            <a:r>
              <a:rPr lang="zh-CN" altLang="zh-CN"/>
              <a:t>到顶点</a:t>
            </a:r>
            <a:r>
              <a:rPr lang="en-US" altLang="zh-CN"/>
              <a:t>0</a:t>
            </a:r>
            <a:r>
              <a:rPr lang="zh-CN" altLang="zh-CN"/>
              <a:t>的最短路径：</a:t>
            </a:r>
            <a:r>
              <a:rPr lang="en-US" altLang="zh-CN"/>
              <a:t>3-&gt;2-&gt;0 </a:t>
            </a:r>
            <a:r>
              <a:rPr lang="zh-CN" altLang="zh-CN"/>
              <a:t>，长度为：</a:t>
            </a:r>
            <a:r>
              <a:rPr lang="en-US" altLang="zh-CN"/>
              <a:t>9</a:t>
            </a:r>
            <a:endParaRPr lang="zh-CN" altLang="zh-CN"/>
          </a:p>
          <a:p>
            <a:r>
              <a:rPr lang="zh-CN" altLang="zh-CN"/>
              <a:t>顶点</a:t>
            </a:r>
            <a:r>
              <a:rPr lang="en-US" altLang="zh-CN"/>
              <a:t>3</a:t>
            </a:r>
            <a:r>
              <a:rPr lang="zh-CN" altLang="zh-CN"/>
              <a:t>到顶点</a:t>
            </a:r>
            <a:r>
              <a:rPr lang="en-US" altLang="zh-CN"/>
              <a:t>1</a:t>
            </a:r>
            <a:r>
              <a:rPr lang="zh-CN" altLang="zh-CN"/>
              <a:t>的最短路径：</a:t>
            </a:r>
            <a:r>
              <a:rPr lang="en-US" altLang="zh-CN"/>
              <a:t>3-&gt;2-&gt;0-&gt;1 </a:t>
            </a:r>
            <a:r>
              <a:rPr lang="zh-CN" altLang="zh-CN"/>
              <a:t>，长度为：</a:t>
            </a:r>
            <a:r>
              <a:rPr lang="en-US" altLang="zh-CN"/>
              <a:t>10</a:t>
            </a:r>
            <a:endParaRPr lang="zh-CN" altLang="zh-CN"/>
          </a:p>
          <a:p>
            <a:r>
              <a:rPr lang="zh-CN" altLang="zh-CN"/>
              <a:t>顶点</a:t>
            </a:r>
            <a:r>
              <a:rPr lang="en-US" altLang="zh-CN"/>
              <a:t>3</a:t>
            </a:r>
            <a:r>
              <a:rPr lang="zh-CN" altLang="zh-CN"/>
              <a:t>到顶点</a:t>
            </a:r>
            <a:r>
              <a:rPr lang="en-US" altLang="zh-CN"/>
              <a:t>2</a:t>
            </a:r>
            <a:r>
              <a:rPr lang="zh-CN" altLang="zh-CN"/>
              <a:t>的最短路径：</a:t>
            </a:r>
            <a:r>
              <a:rPr lang="en-US" altLang="zh-CN"/>
              <a:t>3-&gt;2 </a:t>
            </a:r>
            <a:r>
              <a:rPr lang="zh-CN" altLang="zh-CN"/>
              <a:t>，长度为：</a:t>
            </a:r>
            <a:r>
              <a:rPr lang="en-US" altLang="zh-CN"/>
              <a:t>6</a:t>
            </a:r>
            <a:endParaRPr lang="zh-CN" altLang="zh-CN"/>
          </a:p>
        </p:txBody>
      </p:sp>
      <p:pic>
        <p:nvPicPr>
          <p:cNvPr id="5" name="图片 4"/>
          <p:cNvPicPr>
            <a:picLocks noChangeAspect="1"/>
          </p:cNvPicPr>
          <p:nvPr/>
        </p:nvPicPr>
        <p:blipFill>
          <a:blip r:embed="rId2"/>
          <a:stretch>
            <a:fillRect/>
          </a:stretch>
        </p:blipFill>
        <p:spPr>
          <a:xfrm>
            <a:off x="9047534" y="1605937"/>
            <a:ext cx="2515172" cy="2615470"/>
          </a:xfrm>
          <a:prstGeom prst="rect">
            <a:avLst/>
          </a:prstGeom>
        </p:spPr>
      </p:pic>
    </p:spTree>
    <p:extLst>
      <p:ext uri="{BB962C8B-B14F-4D97-AF65-F5344CB8AC3E}">
        <p14:creationId xmlns:p14="http://schemas.microsoft.com/office/powerpoint/2010/main" val="3644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子图和生成子图示例</a:t>
            </a:r>
          </a:p>
        </p:txBody>
      </p:sp>
      <p:graphicFrame>
        <p:nvGraphicFramePr>
          <p:cNvPr id="4" name="表格 3"/>
          <p:cNvGraphicFramePr>
            <a:graphicFrameLocks noGrp="1"/>
          </p:cNvGraphicFramePr>
          <p:nvPr>
            <p:extLst>
              <p:ext uri="{D42A27DB-BD31-4B8C-83A1-F6EECF244321}">
                <p14:modId xmlns:p14="http://schemas.microsoft.com/office/powerpoint/2010/main" val="1076439292"/>
              </p:ext>
            </p:extLst>
          </p:nvPr>
        </p:nvGraphicFramePr>
        <p:xfrm>
          <a:off x="1054645" y="981522"/>
          <a:ext cx="10192766" cy="5400600"/>
        </p:xfrm>
        <a:graphic>
          <a:graphicData uri="http://schemas.openxmlformats.org/drawingml/2006/table">
            <a:tbl>
              <a:tblPr firstRow="1" firstCol="1" bandRow="1">
                <a:tableStyleId>{5940675A-B579-460E-94D1-54222C63F5DA}</a:tableStyleId>
              </a:tblPr>
              <a:tblGrid>
                <a:gridCol w="2542809"/>
                <a:gridCol w="2523672"/>
                <a:gridCol w="2499751"/>
                <a:gridCol w="2626534"/>
              </a:tblGrid>
              <a:tr h="504056">
                <a:tc>
                  <a:txBody>
                    <a:bodyPr/>
                    <a:lstStyle/>
                    <a:p>
                      <a:pPr algn="ctr">
                        <a:spcAft>
                          <a:spcPts val="0"/>
                        </a:spcAft>
                      </a:pPr>
                      <a:r>
                        <a:rPr lang="zh-CN" sz="2400" kern="100">
                          <a:effectLst/>
                        </a:rPr>
                        <a:t>无向图</a:t>
                      </a:r>
                      <a:r>
                        <a:rPr lang="en-US" sz="2400" kern="100">
                          <a:effectLst/>
                        </a:rPr>
                        <a:t>G1</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G1</a:t>
                      </a:r>
                      <a:r>
                        <a:rPr lang="zh-CN" sz="2400" kern="100">
                          <a:effectLst/>
                        </a:rPr>
                        <a:t>的子图</a:t>
                      </a:r>
                      <a:r>
                        <a:rPr lang="en-US" sz="2400" kern="100">
                          <a:effectLst/>
                        </a:rPr>
                        <a:t>1</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G1</a:t>
                      </a:r>
                      <a:r>
                        <a:rPr lang="zh-CN" sz="2400" kern="100">
                          <a:effectLst/>
                        </a:rPr>
                        <a:t>的子图</a:t>
                      </a:r>
                      <a:r>
                        <a:rPr lang="en-US" sz="2400" kern="100">
                          <a:effectLst/>
                        </a:rPr>
                        <a:t>2</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G1</a:t>
                      </a:r>
                      <a:r>
                        <a:rPr lang="zh-CN" sz="2400" kern="100">
                          <a:effectLst/>
                        </a:rPr>
                        <a:t>的</a:t>
                      </a:r>
                      <a:r>
                        <a:rPr lang="zh-CN" sz="2400" kern="100" smtClean="0">
                          <a:effectLst/>
                        </a:rPr>
                        <a:t>生成子图</a:t>
                      </a:r>
                      <a:r>
                        <a:rPr lang="en-US" altLang="zh-CN" sz="2400" kern="100" smtClean="0">
                          <a:effectLst/>
                        </a:rPr>
                        <a:t>1</a:t>
                      </a:r>
                      <a:endParaRPr lang="zh-CN" sz="2400" kern="100">
                        <a:effectLst/>
                        <a:latin typeface="Times New Roman"/>
                        <a:ea typeface="宋体"/>
                        <a:cs typeface="Times New Roman"/>
                      </a:endParaRPr>
                    </a:p>
                  </a:txBody>
                  <a:tcPr marL="68580" marR="68580" marT="0" marB="0"/>
                </a:tc>
              </a:tr>
              <a:tr h="2088232">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r>
              <a:tr h="576064">
                <a:tc>
                  <a:txBody>
                    <a:bodyPr/>
                    <a:lstStyle/>
                    <a:p>
                      <a:pPr algn="ctr">
                        <a:spcAft>
                          <a:spcPts val="0"/>
                        </a:spcAft>
                      </a:pPr>
                      <a:r>
                        <a:rPr lang="zh-CN" sz="2400" kern="100">
                          <a:effectLst/>
                        </a:rPr>
                        <a:t>有向图</a:t>
                      </a:r>
                      <a:r>
                        <a:rPr lang="en-US" sz="2400" kern="100">
                          <a:effectLst/>
                        </a:rPr>
                        <a:t>G2</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G2</a:t>
                      </a:r>
                      <a:r>
                        <a:rPr lang="zh-CN" sz="2400" kern="100">
                          <a:effectLst/>
                        </a:rPr>
                        <a:t>的子图</a:t>
                      </a:r>
                      <a:r>
                        <a:rPr lang="en-US" sz="2400" kern="100">
                          <a:effectLst/>
                        </a:rPr>
                        <a:t>1</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G2</a:t>
                      </a:r>
                      <a:r>
                        <a:rPr lang="zh-CN" sz="2400" kern="100">
                          <a:effectLst/>
                        </a:rPr>
                        <a:t>的子图</a:t>
                      </a:r>
                      <a:r>
                        <a:rPr lang="en-US" sz="2400" kern="100">
                          <a:effectLst/>
                        </a:rPr>
                        <a:t>2</a:t>
                      </a:r>
                      <a:endParaRPr lang="zh-CN" sz="2400" kern="100">
                        <a:effectLst/>
                        <a:latin typeface="Times New Roman"/>
                        <a:ea typeface="宋体"/>
                        <a:cs typeface="Times New Roman"/>
                      </a:endParaRPr>
                    </a:p>
                  </a:txBody>
                  <a:tcPr marL="68580" marR="68580" marT="0" marB="0"/>
                </a:tc>
                <a:tc>
                  <a:txBody>
                    <a:bodyPr/>
                    <a:lstStyle/>
                    <a:p>
                      <a:pPr algn="ctr">
                        <a:spcAft>
                          <a:spcPts val="0"/>
                        </a:spcAft>
                      </a:pPr>
                      <a:r>
                        <a:rPr lang="en-US" sz="2400" kern="100">
                          <a:effectLst/>
                        </a:rPr>
                        <a:t>G2</a:t>
                      </a:r>
                      <a:r>
                        <a:rPr lang="zh-CN" sz="2400" kern="100">
                          <a:effectLst/>
                        </a:rPr>
                        <a:t>的</a:t>
                      </a:r>
                      <a:r>
                        <a:rPr lang="zh-CN" sz="2400" kern="100" smtClean="0">
                          <a:effectLst/>
                        </a:rPr>
                        <a:t>生成子图</a:t>
                      </a:r>
                      <a:r>
                        <a:rPr lang="en-US" altLang="zh-CN" sz="2400" kern="100" smtClean="0">
                          <a:effectLst/>
                        </a:rPr>
                        <a:t>1</a:t>
                      </a:r>
                      <a:endParaRPr lang="zh-CN" sz="2400" kern="100">
                        <a:effectLst/>
                        <a:latin typeface="Times New Roman"/>
                        <a:ea typeface="宋体"/>
                        <a:cs typeface="Times New Roman"/>
                      </a:endParaRPr>
                    </a:p>
                  </a:txBody>
                  <a:tcPr marL="68580" marR="68580" marT="0" marB="0"/>
                </a:tc>
              </a:tr>
              <a:tr h="2232248">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r>
            </a:tbl>
          </a:graphicData>
        </a:graphic>
      </p:graphicFrame>
      <p:pic>
        <p:nvPicPr>
          <p:cNvPr id="76808" name="图片 1075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702" y="1515406"/>
            <a:ext cx="1800200" cy="1843061"/>
          </a:xfrm>
          <a:prstGeom prst="rect">
            <a:avLst/>
          </a:prstGeom>
          <a:noFill/>
          <a:extLst>
            <a:ext uri="{909E8E84-426E-40DD-AFC4-6F175D3DCCD1}">
              <a14:hiddenFill xmlns:a14="http://schemas.microsoft.com/office/drawing/2010/main">
                <a:solidFill>
                  <a:srgbClr val="FFFFFF"/>
                </a:solidFill>
              </a14:hiddenFill>
            </a:ext>
          </a:extLst>
        </p:spPr>
      </p:pic>
      <p:pic>
        <p:nvPicPr>
          <p:cNvPr id="76807" name="图片 1075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469" y="1515406"/>
            <a:ext cx="865609" cy="1803352"/>
          </a:xfrm>
          <a:prstGeom prst="rect">
            <a:avLst/>
          </a:prstGeom>
          <a:noFill/>
          <a:extLst>
            <a:ext uri="{909E8E84-426E-40DD-AFC4-6F175D3DCCD1}">
              <a14:hiddenFill xmlns:a14="http://schemas.microsoft.com/office/drawing/2010/main">
                <a:solidFill>
                  <a:srgbClr val="FFFFFF"/>
                </a:solidFill>
              </a14:hiddenFill>
            </a:ext>
          </a:extLst>
        </p:spPr>
      </p:pic>
      <p:pic>
        <p:nvPicPr>
          <p:cNvPr id="76806" name="图片 1075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7506" y="1556724"/>
            <a:ext cx="1369603" cy="2001727"/>
          </a:xfrm>
          <a:prstGeom prst="rect">
            <a:avLst/>
          </a:prstGeom>
          <a:noFill/>
          <a:extLst>
            <a:ext uri="{909E8E84-426E-40DD-AFC4-6F175D3DCCD1}">
              <a14:hiddenFill xmlns:a14="http://schemas.microsoft.com/office/drawing/2010/main">
                <a:solidFill>
                  <a:srgbClr val="FFFFFF"/>
                </a:solidFill>
              </a14:hiddenFill>
            </a:ext>
          </a:extLst>
        </p:spPr>
      </p:pic>
      <p:pic>
        <p:nvPicPr>
          <p:cNvPr id="76805" name="图片 1075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3518" y="1556724"/>
            <a:ext cx="1767036" cy="1671888"/>
          </a:xfrm>
          <a:prstGeom prst="rect">
            <a:avLst/>
          </a:prstGeom>
          <a:noFill/>
          <a:extLst>
            <a:ext uri="{909E8E84-426E-40DD-AFC4-6F175D3DCCD1}">
              <a14:hiddenFill xmlns:a14="http://schemas.microsoft.com/office/drawing/2010/main">
                <a:solidFill>
                  <a:srgbClr val="FFFFFF"/>
                </a:solidFill>
              </a14:hiddenFill>
            </a:ext>
          </a:extLst>
        </p:spPr>
      </p:pic>
      <p:pic>
        <p:nvPicPr>
          <p:cNvPr id="76804" name="图片 107542" descr="说明: C:\Users\14764\AppData\Local\Microsoft\Windows\INetCache\Content.Word\graph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2678" y="4422893"/>
            <a:ext cx="2016224" cy="1612979"/>
          </a:xfrm>
          <a:prstGeom prst="rect">
            <a:avLst/>
          </a:prstGeom>
          <a:noFill/>
          <a:extLst>
            <a:ext uri="{909E8E84-426E-40DD-AFC4-6F175D3DCCD1}">
              <a14:hiddenFill xmlns:a14="http://schemas.microsoft.com/office/drawing/2010/main">
                <a:solidFill>
                  <a:srgbClr val="FFFFFF"/>
                </a:solidFill>
              </a14:hiddenFill>
            </a:ext>
          </a:extLst>
        </p:spPr>
      </p:pic>
      <p:pic>
        <p:nvPicPr>
          <p:cNvPr id="76803" name="图片 1077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2958" y="4422893"/>
            <a:ext cx="2091555" cy="1612979"/>
          </a:xfrm>
          <a:prstGeom prst="rect">
            <a:avLst/>
          </a:prstGeom>
          <a:noFill/>
          <a:extLst>
            <a:ext uri="{909E8E84-426E-40DD-AFC4-6F175D3DCCD1}">
              <a14:hiddenFill xmlns:a14="http://schemas.microsoft.com/office/drawing/2010/main">
                <a:solidFill>
                  <a:srgbClr val="FFFFFF"/>
                </a:solidFill>
              </a14:hiddenFill>
            </a:ext>
          </a:extLst>
        </p:spPr>
      </p:pic>
      <p:pic>
        <p:nvPicPr>
          <p:cNvPr id="76802" name="图片 1075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314" y="4326839"/>
            <a:ext cx="1729643" cy="1682038"/>
          </a:xfrm>
          <a:prstGeom prst="rect">
            <a:avLst/>
          </a:prstGeom>
          <a:noFill/>
          <a:extLst>
            <a:ext uri="{909E8E84-426E-40DD-AFC4-6F175D3DCCD1}">
              <a14:hiddenFill xmlns:a14="http://schemas.microsoft.com/office/drawing/2010/main">
                <a:solidFill>
                  <a:srgbClr val="FFFFFF"/>
                </a:solidFill>
              </a14:hiddenFill>
            </a:ext>
          </a:extLst>
        </p:spPr>
      </p:pic>
      <p:pic>
        <p:nvPicPr>
          <p:cNvPr id="76801" name="图片 1077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42919" y="4258211"/>
            <a:ext cx="2088233" cy="181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14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关键路径</a:t>
            </a:r>
            <a:endParaRPr lang="zh-CN" altLang="en-US"/>
          </a:p>
        </p:txBody>
      </p:sp>
    </p:spTree>
    <p:extLst>
      <p:ext uri="{BB962C8B-B14F-4D97-AF65-F5344CB8AC3E}">
        <p14:creationId xmlns:p14="http://schemas.microsoft.com/office/powerpoint/2010/main" val="196059937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en-US" altLang="zh-CN"/>
              <a:t>AOE</a:t>
            </a:r>
            <a:r>
              <a:rPr lang="zh-CN" altLang="zh-CN" smtClean="0"/>
              <a:t>网</a:t>
            </a:r>
            <a:r>
              <a:rPr lang="en-US" altLang="zh-CN"/>
              <a:t>(Activity On Edge Network)</a:t>
            </a:r>
            <a:r>
              <a:rPr lang="zh-CN" altLang="zh-CN" smtClean="0"/>
              <a:t>是</a:t>
            </a:r>
            <a:r>
              <a:rPr lang="zh-CN" altLang="zh-CN"/>
              <a:t>一个</a:t>
            </a:r>
            <a:r>
              <a:rPr lang="zh-CN" altLang="zh-CN">
                <a:solidFill>
                  <a:srgbClr val="FF0000"/>
                </a:solidFill>
              </a:rPr>
              <a:t>有向无环图</a:t>
            </a:r>
            <a:r>
              <a:rPr lang="zh-CN" altLang="zh-CN"/>
              <a:t>，其中的</a:t>
            </a:r>
            <a:r>
              <a:rPr lang="zh-CN" altLang="zh-CN">
                <a:solidFill>
                  <a:srgbClr val="FF0000"/>
                </a:solidFill>
              </a:rPr>
              <a:t>顶点表示事件</a:t>
            </a:r>
            <a:r>
              <a:rPr lang="zh-CN" altLang="zh-CN"/>
              <a:t>（</a:t>
            </a:r>
            <a:r>
              <a:rPr lang="en-US" altLang="zh-CN"/>
              <a:t>Event</a:t>
            </a:r>
            <a:r>
              <a:rPr lang="zh-CN" altLang="zh-CN"/>
              <a:t>），</a:t>
            </a:r>
            <a:r>
              <a:rPr lang="zh-CN" altLang="zh-CN">
                <a:solidFill>
                  <a:srgbClr val="FF0000"/>
                </a:solidFill>
              </a:rPr>
              <a:t>边表示</a:t>
            </a:r>
            <a:r>
              <a:rPr lang="zh-CN" altLang="zh-CN" smtClean="0">
                <a:solidFill>
                  <a:srgbClr val="FF0000"/>
                </a:solidFill>
              </a:rPr>
              <a:t>活动</a:t>
            </a:r>
            <a:r>
              <a:rPr lang="zh-CN" altLang="en-US" smtClean="0"/>
              <a:t>（</a:t>
            </a:r>
            <a:r>
              <a:rPr lang="en-US" altLang="zh-CN" smtClean="0"/>
              <a:t>Activity</a:t>
            </a:r>
            <a:r>
              <a:rPr lang="zh-CN" altLang="en-US" smtClean="0"/>
              <a:t>）</a:t>
            </a:r>
            <a:r>
              <a:rPr lang="zh-CN" altLang="zh-CN" smtClean="0"/>
              <a:t>，</a:t>
            </a:r>
            <a:r>
              <a:rPr lang="zh-CN" altLang="zh-CN"/>
              <a:t>边上的权值表示完成活动所需时间</a:t>
            </a:r>
            <a:r>
              <a:rPr lang="zh-CN" altLang="zh-CN" smtClean="0"/>
              <a:t>。</a:t>
            </a:r>
            <a:endParaRPr lang="en-US" altLang="zh-CN" smtClean="0"/>
          </a:p>
          <a:p>
            <a:r>
              <a:rPr lang="zh-CN" altLang="zh-CN" smtClean="0"/>
              <a:t>图</a:t>
            </a:r>
            <a:r>
              <a:rPr lang="zh-CN" altLang="zh-CN"/>
              <a:t>中顶点所表示的事件是</a:t>
            </a:r>
            <a:r>
              <a:rPr lang="zh-CN" altLang="zh-CN" smtClean="0"/>
              <a:t>指</a:t>
            </a:r>
            <a:r>
              <a:rPr lang="zh-CN" altLang="en-US" smtClean="0"/>
              <a:t>以它结束</a:t>
            </a:r>
            <a:r>
              <a:rPr lang="zh-CN" altLang="zh-CN" smtClean="0"/>
              <a:t>的</a:t>
            </a:r>
            <a:r>
              <a:rPr lang="zh-CN" altLang="en-US"/>
              <a:t>所有</a:t>
            </a:r>
            <a:r>
              <a:rPr lang="zh-CN" altLang="zh-CN" smtClean="0"/>
              <a:t>边</a:t>
            </a:r>
            <a:r>
              <a:rPr lang="zh-CN" altLang="en-US" smtClean="0"/>
              <a:t>表</a:t>
            </a:r>
            <a:r>
              <a:rPr lang="zh-CN" altLang="zh-CN" smtClean="0"/>
              <a:t>示的活动</a:t>
            </a:r>
            <a:r>
              <a:rPr lang="zh-CN" altLang="zh-CN"/>
              <a:t>都已经完成，</a:t>
            </a:r>
            <a:r>
              <a:rPr lang="zh-CN" altLang="zh-CN" i="1">
                <a:solidFill>
                  <a:schemeClr val="accent6">
                    <a:lumMod val="50000"/>
                  </a:schemeClr>
                </a:solidFill>
              </a:rPr>
              <a:t>以它出发的所有边所表示</a:t>
            </a:r>
            <a:r>
              <a:rPr lang="zh-CN" altLang="zh-CN" i="1" smtClean="0">
                <a:solidFill>
                  <a:schemeClr val="accent6">
                    <a:lumMod val="50000"/>
                  </a:schemeClr>
                </a:solidFill>
              </a:rPr>
              <a:t>的活动</a:t>
            </a:r>
            <a:r>
              <a:rPr lang="zh-CN" altLang="zh-CN" i="1">
                <a:solidFill>
                  <a:schemeClr val="accent6">
                    <a:lumMod val="50000"/>
                  </a:schemeClr>
                </a:solidFill>
              </a:rPr>
              <a:t>可以开始的那个状态</a:t>
            </a:r>
            <a:r>
              <a:rPr lang="zh-CN" altLang="zh-CN" i="1" smtClean="0">
                <a:solidFill>
                  <a:schemeClr val="accent6">
                    <a:lumMod val="50000"/>
                  </a:schemeClr>
                </a:solidFill>
              </a:rPr>
              <a:t>。</a:t>
            </a:r>
            <a:endParaRPr lang="en-US" altLang="zh-CN" i="1" smtClean="0">
              <a:solidFill>
                <a:schemeClr val="accent6">
                  <a:lumMod val="50000"/>
                </a:schemeClr>
              </a:solidFill>
            </a:endParaRPr>
          </a:p>
          <a:p>
            <a:r>
              <a:rPr lang="en-US" altLang="zh-CN" smtClean="0"/>
              <a:t>AOE</a:t>
            </a:r>
            <a:r>
              <a:rPr lang="zh-CN" altLang="zh-CN"/>
              <a:t>网也表示了活动之间的优先关系，</a:t>
            </a:r>
            <a:r>
              <a:rPr lang="zh-CN" altLang="zh-CN">
                <a:solidFill>
                  <a:srgbClr val="FF0000"/>
                </a:solidFill>
              </a:rPr>
              <a:t>指向某个顶点</a:t>
            </a:r>
            <a:r>
              <a:rPr lang="en-US" altLang="zh-CN">
                <a:solidFill>
                  <a:srgbClr val="FF0000"/>
                </a:solidFill>
              </a:rPr>
              <a:t>v</a:t>
            </a:r>
            <a:r>
              <a:rPr lang="zh-CN" altLang="zh-CN">
                <a:solidFill>
                  <a:srgbClr val="FF0000"/>
                </a:solidFill>
              </a:rPr>
              <a:t>的边所表示的活动先于以</a:t>
            </a:r>
            <a:r>
              <a:rPr lang="en-US" altLang="zh-CN">
                <a:solidFill>
                  <a:srgbClr val="FF0000"/>
                </a:solidFill>
              </a:rPr>
              <a:t>v</a:t>
            </a:r>
            <a:r>
              <a:rPr lang="zh-CN" altLang="zh-CN">
                <a:solidFill>
                  <a:srgbClr val="FF0000"/>
                </a:solidFill>
              </a:rPr>
              <a:t>出发的边所表示的活动</a:t>
            </a:r>
            <a:r>
              <a:rPr lang="zh-CN" altLang="zh-CN"/>
              <a:t>。因此</a:t>
            </a:r>
            <a:r>
              <a:rPr lang="en-US" altLang="zh-CN"/>
              <a:t>AOE</a:t>
            </a:r>
            <a:r>
              <a:rPr lang="zh-CN" altLang="zh-CN"/>
              <a:t>网是不允许存在回路的。</a:t>
            </a:r>
          </a:p>
          <a:p>
            <a:r>
              <a:rPr lang="en-US" altLang="zh-CN" smtClean="0"/>
              <a:t>AOE</a:t>
            </a:r>
            <a:r>
              <a:rPr lang="zh-CN" altLang="zh-CN" smtClean="0"/>
              <a:t>网是</a:t>
            </a:r>
            <a:r>
              <a:rPr lang="zh-CN" altLang="zh-CN"/>
              <a:t>非常重要的</a:t>
            </a:r>
            <a:r>
              <a:rPr lang="en-US" altLang="zh-CN"/>
              <a:t>PERT(Program Evaluation and Review Technique</a:t>
            </a:r>
            <a:r>
              <a:rPr lang="zh-CN" altLang="zh-CN"/>
              <a:t>，规划评审技术</a:t>
            </a:r>
            <a:r>
              <a:rPr lang="en-US" altLang="zh-CN"/>
              <a:t>)</a:t>
            </a:r>
            <a:r>
              <a:rPr lang="zh-CN" altLang="zh-CN" smtClean="0"/>
              <a:t>模型</a:t>
            </a:r>
            <a:r>
              <a:rPr lang="zh-CN" altLang="en-US" smtClean="0"/>
              <a:t>，用于大型工程的计划和管理。</a:t>
            </a:r>
            <a:endParaRPr lang="zh-CN" altLang="en-US"/>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408044860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4" y="1148213"/>
            <a:ext cx="10882081" cy="5305917"/>
          </a:xfrm>
        </p:spPr>
        <p:txBody>
          <a:bodyPr>
            <a:normAutofit/>
          </a:bodyPr>
          <a:lstStyle/>
          <a:p>
            <a:r>
              <a:rPr lang="zh-CN" altLang="zh-CN"/>
              <a:t>一个工程的</a:t>
            </a:r>
            <a:r>
              <a:rPr lang="en-US" altLang="zh-CN"/>
              <a:t>AOE</a:t>
            </a:r>
            <a:r>
              <a:rPr lang="zh-CN" altLang="zh-CN"/>
              <a:t>网中，通常只有一个入度为</a:t>
            </a:r>
            <a:r>
              <a:rPr lang="en-US" altLang="zh-CN"/>
              <a:t>0</a:t>
            </a:r>
            <a:r>
              <a:rPr lang="zh-CN" altLang="zh-CN"/>
              <a:t>的顶点，称为</a:t>
            </a:r>
            <a:r>
              <a:rPr lang="zh-CN" altLang="zh-CN">
                <a:solidFill>
                  <a:srgbClr val="FF0000"/>
                </a:solidFill>
              </a:rPr>
              <a:t>源点</a:t>
            </a:r>
            <a:r>
              <a:rPr lang="zh-CN" altLang="zh-CN"/>
              <a:t>，对应于工程开始的事件，如开工仪式；通常也只有一个出度为</a:t>
            </a:r>
            <a:r>
              <a:rPr lang="en-US" altLang="zh-CN"/>
              <a:t>0</a:t>
            </a:r>
            <a:r>
              <a:rPr lang="zh-CN" altLang="zh-CN"/>
              <a:t>的顶点，称为</a:t>
            </a:r>
            <a:r>
              <a:rPr lang="zh-CN" altLang="zh-CN">
                <a:solidFill>
                  <a:srgbClr val="FF0000"/>
                </a:solidFill>
              </a:rPr>
              <a:t>汇点</a:t>
            </a:r>
            <a:r>
              <a:rPr lang="zh-CN" altLang="zh-CN"/>
              <a:t>，对应于工程结束的事件，如结束典礼。</a:t>
            </a:r>
          </a:p>
          <a:p>
            <a:r>
              <a:rPr lang="zh-CN" altLang="zh-CN"/>
              <a:t>由于</a:t>
            </a:r>
            <a:r>
              <a:rPr lang="en-US" altLang="zh-CN"/>
              <a:t>AOE</a:t>
            </a:r>
            <a:r>
              <a:rPr lang="zh-CN" altLang="zh-CN"/>
              <a:t>网中某些活动可以并行进行</a:t>
            </a:r>
            <a:r>
              <a:rPr lang="zh-CN" altLang="zh-CN" smtClean="0"/>
              <a:t>，</a:t>
            </a:r>
            <a:r>
              <a:rPr lang="zh-CN" altLang="en-US" smtClean="0"/>
              <a:t>因此</a:t>
            </a:r>
            <a:r>
              <a:rPr lang="zh-CN" altLang="zh-CN" smtClean="0"/>
              <a:t>完成</a:t>
            </a:r>
            <a:r>
              <a:rPr lang="zh-CN" altLang="zh-CN"/>
              <a:t>整个工程的最短时间即为从源点到汇点最长路径的长度，这条路径称为</a:t>
            </a:r>
            <a:r>
              <a:rPr lang="zh-CN" altLang="zh-CN">
                <a:solidFill>
                  <a:srgbClr val="FF0000"/>
                </a:solidFill>
              </a:rPr>
              <a:t>关键路径</a:t>
            </a:r>
            <a:r>
              <a:rPr lang="zh-CN" altLang="zh-CN"/>
              <a:t>，构成关键路径的边即为</a:t>
            </a:r>
            <a:r>
              <a:rPr lang="zh-CN" altLang="zh-CN">
                <a:solidFill>
                  <a:srgbClr val="FF0000"/>
                </a:solidFill>
              </a:rPr>
              <a:t>关键活动</a:t>
            </a:r>
            <a:r>
              <a:rPr lang="zh-CN" altLang="zh-CN" smtClean="0"/>
              <a:t>。</a:t>
            </a:r>
            <a:endParaRPr lang="en-US" altLang="zh-CN" smtClean="0"/>
          </a:p>
          <a:p>
            <a:r>
              <a:rPr lang="zh-CN" altLang="zh-CN" smtClean="0"/>
              <a:t>在</a:t>
            </a:r>
            <a:r>
              <a:rPr lang="zh-CN" altLang="zh-CN"/>
              <a:t>工程实践中，可以通过提高关键活动的效率，进而加快整个工程的进程。</a:t>
            </a:r>
          </a:p>
          <a:p>
            <a:endParaRPr lang="zh-CN" altLang="en-US"/>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31624990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5741" y="909514"/>
            <a:ext cx="10712169" cy="2304255"/>
          </a:xfrm>
        </p:spPr>
        <p:txBody>
          <a:bodyPr>
            <a:noAutofit/>
          </a:bodyPr>
          <a:lstStyle/>
          <a:p>
            <a:r>
              <a:rPr lang="en-US" altLang="zh-CN" sz="2400"/>
              <a:t>v0</a:t>
            </a:r>
            <a:r>
              <a:rPr lang="zh-CN" altLang="zh-CN" sz="2400"/>
              <a:t>为源点，表示整个工程开始的事件；</a:t>
            </a:r>
            <a:r>
              <a:rPr lang="en-US" altLang="zh-CN" sz="2400"/>
              <a:t>v8</a:t>
            </a:r>
            <a:r>
              <a:rPr lang="zh-CN" altLang="zh-CN" sz="2400"/>
              <a:t>为汇点，表示整个工程结束的事件；</a:t>
            </a:r>
            <a:r>
              <a:rPr lang="en-US" altLang="zh-CN" sz="2400"/>
              <a:t>v4</a:t>
            </a:r>
            <a:r>
              <a:rPr lang="zh-CN" altLang="zh-CN" sz="2400"/>
              <a:t>则表示活动</a:t>
            </a:r>
            <a:r>
              <a:rPr lang="en-US" altLang="zh-CN" sz="2400"/>
              <a:t>a4</a:t>
            </a:r>
            <a:r>
              <a:rPr lang="zh-CN" altLang="zh-CN" sz="2400"/>
              <a:t>和</a:t>
            </a:r>
            <a:r>
              <a:rPr lang="en-US" altLang="zh-CN" sz="2400"/>
              <a:t>a5</a:t>
            </a:r>
            <a:r>
              <a:rPr lang="zh-CN" altLang="zh-CN" sz="2400"/>
              <a:t>已经完成，活动</a:t>
            </a:r>
            <a:r>
              <a:rPr lang="en-US" altLang="zh-CN" sz="2400"/>
              <a:t>a7</a:t>
            </a:r>
            <a:r>
              <a:rPr lang="zh-CN" altLang="zh-CN" sz="2400"/>
              <a:t>和</a:t>
            </a:r>
            <a:r>
              <a:rPr lang="en-US" altLang="zh-CN" sz="2400"/>
              <a:t>a8</a:t>
            </a:r>
            <a:r>
              <a:rPr lang="zh-CN" altLang="zh-CN" sz="2400"/>
              <a:t>可以开始的事件。</a:t>
            </a:r>
            <a:r>
              <a:rPr lang="en-US" altLang="zh-CN" sz="2400"/>
              <a:t>v0</a:t>
            </a:r>
            <a:r>
              <a:rPr lang="zh-CN" altLang="zh-CN" sz="2400"/>
              <a:t>到</a:t>
            </a:r>
            <a:r>
              <a:rPr lang="en-US" altLang="zh-CN" sz="2400"/>
              <a:t>v8</a:t>
            </a:r>
            <a:r>
              <a:rPr lang="zh-CN" altLang="zh-CN" sz="2400"/>
              <a:t>的最长路径（关键路径）有</a:t>
            </a:r>
            <a:r>
              <a:rPr lang="en-US" altLang="zh-CN" sz="2400"/>
              <a:t>2</a:t>
            </a:r>
            <a:r>
              <a:rPr lang="zh-CN" altLang="zh-CN" sz="2400"/>
              <a:t>条，长度为</a:t>
            </a:r>
            <a:r>
              <a:rPr lang="en-US" altLang="zh-CN" sz="2400"/>
              <a:t>18</a:t>
            </a:r>
            <a:r>
              <a:rPr lang="zh-CN" altLang="zh-CN" sz="2400" smtClean="0"/>
              <a:t>。</a:t>
            </a:r>
            <a:endParaRPr lang="en-US" altLang="zh-CN" sz="2400" smtClean="0"/>
          </a:p>
          <a:p>
            <a:r>
              <a:rPr lang="zh-CN" altLang="zh-CN" sz="2400" smtClean="0"/>
              <a:t>第一</a:t>
            </a:r>
            <a:r>
              <a:rPr lang="zh-CN" altLang="zh-CN" sz="2400"/>
              <a:t>条为（</a:t>
            </a:r>
            <a:r>
              <a:rPr lang="en-US" altLang="zh-CN" sz="2400"/>
              <a:t>v0,v1,v4,v7,v8</a:t>
            </a:r>
            <a:r>
              <a:rPr lang="zh-CN" altLang="zh-CN" sz="2400"/>
              <a:t>）</a:t>
            </a:r>
            <a:r>
              <a:rPr lang="en-US" altLang="zh-CN" sz="2400"/>
              <a:t>,</a:t>
            </a:r>
            <a:r>
              <a:rPr lang="zh-CN" altLang="zh-CN" sz="2400"/>
              <a:t>对应的活动</a:t>
            </a:r>
            <a:r>
              <a:rPr lang="en-US" altLang="zh-CN" sz="2400"/>
              <a:t>a1,a4,a8</a:t>
            </a:r>
            <a:r>
              <a:rPr lang="zh-CN" altLang="zh-CN" sz="2400"/>
              <a:t>和</a:t>
            </a:r>
            <a:r>
              <a:rPr lang="en-US" altLang="zh-CN" sz="2400"/>
              <a:t>a11</a:t>
            </a:r>
            <a:r>
              <a:rPr lang="zh-CN" altLang="zh-CN" sz="2400"/>
              <a:t>为关键活动</a:t>
            </a:r>
            <a:r>
              <a:rPr lang="zh-CN" altLang="zh-CN" sz="2400" smtClean="0"/>
              <a:t>；</a:t>
            </a:r>
            <a:endParaRPr lang="en-US" altLang="zh-CN" sz="2400" smtClean="0"/>
          </a:p>
          <a:p>
            <a:r>
              <a:rPr lang="zh-CN" altLang="zh-CN" sz="2400" smtClean="0"/>
              <a:t>另</a:t>
            </a:r>
            <a:r>
              <a:rPr lang="zh-CN" altLang="zh-CN" sz="2400"/>
              <a:t>一</a:t>
            </a:r>
            <a:r>
              <a:rPr lang="zh-CN" altLang="zh-CN" sz="2400" smtClean="0"/>
              <a:t>条为</a:t>
            </a:r>
            <a:r>
              <a:rPr lang="zh-CN" altLang="zh-CN" sz="2400"/>
              <a:t>（</a:t>
            </a:r>
            <a:r>
              <a:rPr lang="en-US" altLang="zh-CN" sz="2400"/>
              <a:t>v0,v1,v4,v6,v8</a:t>
            </a:r>
            <a:r>
              <a:rPr lang="zh-CN" altLang="zh-CN" sz="2400"/>
              <a:t>），对应的活动</a:t>
            </a:r>
            <a:r>
              <a:rPr lang="en-US" altLang="zh-CN" sz="2400"/>
              <a:t>a1,a4,a7</a:t>
            </a:r>
            <a:r>
              <a:rPr lang="zh-CN" altLang="zh-CN" sz="2400"/>
              <a:t>和</a:t>
            </a:r>
            <a:r>
              <a:rPr lang="en-US" altLang="zh-CN" sz="2400"/>
              <a:t>a10</a:t>
            </a:r>
            <a:r>
              <a:rPr lang="zh-CN" altLang="zh-CN" sz="2400"/>
              <a:t>为关键活动</a:t>
            </a:r>
            <a:r>
              <a:rPr lang="zh-CN" altLang="zh-CN" sz="2400" smtClean="0"/>
              <a:t>。</a:t>
            </a:r>
            <a:endParaRPr lang="zh-CN" altLang="en-US" sz="2400"/>
          </a:p>
        </p:txBody>
      </p:sp>
      <p:sp>
        <p:nvSpPr>
          <p:cNvPr id="3" name="标题 2"/>
          <p:cNvSpPr>
            <a:spLocks noGrp="1"/>
          </p:cNvSpPr>
          <p:nvPr>
            <p:ph type="title"/>
          </p:nvPr>
        </p:nvSpPr>
        <p:spPr/>
        <p:txBody>
          <a:bodyPr>
            <a:normAutofit fontScale="90000"/>
          </a:bodyPr>
          <a:lstStyle/>
          <a:p>
            <a:r>
              <a:rPr lang="zh-CN" altLang="en-US" smtClean="0"/>
              <a:t>举例</a:t>
            </a:r>
            <a:endParaRPr lang="zh-CN" altLang="en-US"/>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82796505"/>
              </p:ext>
            </p:extLst>
          </p:nvPr>
        </p:nvGraphicFramePr>
        <p:xfrm>
          <a:off x="5447134" y="3645818"/>
          <a:ext cx="6486605" cy="2952328"/>
        </p:xfrm>
        <a:graphic>
          <a:graphicData uri="http://schemas.openxmlformats.org/presentationml/2006/ole">
            <mc:AlternateContent xmlns:mc="http://schemas.openxmlformats.org/markup-compatibility/2006">
              <mc:Choice xmlns:v="urn:schemas-microsoft-com:vml" Requires="v">
                <p:oleObj spid="_x0000_s124942" name="Visio" r:id="rId3" imgW="7696287" imgH="3495589" progId="Visio.Drawing.15">
                  <p:embed/>
                </p:oleObj>
              </mc:Choice>
              <mc:Fallback>
                <p:oleObj name="Visio" r:id="rId3" imgW="7696287" imgH="349558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134" y="3645818"/>
                        <a:ext cx="6486605" cy="2952328"/>
                      </a:xfrm>
                      <a:prstGeom prst="rect">
                        <a:avLst/>
                      </a:prstGeom>
                      <a:noFill/>
                    </p:spPr>
                  </p:pic>
                </p:oleObj>
              </mc:Fallback>
            </mc:AlternateContent>
          </a:graphicData>
        </a:graphic>
      </p:graphicFrame>
      <p:sp>
        <p:nvSpPr>
          <p:cNvPr id="6" name="矩形 5"/>
          <p:cNvSpPr/>
          <p:nvPr/>
        </p:nvSpPr>
        <p:spPr>
          <a:xfrm>
            <a:off x="982638" y="3285778"/>
            <a:ext cx="4464496" cy="3416320"/>
          </a:xfrm>
          <a:prstGeom prst="rect">
            <a:avLst/>
          </a:prstGeom>
        </p:spPr>
        <p:txBody>
          <a:bodyPr wrap="square">
            <a:spAutoFit/>
          </a:bodyPr>
          <a:lstStyle/>
          <a:p>
            <a:pPr marL="342900" indent="-342900">
              <a:buFont typeface="Arial" panose="020B0604020202020204" pitchFamily="34" charset="0"/>
              <a:buChar char="•"/>
            </a:pPr>
            <a:r>
              <a:rPr lang="zh-CN" altLang="zh-CN" sz="2400" b="1"/>
              <a:t>如果边的权值</a:t>
            </a:r>
            <a:r>
              <a:rPr lang="zh-CN" altLang="zh-CN" sz="2400" b="1" smtClean="0"/>
              <a:t>代表活动</a:t>
            </a:r>
            <a:r>
              <a:rPr lang="zh-CN" altLang="zh-CN" sz="2400" b="1"/>
              <a:t>完成的天数，则该项从开始到完成需要</a:t>
            </a:r>
            <a:r>
              <a:rPr lang="en-US" altLang="zh-CN" sz="2400" b="1"/>
              <a:t>18</a:t>
            </a:r>
            <a:r>
              <a:rPr lang="zh-CN" altLang="zh-CN" sz="2400" b="1"/>
              <a:t>天</a:t>
            </a:r>
            <a:r>
              <a:rPr lang="zh-CN" altLang="zh-CN" sz="2400" b="1" smtClean="0"/>
              <a:t>。</a:t>
            </a:r>
            <a:endParaRPr lang="en-US" altLang="zh-CN" sz="2400" b="1" smtClean="0"/>
          </a:p>
          <a:p>
            <a:pPr marL="342900" indent="-342900">
              <a:buFont typeface="Arial" panose="020B0604020202020204" pitchFamily="34" charset="0"/>
              <a:buChar char="•"/>
            </a:pPr>
            <a:r>
              <a:rPr lang="en-US" altLang="zh-CN" sz="2400" b="1" smtClean="0"/>
              <a:t>a1,a4,a7,a8,a10</a:t>
            </a:r>
            <a:r>
              <a:rPr lang="zh-CN" altLang="zh-CN" sz="2400" b="1"/>
              <a:t>和</a:t>
            </a:r>
            <a:r>
              <a:rPr lang="en-US" altLang="zh-CN" sz="2400" b="1"/>
              <a:t>a11</a:t>
            </a:r>
            <a:r>
              <a:rPr lang="zh-CN" altLang="zh-CN" sz="2400" b="1"/>
              <a:t>这六项活动必须按时开始并按时完成，否则将延误整个工程的</a:t>
            </a:r>
            <a:r>
              <a:rPr lang="zh-CN" altLang="zh-CN" sz="2400" b="1" smtClean="0"/>
              <a:t>工期</a:t>
            </a:r>
            <a:r>
              <a:rPr lang="zh-CN" altLang="en-US" sz="2400" b="1" smtClean="0"/>
              <a:t>。</a:t>
            </a:r>
            <a:endParaRPr lang="en-US" altLang="zh-CN" sz="2400" b="1" smtClean="0"/>
          </a:p>
          <a:p>
            <a:pPr marL="342900" indent="-342900">
              <a:buFont typeface="Arial" panose="020B0604020202020204" pitchFamily="34" charset="0"/>
              <a:buChar char="•"/>
            </a:pPr>
            <a:r>
              <a:rPr lang="zh-CN" altLang="zh-CN" sz="2400" b="1" smtClean="0"/>
              <a:t>如果</a:t>
            </a:r>
            <a:r>
              <a:rPr lang="zh-CN" altLang="zh-CN" sz="2400" b="1"/>
              <a:t>想缩短工期，应提高这六项活动的效率。</a:t>
            </a:r>
          </a:p>
        </p:txBody>
      </p:sp>
    </p:spTree>
    <p:extLst>
      <p:ext uri="{BB962C8B-B14F-4D97-AF65-F5344CB8AC3E}">
        <p14:creationId xmlns:p14="http://schemas.microsoft.com/office/powerpoint/2010/main" val="272793604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10000"/>
          </a:bodyPr>
          <a:lstStyle/>
          <a:p>
            <a:r>
              <a:rPr lang="zh-CN" altLang="zh-CN">
                <a:latin typeface="Times New Roman" panose="02020603050405020304" pitchFamily="18" charset="0"/>
              </a:rPr>
              <a:t>假设顶点</a:t>
            </a:r>
            <a:r>
              <a:rPr lang="en-US" altLang="zh-CN">
                <a:latin typeface="Times New Roman" panose="02020603050405020304" pitchFamily="18" charset="0"/>
              </a:rPr>
              <a:t>v</a:t>
            </a:r>
            <a:r>
              <a:rPr lang="en-US" altLang="zh-CN" baseline="-25000">
                <a:latin typeface="Times New Roman" panose="02020603050405020304" pitchFamily="18" charset="0"/>
              </a:rPr>
              <a:t>0</a:t>
            </a:r>
            <a:r>
              <a:rPr lang="zh-CN" altLang="zh-CN">
                <a:latin typeface="Times New Roman" panose="02020603050405020304" pitchFamily="18" charset="0"/>
              </a:rPr>
              <a:t>为源点，</a:t>
            </a:r>
            <a:r>
              <a:rPr lang="en-US" altLang="zh-CN">
                <a:latin typeface="Times New Roman" panose="02020603050405020304" pitchFamily="18" charset="0"/>
              </a:rPr>
              <a:t>v</a:t>
            </a:r>
            <a:r>
              <a:rPr lang="en-US" altLang="zh-CN" baseline="-25000">
                <a:latin typeface="Times New Roman" panose="02020603050405020304" pitchFamily="18" charset="0"/>
              </a:rPr>
              <a:t>n-1</a:t>
            </a:r>
            <a:r>
              <a:rPr lang="zh-CN" altLang="zh-CN">
                <a:latin typeface="Times New Roman" panose="02020603050405020304" pitchFamily="18" charset="0"/>
              </a:rPr>
              <a:t>为汇点，事件</a:t>
            </a:r>
            <a:r>
              <a:rPr lang="en-US" altLang="zh-CN">
                <a:latin typeface="Times New Roman" panose="02020603050405020304" pitchFamily="18" charset="0"/>
              </a:rPr>
              <a:t>v</a:t>
            </a:r>
            <a:r>
              <a:rPr lang="en-US" altLang="zh-CN" baseline="-25000">
                <a:latin typeface="Times New Roman" panose="02020603050405020304" pitchFamily="18" charset="0"/>
              </a:rPr>
              <a:t>0</a:t>
            </a:r>
            <a:r>
              <a:rPr lang="zh-CN" altLang="zh-CN">
                <a:latin typeface="Times New Roman" panose="02020603050405020304" pitchFamily="18" charset="0"/>
              </a:rPr>
              <a:t>的发生时刻为</a:t>
            </a:r>
            <a:r>
              <a:rPr lang="en-US" altLang="zh-CN">
                <a:latin typeface="Times New Roman" panose="02020603050405020304" pitchFamily="18" charset="0"/>
              </a:rPr>
              <a:t>0</a:t>
            </a:r>
            <a:r>
              <a:rPr lang="zh-CN" altLang="zh-CN">
                <a:latin typeface="Times New Roman" panose="02020603050405020304" pitchFamily="18" charset="0"/>
              </a:rPr>
              <a:t>时刻，则从</a:t>
            </a:r>
            <a:r>
              <a:rPr lang="en-US" altLang="zh-CN">
                <a:latin typeface="Times New Roman" panose="02020603050405020304" pitchFamily="18" charset="0"/>
              </a:rPr>
              <a:t>v</a:t>
            </a:r>
            <a:r>
              <a:rPr lang="en-US" altLang="zh-CN" baseline="-25000">
                <a:latin typeface="Times New Roman" panose="02020603050405020304" pitchFamily="18" charset="0"/>
              </a:rPr>
              <a:t>0</a:t>
            </a:r>
            <a:r>
              <a:rPr lang="zh-CN" altLang="zh-CN">
                <a:latin typeface="Times New Roman" panose="02020603050405020304" pitchFamily="18" charset="0"/>
              </a:rPr>
              <a:t>到</a:t>
            </a:r>
            <a:r>
              <a:rPr lang="en-US" altLang="zh-CN">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的最长路径为事件</a:t>
            </a:r>
            <a:r>
              <a:rPr lang="en-US" altLang="zh-CN">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的最早开始时间</a:t>
            </a:r>
            <a:r>
              <a:rPr lang="zh-CN" altLang="zh-CN" smtClean="0">
                <a:latin typeface="Times New Roman" panose="02020603050405020304" pitchFamily="18" charset="0"/>
              </a:rPr>
              <a:t>。</a:t>
            </a:r>
            <a:endParaRPr lang="en-US" altLang="zh-CN" smtClean="0">
              <a:latin typeface="Times New Roman" panose="02020603050405020304" pitchFamily="18" charset="0"/>
            </a:endParaRPr>
          </a:p>
          <a:p>
            <a:r>
              <a:rPr lang="en-US" altLang="zh-CN" i="1" smtClean="0">
                <a:latin typeface="Times New Roman" panose="02020603050405020304" pitchFamily="18" charset="0"/>
              </a:rPr>
              <a:t>ve</a:t>
            </a:r>
            <a:r>
              <a:rPr lang="en-US" altLang="zh-CN" smtClean="0">
                <a:latin typeface="Times New Roman" panose="02020603050405020304" pitchFamily="18" charset="0"/>
              </a:rPr>
              <a:t>(j</a:t>
            </a:r>
            <a:r>
              <a:rPr lang="en-US" altLang="zh-CN">
                <a:latin typeface="Times New Roman" panose="02020603050405020304" pitchFamily="18" charset="0"/>
              </a:rPr>
              <a:t>)</a:t>
            </a:r>
            <a:r>
              <a:rPr lang="zh-CN" altLang="zh-CN">
                <a:latin typeface="Times New Roman" panose="02020603050405020304" pitchFamily="18" charset="0"/>
              </a:rPr>
              <a:t>表示事件</a:t>
            </a:r>
            <a:r>
              <a:rPr lang="en-US" altLang="zh-CN" i="1">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的最早开始</a:t>
            </a:r>
            <a:r>
              <a:rPr lang="zh-CN" altLang="zh-CN" smtClean="0">
                <a:latin typeface="Times New Roman" panose="02020603050405020304" pitchFamily="18" charset="0"/>
              </a:rPr>
              <a:t>时间</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r>
              <a:rPr lang="en-US" altLang="zh-CN" i="1" smtClean="0">
                <a:latin typeface="Times New Roman" panose="02020603050405020304" pitchFamily="18" charset="0"/>
              </a:rPr>
              <a:t>vl</a:t>
            </a:r>
            <a:r>
              <a:rPr lang="en-US" altLang="zh-CN" smtClean="0">
                <a:latin typeface="Times New Roman" panose="02020603050405020304" pitchFamily="18" charset="0"/>
              </a:rPr>
              <a:t>(j</a:t>
            </a:r>
            <a:r>
              <a:rPr lang="en-US" altLang="zh-CN">
                <a:latin typeface="Times New Roman" panose="02020603050405020304" pitchFamily="18" charset="0"/>
              </a:rPr>
              <a:t>)</a:t>
            </a:r>
            <a:r>
              <a:rPr lang="zh-CN" altLang="zh-CN">
                <a:latin typeface="Times New Roman" panose="02020603050405020304" pitchFamily="18" charset="0"/>
              </a:rPr>
              <a:t>表示不影响工期的情况下，事件</a:t>
            </a:r>
            <a:r>
              <a:rPr lang="en-US" altLang="zh-CN">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的最晚开始</a:t>
            </a:r>
            <a:r>
              <a:rPr lang="zh-CN" altLang="zh-CN" smtClean="0">
                <a:latin typeface="Times New Roman" panose="02020603050405020304" pitchFamily="18" charset="0"/>
              </a:rPr>
              <a:t>时间</a:t>
            </a:r>
            <a:r>
              <a:rPr lang="zh-CN" altLang="en-US" smtClean="0">
                <a:latin typeface="Times New Roman" panose="02020603050405020304" pitchFamily="18" charset="0"/>
              </a:rPr>
              <a:t>；</a:t>
            </a:r>
            <a:r>
              <a:rPr lang="zh-CN" altLang="zh-CN">
                <a:solidFill>
                  <a:srgbClr val="FF0000"/>
                </a:solidFill>
              </a:rPr>
              <a:t>即</a:t>
            </a:r>
            <a:r>
              <a:rPr lang="en-US" altLang="zh-CN">
                <a:solidFill>
                  <a:srgbClr val="FF0000"/>
                </a:solidFill>
              </a:rPr>
              <a:t>v</a:t>
            </a:r>
            <a:r>
              <a:rPr lang="en-US" altLang="zh-CN" baseline="-25000">
                <a:solidFill>
                  <a:srgbClr val="FF0000"/>
                </a:solidFill>
              </a:rPr>
              <a:t>j</a:t>
            </a:r>
            <a:r>
              <a:rPr lang="zh-CN" altLang="zh-CN">
                <a:solidFill>
                  <a:srgbClr val="FF0000"/>
                </a:solidFill>
              </a:rPr>
              <a:t>开始的一个或几个活动必须在这个最晚发生时间开始进行，否则会因此</a:t>
            </a:r>
            <a:r>
              <a:rPr lang="zh-CN" altLang="zh-CN">
                <a:solidFill>
                  <a:srgbClr val="FF0000"/>
                </a:solidFill>
              </a:rPr>
              <a:t>延误</a:t>
            </a:r>
            <a:r>
              <a:rPr lang="zh-CN" altLang="zh-CN" smtClean="0">
                <a:solidFill>
                  <a:srgbClr val="FF0000"/>
                </a:solidFill>
              </a:rPr>
              <a:t>工期</a:t>
            </a:r>
            <a:r>
              <a:rPr lang="zh-CN" altLang="en-US" smtClean="0">
                <a:solidFill>
                  <a:srgbClr val="FF0000"/>
                </a:solidFill>
              </a:rPr>
              <a:t>，如果</a:t>
            </a:r>
            <a:r>
              <a:rPr lang="en-US" altLang="zh-CN" smtClean="0">
                <a:solidFill>
                  <a:srgbClr val="FF0000"/>
                </a:solidFill>
              </a:rPr>
              <a:t>v</a:t>
            </a:r>
            <a:r>
              <a:rPr lang="en-US" altLang="zh-CN" baseline="-25000" smtClean="0">
                <a:solidFill>
                  <a:srgbClr val="FF0000"/>
                </a:solidFill>
              </a:rPr>
              <a:t>j</a:t>
            </a:r>
            <a:r>
              <a:rPr lang="zh-CN" altLang="en-US" smtClean="0">
                <a:solidFill>
                  <a:srgbClr val="FF0000"/>
                </a:solidFill>
              </a:rPr>
              <a:t>之后有关键活动，在这个顶点上不能等待，即</a:t>
            </a:r>
            <a:r>
              <a:rPr lang="en-US" altLang="zh-CN" smtClean="0">
                <a:solidFill>
                  <a:srgbClr val="FF0000"/>
                </a:solidFill>
              </a:rPr>
              <a:t>vl(j</a:t>
            </a:r>
            <a:r>
              <a:rPr lang="en-US" altLang="zh-CN">
                <a:solidFill>
                  <a:srgbClr val="FF0000"/>
                </a:solidFill>
              </a:rPr>
              <a:t>)=</a:t>
            </a:r>
            <a:r>
              <a:rPr lang="en-US" altLang="zh-CN">
                <a:solidFill>
                  <a:srgbClr val="FF0000"/>
                </a:solidFill>
              </a:rPr>
              <a:t>ve(j</a:t>
            </a:r>
            <a:r>
              <a:rPr lang="en-US" altLang="zh-CN" smtClean="0">
                <a:solidFill>
                  <a:srgbClr val="FF0000"/>
                </a:solidFill>
              </a:rPr>
              <a:t>)</a:t>
            </a:r>
            <a:r>
              <a:rPr lang="zh-CN" altLang="en-US" smtClean="0">
                <a:solidFill>
                  <a:srgbClr val="FF0000"/>
                </a:solidFill>
              </a:rPr>
              <a:t>。</a:t>
            </a:r>
            <a:endParaRPr lang="en-US" altLang="zh-CN" smtClean="0">
              <a:solidFill>
                <a:srgbClr val="FF0000"/>
              </a:solidFill>
              <a:latin typeface="Times New Roman" panose="02020603050405020304" pitchFamily="18" charset="0"/>
            </a:endParaRPr>
          </a:p>
          <a:p>
            <a:r>
              <a:rPr lang="en-US" altLang="zh-CN">
                <a:latin typeface="Times New Roman" panose="02020603050405020304" pitchFamily="18" charset="0"/>
              </a:rPr>
              <a:t>e(i)</a:t>
            </a:r>
            <a:r>
              <a:rPr lang="zh-CN" altLang="zh-CN" smtClean="0">
                <a:latin typeface="Times New Roman" panose="02020603050405020304" pitchFamily="18" charset="0"/>
              </a:rPr>
              <a:t>表示</a:t>
            </a:r>
            <a:r>
              <a:rPr lang="en-US" altLang="zh-CN" smtClean="0">
                <a:latin typeface="Times New Roman" panose="02020603050405020304" pitchFamily="18" charset="0"/>
              </a:rPr>
              <a:t>i</a:t>
            </a:r>
            <a:r>
              <a:rPr lang="zh-CN" altLang="en-US" smtClean="0">
                <a:latin typeface="Times New Roman" panose="02020603050405020304" pitchFamily="18" charset="0"/>
              </a:rPr>
              <a:t>号</a:t>
            </a:r>
            <a:r>
              <a:rPr lang="zh-CN" altLang="zh-CN" smtClean="0">
                <a:latin typeface="Times New Roman" panose="02020603050405020304" pitchFamily="18" charset="0"/>
              </a:rPr>
              <a:t>活动</a:t>
            </a:r>
            <a:r>
              <a:rPr lang="zh-CN" altLang="zh-CN">
                <a:latin typeface="Times New Roman" panose="02020603050405020304" pitchFamily="18" charset="0"/>
              </a:rPr>
              <a:t>的最早开始</a:t>
            </a:r>
            <a:r>
              <a:rPr lang="zh-CN" altLang="zh-CN" smtClean="0">
                <a:latin typeface="Times New Roman" panose="02020603050405020304" pitchFamily="18" charset="0"/>
              </a:rPr>
              <a:t>时间</a:t>
            </a:r>
            <a:r>
              <a:rPr lang="zh-CN" altLang="en-US" smtClean="0">
                <a:latin typeface="Times New Roman" panose="02020603050405020304" pitchFamily="18" charset="0"/>
              </a:rPr>
              <a:t>；</a:t>
            </a:r>
            <a:endParaRPr lang="en-US" altLang="zh-CN">
              <a:latin typeface="Times New Roman" panose="02020603050405020304" pitchFamily="18" charset="0"/>
            </a:endParaRPr>
          </a:p>
          <a:p>
            <a:r>
              <a:rPr lang="en-US" altLang="zh-CN" i="1" smtClean="0">
                <a:latin typeface="Times New Roman" panose="02020603050405020304" pitchFamily="18" charset="0"/>
              </a:rPr>
              <a:t>l</a:t>
            </a:r>
            <a:r>
              <a:rPr lang="en-US" altLang="zh-CN" smtClean="0">
                <a:latin typeface="Times New Roman" panose="02020603050405020304" pitchFamily="18" charset="0"/>
              </a:rPr>
              <a:t>(i</a:t>
            </a:r>
            <a:r>
              <a:rPr lang="en-US" altLang="zh-CN">
                <a:latin typeface="Times New Roman" panose="02020603050405020304" pitchFamily="18" charset="0"/>
              </a:rPr>
              <a:t>)</a:t>
            </a:r>
            <a:r>
              <a:rPr lang="zh-CN" altLang="zh-CN" smtClean="0">
                <a:latin typeface="Times New Roman" panose="02020603050405020304" pitchFamily="18" charset="0"/>
              </a:rPr>
              <a:t>表示</a:t>
            </a:r>
            <a:r>
              <a:rPr lang="en-US" altLang="zh-CN">
                <a:latin typeface="Times New Roman" panose="02020603050405020304" pitchFamily="18" charset="0"/>
              </a:rPr>
              <a:t>i</a:t>
            </a:r>
            <a:r>
              <a:rPr lang="zh-CN" altLang="en-US">
                <a:latin typeface="Times New Roman" panose="02020603050405020304" pitchFamily="18" charset="0"/>
              </a:rPr>
              <a:t>号</a:t>
            </a:r>
            <a:r>
              <a:rPr lang="zh-CN" altLang="zh-CN" smtClean="0">
                <a:latin typeface="Times New Roman" panose="02020603050405020304" pitchFamily="18" charset="0"/>
              </a:rPr>
              <a:t>活动</a:t>
            </a:r>
            <a:r>
              <a:rPr lang="zh-CN" altLang="zh-CN">
                <a:latin typeface="Times New Roman" panose="02020603050405020304" pitchFamily="18" charset="0"/>
              </a:rPr>
              <a:t>的最晚开始</a:t>
            </a:r>
            <a:r>
              <a:rPr lang="zh-CN" altLang="zh-CN" smtClean="0">
                <a:latin typeface="Times New Roman" panose="02020603050405020304" pitchFamily="18" charset="0"/>
              </a:rPr>
              <a:t>时间</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r>
              <a:rPr lang="en-US" altLang="zh-CN" i="1" smtClean="0">
                <a:latin typeface="Times New Roman" panose="02020603050405020304" pitchFamily="18" charset="0"/>
              </a:rPr>
              <a:t>l</a:t>
            </a:r>
            <a:r>
              <a:rPr lang="en-US" altLang="zh-CN" smtClean="0">
                <a:latin typeface="Times New Roman" panose="02020603050405020304" pitchFamily="18" charset="0"/>
              </a:rPr>
              <a:t>(i</a:t>
            </a:r>
            <a:r>
              <a:rPr lang="en-US" altLang="zh-CN">
                <a:latin typeface="Times New Roman" panose="02020603050405020304" pitchFamily="18" charset="0"/>
              </a:rPr>
              <a:t>) -e(i)</a:t>
            </a:r>
            <a:r>
              <a:rPr lang="zh-CN" altLang="zh-CN">
                <a:latin typeface="Times New Roman" panose="02020603050405020304" pitchFamily="18" charset="0"/>
              </a:rPr>
              <a:t>意味着完成活动</a:t>
            </a:r>
            <a:r>
              <a:rPr lang="en-US" altLang="zh-CN">
                <a:latin typeface="Times New Roman" panose="02020603050405020304" pitchFamily="18" charset="0"/>
              </a:rPr>
              <a:t>a</a:t>
            </a:r>
            <a:r>
              <a:rPr lang="en-US" altLang="zh-CN" baseline="-25000">
                <a:latin typeface="Times New Roman" panose="02020603050405020304" pitchFamily="18" charset="0"/>
              </a:rPr>
              <a:t>i</a:t>
            </a:r>
            <a:r>
              <a:rPr lang="zh-CN" altLang="zh-CN">
                <a:latin typeface="Times New Roman" panose="02020603050405020304" pitchFamily="18" charset="0"/>
              </a:rPr>
              <a:t>的时间余量</a:t>
            </a:r>
            <a:r>
              <a:rPr lang="zh-CN" altLang="zh-CN" smtClean="0">
                <a:latin typeface="Times New Roman" panose="02020603050405020304" pitchFamily="18" charset="0"/>
              </a:rPr>
              <a:t>，</a:t>
            </a:r>
            <a:r>
              <a:rPr lang="en-US" altLang="zh-CN" i="1" smtClean="0">
                <a:latin typeface="Times New Roman" panose="02020603050405020304" pitchFamily="18" charset="0"/>
              </a:rPr>
              <a:t>l</a:t>
            </a:r>
            <a:r>
              <a:rPr lang="en-US" altLang="zh-CN" smtClean="0">
                <a:latin typeface="Times New Roman" panose="02020603050405020304" pitchFamily="18" charset="0"/>
              </a:rPr>
              <a:t>(i</a:t>
            </a:r>
            <a:r>
              <a:rPr lang="en-US" altLang="zh-CN">
                <a:latin typeface="Times New Roman" panose="02020603050405020304" pitchFamily="18" charset="0"/>
              </a:rPr>
              <a:t>) =e(i</a:t>
            </a:r>
            <a:r>
              <a:rPr lang="en-US" altLang="zh-CN" smtClean="0">
                <a:latin typeface="Times New Roman" panose="02020603050405020304" pitchFamily="18" charset="0"/>
              </a:rPr>
              <a:t>)</a:t>
            </a:r>
            <a:r>
              <a:rPr lang="zh-CN" altLang="zh-CN" smtClean="0">
                <a:latin typeface="Times New Roman" panose="02020603050405020304" pitchFamily="18" charset="0"/>
              </a:rPr>
              <a:t>的</a:t>
            </a:r>
            <a:r>
              <a:rPr lang="zh-CN" altLang="zh-CN">
                <a:latin typeface="Times New Roman" panose="02020603050405020304" pitchFamily="18" charset="0"/>
              </a:rPr>
              <a:t>活动称为关键活动。</a:t>
            </a:r>
          </a:p>
          <a:p>
            <a:endParaRPr lang="zh-CN" altLang="en-US"/>
          </a:p>
        </p:txBody>
      </p:sp>
      <p:sp>
        <p:nvSpPr>
          <p:cNvPr id="3" name="标题 2"/>
          <p:cNvSpPr>
            <a:spLocks noGrp="1"/>
          </p:cNvSpPr>
          <p:nvPr>
            <p:ph type="title"/>
          </p:nvPr>
        </p:nvSpPr>
        <p:spPr/>
        <p:txBody>
          <a:bodyPr>
            <a:normAutofit fontScale="90000"/>
          </a:bodyPr>
          <a:lstStyle/>
          <a:p>
            <a:r>
              <a:rPr lang="zh-CN" altLang="en-US" smtClean="0"/>
              <a:t>算法设计</a:t>
            </a:r>
            <a:endParaRPr lang="zh-CN" altLang="en-US"/>
          </a:p>
        </p:txBody>
      </p:sp>
    </p:spTree>
    <p:extLst>
      <p:ext uri="{BB962C8B-B14F-4D97-AF65-F5344CB8AC3E}">
        <p14:creationId xmlns:p14="http://schemas.microsoft.com/office/powerpoint/2010/main" val="293145318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6574" y="1197546"/>
            <a:ext cx="7425697" cy="4868199"/>
          </a:xfrm>
        </p:spPr>
        <p:txBody>
          <a:bodyPr>
            <a:normAutofit fontScale="92500"/>
          </a:bodyPr>
          <a:lstStyle/>
          <a:p>
            <a:r>
              <a:rPr lang="zh-CN" altLang="zh-CN"/>
              <a:t>图中顶点所表示的事件是指</a:t>
            </a:r>
            <a:r>
              <a:rPr lang="zh-CN" altLang="en-US"/>
              <a:t>以它结束</a:t>
            </a:r>
            <a:r>
              <a:rPr lang="zh-CN" altLang="zh-CN"/>
              <a:t>的</a:t>
            </a:r>
            <a:r>
              <a:rPr lang="zh-CN" altLang="en-US"/>
              <a:t>所有</a:t>
            </a:r>
            <a:r>
              <a:rPr lang="zh-CN" altLang="zh-CN"/>
              <a:t>边</a:t>
            </a:r>
            <a:r>
              <a:rPr lang="zh-CN" altLang="en-US"/>
              <a:t>表</a:t>
            </a:r>
            <a:r>
              <a:rPr lang="zh-CN" altLang="zh-CN"/>
              <a:t>示的活动都已经完成，</a:t>
            </a:r>
            <a:r>
              <a:rPr lang="zh-CN" altLang="zh-CN" i="1">
                <a:solidFill>
                  <a:schemeClr val="accent6">
                    <a:lumMod val="50000"/>
                  </a:schemeClr>
                </a:solidFill>
              </a:rPr>
              <a:t>以它出发的所有边所表示的活动可以开始的那个</a:t>
            </a:r>
            <a:r>
              <a:rPr lang="zh-CN" altLang="zh-CN" i="1">
                <a:solidFill>
                  <a:schemeClr val="accent6">
                    <a:lumMod val="50000"/>
                  </a:schemeClr>
                </a:solidFill>
              </a:rPr>
              <a:t>状态</a:t>
            </a:r>
            <a:r>
              <a:rPr lang="zh-CN" altLang="zh-CN" i="1" smtClean="0">
                <a:solidFill>
                  <a:schemeClr val="accent6">
                    <a:lumMod val="50000"/>
                  </a:schemeClr>
                </a:solidFill>
              </a:rPr>
              <a:t>。</a:t>
            </a:r>
            <a:endParaRPr lang="en-US" altLang="zh-CN" i="1" smtClean="0">
              <a:solidFill>
                <a:schemeClr val="accent6">
                  <a:lumMod val="50000"/>
                </a:schemeClr>
              </a:solidFill>
            </a:endParaRPr>
          </a:p>
          <a:p>
            <a:r>
              <a:rPr lang="en-US" altLang="zh-CN" i="1">
                <a:latin typeface="Times New Roman" panose="02020603050405020304" pitchFamily="18" charset="0"/>
              </a:rPr>
              <a:t>ve</a:t>
            </a:r>
            <a:r>
              <a:rPr lang="en-US" altLang="zh-CN">
                <a:latin typeface="Times New Roman" panose="02020603050405020304" pitchFamily="18" charset="0"/>
              </a:rPr>
              <a:t>(j)</a:t>
            </a:r>
            <a:r>
              <a:rPr lang="zh-CN" altLang="zh-CN">
                <a:latin typeface="Times New Roman" panose="02020603050405020304" pitchFamily="18" charset="0"/>
              </a:rPr>
              <a:t>表示事件</a:t>
            </a:r>
            <a:r>
              <a:rPr lang="en-US" altLang="zh-CN" i="1">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的最早开始时间</a:t>
            </a:r>
            <a:r>
              <a:rPr lang="zh-CN" altLang="en-US">
                <a:latin typeface="Times New Roman" panose="02020603050405020304" pitchFamily="18" charset="0"/>
              </a:rPr>
              <a:t>；</a:t>
            </a:r>
            <a:endParaRPr lang="en-US" altLang="zh-CN">
              <a:latin typeface="Times New Roman" panose="02020603050405020304" pitchFamily="18" charset="0"/>
            </a:endParaRPr>
          </a:p>
          <a:p>
            <a:r>
              <a:rPr lang="en-US" altLang="zh-CN" i="1">
                <a:latin typeface="Times New Roman" panose="02020603050405020304" pitchFamily="18" charset="0"/>
              </a:rPr>
              <a:t>vl</a:t>
            </a:r>
            <a:r>
              <a:rPr lang="en-US" altLang="zh-CN">
                <a:latin typeface="Times New Roman" panose="02020603050405020304" pitchFamily="18" charset="0"/>
              </a:rPr>
              <a:t>(j)</a:t>
            </a:r>
            <a:r>
              <a:rPr lang="zh-CN" altLang="zh-CN">
                <a:latin typeface="Times New Roman" panose="02020603050405020304" pitchFamily="18" charset="0"/>
              </a:rPr>
              <a:t>表示不影响工期的情况下，事件</a:t>
            </a:r>
            <a:r>
              <a:rPr lang="en-US" altLang="zh-CN">
                <a:latin typeface="Times New Roman" panose="02020603050405020304" pitchFamily="18" charset="0"/>
              </a:rPr>
              <a:t>v</a:t>
            </a:r>
            <a:r>
              <a:rPr lang="en-US" altLang="zh-CN" baseline="-25000">
                <a:latin typeface="Times New Roman" panose="02020603050405020304" pitchFamily="18" charset="0"/>
              </a:rPr>
              <a:t>j</a:t>
            </a:r>
            <a:r>
              <a:rPr lang="zh-CN" altLang="zh-CN">
                <a:latin typeface="Times New Roman" panose="02020603050405020304" pitchFamily="18" charset="0"/>
              </a:rPr>
              <a:t>的最晚开始时间</a:t>
            </a:r>
            <a:r>
              <a:rPr lang="zh-CN" altLang="en-US">
                <a:latin typeface="Times New Roman" panose="02020603050405020304" pitchFamily="18" charset="0"/>
              </a:rPr>
              <a:t>；</a:t>
            </a:r>
            <a:r>
              <a:rPr lang="zh-CN" altLang="zh-CN">
                <a:solidFill>
                  <a:srgbClr val="FF0000"/>
                </a:solidFill>
              </a:rPr>
              <a:t>即</a:t>
            </a:r>
            <a:r>
              <a:rPr lang="en-US" altLang="zh-CN">
                <a:solidFill>
                  <a:srgbClr val="FF0000"/>
                </a:solidFill>
              </a:rPr>
              <a:t>v</a:t>
            </a:r>
            <a:r>
              <a:rPr lang="en-US" altLang="zh-CN" baseline="-25000">
                <a:solidFill>
                  <a:srgbClr val="FF0000"/>
                </a:solidFill>
              </a:rPr>
              <a:t>j</a:t>
            </a:r>
            <a:r>
              <a:rPr lang="zh-CN" altLang="zh-CN">
                <a:solidFill>
                  <a:srgbClr val="FF0000"/>
                </a:solidFill>
              </a:rPr>
              <a:t>开始的一个或几个活动必须在这个最晚发生时间开始进行，否则会因此延误工期</a:t>
            </a:r>
            <a:r>
              <a:rPr lang="zh-CN" altLang="en-US">
                <a:solidFill>
                  <a:srgbClr val="FF0000"/>
                </a:solidFill>
              </a:rPr>
              <a:t>，如果</a:t>
            </a:r>
            <a:r>
              <a:rPr lang="en-US" altLang="zh-CN">
                <a:solidFill>
                  <a:srgbClr val="FF0000"/>
                </a:solidFill>
              </a:rPr>
              <a:t>v</a:t>
            </a:r>
            <a:r>
              <a:rPr lang="en-US" altLang="zh-CN" baseline="-25000">
                <a:solidFill>
                  <a:srgbClr val="FF0000"/>
                </a:solidFill>
              </a:rPr>
              <a:t>j</a:t>
            </a:r>
            <a:r>
              <a:rPr lang="zh-CN" altLang="en-US">
                <a:solidFill>
                  <a:srgbClr val="FF0000"/>
                </a:solidFill>
              </a:rPr>
              <a:t>之后有关键活动，在这个顶点上不能等待，即</a:t>
            </a:r>
            <a:r>
              <a:rPr lang="en-US" altLang="zh-CN">
                <a:solidFill>
                  <a:srgbClr val="FF0000"/>
                </a:solidFill>
              </a:rPr>
              <a:t>vl(j)=ve(j)</a:t>
            </a:r>
            <a:r>
              <a:rPr lang="zh-CN" altLang="en-US">
                <a:solidFill>
                  <a:srgbClr val="FF0000"/>
                </a:solidFill>
              </a:rPr>
              <a:t>。</a:t>
            </a:r>
            <a:endParaRPr lang="en-US" altLang="zh-CN">
              <a:solidFill>
                <a:srgbClr val="FF0000"/>
              </a:solidFill>
              <a:latin typeface="Times New Roman" panose="02020603050405020304" pitchFamily="18" charset="0"/>
            </a:endParaRPr>
          </a:p>
          <a:p>
            <a:endParaRPr lang="en-US" altLang="zh-CN" i="1">
              <a:solidFill>
                <a:schemeClr val="accent6">
                  <a:lumMod val="50000"/>
                </a:schemeClr>
              </a:solidFill>
            </a:endParaRPr>
          </a:p>
          <a:p>
            <a:endParaRPr lang="zh-CN" altLang="en-US"/>
          </a:p>
        </p:txBody>
      </p:sp>
      <p:sp>
        <p:nvSpPr>
          <p:cNvPr id="3" name="标题 2"/>
          <p:cNvSpPr>
            <a:spLocks noGrp="1"/>
          </p:cNvSpPr>
          <p:nvPr>
            <p:ph type="title"/>
          </p:nvPr>
        </p:nvSpPr>
        <p:spPr/>
        <p:txBody>
          <a:bodyPr>
            <a:normAutofit fontScale="90000"/>
          </a:bodyPr>
          <a:lstStyle/>
          <a:p>
            <a:r>
              <a:rPr lang="zh-CN" altLang="en-US" smtClean="0"/>
              <a:t>关于事件及最早最晚开始时间的理解</a:t>
            </a:r>
            <a:endParaRPr lang="zh-CN" altLang="en-US"/>
          </a:p>
        </p:txBody>
      </p:sp>
      <p:pic>
        <p:nvPicPr>
          <p:cNvPr id="143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2493690"/>
            <a:ext cx="41624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20205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从源点</a:t>
            </a:r>
            <a:r>
              <a:rPr lang="en-US" altLang="zh-CN"/>
              <a:t>v</a:t>
            </a:r>
            <a:r>
              <a:rPr lang="en-US" altLang="zh-CN" baseline="-25000"/>
              <a:t>0</a:t>
            </a:r>
            <a:r>
              <a:rPr lang="zh-CN" altLang="zh-CN"/>
              <a:t>出发，令</a:t>
            </a:r>
            <a:r>
              <a:rPr lang="en-US" altLang="zh-CN" smtClean="0"/>
              <a:t>ve(0)=0</a:t>
            </a:r>
            <a:r>
              <a:rPr lang="zh-CN" altLang="zh-CN"/>
              <a:t>，按拓扑有序序列求其余各顶点的</a:t>
            </a:r>
            <a:r>
              <a:rPr lang="en-US" altLang="zh-CN"/>
              <a:t>ve(j</a:t>
            </a:r>
            <a:r>
              <a:rPr lang="en-US" altLang="zh-CN" smtClean="0"/>
              <a:t>)=</a:t>
            </a:r>
            <a:r>
              <a:rPr lang="en-US" altLang="zh-CN"/>
              <a:t>max</a:t>
            </a:r>
            <a:r>
              <a:rPr lang="en-US" altLang="zh-CN" baseline="-25000"/>
              <a:t>i</a:t>
            </a:r>
            <a:r>
              <a:rPr lang="en-US" altLang="zh-CN"/>
              <a:t>{ve(i)+|v</a:t>
            </a:r>
            <a:r>
              <a:rPr lang="en-US" altLang="zh-CN" baseline="-25000"/>
              <a:t>i</a:t>
            </a:r>
            <a:r>
              <a:rPr lang="en-US" altLang="zh-CN"/>
              <a:t>,v</a:t>
            </a:r>
            <a:r>
              <a:rPr lang="en-US" altLang="zh-CN" baseline="-25000"/>
              <a:t>j</a:t>
            </a:r>
            <a:r>
              <a:rPr lang="en-US" altLang="zh-CN" smtClean="0"/>
              <a:t>|}</a:t>
            </a:r>
            <a:r>
              <a:rPr lang="zh-CN" altLang="zh-CN"/>
              <a:t>，</a:t>
            </a:r>
            <a:r>
              <a:rPr lang="en-US" altLang="zh-CN"/>
              <a:t>|v</a:t>
            </a:r>
            <a:r>
              <a:rPr lang="en-US" altLang="zh-CN" baseline="-25000"/>
              <a:t>i</a:t>
            </a:r>
            <a:r>
              <a:rPr lang="en-US" altLang="zh-CN"/>
              <a:t>,v</a:t>
            </a:r>
            <a:r>
              <a:rPr lang="en-US" altLang="zh-CN" baseline="-25000"/>
              <a:t>j</a:t>
            </a:r>
            <a:r>
              <a:rPr lang="en-US" altLang="zh-CN"/>
              <a:t>|</a:t>
            </a:r>
            <a:r>
              <a:rPr lang="zh-CN" altLang="zh-CN"/>
              <a:t>表示边</a:t>
            </a:r>
            <a:r>
              <a:rPr lang="en-US" altLang="zh-CN"/>
              <a:t>&lt;v</a:t>
            </a:r>
            <a:r>
              <a:rPr lang="en-US" altLang="zh-CN" baseline="-25000"/>
              <a:t>i</a:t>
            </a:r>
            <a:r>
              <a:rPr lang="en-US" altLang="zh-CN"/>
              <a:t>,v</a:t>
            </a:r>
            <a:r>
              <a:rPr lang="en-US" altLang="zh-CN" baseline="-25000"/>
              <a:t>j</a:t>
            </a:r>
            <a:r>
              <a:rPr lang="en-US" altLang="zh-CN"/>
              <a:t>&gt;</a:t>
            </a:r>
            <a:r>
              <a:rPr lang="zh-CN" altLang="zh-CN"/>
              <a:t>的权值，</a:t>
            </a:r>
            <a:r>
              <a:rPr lang="en-US" altLang="zh-CN"/>
              <a:t>&lt;v</a:t>
            </a:r>
            <a:r>
              <a:rPr lang="en-US" altLang="zh-CN" baseline="-25000"/>
              <a:t>i</a:t>
            </a:r>
            <a:r>
              <a:rPr lang="en-US" altLang="zh-CN"/>
              <a:t>,v</a:t>
            </a:r>
            <a:r>
              <a:rPr lang="en-US" altLang="zh-CN" baseline="-25000"/>
              <a:t>j</a:t>
            </a:r>
            <a:r>
              <a:rPr lang="en-US" altLang="zh-CN"/>
              <a:t>&gt; </a:t>
            </a:r>
            <a:r>
              <a:rPr lang="zh-CN" altLang="zh-CN"/>
              <a:t>∈</a:t>
            </a:r>
            <a:r>
              <a:rPr lang="en-US" altLang="zh-CN"/>
              <a:t>T</a:t>
            </a:r>
            <a:r>
              <a:rPr lang="zh-CN" altLang="zh-CN"/>
              <a:t>，其中：</a:t>
            </a:r>
            <a:r>
              <a:rPr lang="en-US" altLang="zh-CN"/>
              <a:t>T</a:t>
            </a:r>
            <a:r>
              <a:rPr lang="zh-CN" altLang="zh-CN"/>
              <a:t>是所有以</a:t>
            </a:r>
            <a:r>
              <a:rPr lang="en-US" altLang="zh-CN"/>
              <a:t>v</a:t>
            </a:r>
            <a:r>
              <a:rPr lang="en-US" altLang="zh-CN" baseline="-25000"/>
              <a:t>j</a:t>
            </a:r>
            <a:r>
              <a:rPr lang="zh-CN" altLang="zh-CN"/>
              <a:t>结束的弧的集合</a:t>
            </a:r>
            <a:r>
              <a:rPr lang="zh-CN" altLang="zh-CN" smtClean="0"/>
              <a:t>。</a:t>
            </a:r>
            <a:endParaRPr lang="en-US" altLang="zh-CN" smtClean="0"/>
          </a:p>
          <a:p>
            <a:r>
              <a:rPr lang="zh-CN" altLang="zh-CN" smtClean="0"/>
              <a:t>若</a:t>
            </a:r>
            <a:r>
              <a:rPr lang="zh-CN" altLang="zh-CN"/>
              <a:t>得到的拓扑有序序列中顶点的个数小于网中的顶点个数</a:t>
            </a:r>
            <a:r>
              <a:rPr lang="en-US" altLang="zh-CN"/>
              <a:t>n</a:t>
            </a:r>
            <a:r>
              <a:rPr lang="zh-CN" altLang="zh-CN"/>
              <a:t>，则说明网中有环，不能求出关键路径，算法结束。</a:t>
            </a:r>
            <a:endParaRPr lang="zh-CN" altLang="en-US"/>
          </a:p>
        </p:txBody>
      </p:sp>
      <p:sp>
        <p:nvSpPr>
          <p:cNvPr id="3" name="标题 2"/>
          <p:cNvSpPr>
            <a:spLocks noGrp="1"/>
          </p:cNvSpPr>
          <p:nvPr>
            <p:ph type="title"/>
          </p:nvPr>
        </p:nvSpPr>
        <p:spPr/>
        <p:txBody>
          <a:bodyPr>
            <a:normAutofit fontScale="90000"/>
          </a:bodyPr>
          <a:lstStyle/>
          <a:p>
            <a:r>
              <a:rPr lang="zh-CN" altLang="zh-CN" b="1" smtClean="0"/>
              <a:t>求</a:t>
            </a:r>
            <a:r>
              <a:rPr lang="zh-CN" altLang="en-US" b="1"/>
              <a:t>各个</a:t>
            </a:r>
            <a:r>
              <a:rPr lang="zh-CN" altLang="zh-CN" b="1" smtClean="0"/>
              <a:t>事件</a:t>
            </a:r>
            <a:r>
              <a:rPr lang="en-US" altLang="zh-CN"/>
              <a:t>v</a:t>
            </a:r>
            <a:r>
              <a:rPr lang="en-US" altLang="zh-CN" baseline="-25000"/>
              <a:t>j</a:t>
            </a:r>
            <a:r>
              <a:rPr lang="zh-CN" altLang="zh-CN" b="1" smtClean="0"/>
              <a:t>的</a:t>
            </a:r>
            <a:r>
              <a:rPr lang="zh-CN" altLang="zh-CN" b="1"/>
              <a:t>最早发生时间</a:t>
            </a:r>
            <a:r>
              <a:rPr lang="en-US" altLang="zh-CN" b="1"/>
              <a:t>ve(j</a:t>
            </a:r>
            <a:r>
              <a:rPr lang="en-US" altLang="zh-CN" b="1" smtClean="0"/>
              <a:t>)</a:t>
            </a:r>
            <a:endParaRPr lang="zh-CN" altLang="en-US"/>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628447"/>
              </p:ext>
            </p:extLst>
          </p:nvPr>
        </p:nvGraphicFramePr>
        <p:xfrm>
          <a:off x="1270669" y="3933850"/>
          <a:ext cx="2140145" cy="2592288"/>
        </p:xfrm>
        <a:graphic>
          <a:graphicData uri="http://schemas.openxmlformats.org/presentationml/2006/ole">
            <mc:AlternateContent xmlns:mc="http://schemas.openxmlformats.org/markup-compatibility/2006">
              <mc:Choice xmlns:v="urn:schemas-microsoft-com:vml" Requires="v">
                <p:oleObj spid="_x0000_s142340" name="Visio" r:id="rId3" imgW="2295579" imgH="2771849" progId="Visio.Drawing.15">
                  <p:embed/>
                </p:oleObj>
              </mc:Choice>
              <mc:Fallback>
                <p:oleObj name="Visio" r:id="rId3" imgW="2295579" imgH="277184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69" y="3933850"/>
                        <a:ext cx="2140145" cy="2592288"/>
                      </a:xfrm>
                      <a:prstGeom prst="rect">
                        <a:avLst/>
                      </a:prstGeom>
                      <a:noFill/>
                    </p:spPr>
                  </p:pic>
                </p:oleObj>
              </mc:Fallback>
            </mc:AlternateContent>
          </a:graphicData>
        </a:graphic>
      </p:graphicFrame>
      <p:sp>
        <p:nvSpPr>
          <p:cNvPr id="6" name="矩形 5"/>
          <p:cNvSpPr/>
          <p:nvPr/>
        </p:nvSpPr>
        <p:spPr>
          <a:xfrm>
            <a:off x="4078982" y="4725938"/>
            <a:ext cx="6092825" cy="1154162"/>
          </a:xfrm>
          <a:prstGeom prst="rect">
            <a:avLst/>
          </a:prstGeom>
        </p:spPr>
        <p:txBody>
          <a:bodyPr>
            <a:spAutoFit/>
          </a:bodyPr>
          <a:lstStyle/>
          <a:p>
            <a:r>
              <a:rPr lang="en-US" altLang="zh-CN"/>
              <a:t>w</a:t>
            </a:r>
            <a:r>
              <a:rPr lang="zh-CN" altLang="zh-CN"/>
              <a:t>的最早发生时间为</a:t>
            </a:r>
            <a:r>
              <a:rPr lang="en-US" altLang="zh-CN"/>
              <a:t>&lt;a,w&gt;,&lt;b,w&gt;</a:t>
            </a:r>
            <a:r>
              <a:rPr lang="zh-CN" altLang="zh-CN"/>
              <a:t>和</a:t>
            </a:r>
            <a:r>
              <a:rPr lang="en-US" altLang="zh-CN"/>
              <a:t>&lt;c,w&gt;</a:t>
            </a:r>
            <a:r>
              <a:rPr lang="zh-CN" altLang="zh-CN"/>
              <a:t>三个活动都做</a:t>
            </a:r>
            <a:r>
              <a:rPr lang="zh-CN" altLang="zh-CN"/>
              <a:t>完</a:t>
            </a:r>
            <a:r>
              <a:rPr lang="zh-CN" altLang="zh-CN" smtClean="0"/>
              <a:t>的</a:t>
            </a:r>
            <a:r>
              <a:rPr lang="zh-CN" altLang="en-US"/>
              <a:t>时刻</a:t>
            </a:r>
            <a:r>
              <a:rPr lang="zh-CN" altLang="zh-CN" smtClean="0"/>
              <a:t>，</a:t>
            </a:r>
            <a:r>
              <a:rPr lang="zh-CN" altLang="zh-CN"/>
              <a:t>即</a:t>
            </a:r>
            <a:r>
              <a:rPr lang="en-US" altLang="zh-CN"/>
              <a:t>ve(a)+ |a,w|</a:t>
            </a:r>
            <a:r>
              <a:rPr lang="zh-CN" altLang="zh-CN"/>
              <a:t>、</a:t>
            </a:r>
            <a:r>
              <a:rPr lang="en-US" altLang="zh-CN"/>
              <a:t>ve(b)+ |b,w|</a:t>
            </a:r>
            <a:r>
              <a:rPr lang="zh-CN" altLang="zh-CN"/>
              <a:t>和</a:t>
            </a:r>
            <a:r>
              <a:rPr lang="en-US" altLang="zh-CN"/>
              <a:t>ve(c)+ |c,w|</a:t>
            </a:r>
            <a:r>
              <a:rPr lang="zh-CN" altLang="zh-CN"/>
              <a:t>三者中的最大值</a:t>
            </a:r>
            <a:endParaRPr lang="zh-CN" altLang="en-US"/>
          </a:p>
        </p:txBody>
      </p:sp>
    </p:spTree>
    <p:extLst>
      <p:ext uri="{BB962C8B-B14F-4D97-AF65-F5344CB8AC3E}">
        <p14:creationId xmlns:p14="http://schemas.microsoft.com/office/powerpoint/2010/main" val="184296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b="1" smtClean="0"/>
              <a:t>求</a:t>
            </a:r>
            <a:r>
              <a:rPr lang="zh-CN" altLang="en-US" b="1"/>
              <a:t>各个</a:t>
            </a:r>
            <a:r>
              <a:rPr lang="zh-CN" altLang="zh-CN" b="1" smtClean="0"/>
              <a:t>事件</a:t>
            </a:r>
            <a:r>
              <a:rPr lang="en-US" altLang="zh-CN"/>
              <a:t>v</a:t>
            </a:r>
            <a:r>
              <a:rPr lang="en-US" altLang="zh-CN" baseline="-25000"/>
              <a:t>j</a:t>
            </a:r>
            <a:r>
              <a:rPr lang="zh-CN" altLang="zh-CN" b="1" smtClean="0"/>
              <a:t>的</a:t>
            </a:r>
            <a:r>
              <a:rPr lang="zh-CN" altLang="zh-CN" b="1"/>
              <a:t>最早发生时间</a:t>
            </a:r>
            <a:r>
              <a:rPr lang="en-US" altLang="zh-CN" b="1"/>
              <a:t>ve(j)</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46783775"/>
              </p:ext>
            </p:extLst>
          </p:nvPr>
        </p:nvGraphicFramePr>
        <p:xfrm>
          <a:off x="190550" y="1485578"/>
          <a:ext cx="6768752" cy="5154930"/>
        </p:xfrm>
        <a:graphic>
          <a:graphicData uri="http://schemas.openxmlformats.org/drawingml/2006/table">
            <a:tbl>
              <a:tblPr>
                <a:tableStyleId>{5C22544A-7EE6-4342-B048-85BDC9FD1C3A}</a:tableStyleId>
              </a:tblPr>
              <a:tblGrid>
                <a:gridCol w="942364"/>
                <a:gridCol w="5826388"/>
              </a:tblGrid>
              <a:tr h="349517">
                <a:tc>
                  <a:txBody>
                    <a:bodyPr/>
                    <a:lstStyle/>
                    <a:p>
                      <a:pPr algn="l">
                        <a:spcAft>
                          <a:spcPts val="0"/>
                        </a:spcAft>
                      </a:pPr>
                      <a:r>
                        <a:rPr lang="zh-CN" sz="2400" kern="100">
                          <a:effectLst/>
                        </a:rPr>
                        <a:t>事件</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ve(j)</a:t>
                      </a:r>
                      <a:endParaRPr lang="zh-CN" sz="24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0</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(0) </a:t>
                      </a:r>
                      <a:r>
                        <a:rPr lang="zh-CN" sz="2800" kern="100">
                          <a:effectLst/>
                          <a:latin typeface="Times New Roman"/>
                          <a:ea typeface="宋体"/>
                          <a:cs typeface="Arial"/>
                        </a:rPr>
                        <a:t>＝</a:t>
                      </a:r>
                      <a:r>
                        <a:rPr lang="en-US" sz="2800" kern="100">
                          <a:effectLst/>
                          <a:latin typeface="Times New Roman"/>
                          <a:ea typeface="宋体"/>
                          <a:cs typeface="Times New Roman"/>
                        </a:rPr>
                        <a:t>0</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1</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(1) =</a:t>
                      </a:r>
                      <a:r>
                        <a:rPr lang="en-US" sz="2800" i="1" kern="100">
                          <a:effectLst/>
                          <a:latin typeface="Times New Roman"/>
                          <a:ea typeface="宋体"/>
                          <a:cs typeface="Times New Roman"/>
                        </a:rPr>
                        <a:t>ve</a:t>
                      </a:r>
                      <a:r>
                        <a:rPr lang="en-US" sz="2800" kern="100">
                          <a:effectLst/>
                          <a:latin typeface="Times New Roman"/>
                          <a:ea typeface="宋体"/>
                          <a:cs typeface="Times New Roman"/>
                        </a:rPr>
                        <a:t>(0)+|</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0</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1</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|=0+6=6</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2</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(2) =</a:t>
                      </a:r>
                      <a:r>
                        <a:rPr lang="en-US" sz="2800" i="1" kern="100">
                          <a:effectLst/>
                          <a:latin typeface="Times New Roman"/>
                          <a:ea typeface="宋体"/>
                          <a:cs typeface="Times New Roman"/>
                        </a:rPr>
                        <a:t>ve</a:t>
                      </a:r>
                      <a:r>
                        <a:rPr lang="en-US" sz="2800" kern="100">
                          <a:effectLst/>
                          <a:latin typeface="Times New Roman"/>
                          <a:ea typeface="宋体"/>
                          <a:cs typeface="Times New Roman"/>
                        </a:rPr>
                        <a:t>(0)+|</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0</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2</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|=0+4=4</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3</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(3) =</a:t>
                      </a:r>
                      <a:r>
                        <a:rPr lang="en-US" sz="2800" i="1" kern="100">
                          <a:effectLst/>
                          <a:latin typeface="Times New Roman"/>
                          <a:ea typeface="宋体"/>
                          <a:cs typeface="Times New Roman"/>
                        </a:rPr>
                        <a:t>ve</a:t>
                      </a:r>
                      <a:r>
                        <a:rPr lang="en-US" sz="2800" kern="100">
                          <a:effectLst/>
                          <a:latin typeface="Times New Roman"/>
                          <a:ea typeface="宋体"/>
                          <a:cs typeface="Times New Roman"/>
                        </a:rPr>
                        <a:t>(0)+|</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0</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3</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|=0+5=5</a:t>
                      </a:r>
                      <a:endParaRPr lang="zh-CN" sz="2800" kern="100">
                        <a:effectLst/>
                        <a:latin typeface="Times New Roman"/>
                        <a:ea typeface="宋体"/>
                        <a:cs typeface="Times New Roman"/>
                      </a:endParaRPr>
                    </a:p>
                  </a:txBody>
                  <a:tcPr marL="68580" marR="68580" marT="9525" marB="0"/>
                </a:tc>
              </a:tr>
              <a:tr h="690163">
                <a:tc>
                  <a:txBody>
                    <a:bodyPr/>
                    <a:lstStyle/>
                    <a:p>
                      <a:pPr algn="l">
                        <a:spcAft>
                          <a:spcPts val="0"/>
                        </a:spcAft>
                      </a:pPr>
                      <a:r>
                        <a:rPr lang="en-US" sz="2400" kern="100">
                          <a:effectLst/>
                        </a:rPr>
                        <a:t>v</a:t>
                      </a:r>
                      <a:r>
                        <a:rPr lang="en-US" sz="2400" kern="100" baseline="-25000">
                          <a:effectLst/>
                        </a:rPr>
                        <a:t>4</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(4) =max{</a:t>
                      </a:r>
                      <a:r>
                        <a:rPr lang="en-US" sz="2800" i="1" kern="100">
                          <a:effectLst/>
                          <a:latin typeface="Times New Roman"/>
                          <a:ea typeface="宋体"/>
                          <a:cs typeface="Times New Roman"/>
                        </a:rPr>
                        <a:t>ve</a:t>
                      </a:r>
                      <a:r>
                        <a:rPr lang="en-US" sz="2800" kern="100">
                          <a:effectLst/>
                          <a:latin typeface="Times New Roman"/>
                          <a:ea typeface="宋体"/>
                          <a:cs typeface="Times New Roman"/>
                        </a:rPr>
                        <a:t>(1)+|</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1</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4</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a:t>
                      </a:r>
                      <a:r>
                        <a:rPr lang="en-US" sz="2800" i="1" kern="100">
                          <a:effectLst/>
                          <a:latin typeface="Times New Roman"/>
                          <a:ea typeface="宋体"/>
                          <a:cs typeface="Times New Roman"/>
                        </a:rPr>
                        <a:t> ve</a:t>
                      </a:r>
                      <a:r>
                        <a:rPr lang="en-US" sz="2800" kern="100">
                          <a:effectLst/>
                          <a:latin typeface="Times New Roman"/>
                          <a:ea typeface="宋体"/>
                          <a:cs typeface="Times New Roman"/>
                        </a:rPr>
                        <a:t>(2)+|</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2</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4</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|}=max{6+1,4+1}=7</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5</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(5) =</a:t>
                      </a:r>
                      <a:r>
                        <a:rPr lang="en-US" sz="2800" i="1" kern="100">
                          <a:effectLst/>
                          <a:latin typeface="Times New Roman"/>
                          <a:ea typeface="宋体"/>
                          <a:cs typeface="Times New Roman"/>
                        </a:rPr>
                        <a:t>ve</a:t>
                      </a:r>
                      <a:r>
                        <a:rPr lang="en-US" sz="2800" kern="100">
                          <a:effectLst/>
                          <a:latin typeface="Times New Roman"/>
                          <a:ea typeface="宋体"/>
                          <a:cs typeface="Times New Roman"/>
                        </a:rPr>
                        <a:t>(3)+|</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3</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5</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|=5+2=7</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6</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(6) =</a:t>
                      </a:r>
                      <a:r>
                        <a:rPr lang="en-US" sz="2800" i="1" kern="100">
                          <a:effectLst/>
                          <a:latin typeface="Times New Roman"/>
                          <a:ea typeface="宋体"/>
                          <a:cs typeface="Times New Roman"/>
                        </a:rPr>
                        <a:t>ve</a:t>
                      </a:r>
                      <a:r>
                        <a:rPr lang="en-US" sz="2800" kern="100">
                          <a:effectLst/>
                          <a:latin typeface="Times New Roman"/>
                          <a:ea typeface="宋体"/>
                          <a:cs typeface="Times New Roman"/>
                        </a:rPr>
                        <a:t>(4)+|</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4</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6</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|=7+9=16</a:t>
                      </a:r>
                      <a:endParaRPr lang="zh-CN" sz="2800" kern="100">
                        <a:effectLst/>
                        <a:latin typeface="Times New Roman"/>
                        <a:ea typeface="宋体"/>
                        <a:cs typeface="Times New Roman"/>
                      </a:endParaRPr>
                    </a:p>
                  </a:txBody>
                  <a:tcPr marL="68580" marR="68580" marT="9525" marB="0"/>
                </a:tc>
              </a:tr>
              <a:tr h="349517">
                <a:tc>
                  <a:txBody>
                    <a:bodyPr/>
                    <a:lstStyle/>
                    <a:p>
                      <a:pPr algn="l">
                        <a:spcAft>
                          <a:spcPts val="0"/>
                        </a:spcAft>
                      </a:pPr>
                      <a:r>
                        <a:rPr lang="en-US" sz="2400" kern="100">
                          <a:effectLst/>
                        </a:rPr>
                        <a:t>v</a:t>
                      </a:r>
                      <a:r>
                        <a:rPr lang="en-US" sz="2400" kern="100" baseline="-25000">
                          <a:effectLst/>
                        </a:rPr>
                        <a:t>7</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(7) =</a:t>
                      </a:r>
                      <a:r>
                        <a:rPr lang="en-US" sz="2800" i="1" kern="100">
                          <a:effectLst/>
                          <a:latin typeface="Times New Roman"/>
                          <a:ea typeface="宋体"/>
                          <a:cs typeface="Times New Roman"/>
                        </a:rPr>
                        <a:t>ve</a:t>
                      </a:r>
                      <a:r>
                        <a:rPr lang="en-US" sz="2800" kern="100">
                          <a:effectLst/>
                          <a:latin typeface="Times New Roman"/>
                          <a:ea typeface="宋体"/>
                          <a:cs typeface="Times New Roman"/>
                        </a:rPr>
                        <a:t>(4)+|</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4</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7</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|=7+7=14</a:t>
                      </a:r>
                      <a:endParaRPr lang="zh-CN" sz="2800" kern="100">
                        <a:effectLst/>
                        <a:latin typeface="Times New Roman"/>
                        <a:ea typeface="宋体"/>
                        <a:cs typeface="Times New Roman"/>
                      </a:endParaRPr>
                    </a:p>
                  </a:txBody>
                  <a:tcPr marL="68580" marR="68580" marT="9525" marB="0"/>
                </a:tc>
              </a:tr>
              <a:tr h="690163">
                <a:tc>
                  <a:txBody>
                    <a:bodyPr/>
                    <a:lstStyle/>
                    <a:p>
                      <a:pPr algn="l">
                        <a:spcAft>
                          <a:spcPts val="0"/>
                        </a:spcAft>
                      </a:pPr>
                      <a:r>
                        <a:rPr lang="en-US" sz="2400" kern="100">
                          <a:effectLst/>
                        </a:rPr>
                        <a:t>v</a:t>
                      </a:r>
                      <a:r>
                        <a:rPr lang="en-US" sz="2400" kern="100" baseline="-25000">
                          <a:effectLst/>
                        </a:rPr>
                        <a:t>8</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800" i="1" kern="100">
                          <a:effectLst/>
                          <a:latin typeface="Times New Roman"/>
                          <a:ea typeface="宋体"/>
                          <a:cs typeface="Times New Roman"/>
                        </a:rPr>
                        <a:t>ve</a:t>
                      </a:r>
                      <a:r>
                        <a:rPr lang="en-US" sz="2800" kern="100">
                          <a:effectLst/>
                          <a:latin typeface="Times New Roman"/>
                          <a:ea typeface="宋体"/>
                          <a:cs typeface="Times New Roman"/>
                        </a:rPr>
                        <a:t>(8) =max{</a:t>
                      </a:r>
                      <a:r>
                        <a:rPr lang="en-US" sz="2800" i="1" kern="100">
                          <a:effectLst/>
                          <a:latin typeface="Times New Roman"/>
                          <a:ea typeface="宋体"/>
                          <a:cs typeface="Times New Roman"/>
                        </a:rPr>
                        <a:t>ve</a:t>
                      </a:r>
                      <a:r>
                        <a:rPr lang="en-US" sz="2800" kern="100">
                          <a:effectLst/>
                          <a:latin typeface="Times New Roman"/>
                          <a:ea typeface="宋体"/>
                          <a:cs typeface="Times New Roman"/>
                        </a:rPr>
                        <a:t>(6)+|</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6</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8</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a:t>
                      </a:r>
                      <a:r>
                        <a:rPr lang="en-US" sz="2800" i="1" kern="100">
                          <a:effectLst/>
                          <a:latin typeface="Times New Roman"/>
                          <a:ea typeface="宋体"/>
                          <a:cs typeface="Times New Roman"/>
                        </a:rPr>
                        <a:t> ve</a:t>
                      </a:r>
                      <a:r>
                        <a:rPr lang="en-US" sz="2800" kern="100">
                          <a:effectLst/>
                          <a:latin typeface="Times New Roman"/>
                          <a:ea typeface="宋体"/>
                          <a:cs typeface="Times New Roman"/>
                        </a:rPr>
                        <a:t>(7)+|</a:t>
                      </a:r>
                      <a:r>
                        <a:rPr lang="en-US" sz="2800" i="1" kern="100">
                          <a:effectLst/>
                          <a:latin typeface="Times New Roman"/>
                          <a:ea typeface="宋体"/>
                          <a:cs typeface="Times New Roman"/>
                        </a:rPr>
                        <a:t> v</a:t>
                      </a:r>
                      <a:r>
                        <a:rPr lang="en-US" sz="2800" kern="100" baseline="-25000">
                          <a:effectLst/>
                          <a:latin typeface="Times New Roman"/>
                          <a:ea typeface="宋体"/>
                          <a:cs typeface="Times New Roman"/>
                        </a:rPr>
                        <a:t>7</a:t>
                      </a:r>
                      <a:r>
                        <a:rPr lang="en-US" sz="2800" kern="100">
                          <a:effectLst/>
                          <a:latin typeface="Times New Roman"/>
                          <a:ea typeface="宋体"/>
                          <a:cs typeface="Times New Roman"/>
                        </a:rPr>
                        <a:t>,</a:t>
                      </a:r>
                      <a:r>
                        <a:rPr lang="en-US" sz="2800" i="1" kern="100">
                          <a:effectLst/>
                          <a:latin typeface="Times New Roman"/>
                          <a:ea typeface="宋体"/>
                          <a:cs typeface="Times New Roman"/>
                        </a:rPr>
                        <a:t>v</a:t>
                      </a:r>
                      <a:r>
                        <a:rPr lang="en-US" sz="2800" kern="100" baseline="-25000">
                          <a:effectLst/>
                          <a:latin typeface="Times New Roman"/>
                          <a:ea typeface="宋体"/>
                          <a:cs typeface="Times New Roman"/>
                        </a:rPr>
                        <a:t>8</a:t>
                      </a:r>
                      <a:r>
                        <a:rPr lang="en-US" sz="2800" i="1" kern="100" baseline="-25000">
                          <a:effectLst/>
                          <a:latin typeface="Times New Roman"/>
                          <a:ea typeface="宋体"/>
                          <a:cs typeface="Times New Roman"/>
                        </a:rPr>
                        <a:t> </a:t>
                      </a:r>
                      <a:r>
                        <a:rPr lang="en-US" sz="2800" kern="100">
                          <a:effectLst/>
                          <a:latin typeface="Times New Roman"/>
                          <a:ea typeface="宋体"/>
                          <a:cs typeface="Times New Roman"/>
                        </a:rPr>
                        <a:t>|}=max{16+2,14+4}=18</a:t>
                      </a:r>
                      <a:endParaRPr lang="zh-CN" sz="2800" kern="100">
                        <a:effectLst/>
                        <a:latin typeface="Times New Roman"/>
                        <a:ea typeface="宋体"/>
                        <a:cs typeface="Times New Roman"/>
                      </a:endParaRPr>
                    </a:p>
                  </a:txBody>
                  <a:tcPr marL="68580" marR="68580" marT="9525" marB="0"/>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17832392"/>
              </p:ext>
            </p:extLst>
          </p:nvPr>
        </p:nvGraphicFramePr>
        <p:xfrm>
          <a:off x="5672285" y="892098"/>
          <a:ext cx="6486525" cy="2951162"/>
        </p:xfrm>
        <a:graphic>
          <a:graphicData uri="http://schemas.openxmlformats.org/presentationml/2006/ole">
            <mc:AlternateContent xmlns:mc="http://schemas.openxmlformats.org/markup-compatibility/2006">
              <mc:Choice xmlns:v="urn:schemas-microsoft-com:vml" Requires="v">
                <p:oleObj spid="_x0000_s125966" name="Visio" r:id="rId3" imgW="7696287" imgH="3495589" progId="Visio.Drawing.15">
                  <p:embed/>
                </p:oleObj>
              </mc:Choice>
              <mc:Fallback>
                <p:oleObj name="Visio" r:id="rId3" imgW="7696287" imgH="3495589"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285" y="892098"/>
                        <a:ext cx="64865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06177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在不影响工期的情况下，汇点的最晚发生时间与最早发生时间</a:t>
            </a:r>
            <a:r>
              <a:rPr lang="zh-CN" altLang="zh-CN" smtClean="0"/>
              <a:t>相同</a:t>
            </a:r>
            <a:r>
              <a:rPr lang="zh-CN" altLang="en-US"/>
              <a:t>，</a:t>
            </a:r>
            <a:r>
              <a:rPr lang="zh-CN" altLang="zh-CN" smtClean="0">
                <a:solidFill>
                  <a:srgbClr val="FF0000"/>
                </a:solidFill>
              </a:rPr>
              <a:t>从</a:t>
            </a:r>
            <a:r>
              <a:rPr lang="zh-CN" altLang="zh-CN">
                <a:solidFill>
                  <a:srgbClr val="FF0000"/>
                </a:solidFill>
              </a:rPr>
              <a:t>汇点</a:t>
            </a:r>
            <a:r>
              <a:rPr lang="en-US" altLang="zh-CN" i="1" smtClean="0">
                <a:solidFill>
                  <a:srgbClr val="FF0000"/>
                </a:solidFill>
              </a:rPr>
              <a:t>v</a:t>
            </a:r>
            <a:r>
              <a:rPr lang="en-US" altLang="zh-CN" baseline="-25000" smtClean="0">
                <a:solidFill>
                  <a:srgbClr val="FF0000"/>
                </a:solidFill>
              </a:rPr>
              <a:t>dest</a:t>
            </a:r>
            <a:r>
              <a:rPr lang="zh-CN" altLang="zh-CN" smtClean="0">
                <a:solidFill>
                  <a:srgbClr val="FF0000"/>
                </a:solidFill>
              </a:rPr>
              <a:t>出发</a:t>
            </a:r>
            <a:r>
              <a:rPr lang="zh-CN" altLang="zh-CN">
                <a:solidFill>
                  <a:srgbClr val="FF0000"/>
                </a:solidFill>
              </a:rPr>
              <a:t>，令</a:t>
            </a:r>
            <a:r>
              <a:rPr lang="en-US" altLang="zh-CN" i="1" smtClean="0">
                <a:solidFill>
                  <a:srgbClr val="FF0000"/>
                </a:solidFill>
              </a:rPr>
              <a:t>vl</a:t>
            </a:r>
            <a:r>
              <a:rPr lang="en-US" altLang="zh-CN" smtClean="0">
                <a:solidFill>
                  <a:srgbClr val="FF0000"/>
                </a:solidFill>
              </a:rPr>
              <a:t>(</a:t>
            </a:r>
            <a:r>
              <a:rPr lang="en-US" altLang="zh-CN" i="1" smtClean="0">
                <a:solidFill>
                  <a:srgbClr val="FF0000"/>
                </a:solidFill>
              </a:rPr>
              <a:t>dest</a:t>
            </a:r>
            <a:r>
              <a:rPr lang="en-US" altLang="zh-CN" smtClean="0">
                <a:solidFill>
                  <a:srgbClr val="FF0000"/>
                </a:solidFill>
              </a:rPr>
              <a:t>) </a:t>
            </a:r>
            <a:r>
              <a:rPr lang="en-US" altLang="zh-CN">
                <a:solidFill>
                  <a:srgbClr val="FF0000"/>
                </a:solidFill>
              </a:rPr>
              <a:t>=</a:t>
            </a:r>
            <a:r>
              <a:rPr lang="en-US" altLang="zh-CN" i="1" smtClean="0">
                <a:solidFill>
                  <a:srgbClr val="FF0000"/>
                </a:solidFill>
              </a:rPr>
              <a:t>ve</a:t>
            </a:r>
            <a:r>
              <a:rPr lang="en-US" altLang="zh-CN" smtClean="0">
                <a:solidFill>
                  <a:srgbClr val="FF0000"/>
                </a:solidFill>
              </a:rPr>
              <a:t>(dest)</a:t>
            </a:r>
            <a:r>
              <a:rPr lang="zh-CN" altLang="en-US" smtClean="0">
                <a:solidFill>
                  <a:srgbClr val="FF0000"/>
                </a:solidFill>
              </a:rPr>
              <a:t>；</a:t>
            </a:r>
            <a:endParaRPr lang="en-US" altLang="zh-CN" smtClean="0">
              <a:solidFill>
                <a:srgbClr val="FF0000"/>
              </a:solidFill>
            </a:endParaRPr>
          </a:p>
          <a:p>
            <a:r>
              <a:rPr lang="zh-CN" altLang="zh-CN" smtClean="0"/>
              <a:t>按</a:t>
            </a:r>
            <a:r>
              <a:rPr lang="zh-CN" altLang="zh-CN"/>
              <a:t>逆拓扑有序序列求其余各顶点的</a:t>
            </a:r>
            <a:r>
              <a:rPr lang="en-US" altLang="zh-CN" i="1"/>
              <a:t>vl</a:t>
            </a:r>
            <a:r>
              <a:rPr lang="en-US" altLang="zh-CN"/>
              <a:t>(</a:t>
            </a:r>
            <a:r>
              <a:rPr lang="en-US" altLang="zh-CN" i="1"/>
              <a:t>i</a:t>
            </a:r>
            <a:r>
              <a:rPr lang="en-US" altLang="zh-CN"/>
              <a:t>) =min</a:t>
            </a:r>
            <a:r>
              <a:rPr lang="en-US" altLang="zh-CN" i="1" baseline="-25000"/>
              <a:t>j</a:t>
            </a:r>
            <a:r>
              <a:rPr lang="en-US" altLang="zh-CN"/>
              <a:t>{</a:t>
            </a:r>
            <a:r>
              <a:rPr lang="en-US" altLang="zh-CN" i="1"/>
              <a:t>vl</a:t>
            </a:r>
            <a:r>
              <a:rPr lang="en-US" altLang="zh-CN"/>
              <a:t>(</a:t>
            </a:r>
            <a:r>
              <a:rPr lang="en-US" altLang="zh-CN" i="1"/>
              <a:t>j</a:t>
            </a:r>
            <a:r>
              <a:rPr lang="en-US" altLang="zh-CN" smtClean="0"/>
              <a:t>)-|</a:t>
            </a:r>
            <a:r>
              <a:rPr lang="en-US" altLang="zh-CN" i="1" smtClean="0"/>
              <a:t>v</a:t>
            </a:r>
            <a:r>
              <a:rPr lang="en-US" altLang="zh-CN" i="1" baseline="-25000" smtClean="0"/>
              <a:t>i</a:t>
            </a:r>
            <a:r>
              <a:rPr lang="en-US" altLang="zh-CN" smtClean="0"/>
              <a:t>,</a:t>
            </a:r>
            <a:r>
              <a:rPr lang="en-US" altLang="zh-CN" i="1" smtClean="0"/>
              <a:t>v</a:t>
            </a:r>
            <a:r>
              <a:rPr lang="en-US" altLang="zh-CN" i="1" baseline="-25000" smtClean="0"/>
              <a:t>j </a:t>
            </a:r>
            <a:r>
              <a:rPr lang="en-US" altLang="zh-CN" smtClean="0"/>
              <a:t>|}</a:t>
            </a:r>
            <a:r>
              <a:rPr lang="zh-CN" altLang="zh-CN"/>
              <a:t>，</a:t>
            </a:r>
            <a:r>
              <a:rPr lang="en-US" altLang="zh-CN"/>
              <a:t>&lt;</a:t>
            </a:r>
            <a:r>
              <a:rPr lang="en-US" altLang="zh-CN" i="1"/>
              <a:t>v</a:t>
            </a:r>
            <a:r>
              <a:rPr lang="en-US" altLang="zh-CN" i="1" baseline="-25000"/>
              <a:t>i</a:t>
            </a:r>
            <a:r>
              <a:rPr lang="en-US" altLang="zh-CN"/>
              <a:t>,</a:t>
            </a:r>
            <a:r>
              <a:rPr lang="en-US" altLang="zh-CN" i="1"/>
              <a:t>v</a:t>
            </a:r>
            <a:r>
              <a:rPr lang="en-US" altLang="zh-CN" i="1" baseline="-25000"/>
              <a:t>j</a:t>
            </a:r>
            <a:r>
              <a:rPr lang="en-US" altLang="zh-CN" i="1"/>
              <a:t>&gt;</a:t>
            </a:r>
            <a:r>
              <a:rPr lang="en-US" altLang="zh-CN"/>
              <a:t> </a:t>
            </a:r>
            <a:r>
              <a:rPr lang="zh-CN" altLang="zh-CN"/>
              <a:t>∈</a:t>
            </a:r>
            <a:r>
              <a:rPr lang="en-US" altLang="zh-CN" i="1"/>
              <a:t>S</a:t>
            </a:r>
            <a:r>
              <a:rPr lang="zh-CN" altLang="zh-CN"/>
              <a:t>，</a:t>
            </a:r>
            <a:r>
              <a:rPr lang="zh-CN" altLang="zh-CN" smtClean="0"/>
              <a:t>其中</a:t>
            </a:r>
            <a:r>
              <a:rPr lang="en-US" altLang="zh-CN" smtClean="0"/>
              <a:t>S</a:t>
            </a:r>
            <a:r>
              <a:rPr lang="zh-CN" altLang="zh-CN" smtClean="0"/>
              <a:t>是</a:t>
            </a:r>
            <a:r>
              <a:rPr lang="zh-CN" altLang="zh-CN"/>
              <a:t>所有以</a:t>
            </a:r>
            <a:r>
              <a:rPr lang="en-US" altLang="zh-CN" i="1"/>
              <a:t>v</a:t>
            </a:r>
            <a:r>
              <a:rPr lang="en-US" altLang="zh-CN" i="1" baseline="-25000"/>
              <a:t>j</a:t>
            </a:r>
            <a:r>
              <a:rPr lang="zh-CN" altLang="zh-CN"/>
              <a:t>结束的边的集合</a:t>
            </a:r>
            <a:r>
              <a:rPr lang="zh-CN" altLang="zh-CN" smtClean="0"/>
              <a:t>。</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zh-CN" b="1" smtClean="0"/>
              <a:t>求</a:t>
            </a:r>
            <a:r>
              <a:rPr lang="zh-CN" altLang="en-US" b="1"/>
              <a:t>各个</a:t>
            </a:r>
            <a:r>
              <a:rPr lang="zh-CN" altLang="zh-CN" b="1" smtClean="0"/>
              <a:t>事件</a:t>
            </a:r>
            <a:r>
              <a:rPr lang="en-US" altLang="zh-CN"/>
              <a:t>v</a:t>
            </a:r>
            <a:r>
              <a:rPr lang="en-US" altLang="zh-CN" baseline="-25000"/>
              <a:t>j</a:t>
            </a:r>
            <a:r>
              <a:rPr lang="zh-CN" altLang="zh-CN" b="1" smtClean="0"/>
              <a:t>的</a:t>
            </a:r>
            <a:r>
              <a:rPr lang="zh-CN" altLang="zh-CN" b="1"/>
              <a:t>最晚发生时间</a:t>
            </a:r>
            <a:r>
              <a:rPr lang="en-US" altLang="zh-CN" b="1"/>
              <a:t>vl(j</a:t>
            </a:r>
            <a:r>
              <a:rPr lang="en-US" altLang="zh-CN" b="1" smtClean="0"/>
              <a:t>)</a:t>
            </a:r>
            <a:endParaRPr lang="zh-CN" altLang="en-US"/>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75467703"/>
              </p:ext>
            </p:extLst>
          </p:nvPr>
        </p:nvGraphicFramePr>
        <p:xfrm>
          <a:off x="8399462" y="3285778"/>
          <a:ext cx="2592288" cy="2980250"/>
        </p:xfrm>
        <a:graphic>
          <a:graphicData uri="http://schemas.openxmlformats.org/presentationml/2006/ole">
            <mc:AlternateContent xmlns:mc="http://schemas.openxmlformats.org/markup-compatibility/2006">
              <mc:Choice xmlns:v="urn:schemas-microsoft-com:vml" Requires="v">
                <p:oleObj spid="_x0000_s141316" name="Visio" r:id="rId3" imgW="2419241" imgH="2771849" progId="Visio.Drawing.15">
                  <p:embed/>
                </p:oleObj>
              </mc:Choice>
              <mc:Fallback>
                <p:oleObj name="Visio" r:id="rId3" imgW="2419241" imgH="277184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62" y="3285778"/>
                        <a:ext cx="2592288" cy="2980250"/>
                      </a:xfrm>
                      <a:prstGeom prst="rect">
                        <a:avLst/>
                      </a:prstGeom>
                      <a:noFill/>
                    </p:spPr>
                  </p:pic>
                </p:oleObj>
              </mc:Fallback>
            </mc:AlternateContent>
          </a:graphicData>
        </a:graphic>
      </p:graphicFrame>
      <p:sp>
        <p:nvSpPr>
          <p:cNvPr id="6" name="矩形 5"/>
          <p:cNvSpPr/>
          <p:nvPr/>
        </p:nvSpPr>
        <p:spPr>
          <a:xfrm>
            <a:off x="1630710" y="4941962"/>
            <a:ext cx="6092825" cy="800219"/>
          </a:xfrm>
          <a:prstGeom prst="rect">
            <a:avLst/>
          </a:prstGeom>
        </p:spPr>
        <p:txBody>
          <a:bodyPr>
            <a:spAutoFit/>
          </a:bodyPr>
          <a:lstStyle/>
          <a:p>
            <a:r>
              <a:rPr lang="en-US" altLang="zh-CN"/>
              <a:t>u</a:t>
            </a:r>
            <a:r>
              <a:rPr lang="zh-CN" altLang="zh-CN"/>
              <a:t>的最晚发生时间</a:t>
            </a:r>
            <a:r>
              <a:rPr lang="en-US" altLang="zh-CN"/>
              <a:t>vl(u)</a:t>
            </a:r>
            <a:r>
              <a:rPr lang="zh-CN" altLang="zh-CN"/>
              <a:t>为</a:t>
            </a:r>
            <a:r>
              <a:rPr lang="en-US" altLang="zh-CN"/>
              <a:t>vl(a)-|u,a|</a:t>
            </a:r>
            <a:r>
              <a:rPr lang="zh-CN" altLang="zh-CN"/>
              <a:t>、</a:t>
            </a:r>
            <a:r>
              <a:rPr lang="en-US" altLang="zh-CN"/>
              <a:t>vl(b)- |u,b|</a:t>
            </a:r>
            <a:r>
              <a:rPr lang="zh-CN" altLang="zh-CN"/>
              <a:t>和</a:t>
            </a:r>
            <a:r>
              <a:rPr lang="en-US" altLang="zh-CN"/>
              <a:t>vl(c)- |u,c|</a:t>
            </a:r>
            <a:r>
              <a:rPr lang="zh-CN" altLang="zh-CN"/>
              <a:t>三者中的最小值</a:t>
            </a:r>
            <a:endParaRPr lang="zh-CN" altLang="en-US"/>
          </a:p>
        </p:txBody>
      </p:sp>
    </p:spTree>
    <p:extLst>
      <p:ext uri="{BB962C8B-B14F-4D97-AF65-F5344CB8AC3E}">
        <p14:creationId xmlns:p14="http://schemas.microsoft.com/office/powerpoint/2010/main" val="337451631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b="1" smtClean="0"/>
              <a:t>求</a:t>
            </a:r>
            <a:r>
              <a:rPr lang="zh-CN" altLang="en-US" b="1" smtClean="0"/>
              <a:t>各个</a:t>
            </a:r>
            <a:r>
              <a:rPr lang="zh-CN" altLang="zh-CN" b="1" smtClean="0"/>
              <a:t>事件</a:t>
            </a:r>
            <a:r>
              <a:rPr lang="en-US" altLang="zh-CN"/>
              <a:t>v</a:t>
            </a:r>
            <a:r>
              <a:rPr lang="en-US" altLang="zh-CN" baseline="-25000"/>
              <a:t>j</a:t>
            </a:r>
            <a:r>
              <a:rPr lang="zh-CN" altLang="zh-CN" b="1" smtClean="0"/>
              <a:t>的</a:t>
            </a:r>
            <a:r>
              <a:rPr lang="zh-CN" altLang="zh-CN" b="1"/>
              <a:t>最晚发生时间</a:t>
            </a:r>
            <a:r>
              <a:rPr lang="en-US" altLang="zh-CN" b="1"/>
              <a:t>vl(j)</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34885929"/>
              </p:ext>
            </p:extLst>
          </p:nvPr>
        </p:nvGraphicFramePr>
        <p:xfrm>
          <a:off x="550590" y="1053530"/>
          <a:ext cx="7776863" cy="4242742"/>
        </p:xfrm>
        <a:graphic>
          <a:graphicData uri="http://schemas.openxmlformats.org/drawingml/2006/table">
            <a:tbl>
              <a:tblPr>
                <a:tableStyleId>{5C22544A-7EE6-4342-B048-85BDC9FD1C3A}</a:tableStyleId>
              </a:tblPr>
              <a:tblGrid>
                <a:gridCol w="792088"/>
                <a:gridCol w="864096"/>
                <a:gridCol w="6120679"/>
              </a:tblGrid>
              <a:tr h="213186">
                <a:tc>
                  <a:txBody>
                    <a:bodyPr/>
                    <a:lstStyle/>
                    <a:p>
                      <a:pPr algn="l">
                        <a:spcAft>
                          <a:spcPts val="0"/>
                        </a:spcAft>
                      </a:pPr>
                      <a:r>
                        <a:rPr lang="zh-CN" sz="2400" kern="100">
                          <a:effectLst/>
                        </a:rPr>
                        <a:t>事件</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smtClean="0">
                          <a:effectLst/>
                        </a:rPr>
                        <a:t>ve(j)</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vl(j)</a:t>
                      </a:r>
                      <a:endParaRPr lang="zh-CN" sz="2400" kern="100">
                        <a:effectLst/>
                        <a:latin typeface="Times New Roman"/>
                        <a:ea typeface="宋体"/>
                        <a:cs typeface="Times New Roman"/>
                      </a:endParaRPr>
                    </a:p>
                  </a:txBody>
                  <a:tcPr marL="68580" marR="68580" marT="9525" marB="0" anchor="ctr"/>
                </a:tc>
              </a:tr>
              <a:tr h="621337">
                <a:tc>
                  <a:txBody>
                    <a:bodyPr/>
                    <a:lstStyle/>
                    <a:p>
                      <a:pPr algn="l">
                        <a:spcAft>
                          <a:spcPts val="0"/>
                        </a:spcAft>
                      </a:pPr>
                      <a:r>
                        <a:rPr lang="en-US" sz="2400" kern="100">
                          <a:effectLst/>
                        </a:rPr>
                        <a:t>v</a:t>
                      </a:r>
                      <a:r>
                        <a:rPr lang="en-US" sz="2400" kern="100" baseline="-25000">
                          <a:effectLst/>
                        </a:rPr>
                        <a:t>0</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(0) =min{</a:t>
                      </a:r>
                      <a:r>
                        <a:rPr lang="en-US" sz="2000" i="1" kern="100">
                          <a:effectLst/>
                          <a:latin typeface="Times New Roman"/>
                          <a:ea typeface="宋体"/>
                          <a:cs typeface="Times New Roman"/>
                        </a:rPr>
                        <a:t>vl</a:t>
                      </a:r>
                      <a:r>
                        <a:rPr lang="en-US" sz="2000" kern="100">
                          <a:effectLst/>
                          <a:latin typeface="Times New Roman"/>
                          <a:ea typeface="宋体"/>
                          <a:cs typeface="Times New Roman"/>
                        </a:rPr>
                        <a:t>(3)-|</a:t>
                      </a:r>
                      <a:r>
                        <a:rPr lang="en-US" sz="2000" i="1" kern="100">
                          <a:effectLst/>
                          <a:latin typeface="Times New Roman"/>
                          <a:ea typeface="宋体"/>
                          <a:cs typeface="Times New Roman"/>
                        </a:rPr>
                        <a:t> v</a:t>
                      </a:r>
                      <a:r>
                        <a:rPr lang="en-US" sz="2000" kern="100" baseline="-25000">
                          <a:effectLst/>
                          <a:latin typeface="Times New Roman"/>
                          <a:ea typeface="宋体"/>
                          <a:cs typeface="Times New Roman"/>
                        </a:rPr>
                        <a:t>0</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3</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a:t>
                      </a:r>
                      <a:r>
                        <a:rPr lang="en-US" sz="2000" i="1" kern="100">
                          <a:effectLst/>
                          <a:latin typeface="Times New Roman"/>
                          <a:ea typeface="宋体"/>
                          <a:cs typeface="Times New Roman"/>
                        </a:rPr>
                        <a:t> ve</a:t>
                      </a:r>
                      <a:r>
                        <a:rPr lang="en-US" sz="2000" kern="100">
                          <a:effectLst/>
                          <a:latin typeface="Times New Roman"/>
                          <a:ea typeface="宋体"/>
                          <a:cs typeface="Times New Roman"/>
                        </a:rPr>
                        <a:t>(2)-|</a:t>
                      </a:r>
                      <a:r>
                        <a:rPr lang="en-US" sz="2000" i="1" kern="100">
                          <a:effectLst/>
                          <a:latin typeface="Times New Roman"/>
                          <a:ea typeface="宋体"/>
                          <a:cs typeface="Times New Roman"/>
                        </a:rPr>
                        <a:t> v</a:t>
                      </a:r>
                      <a:r>
                        <a:rPr lang="en-US" sz="2000" kern="100" baseline="-25000">
                          <a:effectLst/>
                          <a:latin typeface="Times New Roman"/>
                          <a:ea typeface="宋体"/>
                          <a:cs typeface="Times New Roman"/>
                        </a:rPr>
                        <a:t>0</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2</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a:t>
                      </a:r>
                      <a:r>
                        <a:rPr lang="en-US" sz="2000" i="1" kern="100">
                          <a:effectLst/>
                          <a:latin typeface="Times New Roman"/>
                          <a:ea typeface="宋体"/>
                          <a:cs typeface="Times New Roman"/>
                        </a:rPr>
                        <a:t> ve</a:t>
                      </a:r>
                      <a:r>
                        <a:rPr lang="en-US" sz="2000" kern="100">
                          <a:effectLst/>
                          <a:latin typeface="Times New Roman"/>
                          <a:ea typeface="宋体"/>
                          <a:cs typeface="Times New Roman"/>
                        </a:rPr>
                        <a:t>(1)-|</a:t>
                      </a:r>
                      <a:r>
                        <a:rPr lang="en-US" sz="2000" i="1" kern="100">
                          <a:effectLst/>
                          <a:latin typeface="Times New Roman"/>
                          <a:ea typeface="宋体"/>
                          <a:cs typeface="Times New Roman"/>
                        </a:rPr>
                        <a:t> v</a:t>
                      </a:r>
                      <a:r>
                        <a:rPr lang="en-US" sz="2000" kern="100" baseline="-25000">
                          <a:effectLst/>
                          <a:latin typeface="Times New Roman"/>
                          <a:ea typeface="宋体"/>
                          <a:cs typeface="Times New Roman"/>
                        </a:rPr>
                        <a:t>0</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1</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a:t>
                      </a:r>
                      <a:endParaRPr lang="zh-CN" sz="2000" kern="100">
                        <a:effectLst/>
                        <a:latin typeface="Times New Roman"/>
                        <a:ea typeface="宋体"/>
                        <a:cs typeface="Times New Roman"/>
                      </a:endParaRPr>
                    </a:p>
                    <a:p>
                      <a:pPr algn="l">
                        <a:spcAft>
                          <a:spcPts val="0"/>
                        </a:spcAft>
                      </a:pPr>
                      <a:r>
                        <a:rPr lang="en-US" sz="2000" kern="100">
                          <a:effectLst/>
                          <a:latin typeface="Times New Roman"/>
                          <a:ea typeface="宋体"/>
                          <a:cs typeface="Times New Roman"/>
                        </a:rPr>
                        <a:t>=min{8-5,6-4,6-6}=0</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1</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6</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(1)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4</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1</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4</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|=7-1=6</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2</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4</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(2)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4</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2</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4</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|=7-1=6</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3</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5</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(3)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5</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3</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5</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|=10-2=8</a:t>
                      </a:r>
                      <a:endParaRPr lang="zh-CN" sz="2000" kern="100">
                        <a:effectLst/>
                        <a:latin typeface="Times New Roman"/>
                        <a:ea typeface="宋体"/>
                        <a:cs typeface="Times New Roman"/>
                      </a:endParaRPr>
                    </a:p>
                  </a:txBody>
                  <a:tcPr marL="68580" marR="68580" marT="9525" marB="0" anchor="ctr"/>
                </a:tc>
              </a:tr>
              <a:tr h="417262">
                <a:tc>
                  <a:txBody>
                    <a:bodyPr/>
                    <a:lstStyle/>
                    <a:p>
                      <a:pPr algn="l">
                        <a:spcAft>
                          <a:spcPts val="0"/>
                        </a:spcAft>
                      </a:pPr>
                      <a:r>
                        <a:rPr lang="en-US" sz="2400" kern="100">
                          <a:effectLst/>
                        </a:rPr>
                        <a:t>v</a:t>
                      </a:r>
                      <a:r>
                        <a:rPr lang="en-US" sz="2400" kern="100" baseline="-25000">
                          <a:effectLst/>
                        </a:rPr>
                        <a:t>4</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(4) =min{</a:t>
                      </a:r>
                      <a:r>
                        <a:rPr lang="en-US" sz="2000" i="1" kern="100">
                          <a:effectLst/>
                          <a:latin typeface="Times New Roman"/>
                          <a:ea typeface="宋体"/>
                          <a:cs typeface="Times New Roman"/>
                        </a:rPr>
                        <a:t>vl</a:t>
                      </a:r>
                      <a:r>
                        <a:rPr lang="en-US" sz="2000" kern="100">
                          <a:effectLst/>
                          <a:latin typeface="Times New Roman"/>
                          <a:ea typeface="宋体"/>
                          <a:cs typeface="Times New Roman"/>
                        </a:rPr>
                        <a:t>(6)-|</a:t>
                      </a:r>
                      <a:r>
                        <a:rPr lang="en-US" sz="2000" i="1" kern="100">
                          <a:effectLst/>
                          <a:latin typeface="Times New Roman"/>
                          <a:ea typeface="宋体"/>
                          <a:cs typeface="Times New Roman"/>
                        </a:rPr>
                        <a:t> v</a:t>
                      </a:r>
                      <a:r>
                        <a:rPr lang="en-US" sz="2000" kern="100" baseline="-25000">
                          <a:effectLst/>
                          <a:latin typeface="Times New Roman"/>
                          <a:ea typeface="宋体"/>
                          <a:cs typeface="Times New Roman"/>
                        </a:rPr>
                        <a:t>4</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6</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a:t>
                      </a:r>
                      <a:r>
                        <a:rPr lang="en-US" sz="2000" i="1" kern="100">
                          <a:effectLst/>
                          <a:latin typeface="Times New Roman"/>
                          <a:ea typeface="宋体"/>
                          <a:cs typeface="Times New Roman"/>
                        </a:rPr>
                        <a:t> ve</a:t>
                      </a:r>
                      <a:r>
                        <a:rPr lang="en-US" sz="2000" kern="100">
                          <a:effectLst/>
                          <a:latin typeface="Times New Roman"/>
                          <a:ea typeface="宋体"/>
                          <a:cs typeface="Times New Roman"/>
                        </a:rPr>
                        <a:t>(7)-|</a:t>
                      </a:r>
                      <a:r>
                        <a:rPr lang="en-US" sz="2000" i="1" kern="100">
                          <a:effectLst/>
                          <a:latin typeface="Times New Roman"/>
                          <a:ea typeface="宋体"/>
                          <a:cs typeface="Times New Roman"/>
                        </a:rPr>
                        <a:t> v</a:t>
                      </a:r>
                      <a:r>
                        <a:rPr lang="en-US" sz="2000" kern="100" baseline="-25000">
                          <a:effectLst/>
                          <a:latin typeface="Times New Roman"/>
                          <a:ea typeface="宋体"/>
                          <a:cs typeface="Times New Roman"/>
                        </a:rPr>
                        <a:t>4</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7</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|}=min{16-9,14-7}=7</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5</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(5)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7</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5</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7</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|=14-4=10</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6</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16</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(6)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8</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6</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8</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|=18-2=16</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7</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14</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(7) =</a:t>
                      </a:r>
                      <a:r>
                        <a:rPr lang="en-US" sz="2000" i="1" kern="100">
                          <a:effectLst/>
                          <a:latin typeface="Times New Roman"/>
                          <a:ea typeface="宋体"/>
                          <a:cs typeface="Times New Roman"/>
                        </a:rPr>
                        <a:t>vl</a:t>
                      </a:r>
                      <a:r>
                        <a:rPr lang="en-US" sz="2000" kern="100">
                          <a:effectLst/>
                          <a:latin typeface="Times New Roman"/>
                          <a:ea typeface="宋体"/>
                          <a:cs typeface="Times New Roman"/>
                        </a:rPr>
                        <a:t>(</a:t>
                      </a:r>
                      <a:r>
                        <a:rPr lang="en-US" sz="2000" i="1" kern="100">
                          <a:effectLst/>
                          <a:latin typeface="Times New Roman"/>
                          <a:ea typeface="宋体"/>
                          <a:cs typeface="Times New Roman"/>
                        </a:rPr>
                        <a:t>8</a:t>
                      </a:r>
                      <a:r>
                        <a:rPr lang="en-US" sz="2000" kern="100">
                          <a:effectLst/>
                          <a:latin typeface="Times New Roman"/>
                          <a:ea typeface="宋体"/>
                          <a:cs typeface="Times New Roman"/>
                        </a:rPr>
                        <a:t>)-| </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7</a:t>
                      </a:r>
                      <a:r>
                        <a:rPr lang="en-US" sz="2000" kern="100">
                          <a:effectLst/>
                          <a:latin typeface="Times New Roman"/>
                          <a:ea typeface="宋体"/>
                          <a:cs typeface="Times New Roman"/>
                        </a:rPr>
                        <a:t>,</a:t>
                      </a:r>
                      <a:r>
                        <a:rPr lang="en-US" sz="2000" i="1" kern="100">
                          <a:effectLst/>
                          <a:latin typeface="Times New Roman"/>
                          <a:ea typeface="宋体"/>
                          <a:cs typeface="Times New Roman"/>
                        </a:rPr>
                        <a:t>v</a:t>
                      </a:r>
                      <a:r>
                        <a:rPr lang="en-US" sz="2000" kern="100" baseline="-25000">
                          <a:effectLst/>
                          <a:latin typeface="Times New Roman"/>
                          <a:ea typeface="宋体"/>
                          <a:cs typeface="Times New Roman"/>
                        </a:rPr>
                        <a:t>8</a:t>
                      </a:r>
                      <a:r>
                        <a:rPr lang="en-US" sz="2000" i="1" kern="100" baseline="-25000">
                          <a:effectLst/>
                          <a:latin typeface="Times New Roman"/>
                          <a:ea typeface="宋体"/>
                          <a:cs typeface="Times New Roman"/>
                        </a:rPr>
                        <a:t> </a:t>
                      </a:r>
                      <a:r>
                        <a:rPr lang="en-US" sz="2000" kern="100">
                          <a:effectLst/>
                          <a:latin typeface="Times New Roman"/>
                          <a:ea typeface="宋体"/>
                          <a:cs typeface="Times New Roman"/>
                        </a:rPr>
                        <a:t>|=18-4=14</a:t>
                      </a:r>
                      <a:endParaRPr lang="zh-CN" sz="2000" kern="100">
                        <a:effectLst/>
                        <a:latin typeface="Times New Roman"/>
                        <a:ea typeface="宋体"/>
                        <a:cs typeface="Times New Roman"/>
                      </a:endParaRPr>
                    </a:p>
                  </a:txBody>
                  <a:tcPr marL="68580" marR="68580" marT="9525" marB="0" anchor="ctr"/>
                </a:tc>
              </a:tr>
              <a:tr h="213186">
                <a:tc>
                  <a:txBody>
                    <a:bodyPr/>
                    <a:lstStyle/>
                    <a:p>
                      <a:pPr algn="l">
                        <a:spcAft>
                          <a:spcPts val="0"/>
                        </a:spcAft>
                      </a:pPr>
                      <a:r>
                        <a:rPr lang="en-US" sz="2400" kern="100">
                          <a:effectLst/>
                        </a:rPr>
                        <a:t>v</a:t>
                      </a:r>
                      <a:r>
                        <a:rPr lang="en-US" sz="2400" kern="100" baseline="-25000">
                          <a:effectLst/>
                        </a:rPr>
                        <a:t>8</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400" kern="100">
                          <a:effectLst/>
                        </a:rPr>
                        <a:t>18</a:t>
                      </a:r>
                      <a:endParaRPr lang="zh-CN" sz="2400" kern="100">
                        <a:effectLst/>
                        <a:latin typeface="Times New Roman"/>
                        <a:ea typeface="宋体"/>
                        <a:cs typeface="Times New Roman"/>
                      </a:endParaRPr>
                    </a:p>
                  </a:txBody>
                  <a:tcPr marL="68580" marR="68580" marT="9525" marB="0" anchor="ctr"/>
                </a:tc>
                <a:tc>
                  <a:txBody>
                    <a:bodyPr/>
                    <a:lstStyle/>
                    <a:p>
                      <a:pPr algn="l">
                        <a:spcAft>
                          <a:spcPts val="0"/>
                        </a:spcAft>
                      </a:pPr>
                      <a:r>
                        <a:rPr lang="en-US" sz="2000" i="1" kern="100">
                          <a:effectLst/>
                          <a:latin typeface="Times New Roman"/>
                          <a:ea typeface="宋体"/>
                          <a:cs typeface="Times New Roman"/>
                        </a:rPr>
                        <a:t>vl</a:t>
                      </a:r>
                      <a:r>
                        <a:rPr lang="en-US" sz="2000" kern="100">
                          <a:effectLst/>
                          <a:latin typeface="Times New Roman"/>
                          <a:ea typeface="宋体"/>
                          <a:cs typeface="Times New Roman"/>
                        </a:rPr>
                        <a:t>(8) =</a:t>
                      </a:r>
                      <a:r>
                        <a:rPr lang="en-US" sz="2000" i="1" kern="100">
                          <a:effectLst/>
                          <a:latin typeface="Times New Roman"/>
                          <a:ea typeface="宋体"/>
                          <a:cs typeface="Times New Roman"/>
                        </a:rPr>
                        <a:t>ve</a:t>
                      </a:r>
                      <a:r>
                        <a:rPr lang="en-US" sz="2000" kern="100">
                          <a:effectLst/>
                          <a:latin typeface="Times New Roman"/>
                          <a:ea typeface="宋体"/>
                          <a:cs typeface="Times New Roman"/>
                        </a:rPr>
                        <a:t>(</a:t>
                      </a:r>
                      <a:r>
                        <a:rPr lang="en-US" sz="2000" i="1" kern="100">
                          <a:effectLst/>
                          <a:latin typeface="Times New Roman"/>
                          <a:ea typeface="宋体"/>
                          <a:cs typeface="Times New Roman"/>
                        </a:rPr>
                        <a:t>8</a:t>
                      </a:r>
                      <a:r>
                        <a:rPr lang="en-US" sz="2000" kern="100">
                          <a:effectLst/>
                          <a:latin typeface="Times New Roman"/>
                          <a:ea typeface="宋体"/>
                          <a:cs typeface="Times New Roman"/>
                        </a:rPr>
                        <a:t>)</a:t>
                      </a:r>
                      <a:r>
                        <a:rPr lang="zh-CN" sz="2000" kern="100">
                          <a:effectLst/>
                          <a:latin typeface="Times New Roman"/>
                          <a:ea typeface="宋体"/>
                          <a:cs typeface="Arial"/>
                        </a:rPr>
                        <a:t>＝</a:t>
                      </a:r>
                      <a:r>
                        <a:rPr lang="en-US" sz="2000" kern="100">
                          <a:effectLst/>
                          <a:latin typeface="Times New Roman"/>
                          <a:ea typeface="宋体"/>
                          <a:cs typeface="Times New Roman"/>
                        </a:rPr>
                        <a:t>18</a:t>
                      </a:r>
                      <a:endParaRPr lang="zh-CN" sz="2000" kern="100">
                        <a:effectLst/>
                        <a:latin typeface="Times New Roman"/>
                        <a:ea typeface="宋体"/>
                        <a:cs typeface="Times New Roman"/>
                      </a:endParaRPr>
                    </a:p>
                  </a:txBody>
                  <a:tcPr marL="68580" marR="68580" marT="9525" marB="0"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4909409"/>
              </p:ext>
            </p:extLst>
          </p:nvPr>
        </p:nvGraphicFramePr>
        <p:xfrm>
          <a:off x="5703888" y="3573810"/>
          <a:ext cx="6486525" cy="2951163"/>
        </p:xfrm>
        <a:graphic>
          <a:graphicData uri="http://schemas.openxmlformats.org/presentationml/2006/ole">
            <mc:AlternateContent xmlns:mc="http://schemas.openxmlformats.org/markup-compatibility/2006">
              <mc:Choice xmlns:v="urn:schemas-microsoft-com:vml" Requires="v">
                <p:oleObj spid="_x0000_s126992" name="Visio" r:id="rId3" imgW="7696287" imgH="3495589" progId="Visio.Drawing.15">
                  <p:embed/>
                </p:oleObj>
              </mc:Choice>
              <mc:Fallback>
                <p:oleObj name="Visio" r:id="rId3" imgW="7696287" imgH="3495589"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888" y="3573810"/>
                        <a:ext cx="648652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561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777625" cy="5377925"/>
          </a:xfrm>
        </p:spPr>
        <p:txBody>
          <a:bodyPr>
            <a:normAutofit/>
          </a:bodyPr>
          <a:lstStyle/>
          <a:p>
            <a:r>
              <a:rPr lang="zh-CN" altLang="en-US"/>
              <a:t>如果从顶点</a:t>
            </a:r>
            <a:r>
              <a:rPr lang="en-US" altLang="zh-CN"/>
              <a:t>v</a:t>
            </a:r>
            <a:r>
              <a:rPr lang="zh-CN" altLang="en-US"/>
              <a:t>到顶点</a:t>
            </a:r>
            <a:r>
              <a:rPr lang="en-US" altLang="zh-CN" smtClean="0"/>
              <a:t>w</a:t>
            </a:r>
            <a:r>
              <a:rPr lang="zh-CN" altLang="en-US" smtClean="0"/>
              <a:t>存在路径</a:t>
            </a:r>
            <a:r>
              <a:rPr lang="zh-CN" altLang="en-US"/>
              <a:t>，则称顶点</a:t>
            </a:r>
            <a:r>
              <a:rPr lang="en-US" altLang="zh-CN"/>
              <a:t>v</a:t>
            </a:r>
            <a:r>
              <a:rPr lang="zh-CN" altLang="en-US"/>
              <a:t>到顶点</a:t>
            </a:r>
            <a:r>
              <a:rPr lang="en-US" altLang="zh-CN"/>
              <a:t>w</a:t>
            </a:r>
            <a:r>
              <a:rPr lang="zh-CN" altLang="en-US"/>
              <a:t>是连通的。如果是无向图，则顶点</a:t>
            </a:r>
            <a:r>
              <a:rPr lang="en-US" altLang="zh-CN"/>
              <a:t>v</a:t>
            </a:r>
            <a:r>
              <a:rPr lang="zh-CN" altLang="en-US"/>
              <a:t>到顶点</a:t>
            </a:r>
            <a:r>
              <a:rPr lang="en-US" altLang="zh-CN"/>
              <a:t>w</a:t>
            </a:r>
            <a:r>
              <a:rPr lang="zh-CN" altLang="en-US"/>
              <a:t>是相互连通的。</a:t>
            </a:r>
          </a:p>
          <a:p>
            <a:r>
              <a:rPr lang="zh-CN" altLang="en-US"/>
              <a:t>在无向图</a:t>
            </a:r>
            <a:r>
              <a:rPr lang="en-US" altLang="zh-CN"/>
              <a:t>G</a:t>
            </a:r>
            <a:r>
              <a:rPr lang="zh-CN" altLang="en-US"/>
              <a:t>中，如果任意两个顶点</a:t>
            </a:r>
            <a:r>
              <a:rPr lang="zh-CN" altLang="en-US" smtClean="0"/>
              <a:t>都相互连通，</a:t>
            </a:r>
            <a:r>
              <a:rPr lang="zh-CN" altLang="en-US"/>
              <a:t>则称图</a:t>
            </a:r>
            <a:r>
              <a:rPr lang="en-US" altLang="zh-CN"/>
              <a:t>G</a:t>
            </a:r>
            <a:r>
              <a:rPr lang="zh-CN" altLang="en-US"/>
              <a:t>是</a:t>
            </a:r>
            <a:r>
              <a:rPr lang="zh-CN" altLang="en-US">
                <a:solidFill>
                  <a:srgbClr val="FF0000"/>
                </a:solidFill>
              </a:rPr>
              <a:t>连通图</a:t>
            </a:r>
            <a:r>
              <a:rPr lang="zh-CN" altLang="en-US"/>
              <a:t>。</a:t>
            </a:r>
          </a:p>
          <a:p>
            <a:r>
              <a:rPr lang="zh-CN" altLang="en-US"/>
              <a:t>如果一个无向图不是连通图，则其中的每个</a:t>
            </a:r>
            <a:r>
              <a:rPr lang="zh-CN" altLang="en-US">
                <a:solidFill>
                  <a:srgbClr val="FF0000"/>
                </a:solidFill>
              </a:rPr>
              <a:t>极大连通子图</a:t>
            </a:r>
            <a:r>
              <a:rPr lang="zh-CN" altLang="en-US"/>
              <a:t>称为无向图的</a:t>
            </a:r>
            <a:r>
              <a:rPr lang="zh-CN" altLang="en-US">
                <a:solidFill>
                  <a:srgbClr val="FF0000"/>
                </a:solidFill>
              </a:rPr>
              <a:t>连通分量</a:t>
            </a:r>
            <a:r>
              <a:rPr lang="zh-CN" altLang="en-US"/>
              <a:t>。</a:t>
            </a:r>
          </a:p>
          <a:p>
            <a:endParaRPr lang="zh-CN" altLang="en-US"/>
          </a:p>
        </p:txBody>
      </p:sp>
      <p:sp>
        <p:nvSpPr>
          <p:cNvPr id="3" name="标题 2"/>
          <p:cNvSpPr>
            <a:spLocks noGrp="1"/>
          </p:cNvSpPr>
          <p:nvPr>
            <p:ph type="title"/>
          </p:nvPr>
        </p:nvSpPr>
        <p:spPr/>
        <p:txBody>
          <a:bodyPr>
            <a:normAutofit fontScale="90000"/>
          </a:bodyPr>
          <a:lstStyle/>
          <a:p>
            <a:r>
              <a:rPr lang="zh-CN" altLang="zh-CN" b="1" smtClean="0"/>
              <a:t>连通</a:t>
            </a:r>
            <a:endParaRPr lang="zh-CN" altLang="en-US"/>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73715464"/>
              </p:ext>
            </p:extLst>
          </p:nvPr>
        </p:nvGraphicFramePr>
        <p:xfrm>
          <a:off x="8831510" y="1053530"/>
          <a:ext cx="2232248" cy="2352910"/>
        </p:xfrm>
        <a:graphic>
          <a:graphicData uri="http://schemas.openxmlformats.org/presentationml/2006/ole">
            <mc:AlternateContent xmlns:mc="http://schemas.openxmlformats.org/markup-compatibility/2006">
              <mc:Choice xmlns:v="urn:schemas-microsoft-com:vml" Requires="v">
                <p:oleObj spid="_x0000_s76959" name="Visio" r:id="rId3" imgW="3819556" imgH="4000339" progId="Visio.Drawing.15">
                  <p:embed/>
                </p:oleObj>
              </mc:Choice>
              <mc:Fallback>
                <p:oleObj name="Visio" r:id="rId3" imgW="3819556" imgH="400033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1510" y="1053530"/>
                        <a:ext cx="2232248" cy="2352910"/>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92669931"/>
              </p:ext>
            </p:extLst>
          </p:nvPr>
        </p:nvGraphicFramePr>
        <p:xfrm>
          <a:off x="8759502" y="3789834"/>
          <a:ext cx="2448272" cy="2591088"/>
        </p:xfrm>
        <a:graphic>
          <a:graphicData uri="http://schemas.openxmlformats.org/presentationml/2006/ole">
            <mc:AlternateContent xmlns:mc="http://schemas.openxmlformats.org/markup-compatibility/2006">
              <mc:Choice xmlns:v="urn:schemas-microsoft-com:vml" Requires="v">
                <p:oleObj spid="_x0000_s76960" name="Visio" r:id="rId5" imgW="4362308" imgH="4629150" progId="Visio.Drawing.15">
                  <p:embed/>
                </p:oleObj>
              </mc:Choice>
              <mc:Fallback>
                <p:oleObj name="Visio" r:id="rId5" imgW="4362308" imgH="4629150"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502" y="3789834"/>
                        <a:ext cx="2448272" cy="2591088"/>
                      </a:xfrm>
                      <a:prstGeom prst="rect">
                        <a:avLst/>
                      </a:prstGeom>
                      <a:noFill/>
                    </p:spPr>
                  </p:pic>
                </p:oleObj>
              </mc:Fallback>
            </mc:AlternateContent>
          </a:graphicData>
        </a:graphic>
      </p:graphicFrame>
      <p:sp>
        <p:nvSpPr>
          <p:cNvPr id="8" name="矩形 7"/>
          <p:cNvSpPr/>
          <p:nvPr/>
        </p:nvSpPr>
        <p:spPr>
          <a:xfrm>
            <a:off x="10631710" y="2982724"/>
            <a:ext cx="1404552" cy="446276"/>
          </a:xfrm>
          <a:prstGeom prst="rect">
            <a:avLst/>
          </a:prstGeom>
        </p:spPr>
        <p:txBody>
          <a:bodyPr wrap="none">
            <a:spAutoFit/>
          </a:bodyPr>
          <a:lstStyle/>
          <a:p>
            <a:r>
              <a:rPr lang="zh-CN" altLang="zh-CN"/>
              <a:t>连通图</a:t>
            </a:r>
            <a:r>
              <a:rPr lang="en-US" altLang="zh-CN"/>
              <a:t>G1</a:t>
            </a:r>
            <a:endParaRPr lang="zh-CN" altLang="en-US"/>
          </a:p>
        </p:txBody>
      </p:sp>
      <p:sp>
        <p:nvSpPr>
          <p:cNvPr id="9" name="矩形 8"/>
          <p:cNvSpPr/>
          <p:nvPr/>
        </p:nvSpPr>
        <p:spPr>
          <a:xfrm>
            <a:off x="8039422" y="5806058"/>
            <a:ext cx="1699504" cy="446276"/>
          </a:xfrm>
          <a:prstGeom prst="rect">
            <a:avLst/>
          </a:prstGeom>
        </p:spPr>
        <p:txBody>
          <a:bodyPr wrap="none">
            <a:spAutoFit/>
          </a:bodyPr>
          <a:lstStyle/>
          <a:p>
            <a:r>
              <a:rPr lang="zh-CN" altLang="zh-CN"/>
              <a:t>非连通图</a:t>
            </a:r>
            <a:r>
              <a:rPr lang="en-US" altLang="zh-CN"/>
              <a:t>G5</a:t>
            </a:r>
            <a:endParaRPr lang="zh-CN" altLang="en-US"/>
          </a:p>
        </p:txBody>
      </p:sp>
    </p:spTree>
    <p:extLst>
      <p:ext uri="{BB962C8B-B14F-4D97-AF65-F5344CB8AC3E}">
        <p14:creationId xmlns:p14="http://schemas.microsoft.com/office/powerpoint/2010/main" val="847869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417585" cy="4868199"/>
          </a:xfrm>
        </p:spPr>
        <p:txBody>
          <a:bodyPr/>
          <a:lstStyle/>
          <a:p>
            <a:r>
              <a:rPr lang="zh-CN" altLang="zh-CN"/>
              <a:t>若活动</a:t>
            </a:r>
            <a:r>
              <a:rPr lang="en-US" altLang="zh-CN"/>
              <a:t>a</a:t>
            </a:r>
            <a:r>
              <a:rPr lang="en-US" altLang="zh-CN" baseline="-25000"/>
              <a:t>i</a:t>
            </a:r>
            <a:r>
              <a:rPr lang="zh-CN" altLang="zh-CN"/>
              <a:t>的起点是</a:t>
            </a:r>
            <a:r>
              <a:rPr lang="en-US" altLang="zh-CN"/>
              <a:t>v</a:t>
            </a:r>
            <a:r>
              <a:rPr lang="en-US" altLang="zh-CN" baseline="-25000"/>
              <a:t>j</a:t>
            </a:r>
            <a:r>
              <a:rPr lang="zh-CN" altLang="zh-CN"/>
              <a:t>，则</a:t>
            </a:r>
            <a:r>
              <a:rPr lang="en-US" altLang="zh-CN"/>
              <a:t>ai</a:t>
            </a:r>
            <a:r>
              <a:rPr lang="zh-CN" altLang="zh-CN"/>
              <a:t>的最早开始开始时间即为</a:t>
            </a:r>
            <a:r>
              <a:rPr lang="en-US" altLang="zh-CN"/>
              <a:t>vj</a:t>
            </a:r>
            <a:r>
              <a:rPr lang="zh-CN" altLang="zh-CN"/>
              <a:t>的最早开始时间，即</a:t>
            </a:r>
            <a:r>
              <a:rPr lang="en-US" altLang="zh-CN"/>
              <a:t>e(i)=ve(j)</a:t>
            </a:r>
            <a:r>
              <a:rPr lang="zh-CN" altLang="zh-CN"/>
              <a:t>。</a:t>
            </a:r>
            <a:endParaRPr lang="zh-CN" altLang="en-US"/>
          </a:p>
        </p:txBody>
      </p:sp>
      <p:sp>
        <p:nvSpPr>
          <p:cNvPr id="3" name="标题 2"/>
          <p:cNvSpPr>
            <a:spLocks noGrp="1"/>
          </p:cNvSpPr>
          <p:nvPr>
            <p:ph type="title"/>
          </p:nvPr>
        </p:nvSpPr>
        <p:spPr>
          <a:xfrm>
            <a:off x="1477104" y="188383"/>
            <a:ext cx="6274285" cy="648527"/>
          </a:xfrm>
        </p:spPr>
        <p:txBody>
          <a:bodyPr>
            <a:noAutofit/>
          </a:bodyPr>
          <a:lstStyle/>
          <a:p>
            <a:r>
              <a:rPr lang="zh-CN" altLang="zh-CN" sz="3600" b="1" smtClean="0"/>
              <a:t>求</a:t>
            </a:r>
            <a:r>
              <a:rPr lang="zh-CN" altLang="en-US" sz="3600" b="1"/>
              <a:t>各个</a:t>
            </a:r>
            <a:r>
              <a:rPr lang="zh-CN" altLang="zh-CN" sz="3600" b="1" smtClean="0"/>
              <a:t>活动</a:t>
            </a:r>
            <a:r>
              <a:rPr lang="en-US" altLang="zh-CN" sz="3600"/>
              <a:t>a</a:t>
            </a:r>
            <a:r>
              <a:rPr lang="en-US" altLang="zh-CN" sz="3600" baseline="-25000"/>
              <a:t>i</a:t>
            </a:r>
            <a:r>
              <a:rPr lang="zh-CN" altLang="zh-CN" sz="3600" b="1" smtClean="0"/>
              <a:t>的</a:t>
            </a:r>
            <a:r>
              <a:rPr lang="zh-CN" altLang="zh-CN" sz="3600" b="1"/>
              <a:t>最早开始</a:t>
            </a:r>
            <a:r>
              <a:rPr lang="zh-CN" altLang="zh-CN" sz="3600" b="1" smtClean="0"/>
              <a:t>时间</a:t>
            </a:r>
            <a:endParaRPr lang="zh-CN" altLang="en-US" sz="3600"/>
          </a:p>
        </p:txBody>
      </p:sp>
      <p:graphicFrame>
        <p:nvGraphicFramePr>
          <p:cNvPr id="4" name="表格 3"/>
          <p:cNvGraphicFramePr>
            <a:graphicFrameLocks noGrp="1"/>
          </p:cNvGraphicFramePr>
          <p:nvPr>
            <p:extLst>
              <p:ext uri="{D42A27DB-BD31-4B8C-83A1-F6EECF244321}">
                <p14:modId xmlns:p14="http://schemas.microsoft.com/office/powerpoint/2010/main" val="4102189898"/>
              </p:ext>
            </p:extLst>
          </p:nvPr>
        </p:nvGraphicFramePr>
        <p:xfrm>
          <a:off x="7463357" y="45417"/>
          <a:ext cx="4727055" cy="6524448"/>
        </p:xfrm>
        <a:graphic>
          <a:graphicData uri="http://schemas.openxmlformats.org/drawingml/2006/table">
            <a:tbl>
              <a:tblPr>
                <a:tableStyleId>{5C22544A-7EE6-4342-B048-85BDC9FD1C3A}</a:tableStyleId>
              </a:tblPr>
              <a:tblGrid>
                <a:gridCol w="720081"/>
                <a:gridCol w="720080"/>
                <a:gridCol w="720080"/>
                <a:gridCol w="648072"/>
                <a:gridCol w="1918742"/>
              </a:tblGrid>
              <a:tr h="543704">
                <a:tc>
                  <a:txBody>
                    <a:bodyPr/>
                    <a:lstStyle/>
                    <a:p>
                      <a:pPr algn="ctr">
                        <a:lnSpc>
                          <a:spcPts val="2000"/>
                        </a:lnSpc>
                        <a:spcAft>
                          <a:spcPts val="0"/>
                        </a:spcAft>
                      </a:pPr>
                      <a:r>
                        <a:rPr lang="zh-CN" sz="2000" kern="100">
                          <a:effectLst/>
                        </a:rPr>
                        <a:t>事件</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ve</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vl</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zh-CN" sz="2000" kern="100">
                          <a:effectLst/>
                        </a:rPr>
                        <a:t>活动</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e(i)</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0</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0</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0</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1</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(1)=</a:t>
                      </a:r>
                      <a:r>
                        <a:rPr lang="en-US" sz="2000" i="1" kern="100">
                          <a:effectLst/>
                          <a:latin typeface="Times New Roman"/>
                          <a:ea typeface="宋体"/>
                          <a:cs typeface="Times New Roman"/>
                        </a:rPr>
                        <a:t>ve</a:t>
                      </a:r>
                      <a:r>
                        <a:rPr lang="en-US" sz="2000" kern="100">
                          <a:effectLst/>
                          <a:latin typeface="Times New Roman"/>
                          <a:ea typeface="宋体"/>
                          <a:cs typeface="Times New Roman"/>
                        </a:rPr>
                        <a:t>(0)=0</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1</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2</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(2)=</a:t>
                      </a:r>
                      <a:r>
                        <a:rPr lang="en-US" sz="2000" i="1" kern="100">
                          <a:effectLst/>
                          <a:latin typeface="Times New Roman"/>
                          <a:ea typeface="宋体"/>
                          <a:cs typeface="Times New Roman"/>
                        </a:rPr>
                        <a:t>ve</a:t>
                      </a:r>
                      <a:r>
                        <a:rPr lang="en-US" sz="2000" kern="100">
                          <a:effectLst/>
                          <a:latin typeface="Times New Roman"/>
                          <a:ea typeface="宋体"/>
                          <a:cs typeface="Times New Roman"/>
                        </a:rPr>
                        <a:t>(0)=0</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2</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4</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3</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(3)=</a:t>
                      </a:r>
                      <a:r>
                        <a:rPr lang="en-US" sz="2000" i="1" kern="100">
                          <a:effectLst/>
                          <a:latin typeface="Times New Roman"/>
                          <a:ea typeface="宋体"/>
                          <a:cs typeface="Times New Roman"/>
                        </a:rPr>
                        <a:t>ve</a:t>
                      </a:r>
                      <a:r>
                        <a:rPr lang="en-US" sz="2000" kern="100">
                          <a:effectLst/>
                          <a:latin typeface="Times New Roman"/>
                          <a:ea typeface="宋体"/>
                          <a:cs typeface="Times New Roman"/>
                        </a:rPr>
                        <a:t>(0)=0</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3</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5</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8</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4</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(4)=</a:t>
                      </a:r>
                      <a:r>
                        <a:rPr lang="en-US" sz="2000" i="1" kern="100">
                          <a:effectLst/>
                          <a:latin typeface="Times New Roman"/>
                          <a:ea typeface="宋体"/>
                          <a:cs typeface="Times New Roman"/>
                        </a:rPr>
                        <a:t>ve</a:t>
                      </a:r>
                      <a:r>
                        <a:rPr lang="en-US" sz="2000" kern="100">
                          <a:effectLst/>
                          <a:latin typeface="Times New Roman"/>
                          <a:ea typeface="宋体"/>
                          <a:cs typeface="Times New Roman"/>
                        </a:rPr>
                        <a:t>(1)=6</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4</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7</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7</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5</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(5)=</a:t>
                      </a:r>
                      <a:r>
                        <a:rPr lang="en-US" sz="2000" i="1" kern="100">
                          <a:effectLst/>
                          <a:latin typeface="Times New Roman"/>
                          <a:ea typeface="宋体"/>
                          <a:cs typeface="Times New Roman"/>
                        </a:rPr>
                        <a:t>ve</a:t>
                      </a:r>
                      <a:r>
                        <a:rPr lang="en-US" sz="2000" kern="100">
                          <a:effectLst/>
                          <a:latin typeface="Times New Roman"/>
                          <a:ea typeface="宋体"/>
                          <a:cs typeface="Times New Roman"/>
                        </a:rPr>
                        <a:t>(2)=4</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5</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7</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10</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6</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(6)=</a:t>
                      </a:r>
                      <a:r>
                        <a:rPr lang="en-US" sz="2000" i="1" kern="100">
                          <a:effectLst/>
                          <a:latin typeface="Times New Roman"/>
                          <a:ea typeface="宋体"/>
                          <a:cs typeface="Times New Roman"/>
                        </a:rPr>
                        <a:t>ve</a:t>
                      </a:r>
                      <a:r>
                        <a:rPr lang="en-US" sz="2000" kern="100">
                          <a:effectLst/>
                          <a:latin typeface="Times New Roman"/>
                          <a:ea typeface="宋体"/>
                          <a:cs typeface="Times New Roman"/>
                        </a:rPr>
                        <a:t>(3)=5</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16</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7</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(7)=</a:t>
                      </a:r>
                      <a:r>
                        <a:rPr lang="en-US" sz="2000" i="1" kern="100">
                          <a:effectLst/>
                          <a:latin typeface="Times New Roman"/>
                          <a:ea typeface="宋体"/>
                          <a:cs typeface="Times New Roman"/>
                        </a:rPr>
                        <a:t>ve</a:t>
                      </a:r>
                      <a:r>
                        <a:rPr lang="en-US" sz="2000" kern="100">
                          <a:effectLst/>
                          <a:latin typeface="Times New Roman"/>
                          <a:ea typeface="宋体"/>
                          <a:cs typeface="Times New Roman"/>
                        </a:rPr>
                        <a:t>(4)=7</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7</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14</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14</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8</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(8)=</a:t>
                      </a:r>
                      <a:r>
                        <a:rPr lang="en-US" sz="2000" i="1" kern="100">
                          <a:effectLst/>
                          <a:latin typeface="Times New Roman"/>
                          <a:ea typeface="宋体"/>
                          <a:cs typeface="Times New Roman"/>
                        </a:rPr>
                        <a:t>ve</a:t>
                      </a:r>
                      <a:r>
                        <a:rPr lang="en-US" sz="2000" kern="100">
                          <a:effectLst/>
                          <a:latin typeface="Times New Roman"/>
                          <a:ea typeface="宋体"/>
                          <a:cs typeface="Times New Roman"/>
                        </a:rPr>
                        <a:t>(4)=7</a:t>
                      </a:r>
                      <a:endParaRPr lang="zh-CN" sz="2000" kern="100">
                        <a:effectLst/>
                        <a:latin typeface="Times New Roman"/>
                        <a:ea typeface="宋体"/>
                        <a:cs typeface="Times New Roman"/>
                      </a:endParaRPr>
                    </a:p>
                  </a:txBody>
                  <a:tcPr marL="68580" marR="68580" marT="9525" marB="0" anchor="ctr"/>
                </a:tc>
              </a:tr>
              <a:tr h="543704">
                <a:tc>
                  <a:txBody>
                    <a:bodyPr/>
                    <a:lstStyle/>
                    <a:p>
                      <a:pPr algn="ctr">
                        <a:lnSpc>
                          <a:spcPts val="2000"/>
                        </a:lnSpc>
                        <a:spcAft>
                          <a:spcPts val="0"/>
                        </a:spcAft>
                      </a:pPr>
                      <a:r>
                        <a:rPr lang="en-US" sz="2000" kern="100">
                          <a:effectLst/>
                        </a:rPr>
                        <a:t>v</a:t>
                      </a:r>
                      <a:r>
                        <a:rPr lang="en-US" sz="2000" kern="100" baseline="-25000">
                          <a:effectLst/>
                        </a:rPr>
                        <a:t>8</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18</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18</a:t>
                      </a:r>
                      <a:endParaRPr lang="zh-CN" sz="2000" kern="100">
                        <a:effectLst/>
                        <a:latin typeface="Times New Roman"/>
                        <a:ea typeface="宋体"/>
                        <a:cs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9</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(9)=</a:t>
                      </a:r>
                      <a:r>
                        <a:rPr lang="en-US" sz="2000" i="1" kern="100">
                          <a:effectLst/>
                          <a:latin typeface="Times New Roman"/>
                          <a:ea typeface="宋体"/>
                          <a:cs typeface="Times New Roman"/>
                        </a:rPr>
                        <a:t>ve</a:t>
                      </a:r>
                      <a:r>
                        <a:rPr lang="en-US" sz="2000" kern="100">
                          <a:effectLst/>
                          <a:latin typeface="Times New Roman"/>
                          <a:ea typeface="宋体"/>
                          <a:cs typeface="Times New Roman"/>
                        </a:rPr>
                        <a:t>(5)=7</a:t>
                      </a:r>
                      <a:endParaRPr lang="zh-CN" sz="2000" kern="100">
                        <a:effectLst/>
                        <a:latin typeface="Times New Roman"/>
                        <a:ea typeface="宋体"/>
                        <a:cs typeface="Times New Roman"/>
                      </a:endParaRPr>
                    </a:p>
                  </a:txBody>
                  <a:tcPr marL="68580" marR="68580" marT="9525" marB="0" anchor="ctr"/>
                </a:tc>
              </a:tr>
              <a:tr h="543704">
                <a:tc>
                  <a:txBody>
                    <a:bodyPr/>
                    <a:lstStyle/>
                    <a:p>
                      <a:pPr>
                        <a:lnSpc>
                          <a:spcPts val="2000"/>
                        </a:lnSpc>
                      </a:pPr>
                      <a:endParaRPr lang="zh-CN" sz="2400">
                        <a:effectLst/>
                        <a:latin typeface="Times New Roman"/>
                      </a:endParaRPr>
                    </a:p>
                  </a:txBody>
                  <a:tcPr marL="68580" marR="68580" marT="9525" marB="0" anchor="ctr"/>
                </a:tc>
                <a:tc>
                  <a:txBody>
                    <a:bodyPr/>
                    <a:lstStyle/>
                    <a:p>
                      <a:pPr>
                        <a:lnSpc>
                          <a:spcPts val="2000"/>
                        </a:lnSpc>
                      </a:pPr>
                      <a:endParaRPr lang="zh-CN" sz="2400">
                        <a:effectLst/>
                        <a:latin typeface="Times New Roman"/>
                      </a:endParaRPr>
                    </a:p>
                  </a:txBody>
                  <a:tcPr marL="68580" marR="68580" marT="9525" marB="0" anchor="ctr"/>
                </a:tc>
                <a:tc>
                  <a:txBody>
                    <a:bodyPr/>
                    <a:lstStyle/>
                    <a:p>
                      <a:pPr>
                        <a:lnSpc>
                          <a:spcPts val="2000"/>
                        </a:lnSpc>
                      </a:pPr>
                      <a:endParaRPr lang="zh-CN" sz="2400">
                        <a:effectLst/>
                        <a:latin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10</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(10)=</a:t>
                      </a:r>
                      <a:r>
                        <a:rPr lang="en-US" sz="2000" i="1" kern="100">
                          <a:effectLst/>
                          <a:latin typeface="Times New Roman"/>
                          <a:ea typeface="宋体"/>
                          <a:cs typeface="Times New Roman"/>
                        </a:rPr>
                        <a:t>ve</a:t>
                      </a:r>
                      <a:r>
                        <a:rPr lang="en-US" sz="2000" kern="100">
                          <a:effectLst/>
                          <a:latin typeface="Times New Roman"/>
                          <a:ea typeface="宋体"/>
                          <a:cs typeface="Times New Roman"/>
                        </a:rPr>
                        <a:t>(6)=16</a:t>
                      </a:r>
                      <a:endParaRPr lang="zh-CN" sz="2000" kern="100">
                        <a:effectLst/>
                        <a:latin typeface="Times New Roman"/>
                        <a:ea typeface="宋体"/>
                        <a:cs typeface="Times New Roman"/>
                      </a:endParaRPr>
                    </a:p>
                  </a:txBody>
                  <a:tcPr marL="68580" marR="68580" marT="9525" marB="0" anchor="ctr"/>
                </a:tc>
              </a:tr>
              <a:tr h="543704">
                <a:tc>
                  <a:txBody>
                    <a:bodyPr/>
                    <a:lstStyle/>
                    <a:p>
                      <a:pPr>
                        <a:lnSpc>
                          <a:spcPts val="2000"/>
                        </a:lnSpc>
                      </a:pPr>
                      <a:endParaRPr lang="zh-CN" sz="2400">
                        <a:effectLst/>
                        <a:latin typeface="Times New Roman"/>
                      </a:endParaRPr>
                    </a:p>
                  </a:txBody>
                  <a:tcPr marL="68580" marR="68580" marT="9525" marB="0" anchor="ctr"/>
                </a:tc>
                <a:tc>
                  <a:txBody>
                    <a:bodyPr/>
                    <a:lstStyle/>
                    <a:p>
                      <a:pPr>
                        <a:lnSpc>
                          <a:spcPts val="2000"/>
                        </a:lnSpc>
                      </a:pPr>
                      <a:endParaRPr lang="zh-CN" sz="2400">
                        <a:effectLst/>
                        <a:latin typeface="Times New Roman"/>
                      </a:endParaRPr>
                    </a:p>
                  </a:txBody>
                  <a:tcPr marL="68580" marR="68580" marT="9525" marB="0" anchor="ctr"/>
                </a:tc>
                <a:tc>
                  <a:txBody>
                    <a:bodyPr/>
                    <a:lstStyle/>
                    <a:p>
                      <a:pPr>
                        <a:lnSpc>
                          <a:spcPts val="2000"/>
                        </a:lnSpc>
                      </a:pPr>
                      <a:endParaRPr lang="zh-CN" sz="2400">
                        <a:effectLst/>
                        <a:latin typeface="Times New Roman"/>
                      </a:endParaRPr>
                    </a:p>
                  </a:txBody>
                  <a:tcPr marL="68580" marR="68580" marT="9525" marB="0" anchor="ctr"/>
                </a:tc>
                <a:tc>
                  <a:txBody>
                    <a:bodyPr/>
                    <a:lstStyle/>
                    <a:p>
                      <a:pPr algn="ctr">
                        <a:lnSpc>
                          <a:spcPts val="2000"/>
                        </a:lnSpc>
                        <a:spcAft>
                          <a:spcPts val="0"/>
                        </a:spcAft>
                      </a:pPr>
                      <a:r>
                        <a:rPr lang="en-US" sz="2000" kern="100">
                          <a:effectLst/>
                        </a:rPr>
                        <a:t>a</a:t>
                      </a:r>
                      <a:r>
                        <a:rPr lang="en-US" sz="2000" kern="100" baseline="-25000">
                          <a:effectLst/>
                        </a:rPr>
                        <a:t>11</a:t>
                      </a:r>
                      <a:endParaRPr lang="zh-CN" sz="2000" kern="100">
                        <a:effectLst/>
                        <a:latin typeface="Times New Roman"/>
                        <a:ea typeface="宋体"/>
                        <a:cs typeface="Times New Roman"/>
                      </a:endParaRPr>
                    </a:p>
                  </a:txBody>
                  <a:tcPr marL="68580" marR="68580" marT="9525" marB="0" anchor="ctr"/>
                </a:tc>
                <a:tc>
                  <a:txBody>
                    <a:bodyPr/>
                    <a:lstStyle/>
                    <a:p>
                      <a:pPr algn="just">
                        <a:spcAft>
                          <a:spcPts val="0"/>
                        </a:spcAft>
                      </a:pPr>
                      <a:r>
                        <a:rPr lang="en-US" sz="2000" i="1" kern="100">
                          <a:effectLst/>
                          <a:latin typeface="Times New Roman"/>
                          <a:ea typeface="宋体"/>
                          <a:cs typeface="Times New Roman"/>
                        </a:rPr>
                        <a:t>e</a:t>
                      </a:r>
                      <a:r>
                        <a:rPr lang="en-US" sz="2000" kern="100">
                          <a:effectLst/>
                          <a:latin typeface="Times New Roman"/>
                          <a:ea typeface="宋体"/>
                          <a:cs typeface="Times New Roman"/>
                        </a:rPr>
                        <a:t>(11)=</a:t>
                      </a:r>
                      <a:r>
                        <a:rPr lang="en-US" sz="2000" i="1" kern="100">
                          <a:effectLst/>
                          <a:latin typeface="Times New Roman"/>
                          <a:ea typeface="宋体"/>
                          <a:cs typeface="Times New Roman"/>
                        </a:rPr>
                        <a:t>ve</a:t>
                      </a:r>
                      <a:r>
                        <a:rPr lang="en-US" sz="2000" kern="100">
                          <a:effectLst/>
                          <a:latin typeface="Times New Roman"/>
                          <a:ea typeface="宋体"/>
                          <a:cs typeface="Times New Roman"/>
                        </a:rPr>
                        <a:t>(7)=14</a:t>
                      </a:r>
                      <a:endParaRPr lang="zh-CN" sz="2000" kern="100">
                        <a:effectLst/>
                        <a:latin typeface="Times New Roman"/>
                        <a:ea typeface="宋体"/>
                        <a:cs typeface="Times New Roman"/>
                      </a:endParaRPr>
                    </a:p>
                  </a:txBody>
                  <a:tcPr marL="68580" marR="68580" marT="9525" marB="0"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96716948"/>
              </p:ext>
            </p:extLst>
          </p:nvPr>
        </p:nvGraphicFramePr>
        <p:xfrm>
          <a:off x="550590" y="3645818"/>
          <a:ext cx="6486525" cy="2951163"/>
        </p:xfrm>
        <a:graphic>
          <a:graphicData uri="http://schemas.openxmlformats.org/presentationml/2006/ole">
            <mc:AlternateContent xmlns:mc="http://schemas.openxmlformats.org/markup-compatibility/2006">
              <mc:Choice xmlns:v="urn:schemas-microsoft-com:vml" Requires="v">
                <p:oleObj spid="_x0000_s128015" name="Visio" r:id="rId3" imgW="7696287" imgH="3495589" progId="Visio.Drawing.15">
                  <p:embed/>
                </p:oleObj>
              </mc:Choice>
              <mc:Fallback>
                <p:oleObj name="Visio" r:id="rId3" imgW="7696287" imgH="3495589"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90" y="3645818"/>
                        <a:ext cx="648652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439611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306017" cy="4868199"/>
          </a:xfrm>
        </p:spPr>
        <p:txBody>
          <a:bodyPr/>
          <a:lstStyle/>
          <a:p>
            <a:r>
              <a:rPr lang="zh-CN" altLang="zh-CN"/>
              <a:t>若</a:t>
            </a:r>
            <a:r>
              <a:rPr lang="en-US" altLang="zh-CN"/>
              <a:t>a</a:t>
            </a:r>
            <a:r>
              <a:rPr lang="en-US" altLang="zh-CN" baseline="-25000"/>
              <a:t>i</a:t>
            </a:r>
            <a:r>
              <a:rPr lang="zh-CN" altLang="zh-CN"/>
              <a:t>的起点是</a:t>
            </a:r>
            <a:r>
              <a:rPr lang="en-US" altLang="zh-CN" smtClean="0"/>
              <a:t>v</a:t>
            </a:r>
            <a:r>
              <a:rPr lang="en-US" altLang="zh-CN" baseline="-25000" smtClean="0"/>
              <a:t>i</a:t>
            </a:r>
            <a:r>
              <a:rPr lang="zh-CN" altLang="en-US" smtClean="0"/>
              <a:t>，</a:t>
            </a:r>
            <a:r>
              <a:rPr lang="en-US" altLang="zh-CN" smtClean="0"/>
              <a:t>a</a:t>
            </a:r>
            <a:r>
              <a:rPr lang="en-US" altLang="zh-CN" baseline="-25000" smtClean="0"/>
              <a:t>i</a:t>
            </a:r>
            <a:r>
              <a:rPr lang="zh-CN" altLang="zh-CN"/>
              <a:t>的终点是</a:t>
            </a:r>
            <a:r>
              <a:rPr lang="en-US" altLang="zh-CN"/>
              <a:t>v</a:t>
            </a:r>
            <a:r>
              <a:rPr lang="en-US" altLang="zh-CN" baseline="-25000"/>
              <a:t>j</a:t>
            </a:r>
            <a:r>
              <a:rPr lang="zh-CN" altLang="zh-CN"/>
              <a:t>，则</a:t>
            </a:r>
            <a:r>
              <a:rPr lang="en-US" altLang="zh-CN" i="1"/>
              <a:t>l</a:t>
            </a:r>
            <a:r>
              <a:rPr lang="en-US" altLang="zh-CN"/>
              <a:t>(i)=vl(j)-| v</a:t>
            </a:r>
            <a:r>
              <a:rPr lang="en-US" altLang="zh-CN" baseline="-25000"/>
              <a:t>i</a:t>
            </a:r>
            <a:r>
              <a:rPr lang="en-US" altLang="zh-CN"/>
              <a:t>,v</a:t>
            </a:r>
            <a:r>
              <a:rPr lang="en-US" altLang="zh-CN" baseline="-25000"/>
              <a:t>j </a:t>
            </a:r>
            <a:r>
              <a:rPr lang="en-US" altLang="zh-CN" smtClean="0"/>
              <a:t>|</a:t>
            </a:r>
            <a:r>
              <a:rPr lang="zh-CN" altLang="zh-CN" smtClean="0"/>
              <a:t>。</a:t>
            </a:r>
            <a:endParaRPr lang="zh-CN" altLang="zh-CN"/>
          </a:p>
          <a:p>
            <a:endParaRPr lang="zh-CN" altLang="en-US"/>
          </a:p>
        </p:txBody>
      </p:sp>
      <p:sp>
        <p:nvSpPr>
          <p:cNvPr id="3" name="标题 2"/>
          <p:cNvSpPr>
            <a:spLocks noGrp="1"/>
          </p:cNvSpPr>
          <p:nvPr>
            <p:ph type="title"/>
          </p:nvPr>
        </p:nvSpPr>
        <p:spPr>
          <a:xfrm>
            <a:off x="1414686" y="116971"/>
            <a:ext cx="7560840" cy="648527"/>
          </a:xfrm>
        </p:spPr>
        <p:txBody>
          <a:bodyPr>
            <a:noAutofit/>
          </a:bodyPr>
          <a:lstStyle/>
          <a:p>
            <a:r>
              <a:rPr lang="zh-CN" altLang="zh-CN" sz="4000" b="1"/>
              <a:t>求各个活动</a:t>
            </a:r>
            <a:r>
              <a:rPr lang="en-US" altLang="zh-CN" sz="4000" b="1"/>
              <a:t>a</a:t>
            </a:r>
            <a:r>
              <a:rPr lang="en-US" altLang="zh-CN" sz="4000" b="1" baseline="-25000"/>
              <a:t>i</a:t>
            </a:r>
            <a:r>
              <a:rPr lang="zh-CN" altLang="zh-CN" sz="4000" b="1"/>
              <a:t>的最晚开始时间</a:t>
            </a:r>
            <a:r>
              <a:rPr lang="en-US" altLang="zh-CN" sz="4000" b="1" i="1"/>
              <a:t>l</a:t>
            </a:r>
            <a:r>
              <a:rPr lang="en-US" altLang="zh-CN" sz="4000" b="1"/>
              <a:t>(i</a:t>
            </a:r>
            <a:r>
              <a:rPr lang="en-US" altLang="zh-CN" sz="4000" b="1" smtClean="0"/>
              <a:t>)</a:t>
            </a:r>
            <a:endParaRPr lang="zh-CN" altLang="en-US" sz="4000"/>
          </a:p>
        </p:txBody>
      </p:sp>
    </p:spTree>
    <p:extLst>
      <p:ext uri="{BB962C8B-B14F-4D97-AF65-F5344CB8AC3E}">
        <p14:creationId xmlns:p14="http://schemas.microsoft.com/office/powerpoint/2010/main" val="363870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88652555"/>
              </p:ext>
            </p:extLst>
          </p:nvPr>
        </p:nvGraphicFramePr>
        <p:xfrm>
          <a:off x="21952" y="54595"/>
          <a:ext cx="7153375" cy="6399537"/>
        </p:xfrm>
        <a:graphic>
          <a:graphicData uri="http://schemas.openxmlformats.org/drawingml/2006/table">
            <a:tbl>
              <a:tblPr>
                <a:tableStyleId>{5C22544A-7EE6-4342-B048-85BDC9FD1C3A}</a:tableStyleId>
              </a:tblPr>
              <a:tblGrid>
                <a:gridCol w="872678"/>
                <a:gridCol w="552831"/>
                <a:gridCol w="552831"/>
                <a:gridCol w="872678"/>
                <a:gridCol w="552831"/>
                <a:gridCol w="3749526"/>
              </a:tblGrid>
              <a:tr h="481042">
                <a:tc>
                  <a:txBody>
                    <a:bodyPr/>
                    <a:lstStyle/>
                    <a:p>
                      <a:pPr algn="l">
                        <a:lnSpc>
                          <a:spcPts val="2000"/>
                        </a:lnSpc>
                        <a:spcAft>
                          <a:spcPts val="0"/>
                        </a:spcAft>
                      </a:pPr>
                      <a:r>
                        <a:rPr lang="zh-CN" sz="2400" kern="100">
                          <a:effectLst/>
                        </a:rPr>
                        <a:t>事件</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ve</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vl</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zh-CN" sz="2400" kern="100">
                          <a:effectLst/>
                        </a:rPr>
                        <a:t>活动</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e</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200">
                          <a:solidFill>
                            <a:srgbClr val="000000"/>
                          </a:solidFill>
                          <a:effectLst/>
                          <a:latin typeface="Times New Roman"/>
                          <a:ea typeface="宋体"/>
                          <a:cs typeface="Times New Roman"/>
                        </a:rPr>
                        <a:t>l(i)</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0</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1</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(1) =</a:t>
                      </a:r>
                      <a:r>
                        <a:rPr lang="en-US" sz="2400" i="1" kern="100">
                          <a:effectLst/>
                          <a:latin typeface="Times New Roman"/>
                          <a:ea typeface="宋体"/>
                          <a:cs typeface="Times New Roman"/>
                        </a:rPr>
                        <a:t>vl</a:t>
                      </a:r>
                      <a:r>
                        <a:rPr lang="en-US" sz="2400" kern="100">
                          <a:effectLst/>
                          <a:latin typeface="Times New Roman"/>
                          <a:ea typeface="宋体"/>
                          <a:cs typeface="Times New Roman"/>
                        </a:rPr>
                        <a:t>(1)-|</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0</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1</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|=6-6=0</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1</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2</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(2) =</a:t>
                      </a:r>
                      <a:r>
                        <a:rPr lang="en-US" sz="2400" i="1" kern="100">
                          <a:effectLst/>
                          <a:latin typeface="Times New Roman"/>
                          <a:ea typeface="宋体"/>
                          <a:cs typeface="Times New Roman"/>
                        </a:rPr>
                        <a:t>vl</a:t>
                      </a:r>
                      <a:r>
                        <a:rPr lang="en-US" sz="2400" kern="100">
                          <a:effectLst/>
                          <a:latin typeface="Times New Roman"/>
                          <a:ea typeface="宋体"/>
                          <a:cs typeface="Times New Roman"/>
                        </a:rPr>
                        <a:t>(2)-|</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0</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2</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|=6-4=2</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2</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4</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3</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0</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(3) =</a:t>
                      </a:r>
                      <a:r>
                        <a:rPr lang="en-US" sz="2400" i="1" kern="100">
                          <a:effectLst/>
                          <a:latin typeface="Times New Roman"/>
                          <a:ea typeface="宋体"/>
                          <a:cs typeface="Times New Roman"/>
                        </a:rPr>
                        <a:t>vl</a:t>
                      </a:r>
                      <a:r>
                        <a:rPr lang="en-US" sz="2400" kern="100">
                          <a:effectLst/>
                          <a:latin typeface="Times New Roman"/>
                          <a:ea typeface="宋体"/>
                          <a:cs typeface="Times New Roman"/>
                        </a:rPr>
                        <a:t>(3)-|</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0</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3</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|=8-5=3</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3</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5</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8</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4</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6</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(4) =</a:t>
                      </a:r>
                      <a:r>
                        <a:rPr lang="en-US" sz="2400" i="1" kern="100">
                          <a:effectLst/>
                          <a:latin typeface="Times New Roman"/>
                          <a:ea typeface="宋体"/>
                          <a:cs typeface="Times New Roman"/>
                        </a:rPr>
                        <a:t>vl</a:t>
                      </a:r>
                      <a:r>
                        <a:rPr lang="en-US" sz="2400" kern="100">
                          <a:effectLst/>
                          <a:latin typeface="Times New Roman"/>
                          <a:ea typeface="宋体"/>
                          <a:cs typeface="Times New Roman"/>
                        </a:rPr>
                        <a:t>(4)-|</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1</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4</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|=7-1=6</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4</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5</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4</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(5) =</a:t>
                      </a:r>
                      <a:r>
                        <a:rPr lang="en-US" sz="2400" i="1" kern="100">
                          <a:effectLst/>
                          <a:latin typeface="Times New Roman"/>
                          <a:ea typeface="宋体"/>
                          <a:cs typeface="Times New Roman"/>
                        </a:rPr>
                        <a:t>vl</a:t>
                      </a:r>
                      <a:r>
                        <a:rPr lang="en-US" sz="2400" kern="100">
                          <a:effectLst/>
                          <a:latin typeface="Times New Roman"/>
                          <a:ea typeface="宋体"/>
                          <a:cs typeface="Times New Roman"/>
                        </a:rPr>
                        <a:t>(4)-|</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2</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4</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|=7-1=6</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5</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10</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5</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(6) =</a:t>
                      </a:r>
                      <a:r>
                        <a:rPr lang="en-US" sz="2400" i="1" kern="100">
                          <a:effectLst/>
                          <a:latin typeface="Times New Roman"/>
                          <a:ea typeface="宋体"/>
                          <a:cs typeface="Times New Roman"/>
                        </a:rPr>
                        <a:t>vl</a:t>
                      </a:r>
                      <a:r>
                        <a:rPr lang="en-US" sz="2400" kern="100">
                          <a:effectLst/>
                          <a:latin typeface="Times New Roman"/>
                          <a:ea typeface="宋体"/>
                          <a:cs typeface="Times New Roman"/>
                        </a:rPr>
                        <a:t>(5)-|</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3</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5</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|=10-2=8</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16</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7</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(7) =</a:t>
                      </a:r>
                      <a:r>
                        <a:rPr lang="en-US" sz="2400" i="1" kern="100">
                          <a:effectLst/>
                          <a:latin typeface="Times New Roman"/>
                          <a:ea typeface="宋体"/>
                          <a:cs typeface="Times New Roman"/>
                        </a:rPr>
                        <a:t>vl</a:t>
                      </a:r>
                      <a:r>
                        <a:rPr lang="en-US" sz="2400" kern="100">
                          <a:effectLst/>
                          <a:latin typeface="Times New Roman"/>
                          <a:ea typeface="宋体"/>
                          <a:cs typeface="Times New Roman"/>
                        </a:rPr>
                        <a:t>(6)-|</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4</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6</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|=16-9=7</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7</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14</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14</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8</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(8) =</a:t>
                      </a:r>
                      <a:r>
                        <a:rPr lang="en-US" sz="2400" i="1" kern="100">
                          <a:effectLst/>
                          <a:latin typeface="Times New Roman"/>
                          <a:ea typeface="宋体"/>
                          <a:cs typeface="Times New Roman"/>
                        </a:rPr>
                        <a:t>vl</a:t>
                      </a:r>
                      <a:r>
                        <a:rPr lang="en-US" sz="2400" kern="100">
                          <a:effectLst/>
                          <a:latin typeface="Times New Roman"/>
                          <a:ea typeface="宋体"/>
                          <a:cs typeface="Times New Roman"/>
                        </a:rPr>
                        <a:t>(7)-|</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4</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7</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|=14-7=7</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spcAft>
                          <a:spcPts val="0"/>
                        </a:spcAft>
                      </a:pPr>
                      <a:r>
                        <a:rPr lang="en-US" sz="2400" kern="100">
                          <a:effectLst/>
                        </a:rPr>
                        <a:t>v</a:t>
                      </a:r>
                      <a:r>
                        <a:rPr lang="en-US" sz="2400" kern="100" baseline="-25000">
                          <a:effectLst/>
                        </a:rPr>
                        <a:t>8</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18</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18</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9</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7</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(9) =</a:t>
                      </a:r>
                      <a:r>
                        <a:rPr lang="en-US" sz="2400" i="1" kern="100">
                          <a:effectLst/>
                          <a:latin typeface="Times New Roman"/>
                          <a:ea typeface="宋体"/>
                          <a:cs typeface="Times New Roman"/>
                        </a:rPr>
                        <a:t>vl</a:t>
                      </a:r>
                      <a:r>
                        <a:rPr lang="en-US" sz="2400" kern="100">
                          <a:effectLst/>
                          <a:latin typeface="Times New Roman"/>
                          <a:ea typeface="宋体"/>
                          <a:cs typeface="Times New Roman"/>
                        </a:rPr>
                        <a:t>(7)-|</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5</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7</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|=14-4=10</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10</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16</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(10) =</a:t>
                      </a:r>
                      <a:r>
                        <a:rPr lang="en-US" sz="2400" i="1" kern="100">
                          <a:effectLst/>
                          <a:latin typeface="Times New Roman"/>
                          <a:ea typeface="宋体"/>
                          <a:cs typeface="Times New Roman"/>
                        </a:rPr>
                        <a:t>vl</a:t>
                      </a:r>
                      <a:r>
                        <a:rPr lang="en-US" sz="2400" kern="100">
                          <a:effectLst/>
                          <a:latin typeface="Times New Roman"/>
                          <a:ea typeface="宋体"/>
                          <a:cs typeface="Times New Roman"/>
                        </a:rPr>
                        <a:t>(8)-|</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6</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8</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|=18-2=16</a:t>
                      </a:r>
                      <a:endParaRPr lang="zh-CN" sz="2400" kern="100">
                        <a:effectLst/>
                        <a:latin typeface="Times New Roman"/>
                        <a:ea typeface="宋体"/>
                        <a:cs typeface="Times New Roman"/>
                      </a:endParaRPr>
                    </a:p>
                  </a:txBody>
                  <a:tcPr marL="68580" marR="68580" marT="9525" marB="0"/>
                </a:tc>
              </a:tr>
              <a:tr h="538045">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pPr>
                      <a:endParaRPr lang="zh-CN" sz="2800">
                        <a:effectLst/>
                        <a:latin typeface="Times New Roman"/>
                      </a:endParaRPr>
                    </a:p>
                  </a:txBody>
                  <a:tcPr marL="68580" marR="68580" marT="9525" marB="0" anchor="ctr"/>
                </a:tc>
                <a:tc>
                  <a:txBody>
                    <a:bodyPr/>
                    <a:lstStyle/>
                    <a:p>
                      <a:pPr algn="l">
                        <a:lnSpc>
                          <a:spcPts val="2000"/>
                        </a:lnSpc>
                        <a:spcAft>
                          <a:spcPts val="0"/>
                        </a:spcAft>
                      </a:pPr>
                      <a:r>
                        <a:rPr lang="en-US" sz="2400" kern="100">
                          <a:effectLst/>
                        </a:rPr>
                        <a:t>a</a:t>
                      </a:r>
                      <a:r>
                        <a:rPr lang="en-US" sz="2400" kern="100" baseline="-25000">
                          <a:effectLst/>
                        </a:rPr>
                        <a:t>11</a:t>
                      </a:r>
                      <a:endParaRPr lang="zh-CN" sz="2400" kern="100">
                        <a:effectLst/>
                        <a:latin typeface="Times New Roman"/>
                        <a:ea typeface="宋体"/>
                        <a:cs typeface="Times New Roman"/>
                      </a:endParaRPr>
                    </a:p>
                  </a:txBody>
                  <a:tcPr marL="68580" marR="68580" marT="9525" marB="0" anchor="ctr"/>
                </a:tc>
                <a:tc>
                  <a:txBody>
                    <a:bodyPr/>
                    <a:lstStyle/>
                    <a:p>
                      <a:pPr algn="l">
                        <a:lnSpc>
                          <a:spcPts val="2000"/>
                        </a:lnSpc>
                        <a:spcAft>
                          <a:spcPts val="0"/>
                        </a:spcAft>
                      </a:pPr>
                      <a:r>
                        <a:rPr lang="en-US" sz="2400" kern="100">
                          <a:effectLst/>
                        </a:rPr>
                        <a:t>14</a:t>
                      </a:r>
                      <a:endParaRPr lang="zh-CN" sz="2400" kern="100">
                        <a:effectLst/>
                        <a:latin typeface="Times New Roman"/>
                        <a:ea typeface="宋体"/>
                        <a:cs typeface="Times New Roman"/>
                      </a:endParaRPr>
                    </a:p>
                  </a:txBody>
                  <a:tcPr marL="68580" marR="68580" marT="9525" marB="0" anchor="ctr"/>
                </a:tc>
                <a:tc>
                  <a:txBody>
                    <a:bodyPr/>
                    <a:lstStyle/>
                    <a:p>
                      <a:pPr algn="ctr">
                        <a:spcAft>
                          <a:spcPts val="0"/>
                        </a:spcAft>
                      </a:pPr>
                      <a:r>
                        <a:rPr lang="en-US" sz="2400" i="1" kern="100">
                          <a:effectLst/>
                          <a:latin typeface="Times New Roman"/>
                          <a:ea typeface="宋体"/>
                          <a:cs typeface="Times New Roman"/>
                        </a:rPr>
                        <a:t>l</a:t>
                      </a:r>
                      <a:r>
                        <a:rPr lang="en-US" sz="2400" kern="100">
                          <a:effectLst/>
                          <a:latin typeface="Times New Roman"/>
                          <a:ea typeface="宋体"/>
                          <a:cs typeface="Times New Roman"/>
                        </a:rPr>
                        <a:t>(11) =</a:t>
                      </a:r>
                      <a:r>
                        <a:rPr lang="en-US" sz="2400" i="1" kern="100">
                          <a:effectLst/>
                          <a:latin typeface="Times New Roman"/>
                          <a:ea typeface="宋体"/>
                          <a:cs typeface="Times New Roman"/>
                        </a:rPr>
                        <a:t>vl</a:t>
                      </a:r>
                      <a:r>
                        <a:rPr lang="en-US" sz="2400" kern="100">
                          <a:effectLst/>
                          <a:latin typeface="Times New Roman"/>
                          <a:ea typeface="宋体"/>
                          <a:cs typeface="Times New Roman"/>
                        </a:rPr>
                        <a:t>(8)-|</a:t>
                      </a:r>
                      <a:r>
                        <a:rPr lang="en-US" sz="2400" i="1" kern="100">
                          <a:effectLst/>
                          <a:latin typeface="Times New Roman"/>
                          <a:ea typeface="宋体"/>
                          <a:cs typeface="Times New Roman"/>
                        </a:rPr>
                        <a:t> v</a:t>
                      </a:r>
                      <a:r>
                        <a:rPr lang="en-US" sz="2400" kern="100" baseline="-25000">
                          <a:effectLst/>
                          <a:latin typeface="Times New Roman"/>
                          <a:ea typeface="宋体"/>
                          <a:cs typeface="Times New Roman"/>
                        </a:rPr>
                        <a:t>7</a:t>
                      </a:r>
                      <a:r>
                        <a:rPr lang="en-US" sz="2400" kern="100">
                          <a:effectLst/>
                          <a:latin typeface="Times New Roman"/>
                          <a:ea typeface="宋体"/>
                          <a:cs typeface="Times New Roman"/>
                        </a:rPr>
                        <a:t>,</a:t>
                      </a:r>
                      <a:r>
                        <a:rPr lang="en-US" sz="2400" i="1" kern="100">
                          <a:effectLst/>
                          <a:latin typeface="Times New Roman"/>
                          <a:ea typeface="宋体"/>
                          <a:cs typeface="Times New Roman"/>
                        </a:rPr>
                        <a:t>v</a:t>
                      </a:r>
                      <a:r>
                        <a:rPr lang="en-US" sz="2400" kern="100" baseline="-25000">
                          <a:effectLst/>
                          <a:latin typeface="Times New Roman"/>
                          <a:ea typeface="宋体"/>
                          <a:cs typeface="Times New Roman"/>
                        </a:rPr>
                        <a:t>8</a:t>
                      </a:r>
                      <a:r>
                        <a:rPr lang="en-US" sz="2400" i="1" kern="100" baseline="-25000">
                          <a:effectLst/>
                          <a:latin typeface="Times New Roman"/>
                          <a:ea typeface="宋体"/>
                          <a:cs typeface="Times New Roman"/>
                        </a:rPr>
                        <a:t> </a:t>
                      </a:r>
                      <a:r>
                        <a:rPr lang="en-US" sz="2400" kern="100">
                          <a:effectLst/>
                          <a:latin typeface="Times New Roman"/>
                          <a:ea typeface="宋体"/>
                          <a:cs typeface="Times New Roman"/>
                        </a:rPr>
                        <a:t>|=18-4=14</a:t>
                      </a:r>
                      <a:endParaRPr lang="zh-CN" sz="2400" kern="100">
                        <a:effectLst/>
                        <a:latin typeface="Times New Roman"/>
                        <a:ea typeface="宋体"/>
                        <a:cs typeface="Times New Roman"/>
                      </a:endParaRPr>
                    </a:p>
                  </a:txBody>
                  <a:tcPr marL="68580" marR="68580" marT="9525" marB="0"/>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15890746"/>
              </p:ext>
            </p:extLst>
          </p:nvPr>
        </p:nvGraphicFramePr>
        <p:xfrm>
          <a:off x="7103318" y="2781722"/>
          <a:ext cx="5220685" cy="2375768"/>
        </p:xfrm>
        <a:graphic>
          <a:graphicData uri="http://schemas.openxmlformats.org/presentationml/2006/ole">
            <mc:AlternateContent xmlns:mc="http://schemas.openxmlformats.org/markup-compatibility/2006">
              <mc:Choice xmlns:v="urn:schemas-microsoft-com:vml" Requires="v">
                <p:oleObj spid="_x0000_s130063" name="Visio" r:id="rId3" imgW="7696287" imgH="3495589" progId="Visio.Drawing.15">
                  <p:embed/>
                </p:oleObj>
              </mc:Choice>
              <mc:Fallback>
                <p:oleObj name="Visio" r:id="rId3" imgW="7696287" imgH="3495589"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318" y="2781722"/>
                        <a:ext cx="5220685" cy="237576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8701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5265457" cy="4868199"/>
          </a:xfrm>
        </p:spPr>
        <p:txBody>
          <a:bodyPr/>
          <a:lstStyle/>
          <a:p>
            <a:r>
              <a:rPr lang="zh-CN" altLang="zh-CN"/>
              <a:t>如某个活动满足</a:t>
            </a:r>
            <a:r>
              <a:rPr lang="en-US" altLang="zh-CN" i="1"/>
              <a:t>e</a:t>
            </a:r>
            <a:r>
              <a:rPr lang="en-US" altLang="zh-CN"/>
              <a:t>(</a:t>
            </a:r>
            <a:r>
              <a:rPr lang="en-US" altLang="zh-CN" i="1"/>
              <a:t>i</a:t>
            </a:r>
            <a:r>
              <a:rPr lang="en-US" altLang="zh-CN"/>
              <a:t>)=</a:t>
            </a:r>
            <a:r>
              <a:rPr lang="en-US" altLang="zh-CN" i="1"/>
              <a:t>l </a:t>
            </a:r>
            <a:r>
              <a:rPr lang="en-US" altLang="zh-CN"/>
              <a:t>(</a:t>
            </a:r>
            <a:r>
              <a:rPr lang="en-US" altLang="zh-CN" i="1"/>
              <a:t>i</a:t>
            </a:r>
            <a:r>
              <a:rPr lang="en-US" altLang="zh-CN"/>
              <a:t>) </a:t>
            </a:r>
            <a:r>
              <a:rPr lang="zh-CN" altLang="zh-CN"/>
              <a:t>，则它是关键活动。因此，得到关键活动为</a:t>
            </a:r>
            <a:r>
              <a:rPr lang="en-US" altLang="zh-CN"/>
              <a:t>a1,a4,a7,a8,a10</a:t>
            </a:r>
            <a:r>
              <a:rPr lang="zh-CN" altLang="zh-CN"/>
              <a:t>和</a:t>
            </a:r>
            <a:r>
              <a:rPr lang="en-US" altLang="zh-CN"/>
              <a:t>a11</a:t>
            </a:r>
            <a:r>
              <a:rPr lang="zh-CN" altLang="zh-CN"/>
              <a:t>。</a:t>
            </a:r>
            <a:endParaRPr lang="zh-CN" altLang="en-US"/>
          </a:p>
        </p:txBody>
      </p:sp>
      <p:sp>
        <p:nvSpPr>
          <p:cNvPr id="3" name="标题 2"/>
          <p:cNvSpPr>
            <a:spLocks noGrp="1"/>
          </p:cNvSpPr>
          <p:nvPr>
            <p:ph type="title"/>
          </p:nvPr>
        </p:nvSpPr>
        <p:spPr/>
        <p:txBody>
          <a:bodyPr>
            <a:normAutofit fontScale="90000"/>
          </a:bodyPr>
          <a:lstStyle/>
          <a:p>
            <a:r>
              <a:rPr lang="zh-CN" altLang="zh-CN"/>
              <a:t>获得关键活动</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41216130"/>
              </p:ext>
            </p:extLst>
          </p:nvPr>
        </p:nvGraphicFramePr>
        <p:xfrm>
          <a:off x="7391350" y="837506"/>
          <a:ext cx="3613398" cy="5234940"/>
        </p:xfrm>
        <a:graphic>
          <a:graphicData uri="http://schemas.openxmlformats.org/drawingml/2006/table">
            <a:tbl>
              <a:tblPr>
                <a:tableStyleId>{5C22544A-7EE6-4342-B048-85BDC9FD1C3A}</a:tableStyleId>
              </a:tblPr>
              <a:tblGrid>
                <a:gridCol w="1204466"/>
                <a:gridCol w="1204466"/>
                <a:gridCol w="1204466"/>
              </a:tblGrid>
              <a:tr h="199179">
                <a:tc>
                  <a:txBody>
                    <a:bodyPr/>
                    <a:lstStyle/>
                    <a:p>
                      <a:pPr algn="ctr">
                        <a:spcAft>
                          <a:spcPts val="0"/>
                        </a:spcAft>
                      </a:pPr>
                      <a:r>
                        <a:rPr lang="zh-CN" sz="2800" kern="100">
                          <a:effectLst/>
                        </a:rPr>
                        <a:t>活动</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e</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l</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1</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0</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0</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2</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2</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3</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0</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3</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4</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6</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6</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5</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4</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6</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6</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5</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8</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7</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7</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7</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8</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7</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7</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9</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7</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rPr>
                        <a:t>10</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10</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16</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16</a:t>
                      </a:r>
                      <a:endParaRPr lang="zh-CN" sz="2800" kern="100">
                        <a:effectLst/>
                        <a:latin typeface="Times New Roman"/>
                        <a:ea typeface="宋体"/>
                        <a:cs typeface="Times New Roman"/>
                      </a:endParaRPr>
                    </a:p>
                  </a:txBody>
                  <a:tcPr marT="9525" marB="0"/>
                </a:tc>
              </a:tr>
              <a:tr h="199179">
                <a:tc>
                  <a:txBody>
                    <a:bodyPr/>
                    <a:lstStyle/>
                    <a:p>
                      <a:pPr algn="ctr">
                        <a:spcAft>
                          <a:spcPts val="0"/>
                        </a:spcAft>
                      </a:pPr>
                      <a:r>
                        <a:rPr lang="en-US" sz="2800" kern="100">
                          <a:effectLst/>
                        </a:rPr>
                        <a:t>a</a:t>
                      </a:r>
                      <a:r>
                        <a:rPr lang="en-US" sz="2800" kern="100" baseline="-25000">
                          <a:effectLst/>
                        </a:rPr>
                        <a:t>11</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14</a:t>
                      </a:r>
                      <a:endParaRPr lang="zh-CN" sz="2800" kern="100">
                        <a:effectLst/>
                        <a:latin typeface="Times New Roman"/>
                        <a:ea typeface="宋体"/>
                        <a:cs typeface="Times New Roman"/>
                      </a:endParaRPr>
                    </a:p>
                  </a:txBody>
                  <a:tcPr marT="9525" marB="0"/>
                </a:tc>
                <a:tc>
                  <a:txBody>
                    <a:bodyPr/>
                    <a:lstStyle/>
                    <a:p>
                      <a:pPr algn="ctr">
                        <a:spcAft>
                          <a:spcPts val="0"/>
                        </a:spcAft>
                      </a:pPr>
                      <a:r>
                        <a:rPr lang="en-US" sz="2800" kern="100">
                          <a:effectLst/>
                          <a:highlight>
                            <a:srgbClr val="FFFF00"/>
                          </a:highlight>
                        </a:rPr>
                        <a:t>14</a:t>
                      </a:r>
                      <a:endParaRPr lang="zh-CN" sz="2800" kern="100">
                        <a:effectLst/>
                        <a:latin typeface="Times New Roman"/>
                        <a:ea typeface="宋体"/>
                        <a:cs typeface="Times New Roman"/>
                      </a:endParaRPr>
                    </a:p>
                  </a:txBody>
                  <a:tcPr marT="9525" marB="0"/>
                </a:tc>
              </a:tr>
            </a:tbl>
          </a:graphicData>
        </a:graphic>
      </p:graphicFrame>
    </p:spTree>
    <p:extLst>
      <p:ext uri="{BB962C8B-B14F-4D97-AF65-F5344CB8AC3E}">
        <p14:creationId xmlns:p14="http://schemas.microsoft.com/office/powerpoint/2010/main" val="789023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1</a:t>
            </a:r>
            <a:r>
              <a:rPr lang="zh-CN" altLang="zh-CN"/>
              <a:t>．求解关键路径主算法</a:t>
            </a:r>
          </a:p>
          <a:p>
            <a:r>
              <a:rPr lang="en-US" altLang="zh-CN"/>
              <a:t>2</a:t>
            </a:r>
            <a:r>
              <a:rPr lang="zh-CN" altLang="zh-CN"/>
              <a:t>．</a:t>
            </a:r>
            <a:r>
              <a:rPr lang="zh-CN" altLang="zh-CN" smtClean="0"/>
              <a:t>改写</a:t>
            </a:r>
            <a:r>
              <a:rPr lang="zh-CN" altLang="zh-CN"/>
              <a:t>的广度优先拓扑排序</a:t>
            </a:r>
            <a:r>
              <a:rPr lang="zh-CN" altLang="zh-CN" smtClean="0"/>
              <a:t>算法</a:t>
            </a:r>
            <a:r>
              <a:rPr lang="zh-CN" altLang="en-US" smtClean="0"/>
              <a:t>，同时求顶点最早发生时间</a:t>
            </a:r>
            <a:endParaRPr lang="en-US" altLang="zh-CN" smtClean="0"/>
          </a:p>
          <a:p>
            <a:r>
              <a:rPr lang="en-US" altLang="zh-CN"/>
              <a:t>3</a:t>
            </a:r>
            <a:r>
              <a:rPr lang="zh-CN" altLang="zh-CN"/>
              <a:t>．</a:t>
            </a:r>
            <a:r>
              <a:rPr lang="zh-CN" altLang="zh-CN" smtClean="0"/>
              <a:t>获得</a:t>
            </a:r>
            <a:r>
              <a:rPr lang="zh-CN" altLang="zh-CN"/>
              <a:t>事件的最晚发生时间数组</a:t>
            </a:r>
            <a:r>
              <a:rPr lang="en-US" altLang="zh-CN"/>
              <a:t>eventLate</a:t>
            </a:r>
            <a:endParaRPr lang="zh-CN" altLang="zh-CN"/>
          </a:p>
          <a:p>
            <a:r>
              <a:rPr lang="en-US" altLang="zh-CN"/>
              <a:t>4</a:t>
            </a:r>
            <a:r>
              <a:rPr lang="zh-CN" altLang="zh-CN"/>
              <a:t>．找出所有关键活动并输出</a:t>
            </a:r>
          </a:p>
          <a:p>
            <a:r>
              <a:rPr lang="en-US" altLang="zh-CN"/>
              <a:t>5</a:t>
            </a:r>
            <a:r>
              <a:rPr lang="zh-CN" altLang="zh-CN"/>
              <a:t>．在</a:t>
            </a:r>
            <a:r>
              <a:rPr lang="en-US" altLang="zh-CN"/>
              <a:t>G12</a:t>
            </a:r>
            <a:r>
              <a:rPr lang="zh-CN" altLang="zh-CN"/>
              <a:t>邻接表结构下求解</a:t>
            </a:r>
            <a:r>
              <a:rPr lang="zh-CN" altLang="zh-CN" smtClean="0"/>
              <a:t>关键路径</a:t>
            </a:r>
            <a:r>
              <a:rPr lang="zh-CN" altLang="en-US" smtClean="0"/>
              <a:t>主程序</a:t>
            </a:r>
            <a:endParaRPr lang="zh-CN" altLang="zh-CN"/>
          </a:p>
          <a:p>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en-US" smtClean="0"/>
              <a:t>算法实现</a:t>
            </a:r>
            <a:r>
              <a:rPr lang="en-US" altLang="zh-CN" smtClean="0"/>
              <a:t>(AOE</a:t>
            </a:r>
            <a:r>
              <a:rPr lang="zh-CN" altLang="zh-CN"/>
              <a:t>网采用邻接</a:t>
            </a:r>
            <a:r>
              <a:rPr lang="zh-CN" altLang="zh-CN" smtClean="0"/>
              <a:t>表结构</a:t>
            </a:r>
            <a:r>
              <a:rPr lang="en-US" altLang="zh-CN" smtClean="0"/>
              <a:t>)</a:t>
            </a:r>
            <a:endParaRPr lang="zh-CN" altLang="en-US"/>
          </a:p>
        </p:txBody>
      </p:sp>
    </p:spTree>
    <p:extLst>
      <p:ext uri="{BB962C8B-B14F-4D97-AF65-F5344CB8AC3E}">
        <p14:creationId xmlns:p14="http://schemas.microsoft.com/office/powerpoint/2010/main" val="3293647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完成</a:t>
            </a:r>
            <a:r>
              <a:rPr lang="en-US" altLang="zh-CN" smtClean="0"/>
              <a:t>eventEarly</a:t>
            </a:r>
            <a:r>
              <a:rPr lang="zh-CN" altLang="en-US" smtClean="0"/>
              <a:t>和</a:t>
            </a:r>
            <a:r>
              <a:rPr lang="en-US" altLang="zh-CN" smtClean="0"/>
              <a:t>eventLate</a:t>
            </a:r>
            <a:r>
              <a:rPr lang="zh-CN" altLang="zh-CN" smtClean="0"/>
              <a:t>数组</a:t>
            </a:r>
            <a:r>
              <a:rPr lang="zh-CN" altLang="zh-CN"/>
              <a:t>的初始化工作</a:t>
            </a:r>
            <a:r>
              <a:rPr lang="zh-CN" altLang="zh-CN" smtClean="0"/>
              <a:t>；</a:t>
            </a:r>
            <a:endParaRPr lang="en-US" altLang="zh-CN" smtClean="0"/>
          </a:p>
          <a:p>
            <a:r>
              <a:rPr lang="zh-CN" altLang="zh-CN" smtClean="0"/>
              <a:t>调用</a:t>
            </a:r>
            <a:r>
              <a:rPr lang="zh-CN" altLang="zh-CN"/>
              <a:t>改写的拓扑排序算法获得拓扑序列，同时求得</a:t>
            </a:r>
            <a:r>
              <a:rPr lang="en-US" altLang="zh-CN"/>
              <a:t>eventEarly</a:t>
            </a:r>
            <a:r>
              <a:rPr lang="zh-CN" altLang="zh-CN" smtClean="0"/>
              <a:t>；</a:t>
            </a:r>
            <a:endParaRPr lang="en-US" altLang="zh-CN" smtClean="0"/>
          </a:p>
          <a:p>
            <a:r>
              <a:rPr lang="zh-CN" altLang="zh-CN" smtClean="0"/>
              <a:t>调用</a:t>
            </a:r>
            <a:r>
              <a:rPr lang="en-US" altLang="zh-CN"/>
              <a:t>getEventLate</a:t>
            </a:r>
            <a:r>
              <a:rPr lang="zh-CN" altLang="zh-CN"/>
              <a:t>算法获得各个顶点的最晚开始时间</a:t>
            </a:r>
            <a:r>
              <a:rPr lang="en-US" altLang="zh-CN"/>
              <a:t>eventLate</a:t>
            </a:r>
            <a:r>
              <a:rPr lang="zh-CN" altLang="zh-CN" smtClean="0"/>
              <a:t>；</a:t>
            </a:r>
            <a:endParaRPr lang="en-US" altLang="zh-CN" smtClean="0"/>
          </a:p>
          <a:p>
            <a:r>
              <a:rPr lang="zh-CN" altLang="zh-CN" smtClean="0"/>
              <a:t>调用</a:t>
            </a:r>
            <a:r>
              <a:rPr lang="en-US" altLang="zh-CN"/>
              <a:t>findCriticalActivity</a:t>
            </a:r>
            <a:r>
              <a:rPr lang="zh-CN" altLang="zh-CN"/>
              <a:t>找出各个关键活动。</a:t>
            </a:r>
          </a:p>
          <a:p>
            <a:endParaRPr lang="zh-CN" altLang="en-US"/>
          </a:p>
        </p:txBody>
      </p:sp>
      <p:sp>
        <p:nvSpPr>
          <p:cNvPr id="3" name="标题 2"/>
          <p:cNvSpPr>
            <a:spLocks noGrp="1"/>
          </p:cNvSpPr>
          <p:nvPr>
            <p:ph type="title"/>
          </p:nvPr>
        </p:nvSpPr>
        <p:spPr/>
        <p:txBody>
          <a:bodyPr>
            <a:normAutofit fontScale="90000"/>
          </a:bodyPr>
          <a:lstStyle/>
          <a:p>
            <a:r>
              <a:rPr lang="en-US" altLang="zh-CN"/>
              <a:t>1</a:t>
            </a:r>
            <a:r>
              <a:rPr lang="zh-CN" altLang="zh-CN"/>
              <a:t>．求解关键路径主</a:t>
            </a:r>
            <a:r>
              <a:rPr lang="zh-CN" altLang="zh-CN" smtClean="0"/>
              <a:t>算法</a:t>
            </a:r>
            <a:endParaRPr lang="zh-CN" altLang="en-US"/>
          </a:p>
        </p:txBody>
      </p:sp>
    </p:spTree>
    <p:extLst>
      <p:ext uri="{BB962C8B-B14F-4D97-AF65-F5344CB8AC3E}">
        <p14:creationId xmlns:p14="http://schemas.microsoft.com/office/powerpoint/2010/main" val="254107513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normAutofit fontScale="90000"/>
          </a:bodyPr>
          <a:lstStyle/>
          <a:p>
            <a:r>
              <a:rPr lang="en-US" altLang="zh-CN"/>
              <a:t>1</a:t>
            </a:r>
            <a:r>
              <a:rPr lang="zh-CN" altLang="zh-CN"/>
              <a:t>．求解关键路径主</a:t>
            </a:r>
            <a:r>
              <a:rPr lang="zh-CN" altLang="zh-CN" smtClean="0"/>
              <a:t>算法</a:t>
            </a:r>
            <a:endParaRPr lang="zh-CN" altLang="en-US"/>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1053530"/>
            <a:ext cx="7785322" cy="504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4884120" y="4071240"/>
              <a:ext cx="3055320" cy="19440"/>
            </p14:xfrm>
          </p:contentPart>
        </mc:Choice>
        <mc:Fallback>
          <p:pic>
            <p:nvPicPr>
              <p:cNvPr id="2" name="墨迹 1"/>
              <p:cNvPicPr/>
              <p:nvPr/>
            </p:nvPicPr>
            <p:blipFill>
              <a:blip r:embed="rId4"/>
              <a:stretch>
                <a:fillRect/>
              </a:stretch>
            </p:blipFill>
            <p:spPr>
              <a:xfrm>
                <a:off x="4874760" y="4061880"/>
                <a:ext cx="3074040" cy="38160"/>
              </a:xfrm>
              <a:prstGeom prst="rect">
                <a:avLst/>
              </a:prstGeom>
            </p:spPr>
          </p:pic>
        </mc:Fallback>
      </mc:AlternateContent>
    </p:spTree>
    <p:extLst>
      <p:ext uri="{BB962C8B-B14F-4D97-AF65-F5344CB8AC3E}">
        <p14:creationId xmlns:p14="http://schemas.microsoft.com/office/powerpoint/2010/main" val="93724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本算法</a:t>
            </a:r>
            <a:r>
              <a:rPr lang="zh-CN" altLang="en-US" smtClean="0"/>
              <a:t>对广度优先</a:t>
            </a:r>
            <a:r>
              <a:rPr lang="zh-CN" altLang="zh-CN" smtClean="0"/>
              <a:t>拓扑</a:t>
            </a:r>
            <a:r>
              <a:rPr lang="zh-CN" altLang="zh-CN"/>
              <a:t>排序</a:t>
            </a:r>
            <a:r>
              <a:rPr lang="zh-CN" altLang="zh-CN" smtClean="0"/>
              <a:t>算法</a:t>
            </a:r>
            <a:r>
              <a:rPr lang="zh-CN" altLang="en-US" smtClean="0"/>
              <a:t>进行修改</a:t>
            </a:r>
            <a:r>
              <a:rPr lang="zh-CN" altLang="zh-CN" smtClean="0"/>
              <a:t>，</a:t>
            </a:r>
            <a:r>
              <a:rPr lang="zh-CN" altLang="zh-CN"/>
              <a:t>在求解出顶点的拓扑序列的同时求出各顶点的最早发生时间存放在</a:t>
            </a:r>
            <a:r>
              <a:rPr lang="en-US" altLang="zh-CN"/>
              <a:t>eventEarly</a:t>
            </a:r>
            <a:r>
              <a:rPr lang="zh-CN" altLang="zh-CN"/>
              <a:t>数组中</a:t>
            </a:r>
            <a:r>
              <a:rPr lang="zh-CN" altLang="zh-CN" smtClean="0"/>
              <a:t>。</a:t>
            </a:r>
            <a:endParaRPr lang="en-US" altLang="zh-CN" smtClean="0"/>
          </a:p>
          <a:p>
            <a:r>
              <a:rPr lang="en-US" altLang="zh-CN" smtClean="0"/>
              <a:t>eventEarly</a:t>
            </a:r>
            <a:r>
              <a:rPr lang="zh-CN" altLang="zh-CN"/>
              <a:t>数组元素初始化为全</a:t>
            </a:r>
            <a:r>
              <a:rPr lang="en-US" altLang="zh-CN"/>
              <a:t>0</a:t>
            </a:r>
            <a:r>
              <a:rPr lang="zh-CN" altLang="zh-CN"/>
              <a:t>，根据最早发生时间计算方法</a:t>
            </a:r>
            <a:r>
              <a:rPr lang="en-US" altLang="zh-CN"/>
              <a:t>ve(j)=max</a:t>
            </a:r>
            <a:r>
              <a:rPr lang="en-US" altLang="zh-CN" baseline="-25000"/>
              <a:t>i</a:t>
            </a:r>
            <a:r>
              <a:rPr lang="en-US" altLang="zh-CN"/>
              <a:t>{ve(i)+|v</a:t>
            </a:r>
            <a:r>
              <a:rPr lang="en-US" altLang="zh-CN" baseline="-25000"/>
              <a:t>i</a:t>
            </a:r>
            <a:r>
              <a:rPr lang="en-US" altLang="zh-CN"/>
              <a:t>,v</a:t>
            </a:r>
            <a:r>
              <a:rPr lang="en-US" altLang="zh-CN" baseline="-25000"/>
              <a:t>j</a:t>
            </a:r>
            <a:r>
              <a:rPr lang="en-US" altLang="zh-CN"/>
              <a:t>|}</a:t>
            </a:r>
            <a:r>
              <a:rPr lang="zh-CN" altLang="zh-CN"/>
              <a:t>，当得到一个拓扑序列的顶点</a:t>
            </a:r>
            <a:r>
              <a:rPr lang="en-US" altLang="zh-CN"/>
              <a:t>v</a:t>
            </a:r>
            <a:r>
              <a:rPr lang="en-US" altLang="zh-CN" baseline="-25000"/>
              <a:t>i</a:t>
            </a:r>
            <a:r>
              <a:rPr lang="zh-CN" altLang="zh-CN"/>
              <a:t>时，对</a:t>
            </a:r>
            <a:r>
              <a:rPr lang="en-US" altLang="zh-CN"/>
              <a:t>v</a:t>
            </a:r>
            <a:r>
              <a:rPr lang="en-US" altLang="zh-CN" baseline="-25000"/>
              <a:t>i</a:t>
            </a:r>
            <a:r>
              <a:rPr lang="zh-CN" altLang="zh-CN"/>
              <a:t>的所有邻接点</a:t>
            </a:r>
            <a:r>
              <a:rPr lang="en-US" altLang="zh-CN"/>
              <a:t>v</a:t>
            </a:r>
            <a:r>
              <a:rPr lang="en-US" altLang="zh-CN" baseline="-25000"/>
              <a:t>j</a:t>
            </a:r>
            <a:r>
              <a:rPr lang="zh-CN" altLang="zh-CN"/>
              <a:t>，如果</a:t>
            </a:r>
            <a:r>
              <a:rPr lang="en-US" altLang="zh-CN"/>
              <a:t>eventEarly[v</a:t>
            </a:r>
            <a:r>
              <a:rPr lang="en-US" altLang="zh-CN" baseline="-25000"/>
              <a:t>j</a:t>
            </a:r>
            <a:r>
              <a:rPr lang="en-US" altLang="zh-CN"/>
              <a:t>]</a:t>
            </a:r>
            <a:r>
              <a:rPr lang="zh-CN" altLang="zh-CN"/>
              <a:t>小于</a:t>
            </a:r>
            <a:r>
              <a:rPr lang="en-US" altLang="zh-CN"/>
              <a:t>eventEarly[v</a:t>
            </a:r>
            <a:r>
              <a:rPr lang="en-US" altLang="zh-CN" baseline="-25000"/>
              <a:t>i</a:t>
            </a:r>
            <a:r>
              <a:rPr lang="en-US" altLang="zh-CN"/>
              <a:t>]+|v</a:t>
            </a:r>
            <a:r>
              <a:rPr lang="en-US" altLang="zh-CN" baseline="-25000"/>
              <a:t>i</a:t>
            </a:r>
            <a:r>
              <a:rPr lang="en-US" altLang="zh-CN"/>
              <a:t>,v</a:t>
            </a:r>
            <a:r>
              <a:rPr lang="en-US" altLang="zh-CN" baseline="-25000"/>
              <a:t>j</a:t>
            </a:r>
            <a:r>
              <a:rPr lang="en-US" altLang="zh-CN"/>
              <a:t>|</a:t>
            </a:r>
            <a:r>
              <a:rPr lang="zh-CN" altLang="zh-CN"/>
              <a:t>时，则将</a:t>
            </a:r>
            <a:r>
              <a:rPr lang="en-US" altLang="zh-CN"/>
              <a:t>eventEarly[v</a:t>
            </a:r>
            <a:r>
              <a:rPr lang="en-US" altLang="zh-CN" baseline="-25000"/>
              <a:t>j</a:t>
            </a:r>
            <a:r>
              <a:rPr lang="en-US" altLang="zh-CN"/>
              <a:t>]</a:t>
            </a:r>
            <a:r>
              <a:rPr lang="zh-CN" altLang="zh-CN"/>
              <a:t>更新为后者。</a:t>
            </a:r>
          </a:p>
          <a:p>
            <a:endParaRPr lang="zh-CN" altLang="en-US"/>
          </a:p>
        </p:txBody>
      </p:sp>
      <p:sp>
        <p:nvSpPr>
          <p:cNvPr id="3" name="标题 2"/>
          <p:cNvSpPr>
            <a:spLocks noGrp="1"/>
          </p:cNvSpPr>
          <p:nvPr>
            <p:ph type="title"/>
          </p:nvPr>
        </p:nvSpPr>
        <p:spPr/>
        <p:txBody>
          <a:bodyPr>
            <a:normAutofit fontScale="90000"/>
          </a:bodyPr>
          <a:lstStyle/>
          <a:p>
            <a:r>
              <a:rPr lang="en-US" altLang="zh-CN"/>
              <a:t>2</a:t>
            </a:r>
            <a:r>
              <a:rPr lang="zh-CN" altLang="zh-CN"/>
              <a:t>．改写的广度优先拓扑排序</a:t>
            </a:r>
            <a:r>
              <a:rPr lang="zh-CN" altLang="zh-CN" smtClean="0"/>
              <a:t>算法</a:t>
            </a:r>
            <a:endParaRPr lang="zh-CN" altLang="en-US"/>
          </a:p>
        </p:txBody>
      </p:sp>
    </p:spTree>
    <p:extLst>
      <p:ext uri="{BB962C8B-B14F-4D97-AF65-F5344CB8AC3E}">
        <p14:creationId xmlns:p14="http://schemas.microsoft.com/office/powerpoint/2010/main" val="4545875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133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0" y="981522"/>
            <a:ext cx="8075471"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2"/>
          <p:cNvSpPr>
            <a:spLocks noGrp="1"/>
          </p:cNvSpPr>
          <p:nvPr>
            <p:ph type="title"/>
          </p:nvPr>
        </p:nvSpPr>
        <p:spPr/>
        <p:txBody>
          <a:bodyPr>
            <a:normAutofit fontScale="90000"/>
          </a:bodyPr>
          <a:lstStyle/>
          <a:p>
            <a:r>
              <a:rPr lang="en-US" altLang="zh-CN"/>
              <a:t>2</a:t>
            </a:r>
            <a:r>
              <a:rPr lang="zh-CN" altLang="zh-CN"/>
              <a:t>．改写的广度优先拓扑排序</a:t>
            </a:r>
            <a:r>
              <a:rPr lang="zh-CN" altLang="zh-CN" smtClean="0"/>
              <a:t>算法</a:t>
            </a: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32775372"/>
              </p:ext>
            </p:extLst>
          </p:nvPr>
        </p:nvGraphicFramePr>
        <p:xfrm>
          <a:off x="6970713" y="1456807"/>
          <a:ext cx="5219700" cy="2376488"/>
        </p:xfrm>
        <a:graphic>
          <a:graphicData uri="http://schemas.openxmlformats.org/presentationml/2006/ole">
            <mc:AlternateContent xmlns:mc="http://schemas.openxmlformats.org/markup-compatibility/2006">
              <mc:Choice xmlns:v="urn:schemas-microsoft-com:vml" Requires="v">
                <p:oleObj spid="_x0000_s139276" name="Visio" r:id="rId4" imgW="7696287" imgH="3495589" progId="Visio.Drawing.15">
                  <p:embed/>
                </p:oleObj>
              </mc:Choice>
              <mc:Fallback>
                <p:oleObj name="Visio" r:id="rId4" imgW="7696287" imgH="3495589" progId="Visio.Drawing.15">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713" y="1456807"/>
                        <a:ext cx="52197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644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按照拓扑序列的逆序列，即按照</a:t>
            </a:r>
            <a:r>
              <a:rPr lang="en-US" altLang="zh-CN"/>
              <a:t>topoSort</a:t>
            </a:r>
            <a:r>
              <a:rPr lang="zh-CN" altLang="zh-CN"/>
              <a:t>序列从后往前的次序计算其中各个顶点对应事件的最晚发生时间。即已知汇点的最晚发生时间</a:t>
            </a:r>
            <a:r>
              <a:rPr lang="en-US" altLang="zh-CN" smtClean="0">
                <a:solidFill>
                  <a:srgbClr val="FF0000"/>
                </a:solidFill>
              </a:rPr>
              <a:t>eventLate[dest]</a:t>
            </a:r>
            <a:r>
              <a:rPr lang="zh-CN" altLang="zh-CN">
                <a:solidFill>
                  <a:srgbClr val="FF0000"/>
                </a:solidFill>
              </a:rPr>
              <a:t>为</a:t>
            </a:r>
            <a:r>
              <a:rPr lang="en-US" altLang="zh-CN" smtClean="0">
                <a:solidFill>
                  <a:srgbClr val="FF0000"/>
                </a:solidFill>
              </a:rPr>
              <a:t>eventEarly[dest</a:t>
            </a:r>
            <a:r>
              <a:rPr lang="en-US" altLang="zh-CN" smtClean="0"/>
              <a:t>]</a:t>
            </a:r>
            <a:r>
              <a:rPr lang="zh-CN" altLang="zh-CN"/>
              <a:t>，按逆拓扑有序序列求其余各顶点的</a:t>
            </a:r>
            <a:r>
              <a:rPr lang="en-US" altLang="zh-CN"/>
              <a:t>eventLate[vi]</a:t>
            </a:r>
            <a:r>
              <a:rPr lang="zh-CN" altLang="zh-CN"/>
              <a:t>。</a:t>
            </a:r>
          </a:p>
          <a:p>
            <a:r>
              <a:rPr lang="zh-CN" altLang="zh-CN"/>
              <a:t>为了求</a:t>
            </a:r>
            <a:r>
              <a:rPr lang="en-US" altLang="zh-CN"/>
              <a:t>eventLate[vi]</a:t>
            </a:r>
            <a:r>
              <a:rPr lang="zh-CN" altLang="zh-CN"/>
              <a:t>，只需在</a:t>
            </a:r>
            <a:r>
              <a:rPr lang="en-US" altLang="zh-CN"/>
              <a:t>vi</a:t>
            </a:r>
            <a:r>
              <a:rPr lang="zh-CN" altLang="zh-CN"/>
              <a:t>对应的邻接表中找到各个邻接点</a:t>
            </a:r>
            <a:r>
              <a:rPr lang="en-US" altLang="zh-CN"/>
              <a:t>vj</a:t>
            </a:r>
            <a:r>
              <a:rPr lang="zh-CN" altLang="zh-CN"/>
              <a:t>，若发现</a:t>
            </a:r>
            <a:r>
              <a:rPr lang="en-US" altLang="zh-CN"/>
              <a:t>vj</a:t>
            </a:r>
            <a:r>
              <a:rPr lang="zh-CN" altLang="zh-CN"/>
              <a:t>的</a:t>
            </a:r>
            <a:r>
              <a:rPr lang="en-US" altLang="zh-CN"/>
              <a:t>eventLate(j)- |</a:t>
            </a:r>
            <a:r>
              <a:rPr lang="en-US" altLang="zh-CN" i="1"/>
              <a:t> v</a:t>
            </a:r>
            <a:r>
              <a:rPr lang="en-US" altLang="zh-CN" i="1" baseline="-25000"/>
              <a:t>i</a:t>
            </a:r>
            <a:r>
              <a:rPr lang="en-US" altLang="zh-CN"/>
              <a:t>,</a:t>
            </a:r>
            <a:r>
              <a:rPr lang="en-US" altLang="zh-CN" i="1"/>
              <a:t>v</a:t>
            </a:r>
            <a:r>
              <a:rPr lang="en-US" altLang="zh-CN" i="1" baseline="-25000"/>
              <a:t>j </a:t>
            </a:r>
            <a:r>
              <a:rPr lang="en-US" altLang="zh-CN"/>
              <a:t>|</a:t>
            </a:r>
            <a:r>
              <a:rPr lang="zh-CN" altLang="zh-CN"/>
              <a:t>小于</a:t>
            </a:r>
            <a:r>
              <a:rPr lang="en-US" altLang="zh-CN"/>
              <a:t>eventLate[vi]</a:t>
            </a:r>
            <a:r>
              <a:rPr lang="zh-CN" altLang="zh-CN"/>
              <a:t>，则更新为此更小者</a:t>
            </a:r>
            <a:r>
              <a:rPr lang="zh-CN" altLang="zh-CN" smtClean="0"/>
              <a:t>。</a:t>
            </a:r>
            <a:endParaRPr lang="en-US" altLang="zh-CN" smtClean="0"/>
          </a:p>
          <a:p>
            <a:r>
              <a:rPr lang="zh-CN" altLang="en-US" smtClean="0"/>
              <a:t>表示有一个必须在这个时刻开始，否则会影响工期。</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en-US" altLang="zh-CN" b="1"/>
              <a:t>3</a:t>
            </a:r>
            <a:r>
              <a:rPr lang="zh-CN" altLang="zh-CN" b="1"/>
              <a:t>．获得事件的最晚发生时间数组</a:t>
            </a:r>
            <a:r>
              <a:rPr lang="en-US" altLang="zh-CN" b="1" smtClean="0"/>
              <a:t>eventLate</a:t>
            </a:r>
            <a:endParaRPr lang="zh-CN" altLang="en-US"/>
          </a:p>
        </p:txBody>
      </p:sp>
    </p:spTree>
    <p:extLst>
      <p:ext uri="{BB962C8B-B14F-4D97-AF65-F5344CB8AC3E}">
        <p14:creationId xmlns:p14="http://schemas.microsoft.com/office/powerpoint/2010/main" val="3618559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82638" y="1053530"/>
            <a:ext cx="10738065" cy="4824536"/>
          </a:xfrm>
        </p:spPr>
        <p:txBody>
          <a:bodyPr>
            <a:normAutofit/>
          </a:bodyPr>
          <a:lstStyle/>
          <a:p>
            <a:r>
              <a:rPr lang="zh-CN" altLang="zh-CN"/>
              <a:t>如果有向图</a:t>
            </a:r>
            <a:r>
              <a:rPr lang="en-US" altLang="zh-CN"/>
              <a:t>G</a:t>
            </a:r>
            <a:r>
              <a:rPr lang="zh-CN" altLang="zh-CN"/>
              <a:t>中任意两个顶点间都存在有向路径（对任意两个顶点</a:t>
            </a:r>
            <a:r>
              <a:rPr lang="en-US" altLang="zh-CN"/>
              <a:t>v</a:t>
            </a:r>
            <a:r>
              <a:rPr lang="zh-CN" altLang="zh-CN"/>
              <a:t>和</a:t>
            </a:r>
            <a:r>
              <a:rPr lang="en-US" altLang="zh-CN"/>
              <a:t>w</a:t>
            </a:r>
            <a:r>
              <a:rPr lang="zh-CN" altLang="zh-CN"/>
              <a:t>，既存在</a:t>
            </a:r>
            <a:r>
              <a:rPr lang="en-US" altLang="zh-CN"/>
              <a:t>v</a:t>
            </a:r>
            <a:r>
              <a:rPr lang="zh-CN" altLang="zh-CN"/>
              <a:t>到</a:t>
            </a:r>
            <a:r>
              <a:rPr lang="en-US" altLang="zh-CN"/>
              <a:t>w</a:t>
            </a:r>
            <a:r>
              <a:rPr lang="zh-CN" altLang="zh-CN"/>
              <a:t>的有向路径，也存在</a:t>
            </a:r>
            <a:r>
              <a:rPr lang="en-US" altLang="zh-CN"/>
              <a:t>w</a:t>
            </a:r>
            <a:r>
              <a:rPr lang="zh-CN" altLang="zh-CN"/>
              <a:t>到</a:t>
            </a:r>
            <a:r>
              <a:rPr lang="en-US" altLang="zh-CN"/>
              <a:t>v</a:t>
            </a:r>
            <a:r>
              <a:rPr lang="zh-CN" altLang="zh-CN"/>
              <a:t>的有向路径），则称有向图</a:t>
            </a:r>
            <a:r>
              <a:rPr lang="en-US" altLang="zh-CN"/>
              <a:t>G</a:t>
            </a:r>
            <a:r>
              <a:rPr lang="zh-CN" altLang="zh-CN"/>
              <a:t>是强连通图。</a:t>
            </a:r>
          </a:p>
          <a:p>
            <a:r>
              <a:rPr lang="zh-CN" altLang="zh-CN" smtClean="0"/>
              <a:t>如果有向图</a:t>
            </a:r>
            <a:r>
              <a:rPr lang="zh-CN" altLang="zh-CN"/>
              <a:t>不是强连通图，其各个极大强连通子图称作它的强连通分量</a:t>
            </a:r>
            <a:r>
              <a:rPr lang="zh-CN" altLang="zh-CN" smtClean="0"/>
              <a:t>。</a:t>
            </a:r>
            <a:endParaRPr lang="en-US" altLang="zh-CN" smtClean="0"/>
          </a:p>
          <a:p>
            <a:r>
              <a:rPr lang="zh-CN" altLang="zh-CN" smtClean="0"/>
              <a:t>如果</a:t>
            </a:r>
            <a:r>
              <a:rPr lang="zh-CN" altLang="zh-CN"/>
              <a:t>不考虑有向图中边的方向所得到的无向图是连通图，</a:t>
            </a:r>
            <a:r>
              <a:rPr lang="zh-CN" altLang="zh-CN" smtClean="0"/>
              <a:t>则</a:t>
            </a:r>
            <a:r>
              <a:rPr lang="zh-CN" altLang="en-US" smtClean="0"/>
              <a:t>该</a:t>
            </a:r>
            <a:r>
              <a:rPr lang="zh-CN" altLang="zh-CN" smtClean="0"/>
              <a:t>有向图为</a:t>
            </a:r>
            <a:r>
              <a:rPr lang="zh-CN" altLang="zh-CN"/>
              <a:t>弱连通图</a:t>
            </a:r>
            <a:r>
              <a:rPr lang="zh-CN" altLang="zh-CN" smtClean="0"/>
              <a:t>。</a:t>
            </a:r>
            <a:endParaRPr lang="zh-CN" altLang="en-US"/>
          </a:p>
        </p:txBody>
      </p:sp>
      <p:sp>
        <p:nvSpPr>
          <p:cNvPr id="3" name="标题 2"/>
          <p:cNvSpPr>
            <a:spLocks noGrp="1"/>
          </p:cNvSpPr>
          <p:nvPr>
            <p:ph type="title"/>
          </p:nvPr>
        </p:nvSpPr>
        <p:spPr/>
        <p:txBody>
          <a:bodyPr>
            <a:normAutofit fontScale="90000"/>
          </a:bodyPr>
          <a:lstStyle/>
          <a:p>
            <a:r>
              <a:rPr lang="zh-CN" altLang="en-US" b="1" smtClean="0"/>
              <a:t>强</a:t>
            </a:r>
            <a:r>
              <a:rPr lang="zh-CN" altLang="zh-CN" b="1" smtClean="0"/>
              <a:t>连通</a:t>
            </a:r>
            <a:r>
              <a:rPr lang="zh-CN" altLang="en-US" b="1" smtClean="0"/>
              <a:t>图和强连通分量</a:t>
            </a:r>
            <a:endParaRPr lang="zh-CN" altLang="en-US"/>
          </a:p>
        </p:txBody>
      </p:sp>
    </p:spTree>
    <p:extLst>
      <p:ext uri="{BB962C8B-B14F-4D97-AF65-F5344CB8AC3E}">
        <p14:creationId xmlns:p14="http://schemas.microsoft.com/office/powerpoint/2010/main" val="148828964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42" y="1090105"/>
            <a:ext cx="11523066"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2"/>
          <p:cNvSpPr>
            <a:spLocks noGrp="1"/>
          </p:cNvSpPr>
          <p:nvPr>
            <p:ph type="title"/>
          </p:nvPr>
        </p:nvSpPr>
        <p:spPr/>
        <p:txBody>
          <a:bodyPr>
            <a:normAutofit fontScale="90000"/>
          </a:bodyPr>
          <a:lstStyle/>
          <a:p>
            <a:r>
              <a:rPr lang="en-US" altLang="zh-CN" b="1"/>
              <a:t>3</a:t>
            </a:r>
            <a:r>
              <a:rPr lang="zh-CN" altLang="zh-CN" b="1"/>
              <a:t>．获得事件的最晚发生时间数组</a:t>
            </a:r>
            <a:r>
              <a:rPr lang="en-US" altLang="zh-CN" b="1" smtClean="0"/>
              <a:t>eventLate</a:t>
            </a: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82252280"/>
              </p:ext>
            </p:extLst>
          </p:nvPr>
        </p:nvGraphicFramePr>
        <p:xfrm>
          <a:off x="6815286" y="909514"/>
          <a:ext cx="5219700" cy="2376488"/>
        </p:xfrm>
        <a:graphic>
          <a:graphicData uri="http://schemas.openxmlformats.org/presentationml/2006/ole">
            <mc:AlternateContent xmlns:mc="http://schemas.openxmlformats.org/markup-compatibility/2006">
              <mc:Choice xmlns:v="urn:schemas-microsoft-com:vml" Requires="v">
                <p:oleObj spid="_x0000_s140298" name="Visio" r:id="rId4" imgW="7696287" imgH="3495589" progId="Visio.Drawing.15">
                  <p:embed/>
                </p:oleObj>
              </mc:Choice>
              <mc:Fallback>
                <p:oleObj name="Visio" r:id="rId4" imgW="7696287" imgH="3495589" progId="Visio.Drawing.15">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5286" y="909514"/>
                        <a:ext cx="52197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302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对</a:t>
            </a:r>
            <a:r>
              <a:rPr lang="zh-CN" altLang="zh-CN"/>
              <a:t>邻接表所有边结点遍历一遍，对每条边</a:t>
            </a:r>
            <a:r>
              <a:rPr lang="en-US" altLang="zh-CN"/>
              <a:t>&lt;vi,vj&gt;</a:t>
            </a:r>
            <a:r>
              <a:rPr lang="zh-CN" altLang="zh-CN"/>
              <a:t>对应的活动，同时求出最早和最晚发生时间，如发现两者相等则输出该关键活动。</a:t>
            </a:r>
          </a:p>
          <a:p>
            <a:endParaRPr lang="zh-CN" altLang="en-US"/>
          </a:p>
        </p:txBody>
      </p:sp>
      <p:sp>
        <p:nvSpPr>
          <p:cNvPr id="3" name="标题 2"/>
          <p:cNvSpPr>
            <a:spLocks noGrp="1"/>
          </p:cNvSpPr>
          <p:nvPr>
            <p:ph type="title"/>
          </p:nvPr>
        </p:nvSpPr>
        <p:spPr/>
        <p:txBody>
          <a:bodyPr>
            <a:normAutofit fontScale="90000"/>
          </a:bodyPr>
          <a:lstStyle/>
          <a:p>
            <a:r>
              <a:rPr lang="en-US" altLang="zh-CN"/>
              <a:t>4</a:t>
            </a:r>
            <a:r>
              <a:rPr lang="zh-CN" altLang="zh-CN"/>
              <a:t>．找出所有关键活动并</a:t>
            </a:r>
            <a:r>
              <a:rPr lang="zh-CN" altLang="zh-CN" smtClean="0"/>
              <a:t>输出</a:t>
            </a:r>
            <a:endParaRPr lang="zh-CN" altLang="en-US"/>
          </a:p>
        </p:txBody>
      </p:sp>
    </p:spTree>
    <p:extLst>
      <p:ext uri="{BB962C8B-B14F-4D97-AF65-F5344CB8AC3E}">
        <p14:creationId xmlns:p14="http://schemas.microsoft.com/office/powerpoint/2010/main" val="129748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341562"/>
            <a:ext cx="11487746" cy="409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2"/>
          <p:cNvSpPr>
            <a:spLocks noGrp="1"/>
          </p:cNvSpPr>
          <p:nvPr>
            <p:ph type="title"/>
          </p:nvPr>
        </p:nvSpPr>
        <p:spPr/>
        <p:txBody>
          <a:bodyPr>
            <a:normAutofit fontScale="90000"/>
          </a:bodyPr>
          <a:lstStyle/>
          <a:p>
            <a:r>
              <a:rPr lang="en-US" altLang="zh-CN"/>
              <a:t>4</a:t>
            </a:r>
            <a:r>
              <a:rPr lang="zh-CN" altLang="zh-CN"/>
              <a:t>．找出所有关键活动并</a:t>
            </a:r>
            <a:r>
              <a:rPr lang="zh-CN" altLang="zh-CN" smtClean="0"/>
              <a:t>输出</a:t>
            </a:r>
            <a:endParaRPr lang="zh-CN" altLang="en-US"/>
          </a:p>
        </p:txBody>
      </p:sp>
    </p:spTree>
    <p:extLst>
      <p:ext uri="{BB962C8B-B14F-4D97-AF65-F5344CB8AC3E}">
        <p14:creationId xmlns:p14="http://schemas.microsoft.com/office/powerpoint/2010/main" val="129000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主程序测试结果</a:t>
            </a:r>
            <a:endParaRPr lang="zh-CN" altLang="en-US"/>
          </a:p>
        </p:txBody>
      </p:sp>
      <p:sp>
        <p:nvSpPr>
          <p:cNvPr id="4" name="矩形 3"/>
          <p:cNvSpPr/>
          <p:nvPr/>
        </p:nvSpPr>
        <p:spPr>
          <a:xfrm>
            <a:off x="910630" y="2709714"/>
            <a:ext cx="6092825" cy="2215991"/>
          </a:xfrm>
          <a:prstGeom prst="rect">
            <a:avLst/>
          </a:prstGeom>
        </p:spPr>
        <p:txBody>
          <a:bodyPr>
            <a:spAutoFit/>
          </a:bodyPr>
          <a:lstStyle/>
          <a:p>
            <a:r>
              <a:rPr lang="zh-CN" altLang="en-US"/>
              <a:t>关键活动：</a:t>
            </a:r>
            <a:r>
              <a:rPr lang="en-US" altLang="zh-CN"/>
              <a:t>v0-&gt;v1</a:t>
            </a:r>
            <a:r>
              <a:rPr lang="zh-CN" altLang="en-US"/>
              <a:t>，长度</a:t>
            </a:r>
            <a:r>
              <a:rPr lang="en-US" altLang="zh-CN"/>
              <a:t>:6</a:t>
            </a:r>
          </a:p>
          <a:p>
            <a:r>
              <a:rPr lang="zh-CN" altLang="en-US"/>
              <a:t>关键活动：</a:t>
            </a:r>
            <a:r>
              <a:rPr lang="en-US" altLang="zh-CN"/>
              <a:t>v1-&gt;v4</a:t>
            </a:r>
            <a:r>
              <a:rPr lang="zh-CN" altLang="en-US"/>
              <a:t>，长度</a:t>
            </a:r>
            <a:r>
              <a:rPr lang="en-US" altLang="zh-CN"/>
              <a:t>:1</a:t>
            </a:r>
          </a:p>
          <a:p>
            <a:r>
              <a:rPr lang="zh-CN" altLang="en-US"/>
              <a:t>关键活动：</a:t>
            </a:r>
            <a:r>
              <a:rPr lang="en-US" altLang="zh-CN"/>
              <a:t>v4-&gt;v6</a:t>
            </a:r>
            <a:r>
              <a:rPr lang="zh-CN" altLang="en-US"/>
              <a:t>，长度</a:t>
            </a:r>
            <a:r>
              <a:rPr lang="en-US" altLang="zh-CN"/>
              <a:t>:9</a:t>
            </a:r>
          </a:p>
          <a:p>
            <a:r>
              <a:rPr lang="zh-CN" altLang="en-US"/>
              <a:t>关键活动：</a:t>
            </a:r>
            <a:r>
              <a:rPr lang="en-US" altLang="zh-CN"/>
              <a:t>v4-&gt;v7</a:t>
            </a:r>
            <a:r>
              <a:rPr lang="zh-CN" altLang="en-US"/>
              <a:t>，长度</a:t>
            </a:r>
            <a:r>
              <a:rPr lang="en-US" altLang="zh-CN"/>
              <a:t>:7</a:t>
            </a:r>
          </a:p>
          <a:p>
            <a:r>
              <a:rPr lang="zh-CN" altLang="en-US"/>
              <a:t>关键活动：</a:t>
            </a:r>
            <a:r>
              <a:rPr lang="en-US" altLang="zh-CN"/>
              <a:t>v6-&gt;v8</a:t>
            </a:r>
            <a:r>
              <a:rPr lang="zh-CN" altLang="en-US"/>
              <a:t>，长度</a:t>
            </a:r>
            <a:r>
              <a:rPr lang="en-US" altLang="zh-CN"/>
              <a:t>:2</a:t>
            </a:r>
          </a:p>
          <a:p>
            <a:r>
              <a:rPr lang="zh-CN" altLang="en-US"/>
              <a:t>关键活动：</a:t>
            </a:r>
            <a:r>
              <a:rPr lang="en-US" altLang="zh-CN"/>
              <a:t>v7-&gt;v8</a:t>
            </a:r>
            <a:r>
              <a:rPr lang="zh-CN" altLang="en-US"/>
              <a:t>，长度</a:t>
            </a:r>
            <a:r>
              <a:rPr lang="en-US" altLang="zh-CN"/>
              <a:t>:4</a:t>
            </a: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27717737"/>
              </p:ext>
            </p:extLst>
          </p:nvPr>
        </p:nvGraphicFramePr>
        <p:xfrm>
          <a:off x="5231110" y="1701602"/>
          <a:ext cx="6486525" cy="2951162"/>
        </p:xfrm>
        <a:graphic>
          <a:graphicData uri="http://schemas.openxmlformats.org/presentationml/2006/ole">
            <mc:AlternateContent xmlns:mc="http://schemas.openxmlformats.org/markup-compatibility/2006">
              <mc:Choice xmlns:v="urn:schemas-microsoft-com:vml" Requires="v">
                <p:oleObj spid="_x0000_s136204" name="Visio" r:id="rId3" imgW="7696287" imgH="3495589" progId="Visio.Drawing.15">
                  <p:embed/>
                </p:oleObj>
              </mc:Choice>
              <mc:Fallback>
                <p:oleObj name="Visio" r:id="rId3" imgW="7696287" imgH="3495589"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10" y="1701602"/>
                        <a:ext cx="64865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559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84053851"/>
              </p:ext>
            </p:extLst>
          </p:nvPr>
        </p:nvGraphicFramePr>
        <p:xfrm>
          <a:off x="1054645" y="981522"/>
          <a:ext cx="10441161" cy="5400600"/>
        </p:xfrm>
        <a:graphic>
          <a:graphicData uri="http://schemas.openxmlformats.org/drawingml/2006/table">
            <a:tbl>
              <a:tblPr firstRow="1" firstCol="1" bandRow="1">
                <a:tableStyleId>{5940675A-B579-460E-94D1-54222C63F5DA}</a:tableStyleId>
              </a:tblPr>
              <a:tblGrid>
                <a:gridCol w="3240361"/>
                <a:gridCol w="3456384"/>
                <a:gridCol w="3744416"/>
              </a:tblGrid>
              <a:tr h="504056">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tc>
              </a:tr>
              <a:tr h="2088232">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r>
              <a:tr h="576064">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endParaRPr lang="zh-CN" sz="2400" kern="100">
                        <a:effectLst/>
                        <a:latin typeface="Times New Roman"/>
                        <a:ea typeface="宋体"/>
                        <a:cs typeface="Times New Roman"/>
                      </a:endParaRPr>
                    </a:p>
                  </a:txBody>
                  <a:tcPr marL="68580" marR="68580" marT="0" marB="0"/>
                </a:tc>
              </a:tr>
              <a:tr h="2232248">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r>
            </a:tbl>
          </a:graphicData>
        </a:graphic>
      </p:graphicFrame>
      <p:sp>
        <p:nvSpPr>
          <p:cNvPr id="5"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92617096"/>
              </p:ext>
            </p:extLst>
          </p:nvPr>
        </p:nvGraphicFramePr>
        <p:xfrm>
          <a:off x="1486694" y="1557586"/>
          <a:ext cx="2376264" cy="1812405"/>
        </p:xfrm>
        <a:graphic>
          <a:graphicData uri="http://schemas.openxmlformats.org/presentationml/2006/ole">
            <mc:AlternateContent xmlns:mc="http://schemas.openxmlformats.org/markup-compatibility/2006">
              <mc:Choice xmlns:v="urn:schemas-microsoft-com:vml" Requires="v">
                <p:oleObj spid="_x0000_s78212" name="Visio" r:id="rId3" imgW="3819556" imgH="2924188" progId="Visio.Drawing.15">
                  <p:embed/>
                </p:oleObj>
              </mc:Choice>
              <mc:Fallback>
                <p:oleObj name="Visio" r:id="rId3" imgW="3819556" imgH="29241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694" y="1557586"/>
                        <a:ext cx="2376264" cy="1812405"/>
                      </a:xfrm>
                      <a:prstGeom prst="rect">
                        <a:avLst/>
                      </a:prstGeom>
                      <a:noFill/>
                    </p:spPr>
                  </p:pic>
                </p:oleObj>
              </mc:Fallback>
            </mc:AlternateContent>
          </a:graphicData>
        </a:graphic>
      </p:graphicFrame>
      <p:pic>
        <p:nvPicPr>
          <p:cNvPr id="7" name="图片 6"/>
          <p:cNvPicPr>
            <a:picLocks noChangeAspect="1"/>
          </p:cNvPicPr>
          <p:nvPr/>
        </p:nvPicPr>
        <p:blipFill>
          <a:blip r:embed="rId5"/>
          <a:stretch>
            <a:fillRect/>
          </a:stretch>
        </p:blipFill>
        <p:spPr>
          <a:xfrm>
            <a:off x="4943078" y="1557586"/>
            <a:ext cx="2037302" cy="1728192"/>
          </a:xfrm>
          <a:prstGeom prst="rect">
            <a:avLst/>
          </a:prstGeom>
        </p:spPr>
      </p:pic>
      <p:sp>
        <p:nvSpPr>
          <p:cNvPr id="8"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535662988"/>
              </p:ext>
            </p:extLst>
          </p:nvPr>
        </p:nvGraphicFramePr>
        <p:xfrm>
          <a:off x="8615486" y="1617199"/>
          <a:ext cx="2088232" cy="1608966"/>
        </p:xfrm>
        <a:graphic>
          <a:graphicData uri="http://schemas.openxmlformats.org/presentationml/2006/ole">
            <mc:AlternateContent xmlns:mc="http://schemas.openxmlformats.org/markup-compatibility/2006">
              <mc:Choice xmlns:v="urn:schemas-microsoft-com:vml" Requires="v">
                <p:oleObj spid="_x0000_s78213" name="Visio" r:id="rId6" imgW="3819556" imgH="2924188" progId="Visio.Drawing.15">
                  <p:embed/>
                </p:oleObj>
              </mc:Choice>
              <mc:Fallback>
                <p:oleObj name="Visio" r:id="rId6" imgW="3819556" imgH="2924188"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5486" y="1617199"/>
                        <a:ext cx="2088232" cy="1608966"/>
                      </a:xfrm>
                      <a:prstGeom prst="rect">
                        <a:avLst/>
                      </a:prstGeom>
                      <a:noFill/>
                    </p:spPr>
                  </p:pic>
                </p:oleObj>
              </mc:Fallback>
            </mc:AlternateContent>
          </a:graphicData>
        </a:graphic>
      </p:graphicFrame>
      <p:sp>
        <p:nvSpPr>
          <p:cNvPr id="10" name="Rectangle 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1993433"/>
              </p:ext>
            </p:extLst>
          </p:nvPr>
        </p:nvGraphicFramePr>
        <p:xfrm>
          <a:off x="1558702" y="4653930"/>
          <a:ext cx="2319416" cy="1224136"/>
        </p:xfrm>
        <a:graphic>
          <a:graphicData uri="http://schemas.openxmlformats.org/presentationml/2006/ole">
            <mc:AlternateContent xmlns:mc="http://schemas.openxmlformats.org/markup-compatibility/2006">
              <mc:Choice xmlns:v="urn:schemas-microsoft-com:vml" Requires="v">
                <p:oleObj spid="_x0000_s78214" name="Visio" r:id="rId8" imgW="3371731" imgH="1762192" progId="Visio.Drawing.15">
                  <p:embed/>
                </p:oleObj>
              </mc:Choice>
              <mc:Fallback>
                <p:oleObj name="Visio" r:id="rId8" imgW="3371731" imgH="1762192" progId="Visio.Drawing.1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702" y="4653930"/>
                        <a:ext cx="2319416" cy="1224136"/>
                      </a:xfrm>
                      <a:prstGeom prst="rect">
                        <a:avLst/>
                      </a:prstGeom>
                      <a:noFill/>
                    </p:spPr>
                  </p:pic>
                </p:oleObj>
              </mc:Fallback>
            </mc:AlternateContent>
          </a:graphicData>
        </a:graphic>
      </p:graphicFrame>
      <p:sp>
        <p:nvSpPr>
          <p:cNvPr id="12" name="Rectangle 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566180426"/>
              </p:ext>
            </p:extLst>
          </p:nvPr>
        </p:nvGraphicFramePr>
        <p:xfrm>
          <a:off x="5457673" y="4725938"/>
          <a:ext cx="504056" cy="504056"/>
        </p:xfrm>
        <a:graphic>
          <a:graphicData uri="http://schemas.openxmlformats.org/presentationml/2006/ole">
            <mc:AlternateContent xmlns:mc="http://schemas.openxmlformats.org/markup-compatibility/2006">
              <mc:Choice xmlns:v="urn:schemas-microsoft-com:vml" Requires="v">
                <p:oleObj spid="_x0000_s78215" name="Visio" r:id="rId10" imgW="761955" imgH="762107" progId="Visio.Drawing.15">
                  <p:embed/>
                </p:oleObj>
              </mc:Choice>
              <mc:Fallback>
                <p:oleObj name="Visio" r:id="rId10" imgW="761955" imgH="762107" progId="Visio.Drawing.1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673" y="4725938"/>
                        <a:ext cx="504056" cy="504056"/>
                      </a:xfrm>
                      <a:prstGeom prst="rect">
                        <a:avLst/>
                      </a:prstGeom>
                      <a:noFill/>
                    </p:spPr>
                  </p:pic>
                </p:oleObj>
              </mc:Fallback>
            </mc:AlternateContent>
          </a:graphicData>
        </a:graphic>
      </p:graphicFrame>
      <p:sp>
        <p:nvSpPr>
          <p:cNvPr id="14" name="Rectangle 10"/>
          <p:cNvSpPr>
            <a:spLocks noChangeArrowheads="1"/>
          </p:cNvSpPr>
          <p:nvPr/>
        </p:nvSpPr>
        <p:spPr bwMode="auto">
          <a:xfrm>
            <a:off x="152400" y="1524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840555130"/>
              </p:ext>
            </p:extLst>
          </p:nvPr>
        </p:nvGraphicFramePr>
        <p:xfrm>
          <a:off x="8759502" y="4653930"/>
          <a:ext cx="576064" cy="576064"/>
        </p:xfrm>
        <a:graphic>
          <a:graphicData uri="http://schemas.openxmlformats.org/presentationml/2006/ole">
            <mc:AlternateContent xmlns:mc="http://schemas.openxmlformats.org/markup-compatibility/2006">
              <mc:Choice xmlns:v="urn:schemas-microsoft-com:vml" Requires="v">
                <p:oleObj spid="_x0000_s78216" name="Visio" r:id="rId12" imgW="761955" imgH="762107" progId="Visio.Drawing.15">
                  <p:embed/>
                </p:oleObj>
              </mc:Choice>
              <mc:Fallback>
                <p:oleObj name="Visio" r:id="rId12" imgW="761955" imgH="762107" progId="Visio.Drawing.15">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59502" y="4653930"/>
                        <a:ext cx="576064" cy="576064"/>
                      </a:xfrm>
                      <a:prstGeom prst="rect">
                        <a:avLst/>
                      </a:prstGeom>
                      <a:noFill/>
                    </p:spPr>
                  </p:pic>
                </p:oleObj>
              </mc:Fallback>
            </mc:AlternateContent>
          </a:graphicData>
        </a:graphic>
      </p:graphicFrame>
      <p:sp>
        <p:nvSpPr>
          <p:cNvPr id="18" name="标题 2"/>
          <p:cNvSpPr>
            <a:spLocks noGrp="1"/>
          </p:cNvSpPr>
          <p:nvPr>
            <p:ph type="title"/>
          </p:nvPr>
        </p:nvSpPr>
        <p:spPr/>
        <p:txBody>
          <a:bodyPr>
            <a:normAutofit fontScale="90000"/>
          </a:bodyPr>
          <a:lstStyle/>
          <a:p>
            <a:r>
              <a:rPr lang="zh-CN" altLang="en-US" b="1" smtClean="0"/>
              <a:t>强</a:t>
            </a:r>
            <a:r>
              <a:rPr lang="zh-CN" altLang="zh-CN" b="1" smtClean="0"/>
              <a:t>连通</a:t>
            </a:r>
            <a:r>
              <a:rPr lang="zh-CN" altLang="en-US" b="1" smtClean="0"/>
              <a:t>图和强连通分量</a:t>
            </a:r>
            <a:endParaRPr lang="zh-CN" altLang="en-US"/>
          </a:p>
        </p:txBody>
      </p:sp>
      <p:sp>
        <p:nvSpPr>
          <p:cNvPr id="19" name="矩形 18"/>
          <p:cNvSpPr/>
          <p:nvPr/>
        </p:nvSpPr>
        <p:spPr>
          <a:xfrm>
            <a:off x="1918742" y="981522"/>
            <a:ext cx="1524776" cy="400110"/>
          </a:xfrm>
          <a:prstGeom prst="rect">
            <a:avLst/>
          </a:prstGeom>
        </p:spPr>
        <p:txBody>
          <a:bodyPr wrap="none">
            <a:spAutoFit/>
          </a:bodyPr>
          <a:lstStyle/>
          <a:p>
            <a:pPr algn="ctr">
              <a:spcAft>
                <a:spcPts val="0"/>
              </a:spcAft>
            </a:pPr>
            <a:r>
              <a:rPr lang="zh-CN" altLang="zh-CN" sz="2000" kern="100">
                <a:latin typeface="Times New Roman"/>
                <a:cs typeface="Times New Roman"/>
              </a:rPr>
              <a:t>强连通图</a:t>
            </a:r>
            <a:r>
              <a:rPr lang="en-US" altLang="zh-CN" sz="2000" kern="100">
                <a:latin typeface="Times New Roman"/>
                <a:cs typeface="Times New Roman"/>
              </a:rPr>
              <a:t>G2</a:t>
            </a:r>
            <a:endParaRPr lang="zh-CN" altLang="zh-CN" sz="2000" kern="100">
              <a:latin typeface="Times New Roman"/>
              <a:cs typeface="Times New Roman"/>
            </a:endParaRPr>
          </a:p>
        </p:txBody>
      </p:sp>
      <p:sp>
        <p:nvSpPr>
          <p:cNvPr id="20" name="矩形 19"/>
          <p:cNvSpPr/>
          <p:nvPr/>
        </p:nvSpPr>
        <p:spPr>
          <a:xfrm>
            <a:off x="4883824" y="992254"/>
            <a:ext cx="1210588" cy="400110"/>
          </a:xfrm>
          <a:prstGeom prst="rect">
            <a:avLst/>
          </a:prstGeom>
        </p:spPr>
        <p:txBody>
          <a:bodyPr wrap="none">
            <a:spAutoFit/>
          </a:bodyPr>
          <a:lstStyle/>
          <a:p>
            <a:pPr algn="ctr">
              <a:spcAft>
                <a:spcPts val="0"/>
              </a:spcAft>
            </a:pPr>
            <a:r>
              <a:rPr lang="zh-CN" altLang="zh-CN" sz="2000" kern="100">
                <a:latin typeface="Times New Roman"/>
                <a:cs typeface="Times New Roman"/>
              </a:rPr>
              <a:t>弱连通图</a:t>
            </a:r>
          </a:p>
        </p:txBody>
      </p:sp>
      <p:sp>
        <p:nvSpPr>
          <p:cNvPr id="21" name="矩形 20"/>
          <p:cNvSpPr/>
          <p:nvPr/>
        </p:nvSpPr>
        <p:spPr>
          <a:xfrm>
            <a:off x="8255446" y="1004129"/>
            <a:ext cx="3063659" cy="400110"/>
          </a:xfrm>
          <a:prstGeom prst="rect">
            <a:avLst/>
          </a:prstGeom>
        </p:spPr>
        <p:txBody>
          <a:bodyPr wrap="none">
            <a:spAutoFit/>
          </a:bodyPr>
          <a:lstStyle/>
          <a:p>
            <a:pPr algn="ctr">
              <a:spcAft>
                <a:spcPts val="0"/>
              </a:spcAft>
            </a:pPr>
            <a:r>
              <a:rPr lang="zh-CN" altLang="zh-CN" sz="2000" kern="100">
                <a:latin typeface="Times New Roman"/>
                <a:cs typeface="Times New Roman"/>
              </a:rPr>
              <a:t>非强连通且非弱连通图</a:t>
            </a:r>
            <a:r>
              <a:rPr lang="en-US" altLang="zh-CN" sz="2000" kern="100">
                <a:latin typeface="Times New Roman"/>
                <a:cs typeface="Times New Roman"/>
              </a:rPr>
              <a:t>G6</a:t>
            </a:r>
            <a:endParaRPr lang="zh-CN" altLang="zh-CN" sz="2000" kern="100">
              <a:latin typeface="Times New Roman"/>
              <a:cs typeface="Times New Roman"/>
            </a:endParaRPr>
          </a:p>
        </p:txBody>
      </p:sp>
      <p:sp>
        <p:nvSpPr>
          <p:cNvPr id="22" name="矩形 21"/>
          <p:cNvSpPr/>
          <p:nvPr/>
        </p:nvSpPr>
        <p:spPr>
          <a:xfrm>
            <a:off x="1702718" y="3629055"/>
            <a:ext cx="2165978" cy="400110"/>
          </a:xfrm>
          <a:prstGeom prst="rect">
            <a:avLst/>
          </a:prstGeom>
        </p:spPr>
        <p:txBody>
          <a:bodyPr wrap="none">
            <a:spAutoFit/>
          </a:bodyPr>
          <a:lstStyle/>
          <a:p>
            <a:pPr algn="ctr">
              <a:spcAft>
                <a:spcPts val="0"/>
              </a:spcAft>
            </a:pPr>
            <a:r>
              <a:rPr lang="en-US" altLang="zh-CN" sz="2000" kern="100">
                <a:latin typeface="Times New Roman"/>
                <a:cs typeface="Times New Roman"/>
              </a:rPr>
              <a:t>G6</a:t>
            </a:r>
            <a:r>
              <a:rPr lang="zh-CN" altLang="zh-CN" sz="2000" kern="100">
                <a:latin typeface="Times New Roman"/>
                <a:cs typeface="Times New Roman"/>
              </a:rPr>
              <a:t>的强连通分量</a:t>
            </a:r>
            <a:r>
              <a:rPr lang="en-US" altLang="zh-CN" sz="2000" kern="100">
                <a:latin typeface="Times New Roman"/>
                <a:cs typeface="Times New Roman"/>
              </a:rPr>
              <a:t>1</a:t>
            </a:r>
            <a:endParaRPr lang="zh-CN" altLang="zh-CN" sz="2000" kern="100">
              <a:latin typeface="Times New Roman"/>
              <a:cs typeface="Times New Roman"/>
            </a:endParaRPr>
          </a:p>
        </p:txBody>
      </p:sp>
      <p:sp>
        <p:nvSpPr>
          <p:cNvPr id="23" name="矩形 22"/>
          <p:cNvSpPr/>
          <p:nvPr/>
        </p:nvSpPr>
        <p:spPr>
          <a:xfrm>
            <a:off x="5012217" y="3629055"/>
            <a:ext cx="2165978" cy="400110"/>
          </a:xfrm>
          <a:prstGeom prst="rect">
            <a:avLst/>
          </a:prstGeom>
        </p:spPr>
        <p:txBody>
          <a:bodyPr wrap="none">
            <a:spAutoFit/>
          </a:bodyPr>
          <a:lstStyle/>
          <a:p>
            <a:pPr algn="ctr">
              <a:spcAft>
                <a:spcPts val="0"/>
              </a:spcAft>
            </a:pPr>
            <a:r>
              <a:rPr lang="en-US" altLang="zh-CN" sz="2000" kern="100">
                <a:latin typeface="Times New Roman"/>
                <a:cs typeface="Times New Roman"/>
              </a:rPr>
              <a:t>G6</a:t>
            </a:r>
            <a:r>
              <a:rPr lang="zh-CN" altLang="zh-CN" sz="2000" kern="100">
                <a:latin typeface="Times New Roman"/>
                <a:cs typeface="Times New Roman"/>
              </a:rPr>
              <a:t>的强连通分量</a:t>
            </a:r>
            <a:r>
              <a:rPr lang="en-US" altLang="zh-CN" sz="2000" kern="100">
                <a:latin typeface="Times New Roman"/>
                <a:cs typeface="Times New Roman"/>
              </a:rPr>
              <a:t>2</a:t>
            </a:r>
            <a:endParaRPr lang="zh-CN" altLang="zh-CN" sz="2000" kern="100">
              <a:latin typeface="Times New Roman"/>
              <a:cs typeface="Times New Roman"/>
            </a:endParaRPr>
          </a:p>
        </p:txBody>
      </p:sp>
      <p:sp>
        <p:nvSpPr>
          <p:cNvPr id="24" name="矩形 23"/>
          <p:cNvSpPr/>
          <p:nvPr/>
        </p:nvSpPr>
        <p:spPr>
          <a:xfrm>
            <a:off x="8471470" y="3629055"/>
            <a:ext cx="2165978" cy="400110"/>
          </a:xfrm>
          <a:prstGeom prst="rect">
            <a:avLst/>
          </a:prstGeom>
        </p:spPr>
        <p:txBody>
          <a:bodyPr wrap="none">
            <a:spAutoFit/>
          </a:bodyPr>
          <a:lstStyle/>
          <a:p>
            <a:pPr algn="ctr">
              <a:spcAft>
                <a:spcPts val="0"/>
              </a:spcAft>
            </a:pPr>
            <a:r>
              <a:rPr lang="en-US" altLang="zh-CN" sz="2000" kern="100">
                <a:latin typeface="Times New Roman"/>
                <a:cs typeface="Times New Roman"/>
              </a:rPr>
              <a:t>G6</a:t>
            </a:r>
            <a:r>
              <a:rPr lang="zh-CN" altLang="zh-CN" sz="2000" kern="100">
                <a:latin typeface="Times New Roman"/>
                <a:cs typeface="Times New Roman"/>
              </a:rPr>
              <a:t>的强连通分量</a:t>
            </a:r>
            <a:r>
              <a:rPr lang="en-US" altLang="zh-CN" sz="2000" kern="100">
                <a:latin typeface="Times New Roman"/>
                <a:cs typeface="Times New Roman"/>
              </a:rPr>
              <a:t>3</a:t>
            </a:r>
            <a:endParaRPr lang="zh-CN" altLang="zh-CN" sz="2000" kern="100">
              <a:latin typeface="Times New Roman"/>
              <a:cs typeface="Times New Roman"/>
            </a:endParaRPr>
          </a:p>
        </p:txBody>
      </p:sp>
    </p:spTree>
    <p:extLst>
      <p:ext uri="{BB962C8B-B14F-4D97-AF65-F5344CB8AC3E}">
        <p14:creationId xmlns:p14="http://schemas.microsoft.com/office/powerpoint/2010/main" val="284772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相关内容</a:t>
            </a:r>
          </a:p>
        </p:txBody>
      </p:sp>
      <p:sp>
        <p:nvSpPr>
          <p:cNvPr id="5" name="圆角矩形 4"/>
          <p:cNvSpPr/>
          <p:nvPr/>
        </p:nvSpPr>
        <p:spPr>
          <a:xfrm>
            <a:off x="2032008" y="3099573"/>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3</a:t>
            </a:r>
            <a:endParaRPr lang="zh-CN" altLang="en-US" sz="3600" b="1" dirty="0">
              <a:solidFill>
                <a:prstClr val="black"/>
              </a:solidFill>
            </a:endParaRPr>
          </a:p>
        </p:txBody>
      </p:sp>
      <p:sp>
        <p:nvSpPr>
          <p:cNvPr id="7" name="圆角矩形 6"/>
          <p:cNvSpPr/>
          <p:nvPr/>
        </p:nvSpPr>
        <p:spPr>
          <a:xfrm>
            <a:off x="3069920" y="3099900"/>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图的抽象数据数据类型</a:t>
            </a:r>
            <a:endParaRPr lang="zh-CN" altLang="en-US" sz="3600" b="1" dirty="0">
              <a:solidFill>
                <a:prstClr val="black"/>
              </a:solidFill>
            </a:endParaRPr>
          </a:p>
        </p:txBody>
      </p:sp>
      <p:sp>
        <p:nvSpPr>
          <p:cNvPr id="10" name="圆角矩形 9"/>
          <p:cNvSpPr/>
          <p:nvPr/>
        </p:nvSpPr>
        <p:spPr>
          <a:xfrm>
            <a:off x="2012070" y="2133323"/>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2</a:t>
            </a:r>
            <a:endParaRPr lang="zh-CN" altLang="en-US" sz="3600" b="1" dirty="0">
              <a:solidFill>
                <a:prstClr val="black"/>
              </a:solidFill>
            </a:endParaRPr>
          </a:p>
        </p:txBody>
      </p:sp>
      <p:sp>
        <p:nvSpPr>
          <p:cNvPr id="11" name="圆角矩形 10"/>
          <p:cNvSpPr/>
          <p:nvPr/>
        </p:nvSpPr>
        <p:spPr>
          <a:xfrm>
            <a:off x="3049982" y="2133650"/>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srgbClr val="000000"/>
                </a:solidFill>
              </a:rPr>
              <a:t>图的相关术语</a:t>
            </a:r>
          </a:p>
        </p:txBody>
      </p:sp>
      <p:sp>
        <p:nvSpPr>
          <p:cNvPr id="16" name="圆角矩形 15"/>
          <p:cNvSpPr/>
          <p:nvPr/>
        </p:nvSpPr>
        <p:spPr>
          <a:xfrm>
            <a:off x="2032008" y="4085543"/>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4</a:t>
            </a:r>
            <a:endParaRPr lang="zh-CN" altLang="en-US" sz="3600" b="1" dirty="0">
              <a:solidFill>
                <a:prstClr val="black"/>
              </a:solidFill>
            </a:endParaRPr>
          </a:p>
        </p:txBody>
      </p:sp>
      <p:sp>
        <p:nvSpPr>
          <p:cNvPr id="17" name="圆角矩形 16"/>
          <p:cNvSpPr/>
          <p:nvPr/>
        </p:nvSpPr>
        <p:spPr>
          <a:xfrm>
            <a:off x="3069920" y="4077866"/>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srgbClr val="000000"/>
                </a:solidFill>
              </a:rPr>
              <a:t>邻接矩阵和</a:t>
            </a:r>
            <a:r>
              <a:rPr lang="zh-CN" altLang="en-US" sz="3600" b="1">
                <a:solidFill>
                  <a:srgbClr val="000000"/>
                </a:solidFill>
              </a:rPr>
              <a:t>邻接</a:t>
            </a:r>
            <a:r>
              <a:rPr lang="zh-CN" altLang="en-US" sz="3600" b="1" smtClean="0">
                <a:solidFill>
                  <a:srgbClr val="000000"/>
                </a:solidFill>
              </a:rPr>
              <a:t>表</a:t>
            </a:r>
            <a:endParaRPr lang="zh-CN" altLang="en-US" sz="3600" b="1">
              <a:solidFill>
                <a:srgbClr val="000000"/>
              </a:solidFill>
            </a:endParaRPr>
          </a:p>
        </p:txBody>
      </p:sp>
      <p:sp>
        <p:nvSpPr>
          <p:cNvPr id="9" name="圆角矩形 8"/>
          <p:cNvSpPr/>
          <p:nvPr/>
        </p:nvSpPr>
        <p:spPr>
          <a:xfrm>
            <a:off x="2012070" y="1133215"/>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1</a:t>
            </a:r>
            <a:endParaRPr lang="zh-CN" altLang="en-US" sz="3600" b="1" dirty="0">
              <a:solidFill>
                <a:prstClr val="black"/>
              </a:solidFill>
            </a:endParaRPr>
          </a:p>
        </p:txBody>
      </p:sp>
      <p:sp>
        <p:nvSpPr>
          <p:cNvPr id="12" name="圆角矩形 11"/>
          <p:cNvSpPr/>
          <p:nvPr/>
        </p:nvSpPr>
        <p:spPr>
          <a:xfrm>
            <a:off x="3049982" y="1125538"/>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srgbClr val="000000"/>
                </a:solidFill>
              </a:rPr>
              <a:t>图的定义和种类</a:t>
            </a:r>
            <a:endParaRPr lang="zh-CN" altLang="en-US" sz="3600" b="1" dirty="0">
              <a:solidFill>
                <a:srgbClr val="000000"/>
              </a:solidFill>
            </a:endParaRPr>
          </a:p>
        </p:txBody>
      </p:sp>
      <p:sp>
        <p:nvSpPr>
          <p:cNvPr id="13" name="圆角矩形 12"/>
          <p:cNvSpPr/>
          <p:nvPr/>
        </p:nvSpPr>
        <p:spPr>
          <a:xfrm>
            <a:off x="2061543" y="5093655"/>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5</a:t>
            </a:r>
            <a:endParaRPr lang="zh-CN" altLang="en-US" sz="3600" b="1" dirty="0">
              <a:solidFill>
                <a:prstClr val="black"/>
              </a:solidFill>
            </a:endParaRPr>
          </a:p>
        </p:txBody>
      </p:sp>
      <p:sp>
        <p:nvSpPr>
          <p:cNvPr id="14" name="圆角矩形 13"/>
          <p:cNvSpPr/>
          <p:nvPr/>
        </p:nvSpPr>
        <p:spPr>
          <a:xfrm>
            <a:off x="3099455" y="5085978"/>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srgbClr val="000000"/>
                </a:solidFill>
              </a:rPr>
              <a:t>深度优先搜索和广度优先搜索</a:t>
            </a:r>
          </a:p>
        </p:txBody>
      </p:sp>
    </p:spTree>
    <p:extLst>
      <p:ext uri="{BB962C8B-B14F-4D97-AF65-F5344CB8AC3E}">
        <p14:creationId xmlns:p14="http://schemas.microsoft.com/office/powerpoint/2010/main" val="12246870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a:bodyPr>
          <a:lstStyle/>
          <a:p>
            <a:r>
              <a:rPr lang="zh-CN" altLang="zh-CN"/>
              <a:t>假设一个无向连通图中有</a:t>
            </a:r>
            <a:r>
              <a:rPr lang="en-US" altLang="zh-CN"/>
              <a:t>n</a:t>
            </a:r>
            <a:r>
              <a:rPr lang="zh-CN" altLang="zh-CN"/>
              <a:t>个顶点和</a:t>
            </a:r>
            <a:r>
              <a:rPr lang="en-US" altLang="zh-CN"/>
              <a:t>e</a:t>
            </a:r>
            <a:r>
              <a:rPr lang="zh-CN" altLang="zh-CN"/>
              <a:t>条边，由图中的</a:t>
            </a:r>
            <a:r>
              <a:rPr lang="zh-CN" altLang="zh-CN">
                <a:solidFill>
                  <a:srgbClr val="FF0000"/>
                </a:solidFill>
              </a:rPr>
              <a:t>全部</a:t>
            </a:r>
            <a:r>
              <a:rPr lang="en-US" altLang="zh-CN">
                <a:solidFill>
                  <a:srgbClr val="FF0000"/>
                </a:solidFill>
              </a:rPr>
              <a:t>n</a:t>
            </a:r>
            <a:r>
              <a:rPr lang="zh-CN" altLang="zh-CN">
                <a:solidFill>
                  <a:srgbClr val="FF0000"/>
                </a:solidFill>
              </a:rPr>
              <a:t>个顶点和</a:t>
            </a:r>
            <a:r>
              <a:rPr lang="en-US" altLang="zh-CN">
                <a:solidFill>
                  <a:srgbClr val="FF0000"/>
                </a:solidFill>
              </a:rPr>
              <a:t>e</a:t>
            </a:r>
            <a:r>
              <a:rPr lang="zh-CN" altLang="zh-CN">
                <a:solidFill>
                  <a:srgbClr val="FF0000"/>
                </a:solidFill>
              </a:rPr>
              <a:t>条边中的</a:t>
            </a:r>
            <a:r>
              <a:rPr lang="en-US" altLang="zh-CN">
                <a:solidFill>
                  <a:srgbClr val="FF0000"/>
                </a:solidFill>
              </a:rPr>
              <a:t>n-1</a:t>
            </a:r>
            <a:r>
              <a:rPr lang="zh-CN" altLang="zh-CN">
                <a:solidFill>
                  <a:srgbClr val="FF0000"/>
                </a:solidFill>
              </a:rPr>
              <a:t>条边构成的一个极小的连通子图</a:t>
            </a:r>
            <a:r>
              <a:rPr lang="zh-CN" altLang="zh-CN"/>
              <a:t>，称为此连通图的生成树。生成树一般是不唯一的。</a:t>
            </a:r>
          </a:p>
          <a:p>
            <a:r>
              <a:rPr lang="zh-CN" altLang="zh-CN"/>
              <a:t>生成树是含有</a:t>
            </a:r>
            <a:r>
              <a:rPr lang="en-US" altLang="zh-CN"/>
              <a:t>n</a:t>
            </a:r>
            <a:r>
              <a:rPr lang="zh-CN" altLang="zh-CN"/>
              <a:t>个顶点</a:t>
            </a:r>
            <a:r>
              <a:rPr lang="en-US" altLang="zh-CN"/>
              <a:t>n-1</a:t>
            </a:r>
            <a:r>
              <a:rPr lang="zh-CN" altLang="zh-CN"/>
              <a:t>条</a:t>
            </a:r>
            <a:r>
              <a:rPr lang="zh-CN" altLang="zh-CN" smtClean="0"/>
              <a:t>边连通</a:t>
            </a:r>
            <a:r>
              <a:rPr lang="zh-CN" altLang="zh-CN"/>
              <a:t>无环的图，是</a:t>
            </a:r>
            <a:r>
              <a:rPr lang="zh-CN" altLang="zh-CN">
                <a:solidFill>
                  <a:srgbClr val="FF0000"/>
                </a:solidFill>
              </a:rPr>
              <a:t>介于不连通和的有</a:t>
            </a:r>
            <a:r>
              <a:rPr lang="zh-CN" altLang="zh-CN" smtClean="0">
                <a:solidFill>
                  <a:srgbClr val="FF0000"/>
                </a:solidFill>
              </a:rPr>
              <a:t>回路</a:t>
            </a:r>
            <a:r>
              <a:rPr lang="zh-CN" altLang="en-US" smtClean="0"/>
              <a:t>的</a:t>
            </a:r>
            <a:r>
              <a:rPr lang="zh-CN" altLang="zh-CN" smtClean="0"/>
              <a:t>分界点</a:t>
            </a:r>
            <a:r>
              <a:rPr lang="zh-CN" altLang="zh-CN"/>
              <a:t>，即若在生成树中删除一条边，则该图不连通，若在生成树中增加一条边，则该图一定会产生回路。</a:t>
            </a:r>
          </a:p>
          <a:p>
            <a:r>
              <a:rPr lang="zh-CN" altLang="zh-CN" smtClean="0"/>
              <a:t>生成</a:t>
            </a:r>
            <a:r>
              <a:rPr lang="zh-CN" altLang="zh-CN"/>
              <a:t>树</a:t>
            </a:r>
            <a:r>
              <a:rPr lang="zh-CN" altLang="zh-CN" smtClean="0"/>
              <a:t>即自由</a:t>
            </a:r>
            <a:r>
              <a:rPr lang="zh-CN" altLang="zh-CN"/>
              <a:t>树、无根树</a:t>
            </a:r>
            <a:r>
              <a:rPr lang="zh-CN" altLang="zh-CN" smtClean="0"/>
              <a:t>，</a:t>
            </a:r>
            <a:r>
              <a:rPr lang="zh-CN" altLang="zh-CN"/>
              <a:t>只不过现在</a:t>
            </a:r>
            <a:r>
              <a:rPr lang="zh-CN" altLang="zh-CN" smtClean="0"/>
              <a:t>由连通图</a:t>
            </a:r>
            <a:r>
              <a:rPr lang="zh-CN" altLang="zh-CN"/>
              <a:t>产生</a:t>
            </a:r>
            <a:r>
              <a:rPr lang="zh-CN" altLang="zh-CN" smtClean="0"/>
              <a:t>。</a:t>
            </a:r>
            <a:endParaRPr lang="zh-CN" altLang="zh-CN"/>
          </a:p>
          <a:p>
            <a:r>
              <a:rPr lang="zh-CN" altLang="zh-CN"/>
              <a:t>由非连通图的各个连通分量的生成树构成的</a:t>
            </a:r>
            <a:r>
              <a:rPr lang="zh-CN" altLang="zh-CN" smtClean="0"/>
              <a:t>集合称为</a:t>
            </a:r>
            <a:r>
              <a:rPr lang="zh-CN" altLang="zh-CN"/>
              <a:t>该非连通图的</a:t>
            </a:r>
            <a:r>
              <a:rPr lang="zh-CN" altLang="zh-CN">
                <a:solidFill>
                  <a:srgbClr val="FF0000"/>
                </a:solidFill>
              </a:rPr>
              <a:t>生成森林</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zh-CN" b="1"/>
              <a:t>生成树和生成</a:t>
            </a:r>
            <a:r>
              <a:rPr lang="zh-CN" altLang="zh-CN" b="1" smtClean="0"/>
              <a:t>森林</a:t>
            </a:r>
            <a:endParaRPr lang="zh-CN" altLang="en-US"/>
          </a:p>
        </p:txBody>
      </p:sp>
    </p:spTree>
    <p:extLst>
      <p:ext uri="{BB962C8B-B14F-4D97-AF65-F5344CB8AC3E}">
        <p14:creationId xmlns:p14="http://schemas.microsoft.com/office/powerpoint/2010/main" val="57410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6694" y="189434"/>
            <a:ext cx="10233473" cy="648527"/>
          </a:xfrm>
        </p:spPr>
        <p:txBody>
          <a:bodyPr>
            <a:normAutofit fontScale="90000"/>
          </a:bodyPr>
          <a:lstStyle/>
          <a:p>
            <a:r>
              <a:rPr lang="zh-CN" altLang="en-US"/>
              <a:t>生成树和生成森林</a:t>
            </a:r>
          </a:p>
        </p:txBody>
      </p:sp>
      <p:graphicFrame>
        <p:nvGraphicFramePr>
          <p:cNvPr id="4" name="表格 3"/>
          <p:cNvGraphicFramePr>
            <a:graphicFrameLocks noGrp="1"/>
          </p:cNvGraphicFramePr>
          <p:nvPr>
            <p:extLst>
              <p:ext uri="{D42A27DB-BD31-4B8C-83A1-F6EECF244321}">
                <p14:modId xmlns:p14="http://schemas.microsoft.com/office/powerpoint/2010/main" val="1610018746"/>
              </p:ext>
            </p:extLst>
          </p:nvPr>
        </p:nvGraphicFramePr>
        <p:xfrm>
          <a:off x="1558702" y="910565"/>
          <a:ext cx="9289031" cy="5543565"/>
        </p:xfrm>
        <a:graphic>
          <a:graphicData uri="http://schemas.openxmlformats.org/drawingml/2006/table">
            <a:tbl>
              <a:tblPr firstRow="1" firstCol="1" bandRow="1">
                <a:tableStyleId>{5940675A-B579-460E-94D1-54222C63F5DA}</a:tableStyleId>
              </a:tblPr>
              <a:tblGrid>
                <a:gridCol w="2417110"/>
                <a:gridCol w="2346193"/>
                <a:gridCol w="2178354"/>
                <a:gridCol w="2347374"/>
              </a:tblGrid>
              <a:tr h="792088">
                <a:tc>
                  <a:txBody>
                    <a:bodyPr/>
                    <a:lstStyle/>
                    <a:p>
                      <a:pPr algn="ctr">
                        <a:spcAft>
                          <a:spcPts val="0"/>
                        </a:spcAft>
                      </a:pPr>
                      <a:r>
                        <a:rPr lang="zh-CN" sz="2400" kern="100">
                          <a:effectLst/>
                        </a:rPr>
                        <a:t>连通图</a:t>
                      </a:r>
                      <a:r>
                        <a:rPr lang="en-US" sz="2400" kern="100">
                          <a:effectLst/>
                        </a:rPr>
                        <a:t>G1</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G1</a:t>
                      </a:r>
                      <a:r>
                        <a:rPr lang="zh-CN" sz="2400" kern="100">
                          <a:effectLst/>
                        </a:rPr>
                        <a:t>的生成树</a:t>
                      </a:r>
                      <a:r>
                        <a:rPr lang="en-US" sz="2400" kern="100">
                          <a:effectLst/>
                        </a:rPr>
                        <a:t>1</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G1</a:t>
                      </a:r>
                      <a:r>
                        <a:rPr lang="zh-CN" sz="2400" kern="100">
                          <a:effectLst/>
                        </a:rPr>
                        <a:t>的生成树</a:t>
                      </a:r>
                      <a:r>
                        <a:rPr lang="en-US" sz="2400" kern="100">
                          <a:effectLst/>
                        </a:rPr>
                        <a:t>2</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G1</a:t>
                      </a:r>
                      <a:r>
                        <a:rPr lang="zh-CN" sz="2400" kern="100">
                          <a:effectLst/>
                        </a:rPr>
                        <a:t>的生成树</a:t>
                      </a:r>
                      <a:r>
                        <a:rPr lang="en-US" sz="2400" kern="100">
                          <a:effectLst/>
                        </a:rPr>
                        <a:t>3</a:t>
                      </a:r>
                      <a:endParaRPr lang="zh-CN" sz="2400" kern="100">
                        <a:effectLst/>
                        <a:latin typeface="Times New Roman"/>
                        <a:ea typeface="宋体"/>
                        <a:cs typeface="Times New Roman"/>
                      </a:endParaRPr>
                    </a:p>
                  </a:txBody>
                  <a:tcPr marL="68580" marR="68580" marT="0" marB="0" anchor="ctr"/>
                </a:tc>
              </a:tr>
              <a:tr h="2159189">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r>
              <a:tr h="430997">
                <a:tc>
                  <a:txBody>
                    <a:bodyPr/>
                    <a:lstStyle/>
                    <a:p>
                      <a:pPr algn="ctr">
                        <a:spcAft>
                          <a:spcPts val="0"/>
                        </a:spcAft>
                      </a:pPr>
                      <a:r>
                        <a:rPr lang="zh-CN" altLang="en-US" sz="2400" kern="100" smtClean="0">
                          <a:effectLst/>
                        </a:rPr>
                        <a:t>非</a:t>
                      </a:r>
                      <a:r>
                        <a:rPr lang="zh-CN" sz="2400" kern="100" smtClean="0">
                          <a:effectLst/>
                        </a:rPr>
                        <a:t>连通图</a:t>
                      </a:r>
                      <a:r>
                        <a:rPr lang="en-US" sz="2400" kern="100" smtClean="0">
                          <a:effectLst/>
                        </a:rPr>
                        <a:t>G5</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smtClean="0">
                          <a:effectLst/>
                        </a:rPr>
                        <a:t>G5</a:t>
                      </a:r>
                      <a:r>
                        <a:rPr lang="zh-CN" sz="2400" kern="100" smtClean="0">
                          <a:effectLst/>
                        </a:rPr>
                        <a:t>的生成</a:t>
                      </a:r>
                      <a:r>
                        <a:rPr lang="zh-CN" altLang="en-US" sz="2400" kern="100" smtClean="0">
                          <a:effectLst/>
                        </a:rPr>
                        <a:t>森林</a:t>
                      </a:r>
                      <a:r>
                        <a:rPr lang="en-US" altLang="zh-CN" sz="2400" kern="100" smtClean="0">
                          <a:effectLst/>
                        </a:rPr>
                        <a:t>1</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altLang="zh-CN" sz="2400" kern="100" smtClean="0">
                          <a:effectLst/>
                        </a:rPr>
                        <a:t>G5</a:t>
                      </a:r>
                      <a:r>
                        <a:rPr lang="zh-CN" altLang="zh-CN" sz="2400" kern="100" smtClean="0">
                          <a:effectLst/>
                        </a:rPr>
                        <a:t>的生成</a:t>
                      </a:r>
                      <a:r>
                        <a:rPr lang="zh-CN" altLang="en-US" sz="2400" kern="100" smtClean="0">
                          <a:effectLst/>
                        </a:rPr>
                        <a:t>森林</a:t>
                      </a:r>
                      <a:r>
                        <a:rPr lang="en-US" altLang="zh-CN" sz="2400" kern="100" smtClean="0">
                          <a:effectLst/>
                        </a:rPr>
                        <a:t>2</a:t>
                      </a:r>
                      <a:endParaRPr lang="zh-CN" altLang="zh-CN" sz="2400" kern="100">
                        <a:effectLst/>
                        <a:latin typeface="Times New Roman"/>
                        <a:ea typeface="+mn-ea"/>
                        <a:cs typeface="Times New Roman"/>
                      </a:endParaRPr>
                    </a:p>
                  </a:txBody>
                  <a:tcPr marL="68580" marR="68580" marT="0" marB="0" anchor="ctr"/>
                </a:tc>
                <a:tc>
                  <a:txBody>
                    <a:bodyPr/>
                    <a:lstStyle/>
                    <a:p>
                      <a:pPr algn="ctr">
                        <a:spcAft>
                          <a:spcPts val="0"/>
                        </a:spcAft>
                      </a:pPr>
                      <a:r>
                        <a:rPr lang="en-US" altLang="zh-CN" sz="2400" kern="100" smtClean="0">
                          <a:effectLst/>
                        </a:rPr>
                        <a:t>……</a:t>
                      </a:r>
                      <a:endParaRPr lang="zh-CN" altLang="zh-CN" sz="2400" kern="100">
                        <a:effectLst/>
                        <a:latin typeface="Times New Roman"/>
                        <a:ea typeface="+mn-ea"/>
                        <a:cs typeface="Times New Roman"/>
                      </a:endParaRPr>
                    </a:p>
                  </a:txBody>
                  <a:tcPr marL="68580" marR="68580" marT="0" marB="0" anchor="ctr"/>
                </a:tc>
              </a:tr>
              <a:tr h="2161291">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endParaRPr lang="en-US"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smtClean="0">
                          <a:effectLst/>
                          <a:latin typeface="Times New Roman"/>
                          <a:ea typeface="宋体"/>
                          <a:cs typeface="Times New Roman"/>
                        </a:rPr>
                        <a:t>……</a:t>
                      </a:r>
                      <a:endParaRPr lang="en-US" sz="2400" kern="100">
                        <a:effectLst/>
                        <a:latin typeface="Times New Roman"/>
                        <a:ea typeface="宋体"/>
                        <a:cs typeface="Times New Roman"/>
                      </a:endParaRPr>
                    </a:p>
                  </a:txBody>
                  <a:tcPr marL="68580" marR="68580" marT="0" marB="0"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34199435"/>
              </p:ext>
            </p:extLst>
          </p:nvPr>
        </p:nvGraphicFramePr>
        <p:xfrm>
          <a:off x="1918014" y="1845618"/>
          <a:ext cx="1844513" cy="1944216"/>
        </p:xfrm>
        <a:graphic>
          <a:graphicData uri="http://schemas.openxmlformats.org/presentationml/2006/ole">
            <mc:AlternateContent xmlns:mc="http://schemas.openxmlformats.org/markup-compatibility/2006">
              <mc:Choice xmlns:v="urn:schemas-microsoft-com:vml" Requires="v">
                <p:oleObj spid="_x0000_s79160" name="Visio" r:id="rId3" imgW="3819556" imgH="4000339" progId="Visio.Drawing.15">
                  <p:embed/>
                </p:oleObj>
              </mc:Choice>
              <mc:Fallback>
                <p:oleObj name="Visio" r:id="rId3" imgW="3819556" imgH="4000339"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014" y="1845618"/>
                        <a:ext cx="1844513" cy="194421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67543170"/>
              </p:ext>
            </p:extLst>
          </p:nvPr>
        </p:nvGraphicFramePr>
        <p:xfrm>
          <a:off x="6527254" y="1845618"/>
          <a:ext cx="1827895" cy="1944216"/>
        </p:xfrm>
        <a:graphic>
          <a:graphicData uri="http://schemas.openxmlformats.org/presentationml/2006/ole">
            <mc:AlternateContent xmlns:mc="http://schemas.openxmlformats.org/markup-compatibility/2006">
              <mc:Choice xmlns:v="urn:schemas-microsoft-com:vml" Requires="v">
                <p:oleObj spid="_x0000_s79161" name="Visio" r:id="rId5" imgW="3819556" imgH="4000339" progId="Visio.Drawing.15">
                  <p:embed/>
                </p:oleObj>
              </mc:Choice>
              <mc:Fallback>
                <p:oleObj name="Visio" r:id="rId5" imgW="3819556" imgH="4000339"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254" y="1845618"/>
                        <a:ext cx="1827895" cy="194421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2593700"/>
              </p:ext>
            </p:extLst>
          </p:nvPr>
        </p:nvGraphicFramePr>
        <p:xfrm>
          <a:off x="4371315" y="1917626"/>
          <a:ext cx="1760196" cy="1872208"/>
        </p:xfrm>
        <a:graphic>
          <a:graphicData uri="http://schemas.openxmlformats.org/presentationml/2006/ole">
            <mc:AlternateContent xmlns:mc="http://schemas.openxmlformats.org/markup-compatibility/2006">
              <mc:Choice xmlns:v="urn:schemas-microsoft-com:vml" Requires="v">
                <p:oleObj spid="_x0000_s79162" name="Visio" r:id="rId7" imgW="3819556" imgH="4000339" progId="Visio.Drawing.15">
                  <p:embed/>
                </p:oleObj>
              </mc:Choice>
              <mc:Fallback>
                <p:oleObj name="Visio" r:id="rId7" imgW="3819556" imgH="4000339" progId="Visio.Drawing.15">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1315" y="1917626"/>
                        <a:ext cx="1760196" cy="187220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90961840"/>
              </p:ext>
            </p:extLst>
          </p:nvPr>
        </p:nvGraphicFramePr>
        <p:xfrm>
          <a:off x="8759502" y="1773610"/>
          <a:ext cx="1827895" cy="1944216"/>
        </p:xfrm>
        <a:graphic>
          <a:graphicData uri="http://schemas.openxmlformats.org/presentationml/2006/ole">
            <mc:AlternateContent xmlns:mc="http://schemas.openxmlformats.org/markup-compatibility/2006">
              <mc:Choice xmlns:v="urn:schemas-microsoft-com:vml" Requires="v">
                <p:oleObj spid="_x0000_s79163" name="Visio" r:id="rId9" imgW="3819556" imgH="4000339" progId="Visio.Drawing.15">
                  <p:embed/>
                </p:oleObj>
              </mc:Choice>
              <mc:Fallback>
                <p:oleObj name="Visio" r:id="rId9" imgW="3819556" imgH="4000339" progId="Visio.Drawing.15">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9502" y="1773610"/>
                        <a:ext cx="1827895" cy="1944216"/>
                      </a:xfrm>
                      <a:prstGeom prst="rect">
                        <a:avLst/>
                      </a:prstGeom>
                      <a:noFill/>
                    </p:spPr>
                  </p:pic>
                </p:oleObj>
              </mc:Fallback>
            </mc:AlternateContent>
          </a:graphicData>
        </a:graphic>
      </p:graphicFrame>
      <p:pic>
        <p:nvPicPr>
          <p:cNvPr id="788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2263" y="4509914"/>
            <a:ext cx="1725830" cy="180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8"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7254" y="4461473"/>
            <a:ext cx="1719940" cy="1801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9"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2313" y="4461473"/>
            <a:ext cx="1743239" cy="190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79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图的抽象数据数据类型</a:t>
            </a:r>
          </a:p>
        </p:txBody>
      </p:sp>
    </p:spTree>
    <p:extLst>
      <p:ext uri="{BB962C8B-B14F-4D97-AF65-F5344CB8AC3E}">
        <p14:creationId xmlns:p14="http://schemas.microsoft.com/office/powerpoint/2010/main" val="2081475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981522"/>
            <a:ext cx="10736814" cy="5760639"/>
          </a:xfrm>
        </p:spPr>
        <p:txBody>
          <a:bodyPr>
            <a:normAutofit fontScale="55000" lnSpcReduction="20000"/>
          </a:bodyPr>
          <a:lstStyle/>
          <a:p>
            <a:r>
              <a:rPr lang="zh-CN" altLang="en-US"/>
              <a:t>图由一个非空的顶点集和一个边集组成，每条边表示的是一对顶点间的关系。图的基本操作主要有：</a:t>
            </a:r>
          </a:p>
          <a:p>
            <a:r>
              <a:rPr lang="en-US" altLang="zh-CN"/>
              <a:t>1</a:t>
            </a:r>
            <a:r>
              <a:rPr lang="zh-CN" altLang="en-US"/>
              <a:t>）初始化图结构</a:t>
            </a:r>
            <a:r>
              <a:rPr lang="en-US" altLang="zh-CN"/>
              <a:t>(init)</a:t>
            </a:r>
          </a:p>
          <a:p>
            <a:r>
              <a:rPr lang="en-US" altLang="zh-CN"/>
              <a:t>2</a:t>
            </a:r>
            <a:r>
              <a:rPr lang="zh-CN" altLang="en-US"/>
              <a:t>）根据输入信息创建一个图</a:t>
            </a:r>
            <a:r>
              <a:rPr lang="en-US" altLang="zh-CN"/>
              <a:t>(create)</a:t>
            </a:r>
          </a:p>
          <a:p>
            <a:r>
              <a:rPr lang="en-US" altLang="zh-CN"/>
              <a:t>3</a:t>
            </a:r>
            <a:r>
              <a:rPr lang="zh-CN" altLang="en-US" smtClean="0"/>
              <a:t>）增加一</a:t>
            </a:r>
            <a:r>
              <a:rPr lang="zh-CN" altLang="en-US"/>
              <a:t>个顶点</a:t>
            </a:r>
            <a:r>
              <a:rPr lang="en-US" altLang="zh-CN"/>
              <a:t>(addVertex)</a:t>
            </a:r>
          </a:p>
          <a:p>
            <a:r>
              <a:rPr lang="en-US" altLang="zh-CN"/>
              <a:t>4</a:t>
            </a:r>
            <a:r>
              <a:rPr lang="zh-CN" altLang="en-US"/>
              <a:t>）删除一个顶点</a:t>
            </a:r>
            <a:r>
              <a:rPr lang="en-US" altLang="zh-CN"/>
              <a:t>(removeVertex)</a:t>
            </a:r>
          </a:p>
          <a:p>
            <a:r>
              <a:rPr lang="en-US" altLang="zh-CN"/>
              <a:t>5</a:t>
            </a:r>
            <a:r>
              <a:rPr lang="zh-CN" altLang="en-US"/>
              <a:t>）增加一条边</a:t>
            </a:r>
            <a:r>
              <a:rPr lang="en-US" altLang="zh-CN"/>
              <a:t>(addEdge)</a:t>
            </a:r>
          </a:p>
          <a:p>
            <a:r>
              <a:rPr lang="en-US" altLang="zh-CN"/>
              <a:t>6</a:t>
            </a:r>
            <a:r>
              <a:rPr lang="zh-CN" altLang="en-US"/>
              <a:t>）删除一条边</a:t>
            </a:r>
            <a:r>
              <a:rPr lang="en-US" altLang="zh-CN"/>
              <a:t>(removeEdge)</a:t>
            </a:r>
          </a:p>
          <a:p>
            <a:r>
              <a:rPr lang="en-US" altLang="zh-CN"/>
              <a:t>7</a:t>
            </a:r>
            <a:r>
              <a:rPr lang="zh-CN" altLang="en-US"/>
              <a:t>）获得指定顶点的编号</a:t>
            </a:r>
            <a:r>
              <a:rPr lang="en-US" altLang="zh-CN"/>
              <a:t>(locateVertex)</a:t>
            </a:r>
          </a:p>
          <a:p>
            <a:r>
              <a:rPr lang="en-US" altLang="zh-CN"/>
              <a:t>8</a:t>
            </a:r>
            <a:r>
              <a:rPr lang="zh-CN" altLang="en-US"/>
              <a:t>）求顶点</a:t>
            </a:r>
            <a:r>
              <a:rPr lang="en-US" altLang="zh-CN"/>
              <a:t>v</a:t>
            </a:r>
            <a:r>
              <a:rPr lang="zh-CN" altLang="en-US"/>
              <a:t>的第一个邻接点</a:t>
            </a:r>
            <a:r>
              <a:rPr lang="en-US" altLang="zh-CN"/>
              <a:t>(firstAdjVertex (v))</a:t>
            </a:r>
          </a:p>
          <a:p>
            <a:r>
              <a:rPr lang="en-US" altLang="zh-CN"/>
              <a:t>9</a:t>
            </a:r>
            <a:r>
              <a:rPr lang="zh-CN" altLang="en-US"/>
              <a:t>）求顶点</a:t>
            </a:r>
            <a:r>
              <a:rPr lang="en-US" altLang="zh-CN"/>
              <a:t>v</a:t>
            </a:r>
            <a:r>
              <a:rPr lang="zh-CN" altLang="en-US"/>
              <a:t>相对于</a:t>
            </a:r>
            <a:r>
              <a:rPr lang="en-US" altLang="zh-CN"/>
              <a:t>adj</a:t>
            </a:r>
            <a:r>
              <a:rPr lang="zh-CN" altLang="en-US"/>
              <a:t>的下一个邻接点</a:t>
            </a:r>
            <a:r>
              <a:rPr lang="en-US" altLang="zh-CN"/>
              <a:t>(nextAdjVertex(v,adj))</a:t>
            </a:r>
          </a:p>
          <a:p>
            <a:r>
              <a:rPr lang="en-US" altLang="zh-CN"/>
              <a:t>10</a:t>
            </a:r>
            <a:r>
              <a:rPr lang="zh-CN" altLang="en-US"/>
              <a:t>）求顶点</a:t>
            </a:r>
            <a:r>
              <a:rPr lang="en-US" altLang="zh-CN"/>
              <a:t>v</a:t>
            </a:r>
            <a:r>
              <a:rPr lang="zh-CN" altLang="en-US"/>
              <a:t>的度</a:t>
            </a:r>
            <a:r>
              <a:rPr lang="en-US" altLang="zh-CN"/>
              <a:t>(degree(v))</a:t>
            </a:r>
          </a:p>
          <a:p>
            <a:r>
              <a:rPr lang="en-US" altLang="zh-CN"/>
              <a:t>11</a:t>
            </a:r>
            <a:r>
              <a:rPr lang="zh-CN" altLang="en-US"/>
              <a:t>）对图进行深度优先搜索</a:t>
            </a:r>
            <a:r>
              <a:rPr lang="en-US" altLang="zh-CN"/>
              <a:t>(dfsTraverse)</a:t>
            </a:r>
          </a:p>
          <a:p>
            <a:r>
              <a:rPr lang="en-US" altLang="zh-CN"/>
              <a:t>12</a:t>
            </a:r>
            <a:r>
              <a:rPr lang="zh-CN" altLang="en-US"/>
              <a:t>）对图进行广度优先搜索</a:t>
            </a:r>
            <a:r>
              <a:rPr lang="en-US" altLang="zh-CN"/>
              <a:t>(bfsTraverse</a:t>
            </a:r>
            <a:r>
              <a:rPr lang="en-US" altLang="zh-CN" smtClean="0"/>
              <a:t>)</a:t>
            </a:r>
            <a:endParaRPr lang="zh-CN" altLang="en-US"/>
          </a:p>
        </p:txBody>
      </p:sp>
      <p:sp>
        <p:nvSpPr>
          <p:cNvPr id="3" name="标题 2"/>
          <p:cNvSpPr>
            <a:spLocks noGrp="1"/>
          </p:cNvSpPr>
          <p:nvPr>
            <p:ph type="title"/>
          </p:nvPr>
        </p:nvSpPr>
        <p:spPr/>
        <p:txBody>
          <a:bodyPr>
            <a:normAutofit fontScale="90000"/>
          </a:bodyPr>
          <a:lstStyle/>
          <a:p>
            <a:r>
              <a:rPr lang="zh-CN" altLang="en-US"/>
              <a:t>图的抽象数据类型</a:t>
            </a:r>
          </a:p>
        </p:txBody>
      </p:sp>
    </p:spTree>
    <p:extLst>
      <p:ext uri="{BB962C8B-B14F-4D97-AF65-F5344CB8AC3E}">
        <p14:creationId xmlns:p14="http://schemas.microsoft.com/office/powerpoint/2010/main" val="211159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图的存储结构</a:t>
            </a:r>
            <a:endParaRPr lang="zh-CN" altLang="en-US"/>
          </a:p>
        </p:txBody>
      </p:sp>
    </p:spTree>
    <p:extLst>
      <p:ext uri="{BB962C8B-B14F-4D97-AF65-F5344CB8AC3E}">
        <p14:creationId xmlns:p14="http://schemas.microsoft.com/office/powerpoint/2010/main" val="396144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5593949"/>
          </a:xfrm>
        </p:spPr>
        <p:txBody>
          <a:bodyPr>
            <a:normAutofit fontScale="92500" lnSpcReduction="20000"/>
          </a:bodyPr>
          <a:lstStyle/>
          <a:p>
            <a:r>
              <a:rPr lang="zh-CN" altLang="zh-CN"/>
              <a:t>四种类型的图：无向图、无向网、有向图和有向网</a:t>
            </a:r>
            <a:r>
              <a:rPr lang="zh-CN" altLang="zh-CN" smtClean="0"/>
              <a:t>。</a:t>
            </a:r>
            <a:endParaRPr lang="en-US" altLang="zh-CN" smtClean="0"/>
          </a:p>
          <a:p>
            <a:r>
              <a:rPr lang="zh-CN" altLang="zh-CN" smtClean="0"/>
              <a:t>这</a:t>
            </a:r>
            <a:r>
              <a:rPr lang="zh-CN" altLang="zh-CN"/>
              <a:t>四种类型的图的存储和操作方法基本相似，但有细节上的</a:t>
            </a:r>
            <a:r>
              <a:rPr lang="zh-CN" altLang="zh-CN" smtClean="0"/>
              <a:t>差别</a:t>
            </a:r>
            <a:r>
              <a:rPr lang="zh-CN" altLang="zh-CN"/>
              <a:t>，有各自不同的应用</a:t>
            </a:r>
            <a:r>
              <a:rPr lang="zh-CN" altLang="zh-CN" smtClean="0"/>
              <a:t>场景</a:t>
            </a:r>
            <a:r>
              <a:rPr lang="zh-CN" altLang="en-US" smtClean="0"/>
              <a:t>。</a:t>
            </a:r>
            <a:endParaRPr lang="en-US" altLang="zh-CN" smtClean="0"/>
          </a:p>
          <a:p>
            <a:r>
              <a:rPr lang="zh-CN" altLang="zh-CN" smtClean="0"/>
              <a:t>对</a:t>
            </a:r>
            <a:r>
              <a:rPr lang="en-US" altLang="zh-CN" smtClean="0"/>
              <a:t>4</a:t>
            </a:r>
            <a:r>
              <a:rPr lang="zh-CN" altLang="zh-CN"/>
              <a:t>种类型的图</a:t>
            </a:r>
            <a:r>
              <a:rPr lang="zh-CN" altLang="zh-CN" smtClean="0"/>
              <a:t>分开定义</a:t>
            </a:r>
            <a:r>
              <a:rPr lang="zh-CN" altLang="en-US" smtClean="0"/>
              <a:t>。</a:t>
            </a:r>
            <a:endParaRPr lang="en-US" altLang="zh-CN" smtClean="0"/>
          </a:p>
          <a:p>
            <a:r>
              <a:rPr lang="zh-CN" altLang="zh-CN" smtClean="0"/>
              <a:t>不管什么</a:t>
            </a:r>
            <a:r>
              <a:rPr lang="zh-CN" altLang="zh-CN"/>
              <a:t>类型的图，需要存储的</a:t>
            </a:r>
            <a:r>
              <a:rPr lang="zh-CN" altLang="zh-CN" smtClean="0"/>
              <a:t>信息</a:t>
            </a:r>
            <a:r>
              <a:rPr lang="zh-CN" altLang="en-US" smtClean="0"/>
              <a:t>都</a:t>
            </a:r>
            <a:r>
              <a:rPr lang="zh-CN" altLang="zh-CN" smtClean="0"/>
              <a:t>包括</a:t>
            </a:r>
            <a:r>
              <a:rPr lang="zh-CN" altLang="zh-CN"/>
              <a:t>：</a:t>
            </a:r>
          </a:p>
          <a:p>
            <a:r>
              <a:rPr lang="zh-CN" altLang="zh-CN"/>
              <a:t>（</a:t>
            </a:r>
            <a:r>
              <a:rPr lang="en-US" altLang="zh-CN"/>
              <a:t>1</a:t>
            </a:r>
            <a:r>
              <a:rPr lang="zh-CN" altLang="zh-CN"/>
              <a:t>）顶点信息：包括目前的顶点个数，每个顶点的值等。为简单起见，假设每个顶点的值为字符，在实际存储时通常给每个顶点一个编号，并按编号顺序依次存储于一维数组中。有时顶点信息直接简化为顶点编号。</a:t>
            </a:r>
          </a:p>
          <a:p>
            <a:r>
              <a:rPr lang="zh-CN" altLang="zh-CN"/>
              <a:t>（</a:t>
            </a:r>
            <a:r>
              <a:rPr lang="en-US" altLang="zh-CN"/>
              <a:t>2</a:t>
            </a:r>
            <a:r>
              <a:rPr lang="zh-CN" altLang="zh-CN"/>
              <a:t>）</a:t>
            </a:r>
            <a:r>
              <a:rPr lang="zh-CN" altLang="zh-CN" smtClean="0"/>
              <a:t>边信息</a:t>
            </a:r>
            <a:r>
              <a:rPr lang="zh-CN" altLang="zh-CN"/>
              <a:t>：包括具体的边数，以及每条边的表示。边的表示方法有多种，常见的存储方案主要有邻接矩阵和邻接表。对于带权图，还需表示边的权值</a:t>
            </a:r>
            <a:r>
              <a:rPr lang="zh-CN" altLang="zh-CN" smtClean="0"/>
              <a:t>。</a:t>
            </a:r>
            <a:endParaRPr lang="zh-CN" altLang="en-US"/>
          </a:p>
        </p:txBody>
      </p:sp>
      <p:sp>
        <p:nvSpPr>
          <p:cNvPr id="3" name="标题 2"/>
          <p:cNvSpPr>
            <a:spLocks noGrp="1"/>
          </p:cNvSpPr>
          <p:nvPr>
            <p:ph type="title"/>
          </p:nvPr>
        </p:nvSpPr>
        <p:spPr/>
        <p:txBody>
          <a:bodyPr>
            <a:normAutofit fontScale="90000"/>
          </a:bodyPr>
          <a:lstStyle/>
          <a:p>
            <a:r>
              <a:rPr lang="zh-CN" altLang="en-US"/>
              <a:t>说明</a:t>
            </a:r>
          </a:p>
        </p:txBody>
      </p:sp>
    </p:spTree>
    <p:extLst>
      <p:ext uri="{BB962C8B-B14F-4D97-AF65-F5344CB8AC3E}">
        <p14:creationId xmlns:p14="http://schemas.microsoft.com/office/powerpoint/2010/main" val="3373823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使用一个一维数组存储图中顶点的信息，使用一个矩阵存储图中边的信息。通常俗称为邻接矩阵表示法。</a:t>
            </a:r>
          </a:p>
          <a:p>
            <a:endParaRPr lang="zh-CN" altLang="en-US"/>
          </a:p>
        </p:txBody>
      </p:sp>
      <p:sp>
        <p:nvSpPr>
          <p:cNvPr id="3" name="标题 2"/>
          <p:cNvSpPr>
            <a:spLocks noGrp="1"/>
          </p:cNvSpPr>
          <p:nvPr>
            <p:ph type="title"/>
          </p:nvPr>
        </p:nvSpPr>
        <p:spPr/>
        <p:txBody>
          <a:bodyPr>
            <a:normAutofit fontScale="90000"/>
          </a:bodyPr>
          <a:lstStyle/>
          <a:p>
            <a:r>
              <a:rPr lang="zh-CN" altLang="zh-CN" smtClean="0"/>
              <a:t>数组</a:t>
            </a:r>
            <a:r>
              <a:rPr lang="zh-CN" altLang="en-US" smtClean="0"/>
              <a:t>（</a:t>
            </a:r>
            <a:r>
              <a:rPr lang="zh-CN" altLang="zh-CN">
                <a:solidFill>
                  <a:srgbClr val="FF0000"/>
                </a:solidFill>
              </a:rPr>
              <a:t>邻接矩阵</a:t>
            </a:r>
            <a:r>
              <a:rPr lang="zh-CN" altLang="en-US" smtClean="0"/>
              <a:t>）</a:t>
            </a:r>
            <a:r>
              <a:rPr lang="zh-CN" altLang="zh-CN" smtClean="0"/>
              <a:t>表示法</a:t>
            </a:r>
            <a:endParaRPr lang="zh-CN" altLang="en-US"/>
          </a:p>
        </p:txBody>
      </p:sp>
      <mc:AlternateContent xmlns:mc="http://schemas.openxmlformats.org/markup-compatibility/2006" xmlns:a14="http://schemas.microsoft.com/office/drawing/2010/main">
        <mc:Choice Requires="a14">
          <p:sp>
            <p:nvSpPr>
              <p:cNvPr id="4" name="矩形 3"/>
              <p:cNvSpPr/>
              <p:nvPr/>
            </p:nvSpPr>
            <p:spPr>
              <a:xfrm>
                <a:off x="1054646" y="2277666"/>
                <a:ext cx="11233248" cy="3124830"/>
              </a:xfrm>
              <a:prstGeom prst="rect">
                <a:avLst/>
              </a:prstGeom>
            </p:spPr>
            <p:txBody>
              <a:bodyPr wrap="square">
                <a:spAutoFit/>
              </a:bodyPr>
              <a:lstStyle/>
              <a:p>
                <a:pPr>
                  <a:lnSpc>
                    <a:spcPct val="150000"/>
                  </a:lnSpc>
                </a:pPr>
                <a:r>
                  <a:rPr lang="zh-CN" altLang="zh-CN" sz="2400"/>
                  <a:t>假设图</a:t>
                </a:r>
                <a:r>
                  <a:rPr lang="en-US" altLang="zh-CN" sz="2400"/>
                  <a:t>G=(V,E)</a:t>
                </a:r>
                <a:r>
                  <a:rPr lang="zh-CN" altLang="zh-CN" sz="2400"/>
                  <a:t>含有</a:t>
                </a:r>
                <a:r>
                  <a:rPr lang="en-US" altLang="zh-CN" sz="2400"/>
                  <a:t>n(n&gt;0)</a:t>
                </a:r>
                <a:r>
                  <a:rPr lang="zh-CN" altLang="zh-CN" sz="2400"/>
                  <a:t>个顶点，顶点</a:t>
                </a:r>
                <a:r>
                  <a:rPr lang="en-US" altLang="zh-CN" sz="2400"/>
                  <a:t>{v</a:t>
                </a:r>
                <a:r>
                  <a:rPr lang="en-US" altLang="zh-CN" sz="2400" baseline="-25000"/>
                  <a:t>0</a:t>
                </a:r>
                <a:r>
                  <a:rPr lang="en-US" altLang="zh-CN" sz="2400"/>
                  <a:t>,v</a:t>
                </a:r>
                <a:r>
                  <a:rPr lang="en-US" altLang="zh-CN" sz="2400" baseline="-25000"/>
                  <a:t>1</a:t>
                </a:r>
                <a:r>
                  <a:rPr lang="en-US" altLang="zh-CN" sz="2400"/>
                  <a:t>,…,v</a:t>
                </a:r>
                <a:r>
                  <a:rPr lang="en-US" altLang="zh-CN" sz="2400" baseline="-25000"/>
                  <a:t>n-1</a:t>
                </a:r>
                <a:r>
                  <a:rPr lang="en-US" altLang="zh-CN" sz="2400"/>
                  <a:t>}</a:t>
                </a:r>
                <a:r>
                  <a:rPr lang="zh-CN" altLang="zh-CN" sz="2400"/>
                  <a:t>依次存储在长度为</a:t>
                </a:r>
                <a:r>
                  <a:rPr lang="en-US" altLang="zh-CN" sz="2400"/>
                  <a:t>n</a:t>
                </a:r>
                <a:r>
                  <a:rPr lang="zh-CN" altLang="zh-CN" sz="2400"/>
                  <a:t>的一维数组</a:t>
                </a:r>
                <a:r>
                  <a:rPr lang="en-US" altLang="zh-CN" sz="2400"/>
                  <a:t>vertices</a:t>
                </a:r>
                <a:r>
                  <a:rPr lang="zh-CN" altLang="zh-CN" sz="2400"/>
                  <a:t>中，则图的邻接矩阵</a:t>
                </a:r>
                <a:r>
                  <a:rPr lang="en-US" altLang="zh-CN" sz="2400"/>
                  <a:t>arcs</a:t>
                </a:r>
                <a:r>
                  <a:rPr lang="zh-CN" altLang="zh-CN" sz="2400"/>
                  <a:t>是一个</a:t>
                </a:r>
                <a:r>
                  <a:rPr lang="en-US" altLang="zh-CN" sz="2400"/>
                  <a:t>n</a:t>
                </a:r>
                <a:r>
                  <a:rPr lang="zh-CN" altLang="zh-CN" sz="2400"/>
                  <a:t>行</a:t>
                </a:r>
                <a:r>
                  <a:rPr lang="en-US" altLang="zh-CN" sz="2400"/>
                  <a:t>n</a:t>
                </a:r>
                <a:r>
                  <a:rPr lang="zh-CN" altLang="zh-CN" sz="2400"/>
                  <a:t>列的方阵。</a:t>
                </a:r>
              </a:p>
              <a:p>
                <a:pPr>
                  <a:lnSpc>
                    <a:spcPct val="150000"/>
                  </a:lnSpc>
                </a:pPr>
                <a:r>
                  <a:rPr lang="zh-CN" altLang="zh-CN" sz="2400" smtClean="0"/>
                  <a:t>对于</a:t>
                </a:r>
                <a:r>
                  <a:rPr lang="zh-CN" altLang="en-US" sz="2400" smtClean="0"/>
                  <a:t>无权</a:t>
                </a:r>
                <a:r>
                  <a:rPr lang="zh-CN" altLang="zh-CN" sz="2400" smtClean="0"/>
                  <a:t>图</a:t>
                </a:r>
                <a:r>
                  <a:rPr lang="zh-CN" altLang="zh-CN" sz="2400"/>
                  <a:t>，定义如下：</a:t>
                </a: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400">
                          <a:latin typeface="Cambria Math"/>
                        </a:rPr>
                        <m:t>arcs</m:t>
                      </m:r>
                      <m:d>
                        <m:dPr>
                          <m:begChr m:val="["/>
                          <m:endChr m:val="]"/>
                          <m:ctrlPr>
                            <a:rPr lang="zh-CN" altLang="zh-CN" sz="2400" i="1">
                              <a:latin typeface="Cambria Math"/>
                            </a:rPr>
                          </m:ctrlPr>
                        </m:dPr>
                        <m:e>
                          <m:r>
                            <m:rPr>
                              <m:sty m:val="p"/>
                            </m:rPr>
                            <a:rPr lang="en-US" altLang="zh-CN" sz="2400">
                              <a:latin typeface="Cambria Math"/>
                            </a:rPr>
                            <m:t>i</m:t>
                          </m:r>
                        </m:e>
                      </m:d>
                      <m:d>
                        <m:dPr>
                          <m:begChr m:val="["/>
                          <m:endChr m:val="]"/>
                          <m:ctrlPr>
                            <a:rPr lang="zh-CN" altLang="zh-CN" sz="2400" i="1">
                              <a:latin typeface="Cambria Math"/>
                            </a:rPr>
                          </m:ctrlPr>
                        </m:dPr>
                        <m:e>
                          <m:r>
                            <m:rPr>
                              <m:sty m:val="p"/>
                            </m:rPr>
                            <a:rPr lang="en-US" altLang="zh-CN" sz="2400">
                              <a:latin typeface="Cambria Math"/>
                            </a:rPr>
                            <m:t>j</m:t>
                          </m:r>
                        </m:e>
                      </m:d>
                      <m:r>
                        <a:rPr lang="en-US" altLang="zh-CN" sz="2400">
                          <a:latin typeface="Cambria Math"/>
                        </a:rPr>
                        <m:t>=</m:t>
                      </m:r>
                      <m:d>
                        <m:dPr>
                          <m:begChr m:val="{"/>
                          <m:endChr m:val=""/>
                          <m:ctrlPr>
                            <a:rPr lang="zh-CN" altLang="zh-CN" sz="2400" i="1">
                              <a:latin typeface="Cambria Math"/>
                            </a:rPr>
                          </m:ctrlPr>
                        </m:dPr>
                        <m:e>
                          <m:m>
                            <m:mPr>
                              <m:mcs>
                                <m:mc>
                                  <m:mcPr>
                                    <m:count m:val="1"/>
                                    <m:mcJc m:val="center"/>
                                  </m:mcPr>
                                </m:mc>
                              </m:mcs>
                              <m:ctrlPr>
                                <a:rPr lang="zh-CN" altLang="zh-CN" sz="2400" i="1">
                                  <a:latin typeface="Cambria Math"/>
                                </a:rPr>
                              </m:ctrlPr>
                            </m:mPr>
                            <m:mr>
                              <m:e>
                                <m:r>
                                  <a:rPr lang="en-US" altLang="zh-CN" sz="2400">
                                    <a:latin typeface="Cambria Math"/>
                                  </a:rPr>
                                  <m:t>1  </m:t>
                                </m:r>
                                <m:d>
                                  <m:dPr>
                                    <m:ctrlPr>
                                      <a:rPr lang="zh-CN" altLang="zh-CN" sz="2400" i="1">
                                        <a:latin typeface="Cambria Math"/>
                                      </a:rPr>
                                    </m:ctrlPr>
                                  </m:dPr>
                                  <m:e>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i</m:t>
                                        </m:r>
                                      </m:sub>
                                    </m:sSub>
                                    <m:r>
                                      <a:rPr lang="en-US" altLang="zh-CN" sz="2400">
                                        <a:latin typeface="Cambria Math"/>
                                      </a:rPr>
                                      <m:t> ,</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j</m:t>
                                        </m:r>
                                      </m:sub>
                                    </m:sSub>
                                  </m:e>
                                </m:d>
                                <m:r>
                                  <a:rPr lang="en-US" altLang="zh-CN" sz="2400">
                                    <a:latin typeface="Cambria Math"/>
                                    <a:sym typeface="Symbol"/>
                                  </a:rPr>
                                  <m:t></m:t>
                                </m:r>
                                <m:r>
                                  <m:rPr>
                                    <m:sty m:val="p"/>
                                  </m:rPr>
                                  <a:rPr lang="en-US" altLang="zh-CN" sz="2400">
                                    <a:latin typeface="Cambria Math"/>
                                  </a:rPr>
                                  <m:t>E</m:t>
                                </m:r>
                                <m:r>
                                  <a:rPr lang="zh-CN" altLang="zh-CN" sz="2400">
                                    <a:latin typeface="Cambria Math"/>
                                  </a:rPr>
                                  <m:t>或</m:t>
                                </m:r>
                                <m:r>
                                  <a:rPr lang="en-US" altLang="zh-CN" sz="2400">
                                    <a:latin typeface="Cambria Math"/>
                                  </a:rPr>
                                  <m:t>&lt;</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i</m:t>
                                    </m:r>
                                  </m:sub>
                                </m:sSub>
                                <m:r>
                                  <a:rPr lang="en-US" altLang="zh-CN" sz="2400">
                                    <a:latin typeface="Cambria Math"/>
                                  </a:rPr>
                                  <m:t> ,</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j</m:t>
                                    </m:r>
                                  </m:sub>
                                </m:sSub>
                                <m:r>
                                  <a:rPr lang="en-US" altLang="zh-CN" sz="2400">
                                    <a:latin typeface="Cambria Math"/>
                                  </a:rPr>
                                  <m:t>&gt;</m:t>
                                </m:r>
                                <m:r>
                                  <a:rPr lang="en-US" altLang="zh-CN" sz="2400">
                                    <a:latin typeface="Cambria Math"/>
                                    <a:sym typeface="Symbol"/>
                                  </a:rPr>
                                  <m:t></m:t>
                                </m:r>
                                <m:r>
                                  <m:rPr>
                                    <m:sty m:val="p"/>
                                  </m:rPr>
                                  <a:rPr lang="en-US" altLang="zh-CN" sz="2400">
                                    <a:latin typeface="Cambria Math"/>
                                  </a:rPr>
                                  <m:t>E</m:t>
                                </m:r>
                              </m:e>
                            </m:mr>
                            <m:mr>
                              <m:e>
                                <m:r>
                                  <a:rPr lang="en-US" altLang="zh-CN" sz="2400">
                                    <a:latin typeface="Cambria Math"/>
                                  </a:rPr>
                                  <m:t>  0  </m:t>
                                </m:r>
                                <m:d>
                                  <m:dPr>
                                    <m:ctrlPr>
                                      <a:rPr lang="zh-CN" altLang="zh-CN" sz="2400" i="1">
                                        <a:latin typeface="Cambria Math"/>
                                      </a:rPr>
                                    </m:ctrlPr>
                                  </m:dPr>
                                  <m:e>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i</m:t>
                                        </m:r>
                                      </m:sub>
                                    </m:sSub>
                                    <m:r>
                                      <a:rPr lang="en-US" altLang="zh-CN" sz="2400">
                                        <a:latin typeface="Cambria Math"/>
                                      </a:rPr>
                                      <m:t> ,</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j</m:t>
                                        </m:r>
                                      </m:sub>
                                    </m:sSub>
                                  </m:e>
                                </m:d>
                                <m:r>
                                  <a:rPr lang="en-US" altLang="zh-CN" sz="2400">
                                    <a:latin typeface="Cambria Math"/>
                                  </a:rPr>
                                  <m:t> </m:t>
                                </m:r>
                                <m:r>
                                  <a:rPr lang="en-US" altLang="zh-CN" sz="2400">
                                    <a:latin typeface="Cambria Math"/>
                                    <a:sym typeface="Symbol"/>
                                  </a:rPr>
                                  <m:t></m:t>
                                </m:r>
                                <m:r>
                                  <m:rPr>
                                    <m:sty m:val="p"/>
                                  </m:rPr>
                                  <a:rPr lang="en-US" altLang="zh-CN" sz="2400">
                                    <a:latin typeface="Cambria Math"/>
                                  </a:rPr>
                                  <m:t>E</m:t>
                                </m:r>
                                <m:r>
                                  <a:rPr lang="zh-CN" altLang="zh-CN" sz="2400">
                                    <a:latin typeface="Cambria Math"/>
                                  </a:rPr>
                                  <m:t>或</m:t>
                                </m:r>
                                <m:r>
                                  <a:rPr lang="en-US" altLang="zh-CN" sz="2400">
                                    <a:latin typeface="Cambria Math"/>
                                  </a:rPr>
                                  <m:t>&lt;</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i</m:t>
                                    </m:r>
                                  </m:sub>
                                </m:sSub>
                                <m:r>
                                  <a:rPr lang="en-US" altLang="zh-CN" sz="2400">
                                    <a:latin typeface="Cambria Math"/>
                                  </a:rPr>
                                  <m:t> ,</m:t>
                                </m:r>
                                <m:sSub>
                                  <m:sSubPr>
                                    <m:ctrlPr>
                                      <a:rPr lang="zh-CN" altLang="zh-CN" sz="2400" i="1">
                                        <a:latin typeface="Cambria Math"/>
                                      </a:rPr>
                                    </m:ctrlPr>
                                  </m:sSubPr>
                                  <m:e>
                                    <m:r>
                                      <m:rPr>
                                        <m:sty m:val="p"/>
                                      </m:rPr>
                                      <a:rPr lang="en-US" altLang="zh-CN" sz="2400">
                                        <a:latin typeface="Cambria Math"/>
                                      </a:rPr>
                                      <m:t>v</m:t>
                                    </m:r>
                                  </m:e>
                                  <m:sub>
                                    <m:r>
                                      <m:rPr>
                                        <m:sty m:val="p"/>
                                      </m:rPr>
                                      <a:rPr lang="en-US" altLang="zh-CN" sz="2400">
                                        <a:latin typeface="Cambria Math"/>
                                      </a:rPr>
                                      <m:t>j</m:t>
                                    </m:r>
                                  </m:sub>
                                </m:sSub>
                                <m:r>
                                  <a:rPr lang="en-US" altLang="zh-CN" sz="2400">
                                    <a:latin typeface="Cambria Math"/>
                                  </a:rPr>
                                  <m:t>&gt;</m:t>
                                </m:r>
                                <m:r>
                                  <a:rPr lang="en-US" altLang="zh-CN" sz="2400">
                                    <a:latin typeface="Cambria Math"/>
                                    <a:sym typeface="Symbol"/>
                                  </a:rPr>
                                  <m:t></m:t>
                                </m:r>
                                <m:r>
                                  <m:rPr>
                                    <m:sty m:val="p"/>
                                  </m:rPr>
                                  <a:rPr lang="en-US" altLang="zh-CN" sz="2400">
                                    <a:latin typeface="Cambria Math"/>
                                  </a:rPr>
                                  <m:t>E</m:t>
                                </m:r>
                                <m:r>
                                  <a:rPr lang="en-US" altLang="zh-CN" sz="2400">
                                    <a:latin typeface="Cambria Math"/>
                                  </a:rPr>
                                  <m:t>  </m:t>
                                </m:r>
                              </m:e>
                            </m:mr>
                          </m:m>
                        </m:e>
                      </m:d>
                    </m:oMath>
                  </m:oMathPara>
                </a14:m>
                <a:endParaRPr lang="zh-CN" altLang="zh-CN" sz="2400"/>
              </a:p>
            </p:txBody>
          </p:sp>
        </mc:Choice>
        <mc:Fallback xmlns="">
          <p:sp>
            <p:nvSpPr>
              <p:cNvPr id="4" name="矩形 3"/>
              <p:cNvSpPr>
                <a:spLocks noRot="1" noChangeAspect="1" noMove="1" noResize="1" noEditPoints="1" noAdjustHandles="1" noChangeArrowheads="1" noChangeShapeType="1" noTextEdit="1"/>
              </p:cNvSpPr>
              <p:nvPr/>
            </p:nvSpPr>
            <p:spPr>
              <a:xfrm>
                <a:off x="1054646" y="2277666"/>
                <a:ext cx="11233248" cy="3124830"/>
              </a:xfrm>
              <a:prstGeom prst="rect">
                <a:avLst/>
              </a:prstGeom>
              <a:blipFill rotWithShape="1">
                <a:blip r:embed="rId2"/>
                <a:stretch>
                  <a:fillRect l="-8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00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无权图的邻接矩阵</a:t>
            </a:r>
            <a:endParaRPr lang="zh-CN" altLang="en-US"/>
          </a:p>
        </p:txBody>
      </p:sp>
      <mc:AlternateContent xmlns:mc="http://schemas.openxmlformats.org/markup-compatibility/2006" xmlns:a14="http://schemas.microsoft.com/office/drawing/2010/main">
        <mc:Choice Requires="a14">
          <p:sp>
            <p:nvSpPr>
              <p:cNvPr id="5" name="矩形 4"/>
              <p:cNvSpPr/>
              <p:nvPr/>
            </p:nvSpPr>
            <p:spPr>
              <a:xfrm>
                <a:off x="6082001" y="1202136"/>
                <a:ext cx="3155094" cy="2065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zh-CN" i="1">
                              <a:latin typeface="Cambria Math"/>
                            </a:rPr>
                          </m:ctrlPr>
                        </m:dPr>
                        <m:e>
                          <m:m>
                            <m:mPr>
                              <m:mcs>
                                <m:mc>
                                  <m:mcPr>
                                    <m:count m:val="6"/>
                                    <m:mcJc m:val="center"/>
                                  </m:mcPr>
                                </m:mc>
                              </m:mcs>
                              <m:ctrlPr>
                                <a:rPr lang="zh-CN" altLang="zh-CN" i="1">
                                  <a:latin typeface="Cambria Math"/>
                                </a:rPr>
                              </m:ctrlPr>
                            </m:mPr>
                            <m:mr>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0</m:t>
                                </m:r>
                              </m:e>
                            </m:mr>
                            <m:mr>
                              <m:e>
                                <m:r>
                                  <a:rPr lang="en-US" altLang="zh-CN" i="1">
                                    <a:latin typeface="Cambria Math"/>
                                  </a:rPr>
                                  <m:t>1</m:t>
                                </m:r>
                              </m:e>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0</m:t>
                                </m:r>
                              </m:e>
                            </m:mr>
                            <m:mr>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1</m:t>
                                </m:r>
                              </m:e>
                              <m:e>
                                <m:r>
                                  <a:rPr lang="en-US" altLang="zh-CN" i="1">
                                    <a:latin typeface="Cambria Math"/>
                                  </a:rPr>
                                  <m:t>1</m:t>
                                </m:r>
                              </m:e>
                              <m:e>
                                <m:r>
                                  <a:rPr lang="en-US" altLang="zh-CN" i="1">
                                    <a:latin typeface="Cambria Math"/>
                                  </a:rPr>
                                  <m:t>1</m:t>
                                </m:r>
                              </m:e>
                            </m:mr>
                            <m:mr>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1</m:t>
                                </m:r>
                              </m:e>
                            </m:mr>
                            <m:mr>
                              <m:e>
                                <m:r>
                                  <a:rPr lang="en-US" altLang="zh-CN" i="1">
                                    <a:latin typeface="Cambria Math"/>
                                  </a:rPr>
                                  <m:t>1</m:t>
                                </m:r>
                              </m:e>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0</m:t>
                                </m:r>
                              </m:e>
                            </m:mr>
                            <m:mr>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1</m:t>
                                </m:r>
                              </m:e>
                              <m:e>
                                <m:r>
                                  <a:rPr lang="en-US" altLang="zh-CN" i="1">
                                    <a:latin typeface="Cambria Math"/>
                                  </a:rPr>
                                  <m:t>0</m:t>
                                </m:r>
                              </m:e>
                              <m:e>
                                <m:r>
                                  <a:rPr lang="en-US" altLang="zh-CN" i="1">
                                    <a:latin typeface="Cambria Math"/>
                                  </a:rPr>
                                  <m:t>0</m:t>
                                </m:r>
                              </m:e>
                            </m:mr>
                          </m:m>
                        </m:e>
                      </m:d>
                    </m:oMath>
                  </m:oMathPara>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6082001" y="1202136"/>
                <a:ext cx="3155094" cy="2065758"/>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315372" y="4281751"/>
                <a:ext cx="2696636" cy="177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zh-CN" i="1">
                              <a:latin typeface="Cambria Math"/>
                            </a:rPr>
                          </m:ctrlPr>
                        </m:dPr>
                        <m:e>
                          <m:m>
                            <m:mPr>
                              <m:plcHide m:val="on"/>
                              <m:mcs>
                                <m:mc>
                                  <m:mcPr>
                                    <m:count m:val="5"/>
                                    <m:mcJc m:val="center"/>
                                  </m:mcPr>
                                </m:mc>
                              </m:mcs>
                              <m:ctrlPr>
                                <a:rPr lang="zh-CN" altLang="zh-CN" i="1">
                                  <a:latin typeface="Cambria Math"/>
                                </a:rPr>
                              </m:ctrlPr>
                            </m:mPr>
                            <m:mr>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1</m:t>
                                </m:r>
                              </m:e>
                            </m:mr>
                            <m:mr>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mr>
                            <m:mr>
                              <m:e>
                                <m:r>
                                  <a:rPr lang="en-US" altLang="zh-CN" i="1">
                                    <a:latin typeface="Cambria Math"/>
                                  </a:rPr>
                                  <m:t>0</m:t>
                                </m:r>
                              </m:e>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0</m:t>
                                </m:r>
                              </m:e>
                            </m:mr>
                            <m:mr>
                              <m:e>
                                <m:r>
                                  <a:rPr lang="en-US" altLang="zh-CN" i="1">
                                    <a:latin typeface="Cambria Math"/>
                                  </a:rPr>
                                  <m:t>1</m:t>
                                </m:r>
                              </m:e>
                              <m:e>
                                <m:r>
                                  <a:rPr lang="en-US" altLang="zh-CN" i="1">
                                    <a:latin typeface="Cambria Math"/>
                                  </a:rPr>
                                  <m:t>1</m:t>
                                </m:r>
                              </m:e>
                              <m:e>
                                <m:r>
                                  <a:rPr lang="en-US" altLang="zh-CN" i="1">
                                    <a:latin typeface="Cambria Math"/>
                                  </a:rPr>
                                  <m:t>0</m:t>
                                </m:r>
                              </m:e>
                              <m:e>
                                <m:r>
                                  <a:rPr lang="en-US" altLang="zh-CN" i="1">
                                    <a:latin typeface="Cambria Math"/>
                                  </a:rPr>
                                  <m:t>0</m:t>
                                </m:r>
                              </m:e>
                              <m:e>
                                <m:r>
                                  <a:rPr lang="en-US" altLang="zh-CN" i="1">
                                    <a:latin typeface="Cambria Math"/>
                                  </a:rPr>
                                  <m:t>0</m:t>
                                </m:r>
                              </m:e>
                            </m:mr>
                            <m:mr>
                              <m:e>
                                <m:r>
                                  <a:rPr lang="en-US" altLang="zh-CN" i="1">
                                    <a:latin typeface="Cambria Math"/>
                                  </a:rPr>
                                  <m:t>0</m:t>
                                </m:r>
                              </m:e>
                              <m:e>
                                <m:r>
                                  <a:rPr lang="en-US" altLang="zh-CN" i="1">
                                    <a:latin typeface="Cambria Math"/>
                                  </a:rPr>
                                  <m:t>0</m:t>
                                </m:r>
                              </m:e>
                              <m:e>
                                <m:r>
                                  <a:rPr lang="en-US" altLang="zh-CN" i="1">
                                    <a:latin typeface="Cambria Math"/>
                                  </a:rPr>
                                  <m:t>1</m:t>
                                </m:r>
                              </m:e>
                              <m:e>
                                <m:r>
                                  <a:rPr lang="en-US" altLang="zh-CN" i="1">
                                    <a:latin typeface="Cambria Math"/>
                                  </a:rPr>
                                  <m:t>0</m:t>
                                </m:r>
                              </m:e>
                              <m:e>
                                <m:r>
                                  <a:rPr lang="en-US" altLang="zh-CN" i="1">
                                    <a:latin typeface="Cambria Math"/>
                                  </a:rPr>
                                  <m:t>0</m:t>
                                </m:r>
                              </m:e>
                            </m:mr>
                          </m:m>
                        </m:e>
                      </m:d>
                    </m:oMath>
                  </m:oMathPara>
                </a14:m>
                <a:endParaRPr lang="zh-CN" altLang="en-US"/>
              </a:p>
            </p:txBody>
          </p:sp>
        </mc:Choice>
        <mc:Fallback xmlns="">
          <p:sp>
            <p:nvSpPr>
              <p:cNvPr id="8" name="矩形 7"/>
              <p:cNvSpPr>
                <a:spLocks noRot="1" noChangeAspect="1" noMove="1" noResize="1" noEditPoints="1" noAdjustHandles="1" noChangeArrowheads="1" noChangeShapeType="1" noTextEdit="1"/>
              </p:cNvSpPr>
              <p:nvPr/>
            </p:nvSpPr>
            <p:spPr>
              <a:xfrm>
                <a:off x="6315372" y="4281751"/>
                <a:ext cx="2696636" cy="1772665"/>
              </a:xfrm>
              <a:prstGeom prst="rect">
                <a:avLst/>
              </a:prstGeom>
              <a:blipFill rotWithShape="1">
                <a:blip r:embed="rId3"/>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161" y="1072020"/>
            <a:ext cx="2831395" cy="2898810"/>
          </a:xfrm>
          <a:prstGeom prst="rect">
            <a:avLst/>
          </a:prstGeom>
          <a:noFill/>
          <a:ln>
            <a:noFill/>
          </a:ln>
        </p:spPr>
      </p:pic>
      <p:pic>
        <p:nvPicPr>
          <p:cNvPr id="10" name="图片 9" descr="说明: C:\Users\14764\AppData\Local\Microsoft\Windows\INetCache\Content.Word\graph1.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0710" y="4096356"/>
            <a:ext cx="2664296" cy="2143456"/>
          </a:xfrm>
          <a:prstGeom prst="rect">
            <a:avLst/>
          </a:prstGeom>
          <a:noFill/>
          <a:ln>
            <a:noFill/>
          </a:ln>
        </p:spPr>
      </p:pic>
    </p:spTree>
    <p:extLst>
      <p:ext uri="{BB962C8B-B14F-4D97-AF65-F5344CB8AC3E}">
        <p14:creationId xmlns:p14="http://schemas.microsoft.com/office/powerpoint/2010/main" val="84598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占位符 9"/>
              <p:cNvSpPr>
                <a:spLocks noGrp="1"/>
              </p:cNvSpPr>
              <p:nvPr>
                <p:ph type="body" sz="quarter" idx="10"/>
              </p:nvPr>
            </p:nvSpPr>
            <p:spPr>
              <a:xfrm>
                <a:off x="973765" y="1148213"/>
                <a:ext cx="8001761" cy="2065557"/>
              </a:xfrm>
            </p:spPr>
            <p:txBody>
              <a:bodyPr>
                <a:normAutofit/>
              </a:bodyPr>
              <a:lstStyle/>
              <a:p>
                <a:pPr marL="0" indent="0" algn="l">
                  <a:buNone/>
                </a:pPr>
                <a14:m>
                  <m:oMathPara xmlns:m="http://schemas.openxmlformats.org/officeDocument/2006/math">
                    <m:oMathParaPr>
                      <m:jc m:val="left"/>
                    </m:oMathParaPr>
                    <m:oMath xmlns:m="http://schemas.openxmlformats.org/officeDocument/2006/math">
                      <m:r>
                        <m:rPr>
                          <m:sty m:val="p"/>
                        </m:rPr>
                        <a:rPr lang="en-US" altLang="zh-CN">
                          <a:latin typeface="Cambria Math"/>
                        </a:rPr>
                        <m:t>arcs</m:t>
                      </m:r>
                      <m:d>
                        <m:dPr>
                          <m:begChr m:val="["/>
                          <m:endChr m:val="]"/>
                          <m:ctrlPr>
                            <a:rPr lang="zh-CN" altLang="zh-CN" i="1">
                              <a:latin typeface="Cambria Math"/>
                            </a:rPr>
                          </m:ctrlPr>
                        </m:dPr>
                        <m:e>
                          <m:r>
                            <m:rPr>
                              <m:sty m:val="p"/>
                            </m:rPr>
                            <a:rPr lang="en-US" altLang="zh-CN">
                              <a:latin typeface="Cambria Math"/>
                            </a:rPr>
                            <m:t>i</m:t>
                          </m:r>
                        </m:e>
                      </m:d>
                      <m:d>
                        <m:dPr>
                          <m:begChr m:val="["/>
                          <m:endChr m:val="]"/>
                          <m:ctrlPr>
                            <a:rPr lang="zh-CN" altLang="zh-CN" i="1">
                              <a:latin typeface="Cambria Math"/>
                            </a:rPr>
                          </m:ctrlPr>
                        </m:dPr>
                        <m:e>
                          <m:r>
                            <m:rPr>
                              <m:sty m:val="p"/>
                            </m:rPr>
                            <a:rPr lang="en-US" altLang="zh-CN">
                              <a:latin typeface="Cambria Math"/>
                            </a:rPr>
                            <m:t>j</m:t>
                          </m:r>
                        </m:e>
                      </m:d>
                      <m:r>
                        <a:rPr lang="en-US" altLang="zh-CN">
                          <a:latin typeface="Cambria Math"/>
                        </a:rPr>
                        <m:t>=</m:t>
                      </m:r>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ij</m:t>
                                    </m:r>
                                  </m:sub>
                                </m:sSub>
                                <m:r>
                                  <a:rPr lang="en-US" altLang="zh-CN">
                                    <a:latin typeface="Cambria Math"/>
                                  </a:rPr>
                                  <m:t>  (</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i</m:t>
                                    </m:r>
                                  </m:sub>
                                </m:sSub>
                                <m:r>
                                  <a:rPr lang="en-US" altLang="zh-CN">
                                    <a:latin typeface="Cambria Math"/>
                                  </a:rPr>
                                  <m:t> ,</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j</m:t>
                                    </m:r>
                                  </m:sub>
                                </m:sSub>
                                <m:r>
                                  <a:rPr lang="en-US" altLang="zh-CN">
                                    <a:latin typeface="Cambria Math"/>
                                  </a:rPr>
                                  <m:t>)∈</m:t>
                                </m:r>
                                <m:r>
                                  <m:rPr>
                                    <m:sty m:val="p"/>
                                  </m:rPr>
                                  <a:rPr lang="en-US" altLang="zh-CN">
                                    <a:latin typeface="Cambria Math"/>
                                  </a:rPr>
                                  <m:t>E</m:t>
                                </m:r>
                                <m:r>
                                  <a:rPr lang="zh-CN" altLang="zh-CN">
                                    <a:latin typeface="Cambria Math"/>
                                  </a:rPr>
                                  <m:t>或</m:t>
                                </m:r>
                                <m:r>
                                  <a:rPr lang="en-US" altLang="zh-CN">
                                    <a:latin typeface="Cambria Math"/>
                                  </a:rPr>
                                  <m:t>&lt;</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i</m:t>
                                    </m:r>
                                  </m:sub>
                                </m:sSub>
                                <m:r>
                                  <a:rPr lang="en-US" altLang="zh-CN">
                                    <a:latin typeface="Cambria Math"/>
                                  </a:rPr>
                                  <m:t> ,</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j</m:t>
                                    </m:r>
                                  </m:sub>
                                </m:sSub>
                                <m:r>
                                  <a:rPr lang="en-US" altLang="zh-CN">
                                    <a:latin typeface="Cambria Math"/>
                                  </a:rPr>
                                  <m:t>&gt;∈</m:t>
                                </m:r>
                                <m:r>
                                  <m:rPr>
                                    <m:sty m:val="p"/>
                                  </m:rPr>
                                  <a:rPr lang="en-US" altLang="zh-CN">
                                    <a:latin typeface="Cambria Math"/>
                                  </a:rPr>
                                  <m:t>E</m:t>
                                </m:r>
                                <m:r>
                                  <a:rPr lang="en-US" altLang="zh-CN">
                                    <a:latin typeface="Cambria Math"/>
                                  </a:rPr>
                                  <m:t> </m:t>
                                </m:r>
                              </m:e>
                            </m:mr>
                            <m:mr>
                              <m:e>
                                <m:r>
                                  <a:rPr lang="en-US" altLang="zh-CN">
                                    <a:latin typeface="Cambria Math"/>
                                  </a:rPr>
                                  <m:t>0       </m:t>
                                </m:r>
                                <m:r>
                                  <m:rPr>
                                    <m:sty m:val="p"/>
                                  </m:rPr>
                                  <a:rPr lang="en-US" altLang="zh-CN">
                                    <a:latin typeface="Cambria Math"/>
                                  </a:rPr>
                                  <m:t>i</m:t>
                                </m:r>
                                <m:r>
                                  <a:rPr lang="en-US" altLang="zh-CN">
                                    <a:latin typeface="Cambria Math"/>
                                  </a:rPr>
                                  <m:t>==</m:t>
                                </m:r>
                                <m:r>
                                  <m:rPr>
                                    <m:sty m:val="p"/>
                                  </m:rPr>
                                  <a:rPr lang="en-US" altLang="zh-CN">
                                    <a:latin typeface="Cambria Math"/>
                                  </a:rPr>
                                  <m:t>j</m:t>
                                </m:r>
                                <m:r>
                                  <a:rPr lang="en-US" altLang="zh-CN">
                                    <a:latin typeface="Cambria Math"/>
                                  </a:rPr>
                                  <m:t>                                          </m:t>
                                </m:r>
                              </m:e>
                            </m:mr>
                            <m:mr>
                              <m:e>
                                <m:r>
                                  <a:rPr lang="en-US" altLang="zh-CN">
                                    <a:latin typeface="Cambria Math"/>
                                  </a:rPr>
                                  <m:t>  </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i</m:t>
                                        </m:r>
                                      </m:sub>
                                    </m:sSub>
                                    <m:r>
                                      <a:rPr lang="en-US" altLang="zh-CN">
                                        <a:latin typeface="Cambria Math"/>
                                      </a:rPr>
                                      <m:t> ,</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j</m:t>
                                        </m:r>
                                      </m:sub>
                                    </m:sSub>
                                  </m:e>
                                </m:d>
                                <m:r>
                                  <a:rPr lang="en-US" altLang="zh-CN">
                                    <a:latin typeface="Cambria Math"/>
                                    <a:sym typeface="Symbol"/>
                                  </a:rPr>
                                  <m:t></m:t>
                                </m:r>
                                <m:r>
                                  <a:rPr lang="en-US" altLang="zh-CN">
                                    <a:latin typeface="Cambria Math"/>
                                  </a:rPr>
                                  <m:t>  </m:t>
                                </m:r>
                                <m:r>
                                  <m:rPr>
                                    <m:sty m:val="p"/>
                                  </m:rPr>
                                  <a:rPr lang="en-US" altLang="zh-CN">
                                    <a:latin typeface="Cambria Math"/>
                                  </a:rPr>
                                  <m:t>E</m:t>
                                </m:r>
                                <m:r>
                                  <a:rPr lang="zh-CN" altLang="zh-CN">
                                    <a:latin typeface="Cambria Math"/>
                                  </a:rPr>
                                  <m:t>或</m:t>
                                </m:r>
                                <m:r>
                                  <a:rPr lang="en-US" altLang="zh-CN">
                                    <a:latin typeface="Cambria Math"/>
                                  </a:rPr>
                                  <m:t>&lt;</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i</m:t>
                                    </m:r>
                                  </m:sub>
                                </m:sSub>
                                <m:r>
                                  <a:rPr lang="en-US" altLang="zh-CN">
                                    <a:latin typeface="Cambria Math"/>
                                  </a:rPr>
                                  <m:t> ,</m:t>
                                </m:r>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j</m:t>
                                    </m:r>
                                  </m:sub>
                                </m:sSub>
                                <m:r>
                                  <a:rPr lang="en-US" altLang="zh-CN">
                                    <a:latin typeface="Cambria Math"/>
                                  </a:rPr>
                                  <m:t>&gt;</m:t>
                                </m:r>
                                <m:r>
                                  <a:rPr lang="en-US" altLang="zh-CN">
                                    <a:latin typeface="Cambria Math"/>
                                    <a:sym typeface="Symbol"/>
                                  </a:rPr>
                                  <m:t></m:t>
                                </m:r>
                                <m:r>
                                  <a:rPr lang="en-US" altLang="zh-CN">
                                    <a:latin typeface="Cambria Math"/>
                                  </a:rPr>
                                  <m:t> </m:t>
                                </m:r>
                                <m:r>
                                  <m:rPr>
                                    <m:sty m:val="p"/>
                                  </m:rPr>
                                  <a:rPr lang="en-US" altLang="zh-CN">
                                    <a:latin typeface="Cambria Math"/>
                                  </a:rPr>
                                  <m:t>E</m:t>
                                </m:r>
                                <m:r>
                                  <a:rPr lang="en-US" altLang="zh-CN">
                                    <a:latin typeface="Cambria Math"/>
                                  </a:rPr>
                                  <m:t>   </m:t>
                                </m:r>
                              </m:e>
                            </m:mr>
                          </m:m>
                        </m:e>
                      </m:d>
                    </m:oMath>
                  </m:oMathPara>
                </a14:m>
                <a:endParaRPr lang="zh-CN" altLang="zh-CN"/>
              </a:p>
              <a:p>
                <a:pPr algn="l"/>
                <a:endParaRPr lang="zh-CN" altLang="en-US"/>
              </a:p>
            </p:txBody>
          </p:sp>
        </mc:Choice>
        <mc:Fallback xmlns="">
          <p:sp>
            <p:nvSpPr>
              <p:cNvPr id="10" name="文本占位符 9"/>
              <p:cNvSpPr>
                <a:spLocks noGrp="1" noRot="1" noChangeAspect="1" noMove="1" noResize="1" noEditPoints="1" noAdjustHandles="1" noChangeArrowheads="1" noChangeShapeType="1" noTextEdit="1"/>
              </p:cNvSpPr>
              <p:nvPr>
                <p:ph type="body" sz="quarter" idx="10"/>
              </p:nvPr>
            </p:nvSpPr>
            <p:spPr>
              <a:xfrm>
                <a:off x="973765" y="1148213"/>
                <a:ext cx="8001761" cy="2065557"/>
              </a:xfrm>
              <a:blipFill rotWithShape="1">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a:t>带权图的邻接矩阵</a:t>
            </a:r>
          </a:p>
        </p:txBody>
      </p:sp>
      <p:pic>
        <p:nvPicPr>
          <p:cNvPr id="4" name="图片 3"/>
          <p:cNvPicPr>
            <a:picLocks noChangeAspect="1"/>
          </p:cNvPicPr>
          <p:nvPr/>
        </p:nvPicPr>
        <p:blipFill>
          <a:blip r:embed="rId3"/>
          <a:stretch>
            <a:fillRect/>
          </a:stretch>
        </p:blipFill>
        <p:spPr>
          <a:xfrm>
            <a:off x="568746" y="3573810"/>
            <a:ext cx="3120962" cy="1982343"/>
          </a:xfrm>
          <a:prstGeom prst="rect">
            <a:avLst/>
          </a:prstGeom>
        </p:spPr>
      </p:pic>
      <p:pic>
        <p:nvPicPr>
          <p:cNvPr id="5" name="图片 4"/>
          <p:cNvPicPr>
            <a:picLocks noChangeAspect="1"/>
          </p:cNvPicPr>
          <p:nvPr/>
        </p:nvPicPr>
        <p:blipFill>
          <a:blip r:embed="rId4"/>
          <a:stretch>
            <a:fillRect/>
          </a:stretch>
        </p:blipFill>
        <p:spPr>
          <a:xfrm>
            <a:off x="8975526" y="1629594"/>
            <a:ext cx="2291895" cy="2052692"/>
          </a:xfrm>
          <a:prstGeom prst="rect">
            <a:avLst/>
          </a:prstGeom>
        </p:spPr>
      </p:pic>
      <p:pic>
        <p:nvPicPr>
          <p:cNvPr id="80947"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2054" y="3429794"/>
            <a:ext cx="3248520" cy="207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948"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5526" y="4210014"/>
            <a:ext cx="2664296" cy="168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21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82638" y="1053531"/>
            <a:ext cx="10736814" cy="1512168"/>
          </a:xfrm>
        </p:spPr>
        <p:txBody>
          <a:bodyPr/>
          <a:lstStyle/>
          <a:p>
            <a:r>
              <a:rPr lang="zh-CN" altLang="zh-CN"/>
              <a:t>图的顶点类</a:t>
            </a:r>
            <a:r>
              <a:rPr lang="en-US" altLang="zh-CN"/>
              <a:t>Vertex</a:t>
            </a:r>
            <a:r>
              <a:rPr lang="zh-CN" altLang="zh-CN"/>
              <a:t>定义如下，其中</a:t>
            </a:r>
            <a:r>
              <a:rPr lang="en-US" altLang="zh-CN"/>
              <a:t>data</a:t>
            </a:r>
            <a:r>
              <a:rPr lang="zh-CN" altLang="zh-CN"/>
              <a:t>数据域存储顶点的信息。</a:t>
            </a:r>
          </a:p>
          <a:p>
            <a:endParaRPr lang="zh-CN" altLang="en-US"/>
          </a:p>
        </p:txBody>
      </p:sp>
      <p:sp>
        <p:nvSpPr>
          <p:cNvPr id="3" name="标题 2"/>
          <p:cNvSpPr>
            <a:spLocks noGrp="1"/>
          </p:cNvSpPr>
          <p:nvPr>
            <p:ph type="title"/>
          </p:nvPr>
        </p:nvSpPr>
        <p:spPr/>
        <p:txBody>
          <a:bodyPr>
            <a:normAutofit fontScale="90000"/>
          </a:bodyPr>
          <a:lstStyle/>
          <a:p>
            <a:r>
              <a:rPr lang="zh-CN" altLang="en-US" smtClean="0"/>
              <a:t>图的邻接矩阵类实现</a:t>
            </a:r>
            <a:endParaRPr lang="zh-CN" altLang="en-US"/>
          </a:p>
        </p:txBody>
      </p:sp>
      <p:sp>
        <p:nvSpPr>
          <p:cNvPr id="5" name="Rectangle 1"/>
          <p:cNvSpPr>
            <a:spLocks noChangeArrowheads="1"/>
          </p:cNvSpPr>
          <p:nvPr/>
        </p:nvSpPr>
        <p:spPr bwMode="auto">
          <a:xfrm>
            <a:off x="1486694" y="2239776"/>
            <a:ext cx="7704856" cy="120032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 = data</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6543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图的定义和术语</a:t>
            </a:r>
            <a:endParaRPr lang="zh-CN" altLang="en-US"/>
          </a:p>
        </p:txBody>
      </p:sp>
    </p:spTree>
    <p:extLst>
      <p:ext uri="{BB962C8B-B14F-4D97-AF65-F5344CB8AC3E}">
        <p14:creationId xmlns:p14="http://schemas.microsoft.com/office/powerpoint/2010/main" val="248613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邻接矩阵类</a:t>
            </a:r>
            <a:r>
              <a:rPr lang="en-US" altLang="zh-CN"/>
              <a:t>GraphMatrix</a:t>
            </a:r>
            <a:r>
              <a:rPr lang="zh-CN" altLang="en-US"/>
              <a:t>中，</a:t>
            </a:r>
            <a:r>
              <a:rPr lang="en-US" altLang="zh-CN"/>
              <a:t>vertices</a:t>
            </a:r>
            <a:r>
              <a:rPr lang="zh-CN" altLang="en-US"/>
              <a:t>顶点数组存储所有顶点信息，</a:t>
            </a:r>
            <a:r>
              <a:rPr lang="en-US" altLang="zh-CN"/>
              <a:t>arcs</a:t>
            </a:r>
            <a:r>
              <a:rPr lang="zh-CN" altLang="en-US"/>
              <a:t>为邻接矩阵，</a:t>
            </a:r>
            <a:r>
              <a:rPr lang="en-US" altLang="zh-CN"/>
              <a:t>vertexNum</a:t>
            </a:r>
            <a:r>
              <a:rPr lang="zh-CN" altLang="en-US"/>
              <a:t>和</a:t>
            </a:r>
            <a:r>
              <a:rPr lang="en-US" altLang="zh-CN"/>
              <a:t>arcNum</a:t>
            </a:r>
            <a:r>
              <a:rPr lang="zh-CN" altLang="en-US"/>
              <a:t>为图的当前顶点</a:t>
            </a:r>
            <a:r>
              <a:rPr lang="zh-CN" altLang="en-US" smtClean="0"/>
              <a:t>数和边数。</a:t>
            </a:r>
            <a:endParaRPr lang="en-US" altLang="zh-CN" smtClean="0"/>
          </a:p>
          <a:p>
            <a:r>
              <a:rPr lang="zh-CN" altLang="en-US" smtClean="0"/>
              <a:t>由于</a:t>
            </a:r>
            <a:r>
              <a:rPr lang="zh-CN" altLang="en-US"/>
              <a:t>顶点的插入和删除使得邻接矩阵发生结构变化，结构重构使得操作效率变低，</a:t>
            </a:r>
            <a:r>
              <a:rPr lang="zh-CN" altLang="en-US" smtClean="0"/>
              <a:t>因此可在</a:t>
            </a:r>
            <a:r>
              <a:rPr lang="zh-CN" altLang="en-US"/>
              <a:t>初始化时根据顶点个数的最大值</a:t>
            </a:r>
            <a:r>
              <a:rPr lang="en-US" altLang="zh-CN" smtClean="0"/>
              <a:t>max</a:t>
            </a:r>
            <a:r>
              <a:rPr lang="en-US" altLang="zh-CN"/>
              <a:t>_v</a:t>
            </a:r>
            <a:r>
              <a:rPr lang="en-US" altLang="zh-CN" smtClean="0"/>
              <a:t>ertex</a:t>
            </a:r>
            <a:r>
              <a:rPr lang="zh-CN" altLang="en-US"/>
              <a:t>来确定顶点数组和邻接矩阵的最大容量，随着顶点数的增加，顶点数组和邻接矩阵的有效长度逐渐增加。</a:t>
            </a:r>
          </a:p>
        </p:txBody>
      </p:sp>
      <p:sp>
        <p:nvSpPr>
          <p:cNvPr id="3" name="标题 2"/>
          <p:cNvSpPr>
            <a:spLocks noGrp="1"/>
          </p:cNvSpPr>
          <p:nvPr>
            <p:ph type="title"/>
          </p:nvPr>
        </p:nvSpPr>
        <p:spPr/>
        <p:txBody>
          <a:bodyPr>
            <a:normAutofit fontScale="90000"/>
          </a:bodyPr>
          <a:lstStyle/>
          <a:p>
            <a:r>
              <a:rPr lang="zh-CN" altLang="en-US"/>
              <a:t>图的邻接矩阵类实现</a:t>
            </a:r>
          </a:p>
        </p:txBody>
      </p:sp>
    </p:spTree>
    <p:extLst>
      <p:ext uri="{BB962C8B-B14F-4D97-AF65-F5344CB8AC3E}">
        <p14:creationId xmlns:p14="http://schemas.microsoft.com/office/powerpoint/2010/main" val="3087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982638" y="981522"/>
            <a:ext cx="10736814" cy="2569613"/>
          </a:xfrm>
        </p:spPr>
        <p:txBody>
          <a:bodyPr>
            <a:noAutofit/>
          </a:bodyPr>
          <a:lstStyle/>
          <a:p>
            <a:r>
              <a:rPr lang="zh-CN" altLang="en-US" sz="2400"/>
              <a:t>初始化方法</a:t>
            </a:r>
            <a:r>
              <a:rPr lang="en-US" altLang="zh-CN" sz="2400"/>
              <a:t>init</a:t>
            </a:r>
            <a:r>
              <a:rPr lang="zh-CN" altLang="en-US" sz="2400"/>
              <a:t>具体操作</a:t>
            </a:r>
            <a:r>
              <a:rPr lang="zh-CN" altLang="en-US" sz="2400" smtClean="0"/>
              <a:t>步骤：</a:t>
            </a:r>
            <a:endParaRPr lang="zh-CN" altLang="en-US" sz="2400"/>
          </a:p>
          <a:p>
            <a:r>
              <a:rPr lang="zh-CN" altLang="en-US" sz="2400"/>
              <a:t>（</a:t>
            </a:r>
            <a:r>
              <a:rPr lang="en-US" altLang="zh-CN" sz="2400"/>
              <a:t>1</a:t>
            </a:r>
            <a:r>
              <a:rPr lang="zh-CN" altLang="en-US" sz="2400"/>
              <a:t>）初始化顶点数和边数，均为</a:t>
            </a:r>
            <a:r>
              <a:rPr lang="en-US" altLang="zh-CN" sz="2400"/>
              <a:t>0</a:t>
            </a:r>
            <a:r>
              <a:rPr lang="zh-CN" altLang="en-US" sz="2400"/>
              <a:t>；</a:t>
            </a:r>
          </a:p>
          <a:p>
            <a:r>
              <a:rPr lang="zh-CN" altLang="en-US" sz="2400"/>
              <a:t>（</a:t>
            </a:r>
            <a:r>
              <a:rPr lang="en-US" altLang="zh-CN" sz="2400"/>
              <a:t>2</a:t>
            </a:r>
            <a:r>
              <a:rPr lang="zh-CN" altLang="en-US" sz="2400"/>
              <a:t>）初始化容量为</a:t>
            </a:r>
            <a:r>
              <a:rPr lang="en-US" altLang="zh-CN" sz="2400"/>
              <a:t>max_vertex</a:t>
            </a:r>
            <a:r>
              <a:rPr lang="zh-CN" altLang="en-US" sz="2400"/>
              <a:t>的顶点列表</a:t>
            </a:r>
            <a:r>
              <a:rPr lang="en-US" altLang="zh-CN" sz="2400"/>
              <a:t>vertices</a:t>
            </a:r>
            <a:r>
              <a:rPr lang="zh-CN" altLang="en-US" sz="2400"/>
              <a:t>；</a:t>
            </a:r>
          </a:p>
          <a:p>
            <a:r>
              <a:rPr lang="zh-CN" altLang="en-US" sz="2400"/>
              <a:t>（</a:t>
            </a:r>
            <a:r>
              <a:rPr lang="en-US" altLang="zh-CN" sz="2400"/>
              <a:t>3</a:t>
            </a:r>
            <a:r>
              <a:rPr lang="zh-CN" altLang="en-US" sz="2400"/>
              <a:t>）初始化</a:t>
            </a:r>
            <a:r>
              <a:rPr lang="en-US" altLang="zh-CN" sz="2400"/>
              <a:t>max_vertex</a:t>
            </a:r>
            <a:r>
              <a:rPr lang="zh-CN" altLang="en-US" sz="2400"/>
              <a:t>行</a:t>
            </a:r>
            <a:r>
              <a:rPr lang="en-US" altLang="zh-CN" sz="2400"/>
              <a:t>max_vertex</a:t>
            </a:r>
            <a:r>
              <a:rPr lang="zh-CN" altLang="en-US" sz="2400"/>
              <a:t>列</a:t>
            </a:r>
            <a:r>
              <a:rPr lang="zh-CN" altLang="en-US" sz="2400" smtClean="0"/>
              <a:t>的二维</a:t>
            </a:r>
            <a:r>
              <a:rPr lang="zh-CN" altLang="en-US" sz="2400"/>
              <a:t>列表，即邻接矩阵</a:t>
            </a:r>
            <a:r>
              <a:rPr lang="en-US" altLang="zh-CN" sz="2400"/>
              <a:t>arcs</a:t>
            </a:r>
            <a:r>
              <a:rPr lang="zh-CN" altLang="en-US" sz="2400"/>
              <a:t>，除了对角线上为</a:t>
            </a:r>
            <a:r>
              <a:rPr lang="en-US" altLang="zh-CN" sz="2400"/>
              <a:t>0</a:t>
            </a:r>
            <a:r>
              <a:rPr lang="zh-CN" altLang="en-US" sz="2400"/>
              <a:t>，其它都为∞；</a:t>
            </a:r>
          </a:p>
          <a:p>
            <a:endParaRPr lang="zh-CN" altLang="en-US" sz="2400"/>
          </a:p>
        </p:txBody>
      </p:sp>
      <p:sp>
        <p:nvSpPr>
          <p:cNvPr id="3" name="标题 2"/>
          <p:cNvSpPr>
            <a:spLocks noGrp="1"/>
          </p:cNvSpPr>
          <p:nvPr>
            <p:ph type="title"/>
          </p:nvPr>
        </p:nvSpPr>
        <p:spPr/>
        <p:txBody>
          <a:bodyPr>
            <a:normAutofit fontScale="90000"/>
          </a:bodyPr>
          <a:lstStyle/>
          <a:p>
            <a:r>
              <a:rPr lang="zh-CN" altLang="en-US" smtClean="0"/>
              <a:t>无向网的邻接矩阵实现</a:t>
            </a:r>
            <a:endParaRPr lang="zh-CN" altLang="en-US"/>
          </a:p>
        </p:txBody>
      </p:sp>
      <p:sp>
        <p:nvSpPr>
          <p:cNvPr id="7" name="Rectangle 1"/>
          <p:cNvSpPr>
            <a:spLocks noChangeArrowheads="1"/>
          </p:cNvSpPr>
          <p:nvPr/>
        </p:nvSpPr>
        <p:spPr bwMode="auto">
          <a:xfrm>
            <a:off x="1270670" y="3795351"/>
            <a:ext cx="9526117" cy="286232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UDNGraphMatrix: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max_vertex=</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32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.arcNum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 = [Vertex()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float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"inf"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.arcs[i][i]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10895017" y="3796647"/>
            <a:ext cx="840295" cy="461665"/>
          </a:xfrm>
          <a:prstGeom prst="rect">
            <a:avLst/>
          </a:prstGeom>
          <a:solidFill>
            <a:srgbClr val="92D050"/>
          </a:solidFill>
        </p:spPr>
        <p:txBody>
          <a:bodyPr wrap="none">
            <a:spAutoFit/>
          </a:bodyPr>
          <a:lstStyle/>
          <a:p>
            <a:r>
              <a:rPr lang="en-US" altLang="zh-CN" sz="2400"/>
              <a:t>O(n</a:t>
            </a:r>
            <a:r>
              <a:rPr lang="en-US" altLang="zh-CN" sz="2400" baseline="30000"/>
              <a:t>2</a:t>
            </a:r>
            <a:r>
              <a:rPr lang="en-US" altLang="zh-CN" sz="2400"/>
              <a:t>)</a:t>
            </a:r>
            <a:endParaRPr lang="zh-CN" altLang="en-US" sz="2400"/>
          </a:p>
        </p:txBody>
      </p:sp>
    </p:spTree>
    <p:extLst>
      <p:ext uri="{BB962C8B-B14F-4D97-AF65-F5344CB8AC3E}">
        <p14:creationId xmlns:p14="http://schemas.microsoft.com/office/powerpoint/2010/main" val="264065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addVertex</a:t>
            </a:r>
            <a:r>
              <a:rPr lang="zh-CN" altLang="zh-CN" smtClean="0"/>
              <a:t>方法为</a:t>
            </a:r>
            <a:r>
              <a:rPr lang="zh-CN" altLang="zh-CN"/>
              <a:t>图增加一个值为</a:t>
            </a:r>
            <a:r>
              <a:rPr lang="en-US" altLang="zh-CN"/>
              <a:t>data</a:t>
            </a:r>
            <a:r>
              <a:rPr lang="zh-CN" altLang="zh-CN"/>
              <a:t>的顶点，具体步骤为：</a:t>
            </a:r>
          </a:p>
          <a:p>
            <a:r>
              <a:rPr lang="zh-CN" altLang="zh-CN"/>
              <a:t>（</a:t>
            </a:r>
            <a:r>
              <a:rPr lang="en-US" altLang="zh-CN"/>
              <a:t>1</a:t>
            </a:r>
            <a:r>
              <a:rPr lang="zh-CN" altLang="zh-CN"/>
              <a:t>）生成一个顶点对象；</a:t>
            </a:r>
          </a:p>
          <a:p>
            <a:r>
              <a:rPr lang="zh-CN" altLang="zh-CN"/>
              <a:t>（</a:t>
            </a:r>
            <a:r>
              <a:rPr lang="en-US" altLang="zh-CN"/>
              <a:t>2</a:t>
            </a:r>
            <a:r>
              <a:rPr lang="zh-CN" altLang="zh-CN"/>
              <a:t>）放在顶点列表</a:t>
            </a:r>
            <a:r>
              <a:rPr lang="en-US" altLang="zh-CN"/>
              <a:t>vertices</a:t>
            </a:r>
            <a:r>
              <a:rPr lang="zh-CN" altLang="zh-CN"/>
              <a:t>的第</a:t>
            </a:r>
            <a:r>
              <a:rPr lang="en-US" altLang="zh-CN"/>
              <a:t>vertexNum</a:t>
            </a:r>
            <a:r>
              <a:rPr lang="zh-CN" altLang="zh-CN"/>
              <a:t>个位置；</a:t>
            </a:r>
          </a:p>
          <a:p>
            <a:r>
              <a:rPr lang="zh-CN" altLang="zh-CN"/>
              <a:t>（</a:t>
            </a:r>
            <a:r>
              <a:rPr lang="en-US" altLang="zh-CN"/>
              <a:t>3</a:t>
            </a:r>
            <a:r>
              <a:rPr lang="zh-CN" altLang="zh-CN"/>
              <a:t>）顶点数</a:t>
            </a:r>
            <a:r>
              <a:rPr lang="en-US" altLang="zh-CN"/>
              <a:t>vertexNum</a:t>
            </a:r>
            <a:r>
              <a:rPr lang="zh-CN" altLang="zh-CN"/>
              <a:t>增</a:t>
            </a:r>
            <a:r>
              <a:rPr lang="en-US" altLang="zh-CN"/>
              <a:t>1</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smtClean="0"/>
              <a:t>增加一个顶点</a:t>
            </a:r>
            <a:endParaRPr lang="zh-CN" altLang="en-US"/>
          </a:p>
        </p:txBody>
      </p:sp>
      <p:sp>
        <p:nvSpPr>
          <p:cNvPr id="4" name="Rectangle 1"/>
          <p:cNvSpPr>
            <a:spLocks noChangeArrowheads="1"/>
          </p:cNvSpPr>
          <p:nvPr/>
        </p:nvSpPr>
        <p:spPr bwMode="auto">
          <a:xfrm>
            <a:off x="1342679" y="4262532"/>
            <a:ext cx="9649072" cy="156966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newVertex = Vertex(data)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newVertex</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10895017" y="3796647"/>
            <a:ext cx="729687" cy="461665"/>
          </a:xfrm>
          <a:prstGeom prst="rect">
            <a:avLst/>
          </a:prstGeom>
          <a:solidFill>
            <a:srgbClr val="92D050"/>
          </a:solidFill>
        </p:spPr>
        <p:txBody>
          <a:bodyPr wrap="none">
            <a:spAutoFit/>
          </a:bodyPr>
          <a:lstStyle/>
          <a:p>
            <a:r>
              <a:rPr lang="en-US" altLang="zh-CN" sz="2400" smtClean="0"/>
              <a:t>O(1)</a:t>
            </a:r>
            <a:endParaRPr lang="zh-CN" altLang="en-US" sz="2400"/>
          </a:p>
        </p:txBody>
      </p:sp>
    </p:spTree>
    <p:extLst>
      <p:ext uri="{BB962C8B-B14F-4D97-AF65-F5344CB8AC3E}">
        <p14:creationId xmlns:p14="http://schemas.microsoft.com/office/powerpoint/2010/main" val="3852486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1201461"/>
          </a:xfrm>
        </p:spPr>
        <p:txBody>
          <a:bodyPr/>
          <a:lstStyle/>
          <a:p>
            <a:r>
              <a:rPr lang="en-US" altLang="zh-CN"/>
              <a:t>locate_vertex</a:t>
            </a:r>
            <a:r>
              <a:rPr lang="zh-CN" altLang="en-US"/>
              <a:t>方法在</a:t>
            </a:r>
            <a:r>
              <a:rPr lang="en-US" altLang="zh-CN"/>
              <a:t>vertices</a:t>
            </a:r>
            <a:r>
              <a:rPr lang="zh-CN" altLang="en-US"/>
              <a:t>数组中进行顺序查找，以获取顶点</a:t>
            </a:r>
            <a:r>
              <a:rPr lang="en-US" altLang="zh-CN"/>
              <a:t>vertex</a:t>
            </a:r>
            <a:r>
              <a:rPr lang="zh-CN" altLang="en-US"/>
              <a:t>的</a:t>
            </a:r>
            <a:r>
              <a:rPr lang="zh-CN" altLang="en-US" smtClean="0"/>
              <a:t>编号。</a:t>
            </a:r>
            <a:endParaRPr lang="zh-CN" altLang="en-US"/>
          </a:p>
        </p:txBody>
      </p:sp>
      <p:sp>
        <p:nvSpPr>
          <p:cNvPr id="3" name="标题 2"/>
          <p:cNvSpPr>
            <a:spLocks noGrp="1"/>
          </p:cNvSpPr>
          <p:nvPr>
            <p:ph type="title"/>
          </p:nvPr>
        </p:nvSpPr>
        <p:spPr/>
        <p:txBody>
          <a:bodyPr>
            <a:normAutofit fontScale="90000"/>
          </a:bodyPr>
          <a:lstStyle/>
          <a:p>
            <a:r>
              <a:rPr lang="zh-CN" altLang="en-US"/>
              <a:t>获取</a:t>
            </a:r>
            <a:r>
              <a:rPr lang="zh-CN" altLang="en-US" smtClean="0"/>
              <a:t>顶点编号</a:t>
            </a:r>
            <a:endParaRPr lang="zh-CN" altLang="en-US"/>
          </a:p>
        </p:txBody>
      </p:sp>
      <p:sp>
        <p:nvSpPr>
          <p:cNvPr id="5" name="矩形 4"/>
          <p:cNvSpPr/>
          <p:nvPr/>
        </p:nvSpPr>
        <p:spPr>
          <a:xfrm>
            <a:off x="10895017" y="3796647"/>
            <a:ext cx="736099" cy="461665"/>
          </a:xfrm>
          <a:prstGeom prst="rect">
            <a:avLst/>
          </a:prstGeom>
          <a:solidFill>
            <a:srgbClr val="92D050"/>
          </a:solidFill>
        </p:spPr>
        <p:txBody>
          <a:bodyPr wrap="none">
            <a:spAutoFit/>
          </a:bodyPr>
          <a:lstStyle/>
          <a:p>
            <a:r>
              <a:rPr lang="en-US" altLang="zh-CN" sz="2400" smtClean="0"/>
              <a:t>O(n)</a:t>
            </a:r>
            <a:endParaRPr lang="zh-CN" altLang="en-US" sz="2400"/>
          </a:p>
        </p:txBody>
      </p:sp>
      <p:sp>
        <p:nvSpPr>
          <p:cNvPr id="6" name="Rectangle 2"/>
          <p:cNvSpPr>
            <a:spLocks noChangeArrowheads="1"/>
          </p:cNvSpPr>
          <p:nvPr/>
        </p:nvSpPr>
        <p:spPr bwMode="auto">
          <a:xfrm>
            <a:off x="1630709" y="2742513"/>
            <a:ext cx="8445997"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4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7071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2323972"/>
          </a:xfrm>
        </p:spPr>
        <p:txBody>
          <a:bodyPr>
            <a:normAutofit fontScale="85000" lnSpcReduction="20000"/>
          </a:bodyPr>
          <a:lstStyle/>
          <a:p>
            <a:r>
              <a:rPr lang="en-US" altLang="zh-CN" sz="2800"/>
              <a:t>addEdge</a:t>
            </a:r>
            <a:r>
              <a:rPr lang="zh-CN" altLang="en-US" sz="2800" smtClean="0"/>
              <a:t>方法增加</a:t>
            </a:r>
            <a:r>
              <a:rPr lang="zh-CN" altLang="en-US" sz="2800"/>
              <a:t>一条从顶点</a:t>
            </a:r>
            <a:r>
              <a:rPr lang="en-US" altLang="zh-CN" sz="2800"/>
              <a:t>v</a:t>
            </a:r>
            <a:r>
              <a:rPr lang="zh-CN" altLang="en-US" sz="2800"/>
              <a:t>到顶点</a:t>
            </a:r>
            <a:r>
              <a:rPr lang="en-US" altLang="zh-CN" sz="2800"/>
              <a:t>w</a:t>
            </a:r>
            <a:r>
              <a:rPr lang="zh-CN" altLang="en-US" sz="2800"/>
              <a:t>权值</a:t>
            </a:r>
            <a:r>
              <a:rPr lang="zh-CN" altLang="en-US" sz="2800" smtClean="0"/>
              <a:t>为</a:t>
            </a:r>
            <a:r>
              <a:rPr lang="en-US" altLang="zh-CN" sz="2800" smtClean="0"/>
              <a:t>weight</a:t>
            </a:r>
            <a:r>
              <a:rPr lang="zh-CN" altLang="en-US" sz="2800" smtClean="0"/>
              <a:t>的</a:t>
            </a:r>
            <a:r>
              <a:rPr lang="zh-CN" altLang="en-US" sz="2800"/>
              <a:t>边，具体步骤为：</a:t>
            </a:r>
          </a:p>
          <a:p>
            <a:r>
              <a:rPr lang="zh-CN" altLang="en-US" sz="2800"/>
              <a:t>（</a:t>
            </a:r>
            <a:r>
              <a:rPr lang="en-US" altLang="zh-CN" sz="2800"/>
              <a:t>1</a:t>
            </a:r>
            <a:r>
              <a:rPr lang="zh-CN" altLang="en-US" sz="2800"/>
              <a:t>）调用</a:t>
            </a:r>
            <a:r>
              <a:rPr lang="en-US" altLang="zh-CN" sz="2800"/>
              <a:t>loate_vertex</a:t>
            </a:r>
            <a:r>
              <a:rPr lang="zh-CN" altLang="en-US" sz="2800"/>
              <a:t>方法定位</a:t>
            </a:r>
            <a:r>
              <a:rPr lang="en-US" altLang="zh-CN" sz="2800"/>
              <a:t>v</a:t>
            </a:r>
            <a:r>
              <a:rPr lang="zh-CN" altLang="en-US" sz="2800"/>
              <a:t>和</a:t>
            </a:r>
            <a:r>
              <a:rPr lang="en-US" altLang="zh-CN" sz="2800"/>
              <a:t>w</a:t>
            </a:r>
            <a:r>
              <a:rPr lang="zh-CN" altLang="en-US" sz="2800"/>
              <a:t>在列表</a:t>
            </a:r>
            <a:r>
              <a:rPr lang="en-US" altLang="zh-CN" sz="2800"/>
              <a:t>vertices</a:t>
            </a:r>
            <a:r>
              <a:rPr lang="zh-CN" altLang="en-US" sz="2800"/>
              <a:t>中的编号</a:t>
            </a:r>
            <a:r>
              <a:rPr lang="en-US" altLang="zh-CN" sz="2800"/>
              <a:t>i</a:t>
            </a:r>
            <a:r>
              <a:rPr lang="zh-CN" altLang="en-US" sz="2800"/>
              <a:t>和</a:t>
            </a:r>
            <a:r>
              <a:rPr lang="en-US" altLang="zh-CN" sz="2800"/>
              <a:t>j</a:t>
            </a:r>
            <a:r>
              <a:rPr lang="zh-CN" altLang="en-US" sz="2800" smtClean="0"/>
              <a:t>；若图中不存在</a:t>
            </a:r>
            <a:r>
              <a:rPr lang="en-US" altLang="zh-CN" sz="2800" smtClean="0"/>
              <a:t>v</a:t>
            </a:r>
            <a:r>
              <a:rPr lang="zh-CN" altLang="en-US" sz="2800" smtClean="0"/>
              <a:t>或</a:t>
            </a:r>
            <a:r>
              <a:rPr lang="en-US" altLang="zh-CN" sz="2800" smtClean="0"/>
              <a:t>w</a:t>
            </a:r>
            <a:r>
              <a:rPr lang="zh-CN" altLang="en-US" sz="2800" smtClean="0"/>
              <a:t>，则添加该顶点，</a:t>
            </a:r>
            <a:r>
              <a:rPr lang="en-US" altLang="zh-CN" sz="2800" smtClean="0"/>
              <a:t>i</a:t>
            </a:r>
            <a:r>
              <a:rPr lang="zh-CN" altLang="en-US" sz="2800" smtClean="0"/>
              <a:t>或</a:t>
            </a:r>
            <a:r>
              <a:rPr lang="en-US" altLang="zh-CN" sz="2800" smtClean="0"/>
              <a:t>j</a:t>
            </a:r>
            <a:r>
              <a:rPr lang="zh-CN" altLang="en-US" sz="2800" smtClean="0"/>
              <a:t>的编号为</a:t>
            </a:r>
            <a:r>
              <a:rPr lang="en-US" altLang="zh-CN" sz="2800" smtClean="0"/>
              <a:t>vertices</a:t>
            </a:r>
            <a:r>
              <a:rPr lang="zh-CN" altLang="en-US" sz="2800" smtClean="0"/>
              <a:t>列表尾位置。</a:t>
            </a:r>
            <a:endParaRPr lang="zh-CN" altLang="en-US" sz="2800"/>
          </a:p>
          <a:p>
            <a:r>
              <a:rPr lang="zh-CN" altLang="en-US" sz="2800"/>
              <a:t>（</a:t>
            </a:r>
            <a:r>
              <a:rPr lang="en-US" altLang="zh-CN" sz="2800"/>
              <a:t>2</a:t>
            </a:r>
            <a:r>
              <a:rPr lang="zh-CN" altLang="en-US" sz="2800"/>
              <a:t>）将邻接矩阵的第</a:t>
            </a:r>
            <a:r>
              <a:rPr lang="en-US" altLang="zh-CN" sz="2800"/>
              <a:t>i</a:t>
            </a:r>
            <a:r>
              <a:rPr lang="zh-CN" altLang="en-US" sz="2800"/>
              <a:t>行第</a:t>
            </a:r>
            <a:r>
              <a:rPr lang="en-US" altLang="zh-CN" sz="2800"/>
              <a:t>j</a:t>
            </a:r>
            <a:r>
              <a:rPr lang="zh-CN" altLang="en-US" sz="2800"/>
              <a:t>列和第</a:t>
            </a:r>
            <a:r>
              <a:rPr lang="en-US" altLang="zh-CN" sz="2800"/>
              <a:t>j</a:t>
            </a:r>
            <a:r>
              <a:rPr lang="zh-CN" altLang="en-US" sz="2800"/>
              <a:t>行第</a:t>
            </a:r>
            <a:r>
              <a:rPr lang="en-US" altLang="zh-CN" sz="2800"/>
              <a:t>i</a:t>
            </a:r>
            <a:r>
              <a:rPr lang="zh-CN" altLang="en-US" sz="2800"/>
              <a:t>列元素赋值</a:t>
            </a:r>
            <a:r>
              <a:rPr lang="zh-CN" altLang="en-US" sz="2800" smtClean="0"/>
              <a:t>为</a:t>
            </a:r>
            <a:r>
              <a:rPr lang="en-US" altLang="zh-CN" sz="2800" smtClean="0"/>
              <a:t>weight</a:t>
            </a:r>
            <a:r>
              <a:rPr lang="zh-CN" altLang="en-US" sz="2800" smtClean="0"/>
              <a:t>。</a:t>
            </a:r>
            <a:endParaRPr lang="en-US" altLang="zh-CN" sz="2800" smtClean="0"/>
          </a:p>
          <a:p>
            <a:r>
              <a:rPr lang="zh-CN" altLang="en-US" sz="2800" smtClean="0"/>
              <a:t>（</a:t>
            </a:r>
            <a:r>
              <a:rPr lang="en-US" altLang="zh-CN" sz="2800" smtClean="0"/>
              <a:t>3</a:t>
            </a:r>
            <a:r>
              <a:rPr lang="zh-CN" altLang="en-US" sz="2800" smtClean="0"/>
              <a:t>）边数</a:t>
            </a:r>
            <a:r>
              <a:rPr lang="en-US" altLang="zh-CN" sz="2800" smtClean="0"/>
              <a:t>arcNum</a:t>
            </a:r>
            <a:r>
              <a:rPr lang="zh-CN" altLang="en-US" sz="2800" smtClean="0"/>
              <a:t>增</a:t>
            </a:r>
            <a:r>
              <a:rPr lang="en-US" altLang="zh-CN" sz="2800" smtClean="0"/>
              <a:t>1</a:t>
            </a:r>
            <a:r>
              <a:rPr lang="zh-CN" altLang="en-US" sz="2800" smtClean="0"/>
              <a:t>。</a:t>
            </a:r>
            <a:endParaRPr lang="zh-CN" altLang="en-US" sz="2800"/>
          </a:p>
          <a:p>
            <a:endParaRPr lang="zh-CN" altLang="en-US" sz="2800"/>
          </a:p>
        </p:txBody>
      </p:sp>
      <p:sp>
        <p:nvSpPr>
          <p:cNvPr id="3" name="标题 2"/>
          <p:cNvSpPr>
            <a:spLocks noGrp="1"/>
          </p:cNvSpPr>
          <p:nvPr>
            <p:ph type="title"/>
          </p:nvPr>
        </p:nvSpPr>
        <p:spPr/>
        <p:txBody>
          <a:bodyPr>
            <a:normAutofit fontScale="90000"/>
          </a:bodyPr>
          <a:lstStyle/>
          <a:p>
            <a:r>
              <a:rPr lang="zh-CN" altLang="en-US" smtClean="0"/>
              <a:t>增加一条边</a:t>
            </a:r>
            <a:endParaRPr lang="zh-CN" altLang="en-US"/>
          </a:p>
        </p:txBody>
      </p:sp>
      <p:sp>
        <p:nvSpPr>
          <p:cNvPr id="5" name="矩形 4"/>
          <p:cNvSpPr/>
          <p:nvPr/>
        </p:nvSpPr>
        <p:spPr>
          <a:xfrm>
            <a:off x="10775726" y="4437906"/>
            <a:ext cx="736099" cy="461665"/>
          </a:xfrm>
          <a:prstGeom prst="rect">
            <a:avLst/>
          </a:prstGeom>
          <a:solidFill>
            <a:srgbClr val="92D050"/>
          </a:solidFill>
        </p:spPr>
        <p:txBody>
          <a:bodyPr wrap="none">
            <a:spAutoFit/>
          </a:bodyPr>
          <a:lstStyle/>
          <a:p>
            <a:r>
              <a:rPr lang="en-US" altLang="zh-CN" sz="2400" smtClean="0"/>
              <a:t>O(n)</a:t>
            </a:r>
            <a:endParaRPr lang="zh-CN" altLang="en-US" sz="2400"/>
          </a:p>
        </p:txBody>
      </p:sp>
      <p:sp>
        <p:nvSpPr>
          <p:cNvPr id="6" name="Rectangle 1"/>
          <p:cNvSpPr>
            <a:spLocks noChangeArrowheads="1"/>
          </p:cNvSpPr>
          <p:nvPr/>
        </p:nvSpPr>
        <p:spPr bwMode="auto">
          <a:xfrm>
            <a:off x="1198662" y="3357786"/>
            <a:ext cx="89755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addEdge(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 w, weight):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.locate_vertex(w)</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.addVertex(w)</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weight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.arcs[j][i] = weight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.arcNum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2251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1705517"/>
          </a:xfrm>
        </p:spPr>
        <p:txBody>
          <a:bodyPr/>
          <a:lstStyle/>
          <a:p>
            <a:r>
              <a:rPr lang="en-US" altLang="zh-CN"/>
              <a:t>degree</a:t>
            </a:r>
            <a:r>
              <a:rPr lang="zh-CN" altLang="en-US"/>
              <a:t>方法返回顶点</a:t>
            </a:r>
            <a:r>
              <a:rPr lang="en-US" altLang="zh-CN"/>
              <a:t>v</a:t>
            </a:r>
            <a:r>
              <a:rPr lang="zh-CN" altLang="en-US"/>
              <a:t>的度值，对于无向网，顶点</a:t>
            </a:r>
            <a:r>
              <a:rPr lang="en-US" altLang="zh-CN"/>
              <a:t>v</a:t>
            </a:r>
            <a:r>
              <a:rPr lang="zh-CN" altLang="en-US"/>
              <a:t>的度值即为顶点对应行或列中非</a:t>
            </a:r>
            <a:r>
              <a:rPr lang="en-US" altLang="zh-CN" smtClean="0"/>
              <a:t>0</a:t>
            </a:r>
            <a:r>
              <a:rPr lang="zh-CN" altLang="en-US" smtClean="0"/>
              <a:t>且非</a:t>
            </a:r>
            <a:r>
              <a:rPr lang="zh-CN" altLang="en-US"/>
              <a:t>无穷大的值的个数。</a:t>
            </a:r>
          </a:p>
        </p:txBody>
      </p:sp>
      <p:sp>
        <p:nvSpPr>
          <p:cNvPr id="3" name="标题 2"/>
          <p:cNvSpPr>
            <a:spLocks noGrp="1"/>
          </p:cNvSpPr>
          <p:nvPr>
            <p:ph type="title"/>
          </p:nvPr>
        </p:nvSpPr>
        <p:spPr/>
        <p:txBody>
          <a:bodyPr>
            <a:normAutofit fontScale="90000"/>
          </a:bodyPr>
          <a:lstStyle/>
          <a:p>
            <a:r>
              <a:rPr lang="zh-CN" altLang="en-US" smtClean="0"/>
              <a:t>求顶点</a:t>
            </a:r>
            <a:r>
              <a:rPr lang="en-US" altLang="zh-CN"/>
              <a:t>v</a:t>
            </a:r>
            <a:r>
              <a:rPr lang="zh-CN" altLang="en-US"/>
              <a:t>的度值</a:t>
            </a:r>
          </a:p>
        </p:txBody>
      </p:sp>
      <p:sp>
        <p:nvSpPr>
          <p:cNvPr id="4" name="Rectangle 1"/>
          <p:cNvSpPr>
            <a:spLocks noChangeArrowheads="1"/>
          </p:cNvSpPr>
          <p:nvPr/>
        </p:nvSpPr>
        <p:spPr bwMode="auto">
          <a:xfrm>
            <a:off x="622598" y="2818598"/>
            <a:ext cx="10750253" cy="193899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degree(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count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count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float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"inf"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count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9839622" y="4899571"/>
            <a:ext cx="736099" cy="461665"/>
          </a:xfrm>
          <a:prstGeom prst="rect">
            <a:avLst/>
          </a:prstGeom>
          <a:solidFill>
            <a:srgbClr val="92D050"/>
          </a:solidFill>
        </p:spPr>
        <p:txBody>
          <a:bodyPr wrap="none">
            <a:spAutoFit/>
          </a:bodyPr>
          <a:lstStyle/>
          <a:p>
            <a:r>
              <a:rPr lang="en-US" altLang="zh-CN" sz="2400" smtClean="0"/>
              <a:t>O(n)</a:t>
            </a:r>
            <a:endParaRPr lang="zh-CN" altLang="en-US" sz="2400"/>
          </a:p>
        </p:txBody>
      </p:sp>
    </p:spTree>
    <p:extLst>
      <p:ext uri="{BB962C8B-B14F-4D97-AF65-F5344CB8AC3E}">
        <p14:creationId xmlns:p14="http://schemas.microsoft.com/office/powerpoint/2010/main" val="6644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输出图的顶点和邻接矩阵</a:t>
            </a:r>
            <a:endParaRPr lang="zh-CN" altLang="en-US"/>
          </a:p>
        </p:txBody>
      </p:sp>
      <p:sp>
        <p:nvSpPr>
          <p:cNvPr id="5" name="Rectangle 2"/>
          <p:cNvSpPr>
            <a:spLocks noChangeArrowheads="1"/>
          </p:cNvSpPr>
          <p:nvPr/>
        </p:nvSpPr>
        <p:spPr bwMode="auto">
          <a:xfrm>
            <a:off x="1203117" y="1269554"/>
            <a:ext cx="9001000" cy="409342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graph_out(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该图的顶点为：</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.vertices[i].data,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该图的邻接矩阵为：</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float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"inf"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"%4s"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"%4d"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.arcs[i][j]),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7820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3566" y="196725"/>
            <a:ext cx="10233473" cy="648527"/>
          </a:xfrm>
        </p:spPr>
        <p:txBody>
          <a:bodyPr>
            <a:normAutofit fontScale="90000"/>
          </a:bodyPr>
          <a:lstStyle/>
          <a:p>
            <a:r>
              <a:rPr lang="zh-CN" altLang="en-US" smtClean="0"/>
              <a:t>无向网</a:t>
            </a:r>
            <a:r>
              <a:rPr lang="en-US" altLang="zh-CN" smtClean="0"/>
              <a:t>G3</a:t>
            </a:r>
            <a:r>
              <a:rPr lang="zh-CN" altLang="en-US" smtClean="0"/>
              <a:t>测试</a:t>
            </a:r>
            <a:endParaRPr lang="zh-CN" altLang="en-US"/>
          </a:p>
        </p:txBody>
      </p:sp>
      <p:sp>
        <p:nvSpPr>
          <p:cNvPr id="4" name="Rectangle 1"/>
          <p:cNvSpPr>
            <a:spLocks noChangeArrowheads="1"/>
          </p:cNvSpPr>
          <p:nvPr/>
        </p:nvSpPr>
        <p:spPr bwMode="auto">
          <a:xfrm>
            <a:off x="622598" y="1391348"/>
            <a:ext cx="5184576" cy="4708981"/>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__name__ ==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"__main__"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 = UDNGraphMatrix()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7</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g3.graph_out()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7163056" y="2997746"/>
            <a:ext cx="4159378" cy="3277820"/>
          </a:xfrm>
          <a:prstGeom prst="rect">
            <a:avLst/>
          </a:prstGeom>
          <a:solidFill>
            <a:schemeClr val="accent2">
              <a:lumMod val="20000"/>
              <a:lumOff val="80000"/>
            </a:schemeClr>
          </a:solidFill>
        </p:spPr>
        <p:txBody>
          <a:bodyPr wrap="square">
            <a:spAutoFit/>
          </a:bodyPr>
          <a:lstStyle/>
          <a:p>
            <a:r>
              <a:rPr lang="zh-CN" altLang="en-US"/>
              <a:t>该图的顶点为：</a:t>
            </a:r>
          </a:p>
          <a:p>
            <a:r>
              <a:rPr lang="en-US" altLang="zh-CN"/>
              <a:t>A B C D E F </a:t>
            </a:r>
          </a:p>
          <a:p>
            <a:r>
              <a:rPr lang="zh-CN" altLang="en-US"/>
              <a:t>该图的邻接矩阵为：</a:t>
            </a:r>
          </a:p>
          <a:p>
            <a:r>
              <a:rPr lang="zh-CN" altLang="en-US"/>
              <a:t>   </a:t>
            </a:r>
            <a:r>
              <a:rPr lang="en-US" altLang="zh-CN"/>
              <a:t>0   10    2    #    #    # </a:t>
            </a:r>
          </a:p>
          <a:p>
            <a:r>
              <a:rPr lang="en-US" altLang="zh-CN"/>
              <a:t>  10    0    #    7    #    5 </a:t>
            </a:r>
          </a:p>
          <a:p>
            <a:r>
              <a:rPr lang="en-US" altLang="zh-CN"/>
              <a:t>   2    #    0    #    #    # </a:t>
            </a:r>
          </a:p>
          <a:p>
            <a:r>
              <a:rPr lang="en-US" altLang="zh-CN"/>
              <a:t>   #    7    #    0    2    # </a:t>
            </a:r>
          </a:p>
          <a:p>
            <a:r>
              <a:rPr lang="en-US" altLang="zh-CN"/>
              <a:t>   #    #    #    2    0    5 </a:t>
            </a:r>
          </a:p>
          <a:p>
            <a:r>
              <a:rPr lang="en-US" altLang="zh-CN"/>
              <a:t>   #    5    #    #    5    0 </a:t>
            </a:r>
            <a:endParaRPr lang="zh-CN" altLang="en-US"/>
          </a:p>
        </p:txBody>
      </p:sp>
      <p:pic>
        <p:nvPicPr>
          <p:cNvPr id="6" name="图片 5"/>
          <p:cNvPicPr>
            <a:picLocks noChangeAspect="1"/>
          </p:cNvPicPr>
          <p:nvPr/>
        </p:nvPicPr>
        <p:blipFill>
          <a:blip r:embed="rId2"/>
          <a:stretch>
            <a:fillRect/>
          </a:stretch>
        </p:blipFill>
        <p:spPr>
          <a:xfrm>
            <a:off x="7175326" y="909514"/>
            <a:ext cx="3120962" cy="1982343"/>
          </a:xfrm>
          <a:prstGeom prst="rect">
            <a:avLst/>
          </a:prstGeom>
        </p:spPr>
      </p:pic>
    </p:spTree>
    <p:extLst>
      <p:ext uri="{BB962C8B-B14F-4D97-AF65-F5344CB8AC3E}">
        <p14:creationId xmlns:p14="http://schemas.microsoft.com/office/powerpoint/2010/main" val="223640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5449933"/>
          </a:xfrm>
        </p:spPr>
        <p:txBody>
          <a:bodyPr>
            <a:normAutofit fontScale="70000" lnSpcReduction="20000"/>
          </a:bodyPr>
          <a:lstStyle/>
          <a:p>
            <a:pPr>
              <a:lnSpc>
                <a:spcPct val="120000"/>
              </a:lnSpc>
            </a:pPr>
            <a:r>
              <a:rPr lang="en-US" altLang="zh-CN" smtClean="0"/>
              <a:t>1</a:t>
            </a:r>
            <a:r>
              <a:rPr lang="zh-CN" altLang="zh-CN"/>
              <a:t>）创建邻接矩阵时，输入顶点的顺序可能不同，因此一个图的邻接矩阵</a:t>
            </a:r>
            <a:r>
              <a:rPr lang="zh-CN" altLang="zh-CN" smtClean="0"/>
              <a:t>并不唯一。</a:t>
            </a:r>
            <a:endParaRPr lang="zh-CN" altLang="zh-CN"/>
          </a:p>
          <a:p>
            <a:pPr>
              <a:lnSpc>
                <a:spcPct val="120000"/>
              </a:lnSpc>
            </a:pPr>
            <a:r>
              <a:rPr lang="en-US" altLang="zh-CN"/>
              <a:t>2</a:t>
            </a:r>
            <a:r>
              <a:rPr lang="zh-CN" altLang="zh-CN"/>
              <a:t>）无向图（网）的邻接矩阵具有对称性，因此，可采用压缩存储的方式，只对其上三角（或下三角）元素进行存储。</a:t>
            </a:r>
          </a:p>
          <a:p>
            <a:pPr>
              <a:lnSpc>
                <a:spcPct val="120000"/>
              </a:lnSpc>
            </a:pPr>
            <a:r>
              <a:rPr lang="en-US" altLang="zh-CN"/>
              <a:t>3</a:t>
            </a:r>
            <a:r>
              <a:rPr lang="zh-CN" altLang="zh-CN"/>
              <a:t>）对于</a:t>
            </a:r>
            <a:r>
              <a:rPr lang="zh-CN" altLang="zh-CN" smtClean="0">
                <a:solidFill>
                  <a:srgbClr val="FF0000"/>
                </a:solidFill>
              </a:rPr>
              <a:t>无向图</a:t>
            </a:r>
            <a:r>
              <a:rPr lang="zh-CN" altLang="en-US" smtClean="0">
                <a:solidFill>
                  <a:srgbClr val="FF0000"/>
                </a:solidFill>
              </a:rPr>
              <a:t>（网）</a:t>
            </a:r>
            <a:r>
              <a:rPr lang="zh-CN" altLang="zh-CN" smtClean="0"/>
              <a:t>，</a:t>
            </a:r>
            <a:r>
              <a:rPr lang="zh-CN" altLang="zh-CN"/>
              <a:t>若某一顶点</a:t>
            </a:r>
            <a:r>
              <a:rPr lang="en-US" altLang="zh-CN"/>
              <a:t>v</a:t>
            </a:r>
            <a:r>
              <a:rPr lang="zh-CN" altLang="zh-CN"/>
              <a:t>在一维数组</a:t>
            </a:r>
            <a:r>
              <a:rPr lang="en-US" altLang="zh-CN"/>
              <a:t>vertexs</a:t>
            </a:r>
            <a:r>
              <a:rPr lang="zh-CN" altLang="zh-CN"/>
              <a:t>中的下标为</a:t>
            </a:r>
            <a:r>
              <a:rPr lang="en-US" altLang="zh-CN"/>
              <a:t>i</a:t>
            </a:r>
            <a:r>
              <a:rPr lang="zh-CN" altLang="zh-CN"/>
              <a:t>，则该</a:t>
            </a:r>
            <a:r>
              <a:rPr lang="zh-CN" altLang="zh-CN">
                <a:solidFill>
                  <a:srgbClr val="FF0000"/>
                </a:solidFill>
              </a:rPr>
              <a:t>顶点的度为邻接矩阵第</a:t>
            </a:r>
            <a:r>
              <a:rPr lang="en-US" altLang="zh-CN">
                <a:solidFill>
                  <a:srgbClr val="FF0000"/>
                </a:solidFill>
              </a:rPr>
              <a:t>i</a:t>
            </a:r>
            <a:r>
              <a:rPr lang="zh-CN" altLang="zh-CN" smtClean="0">
                <a:solidFill>
                  <a:srgbClr val="FF0000"/>
                </a:solidFill>
              </a:rPr>
              <a:t>行</a:t>
            </a:r>
            <a:r>
              <a:rPr lang="zh-CN" altLang="en-US" smtClean="0">
                <a:solidFill>
                  <a:srgbClr val="FF0000"/>
                </a:solidFill>
              </a:rPr>
              <a:t>中</a:t>
            </a:r>
            <a:r>
              <a:rPr lang="en-US" altLang="zh-CN" smtClean="0">
                <a:solidFill>
                  <a:srgbClr val="FF0000"/>
                </a:solidFill>
              </a:rPr>
              <a:t>1</a:t>
            </a:r>
            <a:r>
              <a:rPr lang="zh-CN" altLang="en-US" smtClean="0">
                <a:solidFill>
                  <a:srgbClr val="FF0000"/>
                </a:solidFill>
              </a:rPr>
              <a:t>（非无穷大且非</a:t>
            </a:r>
            <a:r>
              <a:rPr lang="en-US" altLang="zh-CN" smtClean="0">
                <a:solidFill>
                  <a:srgbClr val="FF0000"/>
                </a:solidFill>
              </a:rPr>
              <a:t>0</a:t>
            </a:r>
            <a:r>
              <a:rPr lang="zh-CN" altLang="en-US" smtClean="0">
                <a:solidFill>
                  <a:srgbClr val="FF0000"/>
                </a:solidFill>
              </a:rPr>
              <a:t>）</a:t>
            </a:r>
            <a:r>
              <a:rPr lang="zh-CN" altLang="zh-CN" smtClean="0">
                <a:solidFill>
                  <a:srgbClr val="FF0000"/>
                </a:solidFill>
              </a:rPr>
              <a:t>的</a:t>
            </a:r>
            <a:r>
              <a:rPr lang="zh-CN" altLang="en-US" smtClean="0">
                <a:solidFill>
                  <a:srgbClr val="FF0000"/>
                </a:solidFill>
              </a:rPr>
              <a:t>个数</a:t>
            </a:r>
            <a:r>
              <a:rPr lang="zh-CN" altLang="zh-CN" smtClean="0"/>
              <a:t>。</a:t>
            </a:r>
            <a:endParaRPr lang="zh-CN" altLang="zh-CN"/>
          </a:p>
          <a:p>
            <a:pPr>
              <a:lnSpc>
                <a:spcPct val="120000"/>
              </a:lnSpc>
            </a:pPr>
            <a:r>
              <a:rPr lang="en-US" altLang="zh-CN"/>
              <a:t>4</a:t>
            </a:r>
            <a:r>
              <a:rPr lang="zh-CN" altLang="zh-CN"/>
              <a:t>）对于</a:t>
            </a:r>
            <a:r>
              <a:rPr lang="zh-CN" altLang="zh-CN" smtClean="0">
                <a:solidFill>
                  <a:srgbClr val="FF0000"/>
                </a:solidFill>
              </a:rPr>
              <a:t>有向图</a:t>
            </a:r>
            <a:r>
              <a:rPr lang="zh-CN" altLang="en-US">
                <a:solidFill>
                  <a:srgbClr val="FF0000"/>
                </a:solidFill>
              </a:rPr>
              <a:t>（网）</a:t>
            </a:r>
            <a:r>
              <a:rPr lang="zh-CN" altLang="zh-CN" smtClean="0"/>
              <a:t>，</a:t>
            </a:r>
            <a:r>
              <a:rPr lang="zh-CN" altLang="zh-CN"/>
              <a:t>若某一顶点</a:t>
            </a:r>
            <a:r>
              <a:rPr lang="en-US" altLang="zh-CN"/>
              <a:t>v</a:t>
            </a:r>
            <a:r>
              <a:rPr lang="zh-CN" altLang="zh-CN"/>
              <a:t>在一维数组</a:t>
            </a:r>
            <a:r>
              <a:rPr lang="en-US" altLang="zh-CN"/>
              <a:t>vertexs</a:t>
            </a:r>
            <a:r>
              <a:rPr lang="zh-CN" altLang="zh-CN"/>
              <a:t>中的下标为</a:t>
            </a:r>
            <a:r>
              <a:rPr lang="en-US" altLang="zh-CN"/>
              <a:t>i</a:t>
            </a:r>
            <a:r>
              <a:rPr lang="zh-CN" altLang="zh-CN"/>
              <a:t>，则该顶点的出度为邻接矩阵</a:t>
            </a:r>
            <a:r>
              <a:rPr lang="zh-CN" altLang="zh-CN">
                <a:solidFill>
                  <a:srgbClr val="FF0000"/>
                </a:solidFill>
              </a:rPr>
              <a:t>第</a:t>
            </a:r>
            <a:r>
              <a:rPr lang="en-US" altLang="zh-CN">
                <a:solidFill>
                  <a:srgbClr val="FF0000"/>
                </a:solidFill>
              </a:rPr>
              <a:t>i</a:t>
            </a:r>
            <a:r>
              <a:rPr lang="zh-CN" altLang="zh-CN" smtClean="0">
                <a:solidFill>
                  <a:srgbClr val="FF0000"/>
                </a:solidFill>
              </a:rPr>
              <a:t>行</a:t>
            </a:r>
            <a:r>
              <a:rPr lang="zh-CN" altLang="en-US" smtClean="0">
                <a:solidFill>
                  <a:srgbClr val="FF0000"/>
                </a:solidFill>
              </a:rPr>
              <a:t>中</a:t>
            </a:r>
            <a:r>
              <a:rPr lang="en-US" altLang="zh-CN" smtClean="0">
                <a:solidFill>
                  <a:srgbClr val="FF0000"/>
                </a:solidFill>
              </a:rPr>
              <a:t>1</a:t>
            </a:r>
            <a:r>
              <a:rPr lang="zh-CN" altLang="en-US">
                <a:solidFill>
                  <a:srgbClr val="FF0000"/>
                </a:solidFill>
              </a:rPr>
              <a:t> （非无穷大且非</a:t>
            </a:r>
            <a:r>
              <a:rPr lang="en-US" altLang="zh-CN">
                <a:solidFill>
                  <a:srgbClr val="FF0000"/>
                </a:solidFill>
              </a:rPr>
              <a:t>0</a:t>
            </a:r>
            <a:r>
              <a:rPr lang="zh-CN" altLang="en-US">
                <a:solidFill>
                  <a:srgbClr val="FF0000"/>
                </a:solidFill>
              </a:rPr>
              <a:t>）</a:t>
            </a:r>
            <a:r>
              <a:rPr lang="zh-CN" altLang="zh-CN" smtClean="0">
                <a:solidFill>
                  <a:srgbClr val="FF0000"/>
                </a:solidFill>
              </a:rPr>
              <a:t>的</a:t>
            </a:r>
            <a:r>
              <a:rPr lang="zh-CN" altLang="en-US" smtClean="0">
                <a:solidFill>
                  <a:srgbClr val="FF0000"/>
                </a:solidFill>
              </a:rPr>
              <a:t>个数</a:t>
            </a:r>
            <a:r>
              <a:rPr lang="zh-CN" altLang="zh-CN" smtClean="0"/>
              <a:t>，</a:t>
            </a:r>
            <a:r>
              <a:rPr lang="zh-CN" altLang="zh-CN" smtClean="0">
                <a:solidFill>
                  <a:srgbClr val="FF0000"/>
                </a:solidFill>
              </a:rPr>
              <a:t>入</a:t>
            </a:r>
            <a:r>
              <a:rPr lang="zh-CN" altLang="zh-CN">
                <a:solidFill>
                  <a:srgbClr val="FF0000"/>
                </a:solidFill>
              </a:rPr>
              <a:t>度</a:t>
            </a:r>
            <a:r>
              <a:rPr lang="zh-CN" altLang="zh-CN"/>
              <a:t>为邻接矩阵</a:t>
            </a:r>
            <a:r>
              <a:rPr lang="zh-CN" altLang="zh-CN">
                <a:solidFill>
                  <a:srgbClr val="FF0000"/>
                </a:solidFill>
              </a:rPr>
              <a:t>第</a:t>
            </a:r>
            <a:r>
              <a:rPr lang="en-US" altLang="zh-CN">
                <a:solidFill>
                  <a:srgbClr val="FF0000"/>
                </a:solidFill>
              </a:rPr>
              <a:t>i</a:t>
            </a:r>
            <a:r>
              <a:rPr lang="zh-CN" altLang="zh-CN">
                <a:solidFill>
                  <a:srgbClr val="FF0000"/>
                </a:solidFill>
              </a:rPr>
              <a:t>列</a:t>
            </a:r>
            <a:r>
              <a:rPr lang="zh-CN" altLang="zh-CN" smtClean="0">
                <a:solidFill>
                  <a:srgbClr val="FF0000"/>
                </a:solidFill>
              </a:rPr>
              <a:t>中</a:t>
            </a:r>
            <a:r>
              <a:rPr lang="en-US" altLang="zh-CN">
                <a:solidFill>
                  <a:srgbClr val="FF0000"/>
                </a:solidFill>
              </a:rPr>
              <a:t>1</a:t>
            </a:r>
            <a:r>
              <a:rPr lang="zh-CN" altLang="en-US">
                <a:solidFill>
                  <a:srgbClr val="FF0000"/>
                </a:solidFill>
              </a:rPr>
              <a:t> （非无穷大且非</a:t>
            </a:r>
            <a:r>
              <a:rPr lang="en-US" altLang="zh-CN">
                <a:solidFill>
                  <a:srgbClr val="FF0000"/>
                </a:solidFill>
              </a:rPr>
              <a:t>0</a:t>
            </a:r>
            <a:r>
              <a:rPr lang="zh-CN" altLang="en-US">
                <a:solidFill>
                  <a:srgbClr val="FF0000"/>
                </a:solidFill>
              </a:rPr>
              <a:t>）</a:t>
            </a:r>
            <a:r>
              <a:rPr lang="zh-CN" altLang="zh-CN">
                <a:solidFill>
                  <a:srgbClr val="FF0000"/>
                </a:solidFill>
              </a:rPr>
              <a:t>的</a:t>
            </a:r>
            <a:r>
              <a:rPr lang="zh-CN" altLang="en-US">
                <a:solidFill>
                  <a:srgbClr val="FF0000"/>
                </a:solidFill>
              </a:rPr>
              <a:t>个数</a:t>
            </a:r>
            <a:r>
              <a:rPr lang="zh-CN" altLang="zh-CN" smtClean="0"/>
              <a:t>。</a:t>
            </a:r>
            <a:endParaRPr lang="zh-CN" altLang="zh-CN"/>
          </a:p>
          <a:p>
            <a:pPr>
              <a:lnSpc>
                <a:spcPct val="120000"/>
              </a:lnSpc>
            </a:pPr>
            <a:r>
              <a:rPr lang="en-US" altLang="zh-CN"/>
              <a:t>5</a:t>
            </a:r>
            <a:r>
              <a:rPr lang="zh-CN" altLang="zh-CN" smtClean="0"/>
              <a:t>）</a:t>
            </a:r>
            <a:r>
              <a:rPr lang="en-US" altLang="zh-CN" smtClean="0"/>
              <a:t>n</a:t>
            </a:r>
            <a:r>
              <a:rPr lang="zh-CN" altLang="zh-CN"/>
              <a:t>个顶点</a:t>
            </a:r>
            <a:r>
              <a:rPr lang="en-US" altLang="zh-CN"/>
              <a:t>e</a:t>
            </a:r>
            <a:r>
              <a:rPr lang="zh-CN" altLang="zh-CN"/>
              <a:t>条边的图，利用邻接矩阵进行存储的</a:t>
            </a:r>
            <a:r>
              <a:rPr lang="zh-CN" altLang="zh-CN">
                <a:solidFill>
                  <a:srgbClr val="FF0000"/>
                </a:solidFill>
              </a:rPr>
              <a:t>空间效率</a:t>
            </a:r>
            <a:r>
              <a:rPr lang="zh-CN" altLang="zh-CN"/>
              <a:t>和对它</a:t>
            </a:r>
            <a:r>
              <a:rPr lang="zh-CN" altLang="zh-CN">
                <a:solidFill>
                  <a:srgbClr val="FF0000"/>
                </a:solidFill>
              </a:rPr>
              <a:t>进行整体操作的时间效率都为</a:t>
            </a:r>
            <a:r>
              <a:rPr lang="en-US" altLang="zh-CN">
                <a:solidFill>
                  <a:srgbClr val="FF0000"/>
                </a:solidFill>
              </a:rPr>
              <a:t>O(n</a:t>
            </a:r>
            <a:r>
              <a:rPr lang="en-US" altLang="zh-CN" baseline="30000">
                <a:solidFill>
                  <a:srgbClr val="FF0000"/>
                </a:solidFill>
              </a:rPr>
              <a:t>2</a:t>
            </a:r>
            <a:r>
              <a:rPr lang="en-US" altLang="zh-CN">
                <a:solidFill>
                  <a:srgbClr val="FF0000"/>
                </a:solidFill>
              </a:rPr>
              <a:t>)</a:t>
            </a:r>
            <a:r>
              <a:rPr lang="zh-CN" altLang="zh-CN"/>
              <a:t>，与边数</a:t>
            </a:r>
            <a:r>
              <a:rPr lang="en-US" altLang="zh-CN"/>
              <a:t>e</a:t>
            </a:r>
            <a:r>
              <a:rPr lang="zh-CN" altLang="zh-CN"/>
              <a:t>无关。因此邻接矩阵更</a:t>
            </a:r>
            <a:r>
              <a:rPr lang="zh-CN" altLang="zh-CN">
                <a:solidFill>
                  <a:srgbClr val="FF0000"/>
                </a:solidFill>
              </a:rPr>
              <a:t>适用于存储</a:t>
            </a:r>
            <a:r>
              <a:rPr lang="en-US" altLang="zh-CN">
                <a:solidFill>
                  <a:srgbClr val="FF0000"/>
                </a:solidFill>
              </a:rPr>
              <a:t>e</a:t>
            </a:r>
            <a:r>
              <a:rPr lang="zh-CN" altLang="zh-CN">
                <a:solidFill>
                  <a:srgbClr val="FF0000"/>
                </a:solidFill>
              </a:rPr>
              <a:t>很大的稠密图</a:t>
            </a:r>
            <a:r>
              <a:rPr lang="zh-CN" altLang="zh-CN"/>
              <a:t>。当</a:t>
            </a:r>
            <a:r>
              <a:rPr lang="en-US" altLang="zh-CN"/>
              <a:t>n</a:t>
            </a:r>
            <a:r>
              <a:rPr lang="zh-CN" altLang="zh-CN"/>
              <a:t>很大时，邻接矩阵存储的空间效率和时间效率都比较差，特别当边数</a:t>
            </a:r>
            <a:r>
              <a:rPr lang="en-US" altLang="zh-CN"/>
              <a:t>e</a:t>
            </a:r>
            <a:r>
              <a:rPr lang="zh-CN" altLang="zh-CN"/>
              <a:t>很小</a:t>
            </a:r>
            <a:r>
              <a:rPr lang="zh-CN" altLang="zh-CN">
                <a:solidFill>
                  <a:srgbClr val="FF0000"/>
                </a:solidFill>
              </a:rPr>
              <a:t>图很稀疏时，邻接矩阵表示</a:t>
            </a:r>
            <a:r>
              <a:rPr lang="zh-CN" altLang="zh-CN" smtClean="0">
                <a:solidFill>
                  <a:srgbClr val="FF0000"/>
                </a:solidFill>
              </a:rPr>
              <a:t>法并不是</a:t>
            </a:r>
            <a:r>
              <a:rPr lang="zh-CN" altLang="zh-CN">
                <a:solidFill>
                  <a:srgbClr val="FF0000"/>
                </a:solidFill>
              </a:rPr>
              <a:t>高效的方案</a:t>
            </a:r>
            <a:r>
              <a:rPr lang="zh-CN" altLang="zh-CN" smtClean="0"/>
              <a:t>。</a:t>
            </a:r>
            <a:endParaRPr lang="zh-CN" altLang="en-US"/>
          </a:p>
        </p:txBody>
      </p:sp>
      <p:sp>
        <p:nvSpPr>
          <p:cNvPr id="3" name="标题 2"/>
          <p:cNvSpPr>
            <a:spLocks noGrp="1"/>
          </p:cNvSpPr>
          <p:nvPr>
            <p:ph type="title"/>
          </p:nvPr>
        </p:nvSpPr>
        <p:spPr/>
        <p:txBody>
          <a:bodyPr>
            <a:normAutofit fontScale="90000"/>
          </a:bodyPr>
          <a:lstStyle/>
          <a:p>
            <a:r>
              <a:rPr lang="zh-CN" altLang="zh-CN"/>
              <a:t>邻接矩阵</a:t>
            </a:r>
            <a:r>
              <a:rPr lang="zh-CN" altLang="zh-CN" smtClean="0"/>
              <a:t>实现特点</a:t>
            </a:r>
            <a:endParaRPr lang="zh-CN" altLang="en-US"/>
          </a:p>
        </p:txBody>
      </p:sp>
    </p:spTree>
    <p:extLst>
      <p:ext uri="{BB962C8B-B14F-4D97-AF65-F5344CB8AC3E}">
        <p14:creationId xmlns:p14="http://schemas.microsoft.com/office/powerpoint/2010/main" val="3892146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邻接</a:t>
            </a:r>
            <a:r>
              <a:rPr lang="zh-CN" altLang="zh-CN" smtClean="0"/>
              <a:t>表</a:t>
            </a:r>
            <a:r>
              <a:rPr lang="zh-CN" altLang="en-US" smtClean="0"/>
              <a:t>是</a:t>
            </a:r>
            <a:r>
              <a:rPr lang="zh-CN" altLang="zh-CN" smtClean="0"/>
              <a:t>实现</a:t>
            </a:r>
            <a:r>
              <a:rPr lang="zh-CN" altLang="zh-CN"/>
              <a:t>稀疏图</a:t>
            </a:r>
            <a:r>
              <a:rPr lang="zh-CN" altLang="zh-CN" smtClean="0"/>
              <a:t>的高效方案。</a:t>
            </a:r>
            <a:endParaRPr lang="en-US" altLang="zh-CN" smtClean="0"/>
          </a:p>
          <a:p>
            <a:r>
              <a:rPr lang="zh-CN" altLang="zh-CN" smtClean="0"/>
              <a:t>除了</a:t>
            </a:r>
            <a:r>
              <a:rPr lang="zh-CN" altLang="zh-CN"/>
              <a:t>存储当前顶点数</a:t>
            </a:r>
            <a:r>
              <a:rPr lang="en-US" altLang="zh-CN"/>
              <a:t>vertexNum</a:t>
            </a:r>
            <a:r>
              <a:rPr lang="zh-CN" altLang="zh-CN"/>
              <a:t>和边数</a:t>
            </a:r>
            <a:r>
              <a:rPr lang="en-US" altLang="zh-CN"/>
              <a:t>arcNum</a:t>
            </a:r>
            <a:r>
              <a:rPr lang="zh-CN" altLang="zh-CN"/>
              <a:t>以外</a:t>
            </a:r>
            <a:r>
              <a:rPr lang="zh-CN" altLang="zh-CN" smtClean="0"/>
              <a:t>，用</a:t>
            </a:r>
            <a:r>
              <a:rPr lang="zh-CN" altLang="zh-CN"/>
              <a:t>一个主列表（</a:t>
            </a:r>
            <a:r>
              <a:rPr lang="en-US" altLang="zh-CN"/>
              <a:t>vertices</a:t>
            </a:r>
            <a:r>
              <a:rPr lang="zh-CN" altLang="zh-CN"/>
              <a:t>）存储所有顶点</a:t>
            </a:r>
            <a:r>
              <a:rPr lang="zh-CN" altLang="zh-CN" smtClean="0"/>
              <a:t>信息</a:t>
            </a:r>
            <a:endParaRPr lang="en-US" altLang="zh-CN" smtClean="0"/>
          </a:p>
          <a:p>
            <a:r>
              <a:rPr lang="zh-CN" altLang="zh-CN" smtClean="0"/>
              <a:t>对于</a:t>
            </a:r>
            <a:r>
              <a:rPr lang="zh-CN" altLang="zh-CN"/>
              <a:t>每个顶点，除了存储该顶点的值，另外存储与该顶点关联的所有边的信息（即该顶点的所有邻接点的信息）</a:t>
            </a:r>
            <a:r>
              <a:rPr lang="zh-CN" altLang="zh-CN" smtClean="0"/>
              <a:t>。</a:t>
            </a:r>
            <a:endParaRPr lang="en-US" altLang="zh-CN" smtClean="0"/>
          </a:p>
          <a:p>
            <a:r>
              <a:rPr lang="zh-CN" altLang="zh-CN" smtClean="0"/>
              <a:t>在</a:t>
            </a:r>
            <a:r>
              <a:rPr lang="zh-CN" altLang="zh-CN"/>
              <a:t>存储与每个顶点关联的边的信息时</a:t>
            </a:r>
            <a:r>
              <a:rPr lang="zh-CN" altLang="zh-CN" smtClean="0"/>
              <a:t>，介绍</a:t>
            </a:r>
            <a:r>
              <a:rPr lang="zh-CN" altLang="zh-CN"/>
              <a:t>两种方法，一种方法是经典的</a:t>
            </a:r>
            <a:r>
              <a:rPr lang="zh-CN" altLang="zh-CN">
                <a:solidFill>
                  <a:srgbClr val="FF0000"/>
                </a:solidFill>
              </a:rPr>
              <a:t>单链表表示</a:t>
            </a:r>
            <a:r>
              <a:rPr lang="zh-CN" altLang="zh-CN"/>
              <a:t>法，另外一种</a:t>
            </a:r>
            <a:r>
              <a:rPr lang="zh-CN" altLang="zh-CN" smtClean="0"/>
              <a:t>方法使用</a:t>
            </a:r>
            <a:r>
              <a:rPr lang="en-US" altLang="zh-CN"/>
              <a:t>Python</a:t>
            </a:r>
            <a:r>
              <a:rPr lang="zh-CN" altLang="zh-CN"/>
              <a:t>语言</a:t>
            </a:r>
            <a:r>
              <a:rPr lang="zh-CN" altLang="zh-CN" smtClean="0"/>
              <a:t>的</a:t>
            </a:r>
            <a:r>
              <a:rPr lang="zh-CN" altLang="zh-CN" smtClean="0">
                <a:solidFill>
                  <a:srgbClr val="FF0000"/>
                </a:solidFill>
              </a:rPr>
              <a:t>集合</a:t>
            </a:r>
            <a:r>
              <a:rPr lang="zh-CN" altLang="zh-CN"/>
              <a:t>（无权图）</a:t>
            </a:r>
            <a:r>
              <a:rPr lang="zh-CN" altLang="zh-CN" smtClean="0">
                <a:solidFill>
                  <a:srgbClr val="FF0000"/>
                </a:solidFill>
              </a:rPr>
              <a:t>或字典</a:t>
            </a:r>
            <a:r>
              <a:rPr lang="zh-CN" altLang="zh-CN"/>
              <a:t>（无权图）</a:t>
            </a:r>
            <a:r>
              <a:rPr lang="zh-CN" altLang="zh-CN" smtClean="0"/>
              <a:t>表示</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a:t>邻接表表示法</a:t>
            </a:r>
          </a:p>
        </p:txBody>
      </p:sp>
    </p:spTree>
    <p:extLst>
      <p:ext uri="{BB962C8B-B14F-4D97-AF65-F5344CB8AC3E}">
        <p14:creationId xmlns:p14="http://schemas.microsoft.com/office/powerpoint/2010/main" val="36325233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图</a:t>
            </a:r>
            <a:r>
              <a:rPr lang="en-US" altLang="zh-CN"/>
              <a:t>G</a:t>
            </a:r>
            <a:r>
              <a:rPr lang="zh-CN" altLang="zh-CN"/>
              <a:t>由顶点集</a:t>
            </a:r>
            <a:r>
              <a:rPr lang="en-US" altLang="zh-CN"/>
              <a:t>(Vertex)</a:t>
            </a:r>
            <a:r>
              <a:rPr lang="zh-CN" altLang="zh-CN"/>
              <a:t>和边集</a:t>
            </a:r>
            <a:r>
              <a:rPr lang="en-US" altLang="zh-CN"/>
              <a:t>(Edge)</a:t>
            </a:r>
            <a:r>
              <a:rPr lang="zh-CN" altLang="zh-CN"/>
              <a:t>组成。记为</a:t>
            </a:r>
            <a:r>
              <a:rPr lang="en-US" altLang="zh-CN"/>
              <a:t>G</a:t>
            </a:r>
            <a:r>
              <a:rPr lang="zh-CN" altLang="zh-CN"/>
              <a:t>＝（</a:t>
            </a:r>
            <a:r>
              <a:rPr lang="en-US" altLang="zh-CN"/>
              <a:t>V</a:t>
            </a:r>
            <a:r>
              <a:rPr lang="zh-CN" altLang="zh-CN"/>
              <a:t>，</a:t>
            </a:r>
            <a:r>
              <a:rPr lang="en-US" altLang="zh-CN"/>
              <a:t>E</a:t>
            </a:r>
            <a:r>
              <a:rPr lang="zh-CN" altLang="zh-CN"/>
              <a:t>），其中：</a:t>
            </a:r>
          </a:p>
          <a:p>
            <a:r>
              <a:rPr lang="zh-CN" altLang="zh-CN"/>
              <a:t>（</a:t>
            </a:r>
            <a:r>
              <a:rPr lang="en-US" altLang="zh-CN"/>
              <a:t>1</a:t>
            </a:r>
            <a:r>
              <a:rPr lang="zh-CN" altLang="zh-CN"/>
              <a:t>）</a:t>
            </a:r>
            <a:r>
              <a:rPr lang="en-US" altLang="zh-CN"/>
              <a:t>V</a:t>
            </a:r>
            <a:r>
              <a:rPr lang="zh-CN" altLang="zh-CN"/>
              <a:t>是顶点的</a:t>
            </a:r>
            <a:r>
              <a:rPr lang="zh-CN" altLang="zh-CN">
                <a:solidFill>
                  <a:srgbClr val="FF0000"/>
                </a:solidFill>
              </a:rPr>
              <a:t>有穷且非空</a:t>
            </a:r>
            <a:r>
              <a:rPr lang="zh-CN" altLang="zh-CN"/>
              <a:t>的集合，称为顶点集。顶点即图中的一个数据元素。</a:t>
            </a:r>
          </a:p>
          <a:p>
            <a:r>
              <a:rPr lang="zh-CN" altLang="zh-CN"/>
              <a:t>（</a:t>
            </a:r>
            <a:r>
              <a:rPr lang="en-US" altLang="zh-CN"/>
              <a:t>2</a:t>
            </a:r>
            <a:r>
              <a:rPr lang="zh-CN" altLang="zh-CN"/>
              <a:t>）</a:t>
            </a:r>
            <a:r>
              <a:rPr lang="en-US" altLang="zh-CN"/>
              <a:t>E</a:t>
            </a:r>
            <a:r>
              <a:rPr lang="zh-CN" altLang="zh-CN"/>
              <a:t>是连接</a:t>
            </a:r>
            <a:r>
              <a:rPr lang="en-US" altLang="zh-CN"/>
              <a:t>V</a:t>
            </a:r>
            <a:r>
              <a:rPr lang="zh-CN" altLang="zh-CN"/>
              <a:t>中</a:t>
            </a:r>
            <a:r>
              <a:rPr lang="zh-CN" altLang="zh-CN">
                <a:solidFill>
                  <a:srgbClr val="FF0000"/>
                </a:solidFill>
              </a:rPr>
              <a:t>两个不同顶点的边</a:t>
            </a:r>
            <a:r>
              <a:rPr lang="zh-CN" altLang="zh-CN"/>
              <a:t>的有限集合，称为边集。边是一个顶点对，表示这两个顶点之间的一对关系。图中任两个顶点之间都可能有关系。</a:t>
            </a:r>
          </a:p>
          <a:p>
            <a:endParaRPr lang="zh-CN" altLang="en-US"/>
          </a:p>
        </p:txBody>
      </p:sp>
      <p:sp>
        <p:nvSpPr>
          <p:cNvPr id="120835" name="Rectangle 2"/>
          <p:cNvSpPr>
            <a:spLocks noGrp="1" noChangeArrowheads="1"/>
          </p:cNvSpPr>
          <p:nvPr>
            <p:ph type="title"/>
          </p:nvPr>
        </p:nvSpPr>
        <p:spPr/>
        <p:txBody>
          <a:bodyPr>
            <a:normAutofit fontScale="90000"/>
          </a:bodyPr>
          <a:lstStyle/>
          <a:p>
            <a:pPr algn="l"/>
            <a:r>
              <a:rPr lang="zh-CN" altLang="en-US" sz="5400" smtClean="0">
                <a:latin typeface="华文新魏" pitchFamily="2" charset="-122"/>
                <a:ea typeface="华文新魏" pitchFamily="2" charset="-122"/>
              </a:rPr>
              <a:t>图的定义</a:t>
            </a:r>
          </a:p>
        </p:txBody>
      </p:sp>
      <p:sp>
        <p:nvSpPr>
          <p:cNvPr id="120834" name="灯片编号占位符 4"/>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a:fld id="{65084896-F2B3-4C22-8DBD-D4C24CCCFB98}" type="slidenum">
              <a:rPr lang="en-US" altLang="zh-CN" sz="1800" smtClean="0">
                <a:latin typeface="华文新魏" pitchFamily="2" charset="-122"/>
                <a:ea typeface="华文新魏" pitchFamily="2" charset="-122"/>
              </a:rPr>
              <a:pPr algn="l"/>
              <a:t>4</a:t>
            </a:fld>
            <a:endParaRPr lang="en-US" altLang="zh-CN" sz="1800" smtClean="0">
              <a:latin typeface="华文新魏" pitchFamily="2" charset="-122"/>
              <a:ea typeface="华文新魏" pitchFamily="2" charset="-122"/>
            </a:endParaRPr>
          </a:p>
        </p:txBody>
      </p:sp>
    </p:spTree>
    <p:extLst>
      <p:ext uri="{BB962C8B-B14F-4D97-AF65-F5344CB8AC3E}">
        <p14:creationId xmlns:p14="http://schemas.microsoft.com/office/powerpoint/2010/main" val="56264251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邻接</a:t>
            </a:r>
            <a:r>
              <a:rPr lang="zh-CN" altLang="en-US"/>
              <a:t>表（单链表表示）</a:t>
            </a:r>
          </a:p>
        </p:txBody>
      </p:sp>
    </p:spTree>
    <p:extLst>
      <p:ext uri="{BB962C8B-B14F-4D97-AF65-F5344CB8AC3E}">
        <p14:creationId xmlns:p14="http://schemas.microsoft.com/office/powerpoint/2010/main" val="300803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8622" y="1234236"/>
            <a:ext cx="5841521" cy="5161901"/>
          </a:xfrm>
        </p:spPr>
        <p:txBody>
          <a:bodyPr>
            <a:normAutofit fontScale="85000" lnSpcReduction="10000"/>
          </a:bodyPr>
          <a:lstStyle/>
          <a:p>
            <a:pPr>
              <a:lnSpc>
                <a:spcPct val="120000"/>
              </a:lnSpc>
            </a:pPr>
            <a:r>
              <a:rPr lang="en-US" altLang="zh-CN"/>
              <a:t>G1</a:t>
            </a:r>
            <a:r>
              <a:rPr lang="zh-CN" altLang="en-US"/>
              <a:t>的邻接表中共存储 </a:t>
            </a:r>
            <a:r>
              <a:rPr lang="en-US" altLang="zh-CN"/>
              <a:t>(A,B,C,D,E,F) 6</a:t>
            </a:r>
            <a:r>
              <a:rPr lang="zh-CN" altLang="en-US"/>
              <a:t>个顶点的信息，除了存储每个顶点的值之外，还附加存储该顶点的邻接点信息构成的单链表的首指针</a:t>
            </a:r>
            <a:r>
              <a:rPr lang="zh-CN" altLang="en-US" smtClean="0"/>
              <a:t>。</a:t>
            </a:r>
            <a:endParaRPr lang="en-US" altLang="zh-CN" smtClean="0"/>
          </a:p>
          <a:p>
            <a:pPr>
              <a:lnSpc>
                <a:spcPct val="120000"/>
              </a:lnSpc>
            </a:pPr>
            <a:r>
              <a:rPr lang="zh-CN" altLang="en-US" smtClean="0"/>
              <a:t>如</a:t>
            </a:r>
            <a:r>
              <a:rPr lang="zh-CN" altLang="en-US"/>
              <a:t>顶点</a:t>
            </a:r>
            <a:r>
              <a:rPr lang="en-US" altLang="zh-CN"/>
              <a:t>A</a:t>
            </a:r>
            <a:r>
              <a:rPr lang="zh-CN" altLang="en-US"/>
              <a:t>存储在列表的</a:t>
            </a:r>
            <a:r>
              <a:rPr lang="en-US" altLang="zh-CN"/>
              <a:t>0</a:t>
            </a:r>
            <a:r>
              <a:rPr lang="zh-CN" altLang="en-US"/>
              <a:t>号下标处，在对应单链表中依次</a:t>
            </a:r>
            <a:r>
              <a:rPr lang="zh-CN" altLang="en-US" smtClean="0"/>
              <a:t>存储</a:t>
            </a:r>
            <a:r>
              <a:rPr lang="en-US" altLang="zh-CN" smtClean="0"/>
              <a:t>1</a:t>
            </a:r>
            <a:r>
              <a:rPr lang="zh-CN" altLang="en-US"/>
              <a:t>和</a:t>
            </a:r>
            <a:r>
              <a:rPr lang="en-US" altLang="zh-CN"/>
              <a:t>4</a:t>
            </a:r>
            <a:r>
              <a:rPr lang="zh-CN" altLang="en-US"/>
              <a:t>，表示</a:t>
            </a:r>
            <a:r>
              <a:rPr lang="en-US" altLang="zh-CN"/>
              <a:t>0</a:t>
            </a:r>
            <a:r>
              <a:rPr lang="zh-CN" altLang="en-US"/>
              <a:t>号顶点</a:t>
            </a:r>
            <a:r>
              <a:rPr lang="en-US" altLang="zh-CN"/>
              <a:t>A</a:t>
            </a:r>
            <a:r>
              <a:rPr lang="zh-CN" altLang="en-US"/>
              <a:t>有</a:t>
            </a:r>
            <a:r>
              <a:rPr lang="en-US" altLang="zh-CN"/>
              <a:t>1</a:t>
            </a:r>
            <a:r>
              <a:rPr lang="zh-CN" altLang="en-US"/>
              <a:t>号顶点</a:t>
            </a:r>
            <a:r>
              <a:rPr lang="en-US" altLang="zh-CN"/>
              <a:t>B</a:t>
            </a:r>
            <a:r>
              <a:rPr lang="zh-CN" altLang="en-US"/>
              <a:t>和</a:t>
            </a:r>
            <a:r>
              <a:rPr lang="en-US" altLang="zh-CN"/>
              <a:t>4</a:t>
            </a:r>
            <a:r>
              <a:rPr lang="zh-CN" altLang="en-US"/>
              <a:t>号顶点</a:t>
            </a:r>
            <a:r>
              <a:rPr lang="en-US" altLang="zh-CN"/>
              <a:t>E</a:t>
            </a:r>
            <a:r>
              <a:rPr lang="zh-CN" altLang="en-US"/>
              <a:t>两个邻接点</a:t>
            </a:r>
            <a:r>
              <a:rPr lang="zh-CN" altLang="en-US" smtClean="0"/>
              <a:t>。</a:t>
            </a:r>
            <a:endParaRPr lang="en-US" altLang="zh-CN" smtClean="0"/>
          </a:p>
          <a:p>
            <a:pPr>
              <a:lnSpc>
                <a:spcPct val="120000"/>
              </a:lnSpc>
            </a:pPr>
            <a:r>
              <a:rPr lang="zh-CN" altLang="en-US" smtClean="0"/>
              <a:t>通常</a:t>
            </a:r>
            <a:r>
              <a:rPr lang="zh-CN" altLang="en-US"/>
              <a:t>主列表中的每个元素称为</a:t>
            </a:r>
            <a:r>
              <a:rPr lang="zh-CN" altLang="en-US">
                <a:solidFill>
                  <a:srgbClr val="FF0000"/>
                </a:solidFill>
              </a:rPr>
              <a:t>顶点结点</a:t>
            </a:r>
            <a:r>
              <a:rPr lang="zh-CN" altLang="en-US"/>
              <a:t>，链表中的结点则称为</a:t>
            </a:r>
            <a:r>
              <a:rPr lang="zh-CN" altLang="en-US">
                <a:solidFill>
                  <a:srgbClr val="FF0000"/>
                </a:solidFill>
              </a:rPr>
              <a:t>边结点</a:t>
            </a:r>
            <a:r>
              <a:rPr lang="zh-CN" altLang="en-US"/>
              <a:t>。</a:t>
            </a:r>
          </a:p>
        </p:txBody>
      </p:sp>
      <p:sp>
        <p:nvSpPr>
          <p:cNvPr id="3" name="标题 2"/>
          <p:cNvSpPr>
            <a:spLocks noGrp="1"/>
          </p:cNvSpPr>
          <p:nvPr>
            <p:ph type="title"/>
          </p:nvPr>
        </p:nvSpPr>
        <p:spPr>
          <a:xfrm>
            <a:off x="1486694" y="261442"/>
            <a:ext cx="10233473" cy="648527"/>
          </a:xfrm>
        </p:spPr>
        <p:txBody>
          <a:bodyPr>
            <a:normAutofit fontScale="90000"/>
          </a:bodyPr>
          <a:lstStyle/>
          <a:p>
            <a:r>
              <a:rPr lang="zh-CN" altLang="en-US" smtClean="0"/>
              <a:t>无向图的邻接表（单链表表示）</a:t>
            </a:r>
            <a:endParaRPr lang="zh-CN" altLang="en-US"/>
          </a:p>
        </p:txBody>
      </p:sp>
      <p:pic>
        <p:nvPicPr>
          <p:cNvPr id="4" name="图片 3"/>
          <p:cNvPicPr>
            <a:picLocks noChangeAspect="1"/>
          </p:cNvPicPr>
          <p:nvPr/>
        </p:nvPicPr>
        <p:blipFill>
          <a:blip r:embed="rId2"/>
          <a:stretch>
            <a:fillRect/>
          </a:stretch>
        </p:blipFill>
        <p:spPr>
          <a:xfrm>
            <a:off x="6887293" y="2390058"/>
            <a:ext cx="4984377" cy="426724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1510" y="-3821"/>
            <a:ext cx="2456670" cy="2515163"/>
          </a:xfrm>
          <a:prstGeom prst="rect">
            <a:avLst/>
          </a:prstGeom>
          <a:noFill/>
          <a:ln>
            <a:noFill/>
          </a:ln>
        </p:spPr>
      </p:pic>
    </p:spTree>
    <p:extLst>
      <p:ext uri="{BB962C8B-B14F-4D97-AF65-F5344CB8AC3E}">
        <p14:creationId xmlns:p14="http://schemas.microsoft.com/office/powerpoint/2010/main" val="2270814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有向图</a:t>
            </a:r>
            <a:r>
              <a:rPr lang="zh-CN" altLang="en-US"/>
              <a:t>的邻接表</a:t>
            </a:r>
          </a:p>
        </p:txBody>
      </p:sp>
      <p:pic>
        <p:nvPicPr>
          <p:cNvPr id="4" name="图片 3"/>
          <p:cNvPicPr>
            <a:picLocks noChangeAspect="1"/>
          </p:cNvPicPr>
          <p:nvPr/>
        </p:nvPicPr>
        <p:blipFill>
          <a:blip r:embed="rId2"/>
          <a:stretch>
            <a:fillRect/>
          </a:stretch>
        </p:blipFill>
        <p:spPr>
          <a:xfrm>
            <a:off x="6527254" y="1413570"/>
            <a:ext cx="4204667" cy="4407991"/>
          </a:xfrm>
          <a:prstGeom prst="rect">
            <a:avLst/>
          </a:prstGeom>
        </p:spPr>
      </p:pic>
      <p:pic>
        <p:nvPicPr>
          <p:cNvPr id="5" name="图片 4" descr="说明: C:\Users\14764\AppData\Local\Microsoft\Windows\INetCache\Content.Word\graph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50" y="1125538"/>
            <a:ext cx="2664296" cy="2143456"/>
          </a:xfrm>
          <a:prstGeom prst="rect">
            <a:avLst/>
          </a:prstGeom>
          <a:noFill/>
          <a:ln>
            <a:noFill/>
          </a:ln>
        </p:spPr>
      </p:pic>
      <p:pic>
        <p:nvPicPr>
          <p:cNvPr id="1239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235" y="4005858"/>
            <a:ext cx="3150838" cy="2408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073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无向网的邻接表</a:t>
            </a:r>
            <a:endParaRPr lang="zh-CN" altLang="en-US"/>
          </a:p>
        </p:txBody>
      </p:sp>
      <p:pic>
        <p:nvPicPr>
          <p:cNvPr id="4" name="图片 3"/>
          <p:cNvPicPr>
            <a:picLocks noChangeAspect="1"/>
          </p:cNvPicPr>
          <p:nvPr/>
        </p:nvPicPr>
        <p:blipFill>
          <a:blip r:embed="rId2"/>
          <a:stretch>
            <a:fillRect/>
          </a:stretch>
        </p:blipFill>
        <p:spPr>
          <a:xfrm>
            <a:off x="6095206" y="2277666"/>
            <a:ext cx="5254064" cy="3157312"/>
          </a:xfrm>
          <a:prstGeom prst="rect">
            <a:avLst/>
          </a:prstGeom>
        </p:spPr>
      </p:pic>
      <p:pic>
        <p:nvPicPr>
          <p:cNvPr id="5" name="图片 4"/>
          <p:cNvPicPr>
            <a:picLocks noChangeAspect="1"/>
          </p:cNvPicPr>
          <p:nvPr/>
        </p:nvPicPr>
        <p:blipFill>
          <a:blip r:embed="rId3"/>
          <a:stretch>
            <a:fillRect/>
          </a:stretch>
        </p:blipFill>
        <p:spPr>
          <a:xfrm>
            <a:off x="1774726" y="2777807"/>
            <a:ext cx="3120962" cy="1982343"/>
          </a:xfrm>
          <a:prstGeom prst="rect">
            <a:avLst/>
          </a:prstGeom>
        </p:spPr>
      </p:pic>
    </p:spTree>
    <p:extLst>
      <p:ext uri="{BB962C8B-B14F-4D97-AF65-F5344CB8AC3E}">
        <p14:creationId xmlns:p14="http://schemas.microsoft.com/office/powerpoint/2010/main" val="44702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有向</a:t>
            </a:r>
            <a:r>
              <a:rPr lang="zh-CN" altLang="en-US"/>
              <a:t>网的邻接表</a:t>
            </a:r>
          </a:p>
        </p:txBody>
      </p:sp>
      <p:pic>
        <p:nvPicPr>
          <p:cNvPr id="4" name="图片 3"/>
          <p:cNvPicPr>
            <a:picLocks noChangeAspect="1"/>
          </p:cNvPicPr>
          <p:nvPr/>
        </p:nvPicPr>
        <p:blipFill>
          <a:blip r:embed="rId2"/>
          <a:stretch>
            <a:fillRect/>
          </a:stretch>
        </p:blipFill>
        <p:spPr>
          <a:xfrm>
            <a:off x="6743278" y="1773610"/>
            <a:ext cx="4832230" cy="3639039"/>
          </a:xfrm>
          <a:prstGeom prst="rect">
            <a:avLst/>
          </a:prstGeom>
        </p:spPr>
      </p:pic>
      <p:pic>
        <p:nvPicPr>
          <p:cNvPr id="5" name="图片 4"/>
          <p:cNvPicPr>
            <a:picLocks noChangeAspect="1"/>
          </p:cNvPicPr>
          <p:nvPr/>
        </p:nvPicPr>
        <p:blipFill>
          <a:blip r:embed="rId3"/>
          <a:stretch>
            <a:fillRect/>
          </a:stretch>
        </p:blipFill>
        <p:spPr>
          <a:xfrm>
            <a:off x="2638822" y="2781722"/>
            <a:ext cx="2291895" cy="2052692"/>
          </a:xfrm>
          <a:prstGeom prst="rect">
            <a:avLst/>
          </a:prstGeom>
        </p:spPr>
      </p:pic>
    </p:spTree>
    <p:extLst>
      <p:ext uri="{BB962C8B-B14F-4D97-AF65-F5344CB8AC3E}">
        <p14:creationId xmlns:p14="http://schemas.microsoft.com/office/powerpoint/2010/main" val="302441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4585837"/>
          </a:xfrm>
        </p:spPr>
        <p:txBody>
          <a:bodyPr>
            <a:noAutofit/>
          </a:bodyPr>
          <a:lstStyle/>
          <a:p>
            <a:pPr>
              <a:lnSpc>
                <a:spcPct val="120000"/>
              </a:lnSpc>
            </a:pPr>
            <a:r>
              <a:rPr lang="zh-CN" altLang="en-US" sz="2400"/>
              <a:t>边结点没有存储邻接点的值，而存储的是编号，是为了防止信息冗余，提高空间效率。</a:t>
            </a:r>
          </a:p>
          <a:p>
            <a:pPr>
              <a:lnSpc>
                <a:spcPct val="120000"/>
              </a:lnSpc>
            </a:pPr>
            <a:r>
              <a:rPr lang="zh-CN" altLang="en-US" sz="2400" smtClean="0"/>
              <a:t>含</a:t>
            </a:r>
            <a:r>
              <a:rPr lang="en-US" altLang="zh-CN" sz="2400"/>
              <a:t>e</a:t>
            </a:r>
            <a:r>
              <a:rPr lang="zh-CN" altLang="en-US" sz="2400"/>
              <a:t>条边的</a:t>
            </a:r>
            <a:r>
              <a:rPr lang="zh-CN" altLang="en-US" sz="2400" smtClean="0"/>
              <a:t>无向图（网），边</a:t>
            </a:r>
            <a:r>
              <a:rPr lang="zh-CN" altLang="en-US" sz="2400"/>
              <a:t>结点总数为</a:t>
            </a:r>
            <a:r>
              <a:rPr lang="en-US" altLang="zh-CN" sz="2400" smtClean="0"/>
              <a:t>2e</a:t>
            </a:r>
            <a:r>
              <a:rPr lang="zh-CN" altLang="en-US" sz="2400" smtClean="0"/>
              <a:t>；含</a:t>
            </a:r>
            <a:r>
              <a:rPr lang="en-US" altLang="zh-CN" sz="2400"/>
              <a:t>e</a:t>
            </a:r>
            <a:r>
              <a:rPr lang="zh-CN" altLang="en-US" sz="2400"/>
              <a:t>条边的</a:t>
            </a:r>
            <a:r>
              <a:rPr lang="zh-CN" altLang="en-US" sz="2400" smtClean="0"/>
              <a:t>有向图</a:t>
            </a:r>
            <a:r>
              <a:rPr lang="zh-CN" altLang="en-US" sz="2400"/>
              <a:t>（网）</a:t>
            </a:r>
            <a:r>
              <a:rPr lang="zh-CN" altLang="en-US" sz="2400" smtClean="0"/>
              <a:t>，</a:t>
            </a:r>
            <a:r>
              <a:rPr lang="zh-CN" altLang="en-US" sz="2400"/>
              <a:t>边结点总数为</a:t>
            </a:r>
            <a:r>
              <a:rPr lang="en-US" altLang="zh-CN" sz="2400" smtClean="0"/>
              <a:t>e</a:t>
            </a:r>
            <a:r>
              <a:rPr lang="zh-CN" altLang="en-US" sz="2400" smtClean="0"/>
              <a:t>。</a:t>
            </a:r>
            <a:endParaRPr lang="zh-CN" altLang="en-US" sz="2400"/>
          </a:p>
          <a:p>
            <a:pPr>
              <a:lnSpc>
                <a:spcPct val="120000"/>
              </a:lnSpc>
            </a:pPr>
            <a:r>
              <a:rPr lang="zh-CN" altLang="en-US" sz="2400"/>
              <a:t>在无向图（网）中，</a:t>
            </a:r>
            <a:r>
              <a:rPr lang="en-US" altLang="zh-CN" sz="2400"/>
              <a:t>i</a:t>
            </a:r>
            <a:r>
              <a:rPr lang="zh-CN" altLang="en-US" sz="2400"/>
              <a:t>号顶点的度值即是</a:t>
            </a:r>
            <a:r>
              <a:rPr lang="en-US" altLang="zh-CN" sz="2400"/>
              <a:t>i</a:t>
            </a:r>
            <a:r>
              <a:rPr lang="zh-CN" altLang="en-US" sz="2400"/>
              <a:t>号边链表中边结点的个数</a:t>
            </a:r>
            <a:r>
              <a:rPr lang="zh-CN" altLang="en-US" sz="2400" smtClean="0"/>
              <a:t>。</a:t>
            </a:r>
            <a:endParaRPr lang="en-US" altLang="zh-CN" sz="2400" smtClean="0"/>
          </a:p>
          <a:p>
            <a:pPr>
              <a:lnSpc>
                <a:spcPct val="120000"/>
              </a:lnSpc>
            </a:pPr>
            <a:r>
              <a:rPr lang="zh-CN" altLang="en-US" sz="2400" smtClean="0"/>
              <a:t>有向图</a:t>
            </a:r>
            <a:r>
              <a:rPr lang="zh-CN" altLang="en-US" sz="2400"/>
              <a:t>（网）中，</a:t>
            </a:r>
            <a:r>
              <a:rPr lang="en-US" altLang="zh-CN" sz="2400"/>
              <a:t>i</a:t>
            </a:r>
            <a:r>
              <a:rPr lang="zh-CN" altLang="en-US" sz="2400"/>
              <a:t>号边链表中边结点的个数对应于</a:t>
            </a:r>
            <a:r>
              <a:rPr lang="en-US" altLang="zh-CN" sz="2400"/>
              <a:t>i</a:t>
            </a:r>
            <a:r>
              <a:rPr lang="zh-CN" altLang="en-US" sz="2400"/>
              <a:t>号顶点的出度，如需求得</a:t>
            </a:r>
            <a:r>
              <a:rPr lang="en-US" altLang="zh-CN" sz="2400"/>
              <a:t>i</a:t>
            </a:r>
            <a:r>
              <a:rPr lang="zh-CN" altLang="en-US" sz="2400"/>
              <a:t>号顶点的入度，需要遍历所有顶点编号值为</a:t>
            </a:r>
            <a:r>
              <a:rPr lang="en-US" altLang="zh-CN" sz="2400"/>
              <a:t>i</a:t>
            </a:r>
            <a:r>
              <a:rPr lang="zh-CN" altLang="en-US" sz="2400"/>
              <a:t>的边结点数目。如需经常求任意顶点的入度，可以为有向图设立逆邻接表结构，此时</a:t>
            </a:r>
            <a:r>
              <a:rPr lang="en-US" altLang="zh-CN" sz="2400"/>
              <a:t>i</a:t>
            </a:r>
            <a:r>
              <a:rPr lang="zh-CN" altLang="en-US" sz="2400"/>
              <a:t>号边链表中</a:t>
            </a:r>
            <a:r>
              <a:rPr lang="zh-CN" altLang="en-US" sz="2400" smtClean="0"/>
              <a:t>存放以</a:t>
            </a:r>
            <a:r>
              <a:rPr lang="zh-CN" altLang="en-US" sz="2400"/>
              <a:t>顶点</a:t>
            </a:r>
            <a:r>
              <a:rPr lang="en-US" altLang="zh-CN" sz="2400"/>
              <a:t>i</a:t>
            </a:r>
            <a:r>
              <a:rPr lang="zh-CN" altLang="en-US" sz="2400"/>
              <a:t>结束的边</a:t>
            </a:r>
            <a:r>
              <a:rPr lang="en-US" altLang="zh-CN" sz="2400"/>
              <a:t>(u,i)</a:t>
            </a:r>
            <a:r>
              <a:rPr lang="zh-CN" altLang="en-US" sz="2400"/>
              <a:t>的起点</a:t>
            </a:r>
            <a:r>
              <a:rPr lang="en-US" altLang="zh-CN" sz="2400"/>
              <a:t>u</a:t>
            </a:r>
            <a:r>
              <a:rPr lang="zh-CN" altLang="en-US" sz="2400" smtClean="0"/>
              <a:t>。</a:t>
            </a:r>
            <a:endParaRPr lang="zh-CN" altLang="en-US" sz="2400"/>
          </a:p>
        </p:txBody>
      </p:sp>
      <p:sp>
        <p:nvSpPr>
          <p:cNvPr id="3" name="标题 2"/>
          <p:cNvSpPr>
            <a:spLocks noGrp="1"/>
          </p:cNvSpPr>
          <p:nvPr>
            <p:ph type="title"/>
          </p:nvPr>
        </p:nvSpPr>
        <p:spPr/>
        <p:txBody>
          <a:bodyPr>
            <a:normAutofit fontScale="90000"/>
          </a:bodyPr>
          <a:lstStyle/>
          <a:p>
            <a:r>
              <a:rPr lang="zh-CN" altLang="en-US" smtClean="0"/>
              <a:t>邻接表的特点</a:t>
            </a:r>
            <a:endParaRPr lang="zh-CN" altLang="en-US"/>
          </a:p>
        </p:txBody>
      </p:sp>
    </p:spTree>
    <p:extLst>
      <p:ext uri="{BB962C8B-B14F-4D97-AF65-F5344CB8AC3E}">
        <p14:creationId xmlns:p14="http://schemas.microsoft.com/office/powerpoint/2010/main" val="105303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pPr>
              <a:lnSpc>
                <a:spcPct val="120000"/>
              </a:lnSpc>
            </a:pPr>
            <a:r>
              <a:rPr lang="zh-CN" altLang="en-US" sz="3200"/>
              <a:t>每一条单链表中各边结点的次序是随意的。</a:t>
            </a:r>
            <a:endParaRPr lang="en-US" altLang="zh-CN" sz="3200"/>
          </a:p>
          <a:p>
            <a:pPr>
              <a:lnSpc>
                <a:spcPct val="120000"/>
              </a:lnSpc>
            </a:pPr>
            <a:r>
              <a:rPr lang="zh-CN" altLang="en-US" sz="3200"/>
              <a:t>一般情况下，生成邻接表的算法经常按照邻接点编号的递增或递减序生成。如</a:t>
            </a:r>
            <a:r>
              <a:rPr lang="en-US" altLang="zh-CN" sz="3200"/>
              <a:t>G1</a:t>
            </a:r>
            <a:r>
              <a:rPr lang="zh-CN" altLang="en-US" sz="3200"/>
              <a:t>和</a:t>
            </a:r>
            <a:r>
              <a:rPr lang="en-US" altLang="zh-CN" sz="3200"/>
              <a:t>G4</a:t>
            </a:r>
            <a:r>
              <a:rPr lang="zh-CN" altLang="en-US" sz="3200"/>
              <a:t>的邻接表各边结点按邻接点编号递增序排列，</a:t>
            </a:r>
            <a:r>
              <a:rPr lang="en-US" altLang="zh-CN" sz="3200"/>
              <a:t>G2</a:t>
            </a:r>
            <a:r>
              <a:rPr lang="zh-CN" altLang="en-US" sz="3200"/>
              <a:t>和</a:t>
            </a:r>
            <a:r>
              <a:rPr lang="en-US" altLang="zh-CN" sz="3200"/>
              <a:t>G3</a:t>
            </a:r>
            <a:r>
              <a:rPr lang="zh-CN" altLang="en-US" sz="3200"/>
              <a:t>的邻接表各边结点按邻接点编号递减序排列。</a:t>
            </a:r>
            <a:endParaRPr lang="en-US" altLang="zh-CN" sz="3200"/>
          </a:p>
          <a:p>
            <a:pPr>
              <a:lnSpc>
                <a:spcPct val="120000"/>
              </a:lnSpc>
            </a:pPr>
            <a:r>
              <a:rPr lang="zh-CN" altLang="en-US" sz="3200" smtClean="0"/>
              <a:t>图</a:t>
            </a:r>
            <a:r>
              <a:rPr lang="zh-CN" altLang="en-US" sz="3200"/>
              <a:t>的邻接</a:t>
            </a:r>
            <a:r>
              <a:rPr lang="zh-CN" altLang="en-US" sz="3200" smtClean="0"/>
              <a:t>表结构不</a:t>
            </a:r>
            <a:r>
              <a:rPr lang="zh-CN" altLang="en-US" sz="3200"/>
              <a:t>唯一的。</a:t>
            </a:r>
          </a:p>
          <a:p>
            <a:pPr>
              <a:lnSpc>
                <a:spcPct val="120000"/>
              </a:lnSpc>
            </a:pPr>
            <a:r>
              <a:rPr lang="zh-CN" altLang="en-US" sz="3200"/>
              <a:t>通过图的邻接表，可以获得图的边数、顶点的度值等图的基本信息，并对图做各种基本操作。</a:t>
            </a:r>
          </a:p>
          <a:p>
            <a:endParaRPr lang="zh-CN" altLang="en-US"/>
          </a:p>
        </p:txBody>
      </p:sp>
      <p:sp>
        <p:nvSpPr>
          <p:cNvPr id="4" name="标题 2"/>
          <p:cNvSpPr>
            <a:spLocks noGrp="1"/>
          </p:cNvSpPr>
          <p:nvPr>
            <p:ph type="title"/>
          </p:nvPr>
        </p:nvSpPr>
        <p:spPr/>
        <p:txBody>
          <a:bodyPr>
            <a:normAutofit fontScale="90000"/>
          </a:bodyPr>
          <a:lstStyle/>
          <a:p>
            <a:r>
              <a:rPr lang="zh-CN" altLang="en-US" smtClean="0"/>
              <a:t>邻接表的特点</a:t>
            </a:r>
            <a:endParaRPr lang="zh-CN" altLang="en-US"/>
          </a:p>
        </p:txBody>
      </p:sp>
    </p:spTree>
    <p:extLst>
      <p:ext uri="{BB962C8B-B14F-4D97-AF65-F5344CB8AC3E}">
        <p14:creationId xmlns:p14="http://schemas.microsoft.com/office/powerpoint/2010/main" val="55083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a:t>顶点</a:t>
            </a:r>
            <a:r>
              <a:rPr lang="zh-CN" altLang="zh-CN" smtClean="0"/>
              <a:t>结点</a:t>
            </a:r>
            <a:r>
              <a:rPr lang="zh-CN" altLang="en-US" smtClean="0"/>
              <a:t>和边结点</a:t>
            </a:r>
            <a:r>
              <a:rPr lang="zh-CN" altLang="zh-CN" smtClean="0"/>
              <a:t>类</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32155958"/>
              </p:ext>
            </p:extLst>
          </p:nvPr>
        </p:nvGraphicFramePr>
        <p:xfrm>
          <a:off x="1846734" y="1341562"/>
          <a:ext cx="2243430" cy="365760"/>
        </p:xfrm>
        <a:graphic>
          <a:graphicData uri="http://schemas.openxmlformats.org/drawingml/2006/table">
            <a:tbl>
              <a:tblPr firstRow="1" firstCol="1" bandRow="1">
                <a:tableStyleId>{5940675A-B579-460E-94D1-54222C63F5DA}</a:tableStyleId>
              </a:tblPr>
              <a:tblGrid>
                <a:gridCol w="1121715"/>
                <a:gridCol w="1121715"/>
              </a:tblGrid>
              <a:tr h="135027">
                <a:tc>
                  <a:txBody>
                    <a:bodyPr/>
                    <a:lstStyle/>
                    <a:p>
                      <a:pPr algn="ctr">
                        <a:spcAft>
                          <a:spcPts val="0"/>
                        </a:spcAft>
                      </a:pPr>
                      <a:r>
                        <a:rPr lang="en-US" sz="2400" kern="100">
                          <a:effectLst/>
                        </a:rPr>
                        <a:t>data</a:t>
                      </a:r>
                      <a:endParaRPr lang="zh-CN" sz="2400" kern="100">
                        <a:effectLst/>
                        <a:latin typeface="Times New Roman"/>
                        <a:ea typeface="宋体"/>
                        <a:cs typeface="宋体"/>
                      </a:endParaRPr>
                    </a:p>
                  </a:txBody>
                  <a:tcPr marL="68580" marR="68580" marT="0" marB="0"/>
                </a:tc>
                <a:tc>
                  <a:txBody>
                    <a:bodyPr/>
                    <a:lstStyle/>
                    <a:p>
                      <a:pPr algn="ctr">
                        <a:spcAft>
                          <a:spcPts val="0"/>
                        </a:spcAft>
                      </a:pPr>
                      <a:r>
                        <a:rPr lang="en-US" sz="2400" kern="100">
                          <a:effectLst/>
                        </a:rPr>
                        <a:t>firstArc</a:t>
                      </a:r>
                      <a:endParaRPr lang="zh-CN" sz="2400" kern="100">
                        <a:effectLst/>
                        <a:latin typeface="Times New Roman"/>
                        <a:ea typeface="宋体"/>
                        <a:cs typeface="宋体"/>
                      </a:endParaRPr>
                    </a:p>
                  </a:txBody>
                  <a:tcPr marL="68580" marR="68580" marT="0" marB="0"/>
                </a:tc>
              </a:tr>
            </a:tbl>
          </a:graphicData>
        </a:graphic>
      </p:graphicFrame>
      <p:sp>
        <p:nvSpPr>
          <p:cNvPr id="7" name="Rectangle 2"/>
          <p:cNvSpPr>
            <a:spLocks noChangeArrowheads="1"/>
          </p:cNvSpPr>
          <p:nvPr/>
        </p:nvSpPr>
        <p:spPr bwMode="auto">
          <a:xfrm>
            <a:off x="1198663" y="2690137"/>
            <a:ext cx="8856984" cy="132343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 = data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.firstArc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2422798" y="2133650"/>
            <a:ext cx="1364476" cy="446276"/>
          </a:xfrm>
          <a:prstGeom prst="rect">
            <a:avLst/>
          </a:prstGeom>
        </p:spPr>
        <p:txBody>
          <a:bodyPr wrap="none">
            <a:spAutoFit/>
          </a:bodyPr>
          <a:lstStyle/>
          <a:p>
            <a:r>
              <a:rPr lang="zh-CN" altLang="zh-CN"/>
              <a:t>顶点结点</a:t>
            </a: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962471901"/>
              </p:ext>
            </p:extLst>
          </p:nvPr>
        </p:nvGraphicFramePr>
        <p:xfrm>
          <a:off x="7031310" y="1413570"/>
          <a:ext cx="4104456" cy="432048"/>
        </p:xfrm>
        <a:graphic>
          <a:graphicData uri="http://schemas.openxmlformats.org/drawingml/2006/table">
            <a:tbl>
              <a:tblPr firstRow="1" firstCol="1" bandRow="1">
                <a:tableStyleId>{5940675A-B579-460E-94D1-54222C63F5DA}</a:tableStyleId>
              </a:tblPr>
              <a:tblGrid>
                <a:gridCol w="1440160"/>
                <a:gridCol w="1296144"/>
                <a:gridCol w="1368152"/>
              </a:tblGrid>
              <a:tr h="432048">
                <a:tc>
                  <a:txBody>
                    <a:bodyPr/>
                    <a:lstStyle/>
                    <a:p>
                      <a:pPr algn="ctr">
                        <a:spcAft>
                          <a:spcPts val="0"/>
                        </a:spcAft>
                      </a:pPr>
                      <a:r>
                        <a:rPr lang="en-US" sz="2400" kern="100">
                          <a:effectLst/>
                        </a:rPr>
                        <a:t>adjacent</a:t>
                      </a:r>
                      <a:endParaRPr lang="zh-CN" sz="2400" kern="100">
                        <a:effectLst/>
                        <a:latin typeface="Times New Roman"/>
                        <a:ea typeface="宋体"/>
                        <a:cs typeface="宋体"/>
                      </a:endParaRPr>
                    </a:p>
                  </a:txBody>
                  <a:tcPr marL="68580" marR="68580" marT="0" marB="0"/>
                </a:tc>
                <a:tc>
                  <a:txBody>
                    <a:bodyPr/>
                    <a:lstStyle/>
                    <a:p>
                      <a:pPr algn="ctr">
                        <a:spcAft>
                          <a:spcPts val="0"/>
                        </a:spcAft>
                      </a:pPr>
                      <a:r>
                        <a:rPr lang="en-US" altLang="zh-CN" sz="2400" kern="100" smtClean="0">
                          <a:effectLst/>
                          <a:latin typeface="Times New Roman"/>
                          <a:ea typeface="宋体"/>
                          <a:cs typeface="宋体"/>
                        </a:rPr>
                        <a:t>weight</a:t>
                      </a:r>
                      <a:endParaRPr lang="zh-CN" sz="2400" kern="100">
                        <a:effectLst/>
                        <a:latin typeface="Times New Roman"/>
                        <a:ea typeface="宋体"/>
                        <a:cs typeface="宋体"/>
                      </a:endParaRPr>
                    </a:p>
                  </a:txBody>
                  <a:tcPr marL="68580" marR="68580" marT="0" marB="0"/>
                </a:tc>
                <a:tc>
                  <a:txBody>
                    <a:bodyPr/>
                    <a:lstStyle/>
                    <a:p>
                      <a:pPr algn="ctr">
                        <a:spcAft>
                          <a:spcPts val="0"/>
                        </a:spcAft>
                      </a:pPr>
                      <a:r>
                        <a:rPr lang="en-US" sz="2400" kern="100">
                          <a:effectLst/>
                        </a:rPr>
                        <a:t>nextArc</a:t>
                      </a:r>
                      <a:endParaRPr lang="zh-CN" sz="2400" kern="100">
                        <a:effectLst/>
                        <a:latin typeface="Times New Roman"/>
                        <a:ea typeface="宋体"/>
                        <a:cs typeface="宋体"/>
                      </a:endParaRPr>
                    </a:p>
                  </a:txBody>
                  <a:tcPr marL="68580" marR="68580" marT="0" marB="0"/>
                </a:tc>
              </a:tr>
            </a:tbl>
          </a:graphicData>
        </a:graphic>
      </p:graphicFrame>
      <p:sp>
        <p:nvSpPr>
          <p:cNvPr id="10" name="矩形 9"/>
          <p:cNvSpPr/>
          <p:nvPr/>
        </p:nvSpPr>
        <p:spPr>
          <a:xfrm>
            <a:off x="8206806" y="1910512"/>
            <a:ext cx="1069524" cy="446276"/>
          </a:xfrm>
          <a:prstGeom prst="rect">
            <a:avLst/>
          </a:prstGeom>
        </p:spPr>
        <p:txBody>
          <a:bodyPr wrap="none">
            <a:spAutoFit/>
          </a:bodyPr>
          <a:lstStyle/>
          <a:p>
            <a:r>
              <a:rPr lang="zh-CN" altLang="zh-CN"/>
              <a:t>边结点</a:t>
            </a:r>
          </a:p>
        </p:txBody>
      </p:sp>
      <p:sp>
        <p:nvSpPr>
          <p:cNvPr id="11" name="Rectangle 3"/>
          <p:cNvSpPr>
            <a:spLocks noChangeArrowheads="1"/>
          </p:cNvSpPr>
          <p:nvPr/>
        </p:nvSpPr>
        <p:spPr bwMode="auto">
          <a:xfrm>
            <a:off x="1054646" y="4744666"/>
            <a:ext cx="9001001" cy="1631216"/>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adjacent, weight, next=</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.adjacent = adjacent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.weight = weight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.nextArc = next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2073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4"/>
            <a:ext cx="10594049" cy="3217684"/>
          </a:xfrm>
        </p:spPr>
        <p:txBody>
          <a:bodyPr>
            <a:normAutofit/>
          </a:bodyPr>
          <a:lstStyle/>
          <a:p>
            <a:r>
              <a:rPr lang="en-US" altLang="zh-CN" smtClean="0"/>
              <a:t>vertices</a:t>
            </a:r>
            <a:r>
              <a:rPr lang="zh-CN" altLang="en-US"/>
              <a:t>列表存储所有顶点结点，</a:t>
            </a:r>
            <a:r>
              <a:rPr lang="en-US" altLang="zh-CN"/>
              <a:t>vertexNum</a:t>
            </a:r>
            <a:r>
              <a:rPr lang="zh-CN" altLang="en-US"/>
              <a:t>和</a:t>
            </a:r>
            <a:r>
              <a:rPr lang="en-US" altLang="zh-CN"/>
              <a:t>arcNum</a:t>
            </a:r>
            <a:r>
              <a:rPr lang="zh-CN" altLang="en-US"/>
              <a:t>为图的当前顶点数，初始都为</a:t>
            </a:r>
            <a:r>
              <a:rPr lang="en-US" altLang="zh-CN"/>
              <a:t>0</a:t>
            </a:r>
            <a:r>
              <a:rPr lang="zh-CN" altLang="en-US"/>
              <a:t>。</a:t>
            </a:r>
          </a:p>
          <a:p>
            <a:r>
              <a:rPr lang="zh-CN" altLang="en-US" smtClean="0"/>
              <a:t>初始化方法操作步骤：</a:t>
            </a:r>
            <a:endParaRPr lang="zh-CN" altLang="en-US"/>
          </a:p>
          <a:p>
            <a:r>
              <a:rPr lang="zh-CN" altLang="en-US"/>
              <a:t>（</a:t>
            </a:r>
            <a:r>
              <a:rPr lang="en-US" altLang="zh-CN"/>
              <a:t>1</a:t>
            </a:r>
            <a:r>
              <a:rPr lang="zh-CN" altLang="en-US"/>
              <a:t>）分别初始化顶点数和边数，均为</a:t>
            </a:r>
            <a:r>
              <a:rPr lang="en-US" altLang="zh-CN"/>
              <a:t>0</a:t>
            </a:r>
            <a:r>
              <a:rPr lang="zh-CN" altLang="en-US"/>
              <a:t>；</a:t>
            </a:r>
          </a:p>
          <a:p>
            <a:r>
              <a:rPr lang="zh-CN" altLang="en-US"/>
              <a:t>（</a:t>
            </a:r>
            <a:r>
              <a:rPr lang="en-US" altLang="zh-CN"/>
              <a:t>2</a:t>
            </a:r>
            <a:r>
              <a:rPr lang="zh-CN" altLang="en-US"/>
              <a:t>）初始化顶点空列表</a:t>
            </a:r>
            <a:r>
              <a:rPr lang="en-US" altLang="zh-CN"/>
              <a:t>vertices</a:t>
            </a:r>
            <a:r>
              <a:rPr lang="zh-CN" altLang="en-US"/>
              <a:t>。</a:t>
            </a:r>
          </a:p>
          <a:p>
            <a:endParaRPr lang="zh-CN" altLang="en-US"/>
          </a:p>
        </p:txBody>
      </p:sp>
      <p:sp>
        <p:nvSpPr>
          <p:cNvPr id="3" name="标题 2"/>
          <p:cNvSpPr>
            <a:spLocks noGrp="1"/>
          </p:cNvSpPr>
          <p:nvPr>
            <p:ph type="title"/>
          </p:nvPr>
        </p:nvSpPr>
        <p:spPr/>
        <p:txBody>
          <a:bodyPr>
            <a:normAutofit fontScale="90000"/>
          </a:bodyPr>
          <a:lstStyle/>
          <a:p>
            <a:r>
              <a:rPr lang="zh-CN" altLang="en-US"/>
              <a:t>邻接表</a:t>
            </a:r>
            <a:r>
              <a:rPr lang="zh-CN" altLang="en-US" smtClean="0"/>
              <a:t>类</a:t>
            </a:r>
            <a:r>
              <a:rPr lang="en-US" altLang="zh-CN" smtClean="0"/>
              <a:t>GraphAdjList</a:t>
            </a:r>
            <a:endParaRPr lang="zh-CN" altLang="en-US"/>
          </a:p>
        </p:txBody>
      </p:sp>
      <p:sp>
        <p:nvSpPr>
          <p:cNvPr id="4" name="Rectangle 1"/>
          <p:cNvSpPr>
            <a:spLocks noChangeArrowheads="1"/>
          </p:cNvSpPr>
          <p:nvPr/>
        </p:nvSpPr>
        <p:spPr bwMode="auto">
          <a:xfrm>
            <a:off x="2062758" y="4356026"/>
            <a:ext cx="5087095" cy="193899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GraphAdjList: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 = []</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8039422" y="4872275"/>
            <a:ext cx="736099" cy="461665"/>
          </a:xfrm>
          <a:prstGeom prst="rect">
            <a:avLst/>
          </a:prstGeom>
          <a:solidFill>
            <a:srgbClr val="92D050"/>
          </a:solidFill>
        </p:spPr>
        <p:txBody>
          <a:bodyPr wrap="none">
            <a:spAutoFit/>
          </a:bodyPr>
          <a:lstStyle/>
          <a:p>
            <a:r>
              <a:rPr lang="en-US" altLang="zh-CN" sz="2400" smtClean="0"/>
              <a:t>O(1)</a:t>
            </a:r>
            <a:endParaRPr lang="zh-CN" altLang="en-US" sz="2400"/>
          </a:p>
        </p:txBody>
      </p:sp>
    </p:spTree>
    <p:extLst>
      <p:ext uri="{BB962C8B-B14F-4D97-AF65-F5344CB8AC3E}">
        <p14:creationId xmlns:p14="http://schemas.microsoft.com/office/powerpoint/2010/main" val="83443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2857645"/>
          </a:xfrm>
        </p:spPr>
        <p:txBody>
          <a:bodyPr>
            <a:normAutofit/>
          </a:bodyPr>
          <a:lstStyle/>
          <a:p>
            <a:r>
              <a:rPr lang="en-US" altLang="zh-CN" sz="2800"/>
              <a:t>addVertex</a:t>
            </a:r>
            <a:r>
              <a:rPr lang="zh-CN" altLang="zh-CN" sz="2800"/>
              <a:t>方法为图增加一个值为</a:t>
            </a:r>
            <a:r>
              <a:rPr lang="en-US" altLang="zh-CN" sz="2800"/>
              <a:t>data</a:t>
            </a:r>
            <a:r>
              <a:rPr lang="zh-CN" altLang="zh-CN" sz="2800"/>
              <a:t>的顶点，具体步骤为：</a:t>
            </a:r>
          </a:p>
          <a:p>
            <a:r>
              <a:rPr lang="zh-CN" altLang="zh-CN" sz="2800"/>
              <a:t>（</a:t>
            </a:r>
            <a:r>
              <a:rPr lang="en-US" altLang="zh-CN" sz="2800"/>
              <a:t>1</a:t>
            </a:r>
            <a:r>
              <a:rPr lang="zh-CN" altLang="zh-CN" sz="2800"/>
              <a:t>）生成一个顶点对象</a:t>
            </a:r>
            <a:r>
              <a:rPr lang="en-US" altLang="zh-CN" sz="2800"/>
              <a:t>newVertex</a:t>
            </a:r>
            <a:endParaRPr lang="zh-CN" altLang="zh-CN" sz="2800"/>
          </a:p>
          <a:p>
            <a:r>
              <a:rPr lang="zh-CN" altLang="zh-CN" sz="2800"/>
              <a:t>（</a:t>
            </a:r>
            <a:r>
              <a:rPr lang="en-US" altLang="zh-CN" sz="2800"/>
              <a:t>2</a:t>
            </a:r>
            <a:r>
              <a:rPr lang="zh-CN" altLang="zh-CN" sz="2800"/>
              <a:t>）将顶点对象</a:t>
            </a:r>
            <a:r>
              <a:rPr lang="en-US" altLang="zh-CN" sz="2800"/>
              <a:t>newVertex</a:t>
            </a:r>
            <a:r>
              <a:rPr lang="zh-CN" altLang="zh-CN" sz="2800"/>
              <a:t>添加到顶点列表</a:t>
            </a:r>
            <a:r>
              <a:rPr lang="en-US" altLang="zh-CN" sz="2800"/>
              <a:t>vertices</a:t>
            </a:r>
            <a:r>
              <a:rPr lang="zh-CN" altLang="zh-CN" sz="2800"/>
              <a:t>的尾部</a:t>
            </a:r>
          </a:p>
          <a:p>
            <a:r>
              <a:rPr lang="zh-CN" altLang="zh-CN" sz="2800"/>
              <a:t>（</a:t>
            </a:r>
            <a:r>
              <a:rPr lang="en-US" altLang="zh-CN" sz="2800"/>
              <a:t>3</a:t>
            </a:r>
            <a:r>
              <a:rPr lang="zh-CN" altLang="zh-CN" sz="2800"/>
              <a:t>）顶点数</a:t>
            </a:r>
            <a:r>
              <a:rPr lang="en-US" altLang="zh-CN" sz="2800"/>
              <a:t>vertexNum</a:t>
            </a:r>
            <a:r>
              <a:rPr lang="zh-CN" altLang="zh-CN" sz="2800"/>
              <a:t>增</a:t>
            </a:r>
            <a:r>
              <a:rPr lang="en-US" altLang="zh-CN" sz="2800"/>
              <a:t>1</a:t>
            </a:r>
            <a:endParaRPr lang="zh-CN" altLang="zh-CN" sz="2800"/>
          </a:p>
          <a:p>
            <a:endParaRPr lang="zh-CN" altLang="en-US" sz="2800"/>
          </a:p>
        </p:txBody>
      </p:sp>
      <p:sp>
        <p:nvSpPr>
          <p:cNvPr id="3" name="标题 2"/>
          <p:cNvSpPr>
            <a:spLocks noGrp="1"/>
          </p:cNvSpPr>
          <p:nvPr>
            <p:ph type="title"/>
          </p:nvPr>
        </p:nvSpPr>
        <p:spPr/>
        <p:txBody>
          <a:bodyPr>
            <a:normAutofit fontScale="90000"/>
          </a:bodyPr>
          <a:lstStyle/>
          <a:p>
            <a:r>
              <a:rPr lang="zh-CN" altLang="en-US" smtClean="0"/>
              <a:t>增加一个顶点</a:t>
            </a:r>
            <a:endParaRPr lang="zh-CN" altLang="en-US"/>
          </a:p>
        </p:txBody>
      </p:sp>
      <p:sp>
        <p:nvSpPr>
          <p:cNvPr id="5" name="Rectangle 1"/>
          <p:cNvSpPr>
            <a:spLocks noChangeArrowheads="1"/>
          </p:cNvSpPr>
          <p:nvPr/>
        </p:nvSpPr>
        <p:spPr bwMode="auto">
          <a:xfrm>
            <a:off x="982638" y="4027346"/>
            <a:ext cx="9022061" cy="156966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newVertex = Vertex(data)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.vertices.append(newVertex)</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10343678" y="4872275"/>
            <a:ext cx="736099" cy="461665"/>
          </a:xfrm>
          <a:prstGeom prst="rect">
            <a:avLst/>
          </a:prstGeom>
          <a:solidFill>
            <a:srgbClr val="92D050"/>
          </a:solidFill>
        </p:spPr>
        <p:txBody>
          <a:bodyPr wrap="none">
            <a:spAutoFit/>
          </a:bodyPr>
          <a:lstStyle/>
          <a:p>
            <a:r>
              <a:rPr lang="en-US" altLang="zh-CN" sz="2400" smtClean="0"/>
              <a:t>O(1)</a:t>
            </a:r>
            <a:endParaRPr lang="zh-CN" altLang="en-US" sz="2400"/>
          </a:p>
        </p:txBody>
      </p:sp>
    </p:spTree>
    <p:extLst>
      <p:ext uri="{BB962C8B-B14F-4D97-AF65-F5344CB8AC3E}">
        <p14:creationId xmlns:p14="http://schemas.microsoft.com/office/powerpoint/2010/main" val="145369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任意两个顶点</a:t>
            </a:r>
            <a:r>
              <a:rPr lang="en-US" altLang="zh-CN" smtClean="0"/>
              <a:t>u,v</a:t>
            </a:r>
            <a:r>
              <a:rPr lang="zh-CN" altLang="en-US" smtClean="0"/>
              <a:t>，</a:t>
            </a:r>
            <a:r>
              <a:rPr lang="en-US" altLang="zh-CN" smtClean="0"/>
              <a:t>u</a:t>
            </a:r>
            <a:r>
              <a:rPr lang="zh-CN" altLang="en-US" smtClean="0"/>
              <a:t>到</a:t>
            </a:r>
            <a:r>
              <a:rPr lang="en-US" altLang="zh-CN" smtClean="0"/>
              <a:t>v</a:t>
            </a:r>
            <a:r>
              <a:rPr lang="zh-CN" altLang="en-US" smtClean="0"/>
              <a:t>的边最多</a:t>
            </a:r>
            <a:r>
              <a:rPr lang="en-US" altLang="zh-CN" smtClean="0"/>
              <a:t>1</a:t>
            </a:r>
            <a:r>
              <a:rPr lang="zh-CN" altLang="en-US" smtClean="0"/>
              <a:t>条边，并且图中不包含自环（</a:t>
            </a:r>
            <a:r>
              <a:rPr lang="en-US" altLang="zh-CN"/>
              <a:t> u</a:t>
            </a:r>
            <a:r>
              <a:rPr lang="zh-CN" altLang="en-US"/>
              <a:t>到</a:t>
            </a:r>
            <a:r>
              <a:rPr lang="en-US" altLang="zh-CN"/>
              <a:t>u </a:t>
            </a:r>
            <a:r>
              <a:rPr lang="zh-CN" altLang="en-US" smtClean="0"/>
              <a:t>）。</a:t>
            </a:r>
            <a:endParaRPr lang="zh-CN" altLang="en-US"/>
          </a:p>
        </p:txBody>
      </p:sp>
      <p:sp>
        <p:nvSpPr>
          <p:cNvPr id="3" name="标题 2"/>
          <p:cNvSpPr>
            <a:spLocks noGrp="1"/>
          </p:cNvSpPr>
          <p:nvPr>
            <p:ph type="title"/>
          </p:nvPr>
        </p:nvSpPr>
        <p:spPr/>
        <p:txBody>
          <a:bodyPr>
            <a:normAutofit fontScale="90000"/>
          </a:bodyPr>
          <a:lstStyle/>
          <a:p>
            <a:r>
              <a:rPr lang="zh-CN" altLang="en-US"/>
              <a:t>简单</a:t>
            </a:r>
            <a:r>
              <a:rPr lang="zh-CN" altLang="en-US" smtClean="0"/>
              <a:t>图</a:t>
            </a:r>
            <a:endParaRPr lang="zh-CN" altLang="en-US"/>
          </a:p>
        </p:txBody>
      </p:sp>
    </p:spTree>
    <p:extLst>
      <p:ext uri="{BB962C8B-B14F-4D97-AF65-F5344CB8AC3E}">
        <p14:creationId xmlns:p14="http://schemas.microsoft.com/office/powerpoint/2010/main" val="40897384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1201461"/>
          </a:xfrm>
        </p:spPr>
        <p:txBody>
          <a:bodyPr/>
          <a:lstStyle/>
          <a:p>
            <a:r>
              <a:rPr lang="en-US" altLang="zh-CN"/>
              <a:t>locate_vertex</a:t>
            </a:r>
            <a:r>
              <a:rPr lang="zh-CN" altLang="en-US"/>
              <a:t>方法在</a:t>
            </a:r>
            <a:r>
              <a:rPr lang="en-US" altLang="zh-CN"/>
              <a:t>vertices</a:t>
            </a:r>
            <a:r>
              <a:rPr lang="zh-CN" altLang="en-US"/>
              <a:t>数组中进行顺序查找，以获取顶点</a:t>
            </a:r>
            <a:r>
              <a:rPr lang="en-US" altLang="zh-CN"/>
              <a:t>vertex</a:t>
            </a:r>
            <a:r>
              <a:rPr lang="zh-CN" altLang="en-US"/>
              <a:t>的</a:t>
            </a:r>
            <a:r>
              <a:rPr lang="zh-CN" altLang="en-US" smtClean="0"/>
              <a:t>编号。</a:t>
            </a:r>
            <a:endParaRPr lang="zh-CN" altLang="en-US"/>
          </a:p>
        </p:txBody>
      </p:sp>
      <p:sp>
        <p:nvSpPr>
          <p:cNvPr id="3" name="标题 2"/>
          <p:cNvSpPr>
            <a:spLocks noGrp="1"/>
          </p:cNvSpPr>
          <p:nvPr>
            <p:ph type="title"/>
          </p:nvPr>
        </p:nvSpPr>
        <p:spPr/>
        <p:txBody>
          <a:bodyPr>
            <a:normAutofit fontScale="90000"/>
          </a:bodyPr>
          <a:lstStyle/>
          <a:p>
            <a:r>
              <a:rPr lang="zh-CN" altLang="en-US"/>
              <a:t>获取</a:t>
            </a:r>
            <a:r>
              <a:rPr lang="zh-CN" altLang="en-US" smtClean="0"/>
              <a:t>顶点编号</a:t>
            </a:r>
            <a:endParaRPr lang="zh-CN" altLang="en-US"/>
          </a:p>
        </p:txBody>
      </p:sp>
      <p:sp>
        <p:nvSpPr>
          <p:cNvPr id="5" name="矩形 4"/>
          <p:cNvSpPr/>
          <p:nvPr/>
        </p:nvSpPr>
        <p:spPr>
          <a:xfrm>
            <a:off x="10895017" y="3796647"/>
            <a:ext cx="736099" cy="461665"/>
          </a:xfrm>
          <a:prstGeom prst="rect">
            <a:avLst/>
          </a:prstGeom>
          <a:solidFill>
            <a:srgbClr val="92D050"/>
          </a:solidFill>
        </p:spPr>
        <p:txBody>
          <a:bodyPr wrap="none">
            <a:spAutoFit/>
          </a:bodyPr>
          <a:lstStyle/>
          <a:p>
            <a:r>
              <a:rPr lang="en-US" altLang="zh-CN" sz="2400" smtClean="0"/>
              <a:t>O(n)</a:t>
            </a:r>
            <a:endParaRPr lang="zh-CN" altLang="en-US" sz="2400"/>
          </a:p>
        </p:txBody>
      </p:sp>
      <p:sp>
        <p:nvSpPr>
          <p:cNvPr id="6" name="Rectangle 1"/>
          <p:cNvSpPr>
            <a:spLocks noChangeArrowheads="1"/>
          </p:cNvSpPr>
          <p:nvPr/>
        </p:nvSpPr>
        <p:spPr bwMode="auto">
          <a:xfrm>
            <a:off x="1342678" y="2694906"/>
            <a:ext cx="7886649" cy="1938992"/>
          </a:xfrm>
          <a:prstGeom prst="rect">
            <a:avLst/>
          </a:prstGeom>
          <a:solidFill>
            <a:schemeClr val="tx2">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4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.vertices[i].data:</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09292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5089893"/>
          </a:xfrm>
        </p:spPr>
        <p:txBody>
          <a:bodyPr>
            <a:normAutofit fontScale="92500"/>
          </a:bodyPr>
          <a:lstStyle/>
          <a:p>
            <a:r>
              <a:rPr lang="en-US" altLang="zh-CN" sz="2400"/>
              <a:t>addEdge</a:t>
            </a:r>
            <a:r>
              <a:rPr lang="zh-CN" altLang="zh-CN" sz="2400"/>
              <a:t>方法为图增加一条从顶点</a:t>
            </a:r>
            <a:r>
              <a:rPr lang="en-US" altLang="zh-CN" sz="2400"/>
              <a:t>v</a:t>
            </a:r>
            <a:r>
              <a:rPr lang="zh-CN" altLang="zh-CN" sz="2400"/>
              <a:t>到顶点</a:t>
            </a:r>
            <a:r>
              <a:rPr lang="en-US" altLang="zh-CN" sz="2400"/>
              <a:t>w</a:t>
            </a:r>
            <a:r>
              <a:rPr lang="zh-CN" altLang="zh-CN" sz="2400"/>
              <a:t>权值为</a:t>
            </a:r>
            <a:r>
              <a:rPr lang="en-US" altLang="zh-CN" sz="2400"/>
              <a:t>weight</a:t>
            </a:r>
            <a:r>
              <a:rPr lang="zh-CN" altLang="zh-CN" sz="2400"/>
              <a:t>的边，具体</a:t>
            </a:r>
            <a:r>
              <a:rPr lang="zh-CN" altLang="zh-CN" sz="2400" smtClean="0"/>
              <a:t>步骤：</a:t>
            </a:r>
            <a:endParaRPr lang="zh-CN" altLang="zh-CN" sz="2400"/>
          </a:p>
          <a:p>
            <a:r>
              <a:rPr lang="zh-CN" altLang="zh-CN" sz="2400"/>
              <a:t>（</a:t>
            </a:r>
            <a:r>
              <a:rPr lang="en-US" altLang="zh-CN" sz="2400"/>
              <a:t>1</a:t>
            </a:r>
            <a:r>
              <a:rPr lang="zh-CN" altLang="zh-CN" sz="2400"/>
              <a:t>）调用</a:t>
            </a:r>
            <a:r>
              <a:rPr lang="en-US" altLang="zh-CN" sz="2400"/>
              <a:t>loate_vertex</a:t>
            </a:r>
            <a:r>
              <a:rPr lang="zh-CN" altLang="zh-CN" sz="2400"/>
              <a:t>方法定位</a:t>
            </a:r>
            <a:r>
              <a:rPr lang="en-US" altLang="zh-CN" sz="2400"/>
              <a:t>v</a:t>
            </a:r>
            <a:r>
              <a:rPr lang="zh-CN" altLang="zh-CN" sz="2400"/>
              <a:t>和</a:t>
            </a:r>
            <a:r>
              <a:rPr lang="en-US" altLang="zh-CN" sz="2400"/>
              <a:t>w</a:t>
            </a:r>
            <a:r>
              <a:rPr lang="zh-CN" altLang="zh-CN" sz="2400"/>
              <a:t>在列表</a:t>
            </a:r>
            <a:r>
              <a:rPr lang="en-US" altLang="zh-CN" sz="2400"/>
              <a:t>vertices</a:t>
            </a:r>
            <a:r>
              <a:rPr lang="zh-CN" altLang="zh-CN" sz="2400"/>
              <a:t>中的编号</a:t>
            </a:r>
            <a:r>
              <a:rPr lang="en-US" altLang="zh-CN" sz="2400"/>
              <a:t>i</a:t>
            </a:r>
            <a:r>
              <a:rPr lang="zh-CN" altLang="zh-CN" sz="2400"/>
              <a:t>和</a:t>
            </a:r>
            <a:r>
              <a:rPr lang="en-US" altLang="zh-CN" sz="2400"/>
              <a:t>j</a:t>
            </a:r>
            <a:r>
              <a:rPr lang="zh-CN" altLang="zh-CN" sz="2400" smtClean="0"/>
              <a:t>；</a:t>
            </a:r>
            <a:r>
              <a:rPr lang="zh-CN" altLang="zh-CN" sz="2400"/>
              <a:t>若图中不存在</a:t>
            </a:r>
            <a:r>
              <a:rPr lang="en-US" altLang="zh-CN" sz="2400"/>
              <a:t>v</a:t>
            </a:r>
            <a:r>
              <a:rPr lang="zh-CN" altLang="zh-CN" sz="2400"/>
              <a:t>或</a:t>
            </a:r>
            <a:r>
              <a:rPr lang="en-US" altLang="zh-CN" sz="2400"/>
              <a:t>w</a:t>
            </a:r>
            <a:r>
              <a:rPr lang="zh-CN" altLang="zh-CN" sz="2400"/>
              <a:t>，则添加该顶点，</a:t>
            </a:r>
            <a:r>
              <a:rPr lang="en-US" altLang="zh-CN" sz="2400"/>
              <a:t>i</a:t>
            </a:r>
            <a:r>
              <a:rPr lang="zh-CN" altLang="zh-CN" sz="2400"/>
              <a:t>或</a:t>
            </a:r>
            <a:r>
              <a:rPr lang="en-US" altLang="zh-CN" sz="2400"/>
              <a:t>j</a:t>
            </a:r>
            <a:r>
              <a:rPr lang="zh-CN" altLang="zh-CN" sz="2400"/>
              <a:t>的编号为</a:t>
            </a:r>
            <a:r>
              <a:rPr lang="en-US" altLang="zh-CN" sz="2400"/>
              <a:t>vertices</a:t>
            </a:r>
            <a:r>
              <a:rPr lang="zh-CN" altLang="zh-CN" sz="2400"/>
              <a:t>列表尾位置</a:t>
            </a:r>
            <a:r>
              <a:rPr lang="zh-CN" altLang="zh-CN" sz="2400" smtClean="0"/>
              <a:t>。</a:t>
            </a:r>
            <a:endParaRPr lang="zh-CN" altLang="zh-CN" sz="2400"/>
          </a:p>
          <a:p>
            <a:r>
              <a:rPr lang="zh-CN" altLang="zh-CN" sz="2400"/>
              <a:t>（</a:t>
            </a:r>
            <a:r>
              <a:rPr lang="en-US" altLang="zh-CN" sz="2400"/>
              <a:t>2</a:t>
            </a:r>
            <a:r>
              <a:rPr lang="zh-CN" altLang="zh-CN" sz="2400"/>
              <a:t>）生成边结点</a:t>
            </a:r>
            <a:r>
              <a:rPr lang="en-US" altLang="zh-CN" sz="2400"/>
              <a:t>edge_node1</a:t>
            </a:r>
            <a:r>
              <a:rPr lang="zh-CN" altLang="zh-CN" sz="2400"/>
              <a:t>，对应的边终点为</a:t>
            </a:r>
            <a:r>
              <a:rPr lang="en-US" altLang="zh-CN" sz="2400"/>
              <a:t>j</a:t>
            </a:r>
            <a:r>
              <a:rPr lang="zh-CN" altLang="zh-CN" sz="2400"/>
              <a:t>号，将它插入为</a:t>
            </a:r>
            <a:r>
              <a:rPr lang="en-US" altLang="zh-CN" sz="2400"/>
              <a:t>i</a:t>
            </a:r>
            <a:r>
              <a:rPr lang="zh-CN" altLang="zh-CN" sz="2400"/>
              <a:t>号边链表的首结点；</a:t>
            </a:r>
          </a:p>
          <a:p>
            <a:r>
              <a:rPr lang="zh-CN" altLang="zh-CN" sz="2400"/>
              <a:t>（</a:t>
            </a:r>
            <a:r>
              <a:rPr lang="en-US" altLang="zh-CN" sz="2400"/>
              <a:t>3</a:t>
            </a:r>
            <a:r>
              <a:rPr lang="zh-CN" altLang="zh-CN" sz="2400"/>
              <a:t>）生成边结点</a:t>
            </a:r>
            <a:r>
              <a:rPr lang="en-US" altLang="zh-CN" sz="2400"/>
              <a:t>edge_node2</a:t>
            </a:r>
            <a:r>
              <a:rPr lang="zh-CN" altLang="zh-CN" sz="2400"/>
              <a:t>，对应的边终点为</a:t>
            </a:r>
            <a:r>
              <a:rPr lang="en-US" altLang="zh-CN" sz="2400"/>
              <a:t>i</a:t>
            </a:r>
            <a:r>
              <a:rPr lang="zh-CN" altLang="zh-CN" sz="2400"/>
              <a:t>号，将它插入为</a:t>
            </a:r>
            <a:r>
              <a:rPr lang="en-US" altLang="zh-CN" sz="2400"/>
              <a:t>j</a:t>
            </a:r>
            <a:r>
              <a:rPr lang="zh-CN" altLang="zh-CN" sz="2400"/>
              <a:t>号边链表的首结点。</a:t>
            </a:r>
          </a:p>
          <a:p>
            <a:r>
              <a:rPr lang="zh-CN" altLang="zh-CN" sz="2400"/>
              <a:t>由于采用头插法，插入一个边结点的算法效率为</a:t>
            </a:r>
            <a:r>
              <a:rPr lang="en-US" altLang="zh-CN" sz="2400"/>
              <a:t>O(1)</a:t>
            </a:r>
            <a:r>
              <a:rPr lang="zh-CN" altLang="zh-CN" sz="2400"/>
              <a:t>。如果采用后插法，将新生成的边结点插入到单链表末尾，则</a:t>
            </a:r>
            <a:r>
              <a:rPr lang="en-US" altLang="zh-CN" sz="2400"/>
              <a:t>addEdge</a:t>
            </a:r>
            <a:r>
              <a:rPr lang="zh-CN" altLang="zh-CN" sz="2400"/>
              <a:t>的算法效率最坏情况下为</a:t>
            </a:r>
            <a:r>
              <a:rPr lang="en-US" altLang="zh-CN" sz="2400"/>
              <a:t>O(e)</a:t>
            </a:r>
            <a:r>
              <a:rPr lang="zh-CN" altLang="zh-CN" sz="2400"/>
              <a:t>。</a:t>
            </a:r>
          </a:p>
          <a:p>
            <a:r>
              <a:rPr lang="en-US" altLang="zh-CN" sz="2400"/>
              <a:t>Locate_vertex</a:t>
            </a:r>
            <a:r>
              <a:rPr lang="zh-CN" altLang="zh-CN" sz="2400"/>
              <a:t>方法与邻接矩阵下的同名方法实现方法相同，算法效率为</a:t>
            </a:r>
            <a:r>
              <a:rPr lang="en-US" altLang="zh-CN" sz="2400"/>
              <a:t>O(n)</a:t>
            </a:r>
            <a:r>
              <a:rPr lang="zh-CN" altLang="zh-CN" sz="2400"/>
              <a:t>，因此，以下</a:t>
            </a:r>
            <a:r>
              <a:rPr lang="en-US" altLang="zh-CN" sz="2400"/>
              <a:t>addEdge</a:t>
            </a:r>
            <a:r>
              <a:rPr lang="zh-CN" altLang="zh-CN" sz="2400"/>
              <a:t>算法时间性能为</a:t>
            </a:r>
            <a:r>
              <a:rPr lang="en-US" altLang="zh-CN" sz="2400"/>
              <a:t>O(n)</a:t>
            </a:r>
            <a:r>
              <a:rPr lang="zh-CN" altLang="zh-CN" sz="2400"/>
              <a:t>。</a:t>
            </a:r>
          </a:p>
          <a:p>
            <a:endParaRPr lang="zh-CN" altLang="en-US" sz="2400"/>
          </a:p>
        </p:txBody>
      </p:sp>
      <p:sp>
        <p:nvSpPr>
          <p:cNvPr id="4" name="标题 2"/>
          <p:cNvSpPr>
            <a:spLocks noGrp="1"/>
          </p:cNvSpPr>
          <p:nvPr>
            <p:ph type="title"/>
          </p:nvPr>
        </p:nvSpPr>
        <p:spPr/>
        <p:txBody>
          <a:bodyPr>
            <a:normAutofit fontScale="90000"/>
          </a:bodyPr>
          <a:lstStyle/>
          <a:p>
            <a:r>
              <a:rPr lang="zh-CN" altLang="en-US" smtClean="0"/>
              <a:t>增加一条边</a:t>
            </a:r>
            <a:endParaRPr lang="zh-CN" altLang="en-US"/>
          </a:p>
        </p:txBody>
      </p:sp>
    </p:spTree>
    <p:extLst>
      <p:ext uri="{BB962C8B-B14F-4D97-AF65-F5344CB8AC3E}">
        <p14:creationId xmlns:p14="http://schemas.microsoft.com/office/powerpoint/2010/main" val="20429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增加一条边</a:t>
            </a:r>
          </a:p>
        </p:txBody>
      </p:sp>
      <p:sp>
        <p:nvSpPr>
          <p:cNvPr id="2" name="Rectangle 1"/>
          <p:cNvSpPr>
            <a:spLocks noChangeArrowheads="1"/>
          </p:cNvSpPr>
          <p:nvPr/>
        </p:nvSpPr>
        <p:spPr bwMode="auto">
          <a:xfrm>
            <a:off x="712670" y="1109533"/>
            <a:ext cx="10855144" cy="526297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addEdge(</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 w, weight):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.locate_vertex(v)</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.addVertex(v)</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.locate_vertex(w)</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.addVertex(w)</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edge_node1 = Arc(j, weight,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.vertices[i].firstArc)</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.vertices[i].firstArc = edge_node1</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edge_node2 = Arc(i, weight,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.vertices[j].firstArc)</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.vertices[j].firstArc = edge_node2</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8487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a:t>输出无向网的邻接表</a:t>
            </a:r>
            <a:endParaRPr lang="zh-CN" altLang="en-US"/>
          </a:p>
        </p:txBody>
      </p:sp>
      <p:sp>
        <p:nvSpPr>
          <p:cNvPr id="5" name="Rectangle 2"/>
          <p:cNvSpPr>
            <a:spLocks noChangeArrowheads="1"/>
          </p:cNvSpPr>
          <p:nvPr/>
        </p:nvSpPr>
        <p:spPr bwMode="auto">
          <a:xfrm>
            <a:off x="1126654" y="2134813"/>
            <a:ext cx="9983639" cy="255454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graph_out(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.vertices[i].firstArc</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.vertices[i].data,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not None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"-&gt;"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p.adjacent,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p.weight,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p.nextArc</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8918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3566" y="196725"/>
            <a:ext cx="10233473" cy="648527"/>
          </a:xfrm>
        </p:spPr>
        <p:txBody>
          <a:bodyPr>
            <a:normAutofit fontScale="90000"/>
          </a:bodyPr>
          <a:lstStyle/>
          <a:p>
            <a:r>
              <a:rPr lang="zh-CN" altLang="en-US" smtClean="0"/>
              <a:t>无向网</a:t>
            </a:r>
            <a:r>
              <a:rPr lang="en-US" altLang="zh-CN" smtClean="0"/>
              <a:t>G3</a:t>
            </a:r>
            <a:r>
              <a:rPr lang="zh-CN" altLang="en-US" smtClean="0"/>
              <a:t>测试</a:t>
            </a:r>
            <a:endParaRPr lang="zh-CN" altLang="en-US"/>
          </a:p>
        </p:txBody>
      </p:sp>
      <p:sp>
        <p:nvSpPr>
          <p:cNvPr id="4" name="Rectangle 1"/>
          <p:cNvSpPr>
            <a:spLocks noChangeArrowheads="1"/>
          </p:cNvSpPr>
          <p:nvPr/>
        </p:nvSpPr>
        <p:spPr bwMode="auto">
          <a:xfrm>
            <a:off x="622598" y="1391348"/>
            <a:ext cx="5184576" cy="4708981"/>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__name__ ==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"__main__"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 = UDNGraphMatrix()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g3.addVertex(</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7</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g3.addEdge(</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g3.graph_out()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 name="图片 5"/>
          <p:cNvPicPr>
            <a:picLocks noChangeAspect="1"/>
          </p:cNvPicPr>
          <p:nvPr/>
        </p:nvPicPr>
        <p:blipFill>
          <a:blip r:embed="rId2"/>
          <a:stretch>
            <a:fillRect/>
          </a:stretch>
        </p:blipFill>
        <p:spPr>
          <a:xfrm>
            <a:off x="7175326" y="117426"/>
            <a:ext cx="3120962" cy="1982343"/>
          </a:xfrm>
          <a:prstGeom prst="rect">
            <a:avLst/>
          </a:prstGeom>
        </p:spPr>
      </p:pic>
      <p:sp>
        <p:nvSpPr>
          <p:cNvPr id="2" name="矩形 1"/>
          <p:cNvSpPr/>
          <p:nvPr/>
        </p:nvSpPr>
        <p:spPr>
          <a:xfrm>
            <a:off x="6301462" y="2109248"/>
            <a:ext cx="4868689" cy="2215991"/>
          </a:xfrm>
          <a:prstGeom prst="rect">
            <a:avLst/>
          </a:prstGeom>
          <a:solidFill>
            <a:schemeClr val="accent2">
              <a:lumMod val="20000"/>
              <a:lumOff val="80000"/>
            </a:schemeClr>
          </a:solidFill>
        </p:spPr>
        <p:txBody>
          <a:bodyPr wrap="square">
            <a:spAutoFit/>
          </a:bodyPr>
          <a:lstStyle/>
          <a:p>
            <a:r>
              <a:rPr lang="en-US" altLang="zh-CN"/>
              <a:t>0 : A-&gt; 2 | 2 -&gt; 1 | 10 </a:t>
            </a:r>
          </a:p>
          <a:p>
            <a:r>
              <a:rPr lang="en-US" altLang="zh-CN"/>
              <a:t>1 : B-&gt; 5 | 5 -&gt; 3 | 7 -&gt; 0 | 10 </a:t>
            </a:r>
          </a:p>
          <a:p>
            <a:r>
              <a:rPr lang="en-US" altLang="zh-CN"/>
              <a:t>2 : C-&gt; 0 | 2 </a:t>
            </a:r>
          </a:p>
          <a:p>
            <a:r>
              <a:rPr lang="en-US" altLang="zh-CN"/>
              <a:t>3 : D-&gt; 4 | 2 -&gt; 1 | 7 </a:t>
            </a:r>
          </a:p>
          <a:p>
            <a:r>
              <a:rPr lang="en-US" altLang="zh-CN"/>
              <a:t>4 : E-&gt; 5 | 5 -&gt; 3 | 2 </a:t>
            </a:r>
          </a:p>
          <a:p>
            <a:r>
              <a:rPr lang="en-US" altLang="zh-CN"/>
              <a:t>5 : F-&gt; 4 | 5 -&gt; 1 | 5 </a:t>
            </a:r>
            <a:endParaRPr lang="zh-CN" altLang="en-US"/>
          </a:p>
        </p:txBody>
      </p:sp>
      <p:pic>
        <p:nvPicPr>
          <p:cNvPr id="7" name="图片 6"/>
          <p:cNvPicPr>
            <a:picLocks noChangeAspect="1"/>
          </p:cNvPicPr>
          <p:nvPr/>
        </p:nvPicPr>
        <p:blipFill>
          <a:blip r:embed="rId3"/>
          <a:stretch>
            <a:fillRect/>
          </a:stretch>
        </p:blipFill>
        <p:spPr>
          <a:xfrm>
            <a:off x="6353356" y="4325554"/>
            <a:ext cx="3935955" cy="2365224"/>
          </a:xfrm>
          <a:prstGeom prst="rect">
            <a:avLst/>
          </a:prstGeom>
        </p:spPr>
      </p:pic>
    </p:spTree>
    <p:extLst>
      <p:ext uri="{BB962C8B-B14F-4D97-AF65-F5344CB8AC3E}">
        <p14:creationId xmlns:p14="http://schemas.microsoft.com/office/powerpoint/2010/main" val="334412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无向</a:t>
            </a:r>
            <a:r>
              <a:rPr lang="zh-CN" altLang="en-US" smtClean="0"/>
              <a:t>网的邻接</a:t>
            </a:r>
            <a:r>
              <a:rPr lang="zh-CN" altLang="en-US"/>
              <a:t>表</a:t>
            </a:r>
            <a:r>
              <a:rPr lang="zh-CN" altLang="en-US" smtClean="0"/>
              <a:t>（字典</a:t>
            </a:r>
            <a:r>
              <a:rPr lang="zh-CN" altLang="en-US"/>
              <a:t>表示）</a:t>
            </a:r>
          </a:p>
        </p:txBody>
      </p:sp>
    </p:spTree>
    <p:extLst>
      <p:ext uri="{BB962C8B-B14F-4D97-AF65-F5344CB8AC3E}">
        <p14:creationId xmlns:p14="http://schemas.microsoft.com/office/powerpoint/2010/main" val="216255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normAutofit fontScale="90000"/>
          </a:bodyPr>
          <a:lstStyle/>
          <a:p>
            <a:r>
              <a:rPr lang="zh-CN" altLang="en-US" smtClean="0"/>
              <a:t>顶点类</a:t>
            </a:r>
            <a:endParaRPr lang="zh-CN" altLang="en-US"/>
          </a:p>
        </p:txBody>
      </p:sp>
      <p:sp>
        <p:nvSpPr>
          <p:cNvPr id="2" name="Rectangle 1"/>
          <p:cNvSpPr>
            <a:spLocks noChangeArrowheads="1"/>
          </p:cNvSpPr>
          <p:nvPr/>
        </p:nvSpPr>
        <p:spPr bwMode="auto">
          <a:xfrm>
            <a:off x="622598" y="1304044"/>
            <a:ext cx="11305256"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key, entry=</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.id = 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 = entry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.connectedTo =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getConnections(</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获得当前顶点的所有邻接点</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.connectedTo.keys()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addNeighbor(</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nbr, weight):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为当前顶点增加一条到</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nbr</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的权值为</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weight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的边</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.connectedTo[nbr] = weight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__str__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顶点对象的输出格式</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str</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str</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({(x, y)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(x, y)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.connectedTo.items()}))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1636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26654" y="1125539"/>
            <a:ext cx="10729192" cy="1944216"/>
          </a:xfrm>
        </p:spPr>
        <p:txBody>
          <a:bodyPr>
            <a:normAutofit fontScale="92500" lnSpcReduction="20000"/>
          </a:bodyPr>
          <a:lstStyle/>
          <a:p>
            <a:r>
              <a:rPr lang="zh-CN" altLang="zh-CN" smtClean="0"/>
              <a:t>用</a:t>
            </a:r>
            <a:r>
              <a:rPr lang="en-US" altLang="zh-CN">
                <a:solidFill>
                  <a:srgbClr val="FF0000"/>
                </a:solidFill>
              </a:rPr>
              <a:t>vertices</a:t>
            </a:r>
            <a:r>
              <a:rPr lang="zh-CN" altLang="zh-CN"/>
              <a:t>字典存储所有顶点信息</a:t>
            </a:r>
            <a:r>
              <a:rPr lang="zh-CN" altLang="zh-CN" smtClean="0"/>
              <a:t>。</a:t>
            </a:r>
            <a:endParaRPr lang="en-US" altLang="zh-CN" smtClean="0"/>
          </a:p>
          <a:p>
            <a:r>
              <a:rPr lang="en-US" altLang="zh-CN" smtClean="0"/>
              <a:t>vertices</a:t>
            </a:r>
            <a:r>
              <a:rPr lang="zh-CN" altLang="zh-CN"/>
              <a:t>字典</a:t>
            </a:r>
            <a:r>
              <a:rPr lang="zh-CN" altLang="zh-CN" smtClean="0"/>
              <a:t>中每个</a:t>
            </a:r>
            <a:r>
              <a:rPr lang="zh-CN" altLang="zh-CN"/>
              <a:t>元素的键值为顶点标识</a:t>
            </a:r>
            <a:r>
              <a:rPr lang="en-US" altLang="zh-CN"/>
              <a:t>key</a:t>
            </a:r>
            <a:r>
              <a:rPr lang="zh-CN" altLang="zh-CN"/>
              <a:t>，值为该顶点对应的</a:t>
            </a:r>
            <a:r>
              <a:rPr lang="en-US" altLang="zh-CN"/>
              <a:t>Vertex</a:t>
            </a:r>
            <a:r>
              <a:rPr lang="zh-CN" altLang="zh-CN"/>
              <a:t>对象</a:t>
            </a:r>
            <a:r>
              <a:rPr lang="zh-CN" altLang="zh-CN" smtClean="0"/>
              <a:t>。</a:t>
            </a:r>
            <a:endParaRPr lang="en-US" altLang="zh-CN" smtClean="0"/>
          </a:p>
          <a:p>
            <a:r>
              <a:rPr lang="zh-CN" altLang="zh-CN" smtClean="0"/>
              <a:t>另外</a:t>
            </a:r>
            <a:r>
              <a:rPr lang="zh-CN" altLang="zh-CN"/>
              <a:t>还附加存储图中的当前顶点数</a:t>
            </a:r>
            <a:r>
              <a:rPr lang="en-US" altLang="zh-CN">
                <a:solidFill>
                  <a:srgbClr val="FF0000"/>
                </a:solidFill>
              </a:rPr>
              <a:t>vertexNum</a:t>
            </a:r>
            <a:r>
              <a:rPr lang="zh-CN" altLang="zh-CN"/>
              <a:t>和边数</a:t>
            </a:r>
            <a:r>
              <a:rPr lang="en-US" altLang="zh-CN">
                <a:solidFill>
                  <a:srgbClr val="FF0000"/>
                </a:solidFill>
              </a:rPr>
              <a:t>arcNum</a:t>
            </a:r>
            <a:r>
              <a:rPr lang="zh-CN" altLang="zh-CN"/>
              <a:t>。</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邻接表字典表示</a:t>
            </a: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676087458"/>
              </p:ext>
            </p:extLst>
          </p:nvPr>
        </p:nvGraphicFramePr>
        <p:xfrm>
          <a:off x="1558702" y="3213770"/>
          <a:ext cx="8856984" cy="2900912"/>
        </p:xfrm>
        <a:graphic>
          <a:graphicData uri="http://schemas.openxmlformats.org/drawingml/2006/table">
            <a:tbl>
              <a:tblPr firstRow="1" firstCol="1" bandRow="1">
                <a:tableStyleId>{5C22544A-7EE6-4342-B048-85BDC9FD1C3A}</a:tableStyleId>
              </a:tblPr>
              <a:tblGrid>
                <a:gridCol w="1414026"/>
                <a:gridCol w="1682318"/>
                <a:gridCol w="1728192"/>
                <a:gridCol w="4032448"/>
              </a:tblGrid>
              <a:tr h="184400">
                <a:tc gridSpan="4">
                  <a:txBody>
                    <a:bodyPr/>
                    <a:lstStyle/>
                    <a:p>
                      <a:pPr algn="ctr">
                        <a:spcAft>
                          <a:spcPts val="0"/>
                        </a:spcAft>
                      </a:pPr>
                      <a:r>
                        <a:rPr lang="en-US" sz="2000" kern="100">
                          <a:effectLst/>
                        </a:rPr>
                        <a:t>vertices</a:t>
                      </a:r>
                      <a:endParaRPr lang="zh-CN" sz="20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4400">
                <a:tc rowSpan="2">
                  <a:txBody>
                    <a:bodyPr/>
                    <a:lstStyle/>
                    <a:p>
                      <a:pPr algn="ctr">
                        <a:spcAft>
                          <a:spcPts val="0"/>
                        </a:spcAft>
                      </a:pPr>
                      <a:r>
                        <a:rPr lang="en-US" sz="2000" kern="100">
                          <a:effectLst/>
                        </a:rPr>
                        <a:t>key</a:t>
                      </a:r>
                      <a:endParaRPr lang="zh-CN" sz="2000" kern="100">
                        <a:effectLst/>
                        <a:latin typeface="Times New Roman"/>
                        <a:ea typeface="宋体"/>
                        <a:cs typeface="Times New Roman"/>
                      </a:endParaRPr>
                    </a:p>
                  </a:txBody>
                  <a:tcPr marL="68580" marR="68580" marT="0" marB="0"/>
                </a:tc>
                <a:tc gridSpan="3">
                  <a:txBody>
                    <a:bodyPr/>
                    <a:lstStyle/>
                    <a:p>
                      <a:pPr algn="ctr">
                        <a:spcAft>
                          <a:spcPts val="0"/>
                        </a:spcAft>
                      </a:pPr>
                      <a:r>
                        <a:rPr lang="en-US" sz="2000" kern="100">
                          <a:effectLst/>
                        </a:rPr>
                        <a:t>values</a:t>
                      </a:r>
                      <a:r>
                        <a:rPr lang="zh-CN" sz="2000" kern="100">
                          <a:effectLst/>
                        </a:rPr>
                        <a:t>（</a:t>
                      </a:r>
                      <a:r>
                        <a:rPr lang="en-US" sz="2000" kern="100">
                          <a:effectLst/>
                        </a:rPr>
                        <a:t>Vertex</a:t>
                      </a:r>
                      <a:r>
                        <a:rPr lang="zh-CN" sz="2000" kern="100">
                          <a:effectLst/>
                        </a:rPr>
                        <a:t>对象）</a:t>
                      </a:r>
                      <a:endParaRPr lang="zh-CN" sz="2000" kern="100">
                        <a:effectLst/>
                        <a:latin typeface="Times New Roman"/>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r h="398512">
                <a:tc vMerge="1">
                  <a:txBody>
                    <a:bodyPr/>
                    <a:lstStyle/>
                    <a:p>
                      <a:endParaRPr lang="zh-CN" altLang="en-US"/>
                    </a:p>
                  </a:txBody>
                  <a:tcPr/>
                </a:tc>
                <a:tc>
                  <a:txBody>
                    <a:bodyPr/>
                    <a:lstStyle/>
                    <a:p>
                      <a:pPr algn="ctr">
                        <a:spcAft>
                          <a:spcPts val="0"/>
                        </a:spcAft>
                      </a:pPr>
                      <a:r>
                        <a:rPr lang="zh-CN" sz="2000" kern="100" smtClean="0">
                          <a:effectLst/>
                        </a:rPr>
                        <a:t>顶点</a:t>
                      </a:r>
                      <a:r>
                        <a:rPr lang="zh-CN" altLang="en-US" sz="2000" kern="100" smtClean="0">
                          <a:effectLst/>
                        </a:rPr>
                        <a:t>标识</a:t>
                      </a:r>
                      <a:r>
                        <a:rPr lang="en-US" altLang="zh-CN" sz="2000" kern="100" smtClean="0">
                          <a:effectLst/>
                        </a:rPr>
                        <a:t>(</a:t>
                      </a:r>
                      <a:r>
                        <a:rPr lang="en-US" sz="2000" kern="100" smtClean="0">
                          <a:effectLst/>
                        </a:rPr>
                        <a:t>id)</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0">
                          <a:effectLst/>
                        </a:rPr>
                        <a:t>顶点</a:t>
                      </a:r>
                      <a:r>
                        <a:rPr lang="zh-CN" sz="2000" kern="0" smtClean="0">
                          <a:effectLst/>
                        </a:rPr>
                        <a:t>值</a:t>
                      </a:r>
                      <a:r>
                        <a:rPr lang="en-US" altLang="zh-CN" sz="2000" kern="0" smtClean="0">
                          <a:effectLst/>
                        </a:rPr>
                        <a:t>(data)</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顶点的邻接点</a:t>
                      </a:r>
                      <a:r>
                        <a:rPr lang="zh-CN" sz="2000" kern="100" smtClean="0">
                          <a:effectLst/>
                        </a:rPr>
                        <a:t>字典</a:t>
                      </a:r>
                      <a:r>
                        <a:rPr lang="en-US" altLang="zh-CN" sz="2000" kern="100" smtClean="0">
                          <a:effectLst/>
                        </a:rPr>
                        <a:t>(</a:t>
                      </a:r>
                      <a:r>
                        <a:rPr lang="en-US" sz="2000" kern="100" smtClean="0">
                          <a:effectLst/>
                        </a:rPr>
                        <a:t>connectTo</a:t>
                      </a:r>
                      <a:r>
                        <a:rPr lang="zh-CN" sz="2000" kern="100" smtClean="0">
                          <a:effectLst/>
                        </a:rPr>
                        <a:t>域</a:t>
                      </a:r>
                      <a:r>
                        <a:rPr lang="en-US" altLang="zh-CN" sz="2000" kern="100" smtClean="0">
                          <a:effectLst/>
                        </a:rPr>
                        <a:t>)</a:t>
                      </a:r>
                      <a:endParaRPr lang="zh-CN" sz="2000" kern="100">
                        <a:effectLst/>
                        <a:latin typeface="Times New Roman"/>
                        <a:ea typeface="宋体"/>
                        <a:cs typeface="Times New Roman"/>
                      </a:endParaRPr>
                    </a:p>
                  </a:txBody>
                  <a:tcPr marL="68580" marR="68580" marT="0" marB="0"/>
                </a:tc>
              </a:tr>
              <a:tr h="302384">
                <a:tc>
                  <a:txBody>
                    <a:bodyPr/>
                    <a:lstStyle/>
                    <a:p>
                      <a:pPr algn="ctr">
                        <a:spcAft>
                          <a:spcPts val="0"/>
                        </a:spcAft>
                      </a:pPr>
                      <a:r>
                        <a:rPr lang="en-US" sz="2000" kern="100">
                          <a:effectLst/>
                        </a:rPr>
                        <a:t>‘A’</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‘A’</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苏州</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a:effectLst/>
                        </a:rPr>
                        <a:t>{('C', 2), ('B', 10)}</a:t>
                      </a:r>
                      <a:endParaRPr lang="zh-CN" sz="2000" kern="100">
                        <a:effectLst/>
                        <a:latin typeface="Times New Roman"/>
                        <a:ea typeface="宋体"/>
                        <a:cs typeface="Times New Roman"/>
                      </a:endParaRPr>
                    </a:p>
                  </a:txBody>
                  <a:tcPr marL="68580" marR="68580" marT="0" marB="0"/>
                </a:tc>
              </a:tr>
              <a:tr h="368800">
                <a:tc>
                  <a:txBody>
                    <a:bodyPr/>
                    <a:lstStyle/>
                    <a:p>
                      <a:pPr algn="ctr">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‘B’</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广州</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a:effectLst/>
                        </a:rPr>
                        <a:t>{('D', 7), ('A', 10), ('F', 5)}</a:t>
                      </a:r>
                      <a:endParaRPr lang="zh-CN" sz="2000" kern="100">
                        <a:effectLst/>
                        <a:latin typeface="Times New Roman"/>
                        <a:ea typeface="宋体"/>
                        <a:cs typeface="Times New Roman"/>
                      </a:endParaRPr>
                    </a:p>
                  </a:txBody>
                  <a:tcPr marL="68580" marR="68580" marT="0" marB="0"/>
                </a:tc>
              </a:tr>
              <a:tr h="184400">
                <a:tc>
                  <a:txBody>
                    <a:bodyPr/>
                    <a:lstStyle/>
                    <a:p>
                      <a:pPr algn="ctr">
                        <a:spcAft>
                          <a:spcPts val="0"/>
                        </a:spcAft>
                      </a:pPr>
                      <a:r>
                        <a:rPr lang="en-US" sz="2000" kern="100">
                          <a:effectLst/>
                        </a:rPr>
                        <a:t>‘C’</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‘C’</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南京</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a:effectLst/>
                        </a:rPr>
                        <a:t>{('A', 2)}</a:t>
                      </a:r>
                      <a:endParaRPr lang="zh-CN" sz="2000" kern="100">
                        <a:effectLst/>
                        <a:latin typeface="Times New Roman"/>
                        <a:ea typeface="宋体"/>
                        <a:cs typeface="Times New Roman"/>
                      </a:endParaRPr>
                    </a:p>
                  </a:txBody>
                  <a:tcPr marL="68580" marR="68580" marT="0" marB="0"/>
                </a:tc>
              </a:tr>
              <a:tr h="302384">
                <a:tc>
                  <a:txBody>
                    <a:bodyPr/>
                    <a:lstStyle/>
                    <a:p>
                      <a:pPr algn="ctr">
                        <a:spcAft>
                          <a:spcPts val="0"/>
                        </a:spcAft>
                      </a:pPr>
                      <a:r>
                        <a:rPr lang="en-US" sz="2000" kern="100">
                          <a:effectLst/>
                        </a:rPr>
                        <a:t>‘D’</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‘D’</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无锡</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a:effectLst/>
                        </a:rPr>
                        <a:t>{('B', 7), ('E', 2)}</a:t>
                      </a:r>
                      <a:endParaRPr lang="zh-CN" sz="2000" kern="100">
                        <a:effectLst/>
                        <a:latin typeface="Times New Roman"/>
                        <a:ea typeface="宋体"/>
                        <a:cs typeface="Times New Roman"/>
                      </a:endParaRPr>
                    </a:p>
                  </a:txBody>
                  <a:tcPr marL="68580" marR="68580" marT="0" marB="0"/>
                </a:tc>
              </a:tr>
              <a:tr h="302384">
                <a:tc>
                  <a:txBody>
                    <a:bodyPr/>
                    <a:lstStyle/>
                    <a:p>
                      <a:pPr algn="ctr">
                        <a:spcAft>
                          <a:spcPts val="0"/>
                        </a:spcAft>
                      </a:pPr>
                      <a:r>
                        <a:rPr lang="en-US" sz="2000" kern="100">
                          <a:effectLst/>
                        </a:rPr>
                        <a:t>‘E’</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‘E’</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常州</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smtClean="0">
                          <a:effectLst/>
                        </a:rPr>
                        <a:t>{(</a:t>
                      </a:r>
                      <a:r>
                        <a:rPr lang="en-US" sz="2000" kern="100">
                          <a:effectLst/>
                        </a:rPr>
                        <a:t>'D', 2), ('F', 5)}</a:t>
                      </a:r>
                      <a:endParaRPr lang="zh-CN" sz="2000" kern="100">
                        <a:effectLst/>
                        <a:latin typeface="Times New Roman"/>
                        <a:ea typeface="宋体"/>
                        <a:cs typeface="Times New Roman"/>
                      </a:endParaRPr>
                    </a:p>
                  </a:txBody>
                  <a:tcPr marL="68580" marR="68580" marT="0" marB="0"/>
                </a:tc>
              </a:tr>
              <a:tr h="302384">
                <a:tc>
                  <a:txBody>
                    <a:bodyPr/>
                    <a:lstStyle/>
                    <a:p>
                      <a:pPr algn="ctr">
                        <a:spcAft>
                          <a:spcPts val="0"/>
                        </a:spcAft>
                      </a:pPr>
                      <a:r>
                        <a:rPr lang="en-US" sz="2000" kern="100">
                          <a:effectLst/>
                        </a:rPr>
                        <a:t>‘F’</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‘F’</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zh-CN" sz="2000" kern="100">
                          <a:effectLst/>
                        </a:rPr>
                        <a:t>无锡</a:t>
                      </a:r>
                      <a:endParaRPr lang="zh-CN" sz="2000" kern="100">
                        <a:effectLst/>
                        <a:latin typeface="Times New Roman"/>
                        <a:ea typeface="宋体"/>
                        <a:cs typeface="Times New Roman"/>
                      </a:endParaRPr>
                    </a:p>
                  </a:txBody>
                  <a:tcPr marL="68580" marR="68580" marT="0" marB="0"/>
                </a:tc>
                <a:tc>
                  <a:txBody>
                    <a:bodyPr/>
                    <a:lstStyle/>
                    <a:p>
                      <a:pPr algn="l">
                        <a:spcAft>
                          <a:spcPts val="0"/>
                        </a:spcAft>
                      </a:pPr>
                      <a:r>
                        <a:rPr lang="en-US" sz="2000" kern="100" smtClean="0">
                          <a:effectLst/>
                        </a:rPr>
                        <a:t>{(</a:t>
                      </a:r>
                      <a:r>
                        <a:rPr lang="en-US" sz="2000" kern="100">
                          <a:effectLst/>
                        </a:rPr>
                        <a:t>'B', 5), ('E', 5)}</a:t>
                      </a:r>
                      <a:endParaRPr lang="zh-CN" sz="2000" kern="100">
                        <a:effectLst/>
                        <a:latin typeface="Times New Roman"/>
                        <a:ea typeface="宋体"/>
                        <a:cs typeface="Times New Roman"/>
                      </a:endParaRPr>
                    </a:p>
                  </a:txBody>
                  <a:tcPr marL="68580" marR="68580" marT="0" marB="0"/>
                </a:tc>
              </a:tr>
            </a:tbl>
          </a:graphicData>
        </a:graphic>
      </p:graphicFrame>
      <p:pic>
        <p:nvPicPr>
          <p:cNvPr id="5" name="图片 4"/>
          <p:cNvPicPr>
            <a:picLocks noChangeAspect="1"/>
          </p:cNvPicPr>
          <p:nvPr/>
        </p:nvPicPr>
        <p:blipFill>
          <a:blip r:embed="rId2"/>
          <a:stretch>
            <a:fillRect/>
          </a:stretch>
        </p:blipFill>
        <p:spPr>
          <a:xfrm>
            <a:off x="9263558" y="4581922"/>
            <a:ext cx="3120962" cy="1982343"/>
          </a:xfrm>
          <a:prstGeom prst="rect">
            <a:avLst/>
          </a:prstGeom>
        </p:spPr>
      </p:pic>
    </p:spTree>
    <p:extLst>
      <p:ext uri="{BB962C8B-B14F-4D97-AF65-F5344CB8AC3E}">
        <p14:creationId xmlns:p14="http://schemas.microsoft.com/office/powerpoint/2010/main" val="2754714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图的定义和初始化</a:t>
            </a:r>
            <a:endParaRPr lang="zh-CN" altLang="en-US"/>
          </a:p>
        </p:txBody>
      </p:sp>
      <p:sp>
        <p:nvSpPr>
          <p:cNvPr id="4" name="Rectangle 1"/>
          <p:cNvSpPr>
            <a:spLocks noChangeArrowheads="1"/>
          </p:cNvSpPr>
          <p:nvPr/>
        </p:nvSpPr>
        <p:spPr bwMode="auto">
          <a:xfrm>
            <a:off x="1414686" y="2277666"/>
            <a:ext cx="9454109"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Graph</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AdjDict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 =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.arcNum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5348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增加</a:t>
            </a:r>
            <a:r>
              <a:rPr lang="zh-CN" altLang="en-US" smtClean="0"/>
              <a:t>一个顶点</a:t>
            </a:r>
            <a:endParaRPr lang="zh-CN" altLang="en-US"/>
          </a:p>
        </p:txBody>
      </p:sp>
      <p:sp>
        <p:nvSpPr>
          <p:cNvPr id="2" name="Rectangle 1"/>
          <p:cNvSpPr>
            <a:spLocks noChangeArrowheads="1"/>
          </p:cNvSpPr>
          <p:nvPr/>
        </p:nvSpPr>
        <p:spPr bwMode="auto">
          <a:xfrm>
            <a:off x="838622" y="1854474"/>
            <a:ext cx="1000911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key, entry=</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 </a:t>
            </a: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newVertex = Vertex(key, entry)</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.vertices[key] = newVertex</a:t>
            </a:r>
            <a:b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4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newVertex</a:t>
            </a:r>
            <a:endParaRPr kumimoji="0" lang="zh-CN" altLang="zh-CN" sz="3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4675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如果图中的每条边都没有方向，则称</a:t>
            </a:r>
            <a:r>
              <a:rPr lang="en-US" altLang="zh-CN"/>
              <a:t>G</a:t>
            </a:r>
            <a:r>
              <a:rPr lang="zh-CN" altLang="zh-CN"/>
              <a:t>是无向图</a:t>
            </a:r>
            <a:r>
              <a:rPr lang="zh-CN" altLang="zh-CN" smtClean="0"/>
              <a:t>。</a:t>
            </a:r>
            <a:endParaRPr lang="en-US" altLang="zh-CN" smtClean="0"/>
          </a:p>
          <a:p>
            <a:r>
              <a:rPr lang="zh-CN" altLang="zh-CN"/>
              <a:t>无向图中的边用圆括号表示。如无向边</a:t>
            </a:r>
            <a:r>
              <a:rPr lang="en-US" altLang="zh-CN"/>
              <a:t>(u,v), </a:t>
            </a:r>
            <a:r>
              <a:rPr lang="zh-CN" altLang="zh-CN"/>
              <a:t>其中</a:t>
            </a:r>
            <a:r>
              <a:rPr lang="en-US" altLang="zh-CN"/>
              <a:t>u,v </a:t>
            </a:r>
            <a:r>
              <a:rPr lang="zh-CN" altLang="zh-CN"/>
              <a:t>∈</a:t>
            </a:r>
            <a:r>
              <a:rPr lang="en-US" altLang="zh-CN"/>
              <a:t> V</a:t>
            </a:r>
            <a:r>
              <a:rPr lang="zh-CN" altLang="zh-CN"/>
              <a:t>， </a:t>
            </a:r>
            <a:r>
              <a:rPr lang="en-US" altLang="zh-CN"/>
              <a:t>(u,v)</a:t>
            </a:r>
            <a:r>
              <a:rPr lang="zh-CN" altLang="zh-CN"/>
              <a:t>与</a:t>
            </a:r>
            <a:r>
              <a:rPr lang="en-US" altLang="zh-CN"/>
              <a:t>(v,u)</a:t>
            </a:r>
            <a:r>
              <a:rPr lang="zh-CN" altLang="zh-CN"/>
              <a:t>表示的是同一条边。</a:t>
            </a:r>
          </a:p>
          <a:p>
            <a:r>
              <a:rPr lang="zh-CN" altLang="zh-CN" smtClean="0"/>
              <a:t>如</a:t>
            </a:r>
            <a:r>
              <a:rPr lang="zh-CN" altLang="en-US" smtClean="0"/>
              <a:t>图</a:t>
            </a:r>
            <a:r>
              <a:rPr lang="zh-CN" altLang="zh-CN" smtClean="0"/>
              <a:t>可</a:t>
            </a:r>
            <a:r>
              <a:rPr lang="zh-CN" altLang="zh-CN"/>
              <a:t>表示为：</a:t>
            </a:r>
            <a:r>
              <a:rPr lang="en-US" altLang="zh-CN"/>
              <a:t>G</a:t>
            </a:r>
            <a:r>
              <a:rPr lang="en-US" altLang="zh-CN" baseline="-25000"/>
              <a:t>1</a:t>
            </a:r>
            <a:r>
              <a:rPr lang="en-US" altLang="zh-CN"/>
              <a:t> = (V</a:t>
            </a:r>
            <a:r>
              <a:rPr lang="en-US" altLang="zh-CN" baseline="-25000"/>
              <a:t>1</a:t>
            </a:r>
            <a:r>
              <a:rPr lang="en-US" altLang="zh-CN"/>
              <a:t>, E</a:t>
            </a:r>
            <a:r>
              <a:rPr lang="en-US" altLang="zh-CN" baseline="-25000"/>
              <a:t>1</a:t>
            </a:r>
            <a:r>
              <a:rPr lang="en-US" altLang="zh-CN"/>
              <a:t>)</a:t>
            </a:r>
            <a:r>
              <a:rPr lang="zh-CN" altLang="zh-CN"/>
              <a:t>，其中：</a:t>
            </a:r>
          </a:p>
          <a:p>
            <a:r>
              <a:rPr lang="en-US" altLang="zh-CN"/>
              <a:t>V</a:t>
            </a:r>
            <a:r>
              <a:rPr lang="en-US" altLang="zh-CN" baseline="-25000"/>
              <a:t>1</a:t>
            </a:r>
            <a:r>
              <a:rPr lang="en-US" altLang="zh-CN"/>
              <a:t> = { A, B, C, D, E, F}</a:t>
            </a:r>
            <a:endParaRPr lang="zh-CN" altLang="zh-CN"/>
          </a:p>
          <a:p>
            <a:r>
              <a:rPr lang="en-US" altLang="zh-CN" smtClean="0"/>
              <a:t>E</a:t>
            </a:r>
            <a:r>
              <a:rPr lang="en-US" altLang="zh-CN" baseline="-25000" smtClean="0"/>
              <a:t>1</a:t>
            </a:r>
            <a:r>
              <a:rPr lang="en-US" altLang="zh-CN" smtClean="0"/>
              <a:t> = {(A, B),(A, E),(B, C),(C, D),</a:t>
            </a:r>
          </a:p>
          <a:p>
            <a:pPr marL="0" indent="0">
              <a:buNone/>
            </a:pPr>
            <a:r>
              <a:rPr lang="en-US" altLang="zh-CN"/>
              <a:t> </a:t>
            </a:r>
            <a:r>
              <a:rPr lang="en-US" altLang="zh-CN" smtClean="0"/>
              <a:t>              (C,E),(C, F),(D, F)}</a:t>
            </a:r>
            <a:endParaRPr lang="zh-CN" altLang="zh-CN" smtClean="0"/>
          </a:p>
          <a:p>
            <a:endParaRPr lang="zh-CN" altLang="en-US"/>
          </a:p>
        </p:txBody>
      </p:sp>
      <p:sp>
        <p:nvSpPr>
          <p:cNvPr id="48" name="Rectangle 2"/>
          <p:cNvSpPr>
            <a:spLocks noGrp="1" noChangeArrowheads="1"/>
          </p:cNvSpPr>
          <p:nvPr>
            <p:ph type="title"/>
          </p:nvPr>
        </p:nvSpPr>
        <p:spPr/>
        <p:txBody>
          <a:bodyPr>
            <a:normAutofit fontScale="90000"/>
          </a:bodyPr>
          <a:lstStyle/>
          <a:p>
            <a:pPr algn="l"/>
            <a:r>
              <a:rPr lang="zh-CN" altLang="en-US" sz="5400" smtClean="0">
                <a:latin typeface="华文新魏" pitchFamily="2" charset="-122"/>
                <a:ea typeface="华文新魏" pitchFamily="2" charset="-122"/>
              </a:rPr>
              <a:t>无向图</a:t>
            </a:r>
          </a:p>
        </p:txBody>
      </p:sp>
      <p:sp>
        <p:nvSpPr>
          <p:cNvPr id="121858" name="灯片编号占位符 4"/>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a:fld id="{3C590230-0741-461D-99BE-CF9DBDB0CBB7}" type="slidenum">
              <a:rPr lang="en-US" altLang="zh-CN" sz="1800" smtClean="0">
                <a:latin typeface="华文新魏" pitchFamily="2" charset="-122"/>
                <a:ea typeface="华文新魏" pitchFamily="2" charset="-122"/>
              </a:rPr>
              <a:pPr algn="l"/>
              <a:t>6</a:t>
            </a:fld>
            <a:endParaRPr lang="en-US" altLang="zh-CN" sz="1800" smtClean="0">
              <a:latin typeface="华文新魏" pitchFamily="2" charset="-122"/>
              <a:ea typeface="华文新魏" pitchFamily="2" charset="-122"/>
            </a:endParaRPr>
          </a:p>
        </p:txBody>
      </p:sp>
      <p:pic>
        <p:nvPicPr>
          <p:cNvPr id="49" name="图片 48"/>
          <p:cNvPicPr/>
          <p:nvPr/>
        </p:nvPicPr>
        <p:blipFill>
          <a:blip r:embed="rId2">
            <a:extLst>
              <a:ext uri="{28A0092B-C50C-407E-A947-70E740481C1C}">
                <a14:useLocalDpi xmlns:a14="http://schemas.microsoft.com/office/drawing/2010/main" val="0"/>
              </a:ext>
            </a:extLst>
          </a:blip>
          <a:srcRect/>
          <a:stretch>
            <a:fillRect/>
          </a:stretch>
        </p:blipFill>
        <p:spPr bwMode="auto">
          <a:xfrm>
            <a:off x="8039422" y="2702600"/>
            <a:ext cx="3024336" cy="3312368"/>
          </a:xfrm>
          <a:prstGeom prst="rect">
            <a:avLst/>
          </a:prstGeom>
          <a:noFill/>
          <a:ln>
            <a:noFill/>
          </a:ln>
        </p:spPr>
      </p:pic>
      <p:sp>
        <p:nvSpPr>
          <p:cNvPr id="3" name="矩形 2"/>
          <p:cNvSpPr/>
          <p:nvPr/>
        </p:nvSpPr>
        <p:spPr>
          <a:xfrm>
            <a:off x="8874161" y="5791830"/>
            <a:ext cx="1354858" cy="446276"/>
          </a:xfrm>
          <a:prstGeom prst="rect">
            <a:avLst/>
          </a:prstGeom>
        </p:spPr>
        <p:txBody>
          <a:bodyPr wrap="none">
            <a:spAutoFit/>
          </a:bodyPr>
          <a:lstStyle/>
          <a:p>
            <a:r>
              <a:rPr lang="zh-CN" altLang="zh-CN"/>
              <a:t>无向图</a:t>
            </a:r>
            <a:r>
              <a:rPr lang="en-US" altLang="zh-CN"/>
              <a:t>G</a:t>
            </a:r>
            <a:r>
              <a:rPr lang="en-US" altLang="zh-CN" baseline="-25000"/>
              <a:t>1</a:t>
            </a:r>
            <a:endParaRPr lang="zh-CN" altLang="zh-CN"/>
          </a:p>
        </p:txBody>
      </p:sp>
    </p:spTree>
    <p:extLst>
      <p:ext uri="{BB962C8B-B14F-4D97-AF65-F5344CB8AC3E}">
        <p14:creationId xmlns:p14="http://schemas.microsoft.com/office/powerpoint/2010/main" val="1736946371"/>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增加一条边</a:t>
            </a:r>
            <a:endParaRPr lang="zh-CN" altLang="en-US"/>
          </a:p>
        </p:txBody>
      </p:sp>
      <p:sp>
        <p:nvSpPr>
          <p:cNvPr id="2" name="Rectangle 1"/>
          <p:cNvSpPr>
            <a:spLocks noChangeArrowheads="1"/>
          </p:cNvSpPr>
          <p:nvPr/>
        </p:nvSpPr>
        <p:spPr bwMode="auto">
          <a:xfrm>
            <a:off x="910630" y="1684616"/>
            <a:ext cx="100301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addEdge(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 b, weight=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not in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nv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b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not in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nv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.addVertex(b)</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.vertices[a].addNeighbor(b, weight)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.vertices[b].addNeighbor(a, weight)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3215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输出邻接表</a:t>
            </a:r>
            <a:endParaRPr lang="zh-CN" altLang="en-US"/>
          </a:p>
        </p:txBody>
      </p:sp>
      <p:sp>
        <p:nvSpPr>
          <p:cNvPr id="2" name="Rectangle 1"/>
          <p:cNvSpPr>
            <a:spLocks noChangeArrowheads="1"/>
          </p:cNvSpPr>
          <p:nvPr/>
        </p:nvSpPr>
        <p:spPr bwMode="auto">
          <a:xfrm>
            <a:off x="1202219" y="1414152"/>
            <a:ext cx="798933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graph_out(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该图的邻接表为：</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(x,y)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.vertices.items():</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(x,y)</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10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测试</a:t>
            </a:r>
            <a:endParaRPr lang="zh-CN" altLang="en-US"/>
          </a:p>
        </p:txBody>
      </p:sp>
      <p:sp>
        <p:nvSpPr>
          <p:cNvPr id="4" name="Rectangle 1"/>
          <p:cNvSpPr>
            <a:spLocks noChangeArrowheads="1"/>
          </p:cNvSpPr>
          <p:nvPr/>
        </p:nvSpPr>
        <p:spPr bwMode="auto">
          <a:xfrm>
            <a:off x="910630" y="1341562"/>
            <a:ext cx="5303118" cy="397031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 = Graph</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AdjDict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苏州</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广州</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南京</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无锡</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常州</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g.addVertex(</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上海</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'A'</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'C'</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7</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'B'</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'D'</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g.addEdge(</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g.graph_out()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 name="图片 4"/>
          <p:cNvPicPr>
            <a:picLocks noChangeAspect="1"/>
          </p:cNvPicPr>
          <p:nvPr/>
        </p:nvPicPr>
        <p:blipFill>
          <a:blip r:embed="rId2"/>
          <a:stretch>
            <a:fillRect/>
          </a:stretch>
        </p:blipFill>
        <p:spPr>
          <a:xfrm>
            <a:off x="6599262" y="1136176"/>
            <a:ext cx="3864737" cy="2454767"/>
          </a:xfrm>
          <a:prstGeom prst="rect">
            <a:avLst/>
          </a:prstGeom>
        </p:spPr>
      </p:pic>
      <p:sp>
        <p:nvSpPr>
          <p:cNvPr id="6" name="矩形 5"/>
          <p:cNvSpPr/>
          <p:nvPr/>
        </p:nvSpPr>
        <p:spPr>
          <a:xfrm>
            <a:off x="6815286" y="3596898"/>
            <a:ext cx="4896544" cy="2569934"/>
          </a:xfrm>
          <a:prstGeom prst="rect">
            <a:avLst/>
          </a:prstGeom>
          <a:solidFill>
            <a:schemeClr val="accent2">
              <a:lumMod val="20000"/>
              <a:lumOff val="80000"/>
            </a:schemeClr>
          </a:solidFill>
        </p:spPr>
        <p:txBody>
          <a:bodyPr wrap="square">
            <a:spAutoFit/>
          </a:bodyPr>
          <a:lstStyle/>
          <a:p>
            <a:r>
              <a:rPr lang="zh-CN" altLang="en-US"/>
              <a:t>该图的邻接表为：</a:t>
            </a:r>
          </a:p>
          <a:p>
            <a:r>
              <a:rPr lang="en-US" altLang="zh-CN"/>
              <a:t>A </a:t>
            </a:r>
            <a:r>
              <a:rPr lang="zh-CN" altLang="en-US"/>
              <a:t>苏州</a:t>
            </a:r>
            <a:r>
              <a:rPr lang="en-US" altLang="zh-CN"/>
              <a:t>:{('C', 2), ('B', 10)}</a:t>
            </a:r>
          </a:p>
          <a:p>
            <a:r>
              <a:rPr lang="en-US" altLang="zh-CN"/>
              <a:t>B </a:t>
            </a:r>
            <a:r>
              <a:rPr lang="zh-CN" altLang="en-US"/>
              <a:t>广州</a:t>
            </a:r>
            <a:r>
              <a:rPr lang="en-US" altLang="zh-CN"/>
              <a:t>:{('D', 7), ('A', 10), ('F', 5)}</a:t>
            </a:r>
          </a:p>
          <a:p>
            <a:r>
              <a:rPr lang="en-US" altLang="zh-CN"/>
              <a:t>C </a:t>
            </a:r>
            <a:r>
              <a:rPr lang="zh-CN" altLang="en-US"/>
              <a:t>南京</a:t>
            </a:r>
            <a:r>
              <a:rPr lang="en-US" altLang="zh-CN"/>
              <a:t>:{('A', 2)}</a:t>
            </a:r>
          </a:p>
          <a:p>
            <a:r>
              <a:rPr lang="en-US" altLang="zh-CN"/>
              <a:t>D </a:t>
            </a:r>
            <a:r>
              <a:rPr lang="zh-CN" altLang="en-US"/>
              <a:t>无锡</a:t>
            </a:r>
            <a:r>
              <a:rPr lang="en-US" altLang="zh-CN"/>
              <a:t>:{('B', 7), ('E', 2)}</a:t>
            </a:r>
          </a:p>
          <a:p>
            <a:r>
              <a:rPr lang="en-US" altLang="zh-CN"/>
              <a:t>E </a:t>
            </a:r>
            <a:r>
              <a:rPr lang="zh-CN" altLang="en-US"/>
              <a:t>常州</a:t>
            </a:r>
            <a:r>
              <a:rPr lang="en-US" altLang="zh-CN"/>
              <a:t>:{('F', 5), ('D', 2)}</a:t>
            </a:r>
          </a:p>
          <a:p>
            <a:r>
              <a:rPr lang="en-US" altLang="zh-CN"/>
              <a:t>F </a:t>
            </a:r>
            <a:r>
              <a:rPr lang="zh-CN" altLang="en-US"/>
              <a:t>上海</a:t>
            </a:r>
            <a:r>
              <a:rPr lang="en-US" altLang="zh-CN"/>
              <a:t>:{('E', 5), ('B', 5)}</a:t>
            </a:r>
            <a:endParaRPr lang="zh-CN" altLang="en-US"/>
          </a:p>
        </p:txBody>
      </p:sp>
    </p:spTree>
    <p:extLst>
      <p:ext uri="{BB962C8B-B14F-4D97-AF65-F5344CB8AC3E}">
        <p14:creationId xmlns:p14="http://schemas.microsoft.com/office/powerpoint/2010/main" val="156821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图的遍历</a:t>
            </a:r>
            <a:endParaRPr lang="zh-CN" altLang="en-US"/>
          </a:p>
        </p:txBody>
      </p:sp>
    </p:spTree>
    <p:extLst>
      <p:ext uri="{BB962C8B-B14F-4D97-AF65-F5344CB8AC3E}">
        <p14:creationId xmlns:p14="http://schemas.microsoft.com/office/powerpoint/2010/main" val="167986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深度优先搜索</a:t>
            </a:r>
            <a:r>
              <a:rPr lang="en-US" altLang="zh-CN"/>
              <a:t>(Depth First Search,DFS</a:t>
            </a:r>
            <a:r>
              <a:rPr lang="en-US" altLang="zh-CN" smtClean="0"/>
              <a:t>)</a:t>
            </a:r>
          </a:p>
          <a:p>
            <a:r>
              <a:rPr lang="zh-CN" altLang="zh-CN" smtClean="0"/>
              <a:t>广度优先搜索</a:t>
            </a:r>
            <a:r>
              <a:rPr lang="en-US" altLang="zh-CN"/>
              <a:t>(Breadth First Search,BFS</a:t>
            </a:r>
            <a:r>
              <a:rPr lang="en-US" altLang="zh-CN" smtClean="0"/>
              <a:t>)</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en-US" smtClean="0"/>
              <a:t>图的遍历</a:t>
            </a:r>
            <a:endParaRPr lang="zh-CN" altLang="en-US"/>
          </a:p>
        </p:txBody>
      </p:sp>
    </p:spTree>
    <p:extLst>
      <p:ext uri="{BB962C8B-B14F-4D97-AF65-F5344CB8AC3E}">
        <p14:creationId xmlns:p14="http://schemas.microsoft.com/office/powerpoint/2010/main" val="85123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类似于</a:t>
            </a:r>
            <a:r>
              <a:rPr lang="zh-CN" altLang="zh-CN"/>
              <a:t>树的先序</a:t>
            </a:r>
            <a:r>
              <a:rPr lang="zh-CN" altLang="zh-CN" smtClean="0"/>
              <a:t>遍历</a:t>
            </a:r>
            <a:r>
              <a:rPr lang="zh-CN" altLang="en-US" smtClean="0"/>
              <a:t>，</a:t>
            </a:r>
            <a:r>
              <a:rPr lang="zh-CN" altLang="zh-CN" smtClean="0"/>
              <a:t>是</a:t>
            </a:r>
            <a:r>
              <a:rPr lang="zh-CN" altLang="zh-CN"/>
              <a:t>一种递归定义的遍历</a:t>
            </a:r>
            <a:r>
              <a:rPr lang="zh-CN" altLang="zh-CN" smtClean="0"/>
              <a:t>。</a:t>
            </a:r>
            <a:endParaRPr lang="en-US" altLang="zh-CN" smtClean="0"/>
          </a:p>
          <a:p>
            <a:r>
              <a:rPr lang="zh-CN" altLang="zh-CN" smtClean="0"/>
              <a:t>从</a:t>
            </a:r>
            <a:r>
              <a:rPr lang="zh-CN" altLang="zh-CN"/>
              <a:t>指定起始点</a:t>
            </a:r>
            <a:r>
              <a:rPr lang="en-US" altLang="zh-CN"/>
              <a:t>v</a:t>
            </a:r>
            <a:r>
              <a:rPr lang="zh-CN" altLang="zh-CN"/>
              <a:t>开始的深度遍历</a:t>
            </a:r>
            <a:r>
              <a:rPr lang="en-US" altLang="zh-CN"/>
              <a:t>DFS(v)</a:t>
            </a:r>
            <a:r>
              <a:rPr lang="zh-CN" altLang="zh-CN"/>
              <a:t>过程为</a:t>
            </a:r>
            <a:r>
              <a:rPr lang="zh-CN" altLang="zh-CN" smtClean="0"/>
              <a:t>：</a:t>
            </a:r>
            <a:endParaRPr lang="en-US" altLang="zh-CN" smtClean="0"/>
          </a:p>
          <a:p>
            <a:pPr lvl="1"/>
            <a:r>
              <a:rPr lang="zh-CN" altLang="zh-CN" smtClean="0"/>
              <a:t>首先</a:t>
            </a:r>
            <a:r>
              <a:rPr lang="zh-CN" altLang="zh-CN"/>
              <a:t>访问顶点</a:t>
            </a:r>
            <a:r>
              <a:rPr lang="en-US" altLang="zh-CN" smtClean="0"/>
              <a:t>v</a:t>
            </a:r>
            <a:r>
              <a:rPr lang="zh-CN" altLang="en-US"/>
              <a:t>；</a:t>
            </a:r>
            <a:endParaRPr lang="en-US" altLang="zh-CN" smtClean="0"/>
          </a:p>
          <a:p>
            <a:pPr lvl="1"/>
            <a:r>
              <a:rPr lang="zh-CN" altLang="zh-CN" smtClean="0"/>
              <a:t>然后</a:t>
            </a:r>
            <a:r>
              <a:rPr lang="zh-CN" altLang="zh-CN"/>
              <a:t>依次从</a:t>
            </a:r>
            <a:r>
              <a:rPr lang="en-US" altLang="zh-CN"/>
              <a:t>v</a:t>
            </a:r>
            <a:r>
              <a:rPr lang="zh-CN" altLang="zh-CN"/>
              <a:t>的各个未被访问的邻接点</a:t>
            </a:r>
            <a:r>
              <a:rPr lang="en-US" altLang="zh-CN"/>
              <a:t>w</a:t>
            </a:r>
            <a:r>
              <a:rPr lang="en-US" altLang="zh-CN" baseline="-25000"/>
              <a:t>j</a:t>
            </a:r>
            <a:r>
              <a:rPr lang="zh-CN" altLang="zh-CN"/>
              <a:t>开始进行</a:t>
            </a:r>
            <a:r>
              <a:rPr lang="en-US" altLang="zh-CN"/>
              <a:t>DFS(w</a:t>
            </a:r>
            <a:r>
              <a:rPr lang="en-US" altLang="zh-CN" baseline="-25000"/>
              <a:t>j</a:t>
            </a:r>
            <a:r>
              <a:rPr lang="en-US" altLang="zh-CN"/>
              <a:t>)</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smtClean="0"/>
              <a:t>深度优先搜索（</a:t>
            </a:r>
            <a:r>
              <a:rPr lang="en-US" altLang="zh-CN" smtClean="0"/>
              <a:t>DFS</a:t>
            </a:r>
            <a:r>
              <a:rPr lang="zh-CN" altLang="en-US" smtClean="0"/>
              <a:t>）</a:t>
            </a:r>
            <a:endParaRPr lang="zh-CN" altLang="en-US"/>
          </a:p>
        </p:txBody>
      </p:sp>
      <p:pic>
        <p:nvPicPr>
          <p:cNvPr id="4" name="图片 3"/>
          <p:cNvPicPr>
            <a:picLocks noChangeAspect="1"/>
          </p:cNvPicPr>
          <p:nvPr/>
        </p:nvPicPr>
        <p:blipFill>
          <a:blip r:embed="rId2"/>
          <a:stretch>
            <a:fillRect/>
          </a:stretch>
        </p:blipFill>
        <p:spPr>
          <a:xfrm>
            <a:off x="1535405" y="3789835"/>
            <a:ext cx="5023866" cy="2520280"/>
          </a:xfrm>
          <a:prstGeom prst="rect">
            <a:avLst/>
          </a:prstGeom>
        </p:spPr>
      </p:pic>
      <p:pic>
        <p:nvPicPr>
          <p:cNvPr id="5" name="图片 4"/>
          <p:cNvPicPr/>
          <p:nvPr/>
        </p:nvPicPr>
        <p:blipFill>
          <a:blip r:embed="rId3"/>
          <a:stretch>
            <a:fillRect/>
          </a:stretch>
        </p:blipFill>
        <p:spPr>
          <a:xfrm>
            <a:off x="6743278" y="3645818"/>
            <a:ext cx="5112568" cy="2736305"/>
          </a:xfrm>
          <a:prstGeom prst="rect">
            <a:avLst/>
          </a:prstGeom>
        </p:spPr>
      </p:pic>
    </p:spTree>
    <p:extLst>
      <p:ext uri="{BB962C8B-B14F-4D97-AF65-F5344CB8AC3E}">
        <p14:creationId xmlns:p14="http://schemas.microsoft.com/office/powerpoint/2010/main" val="230230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6"/>
          <p:cNvSpPr>
            <a:spLocks noChangeArrowheads="1"/>
          </p:cNvSpPr>
          <p:nvPr/>
        </p:nvSpPr>
        <p:spPr bwMode="auto">
          <a:xfrm>
            <a:off x="13" y="-261671"/>
            <a:ext cx="184707" cy="523341"/>
          </a:xfrm>
          <a:prstGeom prst="rect">
            <a:avLst/>
          </a:prstGeom>
          <a:noFill/>
          <a:ln w="9525">
            <a:noFill/>
            <a:miter lim="800000"/>
          </a:ln>
        </p:spPr>
        <p:txBody>
          <a:bodyPr wrap="none" anchor="ctr">
            <a:spAutoFit/>
          </a:bodyPr>
          <a:lstStyle/>
          <a:p>
            <a:pPr fontAlgn="base">
              <a:spcBef>
                <a:spcPct val="0"/>
              </a:spcBef>
              <a:spcAft>
                <a:spcPct val="0"/>
              </a:spcAft>
            </a:pPr>
            <a:endParaRPr kumimoji="1" lang="zh-CN" altLang="en-US" sz="2800" b="1">
              <a:solidFill>
                <a:srgbClr val="0000FF"/>
              </a:solidFill>
            </a:endParaRPr>
          </a:p>
        </p:txBody>
      </p:sp>
      <p:sp>
        <p:nvSpPr>
          <p:cNvPr id="333827" name="Rectangle 8"/>
          <p:cNvSpPr>
            <a:spLocks noChangeArrowheads="1"/>
          </p:cNvSpPr>
          <p:nvPr/>
        </p:nvSpPr>
        <p:spPr bwMode="auto">
          <a:xfrm>
            <a:off x="13" y="-261671"/>
            <a:ext cx="184707" cy="523341"/>
          </a:xfrm>
          <a:prstGeom prst="rect">
            <a:avLst/>
          </a:prstGeom>
          <a:noFill/>
          <a:ln w="9525">
            <a:noFill/>
            <a:miter lim="800000"/>
          </a:ln>
        </p:spPr>
        <p:txBody>
          <a:bodyPr wrap="none" anchor="ctr">
            <a:spAutoFit/>
          </a:bodyPr>
          <a:lstStyle/>
          <a:p>
            <a:pPr fontAlgn="base">
              <a:spcBef>
                <a:spcPct val="0"/>
              </a:spcBef>
              <a:spcAft>
                <a:spcPct val="0"/>
              </a:spcAft>
            </a:pPr>
            <a:endParaRPr kumimoji="1" lang="zh-CN" altLang="en-US" sz="2800" b="1">
              <a:solidFill>
                <a:srgbClr val="0000FF"/>
              </a:solidFill>
            </a:endParaRPr>
          </a:p>
        </p:txBody>
      </p:sp>
      <p:sp>
        <p:nvSpPr>
          <p:cNvPr id="333828" name="Rectangle 2"/>
          <p:cNvSpPr>
            <a:spLocks noChangeArrowheads="1"/>
          </p:cNvSpPr>
          <p:nvPr/>
        </p:nvSpPr>
        <p:spPr bwMode="auto">
          <a:xfrm>
            <a:off x="13" y="-33018"/>
            <a:ext cx="184707" cy="523341"/>
          </a:xfrm>
          <a:prstGeom prst="rect">
            <a:avLst/>
          </a:prstGeom>
          <a:noFill/>
          <a:ln w="9525">
            <a:noFill/>
            <a:miter lim="800000"/>
          </a:ln>
        </p:spPr>
        <p:txBody>
          <a:bodyPr wrap="none" anchor="ctr">
            <a:spAutoFit/>
          </a:bodyPr>
          <a:lstStyle/>
          <a:p>
            <a:pPr fontAlgn="base">
              <a:spcBef>
                <a:spcPct val="0"/>
              </a:spcBef>
              <a:spcAft>
                <a:spcPct val="0"/>
              </a:spcAft>
            </a:pPr>
            <a:endParaRPr kumimoji="1" lang="zh-CN" altLang="en-US" sz="2800" b="1">
              <a:solidFill>
                <a:srgbClr val="0000FF"/>
              </a:solidFill>
            </a:endParaRPr>
          </a:p>
        </p:txBody>
      </p:sp>
      <p:sp>
        <p:nvSpPr>
          <p:cNvPr id="36" name="Oval 5"/>
          <p:cNvSpPr>
            <a:spLocks noChangeArrowheads="1"/>
          </p:cNvSpPr>
          <p:nvPr/>
        </p:nvSpPr>
        <p:spPr bwMode="auto">
          <a:xfrm>
            <a:off x="1375309" y="2371577"/>
            <a:ext cx="590474" cy="471597"/>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1</a:t>
            </a:r>
          </a:p>
        </p:txBody>
      </p:sp>
      <p:sp>
        <p:nvSpPr>
          <p:cNvPr id="37" name="Oval 6"/>
          <p:cNvSpPr>
            <a:spLocks noChangeArrowheads="1"/>
          </p:cNvSpPr>
          <p:nvPr/>
        </p:nvSpPr>
        <p:spPr bwMode="auto">
          <a:xfrm>
            <a:off x="2444075" y="1331528"/>
            <a:ext cx="590472" cy="471596"/>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0</a:t>
            </a:r>
          </a:p>
        </p:txBody>
      </p:sp>
      <p:sp>
        <p:nvSpPr>
          <p:cNvPr id="38" name="Oval 7"/>
          <p:cNvSpPr>
            <a:spLocks noChangeArrowheads="1"/>
          </p:cNvSpPr>
          <p:nvPr/>
        </p:nvSpPr>
        <p:spPr bwMode="auto">
          <a:xfrm>
            <a:off x="2829261" y="3668865"/>
            <a:ext cx="590472" cy="471596"/>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6</a:t>
            </a:r>
          </a:p>
        </p:txBody>
      </p:sp>
      <p:sp>
        <p:nvSpPr>
          <p:cNvPr id="39" name="Oval 8"/>
          <p:cNvSpPr>
            <a:spLocks noChangeArrowheads="1"/>
          </p:cNvSpPr>
          <p:nvPr/>
        </p:nvSpPr>
        <p:spPr bwMode="auto">
          <a:xfrm>
            <a:off x="4350956" y="1763443"/>
            <a:ext cx="590474" cy="471596"/>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3</a:t>
            </a:r>
          </a:p>
        </p:txBody>
      </p:sp>
      <p:sp>
        <p:nvSpPr>
          <p:cNvPr id="41" name="Oval 9"/>
          <p:cNvSpPr>
            <a:spLocks noChangeArrowheads="1"/>
          </p:cNvSpPr>
          <p:nvPr/>
        </p:nvSpPr>
        <p:spPr bwMode="auto">
          <a:xfrm>
            <a:off x="3597520" y="2627243"/>
            <a:ext cx="590474" cy="471596"/>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2</a:t>
            </a:r>
          </a:p>
        </p:txBody>
      </p:sp>
      <p:sp>
        <p:nvSpPr>
          <p:cNvPr id="42" name="Oval 10"/>
          <p:cNvSpPr>
            <a:spLocks noChangeArrowheads="1"/>
          </p:cNvSpPr>
          <p:nvPr/>
        </p:nvSpPr>
        <p:spPr bwMode="auto">
          <a:xfrm>
            <a:off x="621874" y="3813360"/>
            <a:ext cx="590474" cy="471597"/>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4</a:t>
            </a:r>
          </a:p>
        </p:txBody>
      </p:sp>
      <p:sp>
        <p:nvSpPr>
          <p:cNvPr id="43" name="Oval 11"/>
          <p:cNvSpPr>
            <a:spLocks noChangeArrowheads="1"/>
          </p:cNvSpPr>
          <p:nvPr/>
        </p:nvSpPr>
        <p:spPr bwMode="auto">
          <a:xfrm>
            <a:off x="2061020" y="4643835"/>
            <a:ext cx="590474" cy="471596"/>
          </a:xfrm>
          <a:prstGeom prst="ellipse">
            <a:avLst/>
          </a:prstGeom>
          <a:noFill/>
          <a:ln w="38100" algn="ctr">
            <a:solidFill>
              <a:srgbClr val="663300"/>
            </a:solidFill>
            <a:round/>
          </a:ln>
        </p:spPr>
        <p:txBody>
          <a:bodyPr wrap="none" lIns="0" tIns="0" rIns="0" bIns="0" anchor="ctr" anchorCtr="1"/>
          <a:lstStyle/>
          <a:p>
            <a:pPr fontAlgn="base">
              <a:spcBef>
                <a:spcPct val="0"/>
              </a:spcBef>
              <a:spcAft>
                <a:spcPct val="0"/>
              </a:spcAft>
            </a:pPr>
            <a:r>
              <a:rPr kumimoji="1" lang="en-US" altLang="zh-CN" sz="2800" b="1">
                <a:solidFill>
                  <a:srgbClr val="0000FF"/>
                </a:solidFill>
              </a:rPr>
              <a:t>v</a:t>
            </a:r>
            <a:r>
              <a:rPr kumimoji="1" lang="en-US" altLang="zh-CN" sz="2800" b="1" baseline="-25000">
                <a:solidFill>
                  <a:srgbClr val="0000FF"/>
                </a:solidFill>
              </a:rPr>
              <a:t>5</a:t>
            </a:r>
          </a:p>
        </p:txBody>
      </p:sp>
      <p:sp>
        <p:nvSpPr>
          <p:cNvPr id="44" name="Line 12"/>
          <p:cNvSpPr>
            <a:spLocks noChangeShapeType="1"/>
          </p:cNvSpPr>
          <p:nvPr/>
        </p:nvSpPr>
        <p:spPr bwMode="auto">
          <a:xfrm>
            <a:off x="3021850" y="1618932"/>
            <a:ext cx="1343909" cy="288992"/>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45" name="Line 13"/>
          <p:cNvSpPr>
            <a:spLocks noChangeShapeType="1"/>
          </p:cNvSpPr>
          <p:nvPr/>
        </p:nvSpPr>
        <p:spPr bwMode="auto">
          <a:xfrm flipH="1">
            <a:off x="1868416" y="1763424"/>
            <a:ext cx="673012" cy="647850"/>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46" name="Line 14"/>
          <p:cNvSpPr>
            <a:spLocks noChangeShapeType="1"/>
          </p:cNvSpPr>
          <p:nvPr/>
        </p:nvSpPr>
        <p:spPr bwMode="auto">
          <a:xfrm flipH="1">
            <a:off x="1004931" y="2771719"/>
            <a:ext cx="480420" cy="1079750"/>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47" name="Line 15"/>
          <p:cNvSpPr>
            <a:spLocks noChangeShapeType="1"/>
          </p:cNvSpPr>
          <p:nvPr/>
        </p:nvSpPr>
        <p:spPr bwMode="auto">
          <a:xfrm>
            <a:off x="1100179" y="4211916"/>
            <a:ext cx="960842" cy="576395"/>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48" name="Line 16"/>
          <p:cNvSpPr>
            <a:spLocks noChangeShapeType="1"/>
          </p:cNvSpPr>
          <p:nvPr/>
        </p:nvSpPr>
        <p:spPr bwMode="auto">
          <a:xfrm>
            <a:off x="1773181" y="2843174"/>
            <a:ext cx="480421" cy="1873684"/>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49" name="Line 17"/>
          <p:cNvSpPr>
            <a:spLocks noChangeShapeType="1"/>
          </p:cNvSpPr>
          <p:nvPr/>
        </p:nvSpPr>
        <p:spPr bwMode="auto">
          <a:xfrm>
            <a:off x="1868429" y="2771739"/>
            <a:ext cx="1153433" cy="936842"/>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0" name="Line 18"/>
          <p:cNvSpPr>
            <a:spLocks noChangeShapeType="1"/>
          </p:cNvSpPr>
          <p:nvPr/>
        </p:nvSpPr>
        <p:spPr bwMode="auto">
          <a:xfrm>
            <a:off x="2829257" y="1763443"/>
            <a:ext cx="863488" cy="936842"/>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1" name="Line 19"/>
          <p:cNvSpPr>
            <a:spLocks noChangeShapeType="1"/>
          </p:cNvSpPr>
          <p:nvPr/>
        </p:nvSpPr>
        <p:spPr bwMode="auto">
          <a:xfrm flipH="1">
            <a:off x="3309678" y="3059132"/>
            <a:ext cx="383067" cy="649437"/>
          </a:xfrm>
          <a:prstGeom prst="line">
            <a:avLst/>
          </a:prstGeom>
          <a:noFill/>
          <a:ln w="38100">
            <a:solidFill>
              <a:srgbClr val="663300"/>
            </a:solidFill>
            <a:roun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2" name="Text Box 20"/>
          <p:cNvSpPr txBox="1">
            <a:spLocks noChangeArrowheads="1"/>
          </p:cNvSpPr>
          <p:nvPr/>
        </p:nvSpPr>
        <p:spPr bwMode="auto">
          <a:xfrm>
            <a:off x="6492029" y="1101525"/>
            <a:ext cx="4224317" cy="519232"/>
          </a:xfrm>
          <a:prstGeom prst="rect">
            <a:avLst/>
          </a:prstGeom>
          <a:noFill/>
          <a:ln w="9525">
            <a:noFill/>
            <a:miter lim="800000"/>
          </a:ln>
        </p:spPr>
        <p:txBody>
          <a:bodyPr>
            <a:spAutoFit/>
          </a:bodyPr>
          <a:lstStyle/>
          <a:p>
            <a:pPr fontAlgn="base">
              <a:spcBef>
                <a:spcPct val="50000"/>
              </a:spcBef>
              <a:spcAft>
                <a:spcPct val="0"/>
              </a:spcAft>
            </a:pPr>
            <a:r>
              <a:rPr kumimoji="1" lang="zh-CN" altLang="en-US" sz="2800" b="1">
                <a:solidFill>
                  <a:srgbClr val="000000"/>
                </a:solidFill>
              </a:rPr>
              <a:t>从顶点</a:t>
            </a:r>
            <a:r>
              <a:rPr kumimoji="1" lang="en-US" altLang="zh-CN" sz="2800" b="1">
                <a:solidFill>
                  <a:srgbClr val="000000"/>
                </a:solidFill>
              </a:rPr>
              <a:t>V</a:t>
            </a:r>
            <a:r>
              <a:rPr kumimoji="1" lang="en-US" altLang="zh-CN" sz="2800" b="1" baseline="-25000">
                <a:solidFill>
                  <a:srgbClr val="000000"/>
                </a:solidFill>
              </a:rPr>
              <a:t>0</a:t>
            </a:r>
            <a:r>
              <a:rPr kumimoji="1" lang="zh-CN" altLang="en-US" sz="2800" b="1">
                <a:solidFill>
                  <a:srgbClr val="000000"/>
                </a:solidFill>
              </a:rPr>
              <a:t>开始遍历</a:t>
            </a:r>
          </a:p>
        </p:txBody>
      </p:sp>
      <p:sp>
        <p:nvSpPr>
          <p:cNvPr id="53" name="Line 21"/>
          <p:cNvSpPr>
            <a:spLocks noChangeShapeType="1"/>
          </p:cNvSpPr>
          <p:nvPr/>
        </p:nvSpPr>
        <p:spPr bwMode="auto">
          <a:xfrm flipH="1">
            <a:off x="1677953" y="1691969"/>
            <a:ext cx="670896" cy="647850"/>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4" name="Line 22"/>
          <p:cNvSpPr>
            <a:spLocks noChangeShapeType="1"/>
          </p:cNvSpPr>
          <p:nvPr/>
        </p:nvSpPr>
        <p:spPr bwMode="auto">
          <a:xfrm flipH="1">
            <a:off x="909691" y="2843193"/>
            <a:ext cx="383067" cy="865387"/>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5" name="Line 23"/>
          <p:cNvSpPr>
            <a:spLocks noChangeShapeType="1"/>
          </p:cNvSpPr>
          <p:nvPr/>
        </p:nvSpPr>
        <p:spPr bwMode="auto">
          <a:xfrm>
            <a:off x="1100166" y="4356411"/>
            <a:ext cx="865604" cy="503355"/>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6" name="Line 24"/>
          <p:cNvSpPr>
            <a:spLocks noChangeShapeType="1"/>
          </p:cNvSpPr>
          <p:nvPr/>
        </p:nvSpPr>
        <p:spPr bwMode="auto">
          <a:xfrm flipH="1" flipV="1">
            <a:off x="1004928" y="4427885"/>
            <a:ext cx="863488" cy="504942"/>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7" name="Line 25"/>
          <p:cNvSpPr>
            <a:spLocks noChangeShapeType="1"/>
          </p:cNvSpPr>
          <p:nvPr/>
        </p:nvSpPr>
        <p:spPr bwMode="auto">
          <a:xfrm flipV="1">
            <a:off x="812349" y="2771719"/>
            <a:ext cx="385183" cy="863800"/>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8" name="Line 26"/>
          <p:cNvSpPr>
            <a:spLocks noChangeShapeType="1"/>
          </p:cNvSpPr>
          <p:nvPr/>
        </p:nvSpPr>
        <p:spPr bwMode="auto">
          <a:xfrm>
            <a:off x="1868416" y="2916216"/>
            <a:ext cx="1056079" cy="863800"/>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59" name="Line 27"/>
          <p:cNvSpPr>
            <a:spLocks noChangeShapeType="1"/>
          </p:cNvSpPr>
          <p:nvPr/>
        </p:nvSpPr>
        <p:spPr bwMode="auto">
          <a:xfrm flipV="1">
            <a:off x="3500154" y="3132166"/>
            <a:ext cx="287830" cy="576395"/>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0" name="Line 28"/>
          <p:cNvSpPr>
            <a:spLocks noChangeShapeType="1"/>
          </p:cNvSpPr>
          <p:nvPr/>
        </p:nvSpPr>
        <p:spPr bwMode="auto">
          <a:xfrm flipH="1">
            <a:off x="3597509" y="3203619"/>
            <a:ext cx="287830" cy="647850"/>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1" name="Line 29"/>
          <p:cNvSpPr>
            <a:spLocks noChangeShapeType="1"/>
          </p:cNvSpPr>
          <p:nvPr/>
        </p:nvSpPr>
        <p:spPr bwMode="auto">
          <a:xfrm flipH="1" flipV="1">
            <a:off x="1868429" y="3059124"/>
            <a:ext cx="960842" cy="792345"/>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2" name="Line 30"/>
          <p:cNvSpPr>
            <a:spLocks noChangeShapeType="1"/>
          </p:cNvSpPr>
          <p:nvPr/>
        </p:nvSpPr>
        <p:spPr bwMode="auto">
          <a:xfrm flipV="1">
            <a:off x="1580590" y="1618927"/>
            <a:ext cx="673012" cy="649438"/>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3" name="Line 31"/>
          <p:cNvSpPr>
            <a:spLocks noChangeShapeType="1"/>
          </p:cNvSpPr>
          <p:nvPr/>
        </p:nvSpPr>
        <p:spPr bwMode="auto">
          <a:xfrm>
            <a:off x="3021851" y="1476020"/>
            <a:ext cx="1439146" cy="288992"/>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4" name="Line 32"/>
          <p:cNvSpPr>
            <a:spLocks noChangeShapeType="1"/>
          </p:cNvSpPr>
          <p:nvPr/>
        </p:nvSpPr>
        <p:spPr bwMode="auto">
          <a:xfrm flipH="1" flipV="1">
            <a:off x="3117088" y="1402997"/>
            <a:ext cx="1343908" cy="288992"/>
          </a:xfrm>
          <a:prstGeom prst="line">
            <a:avLst/>
          </a:prstGeom>
          <a:noFill/>
          <a:ln w="38100">
            <a:solidFill>
              <a:schemeClr val="tx1"/>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65" name="Text Box 33"/>
          <p:cNvSpPr txBox="1">
            <a:spLocks noChangeArrowheads="1"/>
          </p:cNvSpPr>
          <p:nvPr/>
        </p:nvSpPr>
        <p:spPr bwMode="auto">
          <a:xfrm>
            <a:off x="7032771" y="2348457"/>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0</a:t>
            </a:r>
            <a:endParaRPr kumimoji="1" lang="en-US" altLang="zh-CN" sz="2800" b="1">
              <a:solidFill>
                <a:srgbClr val="000000"/>
              </a:solidFill>
            </a:endParaRPr>
          </a:p>
        </p:txBody>
      </p:sp>
      <p:sp>
        <p:nvSpPr>
          <p:cNvPr id="66" name="Text Box 34"/>
          <p:cNvSpPr txBox="1">
            <a:spLocks noChangeArrowheads="1"/>
          </p:cNvSpPr>
          <p:nvPr/>
        </p:nvSpPr>
        <p:spPr bwMode="auto">
          <a:xfrm>
            <a:off x="7513190" y="2348457"/>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1</a:t>
            </a:r>
            <a:endParaRPr kumimoji="1" lang="en-US" altLang="zh-CN" sz="2800" b="1">
              <a:solidFill>
                <a:srgbClr val="000000"/>
              </a:solidFill>
            </a:endParaRPr>
          </a:p>
        </p:txBody>
      </p:sp>
      <p:sp>
        <p:nvSpPr>
          <p:cNvPr id="67" name="Text Box 35"/>
          <p:cNvSpPr txBox="1">
            <a:spLocks noChangeArrowheads="1"/>
          </p:cNvSpPr>
          <p:nvPr/>
        </p:nvSpPr>
        <p:spPr bwMode="auto">
          <a:xfrm>
            <a:off x="7993610" y="2348457"/>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4</a:t>
            </a:r>
            <a:endParaRPr kumimoji="1" lang="en-US" altLang="zh-CN" sz="2800" b="1">
              <a:solidFill>
                <a:srgbClr val="000000"/>
              </a:solidFill>
            </a:endParaRPr>
          </a:p>
        </p:txBody>
      </p:sp>
      <p:sp>
        <p:nvSpPr>
          <p:cNvPr id="68" name="Text Box 36"/>
          <p:cNvSpPr txBox="1">
            <a:spLocks noChangeArrowheads="1"/>
          </p:cNvSpPr>
          <p:nvPr/>
        </p:nvSpPr>
        <p:spPr bwMode="auto">
          <a:xfrm>
            <a:off x="8474033" y="2348457"/>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5</a:t>
            </a:r>
            <a:endParaRPr kumimoji="1" lang="en-US" altLang="zh-CN" sz="2800" b="1">
              <a:solidFill>
                <a:srgbClr val="000000"/>
              </a:solidFill>
            </a:endParaRPr>
          </a:p>
        </p:txBody>
      </p:sp>
      <p:sp>
        <p:nvSpPr>
          <p:cNvPr id="69" name="Text Box 37"/>
          <p:cNvSpPr txBox="1">
            <a:spLocks noChangeArrowheads="1"/>
          </p:cNvSpPr>
          <p:nvPr/>
        </p:nvSpPr>
        <p:spPr bwMode="auto">
          <a:xfrm>
            <a:off x="8954453" y="2348457"/>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6</a:t>
            </a:r>
            <a:endParaRPr kumimoji="1" lang="en-US" altLang="zh-CN" sz="2800" b="1">
              <a:solidFill>
                <a:srgbClr val="000000"/>
              </a:solidFill>
            </a:endParaRPr>
          </a:p>
        </p:txBody>
      </p:sp>
      <p:sp>
        <p:nvSpPr>
          <p:cNvPr id="70" name="Text Box 38"/>
          <p:cNvSpPr txBox="1">
            <a:spLocks noChangeArrowheads="1"/>
          </p:cNvSpPr>
          <p:nvPr/>
        </p:nvSpPr>
        <p:spPr bwMode="auto">
          <a:xfrm>
            <a:off x="9413711" y="2348457"/>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2</a:t>
            </a:r>
            <a:endParaRPr kumimoji="1" lang="en-US" altLang="zh-CN" sz="2800" b="1">
              <a:solidFill>
                <a:srgbClr val="000000"/>
              </a:solidFill>
            </a:endParaRPr>
          </a:p>
        </p:txBody>
      </p:sp>
      <p:sp>
        <p:nvSpPr>
          <p:cNvPr id="71" name="Text Box 39"/>
          <p:cNvSpPr txBox="1">
            <a:spLocks noChangeArrowheads="1"/>
          </p:cNvSpPr>
          <p:nvPr/>
        </p:nvSpPr>
        <p:spPr bwMode="auto">
          <a:xfrm>
            <a:off x="9875083" y="2348457"/>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000000"/>
                </a:solidFill>
              </a:rPr>
              <a:t>V</a:t>
            </a:r>
            <a:r>
              <a:rPr kumimoji="1" lang="en-US" altLang="zh-CN" sz="2800" b="1" baseline="-25000">
                <a:solidFill>
                  <a:srgbClr val="000000"/>
                </a:solidFill>
              </a:rPr>
              <a:t>3</a:t>
            </a:r>
            <a:endParaRPr kumimoji="1" lang="en-US" altLang="zh-CN" sz="2800" b="1">
              <a:solidFill>
                <a:srgbClr val="000000"/>
              </a:solidFill>
            </a:endParaRPr>
          </a:p>
        </p:txBody>
      </p:sp>
      <p:sp>
        <p:nvSpPr>
          <p:cNvPr id="72" name="Line 41"/>
          <p:cNvSpPr>
            <a:spLocks noChangeShapeType="1"/>
          </p:cNvSpPr>
          <p:nvPr/>
        </p:nvSpPr>
        <p:spPr bwMode="auto">
          <a:xfrm>
            <a:off x="2731904" y="1979374"/>
            <a:ext cx="673012" cy="792345"/>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3" name="Line 42"/>
          <p:cNvSpPr>
            <a:spLocks noChangeShapeType="1"/>
          </p:cNvSpPr>
          <p:nvPr/>
        </p:nvSpPr>
        <p:spPr bwMode="auto">
          <a:xfrm flipH="1">
            <a:off x="3212323" y="3059124"/>
            <a:ext cx="287830" cy="576395"/>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4" name="Line 43"/>
          <p:cNvSpPr>
            <a:spLocks noChangeShapeType="1"/>
          </p:cNvSpPr>
          <p:nvPr/>
        </p:nvSpPr>
        <p:spPr bwMode="auto">
          <a:xfrm flipH="1" flipV="1">
            <a:off x="1965783" y="2700266"/>
            <a:ext cx="958724" cy="792345"/>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5" name="Line 44"/>
          <p:cNvSpPr>
            <a:spLocks noChangeShapeType="1"/>
          </p:cNvSpPr>
          <p:nvPr/>
        </p:nvSpPr>
        <p:spPr bwMode="auto">
          <a:xfrm>
            <a:off x="1677941" y="2987675"/>
            <a:ext cx="383066" cy="1368742"/>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6" name="Line 45"/>
          <p:cNvSpPr>
            <a:spLocks noChangeShapeType="1"/>
          </p:cNvSpPr>
          <p:nvPr/>
        </p:nvSpPr>
        <p:spPr bwMode="auto">
          <a:xfrm flipH="1" flipV="1">
            <a:off x="1159424" y="4127758"/>
            <a:ext cx="901583" cy="516057"/>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7" name="Line 46"/>
          <p:cNvSpPr>
            <a:spLocks noChangeShapeType="1"/>
          </p:cNvSpPr>
          <p:nvPr/>
        </p:nvSpPr>
        <p:spPr bwMode="auto">
          <a:xfrm flipH="1" flipV="1">
            <a:off x="1292759" y="4069027"/>
            <a:ext cx="673012" cy="358858"/>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8" name="Line 47"/>
          <p:cNvSpPr>
            <a:spLocks noChangeShapeType="1"/>
          </p:cNvSpPr>
          <p:nvPr/>
        </p:nvSpPr>
        <p:spPr bwMode="auto">
          <a:xfrm>
            <a:off x="1580600" y="2987673"/>
            <a:ext cx="385183" cy="1440196"/>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79" name="Line 48"/>
          <p:cNvSpPr>
            <a:spLocks noChangeShapeType="1"/>
          </p:cNvSpPr>
          <p:nvPr/>
        </p:nvSpPr>
        <p:spPr bwMode="auto">
          <a:xfrm flipH="1" flipV="1">
            <a:off x="2061020" y="2700266"/>
            <a:ext cx="1056080" cy="863800"/>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80" name="Line 50"/>
          <p:cNvSpPr>
            <a:spLocks noChangeShapeType="1"/>
          </p:cNvSpPr>
          <p:nvPr/>
        </p:nvSpPr>
        <p:spPr bwMode="auto">
          <a:xfrm flipH="1">
            <a:off x="3117088" y="2916216"/>
            <a:ext cx="287830" cy="647850"/>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81" name="Line 51"/>
          <p:cNvSpPr>
            <a:spLocks noChangeShapeType="1"/>
          </p:cNvSpPr>
          <p:nvPr/>
        </p:nvSpPr>
        <p:spPr bwMode="auto">
          <a:xfrm>
            <a:off x="2731905" y="1834877"/>
            <a:ext cx="768249" cy="865388"/>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82" name="Line 52"/>
          <p:cNvSpPr>
            <a:spLocks noChangeShapeType="1"/>
          </p:cNvSpPr>
          <p:nvPr/>
        </p:nvSpPr>
        <p:spPr bwMode="auto">
          <a:xfrm>
            <a:off x="3021850" y="1691969"/>
            <a:ext cx="1246555" cy="287405"/>
          </a:xfrm>
          <a:prstGeom prst="line">
            <a:avLst/>
          </a:prstGeom>
          <a:noFill/>
          <a:ln w="38100">
            <a:solidFill>
              <a:srgbClr val="FF0066"/>
            </a:solidFill>
            <a:round/>
            <a:tail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83" name="Line 53"/>
          <p:cNvSpPr>
            <a:spLocks noChangeShapeType="1"/>
          </p:cNvSpPr>
          <p:nvPr/>
        </p:nvSpPr>
        <p:spPr bwMode="auto">
          <a:xfrm>
            <a:off x="3021850" y="1763424"/>
            <a:ext cx="1343909" cy="287404"/>
          </a:xfrm>
          <a:prstGeom prst="line">
            <a:avLst/>
          </a:prstGeom>
          <a:noFill/>
          <a:ln w="38100">
            <a:solidFill>
              <a:srgbClr val="FF0066"/>
            </a:solidFill>
            <a:round/>
            <a:headEnd type="triangle" w="med" len="med"/>
          </a:ln>
        </p:spPr>
        <p:txBody>
          <a:bodyPr wrap="none" lIns="0" tIns="0" rIns="0" bIns="0" anchor="ctr" anchorCtr="1"/>
          <a:lstStyle/>
          <a:p>
            <a:pPr fontAlgn="base">
              <a:spcBef>
                <a:spcPct val="0"/>
              </a:spcBef>
              <a:spcAft>
                <a:spcPct val="0"/>
              </a:spcAft>
            </a:pPr>
            <a:endParaRPr kumimoji="1" lang="zh-CN" altLang="en-US" sz="3200" b="1">
              <a:solidFill>
                <a:srgbClr val="0000FF"/>
              </a:solidFill>
            </a:endParaRPr>
          </a:p>
        </p:txBody>
      </p:sp>
      <p:sp>
        <p:nvSpPr>
          <p:cNvPr id="84" name="Text Box 54"/>
          <p:cNvSpPr txBox="1">
            <a:spLocks noChangeArrowheads="1"/>
          </p:cNvSpPr>
          <p:nvPr/>
        </p:nvSpPr>
        <p:spPr bwMode="auto">
          <a:xfrm>
            <a:off x="7032771" y="2988386"/>
            <a:ext cx="1221157" cy="519233"/>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0</a:t>
            </a:r>
            <a:endParaRPr kumimoji="1" lang="en-US" altLang="zh-CN" sz="2800" b="1">
              <a:solidFill>
                <a:srgbClr val="FF0066"/>
              </a:solidFill>
            </a:endParaRPr>
          </a:p>
        </p:txBody>
      </p:sp>
      <p:sp>
        <p:nvSpPr>
          <p:cNvPr id="85" name="Text Box 55"/>
          <p:cNvSpPr txBox="1">
            <a:spLocks noChangeArrowheads="1"/>
          </p:cNvSpPr>
          <p:nvPr/>
        </p:nvSpPr>
        <p:spPr bwMode="auto">
          <a:xfrm>
            <a:off x="7513190" y="2966156"/>
            <a:ext cx="1221158" cy="519233"/>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2</a:t>
            </a:r>
            <a:endParaRPr kumimoji="1" lang="en-US" altLang="zh-CN" sz="2800" b="1">
              <a:solidFill>
                <a:srgbClr val="FF0066"/>
              </a:solidFill>
            </a:endParaRPr>
          </a:p>
        </p:txBody>
      </p:sp>
      <p:sp>
        <p:nvSpPr>
          <p:cNvPr id="86" name="Text Box 56"/>
          <p:cNvSpPr txBox="1">
            <a:spLocks noChangeArrowheads="1"/>
          </p:cNvSpPr>
          <p:nvPr/>
        </p:nvSpPr>
        <p:spPr bwMode="auto">
          <a:xfrm>
            <a:off x="7993610" y="2980428"/>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6</a:t>
            </a:r>
            <a:endParaRPr kumimoji="1" lang="en-US" altLang="zh-CN" sz="2800" b="1">
              <a:solidFill>
                <a:srgbClr val="FF0066"/>
              </a:solidFill>
            </a:endParaRPr>
          </a:p>
        </p:txBody>
      </p:sp>
      <p:sp>
        <p:nvSpPr>
          <p:cNvPr id="87" name="Text Box 57"/>
          <p:cNvSpPr txBox="1">
            <a:spLocks noChangeArrowheads="1"/>
          </p:cNvSpPr>
          <p:nvPr/>
        </p:nvSpPr>
        <p:spPr bwMode="auto">
          <a:xfrm>
            <a:off x="8493081" y="2980428"/>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1</a:t>
            </a:r>
            <a:endParaRPr kumimoji="1" lang="en-US" altLang="zh-CN" sz="2800" b="1">
              <a:solidFill>
                <a:srgbClr val="FF0066"/>
              </a:solidFill>
            </a:endParaRPr>
          </a:p>
        </p:txBody>
      </p:sp>
      <p:sp>
        <p:nvSpPr>
          <p:cNvPr id="88" name="Text Box 58"/>
          <p:cNvSpPr txBox="1">
            <a:spLocks noChangeArrowheads="1"/>
          </p:cNvSpPr>
          <p:nvPr/>
        </p:nvSpPr>
        <p:spPr bwMode="auto">
          <a:xfrm>
            <a:off x="9011595" y="2980428"/>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5</a:t>
            </a:r>
            <a:endParaRPr kumimoji="1" lang="en-US" altLang="zh-CN" sz="2800" b="1">
              <a:solidFill>
                <a:srgbClr val="FF0066"/>
              </a:solidFill>
            </a:endParaRPr>
          </a:p>
        </p:txBody>
      </p:sp>
      <p:sp>
        <p:nvSpPr>
          <p:cNvPr id="89" name="Text Box 59"/>
          <p:cNvSpPr txBox="1">
            <a:spLocks noChangeArrowheads="1"/>
          </p:cNvSpPr>
          <p:nvPr/>
        </p:nvSpPr>
        <p:spPr bwMode="auto">
          <a:xfrm>
            <a:off x="9432758" y="2980428"/>
            <a:ext cx="1221157"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4</a:t>
            </a:r>
            <a:endParaRPr kumimoji="1" lang="en-US" altLang="zh-CN" sz="2800" b="1">
              <a:solidFill>
                <a:srgbClr val="FF0066"/>
              </a:solidFill>
            </a:endParaRPr>
          </a:p>
        </p:txBody>
      </p:sp>
      <p:sp>
        <p:nvSpPr>
          <p:cNvPr id="90" name="Text Box 60"/>
          <p:cNvSpPr txBox="1">
            <a:spLocks noChangeArrowheads="1"/>
          </p:cNvSpPr>
          <p:nvPr/>
        </p:nvSpPr>
        <p:spPr bwMode="auto">
          <a:xfrm>
            <a:off x="9913178" y="2980428"/>
            <a:ext cx="1221158" cy="519232"/>
          </a:xfrm>
          <a:prstGeom prst="rect">
            <a:avLst/>
          </a:prstGeom>
          <a:noFill/>
          <a:ln w="9525">
            <a:noFill/>
            <a:miter lim="800000"/>
          </a:ln>
        </p:spPr>
        <p:txBody>
          <a:bodyPr>
            <a:spAutoFit/>
          </a:bodyPr>
          <a:lstStyle/>
          <a:p>
            <a:pPr fontAlgn="base">
              <a:spcBef>
                <a:spcPct val="50000"/>
              </a:spcBef>
              <a:spcAft>
                <a:spcPct val="0"/>
              </a:spcAft>
            </a:pPr>
            <a:r>
              <a:rPr kumimoji="1" lang="en-US" altLang="zh-CN" sz="2800" b="1">
                <a:solidFill>
                  <a:srgbClr val="FF0066"/>
                </a:solidFill>
              </a:rPr>
              <a:t>V</a:t>
            </a:r>
            <a:r>
              <a:rPr kumimoji="1" lang="en-US" altLang="zh-CN" sz="2800" b="1" baseline="-25000">
                <a:solidFill>
                  <a:srgbClr val="FF0066"/>
                </a:solidFill>
              </a:rPr>
              <a:t>3</a:t>
            </a:r>
            <a:endParaRPr kumimoji="1" lang="en-US" altLang="zh-CN" sz="2800" b="1">
              <a:solidFill>
                <a:srgbClr val="FF0066"/>
              </a:solidFill>
            </a:endParaRPr>
          </a:p>
        </p:txBody>
      </p:sp>
      <p:sp>
        <p:nvSpPr>
          <p:cNvPr id="91" name="Text Box 63"/>
          <p:cNvSpPr txBox="1">
            <a:spLocks noChangeArrowheads="1"/>
          </p:cNvSpPr>
          <p:nvPr/>
        </p:nvSpPr>
        <p:spPr bwMode="auto">
          <a:xfrm>
            <a:off x="10854971" y="2348457"/>
            <a:ext cx="1335442" cy="519232"/>
          </a:xfrm>
          <a:prstGeom prst="rect">
            <a:avLst/>
          </a:prstGeom>
          <a:noFill/>
          <a:ln w="9525">
            <a:noFill/>
            <a:miter lim="800000"/>
          </a:ln>
        </p:spPr>
        <p:txBody>
          <a:bodyPr>
            <a:spAutoFit/>
          </a:bodyPr>
          <a:lstStyle/>
          <a:p>
            <a:pPr fontAlgn="base">
              <a:spcBef>
                <a:spcPct val="0"/>
              </a:spcBef>
              <a:spcAft>
                <a:spcPct val="0"/>
              </a:spcAft>
            </a:pPr>
            <a:r>
              <a:rPr kumimoji="1" lang="zh-CN" altLang="en-US" sz="2800" b="1">
                <a:solidFill>
                  <a:srgbClr val="000000"/>
                </a:solidFill>
              </a:rPr>
              <a:t>结束</a:t>
            </a:r>
          </a:p>
        </p:txBody>
      </p:sp>
      <p:sp>
        <p:nvSpPr>
          <p:cNvPr id="92" name="Text Box 66"/>
          <p:cNvSpPr txBox="1">
            <a:spLocks noChangeArrowheads="1"/>
          </p:cNvSpPr>
          <p:nvPr/>
        </p:nvSpPr>
        <p:spPr bwMode="auto">
          <a:xfrm>
            <a:off x="10846519" y="2923265"/>
            <a:ext cx="1248670" cy="519232"/>
          </a:xfrm>
          <a:prstGeom prst="rect">
            <a:avLst/>
          </a:prstGeom>
          <a:noFill/>
          <a:ln w="9525">
            <a:noFill/>
            <a:miter lim="800000"/>
          </a:ln>
        </p:spPr>
        <p:txBody>
          <a:bodyPr>
            <a:spAutoFit/>
          </a:bodyPr>
          <a:lstStyle/>
          <a:p>
            <a:pPr fontAlgn="base">
              <a:spcBef>
                <a:spcPct val="0"/>
              </a:spcBef>
              <a:spcAft>
                <a:spcPct val="0"/>
              </a:spcAft>
            </a:pPr>
            <a:r>
              <a:rPr kumimoji="1" lang="zh-CN" altLang="en-US" sz="2800" b="1">
                <a:solidFill>
                  <a:srgbClr val="FF0066"/>
                </a:solidFill>
              </a:rPr>
              <a:t>结束</a:t>
            </a:r>
          </a:p>
        </p:txBody>
      </p:sp>
      <p:sp>
        <p:nvSpPr>
          <p:cNvPr id="93" name="Text Box 67"/>
          <p:cNvSpPr txBox="1">
            <a:spLocks noChangeArrowheads="1"/>
          </p:cNvSpPr>
          <p:nvPr/>
        </p:nvSpPr>
        <p:spPr bwMode="auto">
          <a:xfrm>
            <a:off x="5758704" y="2982035"/>
            <a:ext cx="1343908" cy="519233"/>
          </a:xfrm>
          <a:prstGeom prst="rect">
            <a:avLst/>
          </a:prstGeom>
          <a:noFill/>
          <a:ln w="9525">
            <a:noFill/>
            <a:miter lim="800000"/>
          </a:ln>
        </p:spPr>
        <p:txBody>
          <a:bodyPr>
            <a:spAutoFit/>
          </a:bodyPr>
          <a:lstStyle/>
          <a:p>
            <a:pPr fontAlgn="base">
              <a:spcBef>
                <a:spcPct val="0"/>
              </a:spcBef>
              <a:spcAft>
                <a:spcPct val="0"/>
              </a:spcAft>
            </a:pPr>
            <a:r>
              <a:rPr kumimoji="1" lang="zh-CN" altLang="en-US" sz="2800" b="1">
                <a:solidFill>
                  <a:srgbClr val="FF0066"/>
                </a:solidFill>
              </a:rPr>
              <a:t>或：</a:t>
            </a:r>
          </a:p>
        </p:txBody>
      </p:sp>
      <p:sp>
        <p:nvSpPr>
          <p:cNvPr id="94" name="矩形 93"/>
          <p:cNvSpPr>
            <a:spLocks noChangeArrowheads="1"/>
          </p:cNvSpPr>
          <p:nvPr/>
        </p:nvSpPr>
        <p:spPr bwMode="auto">
          <a:xfrm>
            <a:off x="4558709" y="4222151"/>
            <a:ext cx="7439116" cy="1816302"/>
          </a:xfrm>
          <a:prstGeom prst="rect">
            <a:avLst/>
          </a:prstGeom>
          <a:noFill/>
          <a:ln w="9525">
            <a:solidFill>
              <a:schemeClr val="tx1"/>
            </a:solidFill>
            <a:miter lim="800000"/>
          </a:ln>
        </p:spPr>
        <p:txBody>
          <a:bodyPr>
            <a:spAutoFit/>
          </a:bodyPr>
          <a:lstStyle/>
          <a:p>
            <a:pPr marL="520700" lvl="2" fontAlgn="base">
              <a:spcBef>
                <a:spcPct val="0"/>
              </a:spcBef>
              <a:spcAft>
                <a:spcPct val="0"/>
              </a:spcAft>
              <a:buFont typeface="Wingdings" panose="05000000000000000000" pitchFamily="2" charset="2"/>
              <a:buNone/>
            </a:pPr>
            <a:r>
              <a:rPr kumimoji="1" lang="zh-CN" altLang="en-US" sz="2800" b="1">
                <a:solidFill>
                  <a:srgbClr val="CC0000"/>
                </a:solidFill>
                <a:ea typeface="楷体_GB2312" pitchFamily="49" charset="-122"/>
              </a:rPr>
              <a:t>注意：</a:t>
            </a:r>
            <a:r>
              <a:rPr kumimoji="1" lang="zh-CN" altLang="en-US" sz="2800" b="1">
                <a:solidFill>
                  <a:srgbClr val="000000"/>
                </a:solidFill>
                <a:ea typeface="楷体_GB2312" pitchFamily="49" charset="-122"/>
              </a:rPr>
              <a:t>对于一个图，从某个顶点出发可得到</a:t>
            </a:r>
            <a:r>
              <a:rPr kumimoji="1" lang="zh-CN" altLang="en-US" sz="2800" b="1">
                <a:solidFill>
                  <a:srgbClr val="0000FF"/>
                </a:solidFill>
                <a:ea typeface="楷体_GB2312" pitchFamily="49" charset="-122"/>
              </a:rPr>
              <a:t>多种</a:t>
            </a:r>
            <a:r>
              <a:rPr kumimoji="1" lang="zh-CN" altLang="en-US" sz="2800" b="1">
                <a:solidFill>
                  <a:srgbClr val="000000"/>
                </a:solidFill>
                <a:ea typeface="楷体_GB2312" pitchFamily="49" charset="-122"/>
              </a:rPr>
              <a:t>搜索遍历结果，但如果是在特定存储结构上，按照某种特定搜索算法只能有一种唯一的遍历结果。</a:t>
            </a:r>
            <a:endParaRPr kumimoji="1" lang="en-US" altLang="zh-CN" sz="2800" b="1">
              <a:solidFill>
                <a:srgbClr val="000000"/>
              </a:solidFill>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示例</a:t>
            </a:r>
            <a:endParaRPr lang="zh-CN" altLang="en-US"/>
          </a:p>
        </p:txBody>
      </p:sp>
    </p:spTree>
    <p:extLst>
      <p:ext uri="{BB962C8B-B14F-4D97-AF65-F5344CB8AC3E}">
        <p14:creationId xmlns:p14="http://schemas.microsoft.com/office/powerpoint/2010/main" val="2983865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in)">
                                      <p:cBhvr>
                                        <p:cTn id="13" dur="500"/>
                                        <p:tgtEl>
                                          <p:spTgt spid="3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ox(in)">
                                      <p:cBhvr>
                                        <p:cTn id="19" dur="500"/>
                                        <p:tgtEl>
                                          <p:spTgt spid="4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ox(in)">
                                      <p:cBhvr>
                                        <p:cTn id="22" dur="500"/>
                                        <p:tgtEl>
                                          <p:spTgt spid="4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ox(in)">
                                      <p:cBhvr>
                                        <p:cTn id="25" dur="500"/>
                                        <p:tgtEl>
                                          <p:spTgt spid="4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box(in)">
                                      <p:cBhvr>
                                        <p:cTn id="28" dur="500"/>
                                        <p:tgtEl>
                                          <p:spTgt spid="4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ox(in)">
                                      <p:cBhvr>
                                        <p:cTn id="31" dur="500"/>
                                        <p:tgtEl>
                                          <p:spTgt spid="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box(in)">
                                      <p:cBhvr>
                                        <p:cTn id="34" dur="500"/>
                                        <p:tgtEl>
                                          <p:spTgt spid="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ox(in)">
                                      <p:cBhvr>
                                        <p:cTn id="37" dur="500"/>
                                        <p:tgtEl>
                                          <p:spTgt spid="4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ox(in)">
                                      <p:cBhvr>
                                        <p:cTn id="40" dur="500"/>
                                        <p:tgtEl>
                                          <p:spTgt spid="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ox(in)">
                                      <p:cBhvr>
                                        <p:cTn id="43" dur="500"/>
                                        <p:tgtEl>
                                          <p:spTgt spid="4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ox(in)">
                                      <p:cBhvr>
                                        <p:cTn id="46" dur="500"/>
                                        <p:tgtEl>
                                          <p:spTgt spid="5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ox(in)">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8"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500" fill="hold"/>
                                        <p:tgtEl>
                                          <p:spTgt spid="52"/>
                                        </p:tgtEl>
                                        <p:attrNameLst>
                                          <p:attrName>ppt_x</p:attrName>
                                        </p:attrNameLst>
                                      </p:cBhvr>
                                      <p:tavLst>
                                        <p:tav tm="0">
                                          <p:val>
                                            <p:strVal val="#ppt_x-#ppt_w/2"/>
                                          </p:val>
                                        </p:tav>
                                        <p:tav tm="100000">
                                          <p:val>
                                            <p:strVal val="#ppt_x"/>
                                          </p:val>
                                        </p:tav>
                                      </p:tavLst>
                                    </p:anim>
                                    <p:anim calcmode="lin" valueType="num">
                                      <p:cBhvr>
                                        <p:cTn id="55" dur="500" fill="hold"/>
                                        <p:tgtEl>
                                          <p:spTgt spid="52"/>
                                        </p:tgtEl>
                                        <p:attrNameLst>
                                          <p:attrName>ppt_y</p:attrName>
                                        </p:attrNameLst>
                                      </p:cBhvr>
                                      <p:tavLst>
                                        <p:tav tm="0">
                                          <p:val>
                                            <p:strVal val="#ppt_y"/>
                                          </p:val>
                                        </p:tav>
                                        <p:tav tm="100000">
                                          <p:val>
                                            <p:strVal val="#ppt_y"/>
                                          </p:val>
                                        </p:tav>
                                      </p:tavLst>
                                    </p:anim>
                                    <p:anim calcmode="lin" valueType="num">
                                      <p:cBhvr>
                                        <p:cTn id="56" dur="500" fill="hold"/>
                                        <p:tgtEl>
                                          <p:spTgt spid="52"/>
                                        </p:tgtEl>
                                        <p:attrNameLst>
                                          <p:attrName>ppt_w</p:attrName>
                                        </p:attrNameLst>
                                      </p:cBhvr>
                                      <p:tavLst>
                                        <p:tav tm="0">
                                          <p:val>
                                            <p:fltVal val="0"/>
                                          </p:val>
                                        </p:tav>
                                        <p:tav tm="100000">
                                          <p:val>
                                            <p:strVal val="#ppt_w"/>
                                          </p:val>
                                        </p:tav>
                                      </p:tavLst>
                                    </p:anim>
                                    <p:anim calcmode="lin" valueType="num">
                                      <p:cBhvr>
                                        <p:cTn id="57"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mph" presetSubtype="2" fill="hold" nodeType="clickEffect">
                                  <p:stCondLst>
                                    <p:cond delay="0"/>
                                  </p:stCondLst>
                                  <p:childTnLst>
                                    <p:animClr clrSpc="rgb" dir="cw">
                                      <p:cBhvr>
                                        <p:cTn id="61" dur="500" fill="hold"/>
                                        <p:tgtEl>
                                          <p:spTgt spid="37"/>
                                        </p:tgtEl>
                                        <p:attrNameLst>
                                          <p:attrName>fillcolor</p:attrName>
                                        </p:attrNameLst>
                                      </p:cBhvr>
                                      <p:to>
                                        <a:schemeClr val="accent1"/>
                                      </p:to>
                                    </p:animClr>
                                    <p:set>
                                      <p:cBhvr>
                                        <p:cTn id="62" dur="500" fill="hold"/>
                                        <p:tgtEl>
                                          <p:spTgt spid="37"/>
                                        </p:tgtEl>
                                        <p:attrNameLst>
                                          <p:attrName>fill.type</p:attrName>
                                        </p:attrNameLst>
                                      </p:cBhvr>
                                      <p:to>
                                        <p:strVal val="solid"/>
                                      </p:to>
                                    </p:set>
                                    <p:set>
                                      <p:cBhvr>
                                        <p:cTn id="63" dur="500" fill="hold"/>
                                        <p:tgtEl>
                                          <p:spTgt spid="37"/>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2" presetClass="entr" presetSubtype="2" fill="hold" grpId="0"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slide(fromRight)">
                                      <p:cBhvr>
                                        <p:cTn id="68" dur="500"/>
                                        <p:tgtEl>
                                          <p:spTgt spid="6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up)">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36"/>
                                        </p:tgtEl>
                                        <p:attrNameLst>
                                          <p:attrName>fillcolor</p:attrName>
                                        </p:attrNameLst>
                                      </p:cBhvr>
                                      <p:to>
                                        <a:schemeClr val="accent1"/>
                                      </p:to>
                                    </p:animClr>
                                    <p:set>
                                      <p:cBhvr>
                                        <p:cTn id="78" dur="500" fill="hold"/>
                                        <p:tgtEl>
                                          <p:spTgt spid="36"/>
                                        </p:tgtEl>
                                        <p:attrNameLst>
                                          <p:attrName>fill.type</p:attrName>
                                        </p:attrNameLst>
                                      </p:cBhvr>
                                      <p:to>
                                        <p:strVal val="solid"/>
                                      </p:to>
                                    </p:set>
                                    <p:set>
                                      <p:cBhvr>
                                        <p:cTn id="79" dur="500" fill="hold"/>
                                        <p:tgtEl>
                                          <p:spTgt spid="36"/>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slide(fromRight)">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wipe(up)">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42"/>
                                        </p:tgtEl>
                                        <p:attrNameLst>
                                          <p:attrName>fillcolor</p:attrName>
                                        </p:attrNameLst>
                                      </p:cBhvr>
                                      <p:to>
                                        <a:schemeClr val="accent1"/>
                                      </p:to>
                                    </p:animClr>
                                    <p:set>
                                      <p:cBhvr>
                                        <p:cTn id="94" dur="500" fill="hold"/>
                                        <p:tgtEl>
                                          <p:spTgt spid="42"/>
                                        </p:tgtEl>
                                        <p:attrNameLst>
                                          <p:attrName>fill.type</p:attrName>
                                        </p:attrNameLst>
                                      </p:cBhvr>
                                      <p:to>
                                        <p:strVal val="solid"/>
                                      </p:to>
                                    </p:set>
                                    <p:set>
                                      <p:cBhvr>
                                        <p:cTn id="95" dur="500" fill="hold"/>
                                        <p:tgtEl>
                                          <p:spTgt spid="42"/>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2" presetClass="entr" presetSubtype="2" fill="hold" grpId="0"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slide(fromRight)">
                                      <p:cBhvr>
                                        <p:cTn id="100" dur="500"/>
                                        <p:tgtEl>
                                          <p:spTgt spid="6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wipe(up)">
                                      <p:cBhvr>
                                        <p:cTn id="105" dur="500"/>
                                        <p:tgtEl>
                                          <p:spTgt spid="5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43"/>
                                        </p:tgtEl>
                                        <p:attrNameLst>
                                          <p:attrName>fillcolor</p:attrName>
                                        </p:attrNameLst>
                                      </p:cBhvr>
                                      <p:to>
                                        <a:schemeClr val="accent1"/>
                                      </p:to>
                                    </p:animClr>
                                    <p:set>
                                      <p:cBhvr>
                                        <p:cTn id="110" dur="500" fill="hold"/>
                                        <p:tgtEl>
                                          <p:spTgt spid="43"/>
                                        </p:tgtEl>
                                        <p:attrNameLst>
                                          <p:attrName>fill.type</p:attrName>
                                        </p:attrNameLst>
                                      </p:cBhvr>
                                      <p:to>
                                        <p:strVal val="solid"/>
                                      </p:to>
                                    </p:set>
                                    <p:set>
                                      <p:cBhvr>
                                        <p:cTn id="111" dur="500" fill="hold"/>
                                        <p:tgtEl>
                                          <p:spTgt spid="43"/>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2" presetClass="entr" presetSubtype="2" fill="hold" grpId="0" nodeType="click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slide(fromRight)">
                                      <p:cBhvr>
                                        <p:cTn id="116" dur="500"/>
                                        <p:tgtEl>
                                          <p:spTgt spid="6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down)">
                                      <p:cBhvr>
                                        <p:cTn id="121" dur="500"/>
                                        <p:tgtEl>
                                          <p:spTgt spid="5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wipe(down)">
                                      <p:cBhvr>
                                        <p:cTn id="126" dur="500"/>
                                        <p:tgtEl>
                                          <p:spTgt spid="5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wipe(up)">
                                      <p:cBhvr>
                                        <p:cTn id="131" dur="500"/>
                                        <p:tgtEl>
                                          <p:spTgt spid="5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500" fill="hold"/>
                                        <p:tgtEl>
                                          <p:spTgt spid="38"/>
                                        </p:tgtEl>
                                        <p:attrNameLst>
                                          <p:attrName>fillcolor</p:attrName>
                                        </p:attrNameLst>
                                      </p:cBhvr>
                                      <p:to>
                                        <a:schemeClr val="accent1"/>
                                      </p:to>
                                    </p:animClr>
                                    <p:set>
                                      <p:cBhvr>
                                        <p:cTn id="136" dur="500" fill="hold"/>
                                        <p:tgtEl>
                                          <p:spTgt spid="38"/>
                                        </p:tgtEl>
                                        <p:attrNameLst>
                                          <p:attrName>fill.type</p:attrName>
                                        </p:attrNameLst>
                                      </p:cBhvr>
                                      <p:to>
                                        <p:strVal val="solid"/>
                                      </p:to>
                                    </p:set>
                                    <p:set>
                                      <p:cBhvr>
                                        <p:cTn id="137" dur="500" fill="hold"/>
                                        <p:tgtEl>
                                          <p:spTgt spid="38"/>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2" presetClass="entr" presetSubtype="2" fill="hold" grpId="0" nodeType="click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slide(fromRight)">
                                      <p:cBhvr>
                                        <p:cTn id="142" dur="500"/>
                                        <p:tgtEl>
                                          <p:spTgt spid="6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wipe(down)">
                                      <p:cBhvr>
                                        <p:cTn id="147" dur="500"/>
                                        <p:tgtEl>
                                          <p:spTgt spid="59"/>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mph" presetSubtype="2" fill="hold" nodeType="clickEffect">
                                  <p:stCondLst>
                                    <p:cond delay="0"/>
                                  </p:stCondLst>
                                  <p:childTnLst>
                                    <p:animClr clrSpc="rgb" dir="cw">
                                      <p:cBhvr>
                                        <p:cTn id="151" dur="500" fill="hold"/>
                                        <p:tgtEl>
                                          <p:spTgt spid="41"/>
                                        </p:tgtEl>
                                        <p:attrNameLst>
                                          <p:attrName>fillcolor</p:attrName>
                                        </p:attrNameLst>
                                      </p:cBhvr>
                                      <p:to>
                                        <a:schemeClr val="accent1"/>
                                      </p:to>
                                    </p:animClr>
                                    <p:set>
                                      <p:cBhvr>
                                        <p:cTn id="152" dur="500" fill="hold"/>
                                        <p:tgtEl>
                                          <p:spTgt spid="41"/>
                                        </p:tgtEl>
                                        <p:attrNameLst>
                                          <p:attrName>fill.type</p:attrName>
                                        </p:attrNameLst>
                                      </p:cBhvr>
                                      <p:to>
                                        <p:strVal val="solid"/>
                                      </p:to>
                                    </p:set>
                                    <p:set>
                                      <p:cBhvr>
                                        <p:cTn id="153" dur="500" fill="hold"/>
                                        <p:tgtEl>
                                          <p:spTgt spid="4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2" presetClass="entr" presetSubtype="2" fill="hold" grpId="0" nodeType="clickEffect">
                                  <p:stCondLst>
                                    <p:cond delay="0"/>
                                  </p:stCondLst>
                                  <p:childTnLst>
                                    <p:set>
                                      <p:cBhvr>
                                        <p:cTn id="157" dur="1" fill="hold">
                                          <p:stCondLst>
                                            <p:cond delay="0"/>
                                          </p:stCondLst>
                                        </p:cTn>
                                        <p:tgtEl>
                                          <p:spTgt spid="70"/>
                                        </p:tgtEl>
                                        <p:attrNameLst>
                                          <p:attrName>style.visibility</p:attrName>
                                        </p:attrNameLst>
                                      </p:cBhvr>
                                      <p:to>
                                        <p:strVal val="visible"/>
                                      </p:to>
                                    </p:set>
                                    <p:animEffect transition="in" filter="slide(fromRight)">
                                      <p:cBhvr>
                                        <p:cTn id="158" dur="500"/>
                                        <p:tgtEl>
                                          <p:spTgt spid="7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wipe(up)">
                                      <p:cBhvr>
                                        <p:cTn id="163" dur="500"/>
                                        <p:tgtEl>
                                          <p:spTgt spid="60"/>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wipe(down)">
                                      <p:cBhvr>
                                        <p:cTn id="168" dur="500"/>
                                        <p:tgtEl>
                                          <p:spTgt spid="61"/>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wipe(down)">
                                      <p:cBhvr>
                                        <p:cTn id="173" dur="500"/>
                                        <p:tgtEl>
                                          <p:spTgt spid="62"/>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wipe(left)">
                                      <p:cBhvr>
                                        <p:cTn id="178" dur="500"/>
                                        <p:tgtEl>
                                          <p:spTgt spid="63"/>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39"/>
                                        </p:tgtEl>
                                        <p:attrNameLst>
                                          <p:attrName>fillcolor</p:attrName>
                                        </p:attrNameLst>
                                      </p:cBhvr>
                                      <p:to>
                                        <a:schemeClr val="accent1"/>
                                      </p:to>
                                    </p:animClr>
                                    <p:set>
                                      <p:cBhvr>
                                        <p:cTn id="183" dur="500" fill="hold"/>
                                        <p:tgtEl>
                                          <p:spTgt spid="39"/>
                                        </p:tgtEl>
                                        <p:attrNameLst>
                                          <p:attrName>fill.type</p:attrName>
                                        </p:attrNameLst>
                                      </p:cBhvr>
                                      <p:to>
                                        <p:strVal val="solid"/>
                                      </p:to>
                                    </p:set>
                                    <p:set>
                                      <p:cBhvr>
                                        <p:cTn id="184" dur="500" fill="hold"/>
                                        <p:tgtEl>
                                          <p:spTgt spid="39"/>
                                        </p:tgtEl>
                                        <p:attrNameLst>
                                          <p:attrName>fill.on</p:attrName>
                                        </p:attrNameLst>
                                      </p:cBhvr>
                                      <p:to>
                                        <p:strVal val="true"/>
                                      </p:to>
                                    </p:set>
                                  </p:childTnLst>
                                </p:cTn>
                              </p:par>
                            </p:childTnLst>
                          </p:cTn>
                        </p:par>
                      </p:childTnLst>
                    </p:cTn>
                  </p:par>
                  <p:par>
                    <p:cTn id="185" fill="hold">
                      <p:stCondLst>
                        <p:cond delay="indefinite"/>
                      </p:stCondLst>
                      <p:childTnLst>
                        <p:par>
                          <p:cTn id="186" fill="hold">
                            <p:stCondLst>
                              <p:cond delay="0"/>
                            </p:stCondLst>
                            <p:childTnLst>
                              <p:par>
                                <p:cTn id="187" presetID="12" presetClass="entr" presetSubtype="2" fill="hold" grpId="0" nodeType="clickEffect">
                                  <p:stCondLst>
                                    <p:cond delay="0"/>
                                  </p:stCondLst>
                                  <p:childTnLst>
                                    <p:set>
                                      <p:cBhvr>
                                        <p:cTn id="188" dur="1" fill="hold">
                                          <p:stCondLst>
                                            <p:cond delay="0"/>
                                          </p:stCondLst>
                                        </p:cTn>
                                        <p:tgtEl>
                                          <p:spTgt spid="71"/>
                                        </p:tgtEl>
                                        <p:attrNameLst>
                                          <p:attrName>style.visibility</p:attrName>
                                        </p:attrNameLst>
                                      </p:cBhvr>
                                      <p:to>
                                        <p:strVal val="visible"/>
                                      </p:to>
                                    </p:set>
                                    <p:animEffect transition="in" filter="slide(fromRight)">
                                      <p:cBhvr>
                                        <p:cTn id="189" dur="500"/>
                                        <p:tgtEl>
                                          <p:spTgt spid="71"/>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2" fill="hold" grpId="0" nodeType="click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wipe(right)">
                                      <p:cBhvr>
                                        <p:cTn id="194" dur="500"/>
                                        <p:tgtEl>
                                          <p:spTgt spid="64"/>
                                        </p:tgtEl>
                                      </p:cBhvr>
                                    </p:animEffect>
                                  </p:childTnLst>
                                </p:cTn>
                              </p:par>
                            </p:childTnLst>
                          </p:cTn>
                        </p:par>
                        <p:par>
                          <p:cTn id="195" fill="hold">
                            <p:stCondLst>
                              <p:cond delay="500"/>
                            </p:stCondLst>
                            <p:childTnLst>
                              <p:par>
                                <p:cTn id="196" presetID="1" presetClass="entr" presetSubtype="0" fill="hold" grpId="0" nodeType="afterEffect">
                                  <p:stCondLst>
                                    <p:cond delay="0"/>
                                  </p:stCondLst>
                                  <p:childTnLst>
                                    <p:set>
                                      <p:cBhvr>
                                        <p:cTn id="197" dur="1" fill="hold">
                                          <p:stCondLst>
                                            <p:cond delay="0"/>
                                          </p:stCondLst>
                                        </p:cTn>
                                        <p:tgtEl>
                                          <p:spTgt spid="91"/>
                                        </p:tgtEl>
                                        <p:attrNameLst>
                                          <p:attrName>style.visibility</p:attrName>
                                        </p:attrNameLst>
                                      </p:cBhvr>
                                      <p:to>
                                        <p:strVal val="visible"/>
                                      </p:to>
                                    </p:set>
                                  </p:childTnLst>
                                </p:cTn>
                              </p:par>
                            </p:childTnLst>
                          </p:cTn>
                        </p:par>
                        <p:par>
                          <p:cTn id="198" fill="hold">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9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2" presetClass="entr" presetSubtype="2" fill="hold" grpId="0" nodeType="clickEffect">
                                  <p:stCondLst>
                                    <p:cond delay="0"/>
                                  </p:stCondLst>
                                  <p:childTnLst>
                                    <p:set>
                                      <p:cBhvr>
                                        <p:cTn id="204" dur="1" fill="hold">
                                          <p:stCondLst>
                                            <p:cond delay="0"/>
                                          </p:stCondLst>
                                        </p:cTn>
                                        <p:tgtEl>
                                          <p:spTgt spid="84"/>
                                        </p:tgtEl>
                                        <p:attrNameLst>
                                          <p:attrName>style.visibility</p:attrName>
                                        </p:attrNameLst>
                                      </p:cBhvr>
                                      <p:to>
                                        <p:strVal val="visible"/>
                                      </p:to>
                                    </p:set>
                                    <p:animEffect transition="in" filter="slide(fromRight)">
                                      <p:cBhvr>
                                        <p:cTn id="205" dur="500"/>
                                        <p:tgtEl>
                                          <p:spTgt spid="84"/>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mph" presetSubtype="2" fill="hold" nodeType="clickEffect">
                                  <p:stCondLst>
                                    <p:cond delay="0"/>
                                  </p:stCondLst>
                                  <p:childTnLst>
                                    <p:animClr clrSpc="rgb" dir="cw">
                                      <p:cBhvr>
                                        <p:cTn id="209" dur="500" fill="hold"/>
                                        <p:tgtEl>
                                          <p:spTgt spid="37"/>
                                        </p:tgtEl>
                                        <p:attrNameLst>
                                          <p:attrName>fillcolor</p:attrName>
                                        </p:attrNameLst>
                                      </p:cBhvr>
                                      <p:to>
                                        <a:srgbClr val="FFDBB7"/>
                                      </p:to>
                                    </p:animClr>
                                    <p:set>
                                      <p:cBhvr>
                                        <p:cTn id="210" dur="500" fill="hold"/>
                                        <p:tgtEl>
                                          <p:spTgt spid="37"/>
                                        </p:tgtEl>
                                        <p:attrNameLst>
                                          <p:attrName>fill.type</p:attrName>
                                        </p:attrNameLst>
                                      </p:cBhvr>
                                      <p:to>
                                        <p:strVal val="solid"/>
                                      </p:to>
                                    </p:set>
                                    <p:set>
                                      <p:cBhvr>
                                        <p:cTn id="211" dur="500" fill="hold"/>
                                        <p:tgtEl>
                                          <p:spTgt spid="37"/>
                                        </p:tgtEl>
                                        <p:attrNameLst>
                                          <p:attrName>fill.on</p:attrName>
                                        </p:attrNameLst>
                                      </p:cBhvr>
                                      <p:to>
                                        <p:strVal val="tru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grpId="0" nodeType="clickEffect">
                                  <p:stCondLst>
                                    <p:cond delay="0"/>
                                  </p:stCondLst>
                                  <p:childTnLst>
                                    <p:set>
                                      <p:cBhvr>
                                        <p:cTn id="215" dur="1" fill="hold">
                                          <p:stCondLst>
                                            <p:cond delay="0"/>
                                          </p:stCondLst>
                                        </p:cTn>
                                        <p:tgtEl>
                                          <p:spTgt spid="72"/>
                                        </p:tgtEl>
                                        <p:attrNameLst>
                                          <p:attrName>style.visibility</p:attrName>
                                        </p:attrNameLst>
                                      </p:cBhvr>
                                      <p:to>
                                        <p:strVal val="visible"/>
                                      </p:to>
                                    </p:set>
                                    <p:animEffect transition="in" filter="wipe(up)">
                                      <p:cBhvr>
                                        <p:cTn id="216" dur="500"/>
                                        <p:tgtEl>
                                          <p:spTgt spid="72"/>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500" fill="hold"/>
                                        <p:tgtEl>
                                          <p:spTgt spid="41"/>
                                        </p:tgtEl>
                                        <p:attrNameLst>
                                          <p:attrName>fillcolor</p:attrName>
                                        </p:attrNameLst>
                                      </p:cBhvr>
                                      <p:to>
                                        <a:srgbClr val="FFDBB7"/>
                                      </p:to>
                                    </p:animClr>
                                    <p:set>
                                      <p:cBhvr>
                                        <p:cTn id="221" dur="500" fill="hold"/>
                                        <p:tgtEl>
                                          <p:spTgt spid="41"/>
                                        </p:tgtEl>
                                        <p:attrNameLst>
                                          <p:attrName>fill.type</p:attrName>
                                        </p:attrNameLst>
                                      </p:cBhvr>
                                      <p:to>
                                        <p:strVal val="solid"/>
                                      </p:to>
                                    </p:set>
                                    <p:set>
                                      <p:cBhvr>
                                        <p:cTn id="222" dur="500" fill="hold"/>
                                        <p:tgtEl>
                                          <p:spTgt spid="41"/>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12" presetClass="entr" presetSubtype="2" fill="hold" grpId="0" nodeType="clickEffect">
                                  <p:stCondLst>
                                    <p:cond delay="0"/>
                                  </p:stCondLst>
                                  <p:childTnLst>
                                    <p:set>
                                      <p:cBhvr>
                                        <p:cTn id="226" dur="1" fill="hold">
                                          <p:stCondLst>
                                            <p:cond delay="0"/>
                                          </p:stCondLst>
                                        </p:cTn>
                                        <p:tgtEl>
                                          <p:spTgt spid="85"/>
                                        </p:tgtEl>
                                        <p:attrNameLst>
                                          <p:attrName>style.visibility</p:attrName>
                                        </p:attrNameLst>
                                      </p:cBhvr>
                                      <p:to>
                                        <p:strVal val="visible"/>
                                      </p:to>
                                    </p:set>
                                    <p:animEffect transition="in" filter="slide(fromRight)">
                                      <p:cBhvr>
                                        <p:cTn id="227" dur="500"/>
                                        <p:tgtEl>
                                          <p:spTgt spid="85"/>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grpId="0" nodeType="clickEffect">
                                  <p:stCondLst>
                                    <p:cond delay="0"/>
                                  </p:stCondLst>
                                  <p:childTnLst>
                                    <p:set>
                                      <p:cBhvr>
                                        <p:cTn id="231" dur="1" fill="hold">
                                          <p:stCondLst>
                                            <p:cond delay="0"/>
                                          </p:stCondLst>
                                        </p:cTn>
                                        <p:tgtEl>
                                          <p:spTgt spid="73"/>
                                        </p:tgtEl>
                                        <p:attrNameLst>
                                          <p:attrName>style.visibility</p:attrName>
                                        </p:attrNameLst>
                                      </p:cBhvr>
                                      <p:to>
                                        <p:strVal val="visible"/>
                                      </p:to>
                                    </p:set>
                                    <p:animEffect transition="in" filter="wipe(up)">
                                      <p:cBhvr>
                                        <p:cTn id="232" dur="500"/>
                                        <p:tgtEl>
                                          <p:spTgt spid="73"/>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mph" presetSubtype="2" fill="hold" nodeType="clickEffect">
                                  <p:stCondLst>
                                    <p:cond delay="0"/>
                                  </p:stCondLst>
                                  <p:childTnLst>
                                    <p:animClr clrSpc="rgb" dir="cw">
                                      <p:cBhvr>
                                        <p:cTn id="236" dur="500" fill="hold"/>
                                        <p:tgtEl>
                                          <p:spTgt spid="38"/>
                                        </p:tgtEl>
                                        <p:attrNameLst>
                                          <p:attrName>fillcolor</p:attrName>
                                        </p:attrNameLst>
                                      </p:cBhvr>
                                      <p:to>
                                        <a:srgbClr val="FFDBB7"/>
                                      </p:to>
                                    </p:animClr>
                                    <p:set>
                                      <p:cBhvr>
                                        <p:cTn id="237" dur="500" fill="hold"/>
                                        <p:tgtEl>
                                          <p:spTgt spid="38"/>
                                        </p:tgtEl>
                                        <p:attrNameLst>
                                          <p:attrName>fill.type</p:attrName>
                                        </p:attrNameLst>
                                      </p:cBhvr>
                                      <p:to>
                                        <p:strVal val="solid"/>
                                      </p:to>
                                    </p:set>
                                    <p:set>
                                      <p:cBhvr>
                                        <p:cTn id="238" dur="500" fill="hold"/>
                                        <p:tgtEl>
                                          <p:spTgt spid="38"/>
                                        </p:tgtEl>
                                        <p:attrNameLst>
                                          <p:attrName>fill.on</p:attrName>
                                        </p:attrNameLst>
                                      </p:cBhvr>
                                      <p:to>
                                        <p:strVal val="true"/>
                                      </p:to>
                                    </p:set>
                                  </p:childTnLst>
                                </p:cTn>
                              </p:par>
                            </p:childTnLst>
                          </p:cTn>
                        </p:par>
                      </p:childTnLst>
                    </p:cTn>
                  </p:par>
                  <p:par>
                    <p:cTn id="239" fill="hold">
                      <p:stCondLst>
                        <p:cond delay="indefinite"/>
                      </p:stCondLst>
                      <p:childTnLst>
                        <p:par>
                          <p:cTn id="240" fill="hold">
                            <p:stCondLst>
                              <p:cond delay="0"/>
                            </p:stCondLst>
                            <p:childTnLst>
                              <p:par>
                                <p:cTn id="241" presetID="12" presetClass="entr" presetSubtype="2" fill="hold" grpId="0" nodeType="clickEffect">
                                  <p:stCondLst>
                                    <p:cond delay="0"/>
                                  </p:stCondLst>
                                  <p:childTnLst>
                                    <p:set>
                                      <p:cBhvr>
                                        <p:cTn id="242" dur="1" fill="hold">
                                          <p:stCondLst>
                                            <p:cond delay="0"/>
                                          </p:stCondLst>
                                        </p:cTn>
                                        <p:tgtEl>
                                          <p:spTgt spid="86"/>
                                        </p:tgtEl>
                                        <p:attrNameLst>
                                          <p:attrName>style.visibility</p:attrName>
                                        </p:attrNameLst>
                                      </p:cBhvr>
                                      <p:to>
                                        <p:strVal val="visible"/>
                                      </p:to>
                                    </p:set>
                                    <p:animEffect transition="in" filter="slide(fromRight)">
                                      <p:cBhvr>
                                        <p:cTn id="243" dur="500"/>
                                        <p:tgtEl>
                                          <p:spTgt spid="86"/>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0" nodeType="clickEffect">
                                  <p:stCondLst>
                                    <p:cond delay="0"/>
                                  </p:stCondLst>
                                  <p:childTnLst>
                                    <p:set>
                                      <p:cBhvr>
                                        <p:cTn id="247" dur="1" fill="hold">
                                          <p:stCondLst>
                                            <p:cond delay="0"/>
                                          </p:stCondLst>
                                        </p:cTn>
                                        <p:tgtEl>
                                          <p:spTgt spid="74"/>
                                        </p:tgtEl>
                                        <p:attrNameLst>
                                          <p:attrName>style.visibility</p:attrName>
                                        </p:attrNameLst>
                                      </p:cBhvr>
                                      <p:to>
                                        <p:strVal val="visible"/>
                                      </p:to>
                                    </p:set>
                                    <p:animEffect transition="in" filter="wipe(down)">
                                      <p:cBhvr>
                                        <p:cTn id="248" dur="500"/>
                                        <p:tgtEl>
                                          <p:spTgt spid="74"/>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mph" presetSubtype="2" fill="hold" nodeType="clickEffect">
                                  <p:stCondLst>
                                    <p:cond delay="0"/>
                                  </p:stCondLst>
                                  <p:childTnLst>
                                    <p:animClr clrSpc="rgb" dir="cw">
                                      <p:cBhvr>
                                        <p:cTn id="252" dur="500" fill="hold"/>
                                        <p:tgtEl>
                                          <p:spTgt spid="36"/>
                                        </p:tgtEl>
                                        <p:attrNameLst>
                                          <p:attrName>fillcolor</p:attrName>
                                        </p:attrNameLst>
                                      </p:cBhvr>
                                      <p:to>
                                        <a:srgbClr val="FFDBB7"/>
                                      </p:to>
                                    </p:animClr>
                                    <p:set>
                                      <p:cBhvr>
                                        <p:cTn id="253" dur="500" fill="hold"/>
                                        <p:tgtEl>
                                          <p:spTgt spid="36"/>
                                        </p:tgtEl>
                                        <p:attrNameLst>
                                          <p:attrName>fill.type</p:attrName>
                                        </p:attrNameLst>
                                      </p:cBhvr>
                                      <p:to>
                                        <p:strVal val="solid"/>
                                      </p:to>
                                    </p:set>
                                    <p:set>
                                      <p:cBhvr>
                                        <p:cTn id="254" dur="500" fill="hold"/>
                                        <p:tgtEl>
                                          <p:spTgt spid="36"/>
                                        </p:tgtEl>
                                        <p:attrNameLst>
                                          <p:attrName>fill.on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12" presetClass="entr" presetSubtype="2" fill="hold" grpId="0" nodeType="clickEffect">
                                  <p:stCondLst>
                                    <p:cond delay="0"/>
                                  </p:stCondLst>
                                  <p:childTnLst>
                                    <p:set>
                                      <p:cBhvr>
                                        <p:cTn id="258" dur="1" fill="hold">
                                          <p:stCondLst>
                                            <p:cond delay="0"/>
                                          </p:stCondLst>
                                        </p:cTn>
                                        <p:tgtEl>
                                          <p:spTgt spid="87"/>
                                        </p:tgtEl>
                                        <p:attrNameLst>
                                          <p:attrName>style.visibility</p:attrName>
                                        </p:attrNameLst>
                                      </p:cBhvr>
                                      <p:to>
                                        <p:strVal val="visible"/>
                                      </p:to>
                                    </p:set>
                                    <p:animEffect transition="in" filter="slide(fromRight)">
                                      <p:cBhvr>
                                        <p:cTn id="259" dur="500"/>
                                        <p:tgtEl>
                                          <p:spTgt spid="87"/>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1" fill="hold" grpId="0" nodeType="clickEffect">
                                  <p:stCondLst>
                                    <p:cond delay="0"/>
                                  </p:stCondLst>
                                  <p:childTnLst>
                                    <p:set>
                                      <p:cBhvr>
                                        <p:cTn id="263" dur="1" fill="hold">
                                          <p:stCondLst>
                                            <p:cond delay="0"/>
                                          </p:stCondLst>
                                        </p:cTn>
                                        <p:tgtEl>
                                          <p:spTgt spid="75"/>
                                        </p:tgtEl>
                                        <p:attrNameLst>
                                          <p:attrName>style.visibility</p:attrName>
                                        </p:attrNameLst>
                                      </p:cBhvr>
                                      <p:to>
                                        <p:strVal val="visible"/>
                                      </p:to>
                                    </p:set>
                                    <p:animEffect transition="in" filter="wipe(up)">
                                      <p:cBhvr>
                                        <p:cTn id="264" dur="500"/>
                                        <p:tgtEl>
                                          <p:spTgt spid="75"/>
                                        </p:tgtEl>
                                      </p:cBhvr>
                                    </p:animEffect>
                                  </p:childTnLst>
                                </p:cTn>
                              </p:par>
                            </p:childTnLst>
                          </p:cTn>
                        </p:par>
                      </p:childTnLst>
                    </p:cTn>
                  </p:par>
                  <p:par>
                    <p:cTn id="265" fill="hold">
                      <p:stCondLst>
                        <p:cond delay="indefinite"/>
                      </p:stCondLst>
                      <p:childTnLst>
                        <p:par>
                          <p:cTn id="266" fill="hold">
                            <p:stCondLst>
                              <p:cond delay="0"/>
                            </p:stCondLst>
                            <p:childTnLst>
                              <p:par>
                                <p:cTn id="267" presetID="1" presetClass="emph" presetSubtype="2" fill="hold" nodeType="clickEffect">
                                  <p:stCondLst>
                                    <p:cond delay="0"/>
                                  </p:stCondLst>
                                  <p:childTnLst>
                                    <p:animClr clrSpc="rgb" dir="cw">
                                      <p:cBhvr>
                                        <p:cTn id="268" dur="500" fill="hold"/>
                                        <p:tgtEl>
                                          <p:spTgt spid="43"/>
                                        </p:tgtEl>
                                        <p:attrNameLst>
                                          <p:attrName>fillcolor</p:attrName>
                                        </p:attrNameLst>
                                      </p:cBhvr>
                                      <p:to>
                                        <a:srgbClr val="FFDBB7"/>
                                      </p:to>
                                    </p:animClr>
                                    <p:set>
                                      <p:cBhvr>
                                        <p:cTn id="269" dur="500" fill="hold"/>
                                        <p:tgtEl>
                                          <p:spTgt spid="43"/>
                                        </p:tgtEl>
                                        <p:attrNameLst>
                                          <p:attrName>fill.type</p:attrName>
                                        </p:attrNameLst>
                                      </p:cBhvr>
                                      <p:to>
                                        <p:strVal val="solid"/>
                                      </p:to>
                                    </p:set>
                                    <p:set>
                                      <p:cBhvr>
                                        <p:cTn id="270" dur="500" fill="hold"/>
                                        <p:tgtEl>
                                          <p:spTgt spid="43"/>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2" presetClass="entr" presetSubtype="2" fill="hold" grpId="0" nodeType="clickEffect">
                                  <p:stCondLst>
                                    <p:cond delay="0"/>
                                  </p:stCondLst>
                                  <p:childTnLst>
                                    <p:set>
                                      <p:cBhvr>
                                        <p:cTn id="274" dur="1" fill="hold">
                                          <p:stCondLst>
                                            <p:cond delay="0"/>
                                          </p:stCondLst>
                                        </p:cTn>
                                        <p:tgtEl>
                                          <p:spTgt spid="88"/>
                                        </p:tgtEl>
                                        <p:attrNameLst>
                                          <p:attrName>style.visibility</p:attrName>
                                        </p:attrNameLst>
                                      </p:cBhvr>
                                      <p:to>
                                        <p:strVal val="visible"/>
                                      </p:to>
                                    </p:set>
                                    <p:animEffect transition="in" filter="slide(fromRight)">
                                      <p:cBhvr>
                                        <p:cTn id="275" dur="500"/>
                                        <p:tgtEl>
                                          <p:spTgt spid="88"/>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76"/>
                                        </p:tgtEl>
                                        <p:attrNameLst>
                                          <p:attrName>style.visibility</p:attrName>
                                        </p:attrNameLst>
                                      </p:cBhvr>
                                      <p:to>
                                        <p:strVal val="visible"/>
                                      </p:to>
                                    </p:set>
                                    <p:animEffect transition="in" filter="wipe(down)">
                                      <p:cBhvr>
                                        <p:cTn id="280" dur="500"/>
                                        <p:tgtEl>
                                          <p:spTgt spid="76"/>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mph" presetSubtype="2" fill="hold" nodeType="clickEffect">
                                  <p:stCondLst>
                                    <p:cond delay="0"/>
                                  </p:stCondLst>
                                  <p:childTnLst>
                                    <p:animClr clrSpc="rgb" dir="cw">
                                      <p:cBhvr>
                                        <p:cTn id="284" dur="500" fill="hold"/>
                                        <p:tgtEl>
                                          <p:spTgt spid="42"/>
                                        </p:tgtEl>
                                        <p:attrNameLst>
                                          <p:attrName>fillcolor</p:attrName>
                                        </p:attrNameLst>
                                      </p:cBhvr>
                                      <p:to>
                                        <a:srgbClr val="FFDBB7"/>
                                      </p:to>
                                    </p:animClr>
                                    <p:set>
                                      <p:cBhvr>
                                        <p:cTn id="285" dur="500" fill="hold"/>
                                        <p:tgtEl>
                                          <p:spTgt spid="42"/>
                                        </p:tgtEl>
                                        <p:attrNameLst>
                                          <p:attrName>fill.type</p:attrName>
                                        </p:attrNameLst>
                                      </p:cBhvr>
                                      <p:to>
                                        <p:strVal val="solid"/>
                                      </p:to>
                                    </p:set>
                                    <p:set>
                                      <p:cBhvr>
                                        <p:cTn id="286" dur="500" fill="hold"/>
                                        <p:tgtEl>
                                          <p:spTgt spid="42"/>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12" presetClass="entr" presetSubtype="2"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Effect transition="in" filter="slide(fromRight)">
                                      <p:cBhvr>
                                        <p:cTn id="291" dur="500"/>
                                        <p:tgtEl>
                                          <p:spTgt spid="89"/>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1" fill="hold" grpId="0" nodeType="clickEffect">
                                  <p:stCondLst>
                                    <p:cond delay="0"/>
                                  </p:stCondLst>
                                  <p:childTnLst>
                                    <p:set>
                                      <p:cBhvr>
                                        <p:cTn id="295" dur="1" fill="hold">
                                          <p:stCondLst>
                                            <p:cond delay="0"/>
                                          </p:stCondLst>
                                        </p:cTn>
                                        <p:tgtEl>
                                          <p:spTgt spid="77"/>
                                        </p:tgtEl>
                                        <p:attrNameLst>
                                          <p:attrName>style.visibility</p:attrName>
                                        </p:attrNameLst>
                                      </p:cBhvr>
                                      <p:to>
                                        <p:strVal val="visible"/>
                                      </p:to>
                                    </p:set>
                                    <p:animEffect transition="in" filter="wipe(up)">
                                      <p:cBhvr>
                                        <p:cTn id="296" dur="500"/>
                                        <p:tgtEl>
                                          <p:spTgt spid="77"/>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4" fill="hold" grpId="0" nodeType="clickEffect">
                                  <p:stCondLst>
                                    <p:cond delay="0"/>
                                  </p:stCondLst>
                                  <p:childTnLst>
                                    <p:set>
                                      <p:cBhvr>
                                        <p:cTn id="300" dur="1" fill="hold">
                                          <p:stCondLst>
                                            <p:cond delay="0"/>
                                          </p:stCondLst>
                                        </p:cTn>
                                        <p:tgtEl>
                                          <p:spTgt spid="78"/>
                                        </p:tgtEl>
                                        <p:attrNameLst>
                                          <p:attrName>style.visibility</p:attrName>
                                        </p:attrNameLst>
                                      </p:cBhvr>
                                      <p:to>
                                        <p:strVal val="visible"/>
                                      </p:to>
                                    </p:set>
                                    <p:animEffect transition="in" filter="wipe(down)">
                                      <p:cBhvr>
                                        <p:cTn id="301" dur="500"/>
                                        <p:tgtEl>
                                          <p:spTgt spid="78"/>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1" fill="hold" grpId="0" nodeType="clickEffect">
                                  <p:stCondLst>
                                    <p:cond delay="0"/>
                                  </p:stCondLst>
                                  <p:childTnLst>
                                    <p:set>
                                      <p:cBhvr>
                                        <p:cTn id="305" dur="1" fill="hold">
                                          <p:stCondLst>
                                            <p:cond delay="0"/>
                                          </p:stCondLst>
                                        </p:cTn>
                                        <p:tgtEl>
                                          <p:spTgt spid="79"/>
                                        </p:tgtEl>
                                        <p:attrNameLst>
                                          <p:attrName>style.visibility</p:attrName>
                                        </p:attrNameLst>
                                      </p:cBhvr>
                                      <p:to>
                                        <p:strVal val="visible"/>
                                      </p:to>
                                    </p:set>
                                    <p:animEffect transition="in" filter="wipe(up)">
                                      <p:cBhvr>
                                        <p:cTn id="306" dur="500"/>
                                        <p:tgtEl>
                                          <p:spTgt spid="79"/>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grpId="0" nodeType="clickEffect">
                                  <p:stCondLst>
                                    <p:cond delay="0"/>
                                  </p:stCondLst>
                                  <p:childTnLst>
                                    <p:set>
                                      <p:cBhvr>
                                        <p:cTn id="310" dur="1" fill="hold">
                                          <p:stCondLst>
                                            <p:cond delay="0"/>
                                          </p:stCondLst>
                                        </p:cTn>
                                        <p:tgtEl>
                                          <p:spTgt spid="80"/>
                                        </p:tgtEl>
                                        <p:attrNameLst>
                                          <p:attrName>style.visibility</p:attrName>
                                        </p:attrNameLst>
                                      </p:cBhvr>
                                      <p:to>
                                        <p:strVal val="visible"/>
                                      </p:to>
                                    </p:set>
                                    <p:animEffect transition="in" filter="wipe(down)">
                                      <p:cBhvr>
                                        <p:cTn id="311" dur="500"/>
                                        <p:tgtEl>
                                          <p:spTgt spid="80"/>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4" fill="hold" grpId="0" nodeType="clickEffect">
                                  <p:stCondLst>
                                    <p:cond delay="0"/>
                                  </p:stCondLst>
                                  <p:childTnLst>
                                    <p:set>
                                      <p:cBhvr>
                                        <p:cTn id="315" dur="1" fill="hold">
                                          <p:stCondLst>
                                            <p:cond delay="0"/>
                                          </p:stCondLst>
                                        </p:cTn>
                                        <p:tgtEl>
                                          <p:spTgt spid="81"/>
                                        </p:tgtEl>
                                        <p:attrNameLst>
                                          <p:attrName>style.visibility</p:attrName>
                                        </p:attrNameLst>
                                      </p:cBhvr>
                                      <p:to>
                                        <p:strVal val="visible"/>
                                      </p:to>
                                    </p:set>
                                    <p:animEffect transition="in" filter="wipe(down)">
                                      <p:cBhvr>
                                        <p:cTn id="316" dur="500"/>
                                        <p:tgtEl>
                                          <p:spTgt spid="81"/>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grpId="0" nodeType="clickEffect">
                                  <p:stCondLst>
                                    <p:cond delay="0"/>
                                  </p:stCondLst>
                                  <p:childTnLst>
                                    <p:set>
                                      <p:cBhvr>
                                        <p:cTn id="320" dur="1" fill="hold">
                                          <p:stCondLst>
                                            <p:cond delay="0"/>
                                          </p:stCondLst>
                                        </p:cTn>
                                        <p:tgtEl>
                                          <p:spTgt spid="82"/>
                                        </p:tgtEl>
                                        <p:attrNameLst>
                                          <p:attrName>style.visibility</p:attrName>
                                        </p:attrNameLst>
                                      </p:cBhvr>
                                      <p:to>
                                        <p:strVal val="visible"/>
                                      </p:to>
                                    </p:set>
                                    <p:animEffect transition="in" filter="wipe(left)">
                                      <p:cBhvr>
                                        <p:cTn id="321" dur="500"/>
                                        <p:tgtEl>
                                          <p:spTgt spid="82"/>
                                        </p:tgtEl>
                                      </p:cBhvr>
                                    </p:animEffect>
                                  </p:childTnLst>
                                </p:cTn>
                              </p:par>
                            </p:childTnLst>
                          </p:cTn>
                        </p:par>
                      </p:childTnLst>
                    </p:cTn>
                  </p:par>
                  <p:par>
                    <p:cTn id="322" fill="hold">
                      <p:stCondLst>
                        <p:cond delay="indefinite"/>
                      </p:stCondLst>
                      <p:childTnLst>
                        <p:par>
                          <p:cTn id="323" fill="hold">
                            <p:stCondLst>
                              <p:cond delay="0"/>
                            </p:stCondLst>
                            <p:childTnLst>
                              <p:par>
                                <p:cTn id="324" presetID="1" presetClass="emph" presetSubtype="2" fill="hold" nodeType="clickEffect">
                                  <p:stCondLst>
                                    <p:cond delay="0"/>
                                  </p:stCondLst>
                                  <p:childTnLst>
                                    <p:animClr clrSpc="rgb" dir="cw">
                                      <p:cBhvr>
                                        <p:cTn id="325" dur="500" fill="hold"/>
                                        <p:tgtEl>
                                          <p:spTgt spid="39"/>
                                        </p:tgtEl>
                                        <p:attrNameLst>
                                          <p:attrName>fillcolor</p:attrName>
                                        </p:attrNameLst>
                                      </p:cBhvr>
                                      <p:to>
                                        <a:srgbClr val="FFDBB7"/>
                                      </p:to>
                                    </p:animClr>
                                    <p:set>
                                      <p:cBhvr>
                                        <p:cTn id="326" dur="500" fill="hold"/>
                                        <p:tgtEl>
                                          <p:spTgt spid="39"/>
                                        </p:tgtEl>
                                        <p:attrNameLst>
                                          <p:attrName>fill.type</p:attrName>
                                        </p:attrNameLst>
                                      </p:cBhvr>
                                      <p:to>
                                        <p:strVal val="solid"/>
                                      </p:to>
                                    </p:set>
                                    <p:set>
                                      <p:cBhvr>
                                        <p:cTn id="327" dur="500" fill="hold"/>
                                        <p:tgtEl>
                                          <p:spTgt spid="39"/>
                                        </p:tgtEl>
                                        <p:attrNameLst>
                                          <p:attrName>fill.on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2" presetClass="entr" presetSubtype="2" fill="hold" grpId="0" nodeType="click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slide(fromRight)">
                                      <p:cBhvr>
                                        <p:cTn id="332" dur="500"/>
                                        <p:tgtEl>
                                          <p:spTgt spid="90"/>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2" fill="hold" grpId="0" nodeType="clickEffect">
                                  <p:stCondLst>
                                    <p:cond delay="0"/>
                                  </p:stCondLst>
                                  <p:childTnLst>
                                    <p:set>
                                      <p:cBhvr>
                                        <p:cTn id="336" dur="1" fill="hold">
                                          <p:stCondLst>
                                            <p:cond delay="0"/>
                                          </p:stCondLst>
                                        </p:cTn>
                                        <p:tgtEl>
                                          <p:spTgt spid="83"/>
                                        </p:tgtEl>
                                        <p:attrNameLst>
                                          <p:attrName>style.visibility</p:attrName>
                                        </p:attrNameLst>
                                      </p:cBhvr>
                                      <p:to>
                                        <p:strVal val="visible"/>
                                      </p:to>
                                    </p:set>
                                    <p:animEffect transition="in" filter="wipe(right)">
                                      <p:cBhvr>
                                        <p:cTn id="337" dur="500"/>
                                        <p:tgtEl>
                                          <p:spTgt spid="83"/>
                                        </p:tgtEl>
                                      </p:cBhvr>
                                    </p:animEffect>
                                  </p:childTnLst>
                                </p:cTn>
                              </p:par>
                            </p:childTnLst>
                          </p:cTn>
                        </p:par>
                        <p:par>
                          <p:cTn id="338" fill="hold">
                            <p:stCondLst>
                              <p:cond delay="500"/>
                            </p:stCondLst>
                            <p:childTnLst>
                              <p:par>
                                <p:cTn id="339" presetID="1" presetClass="entr" presetSubtype="0" fill="hold" grpId="0" nodeType="afterEffect">
                                  <p:stCondLst>
                                    <p:cond delay="0"/>
                                  </p:stCondLst>
                                  <p:childTnLst>
                                    <p:set>
                                      <p:cBhvr>
                                        <p:cTn id="340" dur="1" fill="hold">
                                          <p:stCondLst>
                                            <p:cond delay="0"/>
                                          </p:stCondLst>
                                        </p:cTn>
                                        <p:tgtEl>
                                          <p:spTgt spid="92"/>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4" presetClass="entr" presetSubtype="16" fill="hold" grpId="0" nodeType="clickEffect">
                                  <p:stCondLst>
                                    <p:cond delay="0"/>
                                  </p:stCondLst>
                                  <p:childTnLst>
                                    <p:set>
                                      <p:cBhvr>
                                        <p:cTn id="344" dur="1" fill="hold">
                                          <p:stCondLst>
                                            <p:cond delay="0"/>
                                          </p:stCondLst>
                                        </p:cTn>
                                        <p:tgtEl>
                                          <p:spTgt spid="94"/>
                                        </p:tgtEl>
                                        <p:attrNameLst>
                                          <p:attrName>style.visibility</p:attrName>
                                        </p:attrNameLst>
                                      </p:cBhvr>
                                      <p:to>
                                        <p:strVal val="visible"/>
                                      </p:to>
                                    </p:set>
                                    <p:animEffect transition="in" filter="box(in)">
                                      <p:cBhvr>
                                        <p:cTn id="34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p:bldP spid="68" grpId="0"/>
      <p:bldP spid="69" grpId="0"/>
      <p:bldP spid="70" grpId="0"/>
      <p:bldP spid="71" grpId="0"/>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2" grpId="0"/>
      <p:bldP spid="93" grpId="0"/>
      <p:bldP spid="9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b="1"/>
              <a:t>无向连通图的</a:t>
            </a:r>
            <a:r>
              <a:rPr lang="en-US" altLang="zh-CN" b="1"/>
              <a:t>DFS</a:t>
            </a:r>
            <a:r>
              <a:rPr lang="zh-CN" altLang="zh-CN" b="1" smtClean="0"/>
              <a:t>遍历</a:t>
            </a:r>
            <a:endParaRPr lang="zh-CN" altLang="en-US"/>
          </a:p>
        </p:txBody>
      </p:sp>
      <p:pic>
        <p:nvPicPr>
          <p:cNvPr id="4" name="图片 3"/>
          <p:cNvPicPr/>
          <p:nvPr/>
        </p:nvPicPr>
        <p:blipFill>
          <a:blip r:embed="rId2"/>
          <a:stretch>
            <a:fillRect/>
          </a:stretch>
        </p:blipFill>
        <p:spPr>
          <a:xfrm>
            <a:off x="7851734" y="1125538"/>
            <a:ext cx="3888432" cy="2087438"/>
          </a:xfrm>
          <a:prstGeom prst="rect">
            <a:avLst/>
          </a:prstGeom>
        </p:spPr>
      </p:pic>
      <p:sp>
        <p:nvSpPr>
          <p:cNvPr id="5" name="矩形 4"/>
          <p:cNvSpPr/>
          <p:nvPr/>
        </p:nvSpPr>
        <p:spPr>
          <a:xfrm>
            <a:off x="8570491" y="3429000"/>
            <a:ext cx="2394245" cy="446276"/>
          </a:xfrm>
          <a:prstGeom prst="rect">
            <a:avLst/>
          </a:prstGeom>
        </p:spPr>
        <p:txBody>
          <a:bodyPr wrap="none">
            <a:spAutoFit/>
          </a:bodyPr>
          <a:lstStyle/>
          <a:p>
            <a:r>
              <a:rPr lang="en-US" altLang="zh-CN"/>
              <a:t>DFS</a:t>
            </a:r>
            <a:r>
              <a:rPr lang="zh-CN" altLang="zh-CN"/>
              <a:t>遍历示意图</a:t>
            </a:r>
            <a:r>
              <a:rPr lang="en-US" altLang="zh-CN"/>
              <a:t>G</a:t>
            </a:r>
            <a:r>
              <a:rPr lang="en-US" altLang="zh-CN" baseline="-25000"/>
              <a:t>7</a:t>
            </a:r>
            <a:endParaRPr lang="zh-CN" altLang="zh-CN"/>
          </a:p>
        </p:txBody>
      </p:sp>
      <p:sp>
        <p:nvSpPr>
          <p:cNvPr id="6" name="矩形 5"/>
          <p:cNvSpPr/>
          <p:nvPr/>
        </p:nvSpPr>
        <p:spPr>
          <a:xfrm>
            <a:off x="982638" y="997565"/>
            <a:ext cx="6480720" cy="5755422"/>
          </a:xfrm>
          <a:prstGeom prst="rect">
            <a:avLst/>
          </a:prstGeom>
        </p:spPr>
        <p:txBody>
          <a:bodyPr wrap="square">
            <a:spAutoFit/>
          </a:bodyPr>
          <a:lstStyle/>
          <a:p>
            <a:r>
              <a:rPr lang="zh-CN" altLang="zh-CN"/>
              <a:t>深度优先遍历的过程相当于如下游览过程：</a:t>
            </a:r>
          </a:p>
          <a:p>
            <a:r>
              <a:rPr lang="zh-CN" altLang="zh-CN"/>
              <a:t>（</a:t>
            </a:r>
            <a:r>
              <a:rPr lang="en-US" altLang="zh-CN"/>
              <a:t>1</a:t>
            </a:r>
            <a:r>
              <a:rPr lang="zh-CN" altLang="zh-CN"/>
              <a:t>）到达</a:t>
            </a:r>
            <a:r>
              <a:rPr lang="en-US" altLang="zh-CN"/>
              <a:t>0</a:t>
            </a:r>
            <a:r>
              <a:rPr lang="zh-CN" altLang="zh-CN"/>
              <a:t>地游览；</a:t>
            </a:r>
          </a:p>
          <a:p>
            <a:r>
              <a:rPr lang="zh-CN" altLang="zh-CN"/>
              <a:t>（</a:t>
            </a:r>
            <a:r>
              <a:rPr lang="en-US" altLang="zh-CN"/>
              <a:t>2</a:t>
            </a:r>
            <a:r>
              <a:rPr lang="zh-CN" altLang="zh-CN"/>
              <a:t>）选择</a:t>
            </a:r>
            <a:r>
              <a:rPr lang="en-US" altLang="zh-CN"/>
              <a:t>0</a:t>
            </a:r>
            <a:r>
              <a:rPr lang="zh-CN" altLang="zh-CN"/>
              <a:t>的相邻景点</a:t>
            </a:r>
            <a:r>
              <a:rPr lang="en-US" altLang="zh-CN">
                <a:solidFill>
                  <a:srgbClr val="FF0000"/>
                </a:solidFill>
              </a:rPr>
              <a:t>1</a:t>
            </a:r>
            <a:r>
              <a:rPr lang="zh-CN" altLang="zh-CN">
                <a:solidFill>
                  <a:srgbClr val="FF0000"/>
                </a:solidFill>
              </a:rPr>
              <a:t>或</a:t>
            </a:r>
            <a:r>
              <a:rPr lang="en-US" altLang="zh-CN">
                <a:solidFill>
                  <a:srgbClr val="FF0000"/>
                </a:solidFill>
              </a:rPr>
              <a:t>5</a:t>
            </a:r>
            <a:r>
              <a:rPr lang="zh-CN" altLang="zh-CN"/>
              <a:t>游览，假设选择</a:t>
            </a:r>
            <a:r>
              <a:rPr lang="en-US" altLang="zh-CN"/>
              <a:t>1</a:t>
            </a:r>
            <a:r>
              <a:rPr lang="zh-CN" altLang="zh-CN"/>
              <a:t>游览；</a:t>
            </a:r>
          </a:p>
          <a:p>
            <a:r>
              <a:rPr lang="zh-CN" altLang="zh-CN"/>
              <a:t>（</a:t>
            </a:r>
            <a:r>
              <a:rPr lang="en-US" altLang="zh-CN"/>
              <a:t>3</a:t>
            </a:r>
            <a:r>
              <a:rPr lang="zh-CN" altLang="zh-CN"/>
              <a:t>）选择</a:t>
            </a:r>
            <a:r>
              <a:rPr lang="en-US" altLang="zh-CN"/>
              <a:t>1</a:t>
            </a:r>
            <a:r>
              <a:rPr lang="zh-CN" altLang="zh-CN"/>
              <a:t>的未玩过相邻景点</a:t>
            </a:r>
            <a:r>
              <a:rPr lang="en-US" altLang="zh-CN"/>
              <a:t>2</a:t>
            </a:r>
            <a:r>
              <a:rPr lang="zh-CN" altLang="zh-CN"/>
              <a:t>游览；</a:t>
            </a:r>
          </a:p>
          <a:p>
            <a:r>
              <a:rPr lang="zh-CN" altLang="zh-CN"/>
              <a:t>（</a:t>
            </a:r>
            <a:r>
              <a:rPr lang="en-US" altLang="zh-CN"/>
              <a:t>4</a:t>
            </a:r>
            <a:r>
              <a:rPr lang="zh-CN" altLang="zh-CN"/>
              <a:t>）选择</a:t>
            </a:r>
            <a:r>
              <a:rPr lang="en-US" altLang="zh-CN"/>
              <a:t>2</a:t>
            </a:r>
            <a:r>
              <a:rPr lang="zh-CN" altLang="zh-CN"/>
              <a:t>的未玩过相邻景点，假设选择</a:t>
            </a:r>
            <a:r>
              <a:rPr lang="en-US" altLang="zh-CN"/>
              <a:t>3</a:t>
            </a:r>
            <a:r>
              <a:rPr lang="zh-CN" altLang="zh-CN"/>
              <a:t>游览；</a:t>
            </a:r>
          </a:p>
          <a:p>
            <a:r>
              <a:rPr lang="zh-CN" altLang="zh-CN"/>
              <a:t>（</a:t>
            </a:r>
            <a:r>
              <a:rPr lang="en-US" altLang="zh-CN"/>
              <a:t>5</a:t>
            </a:r>
            <a:r>
              <a:rPr lang="zh-CN" altLang="zh-CN"/>
              <a:t>）</a:t>
            </a:r>
            <a:r>
              <a:rPr lang="en-US" altLang="zh-CN"/>
              <a:t>3</a:t>
            </a:r>
            <a:r>
              <a:rPr lang="zh-CN" altLang="zh-CN"/>
              <a:t>已没有未玩过的相邻景点，则退回到</a:t>
            </a:r>
            <a:r>
              <a:rPr lang="en-US" altLang="zh-CN"/>
              <a:t>2</a:t>
            </a:r>
            <a:r>
              <a:rPr lang="zh-CN" altLang="zh-CN"/>
              <a:t>；选择</a:t>
            </a:r>
            <a:r>
              <a:rPr lang="en-US" altLang="zh-CN"/>
              <a:t>2</a:t>
            </a:r>
            <a:r>
              <a:rPr lang="zh-CN" altLang="zh-CN"/>
              <a:t>的未玩过的相邻景点</a:t>
            </a:r>
            <a:r>
              <a:rPr lang="en-US" altLang="zh-CN"/>
              <a:t>5</a:t>
            </a:r>
            <a:r>
              <a:rPr lang="zh-CN" altLang="zh-CN"/>
              <a:t>游览；</a:t>
            </a:r>
          </a:p>
          <a:p>
            <a:r>
              <a:rPr lang="zh-CN" altLang="zh-CN"/>
              <a:t>（</a:t>
            </a:r>
            <a:r>
              <a:rPr lang="en-US" altLang="zh-CN"/>
              <a:t>6</a:t>
            </a:r>
            <a:r>
              <a:rPr lang="zh-CN" altLang="zh-CN"/>
              <a:t>）在</a:t>
            </a:r>
            <a:r>
              <a:rPr lang="en-US" altLang="zh-CN"/>
              <a:t>5</a:t>
            </a:r>
            <a:r>
              <a:rPr lang="zh-CN" altLang="zh-CN"/>
              <a:t>的未玩过的相邻景点</a:t>
            </a:r>
            <a:r>
              <a:rPr lang="en-US" altLang="zh-CN">
                <a:solidFill>
                  <a:srgbClr val="FF0000"/>
                </a:solidFill>
              </a:rPr>
              <a:t>4</a:t>
            </a:r>
            <a:r>
              <a:rPr lang="zh-CN" altLang="zh-CN">
                <a:solidFill>
                  <a:srgbClr val="FF0000"/>
                </a:solidFill>
              </a:rPr>
              <a:t>、</a:t>
            </a:r>
            <a:r>
              <a:rPr lang="en-US" altLang="zh-CN">
                <a:solidFill>
                  <a:srgbClr val="FF0000"/>
                </a:solidFill>
              </a:rPr>
              <a:t>6</a:t>
            </a:r>
            <a:r>
              <a:rPr lang="zh-CN" altLang="zh-CN">
                <a:solidFill>
                  <a:srgbClr val="FF0000"/>
                </a:solidFill>
              </a:rPr>
              <a:t>、</a:t>
            </a:r>
            <a:r>
              <a:rPr lang="en-US" altLang="zh-CN">
                <a:solidFill>
                  <a:srgbClr val="FF0000"/>
                </a:solidFill>
              </a:rPr>
              <a:t>7</a:t>
            </a:r>
            <a:r>
              <a:rPr lang="zh-CN" altLang="zh-CN"/>
              <a:t>中选择，假设选择</a:t>
            </a:r>
            <a:r>
              <a:rPr lang="en-US" altLang="zh-CN"/>
              <a:t>4</a:t>
            </a:r>
            <a:r>
              <a:rPr lang="zh-CN" altLang="zh-CN"/>
              <a:t>游览；</a:t>
            </a:r>
          </a:p>
          <a:p>
            <a:r>
              <a:rPr lang="zh-CN" altLang="zh-CN"/>
              <a:t>（</a:t>
            </a:r>
            <a:r>
              <a:rPr lang="en-US" altLang="zh-CN"/>
              <a:t>7</a:t>
            </a:r>
            <a:r>
              <a:rPr lang="zh-CN" altLang="zh-CN"/>
              <a:t>）选择</a:t>
            </a:r>
            <a:r>
              <a:rPr lang="en-US" altLang="zh-CN"/>
              <a:t>4</a:t>
            </a:r>
            <a:r>
              <a:rPr lang="zh-CN" altLang="zh-CN"/>
              <a:t>的未玩过的相邻景点</a:t>
            </a:r>
            <a:r>
              <a:rPr lang="en-US" altLang="zh-CN"/>
              <a:t>6</a:t>
            </a:r>
            <a:r>
              <a:rPr lang="zh-CN" altLang="zh-CN"/>
              <a:t>游览；</a:t>
            </a:r>
          </a:p>
          <a:p>
            <a:r>
              <a:rPr lang="zh-CN" altLang="zh-CN"/>
              <a:t>（</a:t>
            </a:r>
            <a:r>
              <a:rPr lang="en-US" altLang="zh-CN"/>
              <a:t>8</a:t>
            </a:r>
            <a:r>
              <a:rPr lang="zh-CN" altLang="zh-CN"/>
              <a:t>）选择</a:t>
            </a:r>
            <a:r>
              <a:rPr lang="en-US" altLang="zh-CN"/>
              <a:t>6</a:t>
            </a:r>
            <a:r>
              <a:rPr lang="zh-CN" altLang="zh-CN"/>
              <a:t>的未玩过的相邻景点</a:t>
            </a:r>
            <a:r>
              <a:rPr lang="en-US" altLang="zh-CN"/>
              <a:t>7</a:t>
            </a:r>
            <a:r>
              <a:rPr lang="zh-CN" altLang="zh-CN"/>
              <a:t>游览；</a:t>
            </a:r>
            <a:r>
              <a:rPr lang="en-US" altLang="zh-CN"/>
              <a:t> </a:t>
            </a:r>
            <a:endParaRPr lang="zh-CN" altLang="zh-CN"/>
          </a:p>
          <a:p>
            <a:r>
              <a:rPr lang="zh-CN" altLang="zh-CN"/>
              <a:t>（</a:t>
            </a:r>
            <a:r>
              <a:rPr lang="en-US" altLang="zh-CN"/>
              <a:t>9</a:t>
            </a:r>
            <a:r>
              <a:rPr lang="zh-CN" altLang="zh-CN"/>
              <a:t>）</a:t>
            </a:r>
            <a:r>
              <a:rPr lang="en-US" altLang="zh-CN"/>
              <a:t>7</a:t>
            </a:r>
            <a:r>
              <a:rPr lang="zh-CN" altLang="zh-CN"/>
              <a:t>已经没有未玩过的相邻景点，按原路退回，即从</a:t>
            </a:r>
            <a:r>
              <a:rPr lang="en-US" altLang="zh-CN"/>
              <a:t>7</a:t>
            </a:r>
            <a:r>
              <a:rPr lang="zh-CN" altLang="zh-CN"/>
              <a:t>退到</a:t>
            </a:r>
            <a:r>
              <a:rPr lang="en-US" altLang="zh-CN"/>
              <a:t>6</a:t>
            </a:r>
            <a:r>
              <a:rPr lang="zh-CN" altLang="zh-CN"/>
              <a:t>，</a:t>
            </a:r>
            <a:r>
              <a:rPr lang="en-US" altLang="zh-CN"/>
              <a:t>6</a:t>
            </a:r>
            <a:r>
              <a:rPr lang="zh-CN" altLang="zh-CN"/>
              <a:t>退到</a:t>
            </a:r>
            <a:r>
              <a:rPr lang="en-US" altLang="zh-CN"/>
              <a:t>4</a:t>
            </a:r>
            <a:r>
              <a:rPr lang="zh-CN" altLang="zh-CN"/>
              <a:t>，</a:t>
            </a:r>
            <a:r>
              <a:rPr lang="en-US" altLang="zh-CN"/>
              <a:t>4</a:t>
            </a:r>
            <a:r>
              <a:rPr lang="zh-CN" altLang="zh-CN"/>
              <a:t>还有未玩过的相邻景点</a:t>
            </a:r>
            <a:r>
              <a:rPr lang="en-US" altLang="zh-CN"/>
              <a:t>8</a:t>
            </a:r>
            <a:r>
              <a:rPr lang="zh-CN" altLang="zh-CN"/>
              <a:t>，游览</a:t>
            </a:r>
            <a:r>
              <a:rPr lang="en-US" altLang="zh-CN"/>
              <a:t>8</a:t>
            </a:r>
            <a:r>
              <a:rPr lang="zh-CN" altLang="zh-CN"/>
              <a:t>；</a:t>
            </a:r>
          </a:p>
          <a:p>
            <a:r>
              <a:rPr lang="zh-CN" altLang="zh-CN"/>
              <a:t>（</a:t>
            </a:r>
            <a:r>
              <a:rPr lang="en-US" altLang="zh-CN"/>
              <a:t>10</a:t>
            </a:r>
            <a:r>
              <a:rPr lang="zh-CN" altLang="zh-CN"/>
              <a:t>）</a:t>
            </a:r>
            <a:r>
              <a:rPr lang="en-US" altLang="zh-CN"/>
              <a:t>8</a:t>
            </a:r>
            <a:r>
              <a:rPr lang="zh-CN" altLang="zh-CN"/>
              <a:t>已无未玩过的相邻景点，退回到</a:t>
            </a:r>
            <a:r>
              <a:rPr lang="en-US" altLang="zh-CN"/>
              <a:t>4</a:t>
            </a:r>
            <a:r>
              <a:rPr lang="zh-CN" altLang="zh-CN"/>
              <a:t>，</a:t>
            </a:r>
            <a:r>
              <a:rPr lang="en-US" altLang="zh-CN"/>
              <a:t>4</a:t>
            </a:r>
            <a:r>
              <a:rPr lang="zh-CN" altLang="zh-CN"/>
              <a:t>退回到</a:t>
            </a:r>
            <a:r>
              <a:rPr lang="en-US" altLang="zh-CN"/>
              <a:t>5</a:t>
            </a:r>
            <a:r>
              <a:rPr lang="zh-CN" altLang="zh-CN"/>
              <a:t>，</a:t>
            </a:r>
            <a:r>
              <a:rPr lang="en-US" altLang="zh-CN"/>
              <a:t>5</a:t>
            </a:r>
            <a:r>
              <a:rPr lang="zh-CN" altLang="zh-CN"/>
              <a:t>退到</a:t>
            </a:r>
            <a:r>
              <a:rPr lang="en-US" altLang="zh-CN"/>
              <a:t>2</a:t>
            </a:r>
            <a:r>
              <a:rPr lang="zh-CN" altLang="zh-CN"/>
              <a:t>，</a:t>
            </a:r>
            <a:r>
              <a:rPr lang="en-US" altLang="zh-CN"/>
              <a:t>2</a:t>
            </a:r>
            <a:r>
              <a:rPr lang="zh-CN" altLang="zh-CN"/>
              <a:t>退到</a:t>
            </a:r>
            <a:r>
              <a:rPr lang="en-US" altLang="zh-CN"/>
              <a:t>1</a:t>
            </a:r>
            <a:r>
              <a:rPr lang="zh-CN" altLang="zh-CN"/>
              <a:t>，</a:t>
            </a:r>
            <a:r>
              <a:rPr lang="en-US" altLang="zh-CN"/>
              <a:t>1</a:t>
            </a:r>
            <a:r>
              <a:rPr lang="zh-CN" altLang="zh-CN"/>
              <a:t>退到</a:t>
            </a:r>
            <a:r>
              <a:rPr lang="en-US" altLang="zh-CN"/>
              <a:t>0</a:t>
            </a:r>
            <a:r>
              <a:rPr lang="zh-CN" altLang="zh-CN"/>
              <a:t>。</a:t>
            </a:r>
            <a:endParaRPr lang="zh-CN" altLang="en-US"/>
          </a:p>
        </p:txBody>
      </p:sp>
      <p:pic>
        <p:nvPicPr>
          <p:cNvPr id="7" name="图片 6"/>
          <p:cNvPicPr/>
          <p:nvPr/>
        </p:nvPicPr>
        <p:blipFill>
          <a:blip r:embed="rId3"/>
          <a:stretch>
            <a:fillRect/>
          </a:stretch>
        </p:blipFill>
        <p:spPr>
          <a:xfrm>
            <a:off x="7877461" y="4160018"/>
            <a:ext cx="3862705" cy="2201545"/>
          </a:xfrm>
          <a:prstGeom prst="rect">
            <a:avLst/>
          </a:prstGeom>
        </p:spPr>
      </p:pic>
    </p:spTree>
    <p:extLst>
      <p:ext uri="{BB962C8B-B14F-4D97-AF65-F5344CB8AC3E}">
        <p14:creationId xmlns:p14="http://schemas.microsoft.com/office/powerpoint/2010/main" val="73358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3217685"/>
          </a:xfrm>
        </p:spPr>
        <p:txBody>
          <a:bodyPr/>
          <a:lstStyle/>
          <a:p>
            <a:r>
              <a:rPr lang="zh-CN" altLang="en-US"/>
              <a:t>深度优先搜索过程时，如遇到的顶点有多个未被访问的邻接顶点时，可以任选一个出发继续访问，比如在</a:t>
            </a:r>
            <a:r>
              <a:rPr lang="en-US" altLang="zh-CN"/>
              <a:t>G7</a:t>
            </a:r>
            <a:r>
              <a:rPr lang="zh-CN" altLang="en-US"/>
              <a:t>中，</a:t>
            </a:r>
            <a:r>
              <a:rPr lang="en-US" altLang="zh-CN"/>
              <a:t>0</a:t>
            </a:r>
            <a:r>
              <a:rPr lang="zh-CN" altLang="en-US"/>
              <a:t>访问完后，也可以选择接下来访问</a:t>
            </a:r>
            <a:r>
              <a:rPr lang="en-US" altLang="zh-CN"/>
              <a:t>5</a:t>
            </a:r>
            <a:r>
              <a:rPr lang="zh-CN" altLang="en-US"/>
              <a:t>而不是</a:t>
            </a:r>
            <a:r>
              <a:rPr lang="en-US" altLang="zh-CN"/>
              <a:t>1</a:t>
            </a:r>
            <a:r>
              <a:rPr lang="zh-CN" altLang="en-US" smtClean="0"/>
              <a:t>。</a:t>
            </a:r>
            <a:endParaRPr lang="en-US" altLang="zh-CN" smtClean="0"/>
          </a:p>
          <a:p>
            <a:r>
              <a:rPr lang="zh-CN" altLang="en-US" smtClean="0"/>
              <a:t>针对</a:t>
            </a:r>
            <a:r>
              <a:rPr lang="zh-CN" altLang="en-US"/>
              <a:t>确定的</a:t>
            </a:r>
            <a:r>
              <a:rPr lang="zh-CN" altLang="en-US">
                <a:solidFill>
                  <a:srgbClr val="FF0000"/>
                </a:solidFill>
              </a:rPr>
              <a:t>存储结构</a:t>
            </a:r>
            <a:r>
              <a:rPr lang="zh-CN" altLang="en-US"/>
              <a:t>和确定的</a:t>
            </a:r>
            <a:r>
              <a:rPr lang="zh-CN" altLang="en-US">
                <a:solidFill>
                  <a:srgbClr val="FF0000"/>
                </a:solidFill>
              </a:rPr>
              <a:t>查找邻接点</a:t>
            </a:r>
            <a:r>
              <a:rPr lang="zh-CN" altLang="en-US"/>
              <a:t>算法，遍历得到的序列是确定的。</a:t>
            </a:r>
          </a:p>
        </p:txBody>
      </p:sp>
      <p:sp>
        <p:nvSpPr>
          <p:cNvPr id="4" name="标题 2"/>
          <p:cNvSpPr>
            <a:spLocks noGrp="1"/>
          </p:cNvSpPr>
          <p:nvPr>
            <p:ph type="title"/>
          </p:nvPr>
        </p:nvSpPr>
        <p:spPr/>
        <p:txBody>
          <a:bodyPr>
            <a:normAutofit fontScale="90000"/>
          </a:bodyPr>
          <a:lstStyle/>
          <a:p>
            <a:r>
              <a:rPr lang="zh-CN" altLang="zh-CN" b="1"/>
              <a:t>无向连通图的</a:t>
            </a:r>
            <a:r>
              <a:rPr lang="en-US" altLang="zh-CN" b="1"/>
              <a:t>DFS</a:t>
            </a:r>
            <a:r>
              <a:rPr lang="zh-CN" altLang="zh-CN" b="1" smtClean="0"/>
              <a:t>遍历</a:t>
            </a:r>
            <a:endParaRPr lang="zh-CN" altLang="en-US"/>
          </a:p>
        </p:txBody>
      </p:sp>
    </p:spTree>
    <p:extLst>
      <p:ext uri="{BB962C8B-B14F-4D97-AF65-F5344CB8AC3E}">
        <p14:creationId xmlns:p14="http://schemas.microsoft.com/office/powerpoint/2010/main" val="88697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搜索路径对应的生成树</a:t>
            </a:r>
            <a:endParaRPr lang="zh-CN" altLang="en-US"/>
          </a:p>
        </p:txBody>
      </p:sp>
      <p:sp>
        <p:nvSpPr>
          <p:cNvPr id="3" name="标题 2"/>
          <p:cNvSpPr>
            <a:spLocks noGrp="1"/>
          </p:cNvSpPr>
          <p:nvPr>
            <p:ph type="title"/>
          </p:nvPr>
        </p:nvSpPr>
        <p:spPr/>
        <p:txBody>
          <a:bodyPr>
            <a:normAutofit fontScale="90000"/>
          </a:bodyPr>
          <a:lstStyle/>
          <a:p>
            <a:r>
              <a:rPr lang="zh-CN" altLang="zh-CN"/>
              <a:t>深度优先搜索生成树</a:t>
            </a:r>
            <a:endParaRPr lang="zh-CN" altLang="en-US"/>
          </a:p>
        </p:txBody>
      </p:sp>
      <p:pic>
        <p:nvPicPr>
          <p:cNvPr id="4" name="图片 3"/>
          <p:cNvPicPr/>
          <p:nvPr/>
        </p:nvPicPr>
        <p:blipFill>
          <a:blip r:embed="rId2"/>
          <a:stretch>
            <a:fillRect/>
          </a:stretch>
        </p:blipFill>
        <p:spPr>
          <a:xfrm>
            <a:off x="1051993" y="2133650"/>
            <a:ext cx="4968552" cy="3096344"/>
          </a:xfrm>
          <a:prstGeom prst="rect">
            <a:avLst/>
          </a:prstGeom>
        </p:spPr>
      </p:pic>
      <p:pic>
        <p:nvPicPr>
          <p:cNvPr id="5" name="图片 4"/>
          <p:cNvPicPr>
            <a:picLocks noChangeAspect="1"/>
          </p:cNvPicPr>
          <p:nvPr/>
        </p:nvPicPr>
        <p:blipFill>
          <a:blip r:embed="rId3"/>
          <a:stretch>
            <a:fillRect/>
          </a:stretch>
        </p:blipFill>
        <p:spPr>
          <a:xfrm>
            <a:off x="6311230" y="2290147"/>
            <a:ext cx="5094728" cy="2599635"/>
          </a:xfrm>
          <a:prstGeom prst="rect">
            <a:avLst/>
          </a:prstGeom>
        </p:spPr>
      </p:pic>
    </p:spTree>
    <p:extLst>
      <p:ext uri="{BB962C8B-B14F-4D97-AF65-F5344CB8AC3E}">
        <p14:creationId xmlns:p14="http://schemas.microsoft.com/office/powerpoint/2010/main" val="180481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280B071B-0EB5-440E-B52C-CF1CE9ACCE4D}" type="slidenum">
              <a:rPr lang="en-US" altLang="zh-CN" sz="1800" smtClean="0">
                <a:latin typeface="华文新魏" pitchFamily="2" charset="-122"/>
                <a:ea typeface="华文新魏" pitchFamily="2" charset="-122"/>
              </a:rPr>
              <a:pPr/>
              <a:t>7</a:t>
            </a:fld>
            <a:endParaRPr lang="en-US" altLang="zh-CN" sz="1800" smtClean="0">
              <a:latin typeface="华文新魏" pitchFamily="2" charset="-122"/>
              <a:ea typeface="华文新魏" pitchFamily="2" charset="-122"/>
            </a:endParaRPr>
          </a:p>
        </p:txBody>
      </p:sp>
      <p:sp>
        <p:nvSpPr>
          <p:cNvPr id="8" name="Rectangle 2"/>
          <p:cNvSpPr>
            <a:spLocks noGrp="1" noChangeArrowheads="1"/>
          </p:cNvSpPr>
          <p:nvPr>
            <p:ph type="title"/>
          </p:nvPr>
        </p:nvSpPr>
        <p:spPr/>
        <p:txBody>
          <a:bodyPr>
            <a:normAutofit fontScale="90000"/>
          </a:bodyPr>
          <a:lstStyle/>
          <a:p>
            <a:pPr algn="l"/>
            <a:r>
              <a:rPr lang="zh-CN" altLang="en-US" sz="5400" smtClean="0">
                <a:latin typeface="华文新魏" pitchFamily="2" charset="-122"/>
                <a:ea typeface="华文新魏" pitchFamily="2" charset="-122"/>
              </a:rPr>
              <a:t>有向图</a:t>
            </a:r>
          </a:p>
        </p:txBody>
      </p:sp>
      <p:sp>
        <p:nvSpPr>
          <p:cNvPr id="3" name="文本占位符 2"/>
          <p:cNvSpPr>
            <a:spLocks noGrp="1"/>
          </p:cNvSpPr>
          <p:nvPr>
            <p:ph type="body" sz="quarter" idx="10"/>
          </p:nvPr>
        </p:nvSpPr>
        <p:spPr>
          <a:xfrm>
            <a:off x="910630" y="1053530"/>
            <a:ext cx="10736814" cy="3361701"/>
          </a:xfrm>
        </p:spPr>
        <p:txBody>
          <a:bodyPr>
            <a:normAutofit fontScale="92500" lnSpcReduction="20000"/>
          </a:bodyPr>
          <a:lstStyle/>
          <a:p>
            <a:r>
              <a:rPr lang="zh-CN" altLang="zh-CN"/>
              <a:t>如果图中的每条边都是有方向的，则称</a:t>
            </a:r>
            <a:r>
              <a:rPr lang="en-US" altLang="zh-CN"/>
              <a:t>G</a:t>
            </a:r>
            <a:r>
              <a:rPr lang="zh-CN" altLang="zh-CN"/>
              <a:t>为有向图</a:t>
            </a:r>
            <a:r>
              <a:rPr lang="zh-CN" altLang="zh-CN" smtClean="0"/>
              <a:t>。</a:t>
            </a:r>
            <a:endParaRPr lang="en-US" altLang="zh-CN" smtClean="0"/>
          </a:p>
          <a:p>
            <a:r>
              <a:rPr lang="zh-CN" altLang="zh-CN"/>
              <a:t>有向图中的边用尖括号表示。如有向边</a:t>
            </a:r>
            <a:r>
              <a:rPr lang="en-US" altLang="zh-CN"/>
              <a:t>&lt;u,v&gt;, </a:t>
            </a:r>
            <a:r>
              <a:rPr lang="zh-CN" altLang="zh-CN"/>
              <a:t>其中</a:t>
            </a:r>
            <a:r>
              <a:rPr lang="en-US" altLang="zh-CN"/>
              <a:t>u,v </a:t>
            </a:r>
            <a:r>
              <a:rPr lang="zh-CN" altLang="zh-CN"/>
              <a:t>∈</a:t>
            </a:r>
            <a:r>
              <a:rPr lang="en-US" altLang="zh-CN"/>
              <a:t> V</a:t>
            </a:r>
            <a:r>
              <a:rPr lang="zh-CN" altLang="zh-CN"/>
              <a:t>，</a:t>
            </a:r>
            <a:r>
              <a:rPr lang="en-US" altLang="zh-CN"/>
              <a:t>u</a:t>
            </a:r>
            <a:r>
              <a:rPr lang="zh-CN" altLang="zh-CN"/>
              <a:t>为起点，</a:t>
            </a:r>
            <a:r>
              <a:rPr lang="en-US" altLang="zh-CN"/>
              <a:t>v</a:t>
            </a:r>
            <a:r>
              <a:rPr lang="zh-CN" altLang="zh-CN"/>
              <a:t>为终点，边</a:t>
            </a:r>
            <a:r>
              <a:rPr lang="en-US" altLang="zh-CN"/>
              <a:t>&lt;u,v&gt;</a:t>
            </a:r>
            <a:r>
              <a:rPr lang="zh-CN" altLang="zh-CN"/>
              <a:t>与边</a:t>
            </a:r>
            <a:r>
              <a:rPr lang="en-US" altLang="zh-CN"/>
              <a:t>&lt;v,u&gt;</a:t>
            </a:r>
            <a:r>
              <a:rPr lang="zh-CN" altLang="zh-CN"/>
              <a:t>是两条不同的边</a:t>
            </a:r>
            <a:r>
              <a:rPr lang="zh-CN" altLang="zh-CN" smtClean="0"/>
              <a:t>。</a:t>
            </a:r>
            <a:endParaRPr lang="zh-CN" altLang="zh-CN"/>
          </a:p>
          <a:p>
            <a:r>
              <a:rPr lang="zh-CN" altLang="zh-CN"/>
              <a:t>如</a:t>
            </a:r>
            <a:r>
              <a:rPr lang="zh-CN" altLang="zh-CN" smtClean="0"/>
              <a:t>图</a:t>
            </a:r>
            <a:r>
              <a:rPr lang="en-US" altLang="zh-CN" smtClean="0"/>
              <a:t>G</a:t>
            </a:r>
            <a:r>
              <a:rPr lang="en-US" altLang="zh-CN" baseline="-25000" smtClean="0"/>
              <a:t>2</a:t>
            </a:r>
            <a:r>
              <a:rPr lang="en-US" altLang="zh-CN" smtClean="0"/>
              <a:t> </a:t>
            </a:r>
            <a:r>
              <a:rPr lang="en-US" altLang="zh-CN"/>
              <a:t>= (V</a:t>
            </a:r>
            <a:r>
              <a:rPr lang="en-US" altLang="zh-CN" baseline="-25000"/>
              <a:t>2</a:t>
            </a:r>
            <a:r>
              <a:rPr lang="en-US" altLang="zh-CN"/>
              <a:t>, E</a:t>
            </a:r>
            <a:r>
              <a:rPr lang="en-US" altLang="zh-CN" baseline="-25000"/>
              <a:t>2</a:t>
            </a:r>
            <a:r>
              <a:rPr lang="en-US" altLang="zh-CN"/>
              <a:t>)</a:t>
            </a:r>
            <a:r>
              <a:rPr lang="zh-CN" altLang="zh-CN"/>
              <a:t>，其中：</a:t>
            </a:r>
          </a:p>
          <a:p>
            <a:r>
              <a:rPr lang="en-US" altLang="zh-CN"/>
              <a:t>V</a:t>
            </a:r>
            <a:r>
              <a:rPr lang="en-US" altLang="zh-CN" baseline="-25000"/>
              <a:t>2</a:t>
            </a:r>
            <a:r>
              <a:rPr lang="en-US" altLang="zh-CN"/>
              <a:t> ={A, B, C, D, E}</a:t>
            </a:r>
            <a:endParaRPr lang="zh-CN" altLang="zh-CN"/>
          </a:p>
          <a:p>
            <a:r>
              <a:rPr lang="en-US" altLang="zh-CN"/>
              <a:t>E</a:t>
            </a:r>
            <a:r>
              <a:rPr lang="en-US" altLang="zh-CN" baseline="-25000"/>
              <a:t>2</a:t>
            </a:r>
            <a:r>
              <a:rPr lang="en-US" altLang="zh-CN"/>
              <a:t>={&lt;A,B&gt;, &lt;A,E&gt;, &lt;B,C&gt;, &lt;C,D&gt;, &lt;D,B&gt;, &lt;D,A&gt;, &lt;E,C&gt; }</a:t>
            </a:r>
            <a:endParaRPr lang="zh-CN" altLang="zh-CN"/>
          </a:p>
          <a:p>
            <a:endParaRPr lang="zh-CN" altLang="en-US"/>
          </a:p>
        </p:txBody>
      </p:sp>
      <p:pic>
        <p:nvPicPr>
          <p:cNvPr id="10" name="图片 9" descr="说明: C:\Users\14764\AppData\Local\Microsoft\Windows\INetCache\Content.Word\graph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406" y="4077866"/>
            <a:ext cx="2592288" cy="2160240"/>
          </a:xfrm>
          <a:prstGeom prst="rect">
            <a:avLst/>
          </a:prstGeom>
          <a:noFill/>
          <a:ln>
            <a:noFill/>
          </a:ln>
        </p:spPr>
      </p:pic>
      <p:sp>
        <p:nvSpPr>
          <p:cNvPr id="4" name="矩形 3"/>
          <p:cNvSpPr/>
          <p:nvPr/>
        </p:nvSpPr>
        <p:spPr>
          <a:xfrm>
            <a:off x="9155971" y="6166098"/>
            <a:ext cx="1354858" cy="446276"/>
          </a:xfrm>
          <a:prstGeom prst="rect">
            <a:avLst/>
          </a:prstGeom>
        </p:spPr>
        <p:txBody>
          <a:bodyPr wrap="none">
            <a:spAutoFit/>
          </a:bodyPr>
          <a:lstStyle/>
          <a:p>
            <a:r>
              <a:rPr lang="zh-CN" altLang="zh-CN"/>
              <a:t>有向图</a:t>
            </a:r>
            <a:r>
              <a:rPr lang="en-US" altLang="zh-CN"/>
              <a:t>G</a:t>
            </a:r>
            <a:r>
              <a:rPr lang="en-US" altLang="zh-CN" baseline="-25000"/>
              <a:t>2</a:t>
            </a:r>
            <a:endParaRPr lang="zh-CN" altLang="zh-CN"/>
          </a:p>
        </p:txBody>
      </p:sp>
    </p:spTree>
    <p:extLst>
      <p:ext uri="{BB962C8B-B14F-4D97-AF65-F5344CB8AC3E}">
        <p14:creationId xmlns:p14="http://schemas.microsoft.com/office/powerpoint/2010/main" val="337488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8662" y="1125538"/>
            <a:ext cx="5841521" cy="4868199"/>
          </a:xfrm>
        </p:spPr>
        <p:txBody>
          <a:bodyPr>
            <a:normAutofit fontScale="77500" lnSpcReduction="20000"/>
          </a:bodyPr>
          <a:lstStyle/>
          <a:p>
            <a:r>
              <a:rPr lang="zh-CN" altLang="zh-CN"/>
              <a:t>对于不连通的图或有向图，只要依次检查图中每一个顶点</a:t>
            </a:r>
            <a:r>
              <a:rPr lang="en-US" altLang="zh-CN"/>
              <a:t>v</a:t>
            </a:r>
            <a:r>
              <a:rPr lang="en-US" altLang="zh-CN" baseline="-25000"/>
              <a:t>i</a:t>
            </a:r>
            <a:r>
              <a:rPr lang="zh-CN" altLang="zh-CN"/>
              <a:t>，如果顶点</a:t>
            </a:r>
            <a:r>
              <a:rPr lang="en-US" altLang="zh-CN"/>
              <a:t>v</a:t>
            </a:r>
            <a:r>
              <a:rPr lang="en-US" altLang="zh-CN" baseline="-25000"/>
              <a:t>i</a:t>
            </a:r>
            <a:r>
              <a:rPr lang="zh-CN" altLang="zh-CN"/>
              <a:t>未被访问过，则从它出发进行</a:t>
            </a:r>
            <a:r>
              <a:rPr lang="en-US" altLang="zh-CN"/>
              <a:t>DFS(v</a:t>
            </a:r>
            <a:r>
              <a:rPr lang="en-US" altLang="zh-CN" baseline="-25000"/>
              <a:t>i</a:t>
            </a:r>
            <a:r>
              <a:rPr lang="en-US" altLang="zh-CN"/>
              <a:t>)</a:t>
            </a:r>
            <a:r>
              <a:rPr lang="zh-CN" altLang="zh-CN"/>
              <a:t>遍历即可。</a:t>
            </a:r>
          </a:p>
          <a:p>
            <a:r>
              <a:rPr lang="zh-CN" altLang="zh-CN" smtClean="0"/>
              <a:t>如</a:t>
            </a:r>
            <a:r>
              <a:rPr lang="zh-CN" altLang="en-US" smtClean="0"/>
              <a:t>右图</a:t>
            </a:r>
            <a:r>
              <a:rPr lang="zh-CN" altLang="zh-CN" smtClean="0"/>
              <a:t>非</a:t>
            </a:r>
            <a:r>
              <a:rPr lang="zh-CN" altLang="zh-CN"/>
              <a:t>连通图，依次检查</a:t>
            </a:r>
            <a:r>
              <a:rPr lang="en-US" altLang="zh-CN"/>
              <a:t>A-F</a:t>
            </a:r>
            <a:r>
              <a:rPr lang="zh-CN" altLang="zh-CN"/>
              <a:t>的每个顶点是否已被访问过；</a:t>
            </a:r>
          </a:p>
          <a:p>
            <a:r>
              <a:rPr lang="zh-CN" altLang="zh-CN"/>
              <a:t>首先从</a:t>
            </a:r>
            <a:r>
              <a:rPr lang="en-US" altLang="zh-CN"/>
              <a:t>A</a:t>
            </a:r>
            <a:r>
              <a:rPr lang="zh-CN" altLang="zh-CN"/>
              <a:t>出发，可访问到</a:t>
            </a:r>
            <a:r>
              <a:rPr lang="en-US" altLang="zh-CN"/>
              <a:t>BCE</a:t>
            </a:r>
            <a:r>
              <a:rPr lang="zh-CN" altLang="zh-CN"/>
              <a:t>；</a:t>
            </a:r>
          </a:p>
          <a:p>
            <a:r>
              <a:rPr lang="zh-CN" altLang="zh-CN"/>
              <a:t>依次检查顶点</a:t>
            </a:r>
            <a:r>
              <a:rPr lang="en-US" altLang="zh-CN"/>
              <a:t>B</a:t>
            </a:r>
            <a:r>
              <a:rPr lang="zh-CN" altLang="zh-CN"/>
              <a:t>和</a:t>
            </a:r>
            <a:r>
              <a:rPr lang="en-US" altLang="zh-CN"/>
              <a:t>C</a:t>
            </a:r>
            <a:r>
              <a:rPr lang="zh-CN" altLang="zh-CN"/>
              <a:t>，无需从它们出发遍历；</a:t>
            </a:r>
          </a:p>
          <a:p>
            <a:r>
              <a:rPr lang="zh-CN" altLang="zh-CN"/>
              <a:t>接下来从</a:t>
            </a:r>
            <a:r>
              <a:rPr lang="en-US" altLang="zh-CN"/>
              <a:t>D</a:t>
            </a:r>
            <a:r>
              <a:rPr lang="zh-CN" altLang="zh-CN"/>
              <a:t>出发，可访问到</a:t>
            </a:r>
            <a:r>
              <a:rPr lang="en-US" altLang="zh-CN"/>
              <a:t>DF</a:t>
            </a:r>
            <a:r>
              <a:rPr lang="zh-CN" altLang="zh-CN"/>
              <a:t>；</a:t>
            </a:r>
          </a:p>
          <a:p>
            <a:r>
              <a:rPr lang="zh-CN" altLang="zh-CN"/>
              <a:t>无需从</a:t>
            </a:r>
            <a:r>
              <a:rPr lang="en-US" altLang="zh-CN"/>
              <a:t>E</a:t>
            </a:r>
            <a:r>
              <a:rPr lang="zh-CN" altLang="zh-CN"/>
              <a:t>和</a:t>
            </a:r>
            <a:r>
              <a:rPr lang="en-US" altLang="zh-CN"/>
              <a:t>F</a:t>
            </a:r>
            <a:r>
              <a:rPr lang="zh-CN" altLang="zh-CN" smtClean="0"/>
              <a:t>遍历</a:t>
            </a:r>
            <a:r>
              <a:rPr lang="zh-CN" altLang="en-US" smtClean="0"/>
              <a:t>，</a:t>
            </a:r>
            <a:r>
              <a:rPr lang="zh-CN" altLang="zh-CN" smtClean="0"/>
              <a:t>遍历</a:t>
            </a:r>
            <a:r>
              <a:rPr lang="zh-CN" altLang="zh-CN"/>
              <a:t>结束</a:t>
            </a:r>
            <a:r>
              <a:rPr lang="zh-CN" altLang="zh-CN" smtClean="0"/>
              <a:t>。</a:t>
            </a:r>
            <a:endParaRPr lang="en-US" altLang="zh-CN" smtClean="0"/>
          </a:p>
          <a:p>
            <a:r>
              <a:rPr lang="zh-CN" altLang="zh-CN" smtClean="0"/>
              <a:t>整个</a:t>
            </a:r>
            <a:r>
              <a:rPr lang="zh-CN" altLang="zh-CN"/>
              <a:t>遍历序列为</a:t>
            </a:r>
            <a:r>
              <a:rPr lang="en-US" altLang="zh-CN" smtClean="0"/>
              <a:t>ABCEDF</a:t>
            </a:r>
            <a:r>
              <a:rPr lang="zh-CN" altLang="en-US" smtClean="0"/>
              <a:t>。</a:t>
            </a:r>
            <a:endParaRPr lang="zh-CN" altLang="en-US"/>
          </a:p>
        </p:txBody>
      </p:sp>
      <p:sp>
        <p:nvSpPr>
          <p:cNvPr id="3" name="标题 2"/>
          <p:cNvSpPr>
            <a:spLocks noGrp="1"/>
          </p:cNvSpPr>
          <p:nvPr>
            <p:ph type="title"/>
          </p:nvPr>
        </p:nvSpPr>
        <p:spPr/>
        <p:txBody>
          <a:bodyPr>
            <a:normAutofit fontScale="90000"/>
          </a:bodyPr>
          <a:lstStyle/>
          <a:p>
            <a:r>
              <a:rPr lang="zh-CN" altLang="zh-CN" b="1"/>
              <a:t>非连通图和有向图的</a:t>
            </a:r>
            <a:r>
              <a:rPr lang="zh-CN" altLang="zh-CN" b="1" smtClean="0"/>
              <a:t>遍历</a:t>
            </a:r>
            <a:endParaRPr lang="zh-CN" altLang="en-US"/>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11782808"/>
              </p:ext>
            </p:extLst>
          </p:nvPr>
        </p:nvGraphicFramePr>
        <p:xfrm>
          <a:off x="8039422" y="1269554"/>
          <a:ext cx="3004472" cy="3168352"/>
        </p:xfrm>
        <a:graphic>
          <a:graphicData uri="http://schemas.openxmlformats.org/presentationml/2006/ole">
            <mc:AlternateContent xmlns:mc="http://schemas.openxmlformats.org/markup-compatibility/2006">
              <mc:Choice xmlns:v="urn:schemas-microsoft-com:vml" Requires="v">
                <p:oleObj spid="_x0000_s108620" name="Visio" r:id="rId3" imgW="4362308" imgH="4629150" progId="Visio.Drawing.15">
                  <p:embed/>
                </p:oleObj>
              </mc:Choice>
              <mc:Fallback>
                <p:oleObj name="Visio" r:id="rId3" imgW="4362308" imgH="46291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422" y="1269554"/>
                        <a:ext cx="3004472" cy="3168352"/>
                      </a:xfrm>
                      <a:prstGeom prst="rect">
                        <a:avLst/>
                      </a:prstGeom>
                      <a:noFill/>
                    </p:spPr>
                  </p:pic>
                </p:oleObj>
              </mc:Fallback>
            </mc:AlternateContent>
          </a:graphicData>
        </a:graphic>
      </p:graphicFrame>
    </p:spTree>
    <p:extLst>
      <p:ext uri="{BB962C8B-B14F-4D97-AF65-F5344CB8AC3E}">
        <p14:creationId xmlns:p14="http://schemas.microsoft.com/office/powerpoint/2010/main" val="1665051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1561501"/>
          </a:xfrm>
        </p:spPr>
        <p:txBody>
          <a:bodyPr/>
          <a:lstStyle/>
          <a:p>
            <a:r>
              <a:rPr lang="zh-CN" altLang="en-US" smtClean="0"/>
              <a:t>优先选择序号小的邻接点</a:t>
            </a:r>
            <a:endParaRPr lang="en-US" altLang="zh-CN" smtClean="0"/>
          </a:p>
          <a:p>
            <a:r>
              <a:rPr lang="zh-CN" altLang="en-US" smtClean="0"/>
              <a:t>遍历序列为：</a:t>
            </a:r>
            <a:endParaRPr lang="zh-CN" altLang="en-US"/>
          </a:p>
        </p:txBody>
      </p:sp>
      <p:sp>
        <p:nvSpPr>
          <p:cNvPr id="3" name="标题 2"/>
          <p:cNvSpPr>
            <a:spLocks noGrp="1"/>
          </p:cNvSpPr>
          <p:nvPr>
            <p:ph type="title"/>
          </p:nvPr>
        </p:nvSpPr>
        <p:spPr/>
        <p:txBody>
          <a:bodyPr>
            <a:normAutofit fontScale="90000"/>
          </a:bodyPr>
          <a:lstStyle/>
          <a:p>
            <a:r>
              <a:rPr lang="zh-CN" altLang="zh-CN" b="1"/>
              <a:t>非连通图和有向图的遍历</a:t>
            </a:r>
            <a:endParaRPr lang="zh-CN" altLang="en-US"/>
          </a:p>
        </p:txBody>
      </p:sp>
      <p:pic>
        <p:nvPicPr>
          <p:cNvPr id="4" name="图片 3"/>
          <p:cNvPicPr>
            <a:picLocks noChangeAspect="1"/>
          </p:cNvPicPr>
          <p:nvPr/>
        </p:nvPicPr>
        <p:blipFill>
          <a:blip r:embed="rId2"/>
          <a:stretch>
            <a:fillRect/>
          </a:stretch>
        </p:blipFill>
        <p:spPr>
          <a:xfrm>
            <a:off x="5375126" y="2493690"/>
            <a:ext cx="5865508" cy="3169379"/>
          </a:xfrm>
          <a:prstGeom prst="rect">
            <a:avLst/>
          </a:prstGeom>
        </p:spPr>
      </p:pic>
      <p:sp>
        <p:nvSpPr>
          <p:cNvPr id="5" name="矩形 4"/>
          <p:cNvSpPr/>
          <p:nvPr/>
        </p:nvSpPr>
        <p:spPr>
          <a:xfrm>
            <a:off x="1702718" y="3205386"/>
            <a:ext cx="2012089" cy="523220"/>
          </a:xfrm>
          <a:prstGeom prst="rect">
            <a:avLst/>
          </a:prstGeom>
        </p:spPr>
        <p:txBody>
          <a:bodyPr wrap="none">
            <a:spAutoFit/>
          </a:bodyPr>
          <a:lstStyle/>
          <a:p>
            <a:r>
              <a:rPr lang="en-US" altLang="zh-CN" sz="2800">
                <a:solidFill>
                  <a:srgbClr val="FF0000"/>
                </a:solidFill>
              </a:rPr>
              <a:t>0235861479</a:t>
            </a:r>
            <a:endParaRPr lang="zh-CN" altLang="en-US" sz="2800">
              <a:solidFill>
                <a:srgbClr val="FF0000"/>
              </a:solidFill>
            </a:endParaRPr>
          </a:p>
        </p:txBody>
      </p:sp>
    </p:spTree>
    <p:extLst>
      <p:ext uri="{BB962C8B-B14F-4D97-AF65-F5344CB8AC3E}">
        <p14:creationId xmlns:p14="http://schemas.microsoft.com/office/powerpoint/2010/main" val="4254790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假设用</a:t>
            </a:r>
            <a:r>
              <a:rPr lang="zh-CN" altLang="zh-CN">
                <a:solidFill>
                  <a:srgbClr val="FF0000"/>
                </a:solidFill>
              </a:rPr>
              <a:t>单链表表示的邻接表</a:t>
            </a:r>
            <a:r>
              <a:rPr lang="zh-CN" altLang="zh-CN"/>
              <a:t>下</a:t>
            </a:r>
            <a:r>
              <a:rPr lang="zh-CN" altLang="zh-CN" smtClean="0"/>
              <a:t>实现遍历</a:t>
            </a:r>
            <a:r>
              <a:rPr lang="zh-CN" altLang="en-US" smtClean="0"/>
              <a:t>；</a:t>
            </a:r>
            <a:endParaRPr lang="zh-CN" altLang="zh-CN"/>
          </a:p>
          <a:p>
            <a:r>
              <a:rPr lang="zh-CN" altLang="zh-CN" smtClean="0"/>
              <a:t>为标记</a:t>
            </a:r>
            <a:r>
              <a:rPr lang="zh-CN" altLang="zh-CN"/>
              <a:t>每个顶点是否已被访问过，设长度为</a:t>
            </a:r>
            <a:r>
              <a:rPr lang="en-US" altLang="zh-CN"/>
              <a:t>n</a:t>
            </a:r>
            <a:r>
              <a:rPr lang="zh-CN" altLang="zh-CN"/>
              <a:t>的访问数组</a:t>
            </a:r>
            <a:r>
              <a:rPr lang="en-US" altLang="zh-CN"/>
              <a:t>visited</a:t>
            </a:r>
            <a:r>
              <a:rPr lang="zh-CN" altLang="zh-CN"/>
              <a:t>，</a:t>
            </a:r>
            <a:r>
              <a:rPr lang="en-US" altLang="zh-CN"/>
              <a:t>visited[i]</a:t>
            </a:r>
            <a:r>
              <a:rPr lang="zh-CN" altLang="zh-CN"/>
              <a:t>的值为</a:t>
            </a:r>
            <a:r>
              <a:rPr lang="en-US" altLang="zh-CN"/>
              <a:t>True</a:t>
            </a:r>
            <a:r>
              <a:rPr lang="zh-CN" altLang="zh-CN"/>
              <a:t>或</a:t>
            </a:r>
            <a:r>
              <a:rPr lang="en-US" altLang="zh-CN"/>
              <a:t>False</a:t>
            </a:r>
            <a:r>
              <a:rPr lang="zh-CN" altLang="zh-CN"/>
              <a:t>，分别表示</a:t>
            </a:r>
            <a:r>
              <a:rPr lang="en-US" altLang="zh-CN"/>
              <a:t>v</a:t>
            </a:r>
            <a:r>
              <a:rPr lang="en-US" altLang="zh-CN" baseline="-25000"/>
              <a:t>i</a:t>
            </a:r>
            <a:r>
              <a:rPr lang="zh-CN" altLang="zh-CN"/>
              <a:t>是否已被访问过</a:t>
            </a:r>
            <a:r>
              <a:rPr lang="zh-CN" altLang="zh-CN" smtClean="0"/>
              <a:t>。</a:t>
            </a:r>
            <a:endParaRPr lang="en-US" altLang="zh-CN" smtClean="0"/>
          </a:p>
          <a:p>
            <a:r>
              <a:rPr lang="en-US" altLang="zh-CN" smtClean="0">
                <a:solidFill>
                  <a:srgbClr val="FF0000"/>
                </a:solidFill>
              </a:rPr>
              <a:t>dfsTraverse</a:t>
            </a:r>
            <a:r>
              <a:rPr lang="zh-CN" altLang="zh-CN"/>
              <a:t>方法首先将</a:t>
            </a:r>
            <a:r>
              <a:rPr lang="en-US" altLang="zh-CN"/>
              <a:t>visited</a:t>
            </a:r>
            <a:r>
              <a:rPr lang="zh-CN" altLang="zh-CN"/>
              <a:t>数组初始化全为</a:t>
            </a:r>
            <a:r>
              <a:rPr lang="en-US" altLang="zh-CN" smtClean="0"/>
              <a:t>False</a:t>
            </a:r>
            <a:r>
              <a:rPr lang="zh-CN" altLang="en-US"/>
              <a:t>；</a:t>
            </a:r>
            <a:endParaRPr lang="en-US" altLang="zh-CN" smtClean="0"/>
          </a:p>
          <a:p>
            <a:r>
              <a:rPr lang="zh-CN" altLang="zh-CN" smtClean="0"/>
              <a:t>接着</a:t>
            </a:r>
            <a:r>
              <a:rPr lang="zh-CN" altLang="zh-CN"/>
              <a:t>依次检查图中每个顶点，若该顶点未被访问过，则调用</a:t>
            </a:r>
            <a:r>
              <a:rPr lang="en-US" altLang="zh-CN">
                <a:solidFill>
                  <a:srgbClr val="FF0000"/>
                </a:solidFill>
              </a:rPr>
              <a:t>dfs</a:t>
            </a:r>
            <a:r>
              <a:rPr lang="zh-CN" altLang="zh-CN">
                <a:solidFill>
                  <a:srgbClr val="FF0000"/>
                </a:solidFill>
              </a:rPr>
              <a:t>递归算法</a:t>
            </a:r>
            <a:r>
              <a:rPr lang="zh-CN" altLang="zh-CN"/>
              <a:t>从该顶点开始进行深度优先遍历。</a:t>
            </a:r>
          </a:p>
          <a:p>
            <a:endParaRPr lang="en-US" altLang="zh-CN" smtClean="0"/>
          </a:p>
          <a:p>
            <a:endParaRPr lang="zh-CN" altLang="en-US"/>
          </a:p>
        </p:txBody>
      </p:sp>
      <p:sp>
        <p:nvSpPr>
          <p:cNvPr id="3" name="标题 2"/>
          <p:cNvSpPr>
            <a:spLocks noGrp="1"/>
          </p:cNvSpPr>
          <p:nvPr>
            <p:ph type="title"/>
          </p:nvPr>
        </p:nvSpPr>
        <p:spPr/>
        <p:txBody>
          <a:bodyPr>
            <a:normAutofit fontScale="90000"/>
          </a:bodyPr>
          <a:lstStyle/>
          <a:p>
            <a:r>
              <a:rPr lang="zh-CN" altLang="zh-CN" smtClean="0"/>
              <a:t>遍历算法</a:t>
            </a:r>
            <a:endParaRPr lang="zh-CN" altLang="en-US"/>
          </a:p>
        </p:txBody>
      </p:sp>
    </p:spTree>
    <p:extLst>
      <p:ext uri="{BB962C8B-B14F-4D97-AF65-F5344CB8AC3E}">
        <p14:creationId xmlns:p14="http://schemas.microsoft.com/office/powerpoint/2010/main" val="1814073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36327" y="1413570"/>
            <a:ext cx="7950106"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dfsTraverse(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 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.dfs(visited, i)</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2"/>
          <p:cNvSpPr>
            <a:spLocks noChangeArrowheads="1"/>
          </p:cNvSpPr>
          <p:nvPr/>
        </p:nvSpPr>
        <p:spPr bwMode="auto">
          <a:xfrm>
            <a:off x="1347052" y="3593120"/>
            <a:ext cx="873402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深度优先遍历图的递归算法</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visited[v]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self.visitVertex(v)</a:t>
            </a:r>
            <a:b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nextAdj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firstAdjVertex(v)</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.dfs(visited, 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nextAdj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nextAdjVertex(v, nextAdj)</a:t>
            </a:r>
            <a:endParaRPr kumimoji="0" lang="zh-CN" altLang="zh-CN" sz="3200" b="0" i="0" u="none" strike="noStrike" cap="none" normalizeH="0" baseline="0" smtClean="0">
              <a:ln>
                <a:noFill/>
              </a:ln>
              <a:solidFill>
                <a:srgbClr val="FF0000"/>
              </a:solidFill>
              <a:effectLst/>
              <a:latin typeface="Arial" pitchFamily="34" charset="0"/>
              <a:ea typeface="宋体" pitchFamily="2" charset="-122"/>
              <a:cs typeface="宋体" pitchFamily="2" charset="-122"/>
            </a:endParaRPr>
          </a:p>
        </p:txBody>
      </p:sp>
      <p:sp>
        <p:nvSpPr>
          <p:cNvPr id="6" name="标题 2"/>
          <p:cNvSpPr>
            <a:spLocks noGrp="1"/>
          </p:cNvSpPr>
          <p:nvPr>
            <p:ph type="title"/>
          </p:nvPr>
        </p:nvSpPr>
        <p:spPr/>
        <p:txBody>
          <a:bodyPr>
            <a:normAutofit fontScale="90000"/>
          </a:bodyPr>
          <a:lstStyle/>
          <a:p>
            <a:r>
              <a:rPr lang="zh-CN" altLang="zh-CN" smtClean="0"/>
              <a:t>遍历算法</a:t>
            </a:r>
            <a:endParaRPr lang="zh-CN" altLang="en-US"/>
          </a:p>
        </p:txBody>
      </p:sp>
    </p:spTree>
    <p:extLst>
      <p:ext uri="{BB962C8B-B14F-4D97-AF65-F5344CB8AC3E}">
        <p14:creationId xmlns:p14="http://schemas.microsoft.com/office/powerpoint/2010/main" val="330440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遍历调用的算法</a:t>
            </a:r>
            <a:endParaRPr lang="zh-CN" altLang="en-US"/>
          </a:p>
        </p:txBody>
      </p:sp>
      <p:sp>
        <p:nvSpPr>
          <p:cNvPr id="4" name="Rectangle 1"/>
          <p:cNvSpPr>
            <a:spLocks noChangeArrowheads="1"/>
          </p:cNvSpPr>
          <p:nvPr/>
        </p:nvSpPr>
        <p:spPr bwMode="auto">
          <a:xfrm>
            <a:off x="1643795" y="1682429"/>
            <a:ext cx="5976664" cy="707886"/>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visitVertex(</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.vertices[v].data,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2"/>
          <p:cNvSpPr>
            <a:spLocks noChangeArrowheads="1"/>
          </p:cNvSpPr>
          <p:nvPr/>
        </p:nvSpPr>
        <p:spPr bwMode="auto">
          <a:xfrm>
            <a:off x="1774726" y="3429794"/>
            <a:ext cx="5976664" cy="175432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firstArc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.vertices[v].firstArc</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firstArc:</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firstArc.adjacent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None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791812" y="2781722"/>
            <a:ext cx="5548507" cy="446276"/>
          </a:xfrm>
          <a:prstGeom prst="rect">
            <a:avLst/>
          </a:prstGeom>
        </p:spPr>
        <p:txBody>
          <a:bodyPr wrap="none">
            <a:spAutoFit/>
          </a:bodyPr>
          <a:lstStyle/>
          <a:p>
            <a:r>
              <a:rPr lang="zh-CN" altLang="zh-CN" b="1" smtClean="0"/>
              <a:t>求顶点</a:t>
            </a:r>
            <a:r>
              <a:rPr lang="en-US" altLang="zh-CN" b="1" smtClean="0"/>
              <a:t>v</a:t>
            </a:r>
            <a:r>
              <a:rPr lang="zh-CN" altLang="zh-CN" b="1" smtClean="0"/>
              <a:t>的第一个邻接点</a:t>
            </a:r>
            <a:r>
              <a:rPr lang="en-US" altLang="zh-CN" b="1" smtClean="0"/>
              <a:t>(firstAdjVertex (v))</a:t>
            </a:r>
            <a:endParaRPr lang="zh-CN" altLang="zh-CN" b="1"/>
          </a:p>
        </p:txBody>
      </p:sp>
      <p:sp>
        <p:nvSpPr>
          <p:cNvPr id="8" name="矩形 7"/>
          <p:cNvSpPr/>
          <p:nvPr/>
        </p:nvSpPr>
        <p:spPr>
          <a:xfrm>
            <a:off x="1774726" y="1125538"/>
            <a:ext cx="1954381" cy="446276"/>
          </a:xfrm>
          <a:prstGeom prst="rect">
            <a:avLst/>
          </a:prstGeom>
        </p:spPr>
        <p:txBody>
          <a:bodyPr wrap="none">
            <a:spAutoFit/>
          </a:bodyPr>
          <a:lstStyle/>
          <a:p>
            <a:r>
              <a:rPr lang="zh-CN" altLang="zh-CN" b="1"/>
              <a:t>顶点访问方法</a:t>
            </a:r>
          </a:p>
        </p:txBody>
      </p:sp>
    </p:spTree>
    <p:extLst>
      <p:ext uri="{BB962C8B-B14F-4D97-AF65-F5344CB8AC3E}">
        <p14:creationId xmlns:p14="http://schemas.microsoft.com/office/powerpoint/2010/main" val="98164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1273469"/>
          </a:xfrm>
        </p:spPr>
        <p:txBody>
          <a:bodyPr/>
          <a:lstStyle/>
          <a:p>
            <a:r>
              <a:rPr lang="zh-CN" altLang="zh-CN"/>
              <a:t>求顶点</a:t>
            </a:r>
            <a:r>
              <a:rPr lang="en-US" altLang="zh-CN"/>
              <a:t>v</a:t>
            </a:r>
            <a:r>
              <a:rPr lang="zh-CN" altLang="zh-CN"/>
              <a:t>相对于顶点</a:t>
            </a:r>
            <a:r>
              <a:rPr lang="en-US" altLang="zh-CN"/>
              <a:t>adjacent</a:t>
            </a:r>
            <a:r>
              <a:rPr lang="zh-CN" altLang="zh-CN"/>
              <a:t>的下一个邻接点</a:t>
            </a:r>
            <a:r>
              <a:rPr lang="en-US" altLang="zh-CN"/>
              <a:t>(nextAdjVertex(v,adjcent))</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en-US"/>
              <a:t>遍历</a:t>
            </a:r>
            <a:r>
              <a:rPr lang="zh-CN" altLang="en-US" smtClean="0"/>
              <a:t>调用的算法</a:t>
            </a:r>
            <a:endParaRPr lang="zh-CN" altLang="en-US"/>
          </a:p>
        </p:txBody>
      </p:sp>
      <p:sp>
        <p:nvSpPr>
          <p:cNvPr id="4" name="Rectangle 3"/>
          <p:cNvSpPr>
            <a:spLocks noChangeArrowheads="1"/>
          </p:cNvSpPr>
          <p:nvPr/>
        </p:nvSpPr>
        <p:spPr bwMode="auto">
          <a:xfrm>
            <a:off x="1918742" y="2576221"/>
            <a:ext cx="6696744" cy="317009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 adjacent):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.vertices[v].firstArc</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p.adjacent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adjacent: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p.nextArc:</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p.nextArc.adjacent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None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p.nextArc</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72214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a:t>
            </a:r>
            <a:r>
              <a:rPr lang="en-US" altLang="zh-CN" smtClean="0"/>
              <a:t>g7</a:t>
            </a:r>
            <a:r>
              <a:rPr lang="zh-CN" altLang="en-US" smtClean="0"/>
              <a:t>的</a:t>
            </a:r>
            <a:r>
              <a:rPr lang="en-US" altLang="zh-CN" smtClean="0"/>
              <a:t>dfs</a:t>
            </a:r>
            <a:r>
              <a:rPr lang="zh-CN" altLang="en-US" smtClean="0"/>
              <a:t>遍历</a:t>
            </a:r>
            <a:endParaRPr lang="zh-CN" altLang="en-US"/>
          </a:p>
        </p:txBody>
      </p:sp>
      <p:sp>
        <p:nvSpPr>
          <p:cNvPr id="6" name="Rectangle 1"/>
          <p:cNvSpPr>
            <a:spLocks noChangeArrowheads="1"/>
          </p:cNvSpPr>
          <p:nvPr/>
        </p:nvSpPr>
        <p:spPr bwMode="auto">
          <a:xfrm>
            <a:off x="537434" y="857945"/>
            <a:ext cx="4536504"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__name__ ==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"__main__"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 = GraphAdjList()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'3'</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'7'</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g.addVertex(</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'8'</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'3'</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'8'</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'7'</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g.addEdge(</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'7'</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g.graph_out()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g.dfsTraverse()</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4295006" y="1341562"/>
            <a:ext cx="3528392" cy="4154984"/>
          </a:xfrm>
          <a:prstGeom prst="rect">
            <a:avLst/>
          </a:prstGeom>
          <a:solidFill>
            <a:schemeClr val="accent1">
              <a:lumMod val="20000"/>
              <a:lumOff val="80000"/>
            </a:schemeClr>
          </a:solidFill>
        </p:spPr>
        <p:txBody>
          <a:bodyPr wrap="square">
            <a:spAutoFit/>
          </a:bodyPr>
          <a:lstStyle/>
          <a:p>
            <a:pPr algn="just">
              <a:spcAft>
                <a:spcPts val="0"/>
              </a:spcAft>
            </a:pPr>
            <a:r>
              <a:rPr lang="en-US" altLang="zh-CN" sz="2400" kern="100">
                <a:highlight>
                  <a:srgbClr val="FFFF00"/>
                </a:highlight>
              </a:rPr>
              <a:t>0</a:t>
            </a:r>
            <a:r>
              <a:rPr lang="en-US" altLang="zh-CN" sz="2400" kern="100"/>
              <a:t> :  </a:t>
            </a:r>
            <a:r>
              <a:rPr lang="en-US" altLang="zh-CN" sz="2400" kern="100">
                <a:highlight>
                  <a:srgbClr val="FFFF00"/>
                </a:highlight>
              </a:rPr>
              <a:t>5</a:t>
            </a:r>
            <a:r>
              <a:rPr lang="en-US" altLang="zh-CN" sz="2400" kern="100"/>
              <a:t> -&gt; 1</a:t>
            </a:r>
            <a:endParaRPr lang="zh-CN" altLang="zh-CN" sz="2400" kern="100"/>
          </a:p>
          <a:p>
            <a:pPr algn="just">
              <a:spcAft>
                <a:spcPts val="0"/>
              </a:spcAft>
            </a:pPr>
            <a:r>
              <a:rPr lang="en-US" altLang="zh-CN" sz="2400" kern="100"/>
              <a:t>1 :  2 -&gt; 0</a:t>
            </a:r>
            <a:endParaRPr lang="zh-CN" altLang="zh-CN" sz="2400" kern="100"/>
          </a:p>
          <a:p>
            <a:pPr algn="just">
              <a:spcAft>
                <a:spcPts val="0"/>
              </a:spcAft>
            </a:pPr>
            <a:r>
              <a:rPr lang="en-US" altLang="zh-CN" sz="2400" kern="100"/>
              <a:t>2 :  5 -&gt; </a:t>
            </a:r>
            <a:r>
              <a:rPr lang="en-US" altLang="zh-CN" sz="2400" kern="100">
                <a:highlight>
                  <a:srgbClr val="FFFF00"/>
                </a:highlight>
              </a:rPr>
              <a:t>3</a:t>
            </a:r>
            <a:r>
              <a:rPr lang="en-US" altLang="zh-CN" sz="2400" kern="100"/>
              <a:t> -&gt; </a:t>
            </a:r>
            <a:r>
              <a:rPr lang="en-US" altLang="zh-CN" sz="2400" kern="100">
                <a:highlight>
                  <a:srgbClr val="FFFF00"/>
                </a:highlight>
              </a:rPr>
              <a:t>1</a:t>
            </a:r>
            <a:endParaRPr lang="zh-CN" altLang="zh-CN" sz="2400" kern="100"/>
          </a:p>
          <a:p>
            <a:pPr algn="just">
              <a:spcAft>
                <a:spcPts val="0"/>
              </a:spcAft>
            </a:pPr>
            <a:r>
              <a:rPr lang="en-US" altLang="zh-CN" sz="2400" kern="100"/>
              <a:t>3 :  2</a:t>
            </a:r>
            <a:endParaRPr lang="zh-CN" altLang="zh-CN" sz="2400" kern="100"/>
          </a:p>
          <a:p>
            <a:pPr algn="just">
              <a:spcAft>
                <a:spcPts val="0"/>
              </a:spcAft>
            </a:pPr>
            <a:r>
              <a:rPr lang="en-US" altLang="zh-CN" sz="2400" kern="100"/>
              <a:t>4 :  </a:t>
            </a:r>
            <a:r>
              <a:rPr lang="en-US" altLang="zh-CN" sz="2400" kern="100">
                <a:highlight>
                  <a:srgbClr val="FFFF00"/>
                </a:highlight>
              </a:rPr>
              <a:t>8</a:t>
            </a:r>
            <a:r>
              <a:rPr lang="en-US" altLang="zh-CN" sz="2400" kern="100"/>
              <a:t> -&gt; 6 -&gt; 5</a:t>
            </a:r>
            <a:endParaRPr lang="zh-CN" altLang="zh-CN" sz="2400" kern="100"/>
          </a:p>
          <a:p>
            <a:pPr algn="just">
              <a:spcAft>
                <a:spcPts val="0"/>
              </a:spcAft>
            </a:pPr>
            <a:r>
              <a:rPr lang="en-US" altLang="zh-CN" sz="2400" kern="100"/>
              <a:t>5 :  </a:t>
            </a:r>
            <a:r>
              <a:rPr lang="en-US" altLang="zh-CN" sz="2400" kern="100">
                <a:highlight>
                  <a:srgbClr val="FFFF00"/>
                </a:highlight>
              </a:rPr>
              <a:t>7</a:t>
            </a:r>
            <a:r>
              <a:rPr lang="en-US" altLang="zh-CN" sz="2400" kern="100"/>
              <a:t> -&gt; 6 -&gt; 4 -&gt; </a:t>
            </a:r>
            <a:r>
              <a:rPr lang="en-US" altLang="zh-CN" sz="2400" kern="100">
                <a:highlight>
                  <a:srgbClr val="FFFF00"/>
                </a:highlight>
              </a:rPr>
              <a:t>2</a:t>
            </a:r>
            <a:r>
              <a:rPr lang="en-US" altLang="zh-CN" sz="2400" kern="100"/>
              <a:t> -&gt; 0</a:t>
            </a:r>
            <a:endParaRPr lang="zh-CN" altLang="zh-CN" sz="2400" kern="100"/>
          </a:p>
          <a:p>
            <a:pPr algn="just">
              <a:spcAft>
                <a:spcPts val="0"/>
              </a:spcAft>
            </a:pPr>
            <a:r>
              <a:rPr lang="en-US" altLang="zh-CN" sz="2400" kern="100"/>
              <a:t>6 :  7 -&gt; 5 -&gt; </a:t>
            </a:r>
            <a:r>
              <a:rPr lang="en-US" altLang="zh-CN" sz="2400" kern="100">
                <a:highlight>
                  <a:srgbClr val="FFFF00"/>
                </a:highlight>
              </a:rPr>
              <a:t>4</a:t>
            </a:r>
            <a:endParaRPr lang="zh-CN" altLang="zh-CN" sz="2400" kern="100"/>
          </a:p>
          <a:p>
            <a:pPr algn="just">
              <a:spcAft>
                <a:spcPts val="0"/>
              </a:spcAft>
            </a:pPr>
            <a:r>
              <a:rPr lang="en-US" altLang="zh-CN" sz="2400" kern="100"/>
              <a:t>7 :  </a:t>
            </a:r>
            <a:r>
              <a:rPr lang="en-US" altLang="zh-CN" sz="2400" kern="100">
                <a:highlight>
                  <a:srgbClr val="FFFF00"/>
                </a:highlight>
              </a:rPr>
              <a:t>6</a:t>
            </a:r>
            <a:r>
              <a:rPr lang="en-US" altLang="zh-CN" sz="2400" kern="100"/>
              <a:t> -&gt; 5</a:t>
            </a:r>
            <a:endParaRPr lang="zh-CN" altLang="zh-CN" sz="2400" kern="100"/>
          </a:p>
          <a:p>
            <a:pPr algn="just">
              <a:spcAft>
                <a:spcPts val="0"/>
              </a:spcAft>
            </a:pPr>
            <a:r>
              <a:rPr lang="en-US" altLang="zh-CN" sz="2400" kern="100"/>
              <a:t>8 :  4</a:t>
            </a:r>
            <a:endParaRPr lang="zh-CN" altLang="zh-CN" sz="2400" kern="100"/>
          </a:p>
          <a:p>
            <a:pPr algn="just">
              <a:spcAft>
                <a:spcPts val="0"/>
              </a:spcAft>
            </a:pPr>
            <a:r>
              <a:rPr lang="en-US" altLang="zh-CN" sz="2400" kern="100">
                <a:solidFill>
                  <a:srgbClr val="FF0000"/>
                </a:solidFill>
              </a:rPr>
              <a:t>0 5 7 6 4 8 2 3 1</a:t>
            </a:r>
            <a:endParaRPr lang="zh-CN" altLang="zh-CN" sz="2400" kern="100">
              <a:solidFill>
                <a:srgbClr val="FF0000"/>
              </a:solidFill>
            </a:endParaRPr>
          </a:p>
          <a:p>
            <a:pPr algn="just">
              <a:spcAft>
                <a:spcPts val="0"/>
              </a:spcAft>
            </a:pPr>
            <a:r>
              <a:rPr lang="en-US" altLang="zh-CN" sz="2400" kern="100"/>
              <a:t> </a:t>
            </a:r>
            <a:endParaRPr lang="zh-CN" altLang="zh-CN" sz="2400" kern="100">
              <a:latin typeface="Times New Roman"/>
              <a:cs typeface="Times New Roman"/>
            </a:endParaRPr>
          </a:p>
        </p:txBody>
      </p:sp>
      <p:pic>
        <p:nvPicPr>
          <p:cNvPr id="9" name="图片 8"/>
          <p:cNvPicPr>
            <a:picLocks noChangeAspect="1"/>
          </p:cNvPicPr>
          <p:nvPr/>
        </p:nvPicPr>
        <p:blipFill>
          <a:blip r:embed="rId2"/>
          <a:stretch>
            <a:fillRect/>
          </a:stretch>
        </p:blipFill>
        <p:spPr>
          <a:xfrm>
            <a:off x="8654957" y="2052974"/>
            <a:ext cx="2148840" cy="4922520"/>
          </a:xfrm>
          <a:prstGeom prst="rect">
            <a:avLst/>
          </a:prstGeom>
        </p:spPr>
      </p:pic>
      <p:pic>
        <p:nvPicPr>
          <p:cNvPr id="7" name="图片 6"/>
          <p:cNvPicPr/>
          <p:nvPr/>
        </p:nvPicPr>
        <p:blipFill>
          <a:blip r:embed="rId3"/>
          <a:stretch>
            <a:fillRect/>
          </a:stretch>
        </p:blipFill>
        <p:spPr>
          <a:xfrm>
            <a:off x="7535366" y="-34464"/>
            <a:ext cx="3888432" cy="2087438"/>
          </a:xfrm>
          <a:prstGeom prst="rect">
            <a:avLst/>
          </a:prstGeom>
        </p:spPr>
      </p:pic>
    </p:spTree>
    <p:extLst>
      <p:ext uri="{BB962C8B-B14F-4D97-AF65-F5344CB8AC3E}">
        <p14:creationId xmlns:p14="http://schemas.microsoft.com/office/powerpoint/2010/main" val="296748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DFS</a:t>
            </a:r>
            <a:r>
              <a:rPr lang="zh-CN" altLang="en-US" smtClean="0"/>
              <a:t>遍历过程</a:t>
            </a:r>
            <a:endParaRPr lang="zh-CN" altLang="en-US"/>
          </a:p>
        </p:txBody>
      </p:sp>
      <p:pic>
        <p:nvPicPr>
          <p:cNvPr id="4" name="图片 3"/>
          <p:cNvPicPr>
            <a:picLocks noChangeAspect="1"/>
          </p:cNvPicPr>
          <p:nvPr/>
        </p:nvPicPr>
        <p:blipFill>
          <a:blip r:embed="rId2"/>
          <a:stretch>
            <a:fillRect/>
          </a:stretch>
        </p:blipFill>
        <p:spPr>
          <a:xfrm>
            <a:off x="6527254" y="2013478"/>
            <a:ext cx="5115366" cy="2928484"/>
          </a:xfrm>
          <a:prstGeom prst="rect">
            <a:avLst/>
          </a:prstGeom>
        </p:spPr>
      </p:pic>
      <p:pic>
        <p:nvPicPr>
          <p:cNvPr id="5" name="图片 4"/>
          <p:cNvPicPr>
            <a:picLocks noChangeAspect="1"/>
          </p:cNvPicPr>
          <p:nvPr/>
        </p:nvPicPr>
        <p:blipFill>
          <a:blip r:embed="rId3"/>
          <a:stretch>
            <a:fillRect/>
          </a:stretch>
        </p:blipFill>
        <p:spPr>
          <a:xfrm>
            <a:off x="766614" y="2205658"/>
            <a:ext cx="4731084" cy="2379176"/>
          </a:xfrm>
          <a:prstGeom prst="rect">
            <a:avLst/>
          </a:prstGeom>
        </p:spPr>
      </p:pic>
    </p:spTree>
    <p:extLst>
      <p:ext uri="{BB962C8B-B14F-4D97-AF65-F5344CB8AC3E}">
        <p14:creationId xmlns:p14="http://schemas.microsoft.com/office/powerpoint/2010/main" val="28706604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6614" y="981522"/>
            <a:ext cx="10736814" cy="5711375"/>
          </a:xfrm>
        </p:spPr>
        <p:txBody>
          <a:bodyPr>
            <a:noAutofit/>
          </a:bodyPr>
          <a:lstStyle/>
          <a:p>
            <a:r>
              <a:rPr lang="zh-CN" altLang="zh-CN" sz="2800"/>
              <a:t>算法的主要工作是通过</a:t>
            </a:r>
            <a:r>
              <a:rPr lang="en-US" altLang="zh-CN" sz="2800"/>
              <a:t>firstAdjVertex</a:t>
            </a:r>
            <a:r>
              <a:rPr lang="zh-CN" altLang="zh-CN" sz="2800"/>
              <a:t>和</a:t>
            </a:r>
            <a:r>
              <a:rPr lang="en-US" altLang="zh-CN" sz="2800"/>
              <a:t>nextAdjVertex</a:t>
            </a:r>
            <a:r>
              <a:rPr lang="zh-CN" altLang="zh-CN" sz="2800"/>
              <a:t>方法寻找每个顶点</a:t>
            </a:r>
            <a:r>
              <a:rPr lang="zh-CN" altLang="zh-CN" sz="2800" smtClean="0"/>
              <a:t>的</a:t>
            </a:r>
            <a:r>
              <a:rPr lang="zh-CN" altLang="en-US" sz="2800" smtClean="0"/>
              <a:t>所有</a:t>
            </a:r>
            <a:r>
              <a:rPr lang="zh-CN" altLang="zh-CN" sz="2800" smtClean="0"/>
              <a:t>邻接点</a:t>
            </a:r>
            <a:r>
              <a:rPr lang="zh-CN" altLang="en-US" sz="2800"/>
              <a:t>；</a:t>
            </a:r>
            <a:endParaRPr lang="en-US" altLang="zh-CN" sz="2800" smtClean="0"/>
          </a:p>
          <a:p>
            <a:r>
              <a:rPr lang="zh-CN" altLang="zh-CN" sz="2800" smtClean="0"/>
              <a:t>如果在</a:t>
            </a:r>
            <a:r>
              <a:rPr lang="zh-CN" altLang="zh-CN" sz="2800"/>
              <a:t>其它存储结构下遍历</a:t>
            </a:r>
            <a:r>
              <a:rPr lang="zh-CN" altLang="zh-CN" sz="2800" smtClean="0"/>
              <a:t>，需要</a:t>
            </a:r>
            <a:r>
              <a:rPr lang="zh-CN" altLang="zh-CN" sz="2800"/>
              <a:t>修改</a:t>
            </a:r>
            <a:r>
              <a:rPr lang="zh-CN" altLang="zh-CN" sz="2800" smtClean="0"/>
              <a:t>的</a:t>
            </a:r>
            <a:r>
              <a:rPr lang="zh-CN" altLang="en-US" sz="2800" smtClean="0"/>
              <a:t>主</a:t>
            </a:r>
            <a:r>
              <a:rPr lang="zh-CN" altLang="zh-CN" sz="2800" smtClean="0"/>
              <a:t>要</a:t>
            </a:r>
            <a:r>
              <a:rPr lang="zh-CN" altLang="en-US" sz="2800" smtClean="0"/>
              <a:t>是这</a:t>
            </a:r>
            <a:r>
              <a:rPr lang="zh-CN" altLang="zh-CN" sz="2800" smtClean="0"/>
              <a:t>两</a:t>
            </a:r>
            <a:r>
              <a:rPr lang="zh-CN" altLang="zh-CN" sz="2800"/>
              <a:t>个</a:t>
            </a:r>
            <a:r>
              <a:rPr lang="zh-CN" altLang="zh-CN" sz="2800" smtClean="0"/>
              <a:t>方法</a:t>
            </a:r>
            <a:r>
              <a:rPr lang="zh-CN" altLang="en-US" sz="2800" smtClean="0"/>
              <a:t>；</a:t>
            </a:r>
            <a:endParaRPr lang="en-US" altLang="zh-CN" sz="2800" smtClean="0"/>
          </a:p>
          <a:p>
            <a:r>
              <a:rPr lang="zh-CN" altLang="zh-CN" sz="2800" smtClean="0"/>
              <a:t>算法</a:t>
            </a:r>
            <a:r>
              <a:rPr lang="zh-CN" altLang="zh-CN" sz="2800"/>
              <a:t>的效率由</a:t>
            </a:r>
            <a:r>
              <a:rPr lang="en-US" altLang="zh-CN" sz="2800"/>
              <a:t>firstAdjVertex</a:t>
            </a:r>
            <a:r>
              <a:rPr lang="zh-CN" altLang="zh-CN" sz="2800"/>
              <a:t>和</a:t>
            </a:r>
            <a:r>
              <a:rPr lang="en-US" altLang="zh-CN" sz="2800"/>
              <a:t>nextAdjVertex</a:t>
            </a:r>
            <a:r>
              <a:rPr lang="zh-CN" altLang="zh-CN" sz="2800"/>
              <a:t>方法的效率</a:t>
            </a:r>
            <a:r>
              <a:rPr lang="zh-CN" altLang="zh-CN" sz="2800" smtClean="0"/>
              <a:t>决定</a:t>
            </a:r>
            <a:r>
              <a:rPr lang="zh-CN" altLang="en-US" sz="2800"/>
              <a:t>；</a:t>
            </a:r>
            <a:endParaRPr lang="en-US" altLang="zh-CN" sz="2800" smtClean="0"/>
          </a:p>
          <a:p>
            <a:r>
              <a:rPr lang="zh-CN" altLang="zh-CN" sz="2800" smtClean="0"/>
              <a:t>在</a:t>
            </a:r>
            <a:r>
              <a:rPr lang="zh-CN" altLang="zh-CN" sz="2800">
                <a:solidFill>
                  <a:srgbClr val="FF0000"/>
                </a:solidFill>
              </a:rPr>
              <a:t>邻接表结构</a:t>
            </a:r>
            <a:r>
              <a:rPr lang="zh-CN" altLang="zh-CN" sz="2800"/>
              <a:t>下，邻接表中共有</a:t>
            </a:r>
            <a:r>
              <a:rPr lang="en-US" altLang="zh-CN" sz="2800"/>
              <a:t>2e</a:t>
            </a:r>
            <a:r>
              <a:rPr lang="zh-CN" altLang="zh-CN" sz="2800"/>
              <a:t>个或</a:t>
            </a:r>
            <a:r>
              <a:rPr lang="en-US" altLang="zh-CN" sz="2800"/>
              <a:t>e</a:t>
            </a:r>
            <a:r>
              <a:rPr lang="zh-CN" altLang="zh-CN" sz="2800"/>
              <a:t>个边结点，因此寻找所有顶点的邻接点的时间复杂度为</a:t>
            </a:r>
            <a:r>
              <a:rPr lang="en-US" altLang="zh-CN" sz="2800"/>
              <a:t>O(e)</a:t>
            </a:r>
            <a:r>
              <a:rPr lang="zh-CN" altLang="zh-CN" sz="2800"/>
              <a:t>，另外遍历需对每个顶点进行访问，访问</a:t>
            </a:r>
            <a:r>
              <a:rPr lang="zh-CN" altLang="zh-CN" sz="2800" smtClean="0"/>
              <a:t>的</a:t>
            </a:r>
            <a:r>
              <a:rPr lang="zh-CN" altLang="en-US" sz="2800" smtClean="0"/>
              <a:t>总</a:t>
            </a:r>
            <a:r>
              <a:rPr lang="zh-CN" altLang="zh-CN" sz="2800" smtClean="0"/>
              <a:t>时间</a:t>
            </a:r>
            <a:r>
              <a:rPr lang="zh-CN" altLang="en-US" sz="2800" smtClean="0"/>
              <a:t>性能</a:t>
            </a:r>
            <a:r>
              <a:rPr lang="zh-CN" altLang="zh-CN" sz="2800" smtClean="0"/>
              <a:t>为</a:t>
            </a:r>
            <a:r>
              <a:rPr lang="en-US" altLang="zh-CN" sz="2800"/>
              <a:t>O(n)</a:t>
            </a:r>
            <a:r>
              <a:rPr lang="zh-CN" altLang="zh-CN" sz="2800"/>
              <a:t>，因此在邻接表存储结构下，深度优先搜索算法的时间复杂度为</a:t>
            </a:r>
            <a:r>
              <a:rPr lang="en-US" altLang="zh-CN" sz="2800">
                <a:solidFill>
                  <a:srgbClr val="FF0000"/>
                </a:solidFill>
              </a:rPr>
              <a:t>O(n+e</a:t>
            </a:r>
            <a:r>
              <a:rPr lang="en-US" altLang="zh-CN" sz="2800" smtClean="0">
                <a:solidFill>
                  <a:srgbClr val="FF0000"/>
                </a:solidFill>
              </a:rPr>
              <a:t>)</a:t>
            </a:r>
            <a:r>
              <a:rPr lang="zh-CN" altLang="en-US" sz="2800"/>
              <a:t>；</a:t>
            </a:r>
            <a:endParaRPr lang="en-US" altLang="zh-CN" sz="2800" smtClean="0"/>
          </a:p>
          <a:p>
            <a:r>
              <a:rPr lang="zh-CN" altLang="zh-CN" sz="2800" smtClean="0"/>
              <a:t>对于</a:t>
            </a:r>
            <a:r>
              <a:rPr lang="zh-CN" altLang="zh-CN" sz="2800"/>
              <a:t>用字典表示的邻接表下的遍历，时间复杂度也为</a:t>
            </a:r>
            <a:r>
              <a:rPr lang="en-US" altLang="zh-CN" sz="2800"/>
              <a:t>O(n+e)</a:t>
            </a:r>
            <a:r>
              <a:rPr lang="zh-CN" altLang="zh-CN" sz="2800" smtClean="0"/>
              <a:t>相同</a:t>
            </a:r>
            <a:r>
              <a:rPr lang="zh-CN" altLang="en-US" sz="2800"/>
              <a:t>；</a:t>
            </a:r>
            <a:endParaRPr lang="en-US" altLang="zh-CN" sz="2800" smtClean="0"/>
          </a:p>
          <a:p>
            <a:r>
              <a:rPr lang="zh-CN" altLang="zh-CN" sz="2800" smtClean="0"/>
              <a:t>在</a:t>
            </a:r>
            <a:r>
              <a:rPr lang="zh-CN" altLang="zh-CN" sz="2800">
                <a:solidFill>
                  <a:srgbClr val="FF0000"/>
                </a:solidFill>
              </a:rPr>
              <a:t>邻接矩阵</a:t>
            </a:r>
            <a:r>
              <a:rPr lang="zh-CN" altLang="zh-CN" sz="2800"/>
              <a:t>下，查找每个顶点</a:t>
            </a:r>
            <a:r>
              <a:rPr lang="zh-CN" altLang="zh-CN" sz="2800" smtClean="0"/>
              <a:t>的</a:t>
            </a:r>
            <a:r>
              <a:rPr lang="zh-CN" altLang="en-US" sz="2800" smtClean="0"/>
              <a:t>所有</a:t>
            </a:r>
            <a:r>
              <a:rPr lang="zh-CN" altLang="zh-CN" sz="2800" smtClean="0"/>
              <a:t>邻接</a:t>
            </a:r>
            <a:r>
              <a:rPr lang="zh-CN" altLang="zh-CN" sz="2800"/>
              <a:t>点需要检查矩阵中的所有元素，因此，深度优先搜索算法的时间复杂度为</a:t>
            </a:r>
            <a:r>
              <a:rPr lang="en-US" altLang="zh-CN" sz="2800">
                <a:solidFill>
                  <a:srgbClr val="FF0000"/>
                </a:solidFill>
              </a:rPr>
              <a:t>O(n</a:t>
            </a:r>
            <a:r>
              <a:rPr lang="en-US" altLang="zh-CN" sz="2800" baseline="30000">
                <a:solidFill>
                  <a:srgbClr val="FF0000"/>
                </a:solidFill>
              </a:rPr>
              <a:t>2</a:t>
            </a:r>
            <a:r>
              <a:rPr lang="en-US" altLang="zh-CN" sz="2800">
                <a:solidFill>
                  <a:srgbClr val="FF0000"/>
                </a:solidFill>
              </a:rPr>
              <a:t>)</a:t>
            </a:r>
            <a:r>
              <a:rPr lang="zh-CN" altLang="zh-CN" sz="2800" smtClean="0"/>
              <a:t>。</a:t>
            </a:r>
            <a:endParaRPr lang="zh-CN" altLang="en-US" sz="2800"/>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spTree>
    <p:extLst>
      <p:ext uri="{BB962C8B-B14F-4D97-AF65-F5344CB8AC3E}">
        <p14:creationId xmlns:p14="http://schemas.microsoft.com/office/powerpoint/2010/main" val="175279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5305917"/>
          </a:xfrm>
        </p:spPr>
        <p:txBody>
          <a:bodyPr>
            <a:normAutofit/>
          </a:bodyPr>
          <a:lstStyle/>
          <a:p>
            <a:r>
              <a:rPr lang="zh-CN" altLang="en-US" smtClean="0"/>
              <a:t>骑士周游，</a:t>
            </a:r>
            <a:r>
              <a:rPr lang="en-US" altLang="zh-CN" smtClean="0"/>
              <a:t>8</a:t>
            </a:r>
            <a:r>
              <a:rPr lang="zh-CN" altLang="en-US" smtClean="0"/>
              <a:t>*</a:t>
            </a:r>
            <a:r>
              <a:rPr lang="en-US" altLang="zh-CN" smtClean="0"/>
              <a:t>8</a:t>
            </a:r>
            <a:r>
              <a:rPr lang="zh-CN" altLang="en-US" smtClean="0"/>
              <a:t>的棋盘格子，即</a:t>
            </a:r>
            <a:r>
              <a:rPr lang="en-US" altLang="zh-CN" smtClean="0"/>
              <a:t>64</a:t>
            </a:r>
            <a:r>
              <a:rPr lang="zh-CN" altLang="en-US" smtClean="0"/>
              <a:t>个顶点，</a:t>
            </a:r>
            <a:r>
              <a:rPr lang="en-US" altLang="zh-CN" smtClean="0"/>
              <a:t>id</a:t>
            </a:r>
            <a:r>
              <a:rPr lang="zh-CN" altLang="en-US" smtClean="0"/>
              <a:t>为</a:t>
            </a:r>
            <a:r>
              <a:rPr lang="en-US" altLang="zh-CN" smtClean="0"/>
              <a:t>0-63</a:t>
            </a:r>
          </a:p>
          <a:p>
            <a:r>
              <a:rPr lang="zh-CN" altLang="en-US" smtClean="0"/>
              <a:t>找到</a:t>
            </a:r>
            <a:r>
              <a:rPr lang="en-US" altLang="zh-CN" smtClean="0"/>
              <a:t>0-63</a:t>
            </a:r>
            <a:r>
              <a:rPr lang="zh-CN" altLang="en-US" smtClean="0"/>
              <a:t>的一条路径</a:t>
            </a:r>
            <a:endParaRPr lang="en-US" altLang="zh-CN" smtClean="0"/>
          </a:p>
          <a:p>
            <a:r>
              <a:rPr lang="zh-CN" altLang="en-US" smtClean="0"/>
              <a:t>到达某方格后无法继续时，回溯</a:t>
            </a:r>
            <a:endParaRPr lang="en-US" altLang="zh-CN" smtClean="0"/>
          </a:p>
          <a:p>
            <a:r>
              <a:rPr lang="zh-CN" altLang="en-US" smtClean="0"/>
              <a:t>与八皇后和迷宫求解问题类似</a:t>
            </a:r>
            <a:endParaRPr lang="en-US" altLang="zh-CN" smtClean="0"/>
          </a:p>
          <a:p>
            <a:r>
              <a:rPr lang="zh-CN" altLang="en-US" smtClean="0"/>
              <a:t>迷宫中的路径按马走日规则设置，从指定起点到终点，且需要经过所有方格，即路径长度为格子数减</a:t>
            </a:r>
            <a:r>
              <a:rPr lang="en-US" altLang="zh-CN" smtClean="0"/>
              <a:t>1</a:t>
            </a:r>
            <a:r>
              <a:rPr lang="zh-CN" altLang="en-US" smtClean="0"/>
              <a:t>。</a:t>
            </a:r>
          </a:p>
          <a:p>
            <a:r>
              <a:rPr lang="zh-CN" altLang="en-US" smtClean="0"/>
              <a:t>图中共</a:t>
            </a:r>
            <a:r>
              <a:rPr lang="en-US" altLang="zh-CN" smtClean="0"/>
              <a:t>n</a:t>
            </a:r>
            <a:r>
              <a:rPr lang="zh-CN" altLang="en-US" smtClean="0"/>
              <a:t>个顶点，给定两个顶点</a:t>
            </a:r>
            <a:r>
              <a:rPr lang="en-US" altLang="zh-CN" smtClean="0"/>
              <a:t>u,v</a:t>
            </a:r>
            <a:r>
              <a:rPr lang="zh-CN" altLang="en-US" smtClean="0"/>
              <a:t>，求解一条长度为</a:t>
            </a:r>
            <a:r>
              <a:rPr lang="en-US" altLang="zh-CN" smtClean="0"/>
              <a:t>k(k=n-1)</a:t>
            </a:r>
            <a:r>
              <a:rPr lang="zh-CN" altLang="en-US" smtClean="0"/>
              <a:t>的简单路径。</a:t>
            </a:r>
            <a:endParaRPr lang="zh-CN" altLang="en-US"/>
          </a:p>
        </p:txBody>
      </p:sp>
      <p:sp>
        <p:nvSpPr>
          <p:cNvPr id="3" name="标题 2"/>
          <p:cNvSpPr>
            <a:spLocks noGrp="1"/>
          </p:cNvSpPr>
          <p:nvPr>
            <p:ph type="title"/>
          </p:nvPr>
        </p:nvSpPr>
        <p:spPr/>
        <p:txBody>
          <a:bodyPr>
            <a:normAutofit fontScale="90000"/>
          </a:bodyPr>
          <a:lstStyle/>
          <a:p>
            <a:r>
              <a:rPr lang="zh-CN" altLang="en-US" smtClean="0"/>
              <a:t>特殊的深度优先搜索</a:t>
            </a:r>
            <a:endParaRPr lang="zh-CN" altLang="en-US"/>
          </a:p>
        </p:txBody>
      </p:sp>
    </p:spTree>
    <p:extLst>
      <p:ext uri="{BB962C8B-B14F-4D97-AF65-F5344CB8AC3E}">
        <p14:creationId xmlns:p14="http://schemas.microsoft.com/office/powerpoint/2010/main" val="916574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1" name="Rectangle 12"/>
          <p:cNvSpPr>
            <a:spLocks noGrp="1" noChangeArrowheads="1"/>
          </p:cNvSpPr>
          <p:nvPr>
            <p:ph type="body" sz="quarter" idx="10"/>
          </p:nvPr>
        </p:nvSpPr>
        <p:spPr>
          <a:xfrm>
            <a:off x="973765" y="1148213"/>
            <a:ext cx="4833409" cy="4868199"/>
          </a:xfrm>
        </p:spPr>
        <p:txBody>
          <a:bodyPr/>
          <a:lstStyle/>
          <a:p>
            <a:pPr>
              <a:lnSpc>
                <a:spcPct val="105000"/>
              </a:lnSpc>
              <a:buClr>
                <a:srgbClr val="800080"/>
              </a:buClr>
              <a:buSzPct val="50000"/>
            </a:pPr>
            <a:r>
              <a:rPr lang="zh-CN" altLang="zh-CN" sz="2800"/>
              <a:t>包含所有可能的边的图</a:t>
            </a:r>
            <a:r>
              <a:rPr lang="zh-CN" altLang="zh-CN" sz="2800" smtClean="0"/>
              <a:t>被</a:t>
            </a:r>
            <a:r>
              <a:rPr lang="zh-CN" altLang="en-US" sz="2800" smtClean="0"/>
              <a:t>称</a:t>
            </a:r>
            <a:r>
              <a:rPr lang="zh-CN" altLang="zh-CN" sz="2800" smtClean="0"/>
              <a:t>为</a:t>
            </a:r>
            <a:r>
              <a:rPr lang="zh-CN" altLang="zh-CN" sz="2800"/>
              <a:t>完全图</a:t>
            </a:r>
            <a:r>
              <a:rPr lang="zh-CN" altLang="zh-CN" sz="2800" smtClean="0"/>
              <a:t>。</a:t>
            </a:r>
            <a:endParaRPr lang="en-US" altLang="zh-CN" sz="2800" smtClean="0"/>
          </a:p>
          <a:p>
            <a:pPr>
              <a:lnSpc>
                <a:spcPct val="105000"/>
              </a:lnSpc>
              <a:buClr>
                <a:srgbClr val="800080"/>
              </a:buClr>
              <a:buSzPct val="50000"/>
            </a:pPr>
            <a:r>
              <a:rPr lang="en-US" altLang="zh-CN" sz="2800" smtClean="0"/>
              <a:t>n</a:t>
            </a:r>
            <a:r>
              <a:rPr lang="zh-CN" altLang="zh-CN" sz="2800"/>
              <a:t>个顶点的</a:t>
            </a:r>
            <a:r>
              <a:rPr lang="zh-CN" altLang="zh-CN" sz="2800">
                <a:solidFill>
                  <a:srgbClr val="FF0000"/>
                </a:solidFill>
              </a:rPr>
              <a:t>有向完全图</a:t>
            </a:r>
            <a:r>
              <a:rPr lang="zh-CN" altLang="zh-CN" sz="2800"/>
              <a:t>，含有</a:t>
            </a:r>
            <a:r>
              <a:rPr lang="en-US" altLang="zh-CN" sz="2800">
                <a:solidFill>
                  <a:srgbClr val="FF0000"/>
                </a:solidFill>
              </a:rPr>
              <a:t>n(n-1)</a:t>
            </a:r>
            <a:r>
              <a:rPr lang="zh-CN" altLang="zh-CN" sz="2800"/>
              <a:t>条边</a:t>
            </a:r>
            <a:r>
              <a:rPr lang="zh-CN" altLang="zh-CN" sz="2800" smtClean="0"/>
              <a:t>。</a:t>
            </a:r>
            <a:endParaRPr lang="en-US" altLang="zh-CN" sz="2800" smtClean="0"/>
          </a:p>
          <a:p>
            <a:pPr>
              <a:lnSpc>
                <a:spcPct val="105000"/>
              </a:lnSpc>
              <a:buClr>
                <a:srgbClr val="800080"/>
              </a:buClr>
              <a:buSzPct val="50000"/>
            </a:pPr>
            <a:r>
              <a:rPr lang="en-US" altLang="zh-CN" sz="2800" smtClean="0"/>
              <a:t>n</a:t>
            </a:r>
            <a:r>
              <a:rPr lang="zh-CN" altLang="zh-CN" sz="2800"/>
              <a:t>个顶点的</a:t>
            </a:r>
            <a:r>
              <a:rPr lang="zh-CN" altLang="zh-CN" sz="2800">
                <a:solidFill>
                  <a:srgbClr val="FF0000"/>
                </a:solidFill>
              </a:rPr>
              <a:t>无向完全图</a:t>
            </a:r>
            <a:r>
              <a:rPr lang="zh-CN" altLang="zh-CN" sz="2800"/>
              <a:t>，含有</a:t>
            </a:r>
            <a:r>
              <a:rPr lang="en-US" altLang="zh-CN" sz="2800">
                <a:solidFill>
                  <a:srgbClr val="FF0000"/>
                </a:solidFill>
              </a:rPr>
              <a:t>n(n-1)/2</a:t>
            </a:r>
            <a:r>
              <a:rPr lang="zh-CN" altLang="zh-CN" sz="2800"/>
              <a:t>条边。</a:t>
            </a:r>
            <a:endParaRPr lang="zh-CN" altLang="en-US" sz="3000" b="1" dirty="0" smtClean="0">
              <a:latin typeface="Times New Roman" pitchFamily="18" charset="0"/>
              <a:ea typeface="仿宋_GB2312" pitchFamily="49" charset="-122"/>
            </a:endParaRPr>
          </a:p>
        </p:txBody>
      </p:sp>
      <p:sp>
        <p:nvSpPr>
          <p:cNvPr id="123910" name="Rectangle 11"/>
          <p:cNvSpPr>
            <a:spLocks noGrp="1" noChangeArrowheads="1"/>
          </p:cNvSpPr>
          <p:nvPr>
            <p:ph type="title"/>
          </p:nvPr>
        </p:nvSpPr>
        <p:spPr/>
        <p:txBody>
          <a:bodyPr>
            <a:normAutofit fontScale="90000"/>
          </a:bodyPr>
          <a:lstStyle/>
          <a:p>
            <a:r>
              <a:rPr lang="zh-CN" altLang="zh-CN" sz="3600" b="1"/>
              <a:t>完全图</a:t>
            </a:r>
          </a:p>
        </p:txBody>
      </p:sp>
      <p:graphicFrame>
        <p:nvGraphicFramePr>
          <p:cNvPr id="123907" name="Object 65"/>
          <p:cNvGraphicFramePr>
            <a:graphicFrameLocks noChangeAspect="1"/>
          </p:cNvGraphicFramePr>
          <p:nvPr/>
        </p:nvGraphicFramePr>
        <p:xfrm>
          <a:off x="6035948" y="1440198"/>
          <a:ext cx="383067" cy="511293"/>
        </p:xfrm>
        <a:graphic>
          <a:graphicData uri="http://schemas.openxmlformats.org/presentationml/2006/ole">
            <mc:AlternateContent xmlns:mc="http://schemas.openxmlformats.org/markup-compatibility/2006">
              <mc:Choice xmlns:v="urn:schemas-microsoft-com:vml" Requires="v">
                <p:oleObj spid="_x0000_s17670"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948" y="1440198"/>
                        <a:ext cx="383067" cy="51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8" name="Object 66"/>
          <p:cNvGraphicFramePr>
            <a:graphicFrameLocks noChangeAspect="1"/>
          </p:cNvGraphicFramePr>
          <p:nvPr>
            <p:extLst>
              <p:ext uri="{D42A27DB-BD31-4B8C-83A1-F6EECF244321}">
                <p14:modId xmlns:p14="http://schemas.microsoft.com/office/powerpoint/2010/main" val="4171875690"/>
              </p:ext>
            </p:extLst>
          </p:nvPr>
        </p:nvGraphicFramePr>
        <p:xfrm>
          <a:off x="4006330" y="1487834"/>
          <a:ext cx="792732" cy="530348"/>
        </p:xfrm>
        <a:graphic>
          <a:graphicData uri="http://schemas.openxmlformats.org/presentationml/2006/ole">
            <mc:AlternateContent xmlns:mc="http://schemas.openxmlformats.org/markup-compatibility/2006">
              <mc:Choice xmlns:v="urn:schemas-microsoft-com:vml" Requires="v">
                <p:oleObj spid="_x0000_s17671" name="公式" r:id="rId5" imgW="114151" imgH="215619" progId="Equation.3">
                  <p:embed/>
                </p:oleObj>
              </mc:Choice>
              <mc:Fallback>
                <p:oleObj name="公式" r:id="rId5"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330" y="1487834"/>
                        <a:ext cx="792732" cy="530348"/>
                      </a:xfrm>
                      <a:prstGeom prst="rect">
                        <a:avLst/>
                      </a:prstGeom>
                      <a:noFill/>
                      <a:ln>
                        <a:noFill/>
                      </a:ln>
                      <a:effectLst/>
                      <a:extLst/>
                    </p:spPr>
                  </p:pic>
                </p:oleObj>
              </mc:Fallback>
            </mc:AlternateContent>
          </a:graphicData>
        </a:graphic>
      </p:graphicFrame>
      <p:pic>
        <p:nvPicPr>
          <p:cNvPr id="9" name="图片 8"/>
          <p:cNvPicPr>
            <a:picLocks noChangeAspect="1"/>
          </p:cNvPicPr>
          <p:nvPr/>
        </p:nvPicPr>
        <p:blipFill>
          <a:blip r:embed="rId6"/>
          <a:stretch>
            <a:fillRect/>
          </a:stretch>
        </p:blipFill>
        <p:spPr>
          <a:xfrm>
            <a:off x="7478838" y="981522"/>
            <a:ext cx="3034329" cy="2088232"/>
          </a:xfrm>
          <a:prstGeom prst="rect">
            <a:avLst/>
          </a:prstGeom>
        </p:spPr>
      </p:pic>
      <p:pic>
        <p:nvPicPr>
          <p:cNvPr id="10" name="图片 9"/>
          <p:cNvPicPr>
            <a:picLocks noChangeAspect="1"/>
          </p:cNvPicPr>
          <p:nvPr/>
        </p:nvPicPr>
        <p:blipFill>
          <a:blip r:embed="rId7"/>
          <a:stretch>
            <a:fillRect/>
          </a:stretch>
        </p:blipFill>
        <p:spPr>
          <a:xfrm>
            <a:off x="7478789" y="3645818"/>
            <a:ext cx="2794826" cy="2327580"/>
          </a:xfrm>
          <a:prstGeom prst="rect">
            <a:avLst/>
          </a:prstGeom>
        </p:spPr>
      </p:pic>
      <p:sp>
        <p:nvSpPr>
          <p:cNvPr id="2" name="矩形 1"/>
          <p:cNvSpPr/>
          <p:nvPr/>
        </p:nvSpPr>
        <p:spPr>
          <a:xfrm>
            <a:off x="7895406" y="3069754"/>
            <a:ext cx="2988319" cy="446276"/>
          </a:xfrm>
          <a:prstGeom prst="rect">
            <a:avLst/>
          </a:prstGeom>
        </p:spPr>
        <p:txBody>
          <a:bodyPr wrap="none">
            <a:spAutoFit/>
          </a:bodyPr>
          <a:lstStyle/>
          <a:p>
            <a:r>
              <a:rPr lang="en-US" altLang="zh-CN" smtClean="0"/>
              <a:t>3</a:t>
            </a:r>
            <a:r>
              <a:rPr lang="zh-CN" altLang="zh-CN" smtClean="0"/>
              <a:t>个顶点的有向完全图</a:t>
            </a:r>
            <a:endParaRPr lang="zh-CN" altLang="en-US"/>
          </a:p>
        </p:txBody>
      </p:sp>
      <p:sp>
        <p:nvSpPr>
          <p:cNvPr id="3" name="矩形 2"/>
          <p:cNvSpPr/>
          <p:nvPr/>
        </p:nvSpPr>
        <p:spPr>
          <a:xfrm>
            <a:off x="7895406" y="5973398"/>
            <a:ext cx="2988319" cy="446276"/>
          </a:xfrm>
          <a:prstGeom prst="rect">
            <a:avLst/>
          </a:prstGeom>
        </p:spPr>
        <p:txBody>
          <a:bodyPr wrap="none">
            <a:spAutoFit/>
          </a:bodyPr>
          <a:lstStyle/>
          <a:p>
            <a:r>
              <a:rPr lang="en-US" altLang="zh-CN"/>
              <a:t>4</a:t>
            </a:r>
            <a:r>
              <a:rPr lang="zh-CN" altLang="zh-CN"/>
              <a:t>个顶点的无向完全图</a:t>
            </a:r>
            <a:endParaRPr lang="zh-CN" altLang="en-US"/>
          </a:p>
        </p:txBody>
      </p:sp>
    </p:spTree>
    <p:extLst>
      <p:ext uri="{BB962C8B-B14F-4D97-AF65-F5344CB8AC3E}">
        <p14:creationId xmlns:p14="http://schemas.microsoft.com/office/powerpoint/2010/main" val="3712221800"/>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举例</a:t>
            </a:r>
            <a:endParaRPr lang="zh-CN" altLang="en-US"/>
          </a:p>
        </p:txBody>
      </p:sp>
      <p:pic>
        <p:nvPicPr>
          <p:cNvPr id="118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30" y="1590817"/>
            <a:ext cx="4981429" cy="255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849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类似于</a:t>
            </a:r>
            <a:r>
              <a:rPr lang="zh-CN" altLang="zh-CN"/>
              <a:t>树的层次遍历</a:t>
            </a:r>
            <a:r>
              <a:rPr lang="zh-CN" altLang="zh-CN" smtClean="0"/>
              <a:t>。</a:t>
            </a:r>
            <a:endParaRPr lang="en-US" altLang="zh-CN" smtClean="0"/>
          </a:p>
          <a:p>
            <a:r>
              <a:rPr lang="zh-CN" altLang="zh-CN" smtClean="0"/>
              <a:t>假设</a:t>
            </a:r>
            <a:r>
              <a:rPr lang="zh-CN" altLang="zh-CN"/>
              <a:t>从图中某顶点</a:t>
            </a:r>
            <a:r>
              <a:rPr lang="en-US" altLang="zh-CN"/>
              <a:t>v</a:t>
            </a:r>
            <a:r>
              <a:rPr lang="zh-CN" altLang="zh-CN"/>
              <a:t>出发，首先访问</a:t>
            </a:r>
            <a:r>
              <a:rPr lang="en-US" altLang="zh-CN"/>
              <a:t>v</a:t>
            </a:r>
            <a:r>
              <a:rPr lang="zh-CN" altLang="zh-CN"/>
              <a:t>，然后依次访问</a:t>
            </a:r>
            <a:r>
              <a:rPr lang="en-US" altLang="zh-CN"/>
              <a:t>v</a:t>
            </a:r>
            <a:r>
              <a:rPr lang="zh-CN" altLang="zh-CN"/>
              <a:t>的各个未被访问过的邻接点设为</a:t>
            </a:r>
            <a:r>
              <a:rPr lang="en-US" altLang="zh-CN"/>
              <a:t>u</a:t>
            </a:r>
            <a:r>
              <a:rPr lang="en-US" altLang="zh-CN" baseline="-25000"/>
              <a:t>1</a:t>
            </a:r>
            <a:r>
              <a:rPr lang="en-US" altLang="zh-CN"/>
              <a:t>,u</a:t>
            </a:r>
            <a:r>
              <a:rPr lang="en-US" altLang="zh-CN" baseline="-25000"/>
              <a:t>2</a:t>
            </a:r>
            <a:r>
              <a:rPr lang="en-US" altLang="zh-CN"/>
              <a:t>,….u</a:t>
            </a:r>
            <a:r>
              <a:rPr lang="en-US" altLang="zh-CN" baseline="-25000"/>
              <a:t>m</a:t>
            </a:r>
            <a:r>
              <a:rPr lang="zh-CN" altLang="zh-CN"/>
              <a:t>，接着依次访问</a:t>
            </a:r>
            <a:r>
              <a:rPr lang="en-US" altLang="zh-CN"/>
              <a:t>u</a:t>
            </a:r>
            <a:r>
              <a:rPr lang="en-US" altLang="zh-CN" baseline="-25000"/>
              <a:t>1</a:t>
            </a:r>
            <a:r>
              <a:rPr lang="en-US" altLang="zh-CN"/>
              <a:t>,u</a:t>
            </a:r>
            <a:r>
              <a:rPr lang="en-US" altLang="zh-CN" baseline="-25000"/>
              <a:t>2</a:t>
            </a:r>
            <a:r>
              <a:rPr lang="en-US" altLang="zh-CN"/>
              <a:t>,….u</a:t>
            </a:r>
            <a:r>
              <a:rPr lang="en-US" altLang="zh-CN" baseline="-25000"/>
              <a:t>m</a:t>
            </a:r>
            <a:r>
              <a:rPr lang="zh-CN" altLang="zh-CN"/>
              <a:t>的各个未被访问的邻接点设为</a:t>
            </a:r>
            <a:r>
              <a:rPr lang="en-US" altLang="zh-CN"/>
              <a:t>w</a:t>
            </a:r>
            <a:r>
              <a:rPr lang="en-US" altLang="zh-CN" baseline="-25000"/>
              <a:t>1</a:t>
            </a:r>
            <a:r>
              <a:rPr lang="en-US" altLang="zh-CN"/>
              <a:t>,w</a:t>
            </a:r>
            <a:r>
              <a:rPr lang="en-US" altLang="zh-CN" baseline="-25000"/>
              <a:t>2</a:t>
            </a:r>
            <a:r>
              <a:rPr lang="en-US" altLang="zh-CN"/>
              <a:t>,….w</a:t>
            </a:r>
            <a:r>
              <a:rPr lang="en-US" altLang="zh-CN" baseline="-25000"/>
              <a:t>k</a:t>
            </a:r>
            <a:r>
              <a:rPr lang="zh-CN" altLang="zh-CN"/>
              <a:t>，接着依次访问</a:t>
            </a:r>
            <a:r>
              <a:rPr lang="en-US" altLang="zh-CN"/>
              <a:t>w</a:t>
            </a:r>
            <a:r>
              <a:rPr lang="en-US" altLang="zh-CN" baseline="-25000"/>
              <a:t>1</a:t>
            </a:r>
            <a:r>
              <a:rPr lang="en-US" altLang="zh-CN"/>
              <a:t>,w</a:t>
            </a:r>
            <a:r>
              <a:rPr lang="en-US" altLang="zh-CN" baseline="-25000"/>
              <a:t>2</a:t>
            </a:r>
            <a:r>
              <a:rPr lang="en-US" altLang="zh-CN"/>
              <a:t>,….w</a:t>
            </a:r>
            <a:r>
              <a:rPr lang="en-US" altLang="zh-CN" baseline="-25000"/>
              <a:t>k</a:t>
            </a:r>
            <a:r>
              <a:rPr lang="zh-CN" altLang="zh-CN"/>
              <a:t>的各个未被访问的邻接点，依次类推，直至图中所有已被访问的顶点的邻接点都被访问到。</a:t>
            </a:r>
          </a:p>
          <a:p>
            <a:endParaRPr lang="zh-CN" altLang="en-US"/>
          </a:p>
        </p:txBody>
      </p:sp>
      <p:sp>
        <p:nvSpPr>
          <p:cNvPr id="3" name="标题 2"/>
          <p:cNvSpPr>
            <a:spLocks noGrp="1"/>
          </p:cNvSpPr>
          <p:nvPr>
            <p:ph type="title"/>
          </p:nvPr>
        </p:nvSpPr>
        <p:spPr/>
        <p:txBody>
          <a:bodyPr>
            <a:normAutofit fontScale="90000"/>
          </a:bodyPr>
          <a:lstStyle/>
          <a:p>
            <a:r>
              <a:rPr lang="zh-CN" altLang="zh-CN" b="1" smtClean="0"/>
              <a:t>广度优先搜索</a:t>
            </a:r>
            <a:r>
              <a:rPr lang="zh-CN" altLang="zh-CN"/>
              <a:t>（</a:t>
            </a:r>
            <a:r>
              <a:rPr lang="en-US" altLang="zh-CN"/>
              <a:t>BFS</a:t>
            </a:r>
            <a:r>
              <a:rPr lang="zh-CN" altLang="zh-CN"/>
              <a:t>）</a:t>
            </a:r>
            <a:endParaRPr lang="zh-CN" altLang="en-US"/>
          </a:p>
        </p:txBody>
      </p:sp>
    </p:spTree>
    <p:extLst>
      <p:ext uri="{BB962C8B-B14F-4D97-AF65-F5344CB8AC3E}">
        <p14:creationId xmlns:p14="http://schemas.microsoft.com/office/powerpoint/2010/main" val="35537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54995" y="1125538"/>
            <a:ext cx="6633609" cy="4868199"/>
          </a:xfrm>
        </p:spPr>
        <p:txBody>
          <a:bodyPr>
            <a:noAutofit/>
          </a:bodyPr>
          <a:lstStyle/>
          <a:p>
            <a:pPr marL="0" indent="0">
              <a:buNone/>
            </a:pPr>
            <a:r>
              <a:rPr lang="zh-CN" altLang="zh-CN" sz="2400"/>
              <a:t>（</a:t>
            </a:r>
            <a:r>
              <a:rPr lang="en-US" altLang="zh-CN" sz="2400"/>
              <a:t>1</a:t>
            </a:r>
            <a:r>
              <a:rPr lang="zh-CN" altLang="zh-CN" sz="2400"/>
              <a:t>）到达</a:t>
            </a:r>
            <a:r>
              <a:rPr lang="en-US" altLang="zh-CN" sz="2400"/>
              <a:t>0</a:t>
            </a:r>
            <a:r>
              <a:rPr lang="zh-CN" altLang="zh-CN" sz="2400"/>
              <a:t>地游览；</a:t>
            </a:r>
          </a:p>
          <a:p>
            <a:pPr marL="0" indent="0">
              <a:buNone/>
            </a:pPr>
            <a:r>
              <a:rPr lang="zh-CN" altLang="zh-CN" sz="2400"/>
              <a:t>（</a:t>
            </a:r>
            <a:r>
              <a:rPr lang="en-US" altLang="zh-CN" sz="2400"/>
              <a:t>2</a:t>
            </a:r>
            <a:r>
              <a:rPr lang="zh-CN" altLang="zh-CN" sz="2400"/>
              <a:t>）选择</a:t>
            </a:r>
            <a:r>
              <a:rPr lang="en-US" altLang="zh-CN" sz="2400"/>
              <a:t>0</a:t>
            </a:r>
            <a:r>
              <a:rPr lang="zh-CN" altLang="zh-CN" sz="2400"/>
              <a:t>的相邻景点</a:t>
            </a:r>
            <a:r>
              <a:rPr lang="en-US" altLang="zh-CN" sz="2400"/>
              <a:t>1</a:t>
            </a:r>
            <a:r>
              <a:rPr lang="zh-CN" altLang="zh-CN" sz="2400"/>
              <a:t>、</a:t>
            </a:r>
            <a:r>
              <a:rPr lang="en-US" altLang="zh-CN" sz="2400"/>
              <a:t>5</a:t>
            </a:r>
            <a:r>
              <a:rPr lang="zh-CN" altLang="zh-CN" sz="2400"/>
              <a:t>依次游览；</a:t>
            </a:r>
          </a:p>
          <a:p>
            <a:pPr marL="0" indent="0">
              <a:buNone/>
            </a:pPr>
            <a:r>
              <a:rPr lang="zh-CN" altLang="zh-CN" sz="2400"/>
              <a:t>（</a:t>
            </a:r>
            <a:r>
              <a:rPr lang="en-US" altLang="zh-CN" sz="2400"/>
              <a:t>3</a:t>
            </a:r>
            <a:r>
              <a:rPr lang="zh-CN" altLang="zh-CN" sz="2400"/>
              <a:t>）选择</a:t>
            </a:r>
            <a:r>
              <a:rPr lang="en-US" altLang="zh-CN" sz="2400"/>
              <a:t>1</a:t>
            </a:r>
            <a:r>
              <a:rPr lang="zh-CN" altLang="zh-CN" sz="2400"/>
              <a:t>的相邻景点</a:t>
            </a:r>
            <a:r>
              <a:rPr lang="en-US" altLang="zh-CN" sz="2400"/>
              <a:t>2</a:t>
            </a:r>
            <a:r>
              <a:rPr lang="zh-CN" altLang="zh-CN" sz="2400"/>
              <a:t>游览；</a:t>
            </a:r>
          </a:p>
          <a:p>
            <a:pPr marL="0" indent="0">
              <a:buNone/>
            </a:pPr>
            <a:r>
              <a:rPr lang="zh-CN" altLang="zh-CN" sz="2400"/>
              <a:t>（</a:t>
            </a:r>
            <a:r>
              <a:rPr lang="en-US" altLang="zh-CN" sz="2400"/>
              <a:t>4</a:t>
            </a:r>
            <a:r>
              <a:rPr lang="zh-CN" altLang="zh-CN" sz="2400"/>
              <a:t>）选择</a:t>
            </a:r>
            <a:r>
              <a:rPr lang="en-US" altLang="zh-CN" sz="2400"/>
              <a:t>5</a:t>
            </a:r>
            <a:r>
              <a:rPr lang="zh-CN" altLang="zh-CN" sz="2400"/>
              <a:t>的未玩过相邻景点</a:t>
            </a:r>
            <a:r>
              <a:rPr lang="en-US" altLang="zh-CN" sz="2400"/>
              <a:t>4</a:t>
            </a:r>
            <a:r>
              <a:rPr lang="zh-CN" altLang="zh-CN" sz="2400"/>
              <a:t>、</a:t>
            </a:r>
            <a:r>
              <a:rPr lang="en-US" altLang="zh-CN" sz="2400"/>
              <a:t>6</a:t>
            </a:r>
            <a:r>
              <a:rPr lang="zh-CN" altLang="zh-CN" sz="2400"/>
              <a:t>、</a:t>
            </a:r>
            <a:r>
              <a:rPr lang="en-US" altLang="zh-CN" sz="2400"/>
              <a:t>7</a:t>
            </a:r>
            <a:r>
              <a:rPr lang="zh-CN" altLang="zh-CN" sz="2400"/>
              <a:t>依次游览；</a:t>
            </a:r>
          </a:p>
          <a:p>
            <a:pPr marL="0" indent="0">
              <a:buNone/>
            </a:pPr>
            <a:r>
              <a:rPr lang="zh-CN" altLang="zh-CN" sz="2400"/>
              <a:t>（</a:t>
            </a:r>
            <a:r>
              <a:rPr lang="en-US" altLang="zh-CN" sz="2400"/>
              <a:t>5</a:t>
            </a:r>
            <a:r>
              <a:rPr lang="zh-CN" altLang="zh-CN" sz="2400"/>
              <a:t>）选择</a:t>
            </a:r>
            <a:r>
              <a:rPr lang="en-US" altLang="zh-CN" sz="2400"/>
              <a:t>2</a:t>
            </a:r>
            <a:r>
              <a:rPr lang="zh-CN" altLang="zh-CN" sz="2400"/>
              <a:t>的未玩过的相邻景点</a:t>
            </a:r>
            <a:r>
              <a:rPr lang="en-US" altLang="zh-CN" sz="2400"/>
              <a:t>3</a:t>
            </a:r>
            <a:r>
              <a:rPr lang="zh-CN" altLang="zh-CN" sz="2400"/>
              <a:t>游览；</a:t>
            </a:r>
          </a:p>
          <a:p>
            <a:pPr marL="0" indent="0">
              <a:buNone/>
            </a:pPr>
            <a:r>
              <a:rPr lang="zh-CN" altLang="zh-CN" sz="2400"/>
              <a:t>（</a:t>
            </a:r>
            <a:r>
              <a:rPr lang="en-US" altLang="zh-CN" sz="2400"/>
              <a:t>6</a:t>
            </a:r>
            <a:r>
              <a:rPr lang="zh-CN" altLang="zh-CN" sz="2400"/>
              <a:t>）选择</a:t>
            </a:r>
            <a:r>
              <a:rPr lang="en-US" altLang="zh-CN" sz="2400"/>
              <a:t>4</a:t>
            </a:r>
            <a:r>
              <a:rPr lang="zh-CN" altLang="zh-CN" sz="2400"/>
              <a:t>的未玩过的相邻景点</a:t>
            </a:r>
            <a:r>
              <a:rPr lang="en-US" altLang="zh-CN" sz="2400"/>
              <a:t>8</a:t>
            </a:r>
            <a:r>
              <a:rPr lang="zh-CN" altLang="zh-CN" sz="2400"/>
              <a:t>游览；</a:t>
            </a:r>
            <a:r>
              <a:rPr lang="en-US" altLang="zh-CN" sz="2400"/>
              <a:t> </a:t>
            </a:r>
            <a:endParaRPr lang="zh-CN" altLang="zh-CN" sz="2400"/>
          </a:p>
          <a:p>
            <a:pPr marL="0" indent="0">
              <a:buNone/>
            </a:pPr>
            <a:r>
              <a:rPr lang="zh-CN" altLang="zh-CN" sz="2400"/>
              <a:t>（</a:t>
            </a:r>
            <a:r>
              <a:rPr lang="en-US" altLang="zh-CN" sz="2400"/>
              <a:t>7</a:t>
            </a:r>
            <a:r>
              <a:rPr lang="zh-CN" altLang="zh-CN" sz="2400"/>
              <a:t>）</a:t>
            </a:r>
            <a:r>
              <a:rPr lang="en-US" altLang="zh-CN" sz="2400"/>
              <a:t>6</a:t>
            </a:r>
            <a:r>
              <a:rPr lang="zh-CN" altLang="zh-CN" sz="2400"/>
              <a:t>、</a:t>
            </a:r>
            <a:r>
              <a:rPr lang="en-US" altLang="zh-CN" sz="2400"/>
              <a:t>7</a:t>
            </a:r>
            <a:r>
              <a:rPr lang="zh-CN" altLang="zh-CN" sz="2400"/>
              <a:t>、</a:t>
            </a:r>
            <a:r>
              <a:rPr lang="en-US" altLang="zh-CN" sz="2400"/>
              <a:t>4</a:t>
            </a:r>
            <a:r>
              <a:rPr lang="zh-CN" altLang="zh-CN" sz="2400"/>
              <a:t>、</a:t>
            </a:r>
            <a:r>
              <a:rPr lang="en-US" altLang="zh-CN" sz="2400"/>
              <a:t>8</a:t>
            </a:r>
            <a:r>
              <a:rPr lang="zh-CN" altLang="zh-CN" sz="2400"/>
              <a:t>都已无未玩过的相邻景点，整个遍历结束。</a:t>
            </a:r>
          </a:p>
          <a:p>
            <a:pPr marL="0" indent="0">
              <a:buNone/>
            </a:pPr>
            <a:endParaRPr lang="zh-CN" altLang="en-US" sz="2400"/>
          </a:p>
        </p:txBody>
      </p:sp>
      <p:sp>
        <p:nvSpPr>
          <p:cNvPr id="3" name="标题 2"/>
          <p:cNvSpPr>
            <a:spLocks noGrp="1"/>
          </p:cNvSpPr>
          <p:nvPr>
            <p:ph type="title"/>
          </p:nvPr>
        </p:nvSpPr>
        <p:spPr/>
        <p:txBody>
          <a:bodyPr>
            <a:normAutofit fontScale="90000"/>
          </a:bodyPr>
          <a:lstStyle/>
          <a:p>
            <a:r>
              <a:rPr lang="zh-CN" altLang="zh-CN" b="1"/>
              <a:t>无向连通图的</a:t>
            </a:r>
            <a:r>
              <a:rPr lang="en-US" altLang="zh-CN" b="1"/>
              <a:t>BFS</a:t>
            </a:r>
            <a:r>
              <a:rPr lang="zh-CN" altLang="zh-CN" b="1" smtClean="0"/>
              <a:t>遍历</a:t>
            </a:r>
            <a:endParaRPr lang="zh-CN" altLang="en-US"/>
          </a:p>
        </p:txBody>
      </p:sp>
      <p:pic>
        <p:nvPicPr>
          <p:cNvPr id="4" name="图片 3"/>
          <p:cNvPicPr>
            <a:picLocks noChangeAspect="1"/>
          </p:cNvPicPr>
          <p:nvPr/>
        </p:nvPicPr>
        <p:blipFill>
          <a:blip r:embed="rId2"/>
          <a:stretch>
            <a:fillRect/>
          </a:stretch>
        </p:blipFill>
        <p:spPr>
          <a:xfrm>
            <a:off x="7488604" y="1341562"/>
            <a:ext cx="4731084" cy="2379176"/>
          </a:xfrm>
          <a:prstGeom prst="rect">
            <a:avLst/>
          </a:prstGeom>
        </p:spPr>
      </p:pic>
    </p:spTree>
    <p:extLst>
      <p:ext uri="{BB962C8B-B14F-4D97-AF65-F5344CB8AC3E}">
        <p14:creationId xmlns:p14="http://schemas.microsoft.com/office/powerpoint/2010/main" val="322833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BFS</a:t>
            </a:r>
            <a:r>
              <a:rPr lang="zh-CN" altLang="zh-CN"/>
              <a:t>遍历过程</a:t>
            </a:r>
            <a:endParaRPr lang="zh-CN" altLang="en-US"/>
          </a:p>
        </p:txBody>
      </p:sp>
      <p:pic>
        <p:nvPicPr>
          <p:cNvPr id="4" name="图片 3"/>
          <p:cNvPicPr>
            <a:picLocks noChangeAspect="1"/>
          </p:cNvPicPr>
          <p:nvPr/>
        </p:nvPicPr>
        <p:blipFill>
          <a:blip r:embed="rId2"/>
          <a:stretch>
            <a:fillRect/>
          </a:stretch>
        </p:blipFill>
        <p:spPr>
          <a:xfrm>
            <a:off x="1015915" y="1773610"/>
            <a:ext cx="5767204" cy="2808312"/>
          </a:xfrm>
          <a:prstGeom prst="rect">
            <a:avLst/>
          </a:prstGeom>
        </p:spPr>
      </p:pic>
      <p:pic>
        <p:nvPicPr>
          <p:cNvPr id="5" name="图片 4"/>
          <p:cNvPicPr>
            <a:picLocks noChangeAspect="1"/>
          </p:cNvPicPr>
          <p:nvPr/>
        </p:nvPicPr>
        <p:blipFill>
          <a:blip r:embed="rId3"/>
          <a:stretch>
            <a:fillRect/>
          </a:stretch>
        </p:blipFill>
        <p:spPr>
          <a:xfrm>
            <a:off x="7751389" y="1855628"/>
            <a:ext cx="3293033" cy="3302358"/>
          </a:xfrm>
          <a:prstGeom prst="rect">
            <a:avLst/>
          </a:prstGeom>
        </p:spPr>
      </p:pic>
      <p:sp>
        <p:nvSpPr>
          <p:cNvPr id="6" name="矩形 5"/>
          <p:cNvSpPr/>
          <p:nvPr/>
        </p:nvSpPr>
        <p:spPr>
          <a:xfrm>
            <a:off x="8205183" y="5374010"/>
            <a:ext cx="2839239" cy="446276"/>
          </a:xfrm>
          <a:prstGeom prst="rect">
            <a:avLst/>
          </a:prstGeom>
        </p:spPr>
        <p:txBody>
          <a:bodyPr wrap="none">
            <a:spAutoFit/>
          </a:bodyPr>
          <a:lstStyle/>
          <a:p>
            <a:r>
              <a:rPr lang="zh-CN" altLang="en-US"/>
              <a:t>广度优先搜索生成树</a:t>
            </a:r>
          </a:p>
        </p:txBody>
      </p:sp>
    </p:spTree>
    <p:extLst>
      <p:ext uri="{BB962C8B-B14F-4D97-AF65-F5344CB8AC3E}">
        <p14:creationId xmlns:p14="http://schemas.microsoft.com/office/powerpoint/2010/main" val="11086672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5769513" cy="4868199"/>
          </a:xfrm>
        </p:spPr>
        <p:txBody>
          <a:bodyPr>
            <a:normAutofit fontScale="77500" lnSpcReduction="20000"/>
          </a:bodyPr>
          <a:lstStyle/>
          <a:p>
            <a:r>
              <a:rPr lang="zh-CN" altLang="zh-CN"/>
              <a:t>对于不连通的图或有向图，只要依次检查图中每一个顶点</a:t>
            </a:r>
            <a:r>
              <a:rPr lang="en-US" altLang="zh-CN"/>
              <a:t>v</a:t>
            </a:r>
            <a:r>
              <a:rPr lang="en-US" altLang="zh-CN" baseline="-25000"/>
              <a:t>i</a:t>
            </a:r>
            <a:r>
              <a:rPr lang="zh-CN" altLang="zh-CN"/>
              <a:t>，如果顶点</a:t>
            </a:r>
            <a:r>
              <a:rPr lang="en-US" altLang="zh-CN"/>
              <a:t>v</a:t>
            </a:r>
            <a:r>
              <a:rPr lang="en-US" altLang="zh-CN" baseline="-25000"/>
              <a:t>i</a:t>
            </a:r>
            <a:r>
              <a:rPr lang="zh-CN" altLang="zh-CN"/>
              <a:t>未被访问过，则从它出发进行</a:t>
            </a:r>
            <a:r>
              <a:rPr lang="en-US" altLang="zh-CN"/>
              <a:t>BFS(v</a:t>
            </a:r>
            <a:r>
              <a:rPr lang="en-US" altLang="zh-CN" baseline="-25000"/>
              <a:t>i</a:t>
            </a:r>
            <a:r>
              <a:rPr lang="en-US" altLang="zh-CN"/>
              <a:t>)</a:t>
            </a:r>
            <a:r>
              <a:rPr lang="zh-CN" altLang="zh-CN"/>
              <a:t>遍历即可。</a:t>
            </a:r>
          </a:p>
          <a:p>
            <a:r>
              <a:rPr lang="zh-CN" altLang="zh-CN" smtClean="0"/>
              <a:t>如</a:t>
            </a:r>
            <a:r>
              <a:rPr lang="zh-CN" altLang="en-US" smtClean="0"/>
              <a:t>右图</a:t>
            </a:r>
            <a:r>
              <a:rPr lang="zh-CN" altLang="zh-CN" smtClean="0"/>
              <a:t>非</a:t>
            </a:r>
            <a:r>
              <a:rPr lang="zh-CN" altLang="zh-CN"/>
              <a:t>连通图，依次检查</a:t>
            </a:r>
            <a:r>
              <a:rPr lang="en-US" altLang="zh-CN"/>
              <a:t>A-F</a:t>
            </a:r>
            <a:r>
              <a:rPr lang="zh-CN" altLang="zh-CN"/>
              <a:t>的每个顶点是否已被访问过；</a:t>
            </a:r>
          </a:p>
          <a:p>
            <a:r>
              <a:rPr lang="zh-CN" altLang="zh-CN"/>
              <a:t>首先从</a:t>
            </a:r>
            <a:r>
              <a:rPr lang="en-US" altLang="zh-CN"/>
              <a:t>A</a:t>
            </a:r>
            <a:r>
              <a:rPr lang="zh-CN" altLang="zh-CN"/>
              <a:t>出发，可访问到</a:t>
            </a:r>
            <a:r>
              <a:rPr lang="en-US" altLang="zh-CN"/>
              <a:t>BEC</a:t>
            </a:r>
            <a:r>
              <a:rPr lang="zh-CN" altLang="zh-CN"/>
              <a:t>；</a:t>
            </a:r>
          </a:p>
          <a:p>
            <a:r>
              <a:rPr lang="zh-CN" altLang="zh-CN"/>
              <a:t>依次检查顶点</a:t>
            </a:r>
            <a:r>
              <a:rPr lang="en-US" altLang="zh-CN"/>
              <a:t>B</a:t>
            </a:r>
            <a:r>
              <a:rPr lang="zh-CN" altLang="zh-CN"/>
              <a:t>和</a:t>
            </a:r>
            <a:r>
              <a:rPr lang="en-US" altLang="zh-CN"/>
              <a:t>C</a:t>
            </a:r>
            <a:r>
              <a:rPr lang="zh-CN" altLang="zh-CN"/>
              <a:t>，无需从它们出发遍历；</a:t>
            </a:r>
          </a:p>
          <a:p>
            <a:r>
              <a:rPr lang="zh-CN" altLang="zh-CN"/>
              <a:t>接下来从</a:t>
            </a:r>
            <a:r>
              <a:rPr lang="en-US" altLang="zh-CN"/>
              <a:t>D</a:t>
            </a:r>
            <a:r>
              <a:rPr lang="zh-CN" altLang="zh-CN"/>
              <a:t>出发，可访问</a:t>
            </a:r>
            <a:r>
              <a:rPr lang="zh-CN" altLang="zh-CN" smtClean="0"/>
              <a:t>到</a:t>
            </a:r>
            <a:r>
              <a:rPr lang="en-US" altLang="zh-CN" smtClean="0"/>
              <a:t>F</a:t>
            </a:r>
            <a:r>
              <a:rPr lang="zh-CN" altLang="zh-CN"/>
              <a:t>；</a:t>
            </a:r>
          </a:p>
          <a:p>
            <a:r>
              <a:rPr lang="zh-CN" altLang="zh-CN"/>
              <a:t>无需从</a:t>
            </a:r>
            <a:r>
              <a:rPr lang="en-US" altLang="zh-CN"/>
              <a:t>E</a:t>
            </a:r>
            <a:r>
              <a:rPr lang="zh-CN" altLang="zh-CN"/>
              <a:t>和</a:t>
            </a:r>
            <a:r>
              <a:rPr lang="en-US" altLang="zh-CN"/>
              <a:t>F</a:t>
            </a:r>
            <a:r>
              <a:rPr lang="zh-CN" altLang="zh-CN"/>
              <a:t>遍历。遍历结束。整个遍历序列为</a:t>
            </a:r>
            <a:r>
              <a:rPr lang="en-US" altLang="zh-CN"/>
              <a:t>ABECDF</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zh-CN" b="1"/>
              <a:t>非连通图和有向图的</a:t>
            </a:r>
            <a:r>
              <a:rPr lang="en-US" altLang="zh-CN" b="1"/>
              <a:t>BFS</a:t>
            </a:r>
            <a:r>
              <a:rPr lang="zh-CN" altLang="zh-CN" b="1" smtClean="0"/>
              <a:t>遍历</a:t>
            </a: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111782808"/>
              </p:ext>
            </p:extLst>
          </p:nvPr>
        </p:nvGraphicFramePr>
        <p:xfrm>
          <a:off x="8039100" y="1270000"/>
          <a:ext cx="3005138" cy="3168650"/>
        </p:xfrm>
        <a:graphic>
          <a:graphicData uri="http://schemas.openxmlformats.org/presentationml/2006/ole">
            <mc:AlternateContent xmlns:mc="http://schemas.openxmlformats.org/markup-compatibility/2006">
              <mc:Choice xmlns:v="urn:schemas-microsoft-com:vml" Requires="v">
                <p:oleObj spid="_x0000_s113734" name="Visio" r:id="rId3" imgW="4362308" imgH="4629150" progId="Visio.Drawing.15">
                  <p:embed/>
                </p:oleObj>
              </mc:Choice>
              <mc:Fallback>
                <p:oleObj name="Visio" r:id="rId3" imgW="4362308" imgH="4629150"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1270000"/>
                        <a:ext cx="30051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187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75126" y="2493690"/>
            <a:ext cx="5865508" cy="3169379"/>
          </a:xfrm>
          <a:prstGeom prst="rect">
            <a:avLst/>
          </a:prstGeom>
        </p:spPr>
      </p:pic>
      <p:sp>
        <p:nvSpPr>
          <p:cNvPr id="5" name="文本占位符 1"/>
          <p:cNvSpPr>
            <a:spLocks noGrp="1"/>
          </p:cNvSpPr>
          <p:nvPr>
            <p:ph type="body" sz="quarter" idx="10"/>
          </p:nvPr>
        </p:nvSpPr>
        <p:spPr/>
        <p:txBody>
          <a:bodyPr/>
          <a:lstStyle/>
          <a:p>
            <a:r>
              <a:rPr lang="zh-CN" altLang="en-US" smtClean="0"/>
              <a:t>优先选择序号小的邻接点</a:t>
            </a:r>
            <a:endParaRPr lang="en-US" altLang="zh-CN" smtClean="0"/>
          </a:p>
          <a:p>
            <a:r>
              <a:rPr lang="zh-CN" altLang="en-US" smtClean="0"/>
              <a:t>遍历序列为：</a:t>
            </a:r>
            <a:endParaRPr lang="zh-CN" altLang="en-US"/>
          </a:p>
        </p:txBody>
      </p:sp>
      <p:sp>
        <p:nvSpPr>
          <p:cNvPr id="6" name="矩形 5"/>
          <p:cNvSpPr/>
          <p:nvPr/>
        </p:nvSpPr>
        <p:spPr>
          <a:xfrm>
            <a:off x="1702718" y="3855241"/>
            <a:ext cx="1675459" cy="446276"/>
          </a:xfrm>
          <a:prstGeom prst="rect">
            <a:avLst/>
          </a:prstGeom>
        </p:spPr>
        <p:txBody>
          <a:bodyPr wrap="none">
            <a:spAutoFit/>
          </a:bodyPr>
          <a:lstStyle/>
          <a:p>
            <a:r>
              <a:rPr lang="en-US" altLang="zh-CN"/>
              <a:t>0235681479</a:t>
            </a:r>
            <a:endParaRPr lang="zh-CN" altLang="en-US"/>
          </a:p>
        </p:txBody>
      </p:sp>
      <p:sp>
        <p:nvSpPr>
          <p:cNvPr id="7" name="标题 2"/>
          <p:cNvSpPr>
            <a:spLocks noGrp="1"/>
          </p:cNvSpPr>
          <p:nvPr>
            <p:ph type="title"/>
          </p:nvPr>
        </p:nvSpPr>
        <p:spPr/>
        <p:txBody>
          <a:bodyPr>
            <a:normAutofit fontScale="90000"/>
          </a:bodyPr>
          <a:lstStyle/>
          <a:p>
            <a:r>
              <a:rPr lang="zh-CN" altLang="zh-CN" b="1"/>
              <a:t>非连通图和有向图的</a:t>
            </a:r>
            <a:r>
              <a:rPr lang="en-US" altLang="zh-CN" b="1"/>
              <a:t>BFS</a:t>
            </a:r>
            <a:r>
              <a:rPr lang="zh-CN" altLang="zh-CN" b="1" smtClean="0"/>
              <a:t>遍历</a:t>
            </a:r>
            <a:endParaRPr lang="zh-CN" altLang="en-US"/>
          </a:p>
        </p:txBody>
      </p:sp>
    </p:spTree>
    <p:extLst>
      <p:ext uri="{BB962C8B-B14F-4D97-AF65-F5344CB8AC3E}">
        <p14:creationId xmlns:p14="http://schemas.microsoft.com/office/powerpoint/2010/main" val="259023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b="1"/>
              <a:t>遍历</a:t>
            </a:r>
            <a:r>
              <a:rPr lang="zh-CN" altLang="zh-CN" b="1" smtClean="0"/>
              <a:t>算法</a:t>
            </a:r>
            <a:endParaRPr lang="zh-CN" altLang="en-US"/>
          </a:p>
        </p:txBody>
      </p:sp>
      <p:sp>
        <p:nvSpPr>
          <p:cNvPr id="5" name="Rectangle 2"/>
          <p:cNvSpPr>
            <a:spLocks noChangeArrowheads="1"/>
          </p:cNvSpPr>
          <p:nvPr/>
        </p:nvSpPr>
        <p:spPr bwMode="auto">
          <a:xfrm>
            <a:off x="1270668" y="977455"/>
            <a:ext cx="8712969" cy="147732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bfsTraverse(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 for </a:t>
            </a:r>
            <a:r>
              <a:rPr kumimoji="0" lang="zh-CN" altLang="zh-CN" sz="18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en-US"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not</a:t>
            </a:r>
            <a:r>
              <a:rPr kumimoji="0" lang="en-US" altLang="zh-CN" sz="1800" b="1" i="0" u="none" strike="noStrike" cap="none" normalizeH="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.bfs(visited, i)</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3"/>
          <p:cNvSpPr>
            <a:spLocks noChangeArrowheads="1"/>
          </p:cNvSpPr>
          <p:nvPr/>
        </p:nvSpPr>
        <p:spPr bwMode="auto">
          <a:xfrm>
            <a:off x="1270671" y="2454783"/>
            <a:ext cx="8712968" cy="4401205"/>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bfs(</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v):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q = CircularQueue()</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visited[v]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.visitVertex(v)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q.append(v)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q.empty():</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 = q.serve()</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nextAdj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visited[nextAdj]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.visitVertex(nextAdj)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q.append(nextAdj)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nextAdj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.nextAdjVertex(t, nextAdj)</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9174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图</a:t>
            </a:r>
            <a:r>
              <a:rPr lang="en-US" altLang="zh-CN" smtClean="0"/>
              <a:t>G7</a:t>
            </a:r>
            <a:r>
              <a:rPr lang="zh-CN" altLang="en-US" smtClean="0"/>
              <a:t>的</a:t>
            </a:r>
            <a:r>
              <a:rPr lang="en-US" altLang="zh-CN" smtClean="0"/>
              <a:t>BFS</a:t>
            </a:r>
            <a:r>
              <a:rPr lang="zh-CN" altLang="en-US" smtClean="0"/>
              <a:t>遍历测试</a:t>
            </a:r>
            <a:endParaRPr lang="zh-CN" altLang="en-US"/>
          </a:p>
        </p:txBody>
      </p:sp>
      <p:sp>
        <p:nvSpPr>
          <p:cNvPr id="5" name="矩形 4"/>
          <p:cNvSpPr/>
          <p:nvPr/>
        </p:nvSpPr>
        <p:spPr>
          <a:xfrm>
            <a:off x="2039681" y="1773610"/>
            <a:ext cx="6092825" cy="3631763"/>
          </a:xfrm>
          <a:prstGeom prst="rect">
            <a:avLst/>
          </a:prstGeom>
        </p:spPr>
        <p:txBody>
          <a:bodyPr>
            <a:spAutoFit/>
          </a:bodyPr>
          <a:lstStyle/>
          <a:p>
            <a:r>
              <a:rPr lang="en-US" altLang="zh-CN"/>
              <a:t>0 :  5 -&gt; 1 </a:t>
            </a:r>
          </a:p>
          <a:p>
            <a:r>
              <a:rPr lang="en-US" altLang="zh-CN"/>
              <a:t>1 :  2 -&gt; 0 </a:t>
            </a:r>
          </a:p>
          <a:p>
            <a:r>
              <a:rPr lang="en-US" altLang="zh-CN"/>
              <a:t>2 :  5 -&gt; 3 -&gt; 1 </a:t>
            </a:r>
          </a:p>
          <a:p>
            <a:r>
              <a:rPr lang="en-US" altLang="zh-CN"/>
              <a:t>3 :  2 </a:t>
            </a:r>
          </a:p>
          <a:p>
            <a:r>
              <a:rPr lang="en-US" altLang="zh-CN"/>
              <a:t>4 :  8 -&gt; 6 -&gt; 5 </a:t>
            </a:r>
          </a:p>
          <a:p>
            <a:r>
              <a:rPr lang="en-US" altLang="zh-CN"/>
              <a:t>5 :  7 -&gt; 6 -&gt; 4 -&gt; 2 -&gt; 0 </a:t>
            </a:r>
          </a:p>
          <a:p>
            <a:r>
              <a:rPr lang="en-US" altLang="zh-CN"/>
              <a:t>6 :  7 -&gt; 5 -&gt; 4 </a:t>
            </a:r>
          </a:p>
          <a:p>
            <a:r>
              <a:rPr lang="en-US" altLang="zh-CN"/>
              <a:t>7 :  6 -&gt; 5 </a:t>
            </a:r>
          </a:p>
          <a:p>
            <a:r>
              <a:rPr lang="en-US" altLang="zh-CN"/>
              <a:t>8 :  4 </a:t>
            </a:r>
            <a:endParaRPr lang="en-US" altLang="zh-CN" smtClean="0"/>
          </a:p>
          <a:p>
            <a:r>
              <a:rPr lang="en-US" altLang="zh-CN" smtClean="0">
                <a:solidFill>
                  <a:srgbClr val="FF0000"/>
                </a:solidFill>
              </a:rPr>
              <a:t>0 </a:t>
            </a:r>
            <a:r>
              <a:rPr lang="en-US" altLang="zh-CN">
                <a:solidFill>
                  <a:srgbClr val="FF0000"/>
                </a:solidFill>
              </a:rPr>
              <a:t>5 1 7 6 4 2 8 3 </a:t>
            </a:r>
            <a:endParaRPr lang="zh-CN" altLang="en-US">
              <a:solidFill>
                <a:srgbClr val="FF0000"/>
              </a:solidFill>
            </a:endParaRPr>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310" y="1870228"/>
            <a:ext cx="300037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30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a:t>与深度遍历一样，算法的主要工作是通过邻接表找每个顶点的邻接点</a:t>
            </a:r>
            <a:r>
              <a:rPr lang="zh-CN" altLang="zh-CN" smtClean="0"/>
              <a:t>，</a:t>
            </a:r>
            <a:endParaRPr lang="en-US" altLang="zh-CN" smtClean="0"/>
          </a:p>
          <a:p>
            <a:r>
              <a:rPr lang="zh-CN" altLang="zh-CN" smtClean="0"/>
              <a:t>在</a:t>
            </a:r>
            <a:r>
              <a:rPr lang="zh-CN" altLang="zh-CN"/>
              <a:t>邻接表存储结构下，深度优先搜索算法的时间复杂度为</a:t>
            </a:r>
            <a:r>
              <a:rPr lang="en-US" altLang="zh-CN"/>
              <a:t>O(n+e)</a:t>
            </a:r>
            <a:r>
              <a:rPr lang="zh-CN" altLang="zh-CN" smtClean="0"/>
              <a:t>。</a:t>
            </a:r>
            <a:endParaRPr lang="en-US" altLang="zh-CN" smtClean="0"/>
          </a:p>
          <a:p>
            <a:r>
              <a:rPr lang="zh-CN" altLang="zh-CN" smtClean="0"/>
              <a:t>在</a:t>
            </a:r>
            <a:r>
              <a:rPr lang="zh-CN" altLang="zh-CN"/>
              <a:t>邻接矩阵下，广度优先搜索算法的时间复杂度为</a:t>
            </a:r>
            <a:r>
              <a:rPr lang="en-US" altLang="zh-CN"/>
              <a:t>O(n</a:t>
            </a:r>
            <a:r>
              <a:rPr lang="en-US" altLang="zh-CN" baseline="30000"/>
              <a:t>2</a:t>
            </a:r>
            <a:r>
              <a:rPr lang="en-US" altLang="zh-CN"/>
              <a:t>)</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smtClean="0"/>
              <a:t>性能分析</a:t>
            </a:r>
            <a:endParaRPr lang="zh-CN" altLang="en-US"/>
          </a:p>
        </p:txBody>
      </p:sp>
    </p:spTree>
    <p:extLst>
      <p:ext uri="{BB962C8B-B14F-4D97-AF65-F5344CB8AC3E}">
        <p14:creationId xmlns:p14="http://schemas.microsoft.com/office/powerpoint/2010/main" val="221204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a:t>遍历算法的</a:t>
            </a:r>
            <a:r>
              <a:rPr lang="zh-CN" altLang="zh-CN" b="1" smtClean="0"/>
              <a:t>应用</a:t>
            </a:r>
            <a:endParaRPr lang="zh-CN" altLang="en-US"/>
          </a:p>
        </p:txBody>
      </p:sp>
    </p:spTree>
    <p:extLst>
      <p:ext uri="{BB962C8B-B14F-4D97-AF65-F5344CB8AC3E}">
        <p14:creationId xmlns:p14="http://schemas.microsoft.com/office/powerpoint/2010/main" val="1460772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边</a:t>
            </a:r>
            <a:r>
              <a:rPr lang="zh-CN" altLang="zh-CN"/>
              <a:t>数接近</a:t>
            </a:r>
            <a:r>
              <a:rPr lang="zh-CN" altLang="zh-CN" smtClean="0"/>
              <a:t>完全图的</a:t>
            </a:r>
            <a:r>
              <a:rPr lang="zh-CN" altLang="zh-CN"/>
              <a:t>图为稠密图（</a:t>
            </a:r>
            <a:r>
              <a:rPr lang="en-US" altLang="zh-CN"/>
              <a:t>Dense Graph</a:t>
            </a:r>
            <a:r>
              <a:rPr lang="zh-CN" altLang="zh-CN" smtClean="0"/>
              <a:t>）</a:t>
            </a:r>
            <a:endParaRPr lang="en-US" altLang="zh-CN" smtClean="0"/>
          </a:p>
          <a:p>
            <a:r>
              <a:rPr lang="zh-CN" altLang="zh-CN" smtClean="0"/>
              <a:t>边</a:t>
            </a:r>
            <a:r>
              <a:rPr lang="zh-CN" altLang="zh-CN"/>
              <a:t>数很少的图为稀疏图（</a:t>
            </a:r>
            <a:r>
              <a:rPr lang="en-US" altLang="zh-CN"/>
              <a:t>Sparse Graph</a:t>
            </a:r>
            <a:r>
              <a:rPr lang="zh-CN" altLang="zh-CN" smtClean="0"/>
              <a:t>）</a:t>
            </a:r>
            <a:endParaRPr lang="zh-CN" altLang="zh-CN"/>
          </a:p>
          <a:p>
            <a:endParaRPr lang="zh-CN" altLang="en-US"/>
          </a:p>
        </p:txBody>
      </p:sp>
      <p:sp>
        <p:nvSpPr>
          <p:cNvPr id="3" name="标题 2"/>
          <p:cNvSpPr>
            <a:spLocks noGrp="1"/>
          </p:cNvSpPr>
          <p:nvPr>
            <p:ph type="title"/>
          </p:nvPr>
        </p:nvSpPr>
        <p:spPr/>
        <p:txBody>
          <a:bodyPr>
            <a:normAutofit fontScale="90000"/>
          </a:bodyPr>
          <a:lstStyle/>
          <a:p>
            <a:r>
              <a:rPr lang="zh-CN" altLang="zh-CN"/>
              <a:t>稀疏图和稠密</a:t>
            </a:r>
            <a:r>
              <a:rPr lang="zh-CN" altLang="zh-CN" smtClean="0"/>
              <a:t>图</a:t>
            </a:r>
            <a:endParaRPr lang="zh-CN" altLang="en-US"/>
          </a:p>
        </p:txBody>
      </p:sp>
    </p:spTree>
    <p:extLst>
      <p:ext uri="{BB962C8B-B14F-4D97-AF65-F5344CB8AC3E}">
        <p14:creationId xmlns:p14="http://schemas.microsoft.com/office/powerpoint/2010/main" val="40219616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3793749"/>
          </a:xfrm>
        </p:spPr>
        <p:txBody>
          <a:bodyPr>
            <a:normAutofit fontScale="92500"/>
          </a:bodyPr>
          <a:lstStyle/>
          <a:p>
            <a:r>
              <a:rPr lang="zh-CN" altLang="zh-CN"/>
              <a:t>设计算法求图中顶点</a:t>
            </a:r>
            <a:r>
              <a:rPr lang="en-US" altLang="zh-CN"/>
              <a:t>u</a:t>
            </a:r>
            <a:r>
              <a:rPr lang="zh-CN" altLang="zh-CN"/>
              <a:t>到顶点</a:t>
            </a:r>
            <a:r>
              <a:rPr lang="en-US" altLang="zh-CN"/>
              <a:t>v</a:t>
            </a:r>
            <a:r>
              <a:rPr lang="zh-CN" altLang="zh-CN"/>
              <a:t>的所有简单路径（设</a:t>
            </a:r>
            <a:r>
              <a:rPr lang="en-US" altLang="zh-CN"/>
              <a:t>u</a:t>
            </a:r>
            <a:r>
              <a:rPr lang="zh-CN" altLang="zh-CN"/>
              <a:t>和</a:t>
            </a:r>
            <a:r>
              <a:rPr lang="en-US" altLang="zh-CN"/>
              <a:t>v</a:t>
            </a:r>
            <a:r>
              <a:rPr lang="zh-CN" altLang="zh-CN"/>
              <a:t>为</a:t>
            </a:r>
            <a:r>
              <a:rPr lang="zh-CN" altLang="zh-CN" smtClean="0"/>
              <a:t>不同顶点</a:t>
            </a:r>
            <a:r>
              <a:rPr lang="zh-CN" altLang="zh-CN"/>
              <a:t>）</a:t>
            </a:r>
            <a:r>
              <a:rPr lang="zh-CN" altLang="zh-CN" smtClean="0"/>
              <a:t>。</a:t>
            </a:r>
            <a:endParaRPr lang="en-US" altLang="zh-CN" smtClean="0"/>
          </a:p>
          <a:p>
            <a:pPr lvl="1"/>
            <a:r>
              <a:rPr lang="zh-CN" altLang="zh-CN"/>
              <a:t>简单</a:t>
            </a:r>
            <a:r>
              <a:rPr lang="zh-CN" altLang="zh-CN" smtClean="0"/>
              <a:t>路径中</a:t>
            </a:r>
            <a:r>
              <a:rPr lang="zh-CN" altLang="zh-CN"/>
              <a:t>的顶点不重复</a:t>
            </a:r>
            <a:r>
              <a:rPr lang="zh-CN" altLang="zh-CN" smtClean="0"/>
              <a:t>出现</a:t>
            </a:r>
            <a:endParaRPr lang="en-US" altLang="zh-CN" smtClean="0"/>
          </a:p>
          <a:p>
            <a:pPr lvl="1"/>
            <a:r>
              <a:rPr lang="zh-CN" altLang="zh-CN" smtClean="0"/>
              <a:t>通过</a:t>
            </a:r>
            <a:r>
              <a:rPr lang="zh-CN" altLang="zh-CN"/>
              <a:t>遍历得到的路径是简单路径</a:t>
            </a:r>
            <a:r>
              <a:rPr lang="zh-CN" altLang="zh-CN" smtClean="0"/>
              <a:t>。</a:t>
            </a:r>
            <a:endParaRPr lang="en-US" altLang="zh-CN" smtClean="0"/>
          </a:p>
          <a:p>
            <a:pPr lvl="1"/>
            <a:r>
              <a:rPr lang="zh-CN" altLang="zh-CN" smtClean="0"/>
              <a:t>要得</a:t>
            </a:r>
            <a:r>
              <a:rPr lang="zh-CN" altLang="zh-CN"/>
              <a:t>到</a:t>
            </a:r>
            <a:r>
              <a:rPr lang="en-US" altLang="zh-CN"/>
              <a:t>u</a:t>
            </a:r>
            <a:r>
              <a:rPr lang="zh-CN" altLang="zh-CN"/>
              <a:t>到</a:t>
            </a:r>
            <a:r>
              <a:rPr lang="en-US" altLang="zh-CN"/>
              <a:t>v</a:t>
            </a:r>
            <a:r>
              <a:rPr lang="zh-CN" altLang="zh-CN"/>
              <a:t>的所有路径，可通过深度优先搜索从顶点</a:t>
            </a:r>
            <a:r>
              <a:rPr lang="en-US" altLang="zh-CN"/>
              <a:t>u</a:t>
            </a:r>
            <a:r>
              <a:rPr lang="zh-CN" altLang="zh-CN"/>
              <a:t>开始遍历，当遍历过程中遇到</a:t>
            </a:r>
            <a:r>
              <a:rPr lang="en-US" altLang="zh-CN"/>
              <a:t>v</a:t>
            </a:r>
            <a:r>
              <a:rPr lang="zh-CN" altLang="zh-CN"/>
              <a:t>，则输出一条路径，然后再回溯至路径的前驱顶点试探其它的路径，直至探索并输出了所有可能的路径并回到起点</a:t>
            </a:r>
            <a:r>
              <a:rPr lang="en-US" altLang="zh-CN"/>
              <a:t>u</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en-US" altLang="zh-CN" smtClean="0"/>
              <a:t>1</a:t>
            </a:r>
            <a:r>
              <a:rPr lang="zh-CN" altLang="en-US" smtClean="0"/>
              <a:t>、</a:t>
            </a:r>
            <a:r>
              <a:rPr lang="zh-CN" altLang="zh-CN" smtClean="0"/>
              <a:t>求</a:t>
            </a:r>
            <a:r>
              <a:rPr lang="zh-CN" altLang="zh-CN"/>
              <a:t>图中顶点</a:t>
            </a:r>
            <a:r>
              <a:rPr lang="en-US" altLang="zh-CN"/>
              <a:t>u</a:t>
            </a:r>
            <a:r>
              <a:rPr lang="zh-CN" altLang="zh-CN"/>
              <a:t>到顶点</a:t>
            </a:r>
            <a:r>
              <a:rPr lang="en-US" altLang="zh-CN"/>
              <a:t>v</a:t>
            </a:r>
            <a:r>
              <a:rPr lang="zh-CN" altLang="zh-CN"/>
              <a:t>的所有简单路径</a:t>
            </a:r>
            <a:endParaRPr lang="zh-CN" altLang="en-US"/>
          </a:p>
        </p:txBody>
      </p:sp>
      <p:pic>
        <p:nvPicPr>
          <p:cNvPr id="4" name="图片 3"/>
          <p:cNvPicPr>
            <a:picLocks noChangeAspect="1"/>
          </p:cNvPicPr>
          <p:nvPr/>
        </p:nvPicPr>
        <p:blipFill>
          <a:blip r:embed="rId2"/>
          <a:stretch>
            <a:fillRect/>
          </a:stretch>
        </p:blipFill>
        <p:spPr>
          <a:xfrm>
            <a:off x="5159102" y="4653930"/>
            <a:ext cx="3894209" cy="1958327"/>
          </a:xfrm>
          <a:prstGeom prst="rect">
            <a:avLst/>
          </a:prstGeom>
        </p:spPr>
      </p:pic>
    </p:spTree>
    <p:extLst>
      <p:ext uri="{BB962C8B-B14F-4D97-AF65-F5344CB8AC3E}">
        <p14:creationId xmlns:p14="http://schemas.microsoft.com/office/powerpoint/2010/main" val="72718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0630" y="1053530"/>
            <a:ext cx="10736814" cy="5305917"/>
          </a:xfrm>
        </p:spPr>
        <p:txBody>
          <a:bodyPr>
            <a:noAutofit/>
          </a:bodyPr>
          <a:lstStyle/>
          <a:p>
            <a:r>
              <a:rPr lang="zh-CN" altLang="zh-CN" sz="2400"/>
              <a:t>对于</a:t>
            </a:r>
            <a:r>
              <a:rPr lang="en-US" altLang="zh-CN" sz="2400"/>
              <a:t>u</a:t>
            </a:r>
            <a:r>
              <a:rPr lang="zh-CN" altLang="zh-CN" sz="2400"/>
              <a:t>的所有邻接点</a:t>
            </a:r>
            <a:r>
              <a:rPr lang="en-US" altLang="zh-CN" sz="2400"/>
              <a:t>k</a:t>
            </a:r>
            <a:r>
              <a:rPr lang="zh-CN" altLang="zh-CN" sz="2400"/>
              <a:t>，如果</a:t>
            </a:r>
            <a:r>
              <a:rPr lang="en-US" altLang="zh-CN" sz="2400"/>
              <a:t>k</a:t>
            </a:r>
            <a:r>
              <a:rPr lang="zh-CN" altLang="zh-CN" sz="2400"/>
              <a:t>为</a:t>
            </a:r>
            <a:r>
              <a:rPr lang="en-US" altLang="zh-CN" sz="2400"/>
              <a:t>v</a:t>
            </a:r>
            <a:r>
              <a:rPr lang="zh-CN" altLang="zh-CN" sz="2400"/>
              <a:t>，则得到一条路径输出，否则，</a:t>
            </a:r>
            <a:r>
              <a:rPr lang="en-US" altLang="zh-CN" sz="2400"/>
              <a:t>u</a:t>
            </a:r>
            <a:r>
              <a:rPr lang="zh-CN" altLang="zh-CN" sz="2400"/>
              <a:t>到</a:t>
            </a:r>
            <a:r>
              <a:rPr lang="en-US" altLang="zh-CN" sz="2400"/>
              <a:t>v</a:t>
            </a:r>
            <a:r>
              <a:rPr lang="zh-CN" altLang="zh-CN" sz="2400"/>
              <a:t>的路径</a:t>
            </a:r>
            <a:r>
              <a:rPr lang="en-US" altLang="zh-CN" sz="2400"/>
              <a:t>path(u,v)={(u,k)+path(k,v)}</a:t>
            </a:r>
            <a:r>
              <a:rPr lang="zh-CN" altLang="zh-CN" sz="2400" smtClean="0"/>
              <a:t>。</a:t>
            </a:r>
            <a:endParaRPr lang="en-US" altLang="zh-CN" sz="2400" smtClean="0"/>
          </a:p>
          <a:p>
            <a:r>
              <a:rPr lang="zh-CN" altLang="zh-CN" sz="2400" smtClean="0"/>
              <a:t>递归算法</a:t>
            </a:r>
            <a:r>
              <a:rPr lang="en-US" altLang="zh-CN" sz="2400" smtClean="0"/>
              <a:t>dfs_path(u</a:t>
            </a:r>
            <a:r>
              <a:rPr lang="en-US" altLang="zh-CN" sz="2400"/>
              <a:t>, v, path, start, visited</a:t>
            </a:r>
            <a:r>
              <a:rPr lang="en-US" altLang="zh-CN" sz="2400" smtClean="0"/>
              <a:t>)</a:t>
            </a:r>
            <a:r>
              <a:rPr lang="zh-CN" altLang="en-US" sz="2400" smtClean="0"/>
              <a:t>：</a:t>
            </a:r>
            <a:r>
              <a:rPr lang="zh-CN" altLang="zh-CN" sz="2400" smtClean="0"/>
              <a:t>求解</a:t>
            </a:r>
            <a:r>
              <a:rPr lang="en-US" altLang="zh-CN" sz="2400"/>
              <a:t>u</a:t>
            </a:r>
            <a:r>
              <a:rPr lang="zh-CN" altLang="zh-CN" sz="2400"/>
              <a:t>到</a:t>
            </a:r>
            <a:r>
              <a:rPr lang="en-US" altLang="zh-CN" sz="2400"/>
              <a:t>v</a:t>
            </a:r>
            <a:r>
              <a:rPr lang="zh-CN" altLang="zh-CN" sz="2400"/>
              <a:t>的所有简单路径，路径动态存放在</a:t>
            </a:r>
            <a:r>
              <a:rPr lang="en-US" altLang="zh-CN" sz="2400"/>
              <a:t>path</a:t>
            </a:r>
            <a:r>
              <a:rPr lang="zh-CN" altLang="zh-CN" sz="2400"/>
              <a:t>数组</a:t>
            </a:r>
            <a:r>
              <a:rPr lang="en-US" altLang="zh-CN" sz="2400"/>
              <a:t>start</a:t>
            </a:r>
            <a:r>
              <a:rPr lang="zh-CN" altLang="zh-CN" sz="2400"/>
              <a:t>开始的连续位置，</a:t>
            </a:r>
            <a:r>
              <a:rPr lang="zh-CN" altLang="zh-CN" sz="2400" smtClean="0"/>
              <a:t>算法步骤：</a:t>
            </a:r>
            <a:endParaRPr lang="zh-CN" altLang="zh-CN" sz="2400"/>
          </a:p>
          <a:p>
            <a:r>
              <a:rPr lang="zh-CN" altLang="zh-CN" sz="2400"/>
              <a:t>（</a:t>
            </a:r>
            <a:r>
              <a:rPr lang="en-US" altLang="zh-CN" sz="2400"/>
              <a:t>1</a:t>
            </a:r>
            <a:r>
              <a:rPr lang="zh-CN" altLang="zh-CN" sz="2400"/>
              <a:t>）将</a:t>
            </a:r>
            <a:r>
              <a:rPr lang="en-US" altLang="zh-CN" sz="2400"/>
              <a:t>u</a:t>
            </a:r>
            <a:r>
              <a:rPr lang="zh-CN" altLang="zh-CN" sz="2400"/>
              <a:t>顶点放在</a:t>
            </a:r>
            <a:r>
              <a:rPr lang="en-US" altLang="zh-CN" sz="2400"/>
              <a:t>path</a:t>
            </a:r>
            <a:r>
              <a:rPr lang="zh-CN" altLang="zh-CN" sz="2400"/>
              <a:t>数组的</a:t>
            </a:r>
            <a:r>
              <a:rPr lang="en-US" altLang="zh-CN" sz="2400"/>
              <a:t>start</a:t>
            </a:r>
            <a:r>
              <a:rPr lang="zh-CN" altLang="zh-CN" sz="2400"/>
              <a:t>下标位置；</a:t>
            </a:r>
          </a:p>
          <a:p>
            <a:r>
              <a:rPr lang="zh-CN" altLang="zh-CN" sz="2400"/>
              <a:t>（</a:t>
            </a:r>
            <a:r>
              <a:rPr lang="en-US" altLang="zh-CN" sz="2400"/>
              <a:t>2</a:t>
            </a:r>
            <a:r>
              <a:rPr lang="zh-CN" altLang="zh-CN" sz="2400"/>
              <a:t>）置顶点</a:t>
            </a:r>
            <a:r>
              <a:rPr lang="en-US" altLang="zh-CN" sz="2400"/>
              <a:t>u</a:t>
            </a:r>
            <a:r>
              <a:rPr lang="zh-CN" altLang="zh-CN" sz="2400"/>
              <a:t>访问标记；</a:t>
            </a:r>
          </a:p>
          <a:p>
            <a:r>
              <a:rPr lang="zh-CN" altLang="zh-CN" sz="2400"/>
              <a:t>（</a:t>
            </a:r>
            <a:r>
              <a:rPr lang="en-US" altLang="zh-CN" sz="2400"/>
              <a:t>3</a:t>
            </a:r>
            <a:r>
              <a:rPr lang="zh-CN" altLang="zh-CN" sz="2400"/>
              <a:t>）对于</a:t>
            </a:r>
            <a:r>
              <a:rPr lang="en-US" altLang="zh-CN" sz="2400"/>
              <a:t>u</a:t>
            </a:r>
            <a:r>
              <a:rPr lang="zh-CN" altLang="zh-CN" sz="2400"/>
              <a:t>的每个未被访问的邻接点</a:t>
            </a:r>
            <a:r>
              <a:rPr lang="en-US" altLang="zh-CN" sz="2400"/>
              <a:t>k</a:t>
            </a:r>
            <a:r>
              <a:rPr lang="zh-CN" altLang="zh-CN" sz="2400"/>
              <a:t>，如果</a:t>
            </a:r>
            <a:r>
              <a:rPr lang="en-US" altLang="zh-CN" sz="2400"/>
              <a:t>k</a:t>
            </a:r>
            <a:r>
              <a:rPr lang="zh-CN" altLang="zh-CN" sz="2400"/>
              <a:t>是终点</a:t>
            </a:r>
            <a:r>
              <a:rPr lang="en-US" altLang="zh-CN" sz="2400"/>
              <a:t>v</a:t>
            </a:r>
            <a:r>
              <a:rPr lang="zh-CN" altLang="zh-CN" sz="2400"/>
              <a:t>，则输出</a:t>
            </a:r>
            <a:r>
              <a:rPr lang="en-US" altLang="zh-CN" sz="2400"/>
              <a:t>path</a:t>
            </a:r>
            <a:r>
              <a:rPr lang="zh-CN" altLang="zh-CN" sz="2400"/>
              <a:t>数组中的路径，</a:t>
            </a:r>
            <a:r>
              <a:rPr lang="en-US" altLang="zh-CN" sz="2400">
                <a:solidFill>
                  <a:srgbClr val="FF0000"/>
                </a:solidFill>
              </a:rPr>
              <a:t>start</a:t>
            </a:r>
            <a:r>
              <a:rPr lang="zh-CN" altLang="zh-CN" sz="2400">
                <a:solidFill>
                  <a:srgbClr val="FF0000"/>
                </a:solidFill>
              </a:rPr>
              <a:t>减</a:t>
            </a:r>
            <a:r>
              <a:rPr lang="en-US" altLang="zh-CN" sz="2400">
                <a:solidFill>
                  <a:srgbClr val="FF0000"/>
                </a:solidFill>
              </a:rPr>
              <a:t>1</a:t>
            </a:r>
            <a:r>
              <a:rPr lang="zh-CN" altLang="zh-CN" sz="2400"/>
              <a:t>；否则，调用</a:t>
            </a:r>
            <a:r>
              <a:rPr lang="en-US" altLang="zh-CN" sz="2400"/>
              <a:t>dfs_path(k, v, path, start+1, visited)</a:t>
            </a:r>
            <a:r>
              <a:rPr lang="zh-CN" altLang="zh-CN" sz="2400"/>
              <a:t>，求解</a:t>
            </a:r>
            <a:r>
              <a:rPr lang="en-US" altLang="zh-CN" sz="2400"/>
              <a:t>k</a:t>
            </a:r>
            <a:r>
              <a:rPr lang="zh-CN" altLang="zh-CN" sz="2400"/>
              <a:t>到</a:t>
            </a:r>
            <a:r>
              <a:rPr lang="en-US" altLang="zh-CN" sz="2400"/>
              <a:t>v</a:t>
            </a:r>
            <a:r>
              <a:rPr lang="zh-CN" altLang="zh-CN" sz="2400"/>
              <a:t>的所有路径；</a:t>
            </a:r>
          </a:p>
          <a:p>
            <a:r>
              <a:rPr lang="zh-CN" altLang="zh-CN" sz="2400"/>
              <a:t>（</a:t>
            </a:r>
            <a:r>
              <a:rPr lang="en-US" altLang="zh-CN" sz="2400"/>
              <a:t>4</a:t>
            </a:r>
            <a:r>
              <a:rPr lang="zh-CN" altLang="zh-CN" sz="2400"/>
              <a:t>）重置</a:t>
            </a:r>
            <a:r>
              <a:rPr lang="en-US" altLang="zh-CN" sz="2400"/>
              <a:t>u</a:t>
            </a:r>
            <a:r>
              <a:rPr lang="zh-CN" altLang="zh-CN" sz="2400"/>
              <a:t>顶点为未访问；使得</a:t>
            </a:r>
            <a:r>
              <a:rPr lang="en-US" altLang="zh-CN" sz="2400"/>
              <a:t>u</a:t>
            </a:r>
            <a:r>
              <a:rPr lang="zh-CN" altLang="zh-CN" sz="2400"/>
              <a:t>在其它路径中可重新使用。</a:t>
            </a:r>
          </a:p>
        </p:txBody>
      </p:sp>
      <p:sp>
        <p:nvSpPr>
          <p:cNvPr id="3" name="标题 2"/>
          <p:cNvSpPr>
            <a:spLocks noGrp="1"/>
          </p:cNvSpPr>
          <p:nvPr>
            <p:ph type="title"/>
          </p:nvPr>
        </p:nvSpPr>
        <p:spPr/>
        <p:txBody>
          <a:bodyPr>
            <a:normAutofit fontScale="90000"/>
          </a:bodyPr>
          <a:lstStyle/>
          <a:p>
            <a:r>
              <a:rPr lang="zh-CN" altLang="en-US" smtClean="0"/>
              <a:t>算法步骤</a:t>
            </a:r>
            <a:endParaRPr lang="zh-CN" altLang="en-US"/>
          </a:p>
        </p:txBody>
      </p:sp>
    </p:spTree>
    <p:extLst>
      <p:ext uri="{BB962C8B-B14F-4D97-AF65-F5344CB8AC3E}">
        <p14:creationId xmlns:p14="http://schemas.microsoft.com/office/powerpoint/2010/main" val="148965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递归算法</a:t>
            </a:r>
            <a:endParaRPr lang="zh-CN" altLang="en-US"/>
          </a:p>
        </p:txBody>
      </p:sp>
      <p:sp>
        <p:nvSpPr>
          <p:cNvPr id="4" name="Rectangle 1"/>
          <p:cNvSpPr>
            <a:spLocks noChangeArrowheads="1"/>
          </p:cNvSpPr>
          <p:nvPr/>
        </p:nvSpPr>
        <p:spPr bwMode="auto">
          <a:xfrm>
            <a:off x="982638" y="926918"/>
            <a:ext cx="10585176" cy="594008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dfs_path(</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u, v, path, start, visited):</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求解</a:t>
            </a:r>
            <a:r>
              <a:rPr kumimoji="0" lang="en-US"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到</a:t>
            </a:r>
            <a:r>
              <a:rPr kumimoji="0" lang="en-US"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的所有路径并输出，路径从</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path</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数组的</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start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位置开始存放</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path[start] = u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将</a:t>
            </a:r>
            <a:r>
              <a:rPr kumimoji="0" lang="en-US"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顶点放在</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path</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的第</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start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位置</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FF000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FF000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visited[u] = </a:t>
            </a:r>
            <a:r>
              <a:rPr kumimoji="0" lang="zh-CN" altLang="zh-CN" sz="2000" b="1" i="0" u="none" strike="noStrike" cap="none" normalizeH="0" baseline="0" smtClean="0">
                <a:ln>
                  <a:noFill/>
                </a:ln>
                <a:solidFill>
                  <a:srgbClr val="FF0000"/>
                </a:solidFill>
                <a:effectLst/>
                <a:latin typeface="Consolas" pitchFamily="49" charset="0"/>
                <a:ea typeface="宋体" pitchFamily="2" charset="-122"/>
                <a:cs typeface="宋体" pitchFamily="2" charset="-122"/>
              </a:rPr>
              <a:t>True</a:t>
            </a:r>
            <a:br>
              <a:rPr kumimoji="0" lang="zh-CN" altLang="zh-CN" sz="2000" b="1"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.firstAdjVertex(u)</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not None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visited[k]:</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v: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已到达终点，则输出路径</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path[start] = v</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index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(path[index],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start -= 1</a:t>
            </a:r>
            <a:b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.dfs_path(k, v, path, start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求出</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k</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到</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的路径，路径从</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path</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数组中</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start+1</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位置开始存放</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.nextAdjVertex(u, k)</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visited[u] = </a:t>
            </a:r>
            <a:r>
              <a:rPr kumimoji="0" lang="zh-CN" altLang="zh-CN" sz="2000" b="1" i="0" u="none" strike="noStrike" cap="none" normalizeH="0" baseline="0" smtClean="0">
                <a:ln>
                  <a:noFill/>
                </a:ln>
                <a:solidFill>
                  <a:srgbClr val="FF0000"/>
                </a:solidFill>
                <a:effectLst/>
                <a:latin typeface="Consolas" pitchFamily="49" charset="0"/>
                <a:ea typeface="宋体" pitchFamily="2" charset="-122"/>
                <a:cs typeface="宋体" pitchFamily="2" charset="-122"/>
              </a:rPr>
              <a:t>False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恢复该顶点的未访问标记，使得</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在其它路径中可重新使用</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2350790" y="3141762"/>
            <a:ext cx="7992888" cy="30963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995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接口方法</a:t>
            </a:r>
            <a:endParaRPr lang="zh-CN" altLang="en-US"/>
          </a:p>
        </p:txBody>
      </p:sp>
      <p:sp>
        <p:nvSpPr>
          <p:cNvPr id="4" name="Rectangle 1"/>
          <p:cNvSpPr>
            <a:spLocks noChangeArrowheads="1"/>
          </p:cNvSpPr>
          <p:nvPr/>
        </p:nvSpPr>
        <p:spPr bwMode="auto">
          <a:xfrm>
            <a:off x="1167712" y="1557586"/>
            <a:ext cx="10544117" cy="163121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path(</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 b):</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访问数组初始化</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way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way</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记录</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到</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的路径</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.dfs_path(a, b, way,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求解</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u</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到</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v</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的所有路径并输出，路径从</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way</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数组的</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0</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号位置开始存放</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 name="图片 4"/>
          <p:cNvPicPr>
            <a:picLocks noChangeAspect="1"/>
          </p:cNvPicPr>
          <p:nvPr/>
        </p:nvPicPr>
        <p:blipFill>
          <a:blip r:embed="rId2"/>
          <a:stretch>
            <a:fillRect/>
          </a:stretch>
        </p:blipFill>
        <p:spPr>
          <a:xfrm>
            <a:off x="1320358" y="3645818"/>
            <a:ext cx="4896544" cy="2462383"/>
          </a:xfrm>
          <a:prstGeom prst="rect">
            <a:avLst/>
          </a:prstGeom>
        </p:spPr>
      </p:pic>
      <p:sp>
        <p:nvSpPr>
          <p:cNvPr id="6" name="矩形 5"/>
          <p:cNvSpPr/>
          <p:nvPr/>
        </p:nvSpPr>
        <p:spPr>
          <a:xfrm>
            <a:off x="7747124" y="4149874"/>
            <a:ext cx="3572545" cy="2215991"/>
          </a:xfrm>
          <a:prstGeom prst="rect">
            <a:avLst/>
          </a:prstGeom>
          <a:solidFill>
            <a:schemeClr val="accent2">
              <a:lumMod val="20000"/>
              <a:lumOff val="80000"/>
            </a:schemeClr>
          </a:solidFill>
        </p:spPr>
        <p:txBody>
          <a:bodyPr wrap="square">
            <a:spAutoFit/>
          </a:bodyPr>
          <a:lstStyle/>
          <a:p>
            <a:r>
              <a:rPr lang="en-US" altLang="zh-CN"/>
              <a:t>0 1 2 5 4 6 </a:t>
            </a:r>
          </a:p>
          <a:p>
            <a:r>
              <a:rPr lang="en-US" altLang="zh-CN"/>
              <a:t>0 1 2 5 6 </a:t>
            </a:r>
          </a:p>
          <a:p>
            <a:r>
              <a:rPr lang="en-US" altLang="zh-CN"/>
              <a:t>0 1 2 5 7 6 </a:t>
            </a:r>
          </a:p>
          <a:p>
            <a:r>
              <a:rPr lang="en-US" altLang="zh-CN"/>
              <a:t>0 5 4 6 </a:t>
            </a:r>
          </a:p>
          <a:p>
            <a:r>
              <a:rPr lang="en-US" altLang="zh-CN"/>
              <a:t>0 5 6 </a:t>
            </a:r>
          </a:p>
          <a:p>
            <a:r>
              <a:rPr lang="en-US" altLang="zh-CN"/>
              <a:t>0 5 7 6 </a:t>
            </a:r>
            <a:endParaRPr lang="zh-CN" altLang="en-US"/>
          </a:p>
        </p:txBody>
      </p:sp>
      <p:sp>
        <p:nvSpPr>
          <p:cNvPr id="7" name="TextBox 6"/>
          <p:cNvSpPr txBox="1"/>
          <p:nvPr/>
        </p:nvSpPr>
        <p:spPr>
          <a:xfrm>
            <a:off x="7360422" y="3422680"/>
            <a:ext cx="4652236" cy="446276"/>
          </a:xfrm>
          <a:prstGeom prst="rect">
            <a:avLst/>
          </a:prstGeom>
          <a:noFill/>
        </p:spPr>
        <p:txBody>
          <a:bodyPr wrap="none" rtlCol="0">
            <a:spAutoFit/>
          </a:bodyPr>
          <a:lstStyle/>
          <a:p>
            <a:r>
              <a:rPr lang="en-US" altLang="zh-CN" smtClean="0"/>
              <a:t>G7</a:t>
            </a:r>
            <a:r>
              <a:rPr lang="zh-CN" altLang="en-US" smtClean="0"/>
              <a:t>，邻接矩阵结构，</a:t>
            </a:r>
            <a:r>
              <a:rPr lang="en-US" altLang="zh-CN" smtClean="0"/>
              <a:t>0</a:t>
            </a:r>
            <a:r>
              <a:rPr lang="zh-CN" altLang="en-US" smtClean="0"/>
              <a:t>到</a:t>
            </a:r>
            <a:r>
              <a:rPr lang="en-US" altLang="zh-CN" smtClean="0"/>
              <a:t>6</a:t>
            </a:r>
            <a:r>
              <a:rPr lang="zh-CN" altLang="en-US" smtClean="0"/>
              <a:t>的路径：</a:t>
            </a:r>
            <a:endParaRPr lang="zh-CN" altLang="en-US"/>
          </a:p>
        </p:txBody>
      </p:sp>
    </p:spTree>
    <p:extLst>
      <p:ext uri="{BB962C8B-B14F-4D97-AF65-F5344CB8AC3E}">
        <p14:creationId xmlns:p14="http://schemas.microsoft.com/office/powerpoint/2010/main" val="292614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5697505" cy="4868199"/>
          </a:xfrm>
        </p:spPr>
        <p:txBody>
          <a:bodyPr>
            <a:normAutofit/>
          </a:bodyPr>
          <a:lstStyle/>
          <a:p>
            <a:r>
              <a:rPr lang="zh-CN" altLang="zh-CN" smtClean="0"/>
              <a:t>顶点</a:t>
            </a:r>
            <a:r>
              <a:rPr lang="en-US" altLang="zh-CN"/>
              <a:t>0</a:t>
            </a:r>
            <a:r>
              <a:rPr lang="zh-CN" altLang="zh-CN"/>
              <a:t>到顶点</a:t>
            </a:r>
            <a:r>
              <a:rPr lang="en-US" altLang="zh-CN"/>
              <a:t>8</a:t>
            </a:r>
            <a:r>
              <a:rPr lang="zh-CN" altLang="zh-CN"/>
              <a:t>的最短路径是</a:t>
            </a:r>
            <a:r>
              <a:rPr lang="en-US" altLang="zh-CN"/>
              <a:t>(</a:t>
            </a:r>
            <a:r>
              <a:rPr lang="en-US" altLang="zh-CN" smtClean="0"/>
              <a:t>0,5,4,8)</a:t>
            </a:r>
            <a:r>
              <a:rPr lang="zh-CN" altLang="zh-CN" smtClean="0"/>
              <a:t>。</a:t>
            </a:r>
            <a:endParaRPr lang="en-US" altLang="zh-CN" smtClean="0"/>
          </a:p>
          <a:p>
            <a:r>
              <a:rPr lang="zh-CN" altLang="zh-CN" smtClean="0"/>
              <a:t>从</a:t>
            </a:r>
            <a:r>
              <a:rPr lang="zh-CN" altLang="zh-CN"/>
              <a:t>顶点</a:t>
            </a:r>
            <a:r>
              <a:rPr lang="en-US" altLang="zh-CN"/>
              <a:t>u</a:t>
            </a:r>
            <a:r>
              <a:rPr lang="zh-CN" altLang="zh-CN"/>
              <a:t>开始进行广度优先遍历，遍历过程中记录每个顶点的前驱顶点，当到达终点</a:t>
            </a:r>
            <a:r>
              <a:rPr lang="en-US" altLang="zh-CN"/>
              <a:t>v</a:t>
            </a:r>
            <a:r>
              <a:rPr lang="zh-CN" altLang="zh-CN"/>
              <a:t>时，再输出路径即可。</a:t>
            </a:r>
          </a:p>
          <a:p>
            <a:endParaRPr lang="zh-CN" altLang="en-US"/>
          </a:p>
        </p:txBody>
      </p:sp>
      <p:sp>
        <p:nvSpPr>
          <p:cNvPr id="3" name="标题 2"/>
          <p:cNvSpPr>
            <a:spLocks noGrp="1"/>
          </p:cNvSpPr>
          <p:nvPr>
            <p:ph type="title"/>
          </p:nvPr>
        </p:nvSpPr>
        <p:spPr/>
        <p:txBody>
          <a:bodyPr>
            <a:normAutofit fontScale="90000"/>
          </a:bodyPr>
          <a:lstStyle/>
          <a:p>
            <a:r>
              <a:rPr lang="en-US" altLang="zh-CN" smtClean="0"/>
              <a:t>2</a:t>
            </a:r>
            <a:r>
              <a:rPr lang="zh-CN" altLang="en-US" smtClean="0"/>
              <a:t>、无权图</a:t>
            </a:r>
            <a:r>
              <a:rPr lang="zh-CN" altLang="zh-CN" smtClean="0"/>
              <a:t>顶点</a:t>
            </a:r>
            <a:r>
              <a:rPr lang="en-US" altLang="zh-CN"/>
              <a:t>u</a:t>
            </a:r>
            <a:r>
              <a:rPr lang="zh-CN" altLang="zh-CN"/>
              <a:t>到顶点</a:t>
            </a:r>
            <a:r>
              <a:rPr lang="en-US" altLang="zh-CN"/>
              <a:t>v</a:t>
            </a:r>
            <a:r>
              <a:rPr lang="zh-CN" altLang="zh-CN" smtClean="0"/>
              <a:t>的</a:t>
            </a:r>
            <a:r>
              <a:rPr lang="zh-CN" altLang="en-US" smtClean="0"/>
              <a:t>一条</a:t>
            </a:r>
            <a:r>
              <a:rPr lang="zh-CN" altLang="zh-CN" smtClean="0"/>
              <a:t>最</a:t>
            </a:r>
            <a:r>
              <a:rPr lang="zh-CN" altLang="zh-CN"/>
              <a:t>短路径</a:t>
            </a:r>
            <a:endParaRPr lang="zh-CN" altLang="en-US"/>
          </a:p>
        </p:txBody>
      </p:sp>
      <p:pic>
        <p:nvPicPr>
          <p:cNvPr id="4" name="图片 3"/>
          <p:cNvPicPr>
            <a:picLocks noChangeAspect="1"/>
          </p:cNvPicPr>
          <p:nvPr/>
        </p:nvPicPr>
        <p:blipFill>
          <a:blip r:embed="rId3"/>
          <a:stretch>
            <a:fillRect/>
          </a:stretch>
        </p:blipFill>
        <p:spPr>
          <a:xfrm>
            <a:off x="7293869" y="981522"/>
            <a:ext cx="4896544" cy="2462383"/>
          </a:xfrm>
          <a:prstGeom prst="rect">
            <a:avLst/>
          </a:prstGeom>
        </p:spPr>
      </p:pic>
      <p:pic>
        <p:nvPicPr>
          <p:cNvPr id="5" name="图片 4"/>
          <p:cNvPicPr>
            <a:picLocks noChangeAspect="1"/>
          </p:cNvPicPr>
          <p:nvPr/>
        </p:nvPicPr>
        <p:blipFill>
          <a:blip r:embed="rId4"/>
          <a:stretch>
            <a:fillRect/>
          </a:stretch>
        </p:blipFill>
        <p:spPr>
          <a:xfrm>
            <a:off x="7981606" y="3476066"/>
            <a:ext cx="3024336" cy="3032900"/>
          </a:xfrm>
          <a:prstGeom prst="rect">
            <a:avLst/>
          </a:prstGeom>
        </p:spPr>
      </p:pic>
    </p:spTree>
    <p:extLst>
      <p:ext uri="{BB962C8B-B14F-4D97-AF65-F5344CB8AC3E}">
        <p14:creationId xmlns:p14="http://schemas.microsoft.com/office/powerpoint/2010/main" val="2067284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2281581"/>
          </a:xfrm>
        </p:spPr>
        <p:txBody>
          <a:bodyPr>
            <a:normAutofit lnSpcReduction="10000"/>
          </a:bodyPr>
          <a:lstStyle/>
          <a:p>
            <a:r>
              <a:rPr lang="zh-CN" altLang="en-US"/>
              <a:t>从顶点</a:t>
            </a:r>
            <a:r>
              <a:rPr lang="en-US" altLang="zh-CN"/>
              <a:t>0</a:t>
            </a:r>
            <a:r>
              <a:rPr lang="zh-CN" altLang="en-US"/>
              <a:t>遍历到顶点</a:t>
            </a:r>
            <a:r>
              <a:rPr lang="en-US" altLang="zh-CN"/>
              <a:t>8</a:t>
            </a:r>
            <a:r>
              <a:rPr lang="zh-CN" altLang="en-US"/>
              <a:t>后，</a:t>
            </a:r>
            <a:r>
              <a:rPr lang="en-US" altLang="zh-CN"/>
              <a:t>pre</a:t>
            </a:r>
            <a:r>
              <a:rPr lang="zh-CN" altLang="en-US"/>
              <a:t>数组的内容如表</a:t>
            </a:r>
            <a:r>
              <a:rPr lang="en-US" altLang="zh-CN"/>
              <a:t>10.7</a:t>
            </a:r>
            <a:r>
              <a:rPr lang="zh-CN" altLang="en-US"/>
              <a:t>所示：</a:t>
            </a:r>
          </a:p>
          <a:p>
            <a:r>
              <a:rPr lang="en-US" altLang="zh-CN"/>
              <a:t>pre[8]</a:t>
            </a:r>
            <a:r>
              <a:rPr lang="zh-CN" altLang="en-US"/>
              <a:t>为</a:t>
            </a:r>
            <a:r>
              <a:rPr lang="en-US" altLang="zh-CN"/>
              <a:t>4</a:t>
            </a:r>
            <a:r>
              <a:rPr lang="zh-CN" altLang="en-US"/>
              <a:t>，即</a:t>
            </a:r>
            <a:r>
              <a:rPr lang="en-US" altLang="zh-CN"/>
              <a:t>8</a:t>
            </a:r>
            <a:r>
              <a:rPr lang="zh-CN" altLang="en-US"/>
              <a:t>由</a:t>
            </a:r>
            <a:r>
              <a:rPr lang="en-US" altLang="zh-CN"/>
              <a:t>4</a:t>
            </a:r>
            <a:r>
              <a:rPr lang="zh-CN" altLang="en-US"/>
              <a:t>走达，</a:t>
            </a:r>
            <a:r>
              <a:rPr lang="en-US" altLang="zh-CN"/>
              <a:t>8</a:t>
            </a:r>
            <a:r>
              <a:rPr lang="zh-CN" altLang="en-US"/>
              <a:t>的前驱为</a:t>
            </a:r>
            <a:r>
              <a:rPr lang="en-US" altLang="zh-CN"/>
              <a:t>4</a:t>
            </a:r>
            <a:r>
              <a:rPr lang="zh-CN" altLang="en-US"/>
              <a:t>，</a:t>
            </a:r>
            <a:r>
              <a:rPr lang="en-US" altLang="zh-CN"/>
              <a:t>4</a:t>
            </a:r>
            <a:r>
              <a:rPr lang="zh-CN" altLang="en-US"/>
              <a:t>的前驱为</a:t>
            </a:r>
            <a:r>
              <a:rPr lang="en-US" altLang="zh-CN"/>
              <a:t>5</a:t>
            </a:r>
            <a:r>
              <a:rPr lang="zh-CN" altLang="en-US"/>
              <a:t>，</a:t>
            </a:r>
            <a:r>
              <a:rPr lang="en-US" altLang="zh-CN"/>
              <a:t>5</a:t>
            </a:r>
            <a:r>
              <a:rPr lang="zh-CN" altLang="en-US"/>
              <a:t>的前驱为</a:t>
            </a:r>
            <a:r>
              <a:rPr lang="en-US" altLang="zh-CN"/>
              <a:t>0</a:t>
            </a:r>
            <a:r>
              <a:rPr lang="zh-CN" altLang="en-US"/>
              <a:t>，即对应路径为</a:t>
            </a:r>
            <a:r>
              <a:rPr lang="en-US" altLang="zh-CN"/>
              <a:t>(0,5,4,8)</a:t>
            </a:r>
            <a:r>
              <a:rPr lang="zh-CN" altLang="en-US"/>
              <a:t>，输出路径时将依次得到的顶点</a:t>
            </a:r>
            <a:r>
              <a:rPr lang="en-US" altLang="zh-CN"/>
              <a:t>8,4,5,0</a:t>
            </a:r>
            <a:r>
              <a:rPr lang="zh-CN" altLang="en-US"/>
              <a:t>写入一个列表，再反序输出即可。</a:t>
            </a:r>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a:t>无权图</a:t>
            </a:r>
            <a:r>
              <a:rPr lang="zh-CN" altLang="zh-CN"/>
              <a:t>顶点</a:t>
            </a:r>
            <a:r>
              <a:rPr lang="en-US" altLang="zh-CN"/>
              <a:t>u</a:t>
            </a:r>
            <a:r>
              <a:rPr lang="zh-CN" altLang="zh-CN"/>
              <a:t>到顶点</a:t>
            </a:r>
            <a:r>
              <a:rPr lang="en-US" altLang="zh-CN"/>
              <a:t>v</a:t>
            </a:r>
            <a:r>
              <a:rPr lang="zh-CN" altLang="zh-CN"/>
              <a:t>的</a:t>
            </a:r>
            <a:r>
              <a:rPr lang="zh-CN" altLang="en-US"/>
              <a:t>一条</a:t>
            </a:r>
            <a:r>
              <a:rPr lang="zh-CN" altLang="zh-CN"/>
              <a:t>最短路径</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53566974"/>
              </p:ext>
            </p:extLst>
          </p:nvPr>
        </p:nvGraphicFramePr>
        <p:xfrm>
          <a:off x="4182885" y="4878803"/>
          <a:ext cx="7704860" cy="792088"/>
        </p:xfrm>
        <a:graphic>
          <a:graphicData uri="http://schemas.openxmlformats.org/drawingml/2006/table">
            <a:tbl>
              <a:tblPr firstRow="1" firstCol="1" bandRow="1">
                <a:tableStyleId>{5C22544A-7EE6-4342-B048-85BDC9FD1C3A}</a:tableStyleId>
              </a:tblPr>
              <a:tblGrid>
                <a:gridCol w="770486"/>
                <a:gridCol w="770486"/>
                <a:gridCol w="770486"/>
                <a:gridCol w="770486"/>
                <a:gridCol w="770486"/>
                <a:gridCol w="770486"/>
                <a:gridCol w="770486"/>
                <a:gridCol w="770486"/>
                <a:gridCol w="770486"/>
                <a:gridCol w="770486"/>
              </a:tblGrid>
              <a:tr h="432048">
                <a:tc>
                  <a:txBody>
                    <a:bodyPr/>
                    <a:lstStyle/>
                    <a:p>
                      <a:pPr algn="ctr">
                        <a:spcAft>
                          <a:spcPts val="0"/>
                        </a:spcAft>
                      </a:pPr>
                      <a:r>
                        <a:rPr lang="en-US" sz="2000" kern="100">
                          <a:effectLst/>
                        </a:rPr>
                        <a:t>i</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3</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4</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6</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7</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8</a:t>
                      </a:r>
                      <a:endParaRPr lang="zh-CN" sz="2000" kern="100">
                        <a:effectLst/>
                        <a:latin typeface="Times New Roman"/>
                        <a:ea typeface="宋体"/>
                        <a:cs typeface="Times New Roman"/>
                      </a:endParaRPr>
                    </a:p>
                  </a:txBody>
                  <a:tcPr marL="68580" marR="68580" marT="0" marB="0"/>
                </a:tc>
              </a:tr>
              <a:tr h="360040">
                <a:tc>
                  <a:txBody>
                    <a:bodyPr/>
                    <a:lstStyle/>
                    <a:p>
                      <a:pPr algn="ctr">
                        <a:spcAft>
                          <a:spcPts val="0"/>
                        </a:spcAft>
                      </a:pPr>
                      <a:r>
                        <a:rPr lang="en-US" sz="2000" kern="100">
                          <a:effectLst/>
                        </a:rPr>
                        <a:t>pre[i]</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0</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1</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2</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solidFill>
                            <a:srgbClr val="FF0000"/>
                          </a:solidFill>
                          <a:effectLst/>
                        </a:rPr>
                        <a:t>5</a:t>
                      </a:r>
                      <a:endParaRPr lang="zh-CN" sz="2000" kern="100">
                        <a:solidFill>
                          <a:srgbClr val="FF0000"/>
                        </a:solidFill>
                        <a:effectLst/>
                        <a:latin typeface="Times New Roman"/>
                        <a:ea typeface="宋体"/>
                        <a:cs typeface="Times New Roman"/>
                      </a:endParaRPr>
                    </a:p>
                  </a:txBody>
                  <a:tcPr marL="68580" marR="68580" marT="0" marB="0"/>
                </a:tc>
                <a:tc>
                  <a:txBody>
                    <a:bodyPr/>
                    <a:lstStyle/>
                    <a:p>
                      <a:pPr algn="ctr">
                        <a:spcAft>
                          <a:spcPts val="0"/>
                        </a:spcAft>
                      </a:pPr>
                      <a:r>
                        <a:rPr lang="en-US" sz="2000" kern="100">
                          <a:solidFill>
                            <a:srgbClr val="FF0000"/>
                          </a:solidFill>
                          <a:effectLst/>
                        </a:rPr>
                        <a:t>0</a:t>
                      </a:r>
                      <a:endParaRPr lang="zh-CN" sz="2000" kern="100">
                        <a:solidFill>
                          <a:srgbClr val="FF0000"/>
                        </a:solidFill>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effectLst/>
                        </a:rPr>
                        <a:t>5</a:t>
                      </a:r>
                      <a:endParaRPr lang="zh-CN" sz="2000" kern="100">
                        <a:effectLst/>
                        <a:latin typeface="Times New Roman"/>
                        <a:ea typeface="宋体"/>
                        <a:cs typeface="Times New Roman"/>
                      </a:endParaRPr>
                    </a:p>
                  </a:txBody>
                  <a:tcPr marL="68580" marR="68580" marT="0" marB="0"/>
                </a:tc>
                <a:tc>
                  <a:txBody>
                    <a:bodyPr/>
                    <a:lstStyle/>
                    <a:p>
                      <a:pPr algn="ctr">
                        <a:spcAft>
                          <a:spcPts val="0"/>
                        </a:spcAft>
                      </a:pPr>
                      <a:r>
                        <a:rPr lang="en-US" sz="2000" kern="100">
                          <a:solidFill>
                            <a:srgbClr val="FF0000"/>
                          </a:solidFill>
                          <a:effectLst/>
                        </a:rPr>
                        <a:t>4</a:t>
                      </a:r>
                      <a:endParaRPr lang="zh-CN" sz="2000" kern="100">
                        <a:solidFill>
                          <a:srgbClr val="FF0000"/>
                        </a:solidFill>
                        <a:effectLst/>
                        <a:latin typeface="Times New Roman"/>
                        <a:ea typeface="宋体"/>
                        <a:cs typeface="Times New Roman"/>
                      </a:endParaRPr>
                    </a:p>
                  </a:txBody>
                  <a:tcPr marL="68580" marR="68580" marT="0" marB="0"/>
                </a:tc>
              </a:tr>
            </a:tbl>
          </a:graphicData>
        </a:graphic>
      </p:graphicFrame>
      <p:sp>
        <p:nvSpPr>
          <p:cNvPr id="6" name="矩形 5"/>
          <p:cNvSpPr/>
          <p:nvPr/>
        </p:nvSpPr>
        <p:spPr>
          <a:xfrm>
            <a:off x="6239222" y="4221882"/>
            <a:ext cx="3046412" cy="584775"/>
          </a:xfrm>
          <a:prstGeom prst="rect">
            <a:avLst/>
          </a:prstGeom>
        </p:spPr>
        <p:txBody>
          <a:bodyPr>
            <a:spAutoFit/>
          </a:bodyPr>
          <a:lstStyle/>
          <a:p>
            <a:pPr lvl="0" indent="266700" defTabSz="914400" eaLnBrk="0" fontAlgn="base" hangingPunct="0">
              <a:spcBef>
                <a:spcPct val="0"/>
              </a:spcBef>
              <a:spcAft>
                <a:spcPct val="0"/>
              </a:spcAft>
            </a:pPr>
            <a:r>
              <a:rPr lang="en-US" altLang="zh-CN" sz="3200" smtClean="0">
                <a:solidFill>
                  <a:prstClr val="black"/>
                </a:solidFill>
                <a:latin typeface="Times New Roman" pitchFamily="18" charset="0"/>
                <a:ea typeface="黑体" pitchFamily="49" charset="-122"/>
                <a:cs typeface="Times New Roman" pitchFamily="18" charset="0"/>
              </a:rPr>
              <a:t>pre</a:t>
            </a:r>
            <a:r>
              <a:rPr lang="zh-CN" altLang="en-US" sz="3200">
                <a:solidFill>
                  <a:prstClr val="black"/>
                </a:solidFill>
                <a:latin typeface="Times New Roman" pitchFamily="18" charset="0"/>
                <a:ea typeface="黑体" pitchFamily="49" charset="-122"/>
                <a:cs typeface="Times New Roman" pitchFamily="18" charset="0"/>
              </a:rPr>
              <a:t>数组的内容</a:t>
            </a:r>
            <a:endParaRPr lang="zh-CN" altLang="en-US" sz="3200">
              <a:solidFill>
                <a:prstClr val="black"/>
              </a:solidFill>
              <a:latin typeface="Arial" pitchFamily="34" charset="0"/>
              <a:ea typeface="宋体" pitchFamily="2" charset="-122"/>
              <a:cs typeface="宋体" pitchFamily="2" charset="-122"/>
            </a:endParaRPr>
          </a:p>
        </p:txBody>
      </p:sp>
      <p:pic>
        <p:nvPicPr>
          <p:cNvPr id="7" name="图片 6"/>
          <p:cNvPicPr>
            <a:picLocks noChangeAspect="1"/>
          </p:cNvPicPr>
          <p:nvPr/>
        </p:nvPicPr>
        <p:blipFill>
          <a:blip r:embed="rId2"/>
          <a:stretch>
            <a:fillRect/>
          </a:stretch>
        </p:blipFill>
        <p:spPr>
          <a:xfrm>
            <a:off x="2294" y="4005858"/>
            <a:ext cx="4180591" cy="2102343"/>
          </a:xfrm>
          <a:prstGeom prst="rect">
            <a:avLst/>
          </a:prstGeom>
        </p:spPr>
      </p:pic>
    </p:spTree>
    <p:extLst>
      <p:ext uri="{BB962C8B-B14F-4D97-AF65-F5344CB8AC3E}">
        <p14:creationId xmlns:p14="http://schemas.microsoft.com/office/powerpoint/2010/main" val="374783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无权图</a:t>
            </a:r>
            <a:r>
              <a:rPr lang="zh-CN" altLang="zh-CN"/>
              <a:t>顶点</a:t>
            </a:r>
            <a:r>
              <a:rPr lang="en-US" altLang="zh-CN"/>
              <a:t>u</a:t>
            </a:r>
            <a:r>
              <a:rPr lang="zh-CN" altLang="zh-CN"/>
              <a:t>到顶点</a:t>
            </a:r>
            <a:r>
              <a:rPr lang="en-US" altLang="zh-CN"/>
              <a:t>v</a:t>
            </a:r>
            <a:r>
              <a:rPr lang="zh-CN" altLang="zh-CN"/>
              <a:t>的</a:t>
            </a:r>
            <a:r>
              <a:rPr lang="zh-CN" altLang="en-US"/>
              <a:t>一条</a:t>
            </a:r>
            <a:r>
              <a:rPr lang="zh-CN" altLang="zh-CN"/>
              <a:t>最短路径</a:t>
            </a:r>
            <a:endParaRPr lang="zh-CN" altLang="en-US"/>
          </a:p>
        </p:txBody>
      </p:sp>
      <p:sp>
        <p:nvSpPr>
          <p:cNvPr id="4" name="Rectangle 1"/>
          <p:cNvSpPr>
            <a:spLocks noChangeArrowheads="1"/>
          </p:cNvSpPr>
          <p:nvPr/>
        </p:nvSpPr>
        <p:spPr bwMode="auto">
          <a:xfrm>
            <a:off x="766614" y="1097911"/>
            <a:ext cx="11135767"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bfs_path(</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u, 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q = CircularQueue()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visited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pre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80808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.vertexNum)]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记录广度遍历过程中每个顶点从何顶点而来</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visited[u]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q.append(u)</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not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q.empty():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 = q.serve()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.firstAdjVertex(t)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not 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pre[i] = 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置终点的前驱</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.out_path(v, pre)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visited[i]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q.append(i)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pre[i] = 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置顶点</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i</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的前驱</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.nextAdjVertex(t, 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False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4051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利用深度优先遍历算法可以判定有向图中是否存在有向回路</a:t>
            </a:r>
            <a:r>
              <a:rPr lang="zh-CN" altLang="en-US" smtClean="0"/>
              <a:t>。</a:t>
            </a:r>
            <a:endParaRPr lang="en-US" altLang="zh-CN" smtClean="0"/>
          </a:p>
          <a:p>
            <a:r>
              <a:rPr lang="zh-CN" altLang="en-US" smtClean="0"/>
              <a:t>如果</a:t>
            </a:r>
            <a:r>
              <a:rPr lang="zh-CN" altLang="en-US"/>
              <a:t>从有向图上的某个顶点</a:t>
            </a:r>
            <a:r>
              <a:rPr lang="en-US" altLang="zh-CN"/>
              <a:t>k</a:t>
            </a:r>
            <a:r>
              <a:rPr lang="zh-CN" altLang="en-US"/>
              <a:t>出发进行深度优先遍历</a:t>
            </a:r>
            <a:r>
              <a:rPr lang="zh-CN" altLang="en-US" smtClean="0"/>
              <a:t>，在</a:t>
            </a:r>
            <a:r>
              <a:rPr lang="en-US" altLang="zh-CN" smtClean="0"/>
              <a:t>k</a:t>
            </a:r>
            <a:r>
              <a:rPr lang="zh-CN" altLang="en-US" smtClean="0"/>
              <a:t>开始的遍历结束</a:t>
            </a:r>
            <a:r>
              <a:rPr lang="zh-CN" altLang="en-US"/>
              <a:t>之前出现一条从当前访问顶点</a:t>
            </a:r>
            <a:r>
              <a:rPr lang="en-US" altLang="zh-CN"/>
              <a:t>u</a:t>
            </a:r>
            <a:r>
              <a:rPr lang="zh-CN" altLang="en-US"/>
              <a:t>到顶点</a:t>
            </a:r>
            <a:r>
              <a:rPr lang="en-US" altLang="zh-CN"/>
              <a:t>k</a:t>
            </a:r>
            <a:r>
              <a:rPr lang="zh-CN" altLang="en-US"/>
              <a:t>的回边，因</a:t>
            </a:r>
            <a:r>
              <a:rPr lang="en-US" altLang="zh-CN"/>
              <a:t>u</a:t>
            </a:r>
            <a:r>
              <a:rPr lang="zh-CN" altLang="en-US"/>
              <a:t>在生成树上是</a:t>
            </a:r>
            <a:r>
              <a:rPr lang="en-US" altLang="zh-CN"/>
              <a:t>k</a:t>
            </a:r>
            <a:r>
              <a:rPr lang="zh-CN" altLang="en-US"/>
              <a:t>的子孙，则有向图必定存在包含顶点</a:t>
            </a:r>
            <a:r>
              <a:rPr lang="en-US" altLang="zh-CN"/>
              <a:t>k</a:t>
            </a:r>
            <a:r>
              <a:rPr lang="zh-CN" altLang="en-US"/>
              <a:t>和顶点</a:t>
            </a:r>
            <a:r>
              <a:rPr lang="en-US" altLang="zh-CN"/>
              <a:t>u</a:t>
            </a:r>
            <a:r>
              <a:rPr lang="zh-CN" altLang="en-US"/>
              <a:t>的环。</a:t>
            </a:r>
          </a:p>
        </p:txBody>
      </p:sp>
      <p:sp>
        <p:nvSpPr>
          <p:cNvPr id="3" name="标题 2"/>
          <p:cNvSpPr>
            <a:spLocks noGrp="1"/>
          </p:cNvSpPr>
          <p:nvPr>
            <p:ph type="title"/>
          </p:nvPr>
        </p:nvSpPr>
        <p:spPr/>
        <p:txBody>
          <a:bodyPr>
            <a:normAutofit fontScale="90000"/>
          </a:bodyPr>
          <a:lstStyle/>
          <a:p>
            <a:r>
              <a:rPr lang="en-US" altLang="zh-CN" smtClean="0"/>
              <a:t>3</a:t>
            </a:r>
            <a:r>
              <a:rPr lang="zh-CN" altLang="en-US" smtClean="0"/>
              <a:t>、判断</a:t>
            </a:r>
            <a:r>
              <a:rPr lang="zh-CN" altLang="en-US"/>
              <a:t>有向图中是否有</a:t>
            </a:r>
            <a:r>
              <a:rPr lang="zh-CN" altLang="en-US" smtClean="0"/>
              <a:t>回路</a:t>
            </a:r>
            <a:endParaRPr lang="zh-CN" altLang="en-US"/>
          </a:p>
        </p:txBody>
      </p:sp>
    </p:spTree>
    <p:extLst>
      <p:ext uri="{BB962C8B-B14F-4D97-AF65-F5344CB8AC3E}">
        <p14:creationId xmlns:p14="http://schemas.microsoft.com/office/powerpoint/2010/main" val="206106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6057545" cy="5449933"/>
          </a:xfrm>
        </p:spPr>
        <p:txBody>
          <a:bodyPr>
            <a:normAutofit fontScale="92500" lnSpcReduction="10000"/>
          </a:bodyPr>
          <a:lstStyle/>
          <a:p>
            <a:r>
              <a:rPr lang="zh-CN" altLang="en-US"/>
              <a:t>在</a:t>
            </a:r>
            <a:r>
              <a:rPr lang="zh-CN" altLang="en-US" smtClean="0"/>
              <a:t>图</a:t>
            </a:r>
            <a:r>
              <a:rPr lang="en-US" altLang="zh-CN" smtClean="0"/>
              <a:t>(</a:t>
            </a:r>
            <a:r>
              <a:rPr lang="en-US" altLang="zh-CN"/>
              <a:t>a)</a:t>
            </a:r>
            <a:r>
              <a:rPr lang="zh-CN" altLang="en-US"/>
              <a:t>中，从</a:t>
            </a:r>
            <a:r>
              <a:rPr lang="en-US" altLang="zh-CN"/>
              <a:t>A</a:t>
            </a:r>
            <a:r>
              <a:rPr lang="zh-CN" altLang="en-US"/>
              <a:t>顶点开始深度遍历，依次顺着边</a:t>
            </a:r>
            <a:r>
              <a:rPr lang="en-US" altLang="zh-CN"/>
              <a:t>&lt;A,B&gt;&lt;B,C&gt;&lt;C,D&gt;</a:t>
            </a:r>
            <a:r>
              <a:rPr lang="zh-CN" altLang="en-US"/>
              <a:t>到达了</a:t>
            </a:r>
            <a:r>
              <a:rPr lang="zh-CN" altLang="en-US" smtClean="0"/>
              <a:t>顶点   </a:t>
            </a:r>
            <a:r>
              <a:rPr lang="en-US" altLang="zh-CN" smtClean="0"/>
              <a:t>D</a:t>
            </a:r>
            <a:r>
              <a:rPr lang="zh-CN" altLang="en-US"/>
              <a:t>，此时探测到可以从顶点</a:t>
            </a:r>
            <a:r>
              <a:rPr lang="en-US" altLang="zh-CN"/>
              <a:t>D</a:t>
            </a:r>
            <a:r>
              <a:rPr lang="zh-CN" altLang="en-US"/>
              <a:t>顺着边</a:t>
            </a:r>
            <a:r>
              <a:rPr lang="en-US" altLang="zh-CN"/>
              <a:t>&lt;D,A&gt;</a:t>
            </a:r>
            <a:r>
              <a:rPr lang="zh-CN" altLang="en-US"/>
              <a:t>到达顶点</a:t>
            </a:r>
            <a:r>
              <a:rPr lang="en-US" altLang="zh-CN"/>
              <a:t>A</a:t>
            </a:r>
            <a:r>
              <a:rPr lang="zh-CN" altLang="en-US"/>
              <a:t>，即可判断图中存在环。</a:t>
            </a:r>
          </a:p>
          <a:p>
            <a:r>
              <a:rPr lang="zh-CN" altLang="en-US"/>
              <a:t>在</a:t>
            </a:r>
            <a:r>
              <a:rPr lang="zh-CN" altLang="en-US" smtClean="0"/>
              <a:t>图</a:t>
            </a:r>
            <a:r>
              <a:rPr lang="en-US" altLang="zh-CN" smtClean="0"/>
              <a:t>(b</a:t>
            </a:r>
            <a:r>
              <a:rPr lang="en-US" altLang="zh-CN"/>
              <a:t>)</a:t>
            </a:r>
            <a:r>
              <a:rPr lang="zh-CN" altLang="en-US"/>
              <a:t>中，从</a:t>
            </a:r>
            <a:r>
              <a:rPr lang="en-US" altLang="zh-CN"/>
              <a:t>A</a:t>
            </a:r>
            <a:r>
              <a:rPr lang="zh-CN" altLang="en-US"/>
              <a:t>顶点开始深度遍历，依次顺着边</a:t>
            </a:r>
            <a:r>
              <a:rPr lang="en-US" altLang="zh-CN"/>
              <a:t>&lt;A,B&gt;&lt;B,C&gt;&lt;C,D&gt;</a:t>
            </a:r>
            <a:r>
              <a:rPr lang="zh-CN" altLang="en-US"/>
              <a:t>到达了顶点</a:t>
            </a:r>
            <a:r>
              <a:rPr lang="en-US" altLang="zh-CN"/>
              <a:t>D</a:t>
            </a:r>
            <a:r>
              <a:rPr lang="zh-CN" altLang="en-US"/>
              <a:t>，接着发现</a:t>
            </a:r>
            <a:r>
              <a:rPr lang="en-US" altLang="zh-CN"/>
              <a:t>D</a:t>
            </a:r>
            <a:r>
              <a:rPr lang="zh-CN" altLang="en-US"/>
              <a:t>没有邻接点，说明</a:t>
            </a:r>
            <a:r>
              <a:rPr lang="en-US" altLang="zh-CN"/>
              <a:t>D</a:t>
            </a:r>
            <a:r>
              <a:rPr lang="zh-CN" altLang="en-US"/>
              <a:t>开始的遍历结束，依次回溯退到</a:t>
            </a:r>
            <a:r>
              <a:rPr lang="en-US" altLang="zh-CN"/>
              <a:t>C,B,A</a:t>
            </a:r>
            <a:r>
              <a:rPr lang="zh-CN" altLang="en-US"/>
              <a:t>，当退到</a:t>
            </a:r>
            <a:r>
              <a:rPr lang="en-US" altLang="zh-CN"/>
              <a:t>A</a:t>
            </a:r>
            <a:r>
              <a:rPr lang="zh-CN" altLang="en-US"/>
              <a:t>时，</a:t>
            </a:r>
            <a:r>
              <a:rPr lang="en-US" altLang="zh-CN"/>
              <a:t>A</a:t>
            </a:r>
            <a:r>
              <a:rPr lang="zh-CN" altLang="en-US"/>
              <a:t>虽然能走到</a:t>
            </a:r>
            <a:r>
              <a:rPr lang="en-US" altLang="zh-CN"/>
              <a:t>D</a:t>
            </a:r>
            <a:r>
              <a:rPr lang="zh-CN" altLang="en-US"/>
              <a:t>，但此时并不能认为有回路。</a:t>
            </a:r>
          </a:p>
          <a:p>
            <a:endParaRPr lang="zh-CN" altLang="en-US"/>
          </a:p>
        </p:txBody>
      </p:sp>
      <p:sp>
        <p:nvSpPr>
          <p:cNvPr id="3" name="标题 2"/>
          <p:cNvSpPr>
            <a:spLocks noGrp="1"/>
          </p:cNvSpPr>
          <p:nvPr>
            <p:ph type="title"/>
          </p:nvPr>
        </p:nvSpPr>
        <p:spPr/>
        <p:txBody>
          <a:bodyPr>
            <a:normAutofit fontScale="90000"/>
          </a:bodyPr>
          <a:lstStyle/>
          <a:p>
            <a:r>
              <a:rPr lang="en-US" altLang="zh-CN" smtClean="0"/>
              <a:t>3</a:t>
            </a:r>
            <a:r>
              <a:rPr lang="zh-CN" altLang="en-US" smtClean="0"/>
              <a:t>、</a:t>
            </a:r>
            <a:r>
              <a:rPr lang="zh-CN" altLang="en-US"/>
              <a:t>判断有向图中是否有回路</a:t>
            </a:r>
          </a:p>
        </p:txBody>
      </p:sp>
      <p:pic>
        <p:nvPicPr>
          <p:cNvPr id="5" name="图片 4"/>
          <p:cNvPicPr>
            <a:picLocks noChangeAspect="1"/>
          </p:cNvPicPr>
          <p:nvPr/>
        </p:nvPicPr>
        <p:blipFill>
          <a:blip r:embed="rId2"/>
          <a:stretch>
            <a:fillRect/>
          </a:stretch>
        </p:blipFill>
        <p:spPr>
          <a:xfrm>
            <a:off x="10363933" y="3638572"/>
            <a:ext cx="1826480" cy="2999307"/>
          </a:xfrm>
          <a:prstGeom prst="rect">
            <a:avLst/>
          </a:prstGeom>
        </p:spPr>
      </p:pic>
      <p:pic>
        <p:nvPicPr>
          <p:cNvPr id="6" name="图片 5"/>
          <p:cNvPicPr>
            <a:picLocks noChangeAspect="1"/>
          </p:cNvPicPr>
          <p:nvPr/>
        </p:nvPicPr>
        <p:blipFill>
          <a:blip r:embed="rId3"/>
          <a:stretch>
            <a:fillRect/>
          </a:stretch>
        </p:blipFill>
        <p:spPr>
          <a:xfrm>
            <a:off x="8426622" y="981522"/>
            <a:ext cx="1937311" cy="2981828"/>
          </a:xfrm>
          <a:prstGeom prst="rect">
            <a:avLst/>
          </a:prstGeom>
        </p:spPr>
      </p:pic>
      <p:sp>
        <p:nvSpPr>
          <p:cNvPr id="7" name="矩形 6"/>
          <p:cNvSpPr/>
          <p:nvPr/>
        </p:nvSpPr>
        <p:spPr>
          <a:xfrm>
            <a:off x="10877063" y="2133650"/>
            <a:ext cx="800219" cy="446276"/>
          </a:xfrm>
          <a:prstGeom prst="rect">
            <a:avLst/>
          </a:prstGeom>
        </p:spPr>
        <p:txBody>
          <a:bodyPr wrap="none">
            <a:spAutoFit/>
          </a:bodyPr>
          <a:lstStyle/>
          <a:p>
            <a:r>
              <a:rPr lang="zh-CN" altLang="en-US"/>
              <a:t>图</a:t>
            </a:r>
            <a:r>
              <a:rPr lang="en-US" altLang="zh-CN"/>
              <a:t>(a)</a:t>
            </a:r>
            <a:endParaRPr lang="zh-CN" altLang="en-US"/>
          </a:p>
        </p:txBody>
      </p:sp>
      <p:sp>
        <p:nvSpPr>
          <p:cNvPr id="8" name="矩形 7"/>
          <p:cNvSpPr/>
          <p:nvPr/>
        </p:nvSpPr>
        <p:spPr>
          <a:xfrm>
            <a:off x="9551979" y="5734050"/>
            <a:ext cx="814647" cy="446276"/>
          </a:xfrm>
          <a:prstGeom prst="rect">
            <a:avLst/>
          </a:prstGeom>
        </p:spPr>
        <p:txBody>
          <a:bodyPr wrap="none">
            <a:spAutoFit/>
          </a:bodyPr>
          <a:lstStyle/>
          <a:p>
            <a:r>
              <a:rPr lang="zh-CN" altLang="en-US"/>
              <a:t>图</a:t>
            </a:r>
            <a:r>
              <a:rPr lang="en-US" altLang="zh-CN" smtClean="0"/>
              <a:t>(b)</a:t>
            </a:r>
            <a:endParaRPr lang="zh-CN" altLang="en-US"/>
          </a:p>
        </p:txBody>
      </p:sp>
    </p:spTree>
    <p:extLst>
      <p:ext uri="{BB962C8B-B14F-4D97-AF65-F5344CB8AC3E}">
        <p14:creationId xmlns:p14="http://schemas.microsoft.com/office/powerpoint/2010/main" val="257988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9009873" cy="5377925"/>
          </a:xfrm>
        </p:spPr>
        <p:txBody>
          <a:bodyPr>
            <a:noAutofit/>
          </a:bodyPr>
          <a:lstStyle/>
          <a:p>
            <a:r>
              <a:rPr lang="en-US" altLang="zh-CN" sz="2000" smtClean="0"/>
              <a:t>(</a:t>
            </a:r>
            <a:r>
              <a:rPr lang="en-US" altLang="zh-CN" sz="2000"/>
              <a:t>a)</a:t>
            </a:r>
            <a:r>
              <a:rPr lang="zh-CN" altLang="en-US" sz="2000"/>
              <a:t>图从</a:t>
            </a:r>
            <a:r>
              <a:rPr lang="en-US" altLang="zh-CN" sz="2000"/>
              <a:t>D</a:t>
            </a:r>
            <a:r>
              <a:rPr lang="zh-CN" altLang="en-US" sz="2000"/>
              <a:t>走到</a:t>
            </a:r>
            <a:r>
              <a:rPr lang="en-US" altLang="zh-CN" sz="2000"/>
              <a:t>A</a:t>
            </a:r>
            <a:r>
              <a:rPr lang="zh-CN" altLang="en-US" sz="2000"/>
              <a:t>，以</a:t>
            </a:r>
            <a:r>
              <a:rPr lang="en-US" altLang="zh-CN" sz="2000"/>
              <a:t>A</a:t>
            </a:r>
            <a:r>
              <a:rPr lang="zh-CN" altLang="en-US" sz="2000"/>
              <a:t>开始的遍历正在进行中</a:t>
            </a:r>
            <a:r>
              <a:rPr lang="zh-CN" altLang="en-US" sz="2000" smtClean="0"/>
              <a:t>；</a:t>
            </a:r>
            <a:endParaRPr lang="en-US" altLang="zh-CN" sz="2000" smtClean="0"/>
          </a:p>
          <a:p>
            <a:r>
              <a:rPr lang="en-US" altLang="zh-CN" sz="2000" smtClean="0"/>
              <a:t>(</a:t>
            </a:r>
            <a:r>
              <a:rPr lang="en-US" altLang="zh-CN" sz="2000"/>
              <a:t>b)</a:t>
            </a:r>
            <a:r>
              <a:rPr lang="zh-CN" altLang="en-US" sz="2000"/>
              <a:t>图中能从</a:t>
            </a:r>
            <a:r>
              <a:rPr lang="en-US" altLang="zh-CN" sz="2000"/>
              <a:t>A</a:t>
            </a:r>
            <a:r>
              <a:rPr lang="zh-CN" altLang="en-US" sz="2000"/>
              <a:t>走到</a:t>
            </a:r>
            <a:r>
              <a:rPr lang="en-US" altLang="zh-CN" sz="2000"/>
              <a:t>D</a:t>
            </a:r>
            <a:r>
              <a:rPr lang="zh-CN" altLang="en-US" sz="2000"/>
              <a:t>，但以</a:t>
            </a:r>
            <a:r>
              <a:rPr lang="en-US" altLang="zh-CN" sz="2000"/>
              <a:t>D</a:t>
            </a:r>
            <a:r>
              <a:rPr lang="zh-CN" altLang="en-US" sz="2000"/>
              <a:t>开始的遍历已经结束了</a:t>
            </a:r>
            <a:r>
              <a:rPr lang="zh-CN" altLang="en-US" sz="2000" smtClean="0"/>
              <a:t>。</a:t>
            </a:r>
            <a:endParaRPr lang="en-US" altLang="zh-CN" sz="2000" smtClean="0"/>
          </a:p>
          <a:p>
            <a:r>
              <a:rPr lang="zh-CN" altLang="en-US" sz="2000" smtClean="0"/>
              <a:t>设置顶点</a:t>
            </a:r>
            <a:r>
              <a:rPr lang="zh-CN" altLang="en-US" sz="2000"/>
              <a:t>的访问状态有</a:t>
            </a:r>
            <a:r>
              <a:rPr lang="en-US" altLang="zh-CN" sz="2000"/>
              <a:t>3</a:t>
            </a:r>
            <a:r>
              <a:rPr lang="zh-CN" altLang="en-US" sz="2000" smtClean="0"/>
              <a:t>种：</a:t>
            </a:r>
            <a:endParaRPr lang="en-US" altLang="zh-CN" sz="2000" smtClean="0"/>
          </a:p>
          <a:p>
            <a:r>
              <a:rPr lang="en-US" altLang="zh-CN" sz="2000" smtClean="0"/>
              <a:t>visited[i</a:t>
            </a:r>
            <a:r>
              <a:rPr lang="en-US" altLang="zh-CN" sz="2000"/>
              <a:t>]</a:t>
            </a:r>
            <a:r>
              <a:rPr lang="zh-CN" altLang="en-US" sz="2000"/>
              <a:t>为</a:t>
            </a:r>
            <a:r>
              <a:rPr lang="en-US" altLang="zh-CN" sz="2000"/>
              <a:t>0</a:t>
            </a:r>
            <a:r>
              <a:rPr lang="zh-CN" altLang="en-US" sz="2000"/>
              <a:t>表示</a:t>
            </a:r>
            <a:r>
              <a:rPr lang="en-US" altLang="zh-CN" sz="2000"/>
              <a:t>i</a:t>
            </a:r>
            <a:r>
              <a:rPr lang="zh-CN" altLang="en-US" sz="2000"/>
              <a:t>号顶点未访问</a:t>
            </a:r>
            <a:r>
              <a:rPr lang="zh-CN" altLang="en-US" sz="2000" smtClean="0"/>
              <a:t>，为</a:t>
            </a:r>
            <a:r>
              <a:rPr lang="en-US" altLang="zh-CN" sz="2000"/>
              <a:t>1</a:t>
            </a:r>
            <a:r>
              <a:rPr lang="zh-CN" altLang="en-US" sz="2000"/>
              <a:t>表示从它开始的遍历正在进行，为</a:t>
            </a:r>
            <a:r>
              <a:rPr lang="en-US" altLang="zh-CN" sz="2000"/>
              <a:t>2</a:t>
            </a:r>
            <a:r>
              <a:rPr lang="zh-CN" altLang="en-US" sz="2000"/>
              <a:t>时则表示从该顶点的遍历已经结束。当从顶点</a:t>
            </a:r>
            <a:r>
              <a:rPr lang="en-US" altLang="zh-CN" sz="2000"/>
              <a:t>u</a:t>
            </a:r>
            <a:r>
              <a:rPr lang="zh-CN" altLang="en-US" sz="2000"/>
              <a:t>顺着某条边到达顶点</a:t>
            </a:r>
            <a:r>
              <a:rPr lang="en-US" altLang="zh-CN" sz="2000"/>
              <a:t>k</a:t>
            </a:r>
            <a:r>
              <a:rPr lang="zh-CN" altLang="en-US" sz="2000"/>
              <a:t>，发现</a:t>
            </a:r>
            <a:r>
              <a:rPr lang="en-US" altLang="zh-CN" sz="2000"/>
              <a:t>k</a:t>
            </a:r>
            <a:r>
              <a:rPr lang="zh-CN" altLang="en-US" sz="2000"/>
              <a:t>顶点的访问标记为</a:t>
            </a:r>
            <a:r>
              <a:rPr lang="en-US" altLang="zh-CN" sz="2000"/>
              <a:t>1</a:t>
            </a:r>
            <a:r>
              <a:rPr lang="zh-CN" altLang="en-US" sz="2000"/>
              <a:t>，则图中存在回路。</a:t>
            </a:r>
          </a:p>
          <a:p>
            <a:r>
              <a:rPr lang="en-US" altLang="zh-CN" sz="2000" smtClean="0"/>
              <a:t>(</a:t>
            </a:r>
            <a:r>
              <a:rPr lang="en-US" altLang="zh-CN" sz="2000"/>
              <a:t>a)</a:t>
            </a:r>
            <a:r>
              <a:rPr lang="zh-CN" altLang="en-US" sz="2000"/>
              <a:t>图中，从</a:t>
            </a:r>
            <a:r>
              <a:rPr lang="en-US" altLang="zh-CN" sz="2000"/>
              <a:t>A</a:t>
            </a:r>
            <a:r>
              <a:rPr lang="zh-CN" altLang="en-US" sz="2000"/>
              <a:t>一路走到</a:t>
            </a:r>
            <a:r>
              <a:rPr lang="en-US" altLang="zh-CN" sz="2000"/>
              <a:t>D</a:t>
            </a:r>
            <a:r>
              <a:rPr lang="zh-CN" altLang="en-US" sz="2000"/>
              <a:t>的过程中，</a:t>
            </a:r>
            <a:r>
              <a:rPr lang="en-US" altLang="zh-CN" sz="2000"/>
              <a:t>A,B,C,D</a:t>
            </a:r>
            <a:r>
              <a:rPr lang="zh-CN" altLang="en-US" sz="2000"/>
              <a:t>顶点的访问标记依次置为</a:t>
            </a:r>
            <a:r>
              <a:rPr lang="en-US" altLang="zh-CN" sz="2000"/>
              <a:t>1</a:t>
            </a:r>
            <a:r>
              <a:rPr lang="zh-CN" altLang="en-US" sz="2000"/>
              <a:t>，此时发现通过</a:t>
            </a:r>
            <a:r>
              <a:rPr lang="en-US" altLang="zh-CN" sz="2000"/>
              <a:t>D</a:t>
            </a:r>
            <a:r>
              <a:rPr lang="zh-CN" altLang="en-US" sz="2000"/>
              <a:t>可以走到访问标记是</a:t>
            </a:r>
            <a:r>
              <a:rPr lang="en-US" altLang="zh-CN" sz="2000"/>
              <a:t>1</a:t>
            </a:r>
            <a:r>
              <a:rPr lang="zh-CN" altLang="en-US" sz="2000"/>
              <a:t>的顶点</a:t>
            </a:r>
            <a:r>
              <a:rPr lang="en-US" altLang="zh-CN" sz="2000"/>
              <a:t>A</a:t>
            </a:r>
            <a:r>
              <a:rPr lang="zh-CN" altLang="en-US" sz="2000"/>
              <a:t>，则判定图中有回路。</a:t>
            </a:r>
          </a:p>
          <a:p>
            <a:r>
              <a:rPr lang="en-US" altLang="zh-CN" sz="2000" smtClean="0"/>
              <a:t>(</a:t>
            </a:r>
            <a:r>
              <a:rPr lang="en-US" altLang="zh-CN" sz="2000"/>
              <a:t>b)</a:t>
            </a:r>
            <a:r>
              <a:rPr lang="zh-CN" altLang="en-US" sz="2000"/>
              <a:t>图中，从</a:t>
            </a:r>
            <a:r>
              <a:rPr lang="en-US" altLang="zh-CN" sz="2000"/>
              <a:t>A</a:t>
            </a:r>
            <a:r>
              <a:rPr lang="zh-CN" altLang="en-US" sz="2000"/>
              <a:t>一路走到</a:t>
            </a:r>
            <a:r>
              <a:rPr lang="en-US" altLang="zh-CN" sz="2000"/>
              <a:t>D</a:t>
            </a:r>
            <a:r>
              <a:rPr lang="zh-CN" altLang="en-US" sz="2000"/>
              <a:t>的过程中，</a:t>
            </a:r>
            <a:r>
              <a:rPr lang="en-US" altLang="zh-CN" sz="2000"/>
              <a:t>A,B,C,D</a:t>
            </a:r>
            <a:r>
              <a:rPr lang="zh-CN" altLang="en-US" sz="2000"/>
              <a:t>顶点的访问标记依次置为</a:t>
            </a:r>
            <a:r>
              <a:rPr lang="en-US" altLang="zh-CN" sz="2000"/>
              <a:t>1</a:t>
            </a:r>
            <a:r>
              <a:rPr lang="zh-CN" altLang="en-US" sz="2000"/>
              <a:t>，接着发现</a:t>
            </a:r>
            <a:r>
              <a:rPr lang="en-US" altLang="zh-CN" sz="2000"/>
              <a:t>D</a:t>
            </a:r>
            <a:r>
              <a:rPr lang="zh-CN" altLang="en-US" sz="2000"/>
              <a:t>没有邻接点，说明</a:t>
            </a:r>
            <a:r>
              <a:rPr lang="en-US" altLang="zh-CN" sz="2000"/>
              <a:t>D</a:t>
            </a:r>
            <a:r>
              <a:rPr lang="zh-CN" altLang="en-US" sz="2000"/>
              <a:t>开始的遍历结束，则将</a:t>
            </a:r>
            <a:r>
              <a:rPr lang="en-US" altLang="zh-CN" sz="2000"/>
              <a:t>D</a:t>
            </a:r>
            <a:r>
              <a:rPr lang="zh-CN" altLang="en-US" sz="2000"/>
              <a:t>的访问标记置为</a:t>
            </a:r>
            <a:r>
              <a:rPr lang="en-US" altLang="zh-CN" sz="2000"/>
              <a:t>2</a:t>
            </a:r>
            <a:r>
              <a:rPr lang="zh-CN" altLang="en-US" sz="2000"/>
              <a:t>，接着再逐层回溯，</a:t>
            </a:r>
            <a:r>
              <a:rPr lang="en-US" altLang="zh-CN" sz="2000"/>
              <a:t>C,B</a:t>
            </a:r>
            <a:r>
              <a:rPr lang="zh-CN" altLang="en-US" sz="2000"/>
              <a:t>顶点的访问标记也依次置为</a:t>
            </a:r>
            <a:r>
              <a:rPr lang="en-US" altLang="zh-CN" sz="2000"/>
              <a:t>2</a:t>
            </a:r>
            <a:r>
              <a:rPr lang="zh-CN" altLang="en-US" sz="2000"/>
              <a:t>，退到</a:t>
            </a:r>
            <a:r>
              <a:rPr lang="en-US" altLang="zh-CN" sz="2000"/>
              <a:t>A</a:t>
            </a:r>
            <a:r>
              <a:rPr lang="zh-CN" altLang="en-US" sz="2000"/>
              <a:t>时，</a:t>
            </a:r>
            <a:r>
              <a:rPr lang="en-US" altLang="zh-CN" sz="2000"/>
              <a:t>A</a:t>
            </a:r>
            <a:r>
              <a:rPr lang="zh-CN" altLang="en-US" sz="2000"/>
              <a:t>可以走到</a:t>
            </a:r>
            <a:r>
              <a:rPr lang="en-US" altLang="zh-CN" sz="2000"/>
              <a:t>D</a:t>
            </a:r>
            <a:r>
              <a:rPr lang="zh-CN" altLang="en-US" sz="2000" smtClean="0"/>
              <a:t>，但</a:t>
            </a:r>
            <a:r>
              <a:rPr lang="en-US" altLang="zh-CN" sz="2000" smtClean="0"/>
              <a:t>D</a:t>
            </a:r>
            <a:r>
              <a:rPr lang="zh-CN" altLang="en-US" sz="2000"/>
              <a:t>的访问标记为</a:t>
            </a:r>
            <a:r>
              <a:rPr lang="en-US" altLang="zh-CN" sz="2000"/>
              <a:t>2</a:t>
            </a:r>
            <a:r>
              <a:rPr lang="zh-CN" altLang="en-US" sz="2000"/>
              <a:t>，说明这里不构成环。</a:t>
            </a:r>
          </a:p>
          <a:p>
            <a:endParaRPr lang="zh-CN" altLang="en-US" sz="2000"/>
          </a:p>
        </p:txBody>
      </p:sp>
      <p:sp>
        <p:nvSpPr>
          <p:cNvPr id="3" name="标题 2"/>
          <p:cNvSpPr>
            <a:spLocks noGrp="1"/>
          </p:cNvSpPr>
          <p:nvPr>
            <p:ph type="title"/>
          </p:nvPr>
        </p:nvSpPr>
        <p:spPr/>
        <p:txBody>
          <a:bodyPr>
            <a:normAutofit fontScale="90000"/>
          </a:bodyPr>
          <a:lstStyle/>
          <a:p>
            <a:r>
              <a:rPr lang="en-US" altLang="zh-CN" smtClean="0"/>
              <a:t>3</a:t>
            </a:r>
            <a:r>
              <a:rPr lang="zh-CN" altLang="en-US" smtClean="0"/>
              <a:t>、</a:t>
            </a:r>
            <a:r>
              <a:rPr lang="zh-CN" altLang="en-US"/>
              <a:t>判断有向图中是否有回路</a:t>
            </a:r>
          </a:p>
        </p:txBody>
      </p:sp>
      <p:pic>
        <p:nvPicPr>
          <p:cNvPr id="4" name="图片 3"/>
          <p:cNvPicPr>
            <a:picLocks noChangeAspect="1"/>
          </p:cNvPicPr>
          <p:nvPr/>
        </p:nvPicPr>
        <p:blipFill>
          <a:blip r:embed="rId2"/>
          <a:stretch>
            <a:fillRect/>
          </a:stretch>
        </p:blipFill>
        <p:spPr>
          <a:xfrm>
            <a:off x="10532742" y="3933850"/>
            <a:ext cx="1430474" cy="2349016"/>
          </a:xfrm>
          <a:prstGeom prst="rect">
            <a:avLst/>
          </a:prstGeom>
        </p:spPr>
      </p:pic>
      <p:pic>
        <p:nvPicPr>
          <p:cNvPr id="5" name="图片 4"/>
          <p:cNvPicPr>
            <a:picLocks noChangeAspect="1"/>
          </p:cNvPicPr>
          <p:nvPr/>
        </p:nvPicPr>
        <p:blipFill>
          <a:blip r:embed="rId3"/>
          <a:stretch>
            <a:fillRect/>
          </a:stretch>
        </p:blipFill>
        <p:spPr>
          <a:xfrm>
            <a:off x="10329787" y="1051892"/>
            <a:ext cx="1657671" cy="2551418"/>
          </a:xfrm>
          <a:prstGeom prst="rect">
            <a:avLst/>
          </a:prstGeom>
        </p:spPr>
      </p:pic>
    </p:spTree>
    <p:extLst>
      <p:ext uri="{BB962C8B-B14F-4D97-AF65-F5344CB8AC3E}">
        <p14:creationId xmlns:p14="http://schemas.microsoft.com/office/powerpoint/2010/main" val="352955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37796</TotalTime>
  <Words>13650</Words>
  <Application>Microsoft Office PowerPoint</Application>
  <PresentationFormat>自定义</PresentationFormat>
  <Paragraphs>1879</Paragraphs>
  <Slides>183</Slides>
  <Notes>3</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183</vt:i4>
      </vt:variant>
    </vt:vector>
  </HeadingPairs>
  <TitlesOfParts>
    <vt:vector size="189" baseType="lpstr">
      <vt:lpstr>1_张玉华汉字的世界任你纵横2019.11.7</vt:lpstr>
      <vt:lpstr>自定义设计方案</vt:lpstr>
      <vt:lpstr>1_自定义设计方案</vt:lpstr>
      <vt:lpstr>公式</vt:lpstr>
      <vt:lpstr>Visio</vt:lpstr>
      <vt:lpstr>Microsoft Visio 绘图</vt:lpstr>
      <vt:lpstr>图</vt:lpstr>
      <vt:lpstr>相关内容</vt:lpstr>
      <vt:lpstr>图的定义和术语</vt:lpstr>
      <vt:lpstr>图的定义</vt:lpstr>
      <vt:lpstr>简单图</vt:lpstr>
      <vt:lpstr>无向图</vt:lpstr>
      <vt:lpstr>有向图</vt:lpstr>
      <vt:lpstr>完全图</vt:lpstr>
      <vt:lpstr>稀疏图和稠密图</vt:lpstr>
      <vt:lpstr>带权图（赋权图、网）</vt:lpstr>
      <vt:lpstr>图的相关术语</vt:lpstr>
      <vt:lpstr>邻接</vt:lpstr>
      <vt:lpstr>顶点的度（Degree）</vt:lpstr>
      <vt:lpstr>路径</vt:lpstr>
      <vt:lpstr>子图和生成子图</vt:lpstr>
      <vt:lpstr>子图和生成子图示例</vt:lpstr>
      <vt:lpstr>连通</vt:lpstr>
      <vt:lpstr>强连通图和强连通分量</vt:lpstr>
      <vt:lpstr>强连通图和强连通分量</vt:lpstr>
      <vt:lpstr>生成树和生成森林</vt:lpstr>
      <vt:lpstr>生成树和生成森林</vt:lpstr>
      <vt:lpstr>图的抽象数据数据类型</vt:lpstr>
      <vt:lpstr>图的抽象数据类型</vt:lpstr>
      <vt:lpstr>图的存储结构</vt:lpstr>
      <vt:lpstr>说明</vt:lpstr>
      <vt:lpstr>数组（邻接矩阵）表示法</vt:lpstr>
      <vt:lpstr>无权图的邻接矩阵</vt:lpstr>
      <vt:lpstr>带权图的邻接矩阵</vt:lpstr>
      <vt:lpstr>图的邻接矩阵类实现</vt:lpstr>
      <vt:lpstr>图的邻接矩阵类实现</vt:lpstr>
      <vt:lpstr>无向网的邻接矩阵实现</vt:lpstr>
      <vt:lpstr>增加一个顶点</vt:lpstr>
      <vt:lpstr>获取顶点编号</vt:lpstr>
      <vt:lpstr>增加一条边</vt:lpstr>
      <vt:lpstr>求顶点v的度值</vt:lpstr>
      <vt:lpstr>输出图的顶点和邻接矩阵</vt:lpstr>
      <vt:lpstr>无向网G3测试</vt:lpstr>
      <vt:lpstr>邻接矩阵实现特点</vt:lpstr>
      <vt:lpstr>邻接表表示法</vt:lpstr>
      <vt:lpstr>邻接表（单链表表示）</vt:lpstr>
      <vt:lpstr>无向图的邻接表（单链表表示）</vt:lpstr>
      <vt:lpstr>有向图的邻接表</vt:lpstr>
      <vt:lpstr>无向网的邻接表</vt:lpstr>
      <vt:lpstr>有向网的邻接表</vt:lpstr>
      <vt:lpstr>邻接表的特点</vt:lpstr>
      <vt:lpstr>邻接表的特点</vt:lpstr>
      <vt:lpstr>顶点结点和边结点类</vt:lpstr>
      <vt:lpstr>邻接表类GraphAdjList</vt:lpstr>
      <vt:lpstr>增加一个顶点</vt:lpstr>
      <vt:lpstr>获取顶点编号</vt:lpstr>
      <vt:lpstr>增加一条边</vt:lpstr>
      <vt:lpstr>增加一条边</vt:lpstr>
      <vt:lpstr>输出无向网的邻接表</vt:lpstr>
      <vt:lpstr>无向网G3测试</vt:lpstr>
      <vt:lpstr>无向网的邻接表（字典表示）</vt:lpstr>
      <vt:lpstr>顶点类</vt:lpstr>
      <vt:lpstr>邻接表字典表示</vt:lpstr>
      <vt:lpstr>图的定义和初始化</vt:lpstr>
      <vt:lpstr>增加一个顶点</vt:lpstr>
      <vt:lpstr>增加一条边</vt:lpstr>
      <vt:lpstr>输出邻接表</vt:lpstr>
      <vt:lpstr>测试</vt:lpstr>
      <vt:lpstr>图的遍历</vt:lpstr>
      <vt:lpstr>图的遍历</vt:lpstr>
      <vt:lpstr>深度优先搜索（DFS）</vt:lpstr>
      <vt:lpstr>示例</vt:lpstr>
      <vt:lpstr>无向连通图的DFS遍历</vt:lpstr>
      <vt:lpstr>无向连通图的DFS遍历</vt:lpstr>
      <vt:lpstr>深度优先搜索生成树</vt:lpstr>
      <vt:lpstr>非连通图和有向图的遍历</vt:lpstr>
      <vt:lpstr>非连通图和有向图的遍历</vt:lpstr>
      <vt:lpstr>遍历算法</vt:lpstr>
      <vt:lpstr>遍历算法</vt:lpstr>
      <vt:lpstr>遍历调用的算法</vt:lpstr>
      <vt:lpstr>遍历调用的算法</vt:lpstr>
      <vt:lpstr>对g7的dfs遍历</vt:lpstr>
      <vt:lpstr>DFS遍历过程</vt:lpstr>
      <vt:lpstr>性能分析</vt:lpstr>
      <vt:lpstr>特殊的深度优先搜索</vt:lpstr>
      <vt:lpstr>举例</vt:lpstr>
      <vt:lpstr>广度优先搜索（BFS）</vt:lpstr>
      <vt:lpstr>无向连通图的BFS遍历</vt:lpstr>
      <vt:lpstr>BFS遍历过程</vt:lpstr>
      <vt:lpstr>非连通图和有向图的BFS遍历</vt:lpstr>
      <vt:lpstr>非连通图和有向图的BFS遍历</vt:lpstr>
      <vt:lpstr>遍历算法</vt:lpstr>
      <vt:lpstr>图G7的BFS遍历测试</vt:lpstr>
      <vt:lpstr>性能分析</vt:lpstr>
      <vt:lpstr>遍历算法的应用</vt:lpstr>
      <vt:lpstr>1、求图中顶点u到顶点v的所有简单路径</vt:lpstr>
      <vt:lpstr>算法步骤</vt:lpstr>
      <vt:lpstr>递归算法</vt:lpstr>
      <vt:lpstr>接口方法</vt:lpstr>
      <vt:lpstr>2、无权图顶点u到顶点v的一条最短路径</vt:lpstr>
      <vt:lpstr>无权图顶点u到顶点v的一条最短路径</vt:lpstr>
      <vt:lpstr>无权图顶点u到顶点v的一条最短路径</vt:lpstr>
      <vt:lpstr>3、判断有向图中是否有回路</vt:lpstr>
      <vt:lpstr>3、判断有向图中是否有回路</vt:lpstr>
      <vt:lpstr>3、判断有向图中是否有回路</vt:lpstr>
      <vt:lpstr>从u开始dfs判断图中是否有环</vt:lpstr>
      <vt:lpstr>主方法</vt:lpstr>
      <vt:lpstr>拓扑排序</vt:lpstr>
      <vt:lpstr>相关概念</vt:lpstr>
      <vt:lpstr>AOV网</vt:lpstr>
      <vt:lpstr>拓扑排序</vt:lpstr>
      <vt:lpstr>拓扑排序</vt:lpstr>
      <vt:lpstr>实际意义</vt:lpstr>
      <vt:lpstr>广度优先搜索拓扑排序</vt:lpstr>
      <vt:lpstr>PowerPoint 演示文稿</vt:lpstr>
      <vt:lpstr>广度优先搜索拓扑排序</vt:lpstr>
      <vt:lpstr>广度优先搜索拓扑排序</vt:lpstr>
      <vt:lpstr>广度优先搜索拓扑排序</vt:lpstr>
      <vt:lpstr>算法</vt:lpstr>
      <vt:lpstr>性能分析</vt:lpstr>
      <vt:lpstr>深度优先搜索拓扑排序</vt:lpstr>
      <vt:lpstr>接口方法</vt:lpstr>
      <vt:lpstr>递归算法</vt:lpstr>
      <vt:lpstr>测试</vt:lpstr>
      <vt:lpstr>性能分析</vt:lpstr>
      <vt:lpstr>最小生成树</vt:lpstr>
      <vt:lpstr>问题</vt:lpstr>
      <vt:lpstr>最小生成树</vt:lpstr>
      <vt:lpstr>Prim算法</vt:lpstr>
      <vt:lpstr>PowerPoint 演示文稿</vt:lpstr>
      <vt:lpstr>Prim算法</vt:lpstr>
      <vt:lpstr>Prim算法实现</vt:lpstr>
      <vt:lpstr>求解过程</vt:lpstr>
      <vt:lpstr>算法具体步骤</vt:lpstr>
      <vt:lpstr>算法</vt:lpstr>
      <vt:lpstr>测试</vt:lpstr>
      <vt:lpstr>性能分析</vt:lpstr>
      <vt:lpstr>kruskal算法</vt:lpstr>
      <vt:lpstr>kruskal算法</vt:lpstr>
      <vt:lpstr>kruskal算法</vt:lpstr>
      <vt:lpstr>算法步骤</vt:lpstr>
      <vt:lpstr>算法步骤</vt:lpstr>
      <vt:lpstr>算法步骤</vt:lpstr>
      <vt:lpstr>获得有序边列表edges</vt:lpstr>
      <vt:lpstr>PowerPoint 演示文稿</vt:lpstr>
      <vt:lpstr>性能分析</vt:lpstr>
      <vt:lpstr>最短路径</vt:lpstr>
      <vt:lpstr>单源点最短路径</vt:lpstr>
      <vt:lpstr>Dijkstra算法</vt:lpstr>
      <vt:lpstr>辅助数据结构</vt:lpstr>
      <vt:lpstr>算法步骤</vt:lpstr>
      <vt:lpstr>求解过程</vt:lpstr>
      <vt:lpstr>PowerPoint 演示文稿</vt:lpstr>
      <vt:lpstr>测试</vt:lpstr>
      <vt:lpstr>每对顶点间的最短路径</vt:lpstr>
      <vt:lpstr>Floyd算法</vt:lpstr>
      <vt:lpstr>Floyd算法</vt:lpstr>
      <vt:lpstr>Floyd算法</vt:lpstr>
      <vt:lpstr>PowerPoint 演示文稿</vt:lpstr>
      <vt:lpstr>Floyd算法</vt:lpstr>
      <vt:lpstr>Floyd算法</vt:lpstr>
      <vt:lpstr>Floyd算法</vt:lpstr>
      <vt:lpstr>PowerPoint 演示文稿</vt:lpstr>
      <vt:lpstr>PowerPoint 演示文稿</vt:lpstr>
      <vt:lpstr>测试</vt:lpstr>
      <vt:lpstr>关键路径</vt:lpstr>
      <vt:lpstr>相关概念</vt:lpstr>
      <vt:lpstr>相关概念</vt:lpstr>
      <vt:lpstr>举例</vt:lpstr>
      <vt:lpstr>算法设计</vt:lpstr>
      <vt:lpstr>关于事件及最早最晚开始时间的理解</vt:lpstr>
      <vt:lpstr>求各个事件vj的最早发生时间ve(j)</vt:lpstr>
      <vt:lpstr>求各个事件vj的最早发生时间ve(j)</vt:lpstr>
      <vt:lpstr>求各个事件vj的最晚发生时间vl(j)</vt:lpstr>
      <vt:lpstr>求各个事件vj的最晚发生时间vl(j)</vt:lpstr>
      <vt:lpstr>求各个活动ai的最早开始时间</vt:lpstr>
      <vt:lpstr>求各个活动ai的最晚开始时间l(i)</vt:lpstr>
      <vt:lpstr>PowerPoint 演示文稿</vt:lpstr>
      <vt:lpstr>获得关键活动</vt:lpstr>
      <vt:lpstr>算法实现(AOE网采用邻接表结构)</vt:lpstr>
      <vt:lpstr>1．求解关键路径主算法</vt:lpstr>
      <vt:lpstr>1．求解关键路径主算法</vt:lpstr>
      <vt:lpstr>2．改写的广度优先拓扑排序算法</vt:lpstr>
      <vt:lpstr>2．改写的广度优先拓扑排序算法</vt:lpstr>
      <vt:lpstr>3．获得事件的最晚发生时间数组eventLate</vt:lpstr>
      <vt:lpstr>3．获得事件的最晚发生时间数组eventLate</vt:lpstr>
      <vt:lpstr>4．找出所有关键活动并输出</vt:lpstr>
      <vt:lpstr>4．找出所有关键活动并输出</vt:lpstr>
      <vt:lpstr>主程序测试结果</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算法概述</dc:title>
  <dc:creator>Windows User</dc:creator>
  <cp:lastModifiedBy>Windows User</cp:lastModifiedBy>
  <cp:revision>1157</cp:revision>
  <dcterms:created xsi:type="dcterms:W3CDTF">2020-02-21T12:53:37Z</dcterms:created>
  <dcterms:modified xsi:type="dcterms:W3CDTF">2020-06-11T02:22:26Z</dcterms:modified>
</cp:coreProperties>
</file>