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BDD3E9"/>
    <a:srgbClr val="336699"/>
    <a:srgbClr val="2A7041"/>
    <a:srgbClr val="E6F2ED"/>
    <a:srgbClr val="DBEDE6"/>
    <a:srgbClr val="D7F1E6"/>
    <a:srgbClr val="D4F0E5"/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5" autoAdjust="0"/>
    <p:restoredTop sz="72051" autoAdjust="0"/>
  </p:normalViewPr>
  <p:slideViewPr>
    <p:cSldViewPr>
      <p:cViewPr varScale="1">
        <p:scale>
          <a:sx n="64" d="100"/>
          <a:sy n="64" d="100"/>
        </p:scale>
        <p:origin x="-148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>
                <a:ea typeface="黑体" pitchFamily="49" charset="-122"/>
              </a:rPr>
              <a:pPr>
                <a:defRPr/>
              </a:pPr>
              <a:t>11.10.2011</a:t>
            </a:fld>
            <a:endParaRPr lang="de-DE" dirty="0">
              <a:ea typeface="黑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>
                <a:ea typeface="黑体" pitchFamily="49" charset="-122"/>
              </a:rPr>
              <a:pPr>
                <a:defRPr/>
              </a:pPr>
              <a:t>‹#›</a:t>
            </a:fld>
            <a:endParaRPr lang="de-DE" dirty="0"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黑体" pitchFamily="49" charset="-122"/>
              </a:rPr>
              <a:pPr/>
              <a:t>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600200"/>
            <a:ext cx="387826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现代信息检索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中科院研究生院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2011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年秋季课程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现代信息检索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》                                    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更新时间：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                                                                                                   </a:t>
            </a:r>
            <a:endParaRPr lang="zh-CN" altLang="en-US" sz="140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80635" y="2362200"/>
            <a:ext cx="82525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Modern </a:t>
            </a:r>
            <a:r>
              <a:rPr lang="en-US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Information Retrieval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4800600"/>
            <a:ext cx="6019800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授课人：王斌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endParaRPr lang="en-US" altLang="zh-CN" sz="2800" dirty="0">
              <a:solidFill>
                <a:srgbClr val="0070C0"/>
              </a:solidFill>
              <a:ea typeface="黑体" pitchFamily="49" charset="-122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zh-CN" sz="28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http://ir.ict.ac.cn/~wangbin</a:t>
            </a:r>
          </a:p>
          <a:p>
            <a:pPr>
              <a:defRPr/>
            </a:pPr>
            <a:endParaRPr lang="zh-CN" altLang="en-US" sz="2000" dirty="0">
              <a:ea typeface="黑体" pitchFamily="49" charset="-122"/>
            </a:endParaRPr>
          </a:p>
        </p:txBody>
      </p:sp>
      <p:sp>
        <p:nvSpPr>
          <p:cNvPr id="10" name="日期占位符 1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sz="1200" dirty="0" smtClean="0">
                <a:latin typeface="Calibri" pitchFamily="34" charset="0"/>
                <a:ea typeface="宋体" pitchFamily="2" charset="-122"/>
              </a:rPr>
              <a:t>*改编自</a:t>
            </a:r>
            <a:r>
              <a:rPr lang="en-US" altLang="zh-CN" sz="1200" dirty="0" smtClean="0">
                <a:latin typeface="Calibri" pitchFamily="34" charset="0"/>
                <a:ea typeface="宋体" pitchFamily="2" charset="-122"/>
              </a:rPr>
              <a:t>”An introduction to  Information retrieval”</a:t>
            </a:r>
            <a:r>
              <a:rPr lang="zh-CN" altLang="en-US" sz="1200" dirty="0" smtClean="0">
                <a:latin typeface="Calibri" pitchFamily="34" charset="0"/>
                <a:ea typeface="宋体" pitchFamily="2" charset="-122"/>
              </a:rPr>
              <a:t>网上公开的课件，地址 </a:t>
            </a:r>
            <a:r>
              <a:rPr lang="en-US" altLang="zh-CN" sz="1200" dirty="0" smtClean="0">
                <a:ea typeface="黑体" pitchFamily="49" charset="-122"/>
              </a:rPr>
              <a:t>http://nlp.stanford.edu/IR-book/</a:t>
            </a:r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基于编辑距离的拼写校正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给定查询词，穷举词汇表中和该查询的编辑距离</a:t>
            </a:r>
            <a:r>
              <a:rPr lang="en-US" altLang="zh-CN" smtClean="0"/>
              <a:t>(</a:t>
            </a:r>
            <a:r>
              <a:rPr lang="zh-CN" altLang="en-US" smtClean="0"/>
              <a:t>或带权重的编辑聚类</a:t>
            </a:r>
            <a:r>
              <a:rPr lang="en-US" altLang="zh-CN" smtClean="0"/>
              <a:t>)</a:t>
            </a:r>
            <a:r>
              <a:rPr lang="zh-CN" altLang="en-US" smtClean="0"/>
              <a:t>低于某个预定值的所有单词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求上述结果和给定的某个“正确”词表之间的交集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将交集结果推荐给用户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代价很大，实际当中往往通过启发式策略提高查找效率</a:t>
            </a:r>
            <a:r>
              <a:rPr lang="en-US" altLang="zh-CN" smtClean="0"/>
              <a:t>(</a:t>
            </a:r>
            <a:r>
              <a:rPr lang="zh-CN" altLang="en-US" smtClean="0"/>
              <a:t>如：保证两者之间具有较长公共子串</a:t>
            </a:r>
            <a:r>
              <a:rPr lang="en-US" altLang="zh-CN" smtClean="0"/>
              <a:t>)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altLang="zh-CN" sz="3600" dirty="0" smtClean="0">
                <a:solidFill>
                  <a:schemeClr val="tx1"/>
                </a:solidFill>
                <a:ea typeface="黑体" pitchFamily="49" charset="-122"/>
              </a:rPr>
              <a:t>Reuters 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RCV1 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语料库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3448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《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莎士比亚全集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》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规模较小，用来构建索引不能说明问题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本讲使用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Reuters RCV1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文档集来介绍可扩展的索引构建技术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路透社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1995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到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1996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年一年的英语新闻报道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2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BSBI</a:t>
            </a: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SPIMI</a:t>
            </a: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分布式索引构建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动态索引构建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BSBI</a:t>
            </a: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SPIMI</a:t>
            </a: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分布式索引构建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动态索引构建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基于排序的索引构建方法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51520" y="1428736"/>
            <a:ext cx="853532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在构建索引时，每次分析一篇文档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对于每个词项而言，其倒排记录表不到最后一篇文档都是不完整的。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那么能否在最后排序之前将前面产生的倒排记录表全部放在内存中？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答案显然是否定的，特别是对大规模的文档集来说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如果每条倒排记录占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10–12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个字节，那么对于大规模语料，需要更大的存储空间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以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RCV1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为例，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= 100,000,000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，这些倒排记录表倒是可以放在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2010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年的一台典型配置的计算机的内存中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但是这种基于内存的索引构建方法显然无法扩展到大规模文档集上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因此，需要在磁盘上存储中间结果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基于块的排序索引构建算法</a:t>
            </a:r>
            <a:r>
              <a:rPr lang="en-US" altLang="zh-CN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BSBI</a:t>
            </a:r>
            <a:r>
              <a:rPr lang="zh-CN" alt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（</a:t>
            </a:r>
            <a:r>
              <a:rPr lang="de-DE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Blocked Sort-Based Indexing</a:t>
            </a:r>
            <a:r>
              <a:rPr lang="zh-CN" altLang="en-US" sz="3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）</a:t>
            </a:r>
            <a:endParaRPr lang="en-US" sz="3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5286388"/>
            <a:ext cx="857256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该算法中有一个关键决策就是确定块的大小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 descr="4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345" y="1802371"/>
            <a:ext cx="6181139" cy="29125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BSBI</a:t>
            </a: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SPIMI</a:t>
            </a: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分布式索引构建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动态索引构建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内存式单遍扫描索引构建算法ＳＰＩＭＩ</a:t>
            </a:r>
            <a:endParaRPr lang="en-US" altLang="zh-CN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Single-pass in-memory indexing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572560" cy="28694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关键思想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1: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对每个块都产生一个独立的词典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–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　不需要在块之间进行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term-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termID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的映射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关键思想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对倒排记录表不排序，按照他们出现的先后顺序排列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基础上述思想可以对每个块生成一个完整的倒排索引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这些独立的索引最后合并一个大索引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SPIMI-Invert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算法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 descr="42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785926"/>
            <a:ext cx="7811868" cy="435771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BSBI</a:t>
            </a: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SPIMI</a:t>
            </a: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分布式索引构建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动态索引构建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分布式索引构建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维持一台主机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(Master)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来指挥索引构建任务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这台主机被认为是安全的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将索引划分成多组并行任务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主机将把每个任务分配给某个缓冲池中的空闲机器来执行</a:t>
            </a:r>
            <a:endParaRPr lang="en-US" sz="8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分析器（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Parser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）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500306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主节点将一个数据片分配给一台空闲的分析器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分析器一次读一篇文档然后输出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(term,docID)-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分析器将这些对又分成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j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个词项分区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每个分区按照词项首字母进行划分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E.g., a-f, g-p, q-z (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这里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j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= 3)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倒排器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Inverter)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643182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倒排器收集对应某一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term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分区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e.g., a-f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分区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所有的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term,docID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即倒排记录表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排序并写进倒排记录表</a:t>
            </a:r>
            <a:endParaRPr lang="en-US" sz="4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BSBI</a:t>
            </a: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SPIMI</a:t>
            </a: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算法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分布式索引构建</a:t>
            </a:r>
            <a:endParaRPr lang="en-US" sz="3200" dirty="0" smtClean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动态索引构建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动态索引构建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500306"/>
            <a:ext cx="8786874" cy="2944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到目前为止，我们都假定文档集是静态的。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实际中假设很少成立：文档会增加、删除和修改。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这也意味着词典和倒排记录表必须要动态更新。</a:t>
            </a:r>
            <a:endParaRPr lang="en-US" sz="4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采用定长数组法存储词典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4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487" y="2214554"/>
            <a:ext cx="4941131" cy="20717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8662" y="4429132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空间消耗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       20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字节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4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字节  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4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字节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714488"/>
            <a:ext cx="8786874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7" descr="4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714488"/>
            <a:ext cx="6643734" cy="466743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参考资料</a:t>
            </a:r>
            <a:r>
              <a:rPr 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214554"/>
            <a:ext cx="864399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《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信息检索导论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》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章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200" dirty="0" smtClean="0">
                <a:solidFill>
                  <a:schemeClr val="tx1"/>
                </a:solidFill>
                <a:ea typeface="黑体" pitchFamily="49" charset="-122"/>
              </a:rPr>
              <a:t>Dean and </a:t>
            </a:r>
            <a:r>
              <a:rPr lang="en-US" altLang="zh-CN" sz="2200" dirty="0" err="1" smtClean="0">
                <a:solidFill>
                  <a:schemeClr val="tx1"/>
                </a:solidFill>
                <a:ea typeface="黑体" pitchFamily="49" charset="-122"/>
              </a:rPr>
              <a:t>Ghemawat</a:t>
            </a:r>
            <a:r>
              <a:rPr lang="en-US" altLang="zh-CN" sz="2200" dirty="0" smtClean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de-DE" altLang="zh-CN" sz="2200" dirty="0" smtClean="0">
                <a:solidFill>
                  <a:schemeClr val="tx1"/>
                </a:solidFill>
                <a:ea typeface="黑体" pitchFamily="49" charset="-122"/>
              </a:rPr>
              <a:t>(2004) </a:t>
            </a:r>
            <a:r>
              <a:rPr lang="zh-CN" altLang="en-US" sz="2200" dirty="0" smtClean="0">
                <a:solidFill>
                  <a:schemeClr val="tx1"/>
                </a:solidFill>
                <a:ea typeface="黑体" pitchFamily="49" charset="-122"/>
              </a:rPr>
              <a:t>有关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MapReduce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的原作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200" dirty="0" smtClean="0">
                <a:solidFill>
                  <a:schemeClr val="tx1"/>
                </a:solidFill>
                <a:ea typeface="黑体" pitchFamily="49" charset="-122"/>
              </a:rPr>
              <a:t>Heinz and </a:t>
            </a:r>
            <a:r>
              <a:rPr lang="en-US" altLang="zh-CN" sz="2200" dirty="0" err="1" smtClean="0">
                <a:solidFill>
                  <a:schemeClr val="tx1"/>
                </a:solidFill>
                <a:ea typeface="黑体" pitchFamily="49" charset="-122"/>
              </a:rPr>
              <a:t>Zobel</a:t>
            </a:r>
            <a:r>
              <a:rPr lang="en-US" altLang="zh-CN" sz="2200" dirty="0" smtClean="0">
                <a:solidFill>
                  <a:schemeClr val="tx1"/>
                </a:solidFill>
                <a:ea typeface="黑体" pitchFamily="49" charset="-122"/>
              </a:rPr>
              <a:t> (2003) </a:t>
            </a:r>
            <a:r>
              <a:rPr lang="zh-CN" altLang="en-US" sz="2200" dirty="0" smtClean="0">
                <a:solidFill>
                  <a:schemeClr val="tx1"/>
                </a:solidFill>
                <a:ea typeface="黑体" pitchFamily="49" charset="-122"/>
              </a:rPr>
              <a:t>有关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SPIMI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的原作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YouTube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视频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Google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数据中心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习题</a:t>
            </a:r>
            <a:r>
              <a:rPr lang="en-US" altLang="zh-CN" smtClean="0"/>
              <a:t>4-1</a:t>
            </a:r>
          </a:p>
          <a:p>
            <a:r>
              <a:rPr lang="zh-CN" altLang="en-US" smtClean="0"/>
              <a:t>习题</a:t>
            </a:r>
            <a:r>
              <a:rPr lang="en-US" altLang="zh-CN" smtClean="0"/>
              <a:t>4-3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支持词典查找的两种数据结构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哈希表：</a:t>
            </a:r>
            <a:endParaRPr lang="en-US" altLang="zh-CN" smtClean="0"/>
          </a:p>
          <a:p>
            <a:pPr lvl="1"/>
            <a:r>
              <a:rPr lang="zh-CN" altLang="en-US" smtClean="0"/>
              <a:t>定位速度快，常数时间</a:t>
            </a:r>
            <a:endParaRPr lang="en-US" altLang="zh-CN" smtClean="0"/>
          </a:p>
          <a:p>
            <a:pPr lvl="1"/>
            <a:r>
              <a:rPr lang="zh-CN" altLang="en-US" smtClean="0"/>
              <a:t>不宜支持动态变化的词典</a:t>
            </a:r>
            <a:endParaRPr lang="en-US" altLang="zh-CN" smtClean="0"/>
          </a:p>
          <a:p>
            <a:pPr lvl="1"/>
            <a:r>
              <a:rPr lang="zh-CN" altLang="en-US" smtClean="0"/>
              <a:t>不支持前缀查询</a:t>
            </a:r>
            <a:endParaRPr lang="en-US" altLang="zh-CN" smtClean="0"/>
          </a:p>
          <a:p>
            <a:r>
              <a:rPr lang="zh-CN" altLang="en-US" smtClean="0"/>
              <a:t>树结构：二叉树、</a:t>
            </a:r>
            <a:r>
              <a:rPr lang="en-US" altLang="zh-CN" smtClean="0"/>
              <a:t>B-</a:t>
            </a:r>
            <a:r>
              <a:rPr lang="zh-CN" altLang="en-US" smtClean="0"/>
              <a:t>树等等</a:t>
            </a:r>
            <a:endParaRPr lang="en-US" altLang="zh-CN" smtClean="0"/>
          </a:p>
          <a:p>
            <a:pPr lvl="1"/>
            <a:r>
              <a:rPr lang="zh-CN" altLang="en-US" smtClean="0"/>
              <a:t>定位速度为指数时间</a:t>
            </a:r>
            <a:endParaRPr lang="en-US" altLang="zh-CN" smtClean="0"/>
          </a:p>
          <a:p>
            <a:pPr lvl="1"/>
            <a:r>
              <a:rPr lang="zh-CN" altLang="en-US" smtClean="0"/>
              <a:t>二叉</a:t>
            </a:r>
            <a:r>
              <a:rPr lang="en-US" altLang="zh-CN" smtClean="0"/>
              <a:t>(</a:t>
            </a:r>
            <a:r>
              <a:rPr lang="zh-CN" altLang="en-US" smtClean="0"/>
              <a:t>平衡</a:t>
            </a:r>
            <a:r>
              <a:rPr lang="en-US" altLang="zh-CN" smtClean="0"/>
              <a:t>)</a:t>
            </a:r>
            <a:r>
              <a:rPr lang="zh-CN" altLang="en-US" smtClean="0"/>
              <a:t>树支持动态变化，但是重排代价大。</a:t>
            </a:r>
            <a:r>
              <a:rPr lang="en-US" altLang="zh-CN" smtClean="0"/>
              <a:t>B-</a:t>
            </a:r>
            <a:r>
              <a:rPr lang="zh-CN" altLang="en-US" smtClean="0"/>
              <a:t>树能否缓解上述问题</a:t>
            </a:r>
            <a:endParaRPr lang="en-US" altLang="zh-CN" smtClean="0"/>
          </a:p>
          <a:p>
            <a:pPr lvl="1"/>
            <a:r>
              <a:rPr lang="zh-CN" altLang="en-US" smtClean="0"/>
              <a:t>支持前缀查询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基于轮排索引的通配查询处理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110079"/>
            <a:ext cx="3598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查询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X,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查找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X$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X*,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查找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X*$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*X,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查找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X$*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*X*,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查找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X*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X*Y,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查找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Y$X*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0" name="Picture 9" descr="4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106302"/>
            <a:ext cx="3500462" cy="40373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manning</Template>
  <TotalTime>854</TotalTime>
  <Words>4070</Words>
  <Application>Microsoft Office PowerPoint</Application>
  <PresentationFormat>全屏显示(4:3)</PresentationFormat>
  <Paragraphs>474</Paragraphs>
  <Slides>56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manning</vt:lpstr>
      <vt:lpstr>幻灯片 1</vt:lpstr>
      <vt:lpstr>提纲</vt:lpstr>
      <vt:lpstr>提纲</vt:lpstr>
      <vt:lpstr>上一讲内容</vt:lpstr>
      <vt:lpstr>幻灯片 5</vt:lpstr>
      <vt:lpstr>支持词典查找的两种数据结构</vt:lpstr>
      <vt:lpstr>幻灯片 7</vt:lpstr>
      <vt:lpstr>幻灯片 8</vt:lpstr>
      <vt:lpstr>基于k-gram索引的通配查询处理</vt:lpstr>
      <vt:lpstr>幻灯片 10</vt:lpstr>
      <vt:lpstr>基于编辑距离的拼写校正</vt:lpstr>
      <vt:lpstr>幻灯片 12</vt:lpstr>
      <vt:lpstr>幻灯片 13</vt:lpstr>
      <vt:lpstr>提纲</vt:lpstr>
      <vt:lpstr>幻灯片 15</vt:lpstr>
      <vt:lpstr>幻灯片 16</vt:lpstr>
      <vt:lpstr>幻灯片 17</vt:lpstr>
      <vt:lpstr>幻灯片 18</vt:lpstr>
      <vt:lpstr>幻灯片 19</vt:lpstr>
      <vt:lpstr>幻灯片 20</vt:lpstr>
      <vt:lpstr>提纲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提纲</vt:lpstr>
      <vt:lpstr>幻灯片 30</vt:lpstr>
      <vt:lpstr>幻灯片 31</vt:lpstr>
      <vt:lpstr>幻灯片 32</vt:lpstr>
      <vt:lpstr>幻灯片 33</vt:lpstr>
      <vt:lpstr>幻灯片 34</vt:lpstr>
      <vt:lpstr>提纲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提纲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课后练习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wangbin</cp:lastModifiedBy>
  <cp:revision>1401</cp:revision>
  <cp:lastPrinted>2009-09-22T15:48:09Z</cp:lastPrinted>
  <dcterms:created xsi:type="dcterms:W3CDTF">2009-09-21T23:46:17Z</dcterms:created>
  <dcterms:modified xsi:type="dcterms:W3CDTF">2011-10-11T08:38:41Z</dcterms:modified>
</cp:coreProperties>
</file>