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5" r:id="rId1"/>
  </p:sldMasterIdLst>
  <p:notesMasterIdLst>
    <p:notesMasterId r:id="rId62"/>
  </p:notesMasterIdLst>
  <p:handoutMasterIdLst>
    <p:handoutMasterId r:id="rId63"/>
  </p:handoutMasterIdLst>
  <p:sldIdLst>
    <p:sldId id="256" r:id="rId2"/>
    <p:sldId id="1094" r:id="rId3"/>
    <p:sldId id="1246" r:id="rId4"/>
    <p:sldId id="1305" r:id="rId5"/>
    <p:sldId id="1248" r:id="rId6"/>
    <p:sldId id="1249" r:id="rId7"/>
    <p:sldId id="1250" r:id="rId8"/>
    <p:sldId id="1251" r:id="rId9"/>
    <p:sldId id="1253" r:id="rId10"/>
    <p:sldId id="1254" r:id="rId11"/>
    <p:sldId id="1309" r:id="rId12"/>
    <p:sldId id="1255" r:id="rId13"/>
    <p:sldId id="1256" r:id="rId14"/>
    <p:sldId id="1257" r:id="rId15"/>
    <p:sldId id="1258" r:id="rId16"/>
    <p:sldId id="1306" r:id="rId17"/>
    <p:sldId id="1259" r:id="rId18"/>
    <p:sldId id="1260" r:id="rId19"/>
    <p:sldId id="1261" r:id="rId20"/>
    <p:sldId id="1310" r:id="rId21"/>
    <p:sldId id="1263" r:id="rId22"/>
    <p:sldId id="1264" r:id="rId23"/>
    <p:sldId id="1265" r:id="rId24"/>
    <p:sldId id="1266" r:id="rId25"/>
    <p:sldId id="1267" r:id="rId26"/>
    <p:sldId id="1281" r:id="rId27"/>
    <p:sldId id="1269" r:id="rId28"/>
    <p:sldId id="1270" r:id="rId29"/>
    <p:sldId id="1271" r:id="rId30"/>
    <p:sldId id="1272" r:id="rId31"/>
    <p:sldId id="1273" r:id="rId32"/>
    <p:sldId id="1274" r:id="rId33"/>
    <p:sldId id="1311" r:id="rId34"/>
    <p:sldId id="1276" r:id="rId35"/>
    <p:sldId id="1277" r:id="rId36"/>
    <p:sldId id="1312" r:id="rId37"/>
    <p:sldId id="1279" r:id="rId38"/>
    <p:sldId id="1280" r:id="rId39"/>
    <p:sldId id="1282" r:id="rId40"/>
    <p:sldId id="1283" r:id="rId41"/>
    <p:sldId id="1284" r:id="rId42"/>
    <p:sldId id="1285" r:id="rId43"/>
    <p:sldId id="1286" r:id="rId44"/>
    <p:sldId id="1287" r:id="rId45"/>
    <p:sldId id="1288" r:id="rId46"/>
    <p:sldId id="1289" r:id="rId47"/>
    <p:sldId id="1290" r:id="rId48"/>
    <p:sldId id="1291" r:id="rId49"/>
    <p:sldId id="1292" r:id="rId50"/>
    <p:sldId id="1293" r:id="rId51"/>
    <p:sldId id="1294" r:id="rId52"/>
    <p:sldId id="1295" r:id="rId53"/>
    <p:sldId id="1313" r:id="rId54"/>
    <p:sldId id="1297" r:id="rId55"/>
    <p:sldId id="1298" r:id="rId56"/>
    <p:sldId id="1299" r:id="rId57"/>
    <p:sldId id="1302" r:id="rId58"/>
    <p:sldId id="1307" r:id="rId59"/>
    <p:sldId id="1304" r:id="rId60"/>
    <p:sldId id="1308" r:id="rId6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96899" autoAdjust="0"/>
  </p:normalViewPr>
  <p:slideViewPr>
    <p:cSldViewPr>
      <p:cViewPr>
        <p:scale>
          <a:sx n="75" d="100"/>
          <a:sy n="75" d="100"/>
        </p:scale>
        <p:origin x="-1158" y="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Arial" pitchFamily="34" charset="0"/>
                <a:ea typeface="黑体" pitchFamily="49" charset="-122"/>
              </a:rPr>
              <a:pPr>
                <a:defRPr/>
              </a:pPr>
              <a:t>11.10.2011</a:t>
            </a:fld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Arial" pitchFamily="34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Arial" pitchFamily="34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en-US" altLang="zh-CN" dirty="0" smtClean="0">
              <a:ea typeface="黑体" pitchFamily="49" charset="-122"/>
            </a:endParaRPr>
          </a:p>
          <a:p>
            <a:endParaRPr lang="zh-CN" altLang="en-US" dirty="0"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12" y="177281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endParaRPr lang="en-US" altLang="zh-CN" dirty="0" smtClean="0"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ea typeface="黑体" pitchFamily="49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9" y="751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Times New Roman" pitchFamily="18" charset="0"/>
              <a:ea typeface="黑体" pitchFamily="49" charset="-122"/>
              <a:cs typeface="ＭＳ Ｐゴシック" charset="-128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 baseline="0">
          <a:solidFill>
            <a:schemeClr val="tx1"/>
          </a:solidFill>
          <a:latin typeface="Times New Roman" pitchFamily="18" charset="0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讲 索引压缩</a:t>
            </a:r>
            <a:endParaRPr lang="en-US" altLang="zh-CN" smtClean="0"/>
          </a:p>
          <a:p>
            <a:r>
              <a:rPr lang="en-US" altLang="zh-CN" smtClean="0"/>
              <a:t>Index compression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 smtClean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2011/9/26</a:t>
            </a:r>
            <a:endParaRPr lang="en-US" altLang="zh-CN" sz="1200" dirty="0">
              <a:solidFill>
                <a:srgbClr val="FBFCFF"/>
              </a:solidFill>
              <a:latin typeface="Arial" pitchFamily="34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什么是压缩？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将长编码串用短编码串来代替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111111111111111111</a:t>
            </a:r>
            <a:r>
              <a:rPr lang="en-US" altLang="zh-CN" dirty="0" smtClean="0">
                <a:sym typeface="Wingdings" pitchFamily="2" charset="2"/>
              </a:rPr>
              <a:t> 18</a:t>
            </a:r>
            <a:r>
              <a:rPr lang="zh-CN" altLang="en-US" dirty="0" smtClean="0">
                <a:sym typeface="Wingdings" pitchFamily="2" charset="2"/>
              </a:rPr>
              <a:t>个</a:t>
            </a:r>
            <a:r>
              <a:rPr lang="en-US" altLang="zh-CN" dirty="0" smtClean="0">
                <a:sym typeface="Wingdings" pitchFamily="2" charset="2"/>
              </a:rPr>
              <a:t>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为什么要压缩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 (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一般意义上而言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3301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减少磁盘空间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节省开销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增加内存存储内容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加快速度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加快从磁盘到内存的数据传输速度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同样加快速度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[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读压缩数据到内存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+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在内存中解压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]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比直接读入未压缩数据要快很多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前提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解压速度很快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本讲我们介绍的解压算法的速度都很快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为什么在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IR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中需要压缩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572560" cy="46674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首先，需要考虑词典的存储空间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词典压缩的主要动机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使之能够尽量放入内存中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其次，对于倒排记录表而言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动机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减少磁盘存储空间，减少从磁盘读入内存的时间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注意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大型搜索引擎将相当比例的倒排记录表都放入内存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接下来，将介绍词典压缩和倒排记录表压缩的多种机制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有损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Lossy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vs.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无损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(Lossless)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337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有损压缩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丢弃一些信息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前面讲到的很多常用的预处理步骤可以看成是有损压缩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统一小写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lang="zh-CN" altLang="en-US" sz="2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去除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停用词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Porter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词干还原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去掉数字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无损压缩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所有信息都保留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索引压缩中通常都使用无损压缩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词典压缩和倒排记录表压缩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词典压缩中词典的大小即词汇表的大小是关键</a:t>
            </a:r>
            <a:endParaRPr lang="en-US" altLang="zh-CN" smtClean="0"/>
          </a:p>
          <a:p>
            <a:pPr lvl="1"/>
            <a:r>
              <a:rPr lang="zh-CN" altLang="en-US" smtClean="0"/>
              <a:t>能否预测词典的大小？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倒排记录表压缩中词项的分布情况是关键</a:t>
            </a:r>
            <a:endParaRPr lang="en-US" altLang="zh-CN" smtClean="0"/>
          </a:p>
          <a:p>
            <a:pPr lvl="1"/>
            <a:r>
              <a:rPr lang="zh-CN" altLang="en-US" smtClean="0"/>
              <a:t>能否对词项的分布进行估计？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引入词项统计量对上述进行估计，引出两个经验法则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对文档集建模：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Reuters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467544" y="2060848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/>
                <a:gridCol w="4714907"/>
                <a:gridCol w="2714644"/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 smtClean="0">
                          <a:latin typeface="Times New Roman" pitchFamily="18" charset="0"/>
                        </a:rPr>
                        <a:t>N</a:t>
                      </a:r>
                    </a:p>
                    <a:p>
                      <a:r>
                        <a:rPr lang="nl-NL" sz="2000" b="0" i="1" kern="1200" baseline="0" dirty="0" smtClean="0">
                          <a:latin typeface="Times New Roman" pitchFamily="18" charset="0"/>
                        </a:rPr>
                        <a:t>L </a:t>
                      </a:r>
                    </a:p>
                    <a:p>
                      <a:r>
                        <a:rPr lang="en-US" sz="2000" b="0" i="1" kern="1200" baseline="0" dirty="0" smtClean="0">
                          <a:latin typeface="Times New Roman" pitchFamily="18" charset="0"/>
                        </a:rPr>
                        <a:t>M</a:t>
                      </a:r>
                    </a:p>
                    <a:p>
                      <a:endParaRPr lang="en-US" sz="2000" b="0" i="1" kern="1200" baseline="0" dirty="0" smtClean="0">
                        <a:latin typeface="Times New Roman" pitchFamily="18" charset="0"/>
                      </a:endParaRPr>
                    </a:p>
                    <a:p>
                      <a:endParaRPr lang="en-US" sz="2000" b="0" i="1" kern="1200" baseline="0" dirty="0" smtClean="0">
                        <a:latin typeface="Times New Roman" pitchFamily="18" charset="0"/>
                      </a:endParaRPr>
                    </a:p>
                    <a:p>
                      <a:endParaRPr lang="en-US" sz="2000" b="0" i="1" kern="1200" baseline="0" dirty="0" smtClean="0">
                        <a:latin typeface="Times New Roman" pitchFamily="18" charset="0"/>
                      </a:endParaRPr>
                    </a:p>
                    <a:p>
                      <a:r>
                        <a:rPr lang="de-DE" sz="2000" b="0" i="1" kern="1200" baseline="0" dirty="0" smtClean="0">
                          <a:latin typeface="Times New Roman" pitchFamily="18" charset="0"/>
                        </a:rPr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文档数目</a:t>
                      </a:r>
                      <a:endParaRPr lang="de-DE" sz="2000" b="0" kern="1200" baseline="0" dirty="0" smtClean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每篇文档的词条数目</a:t>
                      </a:r>
                      <a:endParaRPr lang="nl-NL" sz="2000" b="0" kern="1200" baseline="0" dirty="0" smtClean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词项数目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(= </a:t>
                      </a:r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词类数目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每个词条的字节数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 (</a:t>
                      </a:r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含空格和标点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每个词条的字节数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 (</a:t>
                      </a:r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不含空格和标点</a:t>
                      </a:r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每个词项的字节数</a:t>
                      </a:r>
                      <a:endParaRPr lang="en-US" sz="2000" b="0" kern="1200" baseline="0" dirty="0" smtClean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 smtClean="0">
                          <a:latin typeface="Times New Roman" pitchFamily="18" charset="0"/>
                        </a:rPr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>
                          <a:latin typeface="Times New Roman" pitchFamily="18" charset="0"/>
                        </a:rPr>
                        <a:t>800,000</a:t>
                      </a:r>
                    </a:p>
                    <a:p>
                      <a:r>
                        <a:rPr lang="nl-NL" sz="2000" b="0" kern="1200" baseline="0" dirty="0" smtClean="0">
                          <a:latin typeface="Times New Roman" pitchFamily="18" charset="0"/>
                        </a:rPr>
                        <a:t>200</a:t>
                      </a:r>
                    </a:p>
                    <a:p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400,000</a:t>
                      </a:r>
                    </a:p>
                    <a:p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 6</a:t>
                      </a:r>
                    </a:p>
                    <a:p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4.5</a:t>
                      </a:r>
                    </a:p>
                    <a:p>
                      <a:r>
                        <a:rPr lang="en-US" sz="2000" b="0" kern="1200" baseline="0" dirty="0" smtClean="0">
                          <a:latin typeface="Times New Roman" pitchFamily="18" charset="0"/>
                        </a:rPr>
                        <a:t>7.5</a:t>
                      </a:r>
                    </a:p>
                    <a:p>
                      <a:r>
                        <a:rPr lang="de-DE" sz="2000" b="0" kern="1200" baseline="0" dirty="0" smtClean="0">
                          <a:latin typeface="Times New Roman" pitchFamily="18" charset="0"/>
                        </a:rPr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预处理的效果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91" y="1984423"/>
            <a:ext cx="8978205" cy="30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第一个问题：词汇表有多大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即词项数目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4665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即有多少不同的单词数目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?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首先，能否假设这个数目存在一个上界？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不能：对于长度为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的单词，有大约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70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≈ 10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种可能的单词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实际上，词汇表大小会随着文档集的大小增长而增长！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Heaps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定律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kT</a:t>
            </a:r>
            <a:r>
              <a:rPr lang="de-DE" i="1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是词汇表大小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是文档集的大小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所有词条的个数，即所有文档大小之和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参数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的一个经典取值是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30 ≤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≤ 100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≈ 0.5.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Heaps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定律在对数空间下是线性的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这也是在对数空间下两者之间最简单的关系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经验规律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Reuters RCV1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Heaps</a:t>
            </a:r>
            <a:r>
              <a:rPr lang="zh-CN" altLang="en-US" dirty="0" smtClean="0"/>
              <a:t>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953000"/>
          </a:xfrm>
        </p:spPr>
        <p:txBody>
          <a:bodyPr/>
          <a:lstStyle/>
          <a:p>
            <a:r>
              <a:rPr lang="zh-CN" altLang="en-US" sz="2400" dirty="0" smtClean="0"/>
              <a:t>词汇表大小</a:t>
            </a:r>
            <a:r>
              <a:rPr lang="en-US" altLang="zh-CN" sz="2400" i="1" dirty="0" smtClean="0"/>
              <a:t>M </a:t>
            </a:r>
            <a:r>
              <a:rPr lang="zh-CN" altLang="en-US" sz="2400" dirty="0" smtClean="0"/>
              <a:t>是文档集规模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的一个函数</a:t>
            </a:r>
            <a:endParaRPr lang="en-US" altLang="zh-CN" sz="2400" dirty="0" smtClean="0"/>
          </a:p>
          <a:p>
            <a:r>
              <a:rPr lang="zh-CN" altLang="en-US" sz="2400" dirty="0" smtClean="0"/>
              <a:t>图中通过最小二乘法拟合出的直线方程为：</a:t>
            </a:r>
            <a:endParaRPr lang="en-US" altLang="zh-CN" sz="2400" dirty="0" smtClean="0"/>
          </a:p>
          <a:p>
            <a:pPr>
              <a:buNone/>
            </a:pPr>
            <a:r>
              <a:rPr lang="de-DE" altLang="zh-CN" sz="2400" dirty="0" smtClean="0"/>
              <a:t>    log</a:t>
            </a:r>
            <a:r>
              <a:rPr lang="de-DE" altLang="zh-CN" sz="2400" baseline="-25000" dirty="0" smtClean="0"/>
              <a:t>10</a:t>
            </a:r>
            <a:r>
              <a:rPr lang="de-DE" altLang="zh-CN" sz="2400" i="1" dirty="0" smtClean="0"/>
              <a:t>M</a:t>
            </a:r>
            <a:r>
              <a:rPr lang="de-DE" altLang="zh-CN" sz="2400" dirty="0" smtClean="0"/>
              <a:t> =</a:t>
            </a:r>
          </a:p>
          <a:p>
            <a:pPr>
              <a:buNone/>
            </a:pPr>
            <a:r>
              <a:rPr lang="en-US" altLang="zh-CN" sz="2400" dirty="0" smtClean="0"/>
              <a:t>    0.49 ∗ log</a:t>
            </a:r>
            <a:r>
              <a:rPr lang="en-US" altLang="zh-CN" sz="2400" baseline="-25000" dirty="0" smtClean="0"/>
              <a:t>10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 + 1.64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于是有：</a:t>
            </a:r>
            <a:endParaRPr lang="en-US" altLang="zh-CN" sz="2400" dirty="0" smtClean="0"/>
          </a:p>
          <a:p>
            <a:r>
              <a:rPr lang="de-DE" altLang="zh-CN" sz="2400" dirty="0" smtClean="0">
                <a:cs typeface="Times New Roman" pitchFamily="18" charset="0"/>
              </a:rPr>
              <a:t>	</a:t>
            </a:r>
            <a:r>
              <a:rPr lang="de-DE" altLang="zh-CN" sz="2400" i="1" dirty="0" smtClean="0">
                <a:cs typeface="Times New Roman" pitchFamily="18" charset="0"/>
              </a:rPr>
              <a:t>M</a:t>
            </a:r>
            <a:r>
              <a:rPr lang="de-DE" altLang="zh-CN" sz="2400" dirty="0" smtClean="0">
                <a:cs typeface="Times New Roman" pitchFamily="18" charset="0"/>
              </a:rPr>
              <a:t> = 10</a:t>
            </a:r>
            <a:r>
              <a:rPr lang="de-DE" altLang="zh-CN" sz="2400" baseline="30000" dirty="0" smtClean="0">
                <a:cs typeface="Times New Roman" pitchFamily="18" charset="0"/>
              </a:rPr>
              <a:t>1.64</a:t>
            </a:r>
            <a:r>
              <a:rPr lang="de-DE" altLang="zh-CN" sz="2400" i="1" dirty="0" smtClean="0">
                <a:cs typeface="Times New Roman" pitchFamily="18" charset="0"/>
              </a:rPr>
              <a:t>T</a:t>
            </a:r>
            <a:r>
              <a:rPr lang="de-DE" altLang="zh-CN" sz="2400" baseline="30000" dirty="0" smtClean="0">
                <a:cs typeface="Times New Roman" pitchFamily="18" charset="0"/>
              </a:rPr>
              <a:t>0.49</a:t>
            </a:r>
          </a:p>
          <a:p>
            <a:r>
              <a:rPr lang="en-US" altLang="zh-CN" sz="2400" dirty="0" smtClean="0">
                <a:cs typeface="Times New Roman" pitchFamily="18" charset="0"/>
              </a:rPr>
              <a:t>	</a:t>
            </a:r>
            <a:r>
              <a:rPr lang="en-US" altLang="zh-CN" sz="2400" i="1" dirty="0" smtClean="0">
                <a:cs typeface="Times New Roman" pitchFamily="18" charset="0"/>
              </a:rPr>
              <a:t>k</a:t>
            </a:r>
            <a:r>
              <a:rPr lang="en-US" altLang="zh-CN" sz="2400" dirty="0" smtClean="0">
                <a:cs typeface="Times New Roman" pitchFamily="18" charset="0"/>
              </a:rPr>
              <a:t> = 10</a:t>
            </a:r>
            <a:r>
              <a:rPr lang="en-US" altLang="zh-CN" sz="2400" baseline="30000" dirty="0" smtClean="0">
                <a:cs typeface="Times New Roman" pitchFamily="18" charset="0"/>
              </a:rPr>
              <a:t>1.64</a:t>
            </a:r>
            <a:r>
              <a:rPr lang="en-US" altLang="zh-CN" sz="2400" dirty="0" smtClean="0">
                <a:cs typeface="Times New Roman" pitchFamily="18" charset="0"/>
              </a:rPr>
              <a:t> ≈ 44</a:t>
            </a:r>
            <a:endParaRPr lang="en-US" altLang="zh-CN" dirty="0" smtClean="0">
              <a:cs typeface="Times New Roman" pitchFamily="18" charset="0"/>
            </a:endParaRPr>
          </a:p>
          <a:p>
            <a:r>
              <a:rPr lang="de-DE" altLang="zh-CN" i="1" dirty="0" smtClean="0">
                <a:cs typeface="Times New Roman" pitchFamily="18" charset="0"/>
              </a:rPr>
              <a:t> b </a:t>
            </a:r>
            <a:r>
              <a:rPr lang="de-DE" altLang="zh-CN" dirty="0" smtClean="0">
                <a:cs typeface="Times New Roman" pitchFamily="18" charset="0"/>
              </a:rPr>
              <a:t>= 0.49</a:t>
            </a: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7" descr="5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464619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拟合  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vs.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真实</a:t>
            </a:r>
            <a:endParaRPr lang="en-US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2583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例子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对于前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1,000,020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个词条，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根据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Heaps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定律预计将有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38,323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个词项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		44 × 1,000,020</a:t>
            </a:r>
            <a:r>
              <a:rPr lang="de-DE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0.49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≈ 38,323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实际的词项数目为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38,365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，和预测值非常接近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经验上的观察结果表明，一般情况下拟合度还是非常高的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286808" cy="41650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在容许拼写错误或者对拼写错误自动纠错的情况下，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定律的效果如何？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计算词汇表大小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观察一个网页集合，你会发现在前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10000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个词条中有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3000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个不同的词项，在前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1000000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个词条中有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30000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个不同的词项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假定某搜索引擎索引了总共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20,000,000,000	 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(2 × 10</a:t>
            </a:r>
            <a:r>
              <a:rPr lang="de-DE" sz="2200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个网页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平均每个网页包含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那么按照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定律，被索引的文档集的词汇表大小是多少？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第二个问题：词项的分布如何？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定律告诉我们随着文档集规模的增长词项的增长情况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但是我们还需要知道在文档集中有多少高频词项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vs.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低频词项。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在自然语言中，有一些极高频词项，有大量极低频的罕见词项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常见的词项的频率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1/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成正比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是文档频率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(collection frequency)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</a:t>
            </a:r>
            <a:r>
              <a:rPr lang="en-US" altLang="zh-CN" i="1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在所有文档中出现的次数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不是出现该词项的文档数目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df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509120"/>
            <a:ext cx="904621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00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Zipf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定律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常见的词项的频率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cf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1/</a:t>
            </a:r>
            <a:r>
              <a:rPr lang="de-DE" altLang="zh-CN" i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成正比</a:t>
            </a:r>
            <a:endParaRPr lang="de-DE" altLang="zh-CN" dirty="0" smtClean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cf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是文档频率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(collection frequency):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词项</a:t>
            </a:r>
            <a:r>
              <a:rPr lang="en-US" altLang="zh-CN" i="1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在所有文档中出现的次数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不是出现该词项的文档数目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df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于是，如果最常见的词项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the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次，那么第二常见的词项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出现次数为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	               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 . .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第三常见的词项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出现次数为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另一种表示方式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cf</a:t>
            </a:r>
            <a:r>
              <a:rPr lang="de-DE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ci</a:t>
            </a:r>
            <a:r>
              <a:rPr lang="de-DE" i="1" baseline="30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log cf</a:t>
            </a:r>
            <a:r>
              <a:rPr lang="de-DE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 log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(</a:t>
            </a:r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= −1)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幂定律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(power law)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的一个实例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16832"/>
            <a:ext cx="904621" cy="504000"/>
          </a:xfrm>
          <a:prstGeom prst="rect">
            <a:avLst/>
          </a:prstGeom>
        </p:spPr>
      </p:pic>
      <p:pic>
        <p:nvPicPr>
          <p:cNvPr id="10" name="Picture 9" descr="5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573016"/>
            <a:ext cx="1740001" cy="468000"/>
          </a:xfrm>
          <a:prstGeom prst="rect">
            <a:avLst/>
          </a:prstGeom>
        </p:spPr>
      </p:pic>
      <p:pic>
        <p:nvPicPr>
          <p:cNvPr id="11" name="Picture 10" descr="523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077072"/>
            <a:ext cx="126225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Reuters RCV1</a:t>
            </a:r>
            <a:r>
              <a:rPr lang="zh-CN" altLang="en-US" sz="36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上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定律的体现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714488"/>
            <a:ext cx="3571900" cy="4286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拟合度不是非常高，但是最重要的是如下关键性发现：高频词项很少，低频罕见词项很多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 descr="5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643050"/>
            <a:ext cx="4857784" cy="4574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相对于倒排记录表，词项较小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但是我们想将词典放入内存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另外，满足一些特定领域特定应用的需要，如手机、机载计算机上的应用或要求快速启动等需求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因此，压缩词典相当重要</a:t>
            </a:r>
            <a:endParaRPr lang="en-US" sz="4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回顾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定长数组方式下的词典存储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3571876"/>
            <a:ext cx="907259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															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空间需求：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20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 4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       4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lang="nb-NO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语料</a:t>
            </a:r>
            <a:r>
              <a:rPr lang="nb-NO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(20+4+4)*400,000 = 11.2 MB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988840"/>
            <a:ext cx="6631405" cy="23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定长方式的不足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大量存储空间被浪费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即使是长度为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的词项，我们也分配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不能处理长度大于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字节的词项，如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HYDROCHLOROFLUOROCARBONS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SUPERCALIFRAGILISTICEXPIALIDOCIOUS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而英语中每个词项的平均长度为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个字符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能否对每个词项平均只使用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个字节来存储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alt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alt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alt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alt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alt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545406"/>
            <a:ext cx="9144000" cy="867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将整部词典看成单一字符串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sz="3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Dictionary as a string)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8331267" cy="422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单一字符串方式下的空间消耗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每个词项的词项频率需要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每个词项指向倒排记录表的指针需要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每个词项平均需要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指向字符串的指针需要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400000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个位置需要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*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400000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&lt; 24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位来表示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空间消耗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400,000 × (4 +4 +3 + 8) = 7.6MB 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而定长数组方式需要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11.2MB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单一字符串方式下按块存储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8318258" cy="399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按块存储下的空间消耗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如果不按块存储，则每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个词项指针将占据空间</a:t>
            </a:r>
            <a:r>
              <a:rPr lang="en-US" altLang="zh-CN" sz="2400" dirty="0" smtClean="0"/>
              <a:t>4 × 3=12B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现在按块存储，假设块大小</a:t>
            </a:r>
            <a:r>
              <a:rPr lang="en-US" altLang="zh-CN" sz="2400" dirty="0" smtClean="0"/>
              <a:t>k=4</a:t>
            </a:r>
            <a:r>
              <a:rPr lang="zh-CN" altLang="en-US" sz="2400" dirty="0" smtClean="0"/>
              <a:t>，此时每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个词项只需要保留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个词项指针，但是同时需要增加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个字节来表示每个词项的长度，此时每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个词项需要</a:t>
            </a:r>
            <a:r>
              <a:rPr lang="en-US" altLang="zh-CN" sz="2400" dirty="0" smtClean="0"/>
              <a:t>3+4=7B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因此，每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个词项将节省</a:t>
            </a:r>
            <a:r>
              <a:rPr lang="en-US" altLang="zh-CN" sz="2400" dirty="0" smtClean="0"/>
              <a:t>12-7=5B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于是，整个词典空间将节省</a:t>
            </a:r>
            <a:r>
              <a:rPr lang="en-US" altLang="zh-CN" sz="2400" dirty="0" smtClean="0"/>
              <a:t>40,000/4*5B=0.5MB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最终的词典空间将从</a:t>
            </a:r>
            <a:r>
              <a:rPr lang="en-US" altLang="zh-CN" sz="2400" dirty="0" smtClean="0"/>
              <a:t>7.6MB</a:t>
            </a:r>
            <a:r>
              <a:rPr lang="zh-CN" altLang="en-US" sz="2400" dirty="0" smtClean="0"/>
              <a:t>压缩至</a:t>
            </a:r>
            <a:r>
              <a:rPr lang="en-US" altLang="zh-CN" sz="2400" dirty="0" smtClean="0"/>
              <a:t>7.1MB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不采用块存储方式下的词项查找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 descr="5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38" y="1785926"/>
            <a:ext cx="3657738" cy="4335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采用块存储方式下的词项查找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稍慢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 descr="5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571744"/>
            <a:ext cx="7358114" cy="18128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前端编码</a:t>
            </a:r>
            <a:r>
              <a:rPr lang="en-US" altLang="zh-CN" smtClean="0"/>
              <a:t>(</a:t>
            </a:r>
            <a:r>
              <a:rPr lang="de-DE" altLang="zh-CN" smtClean="0"/>
              <a:t>Front coding)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      每个块当中</a:t>
            </a:r>
            <a:r>
              <a:rPr lang="en-US" altLang="zh-CN" smtClean="0"/>
              <a:t> (k = 4)</a:t>
            </a:r>
            <a:r>
              <a:rPr lang="zh-CN" altLang="en-US" smtClean="0"/>
              <a:t>，会有公共前缀</a:t>
            </a:r>
            <a:r>
              <a:rPr lang="en-US" altLang="zh-CN" smtClean="0"/>
              <a:t> . . .</a:t>
            </a:r>
          </a:p>
          <a:p>
            <a:r>
              <a:rPr lang="pt-BR" altLang="zh-CN" smtClean="0"/>
              <a:t>	8 a u t o m a t a 8 a u t o m a t e 9 a u t o m a t i c 10 a u t o m a t i o n</a:t>
            </a:r>
          </a:p>
          <a:p>
            <a:r>
              <a:rPr lang="de-DE" altLang="zh-CN" smtClean="0"/>
              <a:t>								⇓</a:t>
            </a:r>
          </a:p>
          <a:p>
            <a:r>
              <a:rPr lang="en-US" altLang="zh-CN" smtClean="0"/>
              <a:t>   			. . . </a:t>
            </a:r>
            <a:r>
              <a:rPr lang="zh-CN" altLang="en-US" smtClean="0"/>
              <a:t>可以采用前端编码方式继续压缩</a:t>
            </a:r>
            <a:endParaRPr lang="en-US" altLang="zh-CN" smtClean="0"/>
          </a:p>
          <a:p>
            <a:r>
              <a:rPr lang="pt-BR" altLang="zh-CN" smtClean="0"/>
              <a:t>			8 a u t o m a t ∗ a 1 ⋄ e 2 ⋄ i c 3 ⋄ i o n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altLang="zh-CN" sz="34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Reuters RCV1</a:t>
            </a:r>
            <a:r>
              <a:rPr lang="zh-CN" altLang="en-US" sz="3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词典压缩情况总表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447925"/>
            <a:ext cx="8820472" cy="18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20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哪些前缀应该用于前端编码？需要在哪些方面有所权衡？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输入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词项列表，即词汇表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用于前端编码的前缀列表</a:t>
            </a:r>
            <a:endParaRPr lang="en-US" sz="209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 smtClean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 smtClean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基于块的排序索引构建算法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BSBI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970" y="1916832"/>
            <a:ext cx="7155222" cy="414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092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倒排记录表空间远大于词典，至少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倍以上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压缩关键：对每条倒排记录进行压缩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目前每条倒排记录表中存放的是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(800,000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篇文档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),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当每个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docID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可以采用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字节（即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位）整数来表示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当然，我们也可以采用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log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800,000 ≈ 19.6 &lt; 20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位来表示每个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我们的压缩目标是： 压缩后每个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用到的位数远小于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关键思想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存储</a:t>
            </a: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间隔而不是</a:t>
            </a:r>
            <a:r>
              <a:rPr lang="en-US" altLang="zh-CN" sz="36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本身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每个倒排记录表中的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是从低到高排序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例子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COMPUTER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283154, 283159, 283202,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存储间隔能够降低开销：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283159-283154=5,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283202-283154=43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于是可以顺序存储间隔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第一个不是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间隔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COMPUTER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283154, 5,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43, . . .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高频词项的间隔较小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因此，可以对这些间隔采用小于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比特的存储方式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对间隔编码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6925"/>
            <a:ext cx="9296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变长编码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143932" cy="43805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目标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ARACHNOCENTRIC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及其他罕见词项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对每个间隔仍然使用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THE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及其他高频词项，每个间隔仅仅使用很少的比特位来编码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为了实现上述目标，需要设计一个变长编码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variable length encoding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可变长编码对于小间隔采用短编码而对于长间隔采用长编码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可变字节</a:t>
            </a:r>
            <a:r>
              <a:rPr lang="de-DE" altLang="zh-CN" sz="36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(VB)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被很多商用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研究系统所采用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变长编码及对齐敏感性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指匹配时按字节对齐还是按照位对齐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的简单且不错的混合产物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设定一个专用位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高位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en-US" altLang="zh-CN" i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作为延续位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continuation bit)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如果间隔表示少于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比特，那么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置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，将间隔编入一个字节的后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位中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否则：将低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位放入当前字节中，并将</a:t>
            </a:r>
            <a:r>
              <a:rPr lang="en-US" altLang="zh-CN" i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置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0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剩下的位数采用同样的方法进行处理，最后一个字节的</a:t>
            </a:r>
            <a:r>
              <a:rPr lang="en-US" altLang="zh-CN" i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置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（表示结束）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编码的例子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71775"/>
            <a:ext cx="8993263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编码算法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Picture 8" descr="5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839" y="1928802"/>
            <a:ext cx="8451879" cy="25566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编码的解码算法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7" descr="5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857364"/>
            <a:ext cx="6563646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其它编码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143932" cy="31580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除字节外，还可以采用不同的对齐单位：比如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(word)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位及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(nibble)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等等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如果有很多很小的间隔，那么采用可变字节码会浪费很多空间，而此时采用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位为单位将会节省空间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最近一些工作采用了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位的方式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–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参考讲义末尾的参考材料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14393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另外一种变长编码是基于位的编码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编码是其中最出名的一种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首先，在介绍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编码之前先介绍一元码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(unary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code)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一元码：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</a:t>
            </a:r>
            <a:r>
              <a:rPr lang="pt-BR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n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表示成</a:t>
            </a:r>
            <a:r>
              <a:rPr lang="pt-BR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pt-BR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pt-BR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和最后一个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</a:t>
            </a:r>
            <a:endParaRPr lang="pt-BR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比如：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3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11111111111111111111111111111111111111110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的一元码是：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11111111111111111111111111111111111111111111111111111111111111111111110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内存式单遍扫描索引构建算法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SPIMI</a:t>
            </a:r>
            <a:endParaRPr lang="en-US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3516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关键思想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1: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对每个块都产生一个独立的词典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　不需要在块之间进行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term-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termID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的映射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关键思想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对倒排记录表不排序，按照他们出现的先后顺序排列</a:t>
            </a:r>
            <a:endParaRPr lang="de-D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基础上述思想可以对每个块生成一个完整的倒排索引</a:t>
            </a:r>
            <a:endParaRPr lang="de-DE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这些独立的索引最后合并一个大索引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表示成长度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(length)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和偏移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(offset)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两部分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偏移对应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的二进制编码，只不过将首部的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去掉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例如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13 → 1101 → 101 =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长度部分给出的是偏移的位数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G=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101),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长度部分为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长度部分采用一元编码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1110.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编码就是将长度部分和偏移部分两者联接起来得到的结果。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编码的例子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0225"/>
            <a:ext cx="9182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714620"/>
            <a:ext cx="8358246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的可变字节码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6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smtClean="0"/>
              <a:t>ϒ</a:t>
            </a:r>
            <a:r>
              <a:rPr lang="zh-CN" altLang="en-US" smtClean="0"/>
              <a:t>编码的长度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偏移部分是</a:t>
            </a:r>
            <a:r>
              <a:rPr lang="en-US" altLang="zh-CN" smtClean="0"/>
              <a:t> ⌊log2 G⌋ </a:t>
            </a:r>
            <a:r>
              <a:rPr lang="zh-CN" altLang="en-US" smtClean="0"/>
              <a:t>比特位</a:t>
            </a:r>
            <a:endParaRPr lang="en-US" altLang="zh-CN" smtClean="0"/>
          </a:p>
          <a:p>
            <a:r>
              <a:rPr lang="zh-CN" altLang="en-US" smtClean="0"/>
              <a:t>长度部分需要</a:t>
            </a:r>
            <a:r>
              <a:rPr lang="en-US" altLang="zh-CN" smtClean="0"/>
              <a:t> ⌊log2 G⌋ + 1 </a:t>
            </a:r>
            <a:r>
              <a:rPr lang="zh-CN" altLang="en-US" smtClean="0"/>
              <a:t>比特位</a:t>
            </a:r>
            <a:endParaRPr lang="en-US" altLang="zh-CN" smtClean="0"/>
          </a:p>
          <a:p>
            <a:r>
              <a:rPr lang="zh-CN" altLang="en-US" smtClean="0"/>
              <a:t>因此，全部编码需要</a:t>
            </a:r>
            <a:r>
              <a:rPr lang="en-US" altLang="zh-CN" smtClean="0"/>
              <a:t>2⌊log2 G⌋ + 1</a:t>
            </a:r>
            <a:r>
              <a:rPr lang="zh-CN" altLang="en-US" smtClean="0"/>
              <a:t>比特位</a:t>
            </a:r>
            <a:endParaRPr lang="en-US" altLang="zh-CN" smtClean="0"/>
          </a:p>
          <a:p>
            <a:r>
              <a:rPr lang="el-GR" altLang="zh-CN" smtClean="0"/>
              <a:t>ϒ</a:t>
            </a:r>
            <a:r>
              <a:rPr lang="en-US" altLang="zh-CN" smtClean="0"/>
              <a:t> </a:t>
            </a:r>
            <a:r>
              <a:rPr lang="zh-CN" altLang="en-US" smtClean="0"/>
              <a:t>编码的长度均是奇数</a:t>
            </a:r>
            <a:endParaRPr lang="en-US" altLang="zh-CN" smtClean="0"/>
          </a:p>
          <a:p>
            <a:r>
              <a:rPr lang="el-GR" altLang="zh-CN" smtClean="0"/>
              <a:t>ϒ</a:t>
            </a:r>
            <a:r>
              <a:rPr lang="en-US" altLang="zh-CN" smtClean="0"/>
              <a:t> </a:t>
            </a:r>
            <a:r>
              <a:rPr lang="zh-CN" altLang="en-US" smtClean="0"/>
              <a:t>编码在最优编码长度的</a:t>
            </a:r>
            <a:r>
              <a:rPr lang="en-US" altLang="zh-CN" smtClean="0"/>
              <a:t>2</a:t>
            </a:r>
            <a:r>
              <a:rPr lang="zh-CN" altLang="en-US" smtClean="0"/>
              <a:t>倍左右</a:t>
            </a:r>
            <a:endParaRPr lang="de-DE" altLang="zh-CN" smtClean="0"/>
          </a:p>
          <a:p>
            <a:pPr lvl="1"/>
            <a:r>
              <a:rPr lang="zh-CN" altLang="en-US" smtClean="0"/>
              <a:t>假定间隔</a:t>
            </a:r>
            <a:r>
              <a:rPr lang="en-US" altLang="zh-CN" smtClean="0"/>
              <a:t>G</a:t>
            </a:r>
            <a:r>
              <a:rPr lang="zh-CN" altLang="en-US" smtClean="0"/>
              <a:t>的出现频率正比于</a:t>
            </a:r>
            <a:r>
              <a:rPr lang="en-US" altLang="zh-CN" smtClean="0"/>
              <a:t>log2 G—</a:t>
            </a:r>
            <a:r>
              <a:rPr lang="zh-CN" altLang="en-US" smtClean="0"/>
              <a:t>实际中并非如此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(assuming the frequency of a gap G is proportional to log2      G – </a:t>
            </a:r>
            <a:r>
              <a:rPr lang="de-DE" altLang="zh-CN" smtClean="0"/>
              <a:t>not really true)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编码的性质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编码是前缀无关的，也就是说一个合法的</a:t>
            </a:r>
            <a:r>
              <a:rPr lang="el-GR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编码不会是任何一个其他的合法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编码的前缀，也保证了解码的唯一性。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编码在最优编码的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倍之内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上述结果并不依赖于间隔的分布！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编码适用于任何分布，也就说</a:t>
            </a:r>
            <a:r>
              <a:rPr lang="el-GR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编码是通用性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de-DE" altLang="zh-CN" dirty="0" smtClean="0">
                <a:solidFill>
                  <a:srgbClr val="0070C0"/>
                </a:solidFill>
                <a:latin typeface="Arial" pitchFamily="34" charset="0"/>
                <a:ea typeface="黑体" pitchFamily="49" charset="-122"/>
              </a:rPr>
              <a:t>universal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编码是无参数编码，不需要通过拟合得到参数</a:t>
            </a:r>
            <a:endParaRPr lang="en-US" sz="4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的对齐问题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机器通常有字边界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– 8, 16, 32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按照位进行压缩或其他处理可能会较慢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可变字节码通常按字边界对齐，因此可能效率更高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除去效率高之外，可变字节码虽然额外增加了一点点开销，但是在概念上也要简单很多</a:t>
            </a: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索引压缩总表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132856"/>
            <a:ext cx="9144000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总结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现在我们可以构建一个空间上非常节省的支持高效布尔检索的索引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大小仅为文档集中文本量的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10-15%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然而，这里我们没有考虑词项的出现位置和频率信息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因此，实际当中并不能达到如此高的压缩比</a:t>
            </a:r>
            <a:endParaRPr lang="en-US" sz="9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本讲小结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443711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信息检索中进行压缩的动机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倒排索引中词典部分如何压缩？长字符串方法及改进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倒排索引中倒排记录表部分如何压缩？可变字节码、</a:t>
            </a:r>
            <a:r>
              <a:rPr lang="el-G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ϒ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词项在整个文档集中如何分布？ 两个定律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340768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参考资料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信息检索导论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章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有关字对齐二元编码的原文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(2005);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(2006a)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有关可变字节码的原文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Scholer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Williams,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Yiannis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(2002)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更多的有关压缩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包括位置和频率信息的压缩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的细节参考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SPIMI-Invert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5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1643050"/>
            <a:ext cx="8786842" cy="45093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5-2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5-6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5-8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just"/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</a:t>
            </a:r>
            <a:r>
              <a:rPr lang="de-DE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MapReduce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的索引构建</a:t>
            </a:r>
            <a:endParaRPr lang="en-US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762730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动态索引构建：最简单的方法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16832"/>
            <a:ext cx="8572560" cy="33123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在磁盘上维护一个大的主索引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(Main index)</a:t>
            </a:r>
            <a:endParaRPr lang="en-US" altLang="zh-CN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新文档放入内存中较小的辅助索引（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Auxiliary index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）中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同时搜索两个索引，然后合并结果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定期将辅助索引合并到主索引中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讲内容</a:t>
            </a:r>
            <a:endParaRPr lang="en-US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443711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信息检索中进行压缩的动机</a:t>
            </a:r>
            <a:endParaRPr lang="de-D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倒排索引中词典部分如何压缩？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倒排索引中倒排记录表部分如何压缩？</a:t>
            </a:r>
            <a:endParaRPr lang="de-D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词项统计量</a:t>
            </a:r>
            <a:r>
              <a:rPr 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词项在整个文档集中如何分布？</a:t>
            </a:r>
            <a:endParaRPr 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340768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687</TotalTime>
  <Words>3960</Words>
  <Application>Microsoft Office PowerPoint</Application>
  <PresentationFormat>全屏显示(4:3)</PresentationFormat>
  <Paragraphs>467</Paragraphs>
  <Slides>60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manning</vt:lpstr>
      <vt:lpstr>幻灯片 1</vt:lpstr>
      <vt:lpstr>提纲</vt:lpstr>
      <vt:lpstr>提纲</vt:lpstr>
      <vt:lpstr>幻灯片 4</vt:lpstr>
      <vt:lpstr>幻灯片 5</vt:lpstr>
      <vt:lpstr>SPIMI-Invert算法</vt:lpstr>
      <vt:lpstr>幻灯片 7</vt:lpstr>
      <vt:lpstr>幻灯片 8</vt:lpstr>
      <vt:lpstr>幻灯片 9</vt:lpstr>
      <vt:lpstr>提纲</vt:lpstr>
      <vt:lpstr>什么是压缩？</vt:lpstr>
      <vt:lpstr>幻灯片 12</vt:lpstr>
      <vt:lpstr>幻灯片 13</vt:lpstr>
      <vt:lpstr>幻灯片 14</vt:lpstr>
      <vt:lpstr>提纲</vt:lpstr>
      <vt:lpstr>词典压缩和倒排记录表压缩</vt:lpstr>
      <vt:lpstr>幻灯片 17</vt:lpstr>
      <vt:lpstr>幻灯片 18</vt:lpstr>
      <vt:lpstr>幻灯片 19</vt:lpstr>
      <vt:lpstr>Reuters RCV1上的Heaps定律</vt:lpstr>
      <vt:lpstr>幻灯片 21</vt:lpstr>
      <vt:lpstr>幻灯片 22</vt:lpstr>
      <vt:lpstr>幻灯片 23</vt:lpstr>
      <vt:lpstr>幻灯片 24</vt:lpstr>
      <vt:lpstr>幻灯片 25</vt:lpstr>
      <vt:lpstr>提纲</vt:lpstr>
      <vt:lpstr>幻灯片 27</vt:lpstr>
      <vt:lpstr>幻灯片 28</vt:lpstr>
      <vt:lpstr>幻灯片 29</vt:lpstr>
      <vt:lpstr>幻灯片 30</vt:lpstr>
      <vt:lpstr>幻灯片 31</vt:lpstr>
      <vt:lpstr>幻灯片 32</vt:lpstr>
      <vt:lpstr>按块存储下的空间消耗</vt:lpstr>
      <vt:lpstr>幻灯片 34</vt:lpstr>
      <vt:lpstr>幻灯片 35</vt:lpstr>
      <vt:lpstr>前端编码(Front coding)</vt:lpstr>
      <vt:lpstr>幻灯片 37</vt:lpstr>
      <vt:lpstr>幻灯片 38</vt:lpstr>
      <vt:lpstr>提纲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ϒ编码的长度</vt:lpstr>
      <vt:lpstr>幻灯片 54</vt:lpstr>
      <vt:lpstr>幻灯片 55</vt:lpstr>
      <vt:lpstr>幻灯片 56</vt:lpstr>
      <vt:lpstr>幻灯片 57</vt:lpstr>
      <vt:lpstr>幻灯片 58</vt:lpstr>
      <vt:lpstr>幻灯片 59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1517</cp:revision>
  <cp:lastPrinted>2009-09-22T15:48:09Z</cp:lastPrinted>
  <dcterms:created xsi:type="dcterms:W3CDTF">2009-09-21T23:46:17Z</dcterms:created>
  <dcterms:modified xsi:type="dcterms:W3CDTF">2011-10-11T08:38:33Z</dcterms:modified>
</cp:coreProperties>
</file>