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621" r:id="rId4"/>
    <p:sldId id="535" r:id="rId5"/>
    <p:sldId id="615" r:id="rId6"/>
    <p:sldId id="616" r:id="rId7"/>
    <p:sldId id="618" r:id="rId8"/>
    <p:sldId id="619" r:id="rId9"/>
    <p:sldId id="617" r:id="rId10"/>
    <p:sldId id="623" r:id="rId11"/>
    <p:sldId id="624" r:id="rId12"/>
    <p:sldId id="62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77463-CB5D-4965-8E5B-580944DC697F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7BBB2-A0CA-44DA-A5BE-47BA2FFB0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6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7BBB2-A0CA-44DA-A5BE-47BA2FFB01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93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>
            <a:extLst>
              <a:ext uri="{FF2B5EF4-FFF2-40B4-BE49-F238E27FC236}">
                <a16:creationId xmlns:a16="http://schemas.microsoft.com/office/drawing/2014/main" id="{DFB73B8B-D54C-4670-9E84-842CF433F7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备注占位符 2">
            <a:extLst>
              <a:ext uri="{FF2B5EF4-FFF2-40B4-BE49-F238E27FC236}">
                <a16:creationId xmlns:a16="http://schemas.microsoft.com/office/drawing/2014/main" id="{EAFFD9BA-4A62-4245-9ED4-3427A104A2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6916" name="灯片编号占位符 3">
            <a:extLst>
              <a:ext uri="{FF2B5EF4-FFF2-40B4-BE49-F238E27FC236}">
                <a16:creationId xmlns:a16="http://schemas.microsoft.com/office/drawing/2014/main" id="{3C29B9F3-FD44-4E7A-A13A-DDE902BBBA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BFF5D14-8955-4D55-B179-3D61EDB615A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7BBB2-A0CA-44DA-A5BE-47BA2FFB01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61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7BE3A-D0B4-4111-8DB1-1585185EF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C87816-8979-4752-8FDF-CD05B3E01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D7E4A-B5AD-4E4B-817B-40B66E3C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B2B-28FC-478F-8118-5980656AEBB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65127C-051B-43DF-9076-A614ACC3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F5539-5664-4DFF-9E90-F44DD830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8680-7987-4DE7-944A-633FA993A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5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B18D5-3E3B-4CFC-9C6A-6F1AB66C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61F279-F5DA-41A7-9912-14AF89A13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E8C71-B8E4-4A64-9547-64AF91FE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B2B-28FC-478F-8118-5980656AEBB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A434B0-EB07-4F3A-8037-B9FFEF85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D5B08-8D47-472D-B4A5-2B8E5E94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8680-7987-4DE7-944A-633FA993A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4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68A134-908A-41C3-BC98-7130F28BA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16191F-0C59-41E5-9E56-6E36CB8CF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5D8D4-A81F-4EEE-8CED-E39231D6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B2B-28FC-478F-8118-5980656AEBB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2AFECE-E41F-4998-A48B-D216808B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B95E6-E2EC-421A-8AEC-52C775FE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8680-7987-4DE7-944A-633FA993A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7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2472A-C8BE-4891-A4A4-C9E305CD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8535F-F3F7-461B-A7B8-675E14226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9D2DB-DFD9-425E-B06E-F51A04F7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B2B-28FC-478F-8118-5980656AEBB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4FE5F-257E-4379-823C-B40C9D6F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EFE23-E9D0-4928-BB3E-45AA2531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8680-7987-4DE7-944A-633FA993A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0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2043D-8210-491B-BAFF-A489A60D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98F22C-EF4A-4A07-9107-09D4E64B6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0F017-66C4-447B-8499-B940943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B2B-28FC-478F-8118-5980656AEBB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143CA-A937-475C-B3DE-7F6DC3A7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F91A2-50E9-4C6D-85FA-39D5E4BE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8680-7987-4DE7-944A-633FA993A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13C5F-3C0B-4900-A7FA-003A4C67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50C96-CB10-4480-9751-48F819125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2122D1-B64D-4B34-9EC5-AF0DB9AF3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97602B-8CF0-4FF1-AADA-32853694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B2B-28FC-478F-8118-5980656AEBB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FD97ED-DECD-4F4A-8525-F369DB77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5A8670-3342-4B6B-BF74-72BEF409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8680-7987-4DE7-944A-633FA993A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69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4DFA9-C64E-4212-9882-9B6EB690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2A4055-FBC0-404E-B9B6-16B48556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991471-F6AE-461A-9641-64F3436FF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DEF745-BA7B-48CB-8343-FC9319BAC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BBD847-699F-48C1-B795-20384C811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5E009B-2C3B-4BB0-BE8D-6D77ECDA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B2B-28FC-478F-8118-5980656AEBB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1428AB-0E59-438C-95B9-15F9DCF2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435549-DF85-4E9F-89E4-52772905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8680-7987-4DE7-944A-633FA993A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77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61BA1-A089-45BE-9012-48C16F8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24BB5F-1445-421D-8151-38240F67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B2B-28FC-478F-8118-5980656AEBB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9F5F78-D377-4319-9F56-0D9FA728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869F75-694F-483A-B87E-DDFD1DAE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8680-7987-4DE7-944A-633FA993A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35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ADA211-79A1-4A52-ADE4-363245DC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B2B-28FC-478F-8118-5980656AEBB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86A501-FA14-4864-917D-FB4C580D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1B7E42-028D-47B7-94FD-F6DD87B4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8680-7987-4DE7-944A-633FA993A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79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781EC-BB46-412E-8128-7CEF98B4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04602-5565-4D42-ACB2-3EC72578F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CB470C-4043-474D-A818-200387FB3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3B698A-AB55-4078-90EA-3CB7F00E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B2B-28FC-478F-8118-5980656AEBB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5E3CEA-07B9-4024-BB8D-64EED291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8BA04C-D740-4070-8545-6F09C502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8680-7987-4DE7-944A-633FA993A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DCFE3-7066-4A56-8530-14357D13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ED2340-B890-49FD-A4A6-A9A9FC73A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6B8904-2BA9-4EAE-8131-710958DCB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9DAA76-643A-4439-AA8F-97EB4D6E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B2B-28FC-478F-8118-5980656AEBB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39503-EFB3-48EE-84CD-89ADA9EB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9C683A-A6C7-4C72-9A20-8C866471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8680-7987-4DE7-944A-633FA993A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3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5A3AC5-9D97-4698-815F-680EC33D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60B204-77F8-4A3B-BA08-43A0E9C81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3C0A9-86B7-415B-949E-62E596A7F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0B2B-28FC-478F-8118-5980656AEBB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FB186-86B4-4D46-906C-E4C20A3A6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D123B-3D98-4156-8721-F33F20F48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18680-7987-4DE7-944A-633FA993A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68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C%A8%E6%A3%89%E7%A7%91" TargetMode="External"/><Relationship Id="rId2" Type="http://schemas.openxmlformats.org/officeDocument/2006/relationships/hyperlink" Target="https://baike.baidu.com/item/%E9%94%A6%E8%91%B5%E7%9B%A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aike.baidu.com/item/%E6%B3%B0%E5%9B%BD/202552" TargetMode="External"/><Relationship Id="rId4" Type="http://schemas.openxmlformats.org/officeDocument/2006/relationships/hyperlink" Target="https://baike.baidu.com/item/%E5%B8%B8%E7%BB%BF%E4%B9%94%E6%9C%A8/5202575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6FEFE-741A-4EC1-BFF3-7D29A8C89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rPr lang="zh-CN" altLang="en-US" dirty="0"/>
              <a:t>语义网络：</a:t>
            </a:r>
            <a:r>
              <a:rPr lang="en-US" altLang="zh-CN" dirty="0" err="1"/>
              <a:t>isA</a:t>
            </a:r>
            <a:r>
              <a:rPr lang="en-US" altLang="zh-CN" dirty="0"/>
              <a:t>/AKO</a:t>
            </a:r>
            <a:r>
              <a:rPr lang="zh-CN" altLang="en-US" dirty="0"/>
              <a:t>关系抽取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A37132-FC1C-4090-AD2C-AEBCE96CF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2914297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32323-F61F-44FE-8EDA-0C35E0B7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 使用规则方式抽取</a:t>
            </a:r>
            <a:r>
              <a:rPr lang="en-US" altLang="zh-CN" dirty="0"/>
              <a:t>/</a:t>
            </a:r>
            <a:r>
              <a:rPr lang="zh-CN" altLang="en-US" dirty="0"/>
              <a:t>构建种子数据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78818-288D-40A9-9672-4B0EA29CC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518" y="2077375"/>
            <a:ext cx="7822339" cy="2183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李娜</a:t>
            </a:r>
            <a:r>
              <a:rPr lang="zh-CN" altLang="en-US" dirty="0"/>
              <a:t> ，</a:t>
            </a:r>
            <a:r>
              <a:rPr lang="en-US" altLang="zh-CN" dirty="0"/>
              <a:t>1982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日出生于湖北省武汉市，毕业于华中科技大学，中国女子网球 </a:t>
            </a:r>
            <a:r>
              <a:rPr lang="zh-CN" altLang="en-US" dirty="0">
                <a:solidFill>
                  <a:srgbClr val="FF0000"/>
                </a:solidFill>
              </a:rPr>
              <a:t>运动员</a:t>
            </a:r>
            <a:r>
              <a:rPr lang="zh-CN" altLang="en-US" dirty="0"/>
              <a:t> ，</a:t>
            </a:r>
            <a:r>
              <a:rPr lang="en-US" altLang="zh-CN" dirty="0"/>
              <a:t>2008</a:t>
            </a:r>
            <a:r>
              <a:rPr lang="zh-CN" altLang="en-US" dirty="0"/>
              <a:t>年北京奥运会女子单打第四名，</a:t>
            </a:r>
            <a:r>
              <a:rPr lang="en-US" altLang="zh-CN" dirty="0"/>
              <a:t>2011</a:t>
            </a:r>
            <a:r>
              <a:rPr lang="zh-CN" altLang="en-US" dirty="0"/>
              <a:t>年法国网球公开赛、</a:t>
            </a:r>
            <a:r>
              <a:rPr lang="en-US" altLang="zh-CN" dirty="0"/>
              <a:t>2014</a:t>
            </a:r>
            <a:r>
              <a:rPr lang="zh-CN" altLang="en-US" dirty="0"/>
              <a:t>年澳大利亚网球公开赛女子单打 </a:t>
            </a:r>
            <a:r>
              <a:rPr lang="zh-CN" altLang="en-US" dirty="0">
                <a:solidFill>
                  <a:srgbClr val="FF0000"/>
                </a:solidFill>
              </a:rPr>
              <a:t>冠军</a:t>
            </a:r>
            <a:r>
              <a:rPr lang="zh-CN" altLang="en-US" dirty="0"/>
              <a:t>，亚洲第</a:t>
            </a:r>
            <a:r>
              <a:rPr lang="zh-CN" altLang="en-US" dirty="0">
                <a:solidFill>
                  <a:schemeClr val="accent1"/>
                </a:solidFill>
              </a:rPr>
              <a:t>一位</a:t>
            </a:r>
            <a:r>
              <a:rPr lang="zh-CN" altLang="en-US" dirty="0"/>
              <a:t>大满贯女子单打 </a:t>
            </a:r>
            <a:r>
              <a:rPr lang="zh-CN" altLang="en-US" dirty="0">
                <a:solidFill>
                  <a:srgbClr val="FF0000"/>
                </a:solidFill>
              </a:rPr>
              <a:t>冠军</a:t>
            </a:r>
            <a:r>
              <a:rPr lang="zh-CN" altLang="en-US" dirty="0"/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397536-9334-4FE9-9C73-BB7CBF80E9E7}"/>
              </a:ext>
            </a:extLst>
          </p:cNvPr>
          <p:cNvSpPr/>
          <p:nvPr/>
        </p:nvSpPr>
        <p:spPr>
          <a:xfrm>
            <a:off x="4785064" y="3630967"/>
            <a:ext cx="763480" cy="4172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1355097-8F3E-4EEA-B07E-C399CD54850A}"/>
              </a:ext>
            </a:extLst>
          </p:cNvPr>
          <p:cNvCxnSpPr>
            <a:cxnSpLocks/>
            <a:stCxn id="9" idx="1"/>
            <a:endCxn id="5" idx="2"/>
          </p:cNvCxnSpPr>
          <p:nvPr/>
        </p:nvCxnSpPr>
        <p:spPr>
          <a:xfrm flipH="1" flipV="1">
            <a:off x="5166804" y="4048217"/>
            <a:ext cx="405414" cy="49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DA71DFE-F1C0-48A9-A18E-B9E03D15F411}"/>
              </a:ext>
            </a:extLst>
          </p:cNvPr>
          <p:cNvSpPr txBox="1"/>
          <p:nvPr/>
        </p:nvSpPr>
        <p:spPr>
          <a:xfrm>
            <a:off x="5572218" y="43461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关键词规则</a:t>
            </a:r>
          </a:p>
        </p:txBody>
      </p:sp>
    </p:spTree>
    <p:extLst>
      <p:ext uri="{BB962C8B-B14F-4D97-AF65-F5344CB8AC3E}">
        <p14:creationId xmlns:p14="http://schemas.microsoft.com/office/powerpoint/2010/main" val="409450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32323-F61F-44FE-8EDA-0C35E0B7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 使用规则方式抽取</a:t>
            </a:r>
            <a:r>
              <a:rPr lang="en-US" altLang="zh-CN" dirty="0"/>
              <a:t>/</a:t>
            </a:r>
            <a:r>
              <a:rPr lang="zh-CN" altLang="en-US" dirty="0"/>
              <a:t>构建种子数据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78818-288D-40A9-9672-4B0EA29CC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518" y="2077375"/>
            <a:ext cx="7822339" cy="2183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李娜</a:t>
            </a:r>
            <a:r>
              <a:rPr lang="zh-CN" altLang="en-US" dirty="0"/>
              <a:t> ，</a:t>
            </a:r>
            <a:r>
              <a:rPr lang="en-US" altLang="zh-CN" dirty="0"/>
              <a:t>1982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日出生于湖北省武汉市，毕业于华中科技大学，中国女子网球 </a:t>
            </a:r>
            <a:r>
              <a:rPr lang="zh-CN" altLang="en-US" dirty="0">
                <a:solidFill>
                  <a:srgbClr val="FF0000"/>
                </a:solidFill>
              </a:rPr>
              <a:t>运动员</a:t>
            </a:r>
            <a:r>
              <a:rPr lang="zh-CN" altLang="en-US" dirty="0"/>
              <a:t> ，</a:t>
            </a:r>
            <a:r>
              <a:rPr lang="en-US" altLang="zh-CN" dirty="0"/>
              <a:t>2008</a:t>
            </a:r>
            <a:r>
              <a:rPr lang="zh-CN" altLang="en-US" dirty="0"/>
              <a:t>年北京奥运会女子单打第四名，</a:t>
            </a:r>
            <a:r>
              <a:rPr lang="en-US" altLang="zh-CN" dirty="0"/>
              <a:t>2011</a:t>
            </a:r>
            <a:r>
              <a:rPr lang="zh-CN" altLang="en-US" dirty="0"/>
              <a:t>年法国网球公开赛、</a:t>
            </a:r>
            <a:r>
              <a:rPr lang="en-US" altLang="zh-CN" dirty="0"/>
              <a:t>2014</a:t>
            </a:r>
            <a:r>
              <a:rPr lang="zh-CN" altLang="en-US" dirty="0"/>
              <a:t>年澳大利亚网球公开赛女子单打 </a:t>
            </a:r>
            <a:r>
              <a:rPr lang="zh-CN" altLang="en-US" dirty="0">
                <a:solidFill>
                  <a:srgbClr val="FF0000"/>
                </a:solidFill>
              </a:rPr>
              <a:t>冠军</a:t>
            </a:r>
            <a:r>
              <a:rPr lang="zh-CN" altLang="en-US" dirty="0"/>
              <a:t>，亚洲第</a:t>
            </a:r>
            <a:r>
              <a:rPr lang="zh-CN" altLang="en-US" dirty="0">
                <a:solidFill>
                  <a:schemeClr val="accent1"/>
                </a:solidFill>
              </a:rPr>
              <a:t>一位</a:t>
            </a:r>
            <a:r>
              <a:rPr lang="zh-CN" altLang="en-US" dirty="0"/>
              <a:t>大满贯女子单打 </a:t>
            </a:r>
            <a:r>
              <a:rPr lang="zh-CN" altLang="en-US" dirty="0">
                <a:solidFill>
                  <a:srgbClr val="FF0000"/>
                </a:solidFill>
              </a:rPr>
              <a:t>冠军</a:t>
            </a:r>
            <a:r>
              <a:rPr lang="zh-CN" altLang="en-US" dirty="0"/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397536-9334-4FE9-9C73-BB7CBF80E9E7}"/>
              </a:ext>
            </a:extLst>
          </p:cNvPr>
          <p:cNvSpPr/>
          <p:nvPr/>
        </p:nvSpPr>
        <p:spPr>
          <a:xfrm>
            <a:off x="4785064" y="3630967"/>
            <a:ext cx="763480" cy="4172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1355097-8F3E-4EEA-B07E-C399CD54850A}"/>
              </a:ext>
            </a:extLst>
          </p:cNvPr>
          <p:cNvCxnSpPr>
            <a:cxnSpLocks/>
            <a:stCxn id="9" idx="1"/>
            <a:endCxn id="5" idx="2"/>
          </p:cNvCxnSpPr>
          <p:nvPr/>
        </p:nvCxnSpPr>
        <p:spPr>
          <a:xfrm flipH="1" flipV="1">
            <a:off x="5166804" y="4048217"/>
            <a:ext cx="405414" cy="49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DA71DFE-F1C0-48A9-A18E-B9E03D15F411}"/>
              </a:ext>
            </a:extLst>
          </p:cNvPr>
          <p:cNvSpPr txBox="1"/>
          <p:nvPr/>
        </p:nvSpPr>
        <p:spPr>
          <a:xfrm>
            <a:off x="5572218" y="43461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关键词规则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8EA0D1E-C86B-4B05-8852-D56340FCC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304" y="5340303"/>
            <a:ext cx="990600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李娜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1D42653-DD0E-4DA5-A336-0A6A6BEF6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204" y="5325830"/>
            <a:ext cx="990600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冠军</a:t>
            </a:r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0F85D3A7-0A4B-482B-8E97-512BD67AE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9904" y="5584777"/>
            <a:ext cx="8763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3C8CB716-AF98-4E1B-94C9-AEB2853A0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304" y="5181229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6DCA71-47D0-481C-A8FB-509406169762}"/>
              </a:ext>
            </a:extLst>
          </p:cNvPr>
          <p:cNvSpPr txBox="1"/>
          <p:nvPr/>
        </p:nvSpPr>
        <p:spPr>
          <a:xfrm>
            <a:off x="6860582" y="5378049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（李娜，一位，冠军）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8C536D-8B49-4C31-8B5D-2AC9CA08C23D}"/>
              </a:ext>
            </a:extLst>
          </p:cNvPr>
          <p:cNvSpPr txBox="1"/>
          <p:nvPr/>
        </p:nvSpPr>
        <p:spPr>
          <a:xfrm>
            <a:off x="3184056" y="60564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直接抽取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959883-106A-4FA2-925E-F946DB8AD20F}"/>
              </a:ext>
            </a:extLst>
          </p:cNvPr>
          <p:cNvSpPr txBox="1"/>
          <p:nvPr/>
        </p:nvSpPr>
        <p:spPr>
          <a:xfrm>
            <a:off x="5894773" y="5994798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得到种子三元组，回标数据，训练</a:t>
            </a:r>
            <a:r>
              <a:rPr lang="en-US" altLang="zh-CN" dirty="0"/>
              <a:t>HMM/CRF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87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5429C-8656-4D3D-AFB2-1AF7508F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E3D7A-F816-4295-A1FE-BCE0D010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不少于</a:t>
            </a:r>
            <a:r>
              <a:rPr lang="en-US" altLang="zh-CN" dirty="0"/>
              <a:t>1</a:t>
            </a:r>
            <a:r>
              <a:rPr lang="zh-CN" altLang="en-US" dirty="0"/>
              <a:t>万关系对</a:t>
            </a:r>
            <a:endParaRPr lang="en-US" altLang="zh-CN" dirty="0"/>
          </a:p>
          <a:p>
            <a:r>
              <a:rPr lang="zh-CN" altLang="en-US" dirty="0"/>
              <a:t>每个关系对出现的实例句子</a:t>
            </a:r>
            <a:endParaRPr lang="en-US" altLang="zh-CN" dirty="0"/>
          </a:p>
          <a:p>
            <a:r>
              <a:rPr lang="zh-CN" altLang="en-US" dirty="0"/>
              <a:t>随机采样正确率不低于</a:t>
            </a:r>
            <a:r>
              <a:rPr lang="en-US" altLang="zh-CN" dirty="0"/>
              <a:t>50%</a:t>
            </a:r>
            <a:r>
              <a:rPr lang="zh-CN" altLang="en-US" dirty="0"/>
              <a:t>（随机看</a:t>
            </a:r>
            <a:r>
              <a:rPr lang="en-US" altLang="zh-CN" dirty="0"/>
              <a:t>10</a:t>
            </a:r>
            <a:r>
              <a:rPr lang="zh-CN" altLang="en-US" dirty="0"/>
              <a:t>对）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输出格式（三元组）</a:t>
            </a:r>
            <a:endParaRPr lang="en-US" altLang="zh-CN" dirty="0"/>
          </a:p>
          <a:p>
            <a:pPr lvl="1"/>
            <a:r>
              <a:rPr lang="en-US" altLang="zh-CN" dirty="0"/>
              <a:t>[</a:t>
            </a:r>
            <a:r>
              <a:rPr lang="zh-CN" altLang="en-US" dirty="0"/>
              <a:t>实体，关系，类别</a:t>
            </a:r>
            <a:r>
              <a:rPr lang="en-US" altLang="zh-CN" dirty="0"/>
              <a:t>] </a:t>
            </a:r>
            <a:r>
              <a:rPr lang="zh-CN" altLang="en-US" dirty="0"/>
              <a:t>句子</a:t>
            </a:r>
            <a:endParaRPr lang="en-US" altLang="zh-CN" dirty="0"/>
          </a:p>
          <a:p>
            <a:pPr lvl="1"/>
            <a:r>
              <a:rPr lang="en-US" altLang="zh-CN" dirty="0"/>
              <a:t>[</a:t>
            </a:r>
            <a:r>
              <a:rPr lang="zh-CN" altLang="en-US" dirty="0"/>
              <a:t>李娜</a:t>
            </a:r>
            <a:r>
              <a:rPr lang="en-US" altLang="zh-CN" dirty="0"/>
              <a:t>, </a:t>
            </a:r>
            <a:r>
              <a:rPr lang="en-US" altLang="zh-CN" dirty="0" err="1"/>
              <a:t>isA</a:t>
            </a:r>
            <a:r>
              <a:rPr lang="en-US" altLang="zh-CN" dirty="0"/>
              <a:t> </a:t>
            </a:r>
            <a:r>
              <a:rPr lang="zh-CN" altLang="en-US" dirty="0"/>
              <a:t>冠军</a:t>
            </a:r>
            <a:r>
              <a:rPr lang="en-US" altLang="zh-CN" dirty="0"/>
              <a:t>]  </a:t>
            </a:r>
            <a:r>
              <a:rPr lang="zh-CN" altLang="en-US" dirty="0"/>
              <a:t>李娜</a:t>
            </a:r>
            <a:r>
              <a:rPr lang="en-US" altLang="zh-CN" dirty="0"/>
              <a:t>…(</a:t>
            </a:r>
            <a:r>
              <a:rPr lang="zh-CN" altLang="en-US"/>
              <a:t>把整个句子附上</a:t>
            </a:r>
            <a:r>
              <a:rPr lang="en-US" altLang="zh-CN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56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FBD40-1B03-41BD-BF0D-BC28568E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A748E-9D24-46B4-A632-64FF8A89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：中文分词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 err="1"/>
              <a:t>isA</a:t>
            </a:r>
            <a:r>
              <a:rPr lang="en-US" altLang="zh-CN" dirty="0"/>
              <a:t>/AKO</a:t>
            </a:r>
            <a:r>
              <a:rPr lang="zh-CN" altLang="en-US" dirty="0"/>
              <a:t>关系抽取</a:t>
            </a:r>
          </a:p>
        </p:txBody>
      </p:sp>
    </p:spTree>
    <p:extLst>
      <p:ext uri="{BB962C8B-B14F-4D97-AF65-F5344CB8AC3E}">
        <p14:creationId xmlns:p14="http://schemas.microsoft.com/office/powerpoint/2010/main" val="54606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20D79-0C9B-455E-B6CA-CA4CA1CE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语义网络中常用的语义联系</a:t>
            </a:r>
            <a:r>
              <a:rPr lang="en-US" altLang="zh-CN" dirty="0"/>
              <a:t>(is</a:t>
            </a:r>
            <a:r>
              <a:rPr lang="en-GB" altLang="zh-CN" dirty="0"/>
              <a:t>A/AKO</a:t>
            </a:r>
            <a:r>
              <a:rPr lang="zh-CN" altLang="en-US" dirty="0"/>
              <a:t>联系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43E65-F469-4781-822D-45E64FA34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isA</a:t>
            </a:r>
            <a:r>
              <a:rPr lang="en-US" altLang="zh-CN" dirty="0"/>
              <a:t>/AKO</a:t>
            </a:r>
            <a:r>
              <a:rPr lang="zh-CN" altLang="en-US" dirty="0"/>
              <a:t>联系用来表示事物间</a:t>
            </a:r>
            <a:r>
              <a:rPr lang="zh-CN" altLang="en-US" b="1" dirty="0"/>
              <a:t>抽象概念</a:t>
            </a:r>
            <a:r>
              <a:rPr lang="zh-CN" altLang="en-US" dirty="0"/>
              <a:t>上的</a:t>
            </a:r>
            <a:r>
              <a:rPr lang="zh-CN" altLang="en-US" b="1" dirty="0"/>
              <a:t>类属关系</a:t>
            </a:r>
            <a:r>
              <a:rPr lang="zh-CN" altLang="en-US" dirty="0"/>
              <a:t>，体现了一种具体与抽象的层次分类</a:t>
            </a:r>
            <a:endParaRPr lang="en-US" altLang="zh-CN" dirty="0"/>
          </a:p>
          <a:p>
            <a:r>
              <a:rPr lang="zh-CN" altLang="en-US" dirty="0"/>
              <a:t>其直观含义是“是一个”、“是”一种</a:t>
            </a:r>
            <a:r>
              <a:rPr lang="zh-CN" altLang="en-US"/>
              <a:t>、“是一只” </a:t>
            </a:r>
            <a:r>
              <a:rPr lang="en-US" altLang="zh-CN"/>
              <a:t>……</a:t>
            </a:r>
            <a:r>
              <a:rPr lang="zh-CN" altLang="en-US" dirty="0"/>
              <a:t>具体层次点位于抽象层节点的下层。具体层节点可继承抽象层节点的属性</a:t>
            </a:r>
            <a:endParaRPr lang="en-US" altLang="zh-CN" dirty="0"/>
          </a:p>
          <a:p>
            <a:r>
              <a:rPr lang="zh-CN" altLang="en-US" dirty="0"/>
              <a:t>例如：“张宁是一名学生”，“苹果树是一种果树”可分别表示成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02A1B428-82D2-4E42-9BD7-C725D6E74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52959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隶书" panose="02010509060101010101" pitchFamily="49" charset="-122"/>
              </a:rPr>
              <a:t>        </a:t>
            </a:r>
            <a:endParaRPr lang="en-US" altLang="zh-CN" sz="2800" b="1" dirty="0">
              <a:ea typeface="隶书" panose="02010509060101010101" pitchFamily="49" charset="-122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0F21CA3-2619-43F0-9E11-18F7DBF7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4686300"/>
            <a:ext cx="990600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张宁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AE104361-09E1-4AB8-B7CE-69E724005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4671827"/>
            <a:ext cx="990600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学生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B76EC2-93A2-436D-A907-AAF4F3E72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4686300"/>
            <a:ext cx="990600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苹果树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0CB051CA-98C0-41F9-851F-3ACFA6C9F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0" y="4686300"/>
            <a:ext cx="990600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果树</a:t>
            </a:r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3B43849D-E465-439A-905D-E8F3B5CF7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8050" y="4930774"/>
            <a:ext cx="8763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A793DCC6-7377-4E6C-9CCF-963CB403F2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2850" y="4924099"/>
            <a:ext cx="9144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89D374C2-F41F-4055-93FB-7A1518DB3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4527226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E80D1753-7ED4-4C49-8179-1F493AD32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4487862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AKO</a:t>
            </a: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97F93FC1-213E-456B-85A2-0B83F6343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5295900"/>
            <a:ext cx="7696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+mn-lt"/>
                <a:ea typeface="+mn-ea"/>
              </a:rPr>
              <a:t>由</a:t>
            </a:r>
            <a:r>
              <a:rPr lang="en-US" altLang="zh-CN" sz="2800" dirty="0" err="1">
                <a:latin typeface="+mn-lt"/>
                <a:ea typeface="+mn-ea"/>
              </a:rPr>
              <a:t>isA</a:t>
            </a:r>
            <a:r>
              <a:rPr lang="en-US" altLang="zh-CN" sz="2800" dirty="0">
                <a:latin typeface="+mn-lt"/>
                <a:ea typeface="+mn-ea"/>
              </a:rPr>
              <a:t>/AKO</a:t>
            </a:r>
            <a:r>
              <a:rPr lang="zh-CN" altLang="en-US" sz="2800" dirty="0">
                <a:latin typeface="+mn-lt"/>
                <a:ea typeface="+mn-ea"/>
              </a:rPr>
              <a:t>语义联系所连接的</a:t>
            </a:r>
            <a:r>
              <a:rPr lang="zh-CN" altLang="en-US" sz="2800" b="1" dirty="0">
                <a:latin typeface="+mn-lt"/>
                <a:ea typeface="+mn-ea"/>
              </a:rPr>
              <a:t>上下层节点间</a:t>
            </a:r>
            <a:r>
              <a:rPr lang="zh-CN" altLang="en-US" sz="2800" dirty="0">
                <a:latin typeface="+mn-lt"/>
                <a:ea typeface="+mn-ea"/>
              </a:rPr>
              <a:t>具有</a:t>
            </a:r>
            <a:r>
              <a:rPr lang="zh-CN" altLang="en-US" sz="2800" b="1" dirty="0">
                <a:latin typeface="+mn-lt"/>
                <a:ea typeface="+mn-ea"/>
              </a:rPr>
              <a:t>属性继承性</a:t>
            </a:r>
            <a:r>
              <a:rPr lang="zh-CN" altLang="en-US" sz="2800" dirty="0">
                <a:latin typeface="+mn-lt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7584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>
            <a:extLst>
              <a:ext uri="{FF2B5EF4-FFF2-40B4-BE49-F238E27FC236}">
                <a16:creationId xmlns:a16="http://schemas.microsoft.com/office/drawing/2014/main" id="{391684B6-B408-4D5B-9E2F-06FDEFBA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371601"/>
            <a:ext cx="701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endParaRPr lang="en-US" altLang="zh-CN" sz="20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5891" name="Text Box 3">
            <a:extLst>
              <a:ext uri="{FF2B5EF4-FFF2-40B4-BE49-F238E27FC236}">
                <a16:creationId xmlns:a16="http://schemas.microsoft.com/office/drawing/2014/main" id="{F4C900C0-1296-4379-85A2-2CB900222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143001"/>
            <a:ext cx="79248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None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语义网络中常用的语义联系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ISA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/AKO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联系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ISA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/AKO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联系用来表示事物间抽象概念上的类属关系，体现了一种具体与抽象的层次分类。其直观含义是</a:t>
            </a:r>
            <a:r>
              <a:rPr lang="zh-CN" altLang="en-US" sz="2800" dirty="0">
                <a:ea typeface="隶书" panose="02010509060101010101" pitchFamily="49" charset="-122"/>
              </a:rPr>
              <a:t>“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是一个</a:t>
            </a:r>
            <a:r>
              <a:rPr lang="zh-CN" altLang="en-US" sz="2800" dirty="0">
                <a:ea typeface="隶书" panose="02010509060101010101" pitchFamily="49" charset="-122"/>
              </a:rPr>
              <a:t>”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2800" dirty="0">
                <a:ea typeface="隶书" panose="02010509060101010101" pitchFamily="49" charset="-122"/>
              </a:rPr>
              <a:t>“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zh-CN" altLang="en-US" sz="2800" dirty="0">
                <a:ea typeface="隶书" panose="02010509060101010101" pitchFamily="49" charset="-122"/>
              </a:rPr>
              <a:t>”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一种、</a:t>
            </a:r>
            <a:r>
              <a:rPr lang="zh-CN" altLang="en-US" sz="2800" dirty="0">
                <a:ea typeface="隶书" panose="02010509060101010101" pitchFamily="49" charset="-122"/>
              </a:rPr>
              <a:t>“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是一只</a:t>
            </a:r>
            <a:r>
              <a:rPr lang="zh-CN" altLang="en-US" sz="2800" dirty="0">
                <a:ea typeface="隶书" panose="02010509060101010101" pitchFamily="49" charset="-122"/>
              </a:rPr>
              <a:t>”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┉具体层次点位于抽象层节点的下层。具体层节点可继承抽象层节点的属性。例如：</a:t>
            </a:r>
            <a:r>
              <a:rPr lang="zh-CN" altLang="en-US" sz="2800" dirty="0">
                <a:ea typeface="隶书" panose="02010509060101010101" pitchFamily="49" charset="-122"/>
              </a:rPr>
              <a:t>“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张宁是一名学生</a:t>
            </a:r>
            <a:r>
              <a:rPr lang="zh-CN" altLang="en-US" sz="2800" dirty="0">
                <a:ea typeface="隶书" panose="02010509060101010101" pitchFamily="49" charset="-122"/>
              </a:rPr>
              <a:t>”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sz="2800" dirty="0">
                <a:ea typeface="隶书" panose="02010509060101010101" pitchFamily="49" charset="-122"/>
              </a:rPr>
              <a:t>“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苹果树是一种果树</a:t>
            </a:r>
            <a:r>
              <a:rPr lang="zh-CN" altLang="en-US" sz="2800" dirty="0">
                <a:ea typeface="隶书" panose="02010509060101010101" pitchFamily="49" charset="-122"/>
              </a:rPr>
              <a:t>”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可分别表示成</a:t>
            </a:r>
          </a:p>
        </p:txBody>
      </p:sp>
      <p:sp>
        <p:nvSpPr>
          <p:cNvPr id="165893" name="Oval 5">
            <a:extLst>
              <a:ext uri="{FF2B5EF4-FFF2-40B4-BE49-F238E27FC236}">
                <a16:creationId xmlns:a16="http://schemas.microsoft.com/office/drawing/2014/main" id="{FD97377E-CD30-40E1-86C0-EDDEAE89F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2192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65894" name="Text Box 7">
            <a:extLst>
              <a:ext uri="{FF2B5EF4-FFF2-40B4-BE49-F238E27FC236}">
                <a16:creationId xmlns:a16="http://schemas.microsoft.com/office/drawing/2014/main" id="{698AA285-B790-4591-8D08-9C4ED0984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7912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ea typeface="隶书" panose="02010509060101010101" pitchFamily="49" charset="-122"/>
              </a:rPr>
              <a:t>        </a:t>
            </a:r>
            <a:endParaRPr lang="en-US" altLang="zh-CN" sz="2800" b="1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  <p:sp>
        <p:nvSpPr>
          <p:cNvPr id="165895" name="Rectangle 8">
            <a:extLst>
              <a:ext uri="{FF2B5EF4-FFF2-40B4-BE49-F238E27FC236}">
                <a16:creationId xmlns:a16="http://schemas.microsoft.com/office/drawing/2014/main" id="{3A243B73-8C45-43D6-A9F1-894B9CBA8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816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张宁</a:t>
            </a:r>
          </a:p>
        </p:txBody>
      </p:sp>
      <p:sp>
        <p:nvSpPr>
          <p:cNvPr id="165896" name="Rectangle 9">
            <a:extLst>
              <a:ext uri="{FF2B5EF4-FFF2-40B4-BE49-F238E27FC236}">
                <a16:creationId xmlns:a16="http://schemas.microsoft.com/office/drawing/2014/main" id="{8DC8D07D-DA3E-4BF9-98CF-053EBA25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1816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学生</a:t>
            </a:r>
          </a:p>
        </p:txBody>
      </p:sp>
      <p:sp>
        <p:nvSpPr>
          <p:cNvPr id="165897" name="Rectangle 10">
            <a:extLst>
              <a:ext uri="{FF2B5EF4-FFF2-40B4-BE49-F238E27FC236}">
                <a16:creationId xmlns:a16="http://schemas.microsoft.com/office/drawing/2014/main" id="{62C7B4C2-E897-4274-B0D0-21FC2B191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816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苹果树</a:t>
            </a:r>
          </a:p>
        </p:txBody>
      </p:sp>
      <p:sp>
        <p:nvSpPr>
          <p:cNvPr id="165898" name="Rectangle 11">
            <a:extLst>
              <a:ext uri="{FF2B5EF4-FFF2-40B4-BE49-F238E27FC236}">
                <a16:creationId xmlns:a16="http://schemas.microsoft.com/office/drawing/2014/main" id="{ECE81460-D425-4B9E-907A-CC1299776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1816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果树</a:t>
            </a:r>
          </a:p>
        </p:txBody>
      </p:sp>
      <p:sp>
        <p:nvSpPr>
          <p:cNvPr id="165899" name="Line 12">
            <a:extLst>
              <a:ext uri="{FF2B5EF4-FFF2-40B4-BE49-F238E27FC236}">
                <a16:creationId xmlns:a16="http://schemas.microsoft.com/office/drawing/2014/main" id="{C9B11AA8-B599-496B-8751-E7360E4D1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42607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00" name="Line 13">
            <a:extLst>
              <a:ext uri="{FF2B5EF4-FFF2-40B4-BE49-F238E27FC236}">
                <a16:creationId xmlns:a16="http://schemas.microsoft.com/office/drawing/2014/main" id="{A16CF3DC-4034-4970-A585-C42DEFE44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01" name="Text Box 14">
            <a:extLst>
              <a:ext uri="{FF2B5EF4-FFF2-40B4-BE49-F238E27FC236}">
                <a16:creationId xmlns:a16="http://schemas.microsoft.com/office/drawing/2014/main" id="{4A3E2649-2410-4D01-8659-F1C2639CC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867401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zh-CN" sz="2000"/>
          </a:p>
        </p:txBody>
      </p:sp>
      <p:sp>
        <p:nvSpPr>
          <p:cNvPr id="165902" name="Text Box 15">
            <a:extLst>
              <a:ext uri="{FF2B5EF4-FFF2-40B4-BE49-F238E27FC236}">
                <a16:creationId xmlns:a16="http://schemas.microsoft.com/office/drawing/2014/main" id="{8433213D-9E7E-49A8-A7AC-2C0B57D69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029201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ISA</a:t>
            </a:r>
          </a:p>
        </p:txBody>
      </p:sp>
      <p:sp>
        <p:nvSpPr>
          <p:cNvPr id="165903" name="Text Box 16">
            <a:extLst>
              <a:ext uri="{FF2B5EF4-FFF2-40B4-BE49-F238E27FC236}">
                <a16:creationId xmlns:a16="http://schemas.microsoft.com/office/drawing/2014/main" id="{AADA8394-DAF2-4C65-BDD4-2988681A4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1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/>
              <a:t>AKO</a:t>
            </a:r>
          </a:p>
        </p:txBody>
      </p:sp>
      <p:sp>
        <p:nvSpPr>
          <p:cNvPr id="165904" name="Text Box 17">
            <a:extLst>
              <a:ext uri="{FF2B5EF4-FFF2-40B4-BE49-F238E27FC236}">
                <a16:creationId xmlns:a16="http://schemas.microsoft.com/office/drawing/2014/main" id="{2C8E57A8-5643-4C0F-8159-B5663BD50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91200"/>
            <a:ext cx="7696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由</a:t>
            </a:r>
            <a:r>
              <a:rPr lang="en-US" altLang="zh-CN" sz="2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ISA/AKO</a:t>
            </a:r>
            <a:r>
              <a:rPr lang="zh-CN" altLang="en-US" sz="2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语义联系所连接的上下层节点间具有属性继承性。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标题 1">
            <a:extLst>
              <a:ext uri="{FF2B5EF4-FFF2-40B4-BE49-F238E27FC236}">
                <a16:creationId xmlns:a16="http://schemas.microsoft.com/office/drawing/2014/main" id="{1B877CC7-C6D8-4467-BCF4-9348C3A52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5347" name="内容占位符 2">
            <a:extLst>
              <a:ext uri="{FF2B5EF4-FFF2-40B4-BE49-F238E27FC236}">
                <a16:creationId xmlns:a16="http://schemas.microsoft.com/office/drawing/2014/main" id="{D2AF65BF-A5B9-4651-9FFC-B132031F68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3DD674-4657-4A54-B724-C4EE582F87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" r="-1"/>
          <a:stretch/>
        </p:blipFill>
        <p:spPr>
          <a:xfrm>
            <a:off x="86478" y="481725"/>
            <a:ext cx="12019044" cy="5695238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bg2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E4AC5-D2FE-4847-9317-AAB135E8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F169-F20F-4F9E-BBE6-4BE113ACA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34055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榴莲</a:t>
            </a:r>
            <a:r>
              <a:rPr lang="zh-CN" altLang="en-US" dirty="0"/>
              <a:t>（学名</a:t>
            </a:r>
            <a:r>
              <a:rPr lang="zh-CN" altLang="en-US"/>
              <a:t>：</a:t>
            </a:r>
            <a:r>
              <a:rPr lang="en-US" altLang="zh-CN" i="1"/>
              <a:t>Durio zibethinus</a:t>
            </a:r>
            <a:r>
              <a:rPr lang="zh-CN" altLang="en-US"/>
              <a:t> </a:t>
            </a:r>
            <a:r>
              <a:rPr lang="en-US" altLang="zh-CN"/>
              <a:t>Murr </a:t>
            </a:r>
            <a:r>
              <a:rPr lang="zh-CN" altLang="en-US"/>
              <a:t>），</a:t>
            </a:r>
            <a:r>
              <a:rPr lang="zh-CN" altLang="en-US" dirty="0"/>
              <a:t>是一种</a:t>
            </a:r>
            <a:r>
              <a:rPr lang="zh-CN" altLang="en-US" dirty="0">
                <a:hlinkClick r:id="rId2"/>
              </a:rPr>
              <a:t>锦葵目</a:t>
            </a:r>
            <a:r>
              <a:rPr lang="zh-CN" altLang="en-US" dirty="0"/>
              <a:t>、</a:t>
            </a:r>
            <a:r>
              <a:rPr lang="zh-CN" altLang="en-US" dirty="0">
                <a:hlinkClick r:id="rId3"/>
              </a:rPr>
              <a:t>木棉科</a:t>
            </a:r>
            <a:r>
              <a:rPr lang="zh-CN" altLang="en-US" dirty="0"/>
              <a:t>巨型的热带</a:t>
            </a:r>
            <a:r>
              <a:rPr lang="zh-CN" alt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常绿乔木</a:t>
            </a:r>
            <a:r>
              <a:rPr lang="zh-CN" altLang="en-US" dirty="0"/>
              <a:t>，叶片长圆，顶端较尖，聚伞花序，花色淡黄，果实足球大小，果皮坚实，密生三角形刺，果肉是由假种皮的肉包组成，肉色淡黄，粘性多汁是一种极具经济价值的水果。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榴莲</a:t>
            </a:r>
            <a:r>
              <a:rPr lang="zh-CN" altLang="en-US" dirty="0"/>
              <a:t>是热带著名</a:t>
            </a:r>
            <a:r>
              <a:rPr lang="zh-CN" altLang="en-US" dirty="0">
                <a:solidFill>
                  <a:srgbClr val="FF0000"/>
                </a:solidFill>
              </a:rPr>
              <a:t>水果</a:t>
            </a:r>
            <a:r>
              <a:rPr lang="zh-CN" altLang="en-US" dirty="0"/>
              <a:t>之一，原产马来西亚。东南亚一些国家种植</a:t>
            </a:r>
            <a:r>
              <a:rPr lang="zh-CN" altLang="en-US"/>
              <a:t>较多， 其中</a:t>
            </a:r>
            <a:r>
              <a:rPr lang="zh-CN" altLang="en-US" dirty="0"/>
              <a:t>以泰国最多。中国广东</a:t>
            </a:r>
            <a:r>
              <a:rPr lang="en-US" altLang="zh-CN" dirty="0"/>
              <a:t>﹑</a:t>
            </a:r>
            <a:r>
              <a:rPr lang="zh-CN" altLang="en-US" dirty="0"/>
              <a:t>海南也有种植。榴莲在</a:t>
            </a:r>
            <a:r>
              <a:rPr lang="zh-CN" altLang="en-US" dirty="0">
                <a:hlinkClick r:id="rId5"/>
              </a:rPr>
              <a:t>泰国</a:t>
            </a:r>
            <a:r>
              <a:rPr lang="zh-CN" altLang="en-US" dirty="0"/>
              <a:t>最负有盛名，被誉为“水果之王”。它的气味浓烈、爱之者赞其香，厌之者怨其臭。</a:t>
            </a:r>
          </a:p>
          <a:p>
            <a:endParaRPr lang="zh-CN" altLang="en-US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33E4D10-48BB-4FF1-A835-3A75D105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611" y="5341645"/>
            <a:ext cx="990600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榴莲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E4887F57-41BC-4008-B66F-AEE0FDEFF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7611" y="5341645"/>
            <a:ext cx="990600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乔木</a:t>
            </a:r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CB3FC1F0-1A23-42D4-92E3-062EA0A07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211" y="5579444"/>
            <a:ext cx="9144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6">
            <a:extLst>
              <a:ext uri="{FF2B5EF4-FFF2-40B4-BE49-F238E27FC236}">
                <a16:creationId xmlns:a16="http://schemas.microsoft.com/office/drawing/2014/main" id="{FEB7A5BC-512B-458E-ACF3-727265BC9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411" y="5143207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AKO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9C1B41FB-A08C-4CA0-916A-09795F461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8491" y="5338933"/>
            <a:ext cx="990600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榴莲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7F27EF5-C268-49D9-A97F-EDE4D3333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3491" y="5338933"/>
            <a:ext cx="990600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水果</a:t>
            </a:r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7CAB8608-8010-44F9-921D-DBD74D08F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091" y="5576732"/>
            <a:ext cx="9144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89CFC341-4241-4C7B-A371-A73FE091E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5291" y="514049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AKO</a:t>
            </a:r>
          </a:p>
        </p:txBody>
      </p:sp>
    </p:spTree>
    <p:extLst>
      <p:ext uri="{BB962C8B-B14F-4D97-AF65-F5344CB8AC3E}">
        <p14:creationId xmlns:p14="http://schemas.microsoft.com/office/powerpoint/2010/main" val="159469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05F0D-BB1B-451A-B3B8-BE57A5A9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0E6F6-E041-4E00-A580-DC159A61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endParaRPr lang="en-US" altLang="zh-CN" dirty="0"/>
          </a:p>
          <a:p>
            <a:pPr lvl="1"/>
            <a:r>
              <a:rPr lang="en-US" altLang="zh-CN" dirty="0"/>
              <a:t>10</a:t>
            </a:r>
            <a:r>
              <a:rPr lang="zh-CN" altLang="en-US" dirty="0"/>
              <a:t>万篇文档</a:t>
            </a:r>
            <a:r>
              <a:rPr lang="zh-CN" altLang="en-US"/>
              <a:t>（例如 百科</a:t>
            </a:r>
            <a:r>
              <a:rPr lang="zh-CN" altLang="en-US" dirty="0"/>
              <a:t>页面）</a:t>
            </a:r>
            <a:endParaRPr lang="en-US" altLang="zh-CN" dirty="0"/>
          </a:p>
          <a:p>
            <a:pPr lvl="1"/>
            <a:r>
              <a:rPr lang="en-US" altLang="zh-CN" dirty="0"/>
              <a:t>10</a:t>
            </a:r>
            <a:r>
              <a:rPr lang="zh-CN" altLang="en-US" dirty="0"/>
              <a:t>万个相关实体</a:t>
            </a:r>
            <a:r>
              <a:rPr lang="zh-CN" altLang="en-US"/>
              <a:t>（例如 姚明</a:t>
            </a:r>
            <a:r>
              <a:rPr lang="zh-CN" altLang="en-US" dirty="0"/>
              <a:t>、榴莲）</a:t>
            </a:r>
          </a:p>
        </p:txBody>
      </p:sp>
    </p:spTree>
    <p:extLst>
      <p:ext uri="{BB962C8B-B14F-4D97-AF65-F5344CB8AC3E}">
        <p14:creationId xmlns:p14="http://schemas.microsoft.com/office/powerpoint/2010/main" val="120710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71AD8-FBFE-4E73-B173-DE8F74BE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系统构建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09B15-A883-4042-9E48-BA7C818AA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可能手段，但不局限于</a:t>
            </a:r>
            <a:endParaRPr lang="en-US" altLang="zh-CN" dirty="0"/>
          </a:p>
          <a:p>
            <a:pPr lvl="1"/>
            <a:r>
              <a:rPr lang="zh-CN" altLang="en-US" dirty="0"/>
              <a:t>完全写规则：</a:t>
            </a:r>
            <a:r>
              <a:rPr lang="en-US" altLang="zh-CN" dirty="0"/>
              <a:t>xxx</a:t>
            </a:r>
            <a:r>
              <a:rPr lang="zh-CN" altLang="en-US" dirty="0"/>
              <a:t>是一</a:t>
            </a:r>
            <a:r>
              <a:rPr lang="zh-CN" altLang="en-US"/>
              <a:t>种</a:t>
            </a:r>
            <a:r>
              <a:rPr lang="en-US" altLang="zh-CN"/>
              <a:t>yyy  =&gt; xxx AKO yyy</a:t>
            </a:r>
            <a:endParaRPr lang="en-US" altLang="zh-CN" dirty="0"/>
          </a:p>
          <a:p>
            <a:pPr lvl="1"/>
            <a:r>
              <a:rPr lang="zh-CN" altLang="en-US" dirty="0"/>
              <a:t>机器学习方法：手工构建</a:t>
            </a:r>
            <a:r>
              <a:rPr lang="en-US" altLang="zh-CN"/>
              <a:t>N</a:t>
            </a:r>
            <a:r>
              <a:rPr lang="zh-CN" altLang="en-US"/>
              <a:t>对 种子</a:t>
            </a:r>
            <a:r>
              <a:rPr lang="zh-CN" altLang="en-US" dirty="0"/>
              <a:t>对，自动标注数据，训练模型预测</a:t>
            </a:r>
            <a:endParaRPr lang="en-US" altLang="zh-CN" dirty="0"/>
          </a:p>
          <a:p>
            <a:pPr lvl="1"/>
            <a:r>
              <a:rPr lang="zh-CN" altLang="en-US" dirty="0"/>
              <a:t>。。。请各位各显神通</a:t>
            </a:r>
          </a:p>
        </p:txBody>
      </p:sp>
    </p:spTree>
    <p:extLst>
      <p:ext uri="{BB962C8B-B14F-4D97-AF65-F5344CB8AC3E}">
        <p14:creationId xmlns:p14="http://schemas.microsoft.com/office/powerpoint/2010/main" val="182806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32323-F61F-44FE-8EDA-0C35E0B7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 使用前向最大匹配方法找出实体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78818-288D-40A9-9672-4B0EA29CC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913" y="1876039"/>
            <a:ext cx="3795944" cy="4193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李娜</a:t>
            </a:r>
            <a:r>
              <a:rPr lang="zh-CN" altLang="en-US" dirty="0"/>
              <a:t> ，</a:t>
            </a:r>
            <a:r>
              <a:rPr lang="en-US" altLang="zh-CN" dirty="0"/>
              <a:t>1982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日出生于湖北省武汉市，毕业于华中科技大学，中国女子网球 </a:t>
            </a:r>
            <a:r>
              <a:rPr lang="zh-CN" altLang="en-US" dirty="0">
                <a:solidFill>
                  <a:srgbClr val="FF0000"/>
                </a:solidFill>
              </a:rPr>
              <a:t>运动员</a:t>
            </a:r>
            <a:r>
              <a:rPr lang="zh-CN" altLang="en-US" dirty="0"/>
              <a:t> ，</a:t>
            </a:r>
            <a:r>
              <a:rPr lang="en-US" altLang="zh-CN" dirty="0"/>
              <a:t>2008</a:t>
            </a:r>
            <a:r>
              <a:rPr lang="zh-CN" altLang="en-US" dirty="0"/>
              <a:t>年北京奥运会女子单打第四名，</a:t>
            </a:r>
            <a:r>
              <a:rPr lang="en-US" altLang="zh-CN" dirty="0"/>
              <a:t>2011</a:t>
            </a:r>
            <a:r>
              <a:rPr lang="zh-CN" altLang="en-US" dirty="0"/>
              <a:t>年法国网球公开赛、</a:t>
            </a:r>
            <a:r>
              <a:rPr lang="en-US" altLang="zh-CN" dirty="0"/>
              <a:t>2014</a:t>
            </a:r>
            <a:r>
              <a:rPr lang="zh-CN" altLang="en-US" dirty="0"/>
              <a:t>年澳大利亚网球公开赛女子单打 </a:t>
            </a:r>
            <a:r>
              <a:rPr lang="zh-CN" altLang="en-US" dirty="0">
                <a:solidFill>
                  <a:srgbClr val="FF0000"/>
                </a:solidFill>
              </a:rPr>
              <a:t>冠军</a:t>
            </a:r>
            <a:r>
              <a:rPr lang="zh-CN" altLang="en-US" dirty="0"/>
              <a:t>，亚洲第一位大满贯女子单打 </a:t>
            </a:r>
            <a:r>
              <a:rPr lang="zh-CN" altLang="en-US" dirty="0">
                <a:solidFill>
                  <a:srgbClr val="FF0000"/>
                </a:solidFill>
              </a:rPr>
              <a:t>冠军</a:t>
            </a:r>
            <a:r>
              <a:rPr lang="zh-CN" altLang="en-US" dirty="0"/>
              <a:t>。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44E5F0C7-4443-47EF-9050-22A857168FC9}"/>
              </a:ext>
            </a:extLst>
          </p:cNvPr>
          <p:cNvSpPr txBox="1">
            <a:spLocks/>
          </p:cNvSpPr>
          <p:nvPr/>
        </p:nvSpPr>
        <p:spPr>
          <a:xfrm>
            <a:off x="1073028" y="3130167"/>
            <a:ext cx="1364202" cy="19087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李娜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C2DD3FA-2C20-4DB2-8E1C-FF15A35D6B8E}"/>
              </a:ext>
            </a:extLst>
          </p:cNvPr>
          <p:cNvSpPr txBox="1">
            <a:spLocks/>
          </p:cNvSpPr>
          <p:nvPr/>
        </p:nvSpPr>
        <p:spPr>
          <a:xfrm>
            <a:off x="976854" y="2453246"/>
            <a:ext cx="1629052" cy="54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实体清单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45DBBC-C49C-4461-AC5D-0F10CA666C7E}"/>
              </a:ext>
            </a:extLst>
          </p:cNvPr>
          <p:cNvSpPr txBox="1">
            <a:spLocks/>
          </p:cNvSpPr>
          <p:nvPr/>
        </p:nvSpPr>
        <p:spPr>
          <a:xfrm>
            <a:off x="3115188" y="3140327"/>
            <a:ext cx="1364202" cy="19087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运动员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冠军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207906C-A3DD-4F16-A912-F324E08F7AD8}"/>
              </a:ext>
            </a:extLst>
          </p:cNvPr>
          <p:cNvSpPr txBox="1">
            <a:spLocks/>
          </p:cNvSpPr>
          <p:nvPr/>
        </p:nvSpPr>
        <p:spPr>
          <a:xfrm>
            <a:off x="3019014" y="2463406"/>
            <a:ext cx="2010186" cy="5437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类别表（部分）</a:t>
            </a:r>
          </a:p>
        </p:txBody>
      </p:sp>
    </p:spTree>
    <p:extLst>
      <p:ext uri="{BB962C8B-B14F-4D97-AF65-F5344CB8AC3E}">
        <p14:creationId xmlns:p14="http://schemas.microsoft.com/office/powerpoint/2010/main" val="145111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761</Words>
  <Application>Microsoft Office PowerPoint</Application>
  <PresentationFormat>宽屏</PresentationFormat>
  <Paragraphs>79</Paragraphs>
  <Slides>12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隶书</vt:lpstr>
      <vt:lpstr>宋体</vt:lpstr>
      <vt:lpstr>Arial</vt:lpstr>
      <vt:lpstr>Times New Roman</vt:lpstr>
      <vt:lpstr>Office 主题​​</vt:lpstr>
      <vt:lpstr>实验1 语义网络：isA/AKO关系抽取</vt:lpstr>
      <vt:lpstr>步骤</vt:lpstr>
      <vt:lpstr>语义网络中常用的语义联系(isA/AKO联系)</vt:lpstr>
      <vt:lpstr>PowerPoint 演示文稿</vt:lpstr>
      <vt:lpstr>PowerPoint 演示文稿</vt:lpstr>
      <vt:lpstr>例子</vt:lpstr>
      <vt:lpstr>实验条件</vt:lpstr>
      <vt:lpstr>系统构建</vt:lpstr>
      <vt:lpstr>步骤1 使用前向最大匹配方法找出实体</vt:lpstr>
      <vt:lpstr>步骤2 使用规则方式抽取/构建种子数据</vt:lpstr>
      <vt:lpstr>步骤2 使用规则方式抽取/构建种子数据</vt:lpstr>
      <vt:lpstr>输出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ToAdd</dc:title>
  <dc:creator>wlchen</dc:creator>
  <cp:lastModifiedBy>wlchen</cp:lastModifiedBy>
  <cp:revision>29</cp:revision>
  <dcterms:created xsi:type="dcterms:W3CDTF">2020-09-16T09:29:06Z</dcterms:created>
  <dcterms:modified xsi:type="dcterms:W3CDTF">2020-09-24T04:10:05Z</dcterms:modified>
</cp:coreProperties>
</file>