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60" r:id="rId3"/>
    <p:sldId id="668" r:id="rId4"/>
    <p:sldId id="663" r:id="rId5"/>
    <p:sldId id="664" r:id="rId6"/>
    <p:sldId id="666" r:id="rId7"/>
    <p:sldId id="6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0ED33-31B7-4FDE-B7EF-8B7D00443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C843D-A62A-4D6C-A356-E9DC30C0F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26C8A-BA7C-4776-B7E3-9E42765B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CCBE3-BC65-4EAF-A3EB-AD00C61D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942E7-BA30-4ED1-9987-209AB3E5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6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20F86-5AD5-44B7-880F-7EA5B845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6DCA4-9053-403B-9F92-D67A1A9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2D215-A031-4387-9B47-4C95C2D8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F983-916E-4467-AD33-945707A1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CD01B-C518-4FCA-844E-465AED2E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1199A-B3D0-4E4C-B383-FACBD92B0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DA7DCB-9800-426C-9BA6-A049091B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FC22-5DBF-4418-8F01-00BACF69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DBE60-936B-49D3-8FF3-C5191E67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2C531-E1B6-42CE-B40D-571BA574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8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026" descr="waseda_mark">
            <a:extLst>
              <a:ext uri="{FF2B5EF4-FFF2-40B4-BE49-F238E27FC236}">
                <a16:creationId xmlns:a16="http://schemas.microsoft.com/office/drawing/2014/main" id="{0B06FCFE-44AE-4BC7-BA2E-35096309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19" name="Picture 1027" descr="wsd1">
            <a:extLst>
              <a:ext uri="{FF2B5EF4-FFF2-40B4-BE49-F238E27FC236}">
                <a16:creationId xmlns:a16="http://schemas.microsoft.com/office/drawing/2014/main" id="{DC69E5E9-9213-4D97-B554-AB81F3F5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0" name="Rectangle 1028">
            <a:extLst>
              <a:ext uri="{FF2B5EF4-FFF2-40B4-BE49-F238E27FC236}">
                <a16:creationId xmlns:a16="http://schemas.microsoft.com/office/drawing/2014/main" id="{B044DA18-338C-43CF-BB7A-F5E36F7A74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C485F83D-EF60-470A-90B6-A2FDCE994F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111623" name="AutoShape 1031">
            <a:extLst>
              <a:ext uri="{FF2B5EF4-FFF2-40B4-BE49-F238E27FC236}">
                <a16:creationId xmlns:a16="http://schemas.microsoft.com/office/drawing/2014/main" id="{D23DF918-B0AF-4B85-BD50-605F802F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1626" name="Text Box 1034">
            <a:extLst>
              <a:ext uri="{FF2B5EF4-FFF2-40B4-BE49-F238E27FC236}">
                <a16:creationId xmlns:a16="http://schemas.microsoft.com/office/drawing/2014/main" id="{8251B22A-B0E8-45BE-B740-5B83684D47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Introduction of Artificial Intelligence</a:t>
            </a:r>
          </a:p>
        </p:txBody>
      </p:sp>
      <p:sp>
        <p:nvSpPr>
          <p:cNvPr id="111627" name="Line 1035">
            <a:extLst>
              <a:ext uri="{FF2B5EF4-FFF2-40B4-BE49-F238E27FC236}">
                <a16:creationId xmlns:a16="http://schemas.microsoft.com/office/drawing/2014/main" id="{083CC428-A598-4168-B16F-C91E2ED3DE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2639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F289-B2A3-4A22-9226-74FA553B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507C4-92C1-47CB-91EF-9ED24946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25726-B245-472C-9EF2-7880D84F3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42545-2C36-4A4A-9819-40AA27DE561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980743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913DA-A0D6-4D39-B3AD-FC505644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23ABC-2BE0-4E3D-AC87-FD7080CF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911F29-4004-4B86-AB07-3F28D87D1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A0A1BE-C22C-4FD7-8A22-F4FAC561E30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305109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1798B-9A71-428A-ABC6-53A81A30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7317A-0AD7-4FF9-A1AF-1A0921D45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E5411-C3CC-4C10-BC56-D5E35140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16605-8EE1-47FB-A0C7-23CF328AA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0BD5CC-A7D6-4424-975D-4ADE33A4C54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639464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9DE87-F63D-4927-AF7A-43DD11CD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DB2D7-2268-4DFD-9FF2-F204A9D2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D4C13-39AA-4DD3-B1C4-E25FFD95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B6C754-5E1E-4A98-A796-D285EDCA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AEC783-1EA7-40C0-B973-4846243C2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6B060-2853-4F54-8F6D-1CAA9CD58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CFF1ED-9C5A-4E9E-9E46-0627CC33355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6729184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6C637-A86A-4A66-AE69-00774283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5AAEB-EF5B-4813-A315-E017950B0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82FEA4-5758-4E14-95F0-71237A05B94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1338109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465175-7E1D-47BE-8123-E3367D9C6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C29F4A-BA12-4AE5-94DB-489D6BE5F4F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3224439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43403-7CE2-4709-A294-BEBB8BD2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3BABF-4B1E-47F0-9C22-D3C24B0D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AE6F4-16E9-4107-8616-5C3764C6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41D46-3F1C-49FF-A0DD-AC50F5412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2EA6C2-F700-4CDD-A92B-C16E1C9FE44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3673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BE4C3-4694-4BFF-B766-6834BD8C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22BE4-A567-4D2F-B48D-6FFA914D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E2908-95ED-42BF-AC99-AAECC5C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6706-5958-466E-BEC7-CA2B78BB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772CE-2B66-435B-BA06-B1A79DA4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26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3F6D6-D9B0-40B9-84AD-4DD9B192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1AFE8-B5FB-44A3-9248-2DCABDF85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8196C-91EB-4094-AD68-76E6F362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386291-1021-4548-A566-DD4577D51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4AD074-2F11-45A4-BCF7-AF69BBC0B05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1238174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456C7-584B-47E4-A828-1914A275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10497-3998-451C-930A-5D62FF03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7AD75-AE6B-4D73-953D-576C1C364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89B30E-B9ED-4C13-A190-4729DEEF773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207632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77D540-9982-45DA-B675-73B196A92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E6C7C-92B0-48CB-A19E-D0FAA7E2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6E13C-7051-41C1-87CC-96BBD94D2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853EEA-3496-47D5-BA7E-83E80AEC5AE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8783482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003A-943D-4CDC-AB7F-F51E892D2D9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3D8C1-DE9A-4B72-B7ED-52B40B0213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74312-70BC-4605-8C5E-6EBBEE64043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CC273B-80F6-4FA6-A57C-4071290925F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821E66-9680-47ED-A067-6CBB54C0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5A26B-8E4C-4803-B6CB-2ADF3443F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477000"/>
            <a:ext cx="1981200" cy="360363"/>
          </a:xfrm>
        </p:spPr>
        <p:txBody>
          <a:bodyPr/>
          <a:lstStyle>
            <a:lvl1pPr>
              <a:defRPr/>
            </a:lvl1pPr>
          </a:lstStyle>
          <a:p>
            <a:fld id="{29092DA0-FE6A-4E36-B4E7-1F220C546B7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8931519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87EEC-9611-4836-B6E8-5B5CAE1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C5E73-EF7B-4C28-80E5-67506298C0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3E716-334C-41AD-97A7-1FC82D59207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6F2A90-D8AE-4737-8876-BCE82FAE98A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1141E-4D7A-41A5-939B-25CB58B94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477000"/>
            <a:ext cx="1981200" cy="360363"/>
          </a:xfrm>
        </p:spPr>
        <p:txBody>
          <a:bodyPr/>
          <a:lstStyle>
            <a:lvl1pPr>
              <a:defRPr/>
            </a:lvl1pPr>
          </a:lstStyle>
          <a:p>
            <a:fld id="{2AAE3005-79D2-4C04-A1B8-42A25042B85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857927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B5831-5D72-4FF9-85C5-96EEC775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A6D32-A5AA-4FA6-81A5-5BEACA56D6D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98EFA-486A-40B3-8FCB-91A8591B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99811-22A2-46C9-AE4D-222E921A3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477000"/>
            <a:ext cx="1981200" cy="360363"/>
          </a:xfrm>
        </p:spPr>
        <p:txBody>
          <a:bodyPr/>
          <a:lstStyle>
            <a:lvl1pPr>
              <a:defRPr/>
            </a:lvl1pPr>
          </a:lstStyle>
          <a:p>
            <a:fld id="{CDA31DE7-6926-4335-9DD8-ABCE022E57B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5551341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FF7816-1C43-4953-BE6A-BBE72CD356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308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A8C528-4668-40B9-B1F0-473892F0F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477000"/>
            <a:ext cx="1981200" cy="360363"/>
          </a:xfrm>
        </p:spPr>
        <p:txBody>
          <a:bodyPr/>
          <a:lstStyle>
            <a:lvl1pPr>
              <a:defRPr/>
            </a:lvl1pPr>
          </a:lstStyle>
          <a:p>
            <a:fld id="{80055951-CF16-4450-9E53-ADC240B1D3F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2929156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9633-E95D-402D-A22F-FEA64823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FB4F8-637C-4218-BE61-6AF0A3EA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B76EC-83C0-4E9D-8FDE-2D29AD6BB46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2F5C57-9742-40E4-8973-D9592441F29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A4710-D578-49A4-B83F-3CF824A08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477000"/>
            <a:ext cx="1981200" cy="360363"/>
          </a:xfrm>
        </p:spPr>
        <p:txBody>
          <a:bodyPr/>
          <a:lstStyle>
            <a:lvl1pPr>
              <a:defRPr/>
            </a:lvl1pPr>
          </a:lstStyle>
          <a:p>
            <a:fld id="{6E8F826A-30C4-4773-A460-73C136FC3DE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38666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D64A5-3D3E-4E7B-AF01-B33DF343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FB61C-5A19-4277-A44A-4BB2B164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7AC76-8BFC-4ED0-BB53-BEF186B7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38EF1-FA16-4548-8629-382299B8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B59BB-10DE-4302-AE25-183C36BF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0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4E7C-E85F-47A0-82D4-46DF9C6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E728B-064B-4573-944B-9086E1CFB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7857A-FE90-4E61-80B5-1FF41839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56931-56D1-4D4C-896E-DE8B0BAC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2A86C-82DE-45F8-8DBD-42322D3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A73CF-A1CB-4699-82DC-6266EFC7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D77A-3C68-4728-86B1-59A969CA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91EB-5691-47F9-B357-B40B3D05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206D3-14AB-4349-923B-F0058326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E207C8-4E2C-47E7-87E8-B400C5DC7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6A5120-7CF2-4165-BF8F-A0627CEDB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C300A-87FA-4C99-9C40-15058ED9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136F5-18DF-4549-8FAB-B94F2A8C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548E9-381C-4331-9D44-67EB2B18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096A-3635-40C7-906A-DDB24F3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63388-622A-49AF-B1CF-AD28F62B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415419-072C-4C32-9912-C5C899FB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62B72-4FD8-4FF5-8FE5-CCE9E2A2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4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D3F4A9-613C-4923-853B-BD2F44DE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CE23A7-13A9-478A-8487-E570298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F5821-9732-4D88-B2DA-61BB16C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4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DDD5-B05A-4399-B8E8-EE3A425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8110F-A91C-4875-87B0-D7797A6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47A90-BDC1-41AB-91F2-0196D8E3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2C462-102A-4AB3-9A2D-D0D7959C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A2DE9-CB17-4CCF-AB16-3AD72C32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30EB0-4CAA-447A-9487-24432EAB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4773D-F808-4104-B0BA-D64A166E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C259B-B044-42EB-BF7C-0ED201675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E313A-4D40-47EC-8372-C8D4F130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F2E58-7D8D-45B0-9124-0F127D7D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B2828-6881-4D99-8552-0FD4A73B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024B8-4B20-43EF-8F25-E0CDBB65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B2A171-CA04-4C5A-BD6E-854BAECB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D1662-86DA-4CD1-94ED-F56C6365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966FE-7AFE-431F-886C-F63784D4B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D49A-5D30-4235-BCB1-2A775B16DD0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FBFCF-A552-435C-BCD9-203741DA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4F26-EEBB-445F-B726-590CAFFF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D231-84DC-4DA3-8CC7-91F143C4C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3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34C1C06-B29A-4318-8B3C-03BDCA1CB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047E339-2C91-4566-8961-CB6D8653C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ja-JP" altLang="zh-CN"/>
              <a:t>：</a:t>
            </a:r>
            <a:endParaRPr lang="ja-JP" altLang="en-US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E19AF3D5-E636-49D2-ACE9-ED13018F74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A50021"/>
                </a:solidFill>
                <a:latin typeface="+mn-lt"/>
                <a:ea typeface="ＭＳ Ｐゴシック" panose="020B0600070205080204" pitchFamily="34" charset="-128"/>
              </a:defRPr>
            </a:lvl1pPr>
          </a:lstStyle>
          <a:p>
            <a:fld id="{3B6BCE54-9D2D-4A41-A522-A942A858682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74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random/>
  </p:transition>
  <p:hf hdr="0" ftr="0" dt="0"/>
  <p:txStyles>
    <p:titleStyle>
      <a:lvl1pPr indent="176213" algn="l" rtl="0" fontAlgn="base">
        <a:spcBef>
          <a:spcPct val="0"/>
        </a:spcBef>
        <a:spcAft>
          <a:spcPct val="0"/>
        </a:spcAft>
        <a:defRPr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213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CC6CC-9749-4C76-873A-D0AEAD1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实验二（</a:t>
            </a:r>
            <a:r>
              <a:rPr lang="en-US" altLang="zh-CN" dirty="0"/>
              <a:t>2</a:t>
            </a:r>
            <a:r>
              <a:rPr lang="zh-CN" altLang="en-US" dirty="0"/>
              <a:t>学时）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75EFA-17C7-47B7-A4AB-6A03F6B3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实验题目</a:t>
            </a:r>
            <a:endParaRPr lang="en-US" altLang="zh-CN" b="1" dirty="0"/>
          </a:p>
          <a:p>
            <a:pPr lvl="1"/>
            <a:r>
              <a:rPr lang="zh-CN" altLang="en-US" dirty="0"/>
              <a:t>设计并编程实验一个小型产生式系统（</a:t>
            </a:r>
            <a:r>
              <a:rPr lang="zh-CN" altLang="en-US" b="1" dirty="0">
                <a:solidFill>
                  <a:srgbClr val="FF0000"/>
                </a:solidFill>
              </a:rPr>
              <a:t>不要</a:t>
            </a:r>
            <a:r>
              <a:rPr lang="zh-CN" altLang="en-US" dirty="0"/>
              <a:t>和课本例子一样，请自行设计）</a:t>
            </a:r>
            <a:endParaRPr lang="en-US" altLang="zh-CN" dirty="0"/>
          </a:p>
          <a:p>
            <a:r>
              <a:rPr lang="zh-CN" altLang="en-US" b="1" dirty="0"/>
              <a:t>实验要求</a:t>
            </a:r>
            <a:endParaRPr lang="en-US" altLang="zh-CN" b="1" dirty="0"/>
          </a:p>
          <a:p>
            <a:pPr lvl="1"/>
            <a:r>
              <a:rPr lang="zh-CN" altLang="en-US" dirty="0"/>
              <a:t>语言不限</a:t>
            </a:r>
            <a:endParaRPr lang="en-US" altLang="zh-CN" dirty="0"/>
          </a:p>
          <a:p>
            <a:pPr lvl="1"/>
            <a:r>
              <a:rPr lang="zh-CN" altLang="en-US" dirty="0"/>
              <a:t>领域自选</a:t>
            </a:r>
            <a:endParaRPr lang="en-US" altLang="zh-CN" dirty="0"/>
          </a:p>
          <a:p>
            <a:r>
              <a:rPr lang="zh-CN" altLang="en-US" dirty="0"/>
              <a:t>实验提交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r>
              <a:rPr lang="en-US" altLang="zh-CN" dirty="0"/>
              <a:t>+</a:t>
            </a:r>
            <a:r>
              <a:rPr lang="zh-CN" altLang="en-US" dirty="0"/>
              <a:t>实验代码</a:t>
            </a:r>
            <a:endParaRPr lang="en-US" altLang="zh-CN" dirty="0"/>
          </a:p>
          <a:p>
            <a:pPr lvl="1"/>
            <a:r>
              <a:rPr lang="zh-CN" altLang="en-US" dirty="0"/>
              <a:t>助教不先检查，直接在实验平台上提交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提交时间（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次课，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学时）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9E268-C34B-4D71-AA73-0E288FC8C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2545-2C36-4A4A-9819-40AA27DE561A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117247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29F1-0601-4CF0-8BBA-B1DFFF1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4B79B-7837-4AEF-BCB2-F197D755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产生式系统需要支持的部分功能：</a:t>
            </a:r>
            <a:endParaRPr lang="en-US" altLang="zh-CN" dirty="0"/>
          </a:p>
          <a:p>
            <a:pPr lvl="1"/>
            <a:r>
              <a:rPr lang="zh-CN" altLang="en-US" dirty="0"/>
              <a:t>添加规则</a:t>
            </a:r>
            <a:endParaRPr lang="en-US" altLang="zh-CN" dirty="0"/>
          </a:p>
          <a:p>
            <a:pPr lvl="1"/>
            <a:r>
              <a:rPr lang="zh-CN" altLang="en-US" dirty="0"/>
              <a:t>删减规则</a:t>
            </a:r>
            <a:endParaRPr lang="en-US" altLang="zh-CN" dirty="0"/>
          </a:p>
          <a:p>
            <a:pPr lvl="1"/>
            <a:r>
              <a:rPr lang="zh-CN" altLang="en-US" dirty="0"/>
              <a:t>模糊匹配</a:t>
            </a:r>
            <a:endParaRPr lang="en-US" altLang="zh-CN" dirty="0"/>
          </a:p>
          <a:p>
            <a:pPr lvl="1"/>
            <a:r>
              <a:rPr lang="zh-CN" altLang="en-US" dirty="0"/>
              <a:t>冲突消解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E1A27-9026-4581-8C24-CA577A82B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2545-2C36-4A4A-9819-40AA27DE561A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352985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659B-2539-45A5-B894-2B2A2E3F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2D66EB-F45A-4D23-96F0-A71791EBC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044" y="1472061"/>
            <a:ext cx="8102286" cy="429805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E9A83-AC9B-4702-9092-55DF37074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2545-2C36-4A4A-9819-40AA27DE561A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488609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659B-2539-45A5-B894-2B2A2E3F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F6AFB-371C-4D9C-A1AD-1100889C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规则库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：用于描述相应领域内知识的产生式集合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533400" indent="-533400"/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综合数据库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事实库、上下文、黑板等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：一个用于存放问题求解过程中各种当前信息的数据结构。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533400" indent="-533400"/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控制系统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（推理机构，简化流程，可以自行发挥）：由一组程序组成，负责整个产生式系统的运行，实现对问题的求解。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971550" lvl="1" indent="-533400"/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从规则库中选择与综合数据库中的已知事实进行匹配。 </a:t>
            </a:r>
          </a:p>
          <a:p>
            <a:pPr marL="971550" lvl="1" indent="-533400"/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匹配成功的规则可能不止一条，进行冲突消解。</a:t>
            </a:r>
          </a:p>
          <a:p>
            <a:pPr marL="971550" lvl="1" indent="-533400"/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执行某一规则时，如果其右部是一个或多个结论，则把这些结论加入到综合数据库中：如果其右部是一个或多个操作，则执行这些操作。 </a:t>
            </a:r>
          </a:p>
          <a:p>
            <a:pPr marL="971550" lvl="1" indent="-533400"/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对于不确定性知识，在执行每一条规则时还要按一定的算法计算结论的不确定性。</a:t>
            </a:r>
          </a:p>
          <a:p>
            <a:pPr marL="971550" lvl="1" indent="-533400"/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检查综合数据库中是否包含了最终结论，决定是否停止系统的运行。   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E9A83-AC9B-4702-9092-55DF37074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2545-2C36-4A4A-9819-40AA27DE561A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208990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659B-2539-45A5-B894-2B2A2E3F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F6AFB-371C-4D9C-A1AD-1100889C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533400" indent="-533400"/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E9A83-AC9B-4702-9092-55DF37074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2545-2C36-4A4A-9819-40AA27DE561A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5ED994BE-488E-44FC-8BF0-8A6A4BD03CED}"/>
              </a:ext>
            </a:extLst>
          </p:cNvPr>
          <p:cNvSpPr txBox="1">
            <a:spLocks/>
          </p:cNvSpPr>
          <p:nvPr/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800" kern="1200">
                <a:solidFill>
                  <a:srgbClr val="A5002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F98D6-D617-47E8-9634-A6D372577C63}" type="slidenum">
              <a:rPr lang="ja-JP" altLang="en-US" smtClean="0"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ja-JP">
              <a:latin typeface="Arial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92AC7C0-2654-40A8-999C-88DEE5FC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942975"/>
            <a:ext cx="525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确定性规则知识的产生式表示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8310248-804A-4562-88CF-154ECA1A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3871913"/>
            <a:ext cx="5648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不确定性规则知识的产生式表示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9FF8BE28-EE1C-4313-AD7D-6E0959A5F8D6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1585913"/>
            <a:ext cx="8561387" cy="2085975"/>
            <a:chOff x="177" y="999"/>
            <a:chExt cx="5393" cy="1314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5E6B7AED-6D72-47D9-95E8-75C7E404E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999"/>
              <a:ext cx="5393" cy="131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23913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57313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890713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424113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81313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38513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795713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52913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基本形式：  </a:t>
              </a: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    </a:t>
              </a: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THEN   </a:t>
              </a: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Q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 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或者：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例如：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600" b="0" i="0" u="none" strike="noStrike" kern="1200" cap="none" spc="0" normalizeH="0" baseline="-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  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动物会飞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    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会下蛋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THEN   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该动物是鸟</a:t>
              </a:r>
            </a:p>
          </p:txBody>
        </p:sp>
        <p:graphicFrame>
          <p:nvGraphicFramePr>
            <p:cNvPr id="16" name="Object 7">
              <a:extLst>
                <a:ext uri="{FF2B5EF4-FFF2-40B4-BE49-F238E27FC236}">
                  <a16:creationId xmlns:a16="http://schemas.microsoft.com/office/drawing/2014/main" id="{5C47D048-402E-41D0-B5DE-E6EBC55D96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8" y="1379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公式" r:id="rId3" imgW="482391" imgH="203112" progId="Equation.3">
                    <p:embed/>
                  </p:oleObj>
                </mc:Choice>
                <mc:Fallback>
                  <p:oleObj name="公式" r:id="rId3" imgW="482391" imgH="203112" progId="Equation.3">
                    <p:embed/>
                    <p:pic>
                      <p:nvPicPr>
                        <p:cNvPr id="244743" name="Object 7">
                          <a:extLst>
                            <a:ext uri="{FF2B5EF4-FFF2-40B4-BE49-F238E27FC236}">
                              <a16:creationId xmlns:a16="http://schemas.microsoft.com/office/drawing/2014/main" id="{A1268BF2-848E-41C3-9D70-289840F4E3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379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8">
            <a:extLst>
              <a:ext uri="{FF2B5EF4-FFF2-40B4-BE49-F238E27FC236}">
                <a16:creationId xmlns:a16="http://schemas.microsoft.com/office/drawing/2014/main" id="{46F12C60-1671-4481-AB3A-270E09C44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79938"/>
            <a:ext cx="8642350" cy="1979612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3675" indent="-193675">
              <a:buFont typeface="Wingdings" panose="05000000000000000000" pitchFamily="2" charset="2"/>
              <a:buChar char="§"/>
            </a:pPr>
            <a:r>
              <a:rPr lang="en-US" altLang="zh-CN" sz="2600"/>
              <a:t> </a:t>
            </a:r>
            <a:r>
              <a:rPr lang="zh-CN" altLang="en-US" sz="2600"/>
              <a:t>基本形式：  </a:t>
            </a:r>
            <a:r>
              <a:rPr lang="en-US" altLang="zh-CN" sz="2600">
                <a:latin typeface="Times New Roman" panose="02020603050405020304" pitchFamily="18" charset="0"/>
              </a:rPr>
              <a:t>IF    </a:t>
            </a:r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    THEN    </a:t>
            </a:r>
            <a:r>
              <a:rPr lang="en-US" altLang="zh-CN" sz="2600" i="1">
                <a:latin typeface="Times New Roman" panose="02020603050405020304" pitchFamily="18" charset="0"/>
              </a:rPr>
              <a:t>Q</a:t>
            </a:r>
            <a:r>
              <a:rPr lang="en-US" altLang="zh-CN" sz="2600"/>
              <a:t> </a:t>
            </a:r>
            <a:r>
              <a:rPr lang="zh-CN" altLang="en-US" sz="2600"/>
              <a:t>（置信度） </a:t>
            </a:r>
          </a:p>
          <a:p>
            <a:pPr marL="193675" indent="-193675">
              <a:buFont typeface="Wingdings" panose="05000000000000000000" pitchFamily="2" charset="2"/>
              <a:buNone/>
            </a:pPr>
            <a:r>
              <a:rPr lang="zh-CN" altLang="en-US" sz="2600"/>
              <a:t>          或者：                     （置信度</a:t>
            </a:r>
            <a:r>
              <a:rPr lang="zh-CN" altLang="en-US" b="1"/>
              <a:t>）</a:t>
            </a:r>
          </a:p>
          <a:p>
            <a:pPr marL="193675" indent="-193675">
              <a:buFont typeface="Wingdings" panose="05000000000000000000" pitchFamily="2" charset="2"/>
              <a:buNone/>
            </a:pPr>
            <a:r>
              <a:rPr lang="zh-CN" altLang="en-US" b="1"/>
              <a:t>   </a:t>
            </a:r>
            <a:r>
              <a:rPr lang="zh-CN" altLang="en-US" b="1">
                <a:latin typeface="Times New Roman" panose="02020603050405020304" pitchFamily="18" charset="0"/>
              </a:rPr>
              <a:t>例如： </a:t>
            </a:r>
            <a:r>
              <a:rPr lang="en-US" altLang="zh-CN" b="1">
                <a:latin typeface="Times New Roman" panose="02020603050405020304" pitchFamily="18" charset="0"/>
              </a:rPr>
              <a:t>IF   </a:t>
            </a:r>
            <a:r>
              <a:rPr lang="zh-CN" altLang="en-US" b="1">
                <a:latin typeface="Times New Roman" panose="02020603050405020304" pitchFamily="18" charset="0"/>
              </a:rPr>
              <a:t>发烧    </a:t>
            </a:r>
            <a:r>
              <a:rPr lang="en-US" altLang="zh-CN" b="1">
                <a:latin typeface="Times New Roman" panose="02020603050405020304" pitchFamily="18" charset="0"/>
              </a:rPr>
              <a:t>THEN    </a:t>
            </a:r>
            <a:r>
              <a:rPr lang="zh-CN" altLang="en-US" b="1">
                <a:latin typeface="Times New Roman" panose="02020603050405020304" pitchFamily="18" charset="0"/>
              </a:rPr>
              <a:t>感冒   （</a:t>
            </a:r>
            <a:r>
              <a:rPr lang="en-US" altLang="zh-CN" b="1">
                <a:latin typeface="Times New Roman" panose="02020603050405020304" pitchFamily="18" charset="0"/>
              </a:rPr>
              <a:t>0.6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48ED667C-F5A2-4643-AE62-5B15E5632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5275263"/>
          <a:ext cx="1101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5" imgW="482391" imgH="203112" progId="Equation.3">
                  <p:embed/>
                </p:oleObj>
              </mc:Choice>
              <mc:Fallback>
                <p:oleObj name="公式" r:id="rId5" imgW="482391" imgH="203112" progId="Equation.3">
                  <p:embed/>
                  <p:pic>
                    <p:nvPicPr>
                      <p:cNvPr id="244745" name="Object 9">
                        <a:extLst>
                          <a:ext uri="{FF2B5EF4-FFF2-40B4-BE49-F238E27FC236}">
                            <a16:creationId xmlns:a16="http://schemas.microsoft.com/office/drawing/2014/main" id="{D8153B1B-5057-46A5-9F98-7724516DB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275263"/>
                        <a:ext cx="11017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26494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659B-2539-45A5-B894-2B2A2E3F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F6AFB-371C-4D9C-A1AD-1100889C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参见书上例子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动物识别系统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533400" indent="-533400"/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结合确定性推理方法进行推理（考察点）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533400" indent="-533400"/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结合不确定性推理方法进行推理（考察点）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E9A83-AC9B-4702-9092-55DF37074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2545-2C36-4A4A-9819-40AA27DE561A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5836027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365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ＭＳ Ｐゴシック</vt:lpstr>
      <vt:lpstr>等线</vt:lpstr>
      <vt:lpstr>等线 Light</vt:lpstr>
      <vt:lpstr>仿宋</vt:lpstr>
      <vt:lpstr>宋体</vt:lpstr>
      <vt:lpstr>Arial</vt:lpstr>
      <vt:lpstr>Times New Roman</vt:lpstr>
      <vt:lpstr>Wingdings</vt:lpstr>
      <vt:lpstr>Office 主题​​</vt:lpstr>
      <vt:lpstr>wasedaSample5</vt:lpstr>
      <vt:lpstr>公式</vt:lpstr>
      <vt:lpstr>实验二（2学时）</vt:lpstr>
      <vt:lpstr>实验一</vt:lpstr>
      <vt:lpstr>产生式系统</vt:lpstr>
      <vt:lpstr>产生式系统</vt:lpstr>
      <vt:lpstr>产生式</vt:lpstr>
      <vt:lpstr>产生式系统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Xiabing Zhou</dc:creator>
  <cp:lastModifiedBy>wlchen</cp:lastModifiedBy>
  <cp:revision>28</cp:revision>
  <dcterms:created xsi:type="dcterms:W3CDTF">2018-10-16T02:04:57Z</dcterms:created>
  <dcterms:modified xsi:type="dcterms:W3CDTF">2021-10-26T12:01:34Z</dcterms:modified>
</cp:coreProperties>
</file>