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301" r:id="rId14"/>
    <p:sldId id="302" r:id="rId15"/>
    <p:sldId id="269" r:id="rId16"/>
    <p:sldId id="270" r:id="rId17"/>
    <p:sldId id="271" r:id="rId18"/>
    <p:sldId id="272" r:id="rId19"/>
    <p:sldId id="273" r:id="rId20"/>
    <p:sldId id="274" r:id="rId21"/>
    <p:sldId id="275" r:id="rId22"/>
    <p:sldId id="303"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1C5ED-4D83-48D2-A991-9A0EA5F8769D}" type="datetimeFigureOut">
              <a:rPr lang="zh-CN" altLang="en-US" smtClean="0"/>
              <a:t>2021/9/9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4DF0A-7A29-4BFB-BC90-DE0426A0121F}" type="slidenum">
              <a:rPr lang="zh-CN" altLang="en-US" smtClean="0"/>
              <a:t>‹#›</a:t>
            </a:fld>
            <a:endParaRPr lang="zh-CN" altLang="en-US"/>
          </a:p>
        </p:txBody>
      </p:sp>
    </p:spTree>
    <p:extLst>
      <p:ext uri="{BB962C8B-B14F-4D97-AF65-F5344CB8AC3E}">
        <p14:creationId xmlns:p14="http://schemas.microsoft.com/office/powerpoint/2010/main" val="321749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49779EC-22B4-4AD6-A992-842B1A688EC1}" type="datetime1">
              <a:rPr lang="zh-CN" altLang="en-US" smtClean="0"/>
              <a:t>2021/9/9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45253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30CAA1F-E7B6-4722-A236-9CDA24F72161}" type="datetime1">
              <a:rPr lang="zh-CN" altLang="en-US" smtClean="0"/>
              <a:t>2021/9/9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212027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F4ACB08-7C1B-4862-A079-DC588BCFAA63}" type="datetime1">
              <a:rPr lang="zh-CN" altLang="en-US" smtClean="0"/>
              <a:t>2021/9/9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29847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B4D4C-2874-430A-8D32-C1183E227AE9}" type="datetime1">
              <a:rPr lang="zh-CN" altLang="en-US" smtClean="0"/>
              <a:t>2021/9/9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dirty="0"/>
          </a:p>
        </p:txBody>
      </p:sp>
      <p:cxnSp>
        <p:nvCxnSpPr>
          <p:cNvPr id="7" name="直接连接符 6">
            <a:extLst>
              <a:ext uri="{FF2B5EF4-FFF2-40B4-BE49-F238E27FC236}">
                <a16:creationId xmlns:a16="http://schemas.microsoft.com/office/drawing/2014/main" id="{601A4240-7C72-4835-86DF-5B8E012000B3}"/>
              </a:ext>
            </a:extLst>
          </p:cNvPr>
          <p:cNvCxnSpPr/>
          <p:nvPr userDrawn="1"/>
        </p:nvCxnSpPr>
        <p:spPr>
          <a:xfrm>
            <a:off x="0" y="1421916"/>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14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C3DFDB-4AB4-4005-8430-47F679D891D4}" type="datetime1">
              <a:rPr lang="zh-CN" altLang="en-US" smtClean="0"/>
              <a:t>2021/9/9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43801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A4287CB-7DFA-453F-9677-B9AF0226F8F1}" type="datetime1">
              <a:rPr lang="zh-CN" altLang="en-US" smtClean="0"/>
              <a:t>2021/9/9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127049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9A2C0E-A767-4FD9-9A5F-0FEDEB8F3451}" type="datetime1">
              <a:rPr lang="zh-CN" altLang="en-US" smtClean="0"/>
              <a:t>2021/9/9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412541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A198BF9-77ED-43BB-97E6-F1DEEF1B50B2}" type="datetime1">
              <a:rPr lang="zh-CN" altLang="en-US" smtClean="0"/>
              <a:t>2021/9/9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193922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A6789-5714-4193-875B-A7E5808EFA7C}" type="datetime1">
              <a:rPr lang="zh-CN" altLang="en-US" smtClean="0"/>
              <a:t>2021/9/9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409540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205784E-12E9-4545-B682-37CF71E479C6}" type="datetime1">
              <a:rPr lang="zh-CN" altLang="en-US" smtClean="0"/>
              <a:t>2021/9/9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401559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8D2C0EE-74C1-4F5B-8A58-C73E026E4EA2}" type="datetime1">
              <a:rPr lang="zh-CN" altLang="en-US" smtClean="0"/>
              <a:t>2021/9/9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58498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F25FD-61B3-4C9E-B118-B7C86134A563}" type="datetime1">
              <a:rPr lang="zh-CN" altLang="en-US" smtClean="0"/>
              <a:t>2021/9/9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CBF24-AD54-4E1A-AEB0-F65595FB36B2}" type="slidenum">
              <a:rPr lang="zh-CN" altLang="en-US" smtClean="0"/>
              <a:t>‹#›</a:t>
            </a:fld>
            <a:endParaRPr lang="zh-CN" altLang="en-US" dirty="0"/>
          </a:p>
        </p:txBody>
      </p:sp>
      <p:pic>
        <p:nvPicPr>
          <p:cNvPr id="7" name="图片 6">
            <a:extLst>
              <a:ext uri="{FF2B5EF4-FFF2-40B4-BE49-F238E27FC236}">
                <a16:creationId xmlns:a16="http://schemas.microsoft.com/office/drawing/2014/main" id="{F28153A0-3BAE-4DCB-9D1C-BC52705A30D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10201" y="0"/>
            <a:ext cx="633799" cy="868218"/>
          </a:xfrm>
          <a:prstGeom prst="rect">
            <a:avLst/>
          </a:prstGeom>
        </p:spPr>
      </p:pic>
    </p:spTree>
    <p:extLst>
      <p:ext uri="{BB962C8B-B14F-4D97-AF65-F5344CB8AC3E}">
        <p14:creationId xmlns:p14="http://schemas.microsoft.com/office/powerpoint/2010/main" val="2063002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人工智能与知识工程</a:t>
            </a:r>
          </a:p>
        </p:txBody>
      </p:sp>
      <p:sp>
        <p:nvSpPr>
          <p:cNvPr id="3" name="副标题 2"/>
          <p:cNvSpPr>
            <a:spLocks noGrp="1"/>
          </p:cNvSpPr>
          <p:nvPr>
            <p:ph type="subTitle" idx="1"/>
          </p:nvPr>
        </p:nvSpPr>
        <p:spPr/>
        <p:txBody>
          <a:bodyPr/>
          <a:lstStyle/>
          <a:p>
            <a:r>
              <a:rPr lang="zh-CN" altLang="en-US" dirty="0"/>
              <a:t>陈文亮</a:t>
            </a:r>
            <a:endParaRPr lang="en-US" altLang="zh-CN" dirty="0"/>
          </a:p>
          <a:p>
            <a:r>
              <a:rPr lang="zh-CN" altLang="en-US" dirty="0"/>
              <a:t>苏州大学计算机学院</a:t>
            </a:r>
          </a:p>
        </p:txBody>
      </p:sp>
      <p:sp>
        <p:nvSpPr>
          <p:cNvPr id="4" name="灯片编号占位符 3"/>
          <p:cNvSpPr>
            <a:spLocks noGrp="1"/>
          </p:cNvSpPr>
          <p:nvPr>
            <p:ph type="sldNum" sz="quarter" idx="12"/>
          </p:nvPr>
        </p:nvSpPr>
        <p:spPr/>
        <p:txBody>
          <a:bodyPr/>
          <a:lstStyle/>
          <a:p>
            <a:fld id="{F5ECBF24-AD54-4E1A-AEB0-F65595FB36B2}" type="slidenum">
              <a:rPr lang="zh-CN" altLang="en-US" smtClean="0"/>
              <a:t>1</a:t>
            </a:fld>
            <a:endParaRPr lang="zh-CN" altLang="en-US"/>
          </a:p>
        </p:txBody>
      </p:sp>
    </p:spTree>
    <p:extLst>
      <p:ext uri="{BB962C8B-B14F-4D97-AF65-F5344CB8AC3E}">
        <p14:creationId xmlns:p14="http://schemas.microsoft.com/office/powerpoint/2010/main" val="271029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0CEE1-8715-4855-988D-A43638517C55}"/>
              </a:ext>
            </a:extLst>
          </p:cNvPr>
          <p:cNvSpPr>
            <a:spLocks noGrp="1"/>
          </p:cNvSpPr>
          <p:nvPr>
            <p:ph type="title"/>
          </p:nvPr>
        </p:nvSpPr>
        <p:spPr/>
        <p:txBody>
          <a:bodyPr/>
          <a:lstStyle/>
          <a:p>
            <a:r>
              <a:rPr lang="zh-CN" altLang="en-US" dirty="0"/>
              <a:t>评分准则</a:t>
            </a:r>
          </a:p>
        </p:txBody>
      </p:sp>
      <p:sp>
        <p:nvSpPr>
          <p:cNvPr id="3" name="内容占位符 2">
            <a:extLst>
              <a:ext uri="{FF2B5EF4-FFF2-40B4-BE49-F238E27FC236}">
                <a16:creationId xmlns:a16="http://schemas.microsoft.com/office/drawing/2014/main" id="{3C05C526-C9CA-421A-BA86-B53C86620755}"/>
              </a:ext>
            </a:extLst>
          </p:cNvPr>
          <p:cNvSpPr>
            <a:spLocks noGrp="1"/>
          </p:cNvSpPr>
          <p:nvPr>
            <p:ph idx="1"/>
          </p:nvPr>
        </p:nvSpPr>
        <p:spPr/>
        <p:txBody>
          <a:bodyPr>
            <a:normAutofit/>
          </a:bodyPr>
          <a:lstStyle/>
          <a:p>
            <a:pPr marL="342900" lvl="1" indent="-342900">
              <a:defRPr/>
            </a:pPr>
            <a:r>
              <a:rPr lang="zh-CN" altLang="en-US" dirty="0"/>
              <a:t>平时问答表现 </a:t>
            </a:r>
            <a:r>
              <a:rPr lang="en-US" altLang="zh-CN" dirty="0"/>
              <a:t>N</a:t>
            </a:r>
            <a:r>
              <a:rPr lang="zh-CN" altLang="en-US" dirty="0"/>
              <a:t>分</a:t>
            </a:r>
            <a:r>
              <a:rPr lang="en-US" altLang="zh-CN" dirty="0"/>
              <a:t>-</a:t>
            </a:r>
            <a:r>
              <a:rPr lang="zh-CN" altLang="en-US" dirty="0"/>
              <a:t>积点制</a:t>
            </a:r>
            <a:endParaRPr lang="en-US" altLang="zh-CN" dirty="0"/>
          </a:p>
          <a:p>
            <a:pPr lvl="1">
              <a:defRPr/>
            </a:pPr>
            <a:r>
              <a:rPr lang="zh-CN" altLang="en-US" dirty="0"/>
              <a:t>主动回答</a:t>
            </a:r>
            <a:endParaRPr lang="en-US" altLang="zh-CN" dirty="0"/>
          </a:p>
          <a:p>
            <a:pPr lvl="2">
              <a:defRPr/>
            </a:pPr>
            <a:r>
              <a:rPr lang="zh-CN" altLang="en-US" dirty="0"/>
              <a:t>完全正确</a:t>
            </a:r>
            <a:r>
              <a:rPr lang="en-US" altLang="zh-CN" dirty="0"/>
              <a:t>+2</a:t>
            </a:r>
            <a:r>
              <a:rPr lang="zh-CN" altLang="en-US" dirty="0"/>
              <a:t>；部分正确</a:t>
            </a:r>
            <a:r>
              <a:rPr lang="en-US" altLang="zh-CN" dirty="0"/>
              <a:t>+1</a:t>
            </a:r>
          </a:p>
          <a:p>
            <a:pPr lvl="1">
              <a:defRPr/>
            </a:pPr>
            <a:r>
              <a:rPr lang="zh-CN" altLang="en-US" dirty="0"/>
              <a:t>被动回答</a:t>
            </a:r>
            <a:endParaRPr lang="en-US" altLang="zh-CN" dirty="0"/>
          </a:p>
          <a:p>
            <a:pPr lvl="2">
              <a:defRPr/>
            </a:pPr>
            <a:r>
              <a:rPr lang="zh-CN" altLang="en-US" dirty="0"/>
              <a:t>完全正确</a:t>
            </a:r>
            <a:r>
              <a:rPr lang="en-US" altLang="zh-CN" dirty="0"/>
              <a:t>+1</a:t>
            </a:r>
          </a:p>
          <a:p>
            <a:pPr lvl="1">
              <a:defRPr/>
            </a:pPr>
            <a:r>
              <a:rPr lang="zh-CN" altLang="en-US" dirty="0"/>
              <a:t>积点折算</a:t>
            </a:r>
            <a:endParaRPr lang="en-US" altLang="zh-CN" dirty="0"/>
          </a:p>
          <a:p>
            <a:pPr lvl="2">
              <a:defRPr/>
            </a:pPr>
            <a:r>
              <a:rPr lang="zh-CN" altLang="en-US" dirty="0"/>
              <a:t>按点排序，点越多分越高</a:t>
            </a:r>
            <a:endParaRPr lang="en-US" altLang="zh-CN" dirty="0"/>
          </a:p>
          <a:p>
            <a:pPr lvl="2">
              <a:defRPr/>
            </a:pPr>
            <a:r>
              <a:rPr lang="zh-CN" altLang="en-US" dirty="0"/>
              <a:t>最高点得最高分；最低点得最低分</a:t>
            </a:r>
            <a:endParaRPr lang="en-US" altLang="zh-CN" dirty="0"/>
          </a:p>
          <a:p>
            <a:pPr lvl="2">
              <a:defRPr/>
            </a:pPr>
            <a:r>
              <a:rPr lang="zh-CN" altLang="en-US" dirty="0"/>
              <a:t>最高分：最高</a:t>
            </a:r>
            <a:r>
              <a:rPr lang="en-US" altLang="zh-CN" dirty="0"/>
              <a:t>X</a:t>
            </a:r>
            <a:r>
              <a:rPr lang="zh-CN" altLang="en-US" dirty="0"/>
              <a:t>点，</a:t>
            </a:r>
            <a:r>
              <a:rPr lang="en-US" altLang="zh-CN" dirty="0"/>
              <a:t>min(X, N) </a:t>
            </a:r>
          </a:p>
          <a:p>
            <a:pPr lvl="2">
              <a:defRPr/>
            </a:pPr>
            <a:r>
              <a:rPr lang="zh-CN" altLang="en-US" dirty="0"/>
              <a:t>最低分：最低</a:t>
            </a:r>
            <a:r>
              <a:rPr lang="en-US" altLang="zh-CN" dirty="0"/>
              <a:t>Y</a:t>
            </a:r>
            <a:r>
              <a:rPr lang="zh-CN" altLang="en-US" dirty="0"/>
              <a:t>点，</a:t>
            </a:r>
            <a:r>
              <a:rPr lang="en-US" altLang="zh-CN" dirty="0"/>
              <a:t>min(Y, 0.6N)</a:t>
            </a:r>
            <a:r>
              <a:rPr lang="zh-CN" altLang="en-US" dirty="0"/>
              <a:t>，</a:t>
            </a:r>
            <a:r>
              <a:rPr lang="zh-CN" altLang="en-US" dirty="0">
                <a:solidFill>
                  <a:srgbClr val="FF0000"/>
                </a:solidFill>
              </a:rPr>
              <a:t>可能得零分</a:t>
            </a:r>
          </a:p>
          <a:p>
            <a:r>
              <a:rPr lang="zh-CN" altLang="en-US" dirty="0"/>
              <a:t>有时会点名提问（有些同学不好意思回答）</a:t>
            </a:r>
          </a:p>
        </p:txBody>
      </p:sp>
      <p:sp>
        <p:nvSpPr>
          <p:cNvPr id="4" name="灯片编号占位符 3">
            <a:extLst>
              <a:ext uri="{FF2B5EF4-FFF2-40B4-BE49-F238E27FC236}">
                <a16:creationId xmlns:a16="http://schemas.microsoft.com/office/drawing/2014/main" id="{55F44D60-4073-4372-8BE8-A56D0664D687}"/>
              </a:ext>
            </a:extLst>
          </p:cNvPr>
          <p:cNvSpPr>
            <a:spLocks noGrp="1"/>
          </p:cNvSpPr>
          <p:nvPr>
            <p:ph type="sldNum" sz="quarter" idx="12"/>
          </p:nvPr>
        </p:nvSpPr>
        <p:spPr/>
        <p:txBody>
          <a:bodyPr/>
          <a:lstStyle/>
          <a:p>
            <a:fld id="{F5ECBF24-AD54-4E1A-AEB0-F65595FB36B2}" type="slidenum">
              <a:rPr lang="zh-CN" altLang="en-US" smtClean="0"/>
              <a:t>10</a:t>
            </a:fld>
            <a:endParaRPr lang="zh-CN" altLang="en-US" dirty="0"/>
          </a:p>
        </p:txBody>
      </p:sp>
    </p:spTree>
    <p:extLst>
      <p:ext uri="{BB962C8B-B14F-4D97-AF65-F5344CB8AC3E}">
        <p14:creationId xmlns:p14="http://schemas.microsoft.com/office/powerpoint/2010/main" val="13420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116A3-D6B5-40E0-AA70-3E1A9B38EABD}"/>
              </a:ext>
            </a:extLst>
          </p:cNvPr>
          <p:cNvSpPr>
            <a:spLocks noGrp="1"/>
          </p:cNvSpPr>
          <p:nvPr>
            <p:ph type="title"/>
          </p:nvPr>
        </p:nvSpPr>
        <p:spPr/>
        <p:txBody>
          <a:bodyPr/>
          <a:lstStyle/>
          <a:p>
            <a:r>
              <a:rPr lang="zh-CN" altLang="en-US" dirty="0"/>
              <a:t>评分准则</a:t>
            </a:r>
          </a:p>
        </p:txBody>
      </p:sp>
      <p:sp>
        <p:nvSpPr>
          <p:cNvPr id="3" name="内容占位符 2">
            <a:extLst>
              <a:ext uri="{FF2B5EF4-FFF2-40B4-BE49-F238E27FC236}">
                <a16:creationId xmlns:a16="http://schemas.microsoft.com/office/drawing/2014/main" id="{7AF35D8A-831D-4A09-A33A-42D5070481C3}"/>
              </a:ext>
            </a:extLst>
          </p:cNvPr>
          <p:cNvSpPr>
            <a:spLocks noGrp="1"/>
          </p:cNvSpPr>
          <p:nvPr>
            <p:ph idx="1"/>
          </p:nvPr>
        </p:nvSpPr>
        <p:spPr/>
        <p:txBody>
          <a:bodyPr/>
          <a:lstStyle/>
          <a:p>
            <a:r>
              <a:rPr lang="zh-CN" altLang="en-US" dirty="0"/>
              <a:t>实验课</a:t>
            </a:r>
            <a:r>
              <a:rPr lang="en-US" altLang="zh-CN" dirty="0"/>
              <a:t>N</a:t>
            </a:r>
            <a:r>
              <a:rPr lang="zh-CN" altLang="en-US" dirty="0"/>
              <a:t>分</a:t>
            </a:r>
            <a:r>
              <a:rPr lang="en-US" altLang="zh-CN" dirty="0"/>
              <a:t>-</a:t>
            </a:r>
            <a:r>
              <a:rPr lang="zh-CN" altLang="en-US" dirty="0"/>
              <a:t>积分制</a:t>
            </a:r>
            <a:endParaRPr lang="en-US" altLang="zh-CN" dirty="0"/>
          </a:p>
          <a:p>
            <a:pPr lvl="1"/>
            <a:r>
              <a:rPr lang="zh-CN" altLang="en-US" dirty="0"/>
              <a:t>布置</a:t>
            </a:r>
            <a:r>
              <a:rPr lang="en-US" altLang="zh-CN" dirty="0"/>
              <a:t>3-4</a:t>
            </a:r>
            <a:r>
              <a:rPr lang="zh-CN" altLang="en-US" dirty="0"/>
              <a:t>次代码大作业</a:t>
            </a:r>
            <a:endParaRPr lang="en-US" altLang="zh-CN" dirty="0"/>
          </a:p>
          <a:p>
            <a:pPr lvl="1"/>
            <a:r>
              <a:rPr lang="zh-CN" altLang="en-US" dirty="0"/>
              <a:t>杜绝抄袭</a:t>
            </a:r>
            <a:endParaRPr lang="en-US" altLang="zh-CN" dirty="0"/>
          </a:p>
          <a:p>
            <a:pPr lvl="1"/>
            <a:r>
              <a:rPr lang="zh-CN" altLang="en-US" dirty="0"/>
              <a:t>实验课再介绍</a:t>
            </a:r>
          </a:p>
          <a:p>
            <a:endParaRPr lang="zh-CN" altLang="en-US" dirty="0"/>
          </a:p>
        </p:txBody>
      </p:sp>
      <p:sp>
        <p:nvSpPr>
          <p:cNvPr id="4" name="灯片编号占位符 3">
            <a:extLst>
              <a:ext uri="{FF2B5EF4-FFF2-40B4-BE49-F238E27FC236}">
                <a16:creationId xmlns:a16="http://schemas.microsoft.com/office/drawing/2014/main" id="{D306D05B-5E0A-42D2-BFFC-D379B888B8A2}"/>
              </a:ext>
            </a:extLst>
          </p:cNvPr>
          <p:cNvSpPr>
            <a:spLocks noGrp="1"/>
          </p:cNvSpPr>
          <p:nvPr>
            <p:ph type="sldNum" sz="quarter" idx="12"/>
          </p:nvPr>
        </p:nvSpPr>
        <p:spPr/>
        <p:txBody>
          <a:bodyPr/>
          <a:lstStyle/>
          <a:p>
            <a:fld id="{F5ECBF24-AD54-4E1A-AEB0-F65595FB36B2}" type="slidenum">
              <a:rPr lang="zh-CN" altLang="en-US" smtClean="0"/>
              <a:t>11</a:t>
            </a:fld>
            <a:endParaRPr lang="zh-CN" altLang="en-US" dirty="0"/>
          </a:p>
        </p:txBody>
      </p:sp>
    </p:spTree>
    <p:extLst>
      <p:ext uri="{BB962C8B-B14F-4D97-AF65-F5344CB8AC3E}">
        <p14:creationId xmlns:p14="http://schemas.microsoft.com/office/powerpoint/2010/main" val="73597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82177-BBBD-4275-B69E-BAAAAE67C9E7}"/>
              </a:ext>
            </a:extLst>
          </p:cNvPr>
          <p:cNvSpPr>
            <a:spLocks noGrp="1"/>
          </p:cNvSpPr>
          <p:nvPr>
            <p:ph type="title"/>
          </p:nvPr>
        </p:nvSpPr>
        <p:spPr/>
        <p:txBody>
          <a:bodyPr/>
          <a:lstStyle/>
          <a:p>
            <a:r>
              <a:rPr lang="zh-CN" altLang="en-US" dirty="0"/>
              <a:t>正式上课之前</a:t>
            </a:r>
          </a:p>
        </p:txBody>
      </p:sp>
      <p:sp>
        <p:nvSpPr>
          <p:cNvPr id="3" name="内容占位符 2">
            <a:extLst>
              <a:ext uri="{FF2B5EF4-FFF2-40B4-BE49-F238E27FC236}">
                <a16:creationId xmlns:a16="http://schemas.microsoft.com/office/drawing/2014/main" id="{05881BF4-9B95-47DF-856E-87F7DCA67C2E}"/>
              </a:ext>
            </a:extLst>
          </p:cNvPr>
          <p:cNvSpPr>
            <a:spLocks noGrp="1"/>
          </p:cNvSpPr>
          <p:nvPr>
            <p:ph idx="1"/>
          </p:nvPr>
        </p:nvSpPr>
        <p:spPr/>
        <p:txBody>
          <a:bodyPr/>
          <a:lstStyle/>
          <a:p>
            <a:r>
              <a:rPr lang="zh-CN" altLang="en-US" dirty="0"/>
              <a:t>大家对人工智能的了解调查</a:t>
            </a:r>
            <a:endParaRPr lang="en-US" altLang="zh-CN" dirty="0"/>
          </a:p>
          <a:p>
            <a:pPr lvl="1"/>
            <a:r>
              <a:rPr lang="zh-CN" altLang="en-US" dirty="0"/>
              <a:t>接触过什么人工智能系统</a:t>
            </a:r>
            <a:r>
              <a:rPr lang="en-US" altLang="zh-CN" dirty="0"/>
              <a:t>/</a:t>
            </a:r>
            <a:r>
              <a:rPr lang="zh-CN" altLang="en-US" dirty="0"/>
              <a:t>产品，为什么觉得是</a:t>
            </a:r>
            <a:r>
              <a:rPr lang="en-US" altLang="zh-CN" dirty="0"/>
              <a:t>AI</a:t>
            </a:r>
            <a:r>
              <a:rPr lang="zh-CN" altLang="en-US" dirty="0"/>
              <a:t>？</a:t>
            </a:r>
            <a:endParaRPr lang="en-US" altLang="zh-CN" dirty="0"/>
          </a:p>
          <a:p>
            <a:pPr lvl="1"/>
            <a:r>
              <a:rPr lang="en-US" altLang="zh-CN" dirty="0"/>
              <a:t>AI</a:t>
            </a:r>
            <a:r>
              <a:rPr lang="zh-CN" altLang="en-US" dirty="0"/>
              <a:t>机器人应该包含什么功能？</a:t>
            </a:r>
            <a:endParaRPr lang="en-US" altLang="zh-CN" dirty="0"/>
          </a:p>
          <a:p>
            <a:pPr lvl="1"/>
            <a:r>
              <a:rPr lang="zh-CN" altLang="en-US" dirty="0"/>
              <a:t>。。。</a:t>
            </a:r>
          </a:p>
          <a:p>
            <a:endParaRPr lang="zh-CN" altLang="en-US" dirty="0"/>
          </a:p>
        </p:txBody>
      </p:sp>
      <p:sp>
        <p:nvSpPr>
          <p:cNvPr id="4" name="灯片编号占位符 3">
            <a:extLst>
              <a:ext uri="{FF2B5EF4-FFF2-40B4-BE49-F238E27FC236}">
                <a16:creationId xmlns:a16="http://schemas.microsoft.com/office/drawing/2014/main" id="{3654ACA3-B9CA-4F04-A547-BF97110FA4D0}"/>
              </a:ext>
            </a:extLst>
          </p:cNvPr>
          <p:cNvSpPr>
            <a:spLocks noGrp="1"/>
          </p:cNvSpPr>
          <p:nvPr>
            <p:ph type="sldNum" sz="quarter" idx="12"/>
          </p:nvPr>
        </p:nvSpPr>
        <p:spPr/>
        <p:txBody>
          <a:bodyPr/>
          <a:lstStyle/>
          <a:p>
            <a:fld id="{F5ECBF24-AD54-4E1A-AEB0-F65595FB36B2}" type="slidenum">
              <a:rPr lang="zh-CN" altLang="en-US" smtClean="0"/>
              <a:t>12</a:t>
            </a:fld>
            <a:endParaRPr lang="zh-CN" altLang="en-US" dirty="0"/>
          </a:p>
        </p:txBody>
      </p:sp>
    </p:spTree>
    <p:extLst>
      <p:ext uri="{BB962C8B-B14F-4D97-AF65-F5344CB8AC3E}">
        <p14:creationId xmlns:p14="http://schemas.microsoft.com/office/powerpoint/2010/main" val="317912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28403-E077-4B6F-A651-A7F719C03C6E}"/>
              </a:ext>
            </a:extLst>
          </p:cNvPr>
          <p:cNvSpPr>
            <a:spLocks noGrp="1"/>
          </p:cNvSpPr>
          <p:nvPr>
            <p:ph type="title"/>
          </p:nvPr>
        </p:nvSpPr>
        <p:spPr/>
        <p:txBody>
          <a:bodyPr/>
          <a:lstStyle/>
          <a:p>
            <a:r>
              <a:rPr lang="en-US" altLang="zh-CN" dirty="0"/>
              <a:t>AI</a:t>
            </a:r>
            <a:r>
              <a:rPr lang="zh-CN" altLang="en-US" dirty="0"/>
              <a:t>超热</a:t>
            </a:r>
          </a:p>
        </p:txBody>
      </p:sp>
      <p:sp>
        <p:nvSpPr>
          <p:cNvPr id="3" name="内容占位符 2">
            <a:extLst>
              <a:ext uri="{FF2B5EF4-FFF2-40B4-BE49-F238E27FC236}">
                <a16:creationId xmlns:a16="http://schemas.microsoft.com/office/drawing/2014/main" id="{DB17043D-3125-4DB3-83AE-6591FE69B1F0}"/>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24F267B-FA5F-43D9-AA07-95A0B0DAA29C}"/>
              </a:ext>
            </a:extLst>
          </p:cNvPr>
          <p:cNvSpPr>
            <a:spLocks noGrp="1"/>
          </p:cNvSpPr>
          <p:nvPr>
            <p:ph type="sldNum" sz="quarter" idx="12"/>
          </p:nvPr>
        </p:nvSpPr>
        <p:spPr/>
        <p:txBody>
          <a:bodyPr/>
          <a:lstStyle/>
          <a:p>
            <a:fld id="{F5ECBF24-AD54-4E1A-AEB0-F65595FB36B2}" type="slidenum">
              <a:rPr lang="zh-CN" altLang="en-US" smtClean="0"/>
              <a:t>13</a:t>
            </a:fld>
            <a:endParaRPr lang="zh-CN" altLang="en-US" dirty="0"/>
          </a:p>
        </p:txBody>
      </p:sp>
      <p:pic>
        <p:nvPicPr>
          <p:cNvPr id="5" name="图片 4">
            <a:extLst>
              <a:ext uri="{FF2B5EF4-FFF2-40B4-BE49-F238E27FC236}">
                <a16:creationId xmlns:a16="http://schemas.microsoft.com/office/drawing/2014/main" id="{A7DA42F1-E3E8-42BA-98B0-EF70A8E838BA}"/>
              </a:ext>
            </a:extLst>
          </p:cNvPr>
          <p:cNvPicPr>
            <a:picLocks noChangeAspect="1"/>
          </p:cNvPicPr>
          <p:nvPr/>
        </p:nvPicPr>
        <p:blipFill>
          <a:blip r:embed="rId2"/>
          <a:stretch>
            <a:fillRect/>
          </a:stretch>
        </p:blipFill>
        <p:spPr>
          <a:xfrm>
            <a:off x="393700" y="1740694"/>
            <a:ext cx="7886700" cy="4436269"/>
          </a:xfrm>
          <a:prstGeom prst="rect">
            <a:avLst/>
          </a:prstGeom>
        </p:spPr>
      </p:pic>
    </p:spTree>
    <p:extLst>
      <p:ext uri="{BB962C8B-B14F-4D97-AF65-F5344CB8AC3E}">
        <p14:creationId xmlns:p14="http://schemas.microsoft.com/office/powerpoint/2010/main" val="241256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70422-8732-444B-A71E-0048F1906FCD}"/>
              </a:ext>
            </a:extLst>
          </p:cNvPr>
          <p:cNvSpPr>
            <a:spLocks noGrp="1"/>
          </p:cNvSpPr>
          <p:nvPr>
            <p:ph type="title"/>
          </p:nvPr>
        </p:nvSpPr>
        <p:spPr/>
        <p:txBody>
          <a:bodyPr/>
          <a:lstStyle/>
          <a:p>
            <a:r>
              <a:rPr lang="en-US" altLang="zh-CN" dirty="0"/>
              <a:t>AI</a:t>
            </a:r>
            <a:r>
              <a:rPr lang="zh-CN" altLang="en-US" dirty="0"/>
              <a:t>超热</a:t>
            </a:r>
          </a:p>
        </p:txBody>
      </p:sp>
      <p:sp>
        <p:nvSpPr>
          <p:cNvPr id="3" name="内容占位符 2">
            <a:extLst>
              <a:ext uri="{FF2B5EF4-FFF2-40B4-BE49-F238E27FC236}">
                <a16:creationId xmlns:a16="http://schemas.microsoft.com/office/drawing/2014/main" id="{DFE8FDA2-7001-481C-B774-0D17A175E808}"/>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7362280D-B00E-48B3-BE6F-C15F675F5AED}"/>
              </a:ext>
            </a:extLst>
          </p:cNvPr>
          <p:cNvSpPr>
            <a:spLocks noGrp="1"/>
          </p:cNvSpPr>
          <p:nvPr>
            <p:ph type="sldNum" sz="quarter" idx="12"/>
          </p:nvPr>
        </p:nvSpPr>
        <p:spPr/>
        <p:txBody>
          <a:bodyPr/>
          <a:lstStyle/>
          <a:p>
            <a:fld id="{F5ECBF24-AD54-4E1A-AEB0-F65595FB36B2}" type="slidenum">
              <a:rPr lang="zh-CN" altLang="en-US" smtClean="0"/>
              <a:t>14</a:t>
            </a:fld>
            <a:endParaRPr lang="zh-CN" altLang="en-US" dirty="0"/>
          </a:p>
        </p:txBody>
      </p:sp>
      <p:pic>
        <p:nvPicPr>
          <p:cNvPr id="5" name="图片 4">
            <a:extLst>
              <a:ext uri="{FF2B5EF4-FFF2-40B4-BE49-F238E27FC236}">
                <a16:creationId xmlns:a16="http://schemas.microsoft.com/office/drawing/2014/main" id="{2DF0A71B-CFE6-4F30-A0B8-F8D715DB8854}"/>
              </a:ext>
            </a:extLst>
          </p:cNvPr>
          <p:cNvPicPr>
            <a:picLocks noChangeAspect="1"/>
          </p:cNvPicPr>
          <p:nvPr/>
        </p:nvPicPr>
        <p:blipFill>
          <a:blip r:embed="rId2"/>
          <a:stretch>
            <a:fillRect/>
          </a:stretch>
        </p:blipFill>
        <p:spPr>
          <a:xfrm>
            <a:off x="208280" y="1812291"/>
            <a:ext cx="8727440" cy="4909185"/>
          </a:xfrm>
          <a:prstGeom prst="rect">
            <a:avLst/>
          </a:prstGeom>
        </p:spPr>
      </p:pic>
    </p:spTree>
    <p:extLst>
      <p:ext uri="{BB962C8B-B14F-4D97-AF65-F5344CB8AC3E}">
        <p14:creationId xmlns:p14="http://schemas.microsoft.com/office/powerpoint/2010/main" val="87232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C65F8-6C32-4C63-AD11-5A50547FB692}"/>
              </a:ext>
            </a:extLst>
          </p:cNvPr>
          <p:cNvSpPr>
            <a:spLocks noGrp="1"/>
          </p:cNvSpPr>
          <p:nvPr>
            <p:ph type="title"/>
          </p:nvPr>
        </p:nvSpPr>
        <p:spPr/>
        <p:txBody>
          <a:bodyPr/>
          <a:lstStyle/>
          <a:p>
            <a:r>
              <a:rPr lang="zh-CN" altLang="en-US" dirty="0"/>
              <a:t>一、</a:t>
            </a:r>
            <a:r>
              <a:rPr lang="en-US" altLang="zh-CN" dirty="0"/>
              <a:t>AI</a:t>
            </a:r>
            <a:r>
              <a:rPr lang="zh-CN" altLang="en-US" dirty="0"/>
              <a:t>绪论</a:t>
            </a:r>
          </a:p>
        </p:txBody>
      </p:sp>
      <p:sp>
        <p:nvSpPr>
          <p:cNvPr id="3" name="内容占位符 2">
            <a:extLst>
              <a:ext uri="{FF2B5EF4-FFF2-40B4-BE49-F238E27FC236}">
                <a16:creationId xmlns:a16="http://schemas.microsoft.com/office/drawing/2014/main" id="{1408BE45-B45C-4670-B2E2-0087B773C45B}"/>
              </a:ext>
            </a:extLst>
          </p:cNvPr>
          <p:cNvSpPr>
            <a:spLocks noGrp="1"/>
          </p:cNvSpPr>
          <p:nvPr>
            <p:ph idx="1"/>
          </p:nvPr>
        </p:nvSpPr>
        <p:spPr/>
        <p:txBody>
          <a:bodyPr/>
          <a:lstStyle/>
          <a:p>
            <a:pPr>
              <a:spcBef>
                <a:spcPct val="50000"/>
              </a:spcBef>
              <a:buNone/>
            </a:pPr>
            <a:r>
              <a:rPr lang="en-US" altLang="zh-CN" b="1" dirty="0">
                <a:latin typeface="隶书" panose="02010509060101010101" pitchFamily="49" charset="-122"/>
                <a:ea typeface="隶书" panose="02010509060101010101" pitchFamily="49" charset="-122"/>
              </a:rPr>
              <a:t>1</a:t>
            </a:r>
            <a:r>
              <a:rPr lang="zh-CN" altLang="en-US" b="1" dirty="0">
                <a:latin typeface="隶书" panose="02010509060101010101" pitchFamily="49" charset="-122"/>
                <a:ea typeface="隶书" panose="02010509060101010101" pitchFamily="49" charset="-122"/>
              </a:rPr>
              <a:t>、人工智能的定义与发展</a:t>
            </a:r>
          </a:p>
          <a:p>
            <a:pPr>
              <a:spcBef>
                <a:spcPct val="50000"/>
              </a:spcBef>
              <a:buNone/>
            </a:pP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、人类智能与人工智能</a:t>
            </a:r>
          </a:p>
          <a:p>
            <a:pPr>
              <a:spcBef>
                <a:spcPct val="50000"/>
              </a:spcBef>
              <a:buNone/>
            </a:pPr>
            <a:r>
              <a:rPr lang="en-US" altLang="zh-CN" b="1" dirty="0">
                <a:latin typeface="隶书" panose="02010509060101010101" pitchFamily="49" charset="-122"/>
                <a:ea typeface="隶书" panose="02010509060101010101" pitchFamily="49" charset="-122"/>
              </a:rPr>
              <a:t>3</a:t>
            </a:r>
            <a:r>
              <a:rPr lang="zh-CN" altLang="en-US" b="1" dirty="0">
                <a:latin typeface="隶书" panose="02010509060101010101" pitchFamily="49" charset="-122"/>
                <a:ea typeface="隶书" panose="02010509060101010101" pitchFamily="49" charset="-122"/>
              </a:rPr>
              <a:t>、人工智能各学派的认知观</a:t>
            </a:r>
          </a:p>
          <a:p>
            <a:pPr>
              <a:spcBef>
                <a:spcPct val="50000"/>
              </a:spcBef>
              <a:buNone/>
            </a:pP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、人工智能的研究与应用领域</a:t>
            </a:r>
          </a:p>
          <a:p>
            <a:endParaRPr lang="zh-CN" altLang="en-US" dirty="0"/>
          </a:p>
        </p:txBody>
      </p:sp>
      <p:sp>
        <p:nvSpPr>
          <p:cNvPr id="4" name="灯片编号占位符 3">
            <a:extLst>
              <a:ext uri="{FF2B5EF4-FFF2-40B4-BE49-F238E27FC236}">
                <a16:creationId xmlns:a16="http://schemas.microsoft.com/office/drawing/2014/main" id="{8D042504-97B6-451E-98F4-3D2B78B5DE6B}"/>
              </a:ext>
            </a:extLst>
          </p:cNvPr>
          <p:cNvSpPr>
            <a:spLocks noGrp="1"/>
          </p:cNvSpPr>
          <p:nvPr>
            <p:ph type="sldNum" sz="quarter" idx="12"/>
          </p:nvPr>
        </p:nvSpPr>
        <p:spPr/>
        <p:txBody>
          <a:bodyPr/>
          <a:lstStyle/>
          <a:p>
            <a:fld id="{F5ECBF24-AD54-4E1A-AEB0-F65595FB36B2}" type="slidenum">
              <a:rPr lang="zh-CN" altLang="en-US" smtClean="0"/>
              <a:t>15</a:t>
            </a:fld>
            <a:endParaRPr lang="zh-CN" altLang="en-US" dirty="0"/>
          </a:p>
        </p:txBody>
      </p:sp>
    </p:spTree>
    <p:extLst>
      <p:ext uri="{BB962C8B-B14F-4D97-AF65-F5344CB8AC3E}">
        <p14:creationId xmlns:p14="http://schemas.microsoft.com/office/powerpoint/2010/main" val="17161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12D3C-F0A6-44B2-8362-AD55FCBBCDB1}"/>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1A5790E2-0EAF-4D8F-B31D-C0BB51BABED5}"/>
              </a:ext>
            </a:extLst>
          </p:cNvPr>
          <p:cNvSpPr>
            <a:spLocks noGrp="1"/>
          </p:cNvSpPr>
          <p:nvPr>
            <p:ph idx="1"/>
          </p:nvPr>
        </p:nvSpPr>
        <p:spPr/>
        <p:txBody>
          <a:bodyPr/>
          <a:lstStyle/>
          <a:p>
            <a:pPr>
              <a:spcBef>
                <a:spcPct val="25000"/>
              </a:spcBef>
              <a:buNone/>
            </a:pP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诞生于</a:t>
            </a:r>
            <a:r>
              <a:rPr lang="en-US" altLang="zh-CN" dirty="0">
                <a:latin typeface="隶书" panose="02010509060101010101" pitchFamily="49" charset="-122"/>
                <a:ea typeface="隶书" panose="02010509060101010101" pitchFamily="49" charset="-122"/>
              </a:rPr>
              <a:t>1956</a:t>
            </a:r>
            <a:r>
              <a:rPr lang="zh-CN" altLang="en-US" dirty="0">
                <a:latin typeface="隶书" panose="02010509060101010101" pitchFamily="49" charset="-122"/>
                <a:ea typeface="隶书" panose="02010509060101010101" pitchFamily="49" charset="-122"/>
              </a:rPr>
              <a:t>年，人工智能获得很大发展，已引起纵多学科和不同专业背景学者们的日益重视，成为一门广泛的交叉和前沿学科。有一些重大问题一直是研究和争执的核心。包括：</a:t>
            </a:r>
          </a:p>
          <a:p>
            <a:pPr>
              <a:spcBef>
                <a:spcPct val="25000"/>
              </a:spcBef>
              <a:buNone/>
            </a:pPr>
            <a:r>
              <a:rPr lang="zh-CN" altLang="en-US" dirty="0">
                <a:latin typeface="隶书" panose="02010509060101010101" pitchFamily="49" charset="-122"/>
                <a:ea typeface="隶书" panose="02010509060101010101" pitchFamily="49" charset="-122"/>
              </a:rPr>
              <a:t>    人工智能的本质是什么？</a:t>
            </a:r>
          </a:p>
          <a:p>
            <a:pPr>
              <a:spcBef>
                <a:spcPct val="25000"/>
              </a:spcBef>
              <a:buNone/>
            </a:pPr>
            <a:r>
              <a:rPr lang="zh-CN" altLang="en-US" dirty="0">
                <a:latin typeface="隶书" panose="02010509060101010101" pitchFamily="49" charset="-122"/>
                <a:ea typeface="隶书" panose="02010509060101010101" pitchFamily="49" charset="-122"/>
              </a:rPr>
              <a:t>    核心研究内容是什么？ 是科学还是技术？</a:t>
            </a:r>
          </a:p>
          <a:p>
            <a:pPr>
              <a:spcBef>
                <a:spcPct val="25000"/>
              </a:spcBef>
              <a:buNone/>
            </a:pPr>
            <a:r>
              <a:rPr lang="zh-CN" altLang="en-US" dirty="0">
                <a:latin typeface="隶书" panose="02010509060101010101" pitchFamily="49" charset="-122"/>
                <a:ea typeface="隶书" panose="02010509060101010101" pitchFamily="49" charset="-122"/>
              </a:rPr>
              <a:t>    能否实现？怎样实现？何时能够实现？</a:t>
            </a:r>
            <a:endParaRPr lang="zh-CN" altLang="en-US" dirty="0"/>
          </a:p>
        </p:txBody>
      </p:sp>
      <p:sp>
        <p:nvSpPr>
          <p:cNvPr id="4" name="灯片编号占位符 3">
            <a:extLst>
              <a:ext uri="{FF2B5EF4-FFF2-40B4-BE49-F238E27FC236}">
                <a16:creationId xmlns:a16="http://schemas.microsoft.com/office/drawing/2014/main" id="{27DD4DA8-666C-4E78-866A-8313BB42535A}"/>
              </a:ext>
            </a:extLst>
          </p:cNvPr>
          <p:cNvSpPr>
            <a:spLocks noGrp="1"/>
          </p:cNvSpPr>
          <p:nvPr>
            <p:ph type="sldNum" sz="quarter" idx="12"/>
          </p:nvPr>
        </p:nvSpPr>
        <p:spPr/>
        <p:txBody>
          <a:bodyPr/>
          <a:lstStyle/>
          <a:p>
            <a:fld id="{F5ECBF24-AD54-4E1A-AEB0-F65595FB36B2}" type="slidenum">
              <a:rPr lang="zh-CN" altLang="en-US" smtClean="0"/>
              <a:t>16</a:t>
            </a:fld>
            <a:endParaRPr lang="zh-CN" altLang="en-US" dirty="0"/>
          </a:p>
        </p:txBody>
      </p:sp>
    </p:spTree>
    <p:extLst>
      <p:ext uri="{BB962C8B-B14F-4D97-AF65-F5344CB8AC3E}">
        <p14:creationId xmlns:p14="http://schemas.microsoft.com/office/powerpoint/2010/main" val="2490440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61DB9-C416-4A45-A012-9AB9283DA3FC}"/>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6D39236F-58B7-4046-BD65-B7262EAC3AD5}"/>
              </a:ext>
            </a:extLst>
          </p:cNvPr>
          <p:cNvSpPr>
            <a:spLocks noGrp="1"/>
          </p:cNvSpPr>
          <p:nvPr>
            <p:ph idx="1"/>
          </p:nvPr>
        </p:nvSpPr>
        <p:spPr/>
        <p:txBody>
          <a:bodyPr>
            <a:normAutofit lnSpcReduction="10000"/>
          </a:bodyPr>
          <a:lstStyle/>
          <a:p>
            <a:pPr>
              <a:spcBef>
                <a:spcPct val="10000"/>
              </a:spcBef>
            </a:pPr>
            <a:r>
              <a:rPr lang="zh-CN" altLang="en-US" dirty="0">
                <a:solidFill>
                  <a:schemeClr val="accent1"/>
                </a:solidFill>
                <a:latin typeface="隶书" panose="02010509060101010101" pitchFamily="49" charset="-122"/>
                <a:ea typeface="隶书" panose="02010509060101010101" pitchFamily="49" charset="-122"/>
              </a:rPr>
              <a:t>定义</a:t>
            </a:r>
            <a:r>
              <a:rPr lang="en-US" altLang="zh-CN" dirty="0">
                <a:solidFill>
                  <a:schemeClr val="accent1"/>
                </a:solidFill>
                <a:latin typeface="隶书" panose="02010509060101010101" pitchFamily="49" charset="-122"/>
                <a:ea typeface="隶书" panose="02010509060101010101" pitchFamily="49" charset="-122"/>
              </a:rPr>
              <a:t>1</a:t>
            </a:r>
            <a:r>
              <a:rPr lang="zh-CN" altLang="en-US" dirty="0">
                <a:solidFill>
                  <a:schemeClr val="accent1"/>
                </a:solidFill>
                <a:latin typeface="隶书" panose="02010509060101010101" pitchFamily="49" charset="-122"/>
                <a:ea typeface="隶书" panose="02010509060101010101" pitchFamily="49" charset="-122"/>
              </a:rPr>
              <a:t>、（智能机器</a:t>
            </a:r>
            <a:r>
              <a:rPr lang="en-US" altLang="zh-CN" dirty="0">
                <a:solidFill>
                  <a:schemeClr val="accent1"/>
                </a:solidFill>
                <a:latin typeface="隶书" panose="02010509060101010101" pitchFamily="49" charset="-122"/>
                <a:ea typeface="隶书" panose="02010509060101010101" pitchFamily="49" charset="-122"/>
              </a:rPr>
              <a:t>intelligent machine</a:t>
            </a:r>
            <a:r>
              <a:rPr lang="zh-CN" altLang="en-US" dirty="0">
                <a:solidFill>
                  <a:schemeClr val="accent1"/>
                </a:solidFill>
                <a:latin typeface="隶书" panose="02010509060101010101" pitchFamily="49" charset="-122"/>
                <a:ea typeface="隶书" panose="02010509060101010101" pitchFamily="49" charset="-122"/>
              </a:rPr>
              <a:t>）</a:t>
            </a:r>
          </a:p>
          <a:p>
            <a:pPr>
              <a:spcBef>
                <a:spcPct val="10000"/>
              </a:spcBef>
              <a:buNone/>
            </a:pPr>
            <a:r>
              <a:rPr lang="zh-CN" altLang="en-US" dirty="0">
                <a:latin typeface="隶书" panose="02010509060101010101" pitchFamily="49" charset="-122"/>
                <a:ea typeface="隶书" panose="02010509060101010101" pitchFamily="49" charset="-122"/>
              </a:rPr>
              <a:t>    能够在各类环境中自主地或交互地执行各种拟人任务的机器。</a:t>
            </a:r>
          </a:p>
          <a:p>
            <a:pPr>
              <a:spcBef>
                <a:spcPct val="10000"/>
              </a:spcBef>
            </a:pPr>
            <a:r>
              <a:rPr lang="zh-CN" altLang="en-US" dirty="0">
                <a:solidFill>
                  <a:schemeClr val="accent1"/>
                </a:solidFill>
                <a:latin typeface="隶书" panose="02010509060101010101" pitchFamily="49" charset="-122"/>
                <a:ea typeface="隶书" panose="02010509060101010101" pitchFamily="49" charset="-122"/>
              </a:rPr>
              <a:t>定义</a:t>
            </a:r>
            <a:r>
              <a:rPr lang="en-US" altLang="zh-CN" dirty="0">
                <a:solidFill>
                  <a:schemeClr val="accent1"/>
                </a:solidFill>
                <a:latin typeface="隶书" panose="02010509060101010101" pitchFamily="49" charset="-122"/>
                <a:ea typeface="隶书" panose="02010509060101010101" pitchFamily="49" charset="-122"/>
              </a:rPr>
              <a:t>2</a:t>
            </a:r>
            <a:r>
              <a:rPr lang="zh-CN" altLang="en-US" dirty="0">
                <a:solidFill>
                  <a:schemeClr val="accent1"/>
                </a:solidFill>
                <a:latin typeface="隶书" panose="02010509060101010101" pitchFamily="49" charset="-122"/>
                <a:ea typeface="隶书" panose="02010509060101010101" pitchFamily="49" charset="-122"/>
              </a:rPr>
              <a:t>、（人工智能（</a:t>
            </a:r>
            <a:r>
              <a:rPr lang="en-US" altLang="zh-CN" dirty="0">
                <a:solidFill>
                  <a:schemeClr val="accent1"/>
                </a:solidFill>
                <a:latin typeface="隶书" panose="02010509060101010101" pitchFamily="49" charset="-122"/>
                <a:ea typeface="隶书" panose="02010509060101010101" pitchFamily="49" charset="-122"/>
              </a:rPr>
              <a:t>AI</a:t>
            </a:r>
            <a:r>
              <a:rPr lang="zh-CN" altLang="en-US" dirty="0">
                <a:solidFill>
                  <a:schemeClr val="accent1"/>
                </a:solidFill>
                <a:latin typeface="隶书" panose="02010509060101010101" pitchFamily="49" charset="-122"/>
                <a:ea typeface="隶书" panose="02010509060101010101" pitchFamily="49" charset="-122"/>
              </a:rPr>
              <a:t>学科））</a:t>
            </a:r>
          </a:p>
          <a:p>
            <a:pPr>
              <a:spcBef>
                <a:spcPct val="10000"/>
              </a:spcBef>
              <a:buNone/>
            </a:pPr>
            <a:r>
              <a:rPr lang="zh-CN" altLang="en-US" dirty="0">
                <a:latin typeface="隶书" panose="02010509060101010101" pitchFamily="49" charset="-122"/>
                <a:ea typeface="隶书" panose="02010509060101010101" pitchFamily="49" charset="-122"/>
              </a:rPr>
              <a:t>    是计算机科学中涉及研究、设计和应用智能机器的一个分支。</a:t>
            </a:r>
          </a:p>
          <a:p>
            <a:pPr>
              <a:spcBef>
                <a:spcPct val="10000"/>
              </a:spcBef>
            </a:pPr>
            <a:r>
              <a:rPr lang="zh-CN" altLang="en-US" dirty="0">
                <a:solidFill>
                  <a:schemeClr val="accent1"/>
                </a:solidFill>
                <a:latin typeface="隶书" panose="02010509060101010101" pitchFamily="49" charset="-122"/>
                <a:ea typeface="隶书" panose="02010509060101010101" pitchFamily="49" charset="-122"/>
              </a:rPr>
              <a:t>定义</a:t>
            </a:r>
            <a:r>
              <a:rPr lang="en-US" altLang="zh-CN" dirty="0">
                <a:solidFill>
                  <a:schemeClr val="accent1"/>
                </a:solidFill>
                <a:latin typeface="隶书" panose="02010509060101010101" pitchFamily="49" charset="-122"/>
                <a:ea typeface="隶书" panose="02010509060101010101" pitchFamily="49" charset="-122"/>
              </a:rPr>
              <a:t>3</a:t>
            </a:r>
            <a:r>
              <a:rPr lang="zh-CN" altLang="en-US" dirty="0">
                <a:solidFill>
                  <a:schemeClr val="accent1"/>
                </a:solidFill>
                <a:latin typeface="隶书" panose="02010509060101010101" pitchFamily="49" charset="-122"/>
                <a:ea typeface="隶书" panose="02010509060101010101" pitchFamily="49" charset="-122"/>
              </a:rPr>
              <a:t>、（人工智能（能力））</a:t>
            </a:r>
          </a:p>
          <a:p>
            <a:pPr>
              <a:spcBef>
                <a:spcPct val="10000"/>
              </a:spcBef>
              <a:buNone/>
            </a:pPr>
            <a:r>
              <a:rPr lang="zh-CN" altLang="en-US" dirty="0">
                <a:latin typeface="隶书" panose="02010509060101010101" pitchFamily="49" charset="-122"/>
                <a:ea typeface="隶书" panose="02010509060101010101" pitchFamily="49" charset="-122"/>
              </a:rPr>
              <a:t>    是智能机器所执行的通常与人类智能有关的智能行为，如判断、推理、证明、识别、感知、理解、通信、设计、思考、规划、学习和问题求解等思维活动。</a:t>
            </a:r>
          </a:p>
          <a:p>
            <a:endParaRPr lang="zh-CN" altLang="en-US" dirty="0"/>
          </a:p>
        </p:txBody>
      </p:sp>
      <p:sp>
        <p:nvSpPr>
          <p:cNvPr id="4" name="灯片编号占位符 3">
            <a:extLst>
              <a:ext uri="{FF2B5EF4-FFF2-40B4-BE49-F238E27FC236}">
                <a16:creationId xmlns:a16="http://schemas.microsoft.com/office/drawing/2014/main" id="{94F4AFDF-92A3-4FD8-90A0-A0E538260E2E}"/>
              </a:ext>
            </a:extLst>
          </p:cNvPr>
          <p:cNvSpPr>
            <a:spLocks noGrp="1"/>
          </p:cNvSpPr>
          <p:nvPr>
            <p:ph type="sldNum" sz="quarter" idx="12"/>
          </p:nvPr>
        </p:nvSpPr>
        <p:spPr/>
        <p:txBody>
          <a:bodyPr/>
          <a:lstStyle/>
          <a:p>
            <a:fld id="{F5ECBF24-AD54-4E1A-AEB0-F65595FB36B2}" type="slidenum">
              <a:rPr lang="zh-CN" altLang="en-US" smtClean="0"/>
              <a:t>17</a:t>
            </a:fld>
            <a:endParaRPr lang="zh-CN" altLang="en-US" dirty="0"/>
          </a:p>
        </p:txBody>
      </p:sp>
    </p:spTree>
    <p:extLst>
      <p:ext uri="{BB962C8B-B14F-4D97-AF65-F5344CB8AC3E}">
        <p14:creationId xmlns:p14="http://schemas.microsoft.com/office/powerpoint/2010/main" val="324071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E5FC8-3577-4812-95C3-7ED5C904CDC4}"/>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1FEBFF39-9913-4AD2-9504-E6721AEF059F}"/>
              </a:ext>
            </a:extLst>
          </p:cNvPr>
          <p:cNvSpPr>
            <a:spLocks noGrp="1"/>
          </p:cNvSpPr>
          <p:nvPr>
            <p:ph idx="1"/>
          </p:nvPr>
        </p:nvSpPr>
        <p:spPr/>
        <p:txBody>
          <a:bodyPr/>
          <a:lstStyle/>
          <a:p>
            <a:pPr>
              <a:spcBef>
                <a:spcPct val="10000"/>
              </a:spcBef>
            </a:pPr>
            <a:r>
              <a:rPr lang="zh-CN" altLang="en-US" dirty="0">
                <a:latin typeface="隶书" panose="02010509060101010101" pitchFamily="49" charset="-122"/>
                <a:ea typeface="隶书" panose="02010509060101010101" pitchFamily="49" charset="-122"/>
              </a:rPr>
              <a:t>起源与发展</a:t>
            </a:r>
          </a:p>
          <a:p>
            <a:pPr>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20</a:t>
            </a:r>
            <a:r>
              <a:rPr lang="zh-CN" altLang="en-US" dirty="0">
                <a:latin typeface="隶书" panose="02010509060101010101" pitchFamily="49" charset="-122"/>
                <a:ea typeface="隶书" panose="02010509060101010101" pitchFamily="49" charset="-122"/>
              </a:rPr>
              <a:t>世纪</a:t>
            </a:r>
            <a:r>
              <a:rPr lang="en-US" altLang="zh-CN" dirty="0">
                <a:latin typeface="隶书" panose="02010509060101010101" pitchFamily="49" charset="-122"/>
                <a:ea typeface="隶书" panose="02010509060101010101" pitchFamily="49" charset="-122"/>
              </a:rPr>
              <a:t>30</a:t>
            </a:r>
            <a:r>
              <a:rPr lang="zh-CN" altLang="en-US" dirty="0">
                <a:latin typeface="隶书" panose="02010509060101010101" pitchFamily="49" charset="-122"/>
                <a:ea typeface="隶书" panose="02010509060101010101" pitchFamily="49" charset="-122"/>
              </a:rPr>
              <a:t>年代和</a:t>
            </a:r>
            <a:r>
              <a:rPr lang="en-US" altLang="zh-CN" dirty="0">
                <a:latin typeface="隶书" panose="02010509060101010101" pitchFamily="49" charset="-122"/>
                <a:ea typeface="隶书" panose="02010509060101010101" pitchFamily="49" charset="-122"/>
              </a:rPr>
              <a:t>40</a:t>
            </a:r>
            <a:r>
              <a:rPr lang="zh-CN" altLang="en-US" dirty="0">
                <a:latin typeface="隶书" panose="02010509060101010101" pitchFamily="49" charset="-122"/>
                <a:ea typeface="隶书" panose="02010509060101010101" pitchFamily="49" charset="-122"/>
              </a:rPr>
              <a:t>年代：数理逻辑和关于计算的新思想：</a:t>
            </a:r>
          </a:p>
          <a:p>
            <a:pPr>
              <a:buClr>
                <a:schemeClr val="hlink"/>
              </a:buClr>
              <a:buSzPct val="80000"/>
              <a:buNone/>
            </a:pPr>
            <a:r>
              <a:rPr lang="zh-CN" altLang="en-US" dirty="0">
                <a:latin typeface="隶书" panose="02010509060101010101" pitchFamily="49" charset="-122"/>
                <a:ea typeface="隶书" panose="02010509060101010101" pitchFamily="49" charset="-122"/>
              </a:rPr>
              <a:t>    推理的某些方面可以用比较简单的结构加以形式化，逻辑推理的数学公式就为人们建立了计算与智能关系的概念</a:t>
            </a:r>
          </a:p>
          <a:p>
            <a:pPr>
              <a:buClr>
                <a:schemeClr val="hlink"/>
              </a:buClr>
              <a:buSzPct val="80000"/>
              <a:buNone/>
            </a:pPr>
            <a:r>
              <a:rPr lang="zh-CN" altLang="en-US" dirty="0">
                <a:latin typeface="隶书" panose="02010509060101010101" pitchFamily="49" charset="-122"/>
                <a:ea typeface="隶书" panose="02010509060101010101" pitchFamily="49" charset="-122"/>
              </a:rPr>
              <a:t>    丘奇、图灵和其他一些关于计算本质的思想，提供了形式推理概念与即将发明的计算机之间的联系</a:t>
            </a:r>
          </a:p>
          <a:p>
            <a:pPr>
              <a:spcBef>
                <a:spcPct val="10000"/>
              </a:spcBef>
              <a:buNone/>
            </a:pPr>
            <a:endParaRPr lang="en-US" altLang="zh-CN" dirty="0">
              <a:latin typeface="隶书" panose="02010509060101010101" pitchFamily="49" charset="-122"/>
              <a:ea typeface="隶书"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0CDEA03F-6E20-4D2A-9FDF-3DFDD8DCB2A1}"/>
              </a:ext>
            </a:extLst>
          </p:cNvPr>
          <p:cNvSpPr>
            <a:spLocks noGrp="1"/>
          </p:cNvSpPr>
          <p:nvPr>
            <p:ph type="sldNum" sz="quarter" idx="12"/>
          </p:nvPr>
        </p:nvSpPr>
        <p:spPr/>
        <p:txBody>
          <a:bodyPr/>
          <a:lstStyle/>
          <a:p>
            <a:fld id="{F5ECBF24-AD54-4E1A-AEB0-F65595FB36B2}" type="slidenum">
              <a:rPr lang="zh-CN" altLang="en-US" smtClean="0"/>
              <a:t>18</a:t>
            </a:fld>
            <a:endParaRPr lang="zh-CN" altLang="en-US" dirty="0"/>
          </a:p>
        </p:txBody>
      </p:sp>
    </p:spTree>
    <p:extLst>
      <p:ext uri="{BB962C8B-B14F-4D97-AF65-F5344CB8AC3E}">
        <p14:creationId xmlns:p14="http://schemas.microsoft.com/office/powerpoint/2010/main" val="140710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4438D-17B8-42B7-9A5F-5F733BEB0AE5}"/>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B61BD4C6-4A84-4E3A-AC7D-859A940964BC}"/>
              </a:ext>
            </a:extLst>
          </p:cNvPr>
          <p:cNvSpPr>
            <a:spLocks noGrp="1"/>
          </p:cNvSpPr>
          <p:nvPr>
            <p:ph idx="1"/>
          </p:nvPr>
        </p:nvSpPr>
        <p:spPr/>
        <p:txBody>
          <a:bodyPr>
            <a:normAutofit fontScale="92500" lnSpcReduction="10000"/>
          </a:bodyPr>
          <a:lstStyle/>
          <a:p>
            <a:pPr>
              <a:spcBef>
                <a:spcPct val="10000"/>
              </a:spcBef>
            </a:pPr>
            <a:r>
              <a:rPr lang="zh-CN" altLang="en-US" dirty="0">
                <a:latin typeface="隶书" panose="02010509060101010101" pitchFamily="49" charset="-122"/>
                <a:ea typeface="隶书" panose="02010509060101010101" pitchFamily="49" charset="-122"/>
              </a:rPr>
              <a:t>起源与发展</a:t>
            </a:r>
          </a:p>
          <a:p>
            <a:pPr>
              <a:lnSpc>
                <a:spcPct val="115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1956</a:t>
            </a:r>
            <a:r>
              <a:rPr lang="zh-CN" altLang="en-US" dirty="0">
                <a:latin typeface="隶书" panose="02010509060101010101" pitchFamily="49" charset="-122"/>
                <a:ea typeface="隶书" panose="02010509060101010101" pitchFamily="49" charset="-122"/>
              </a:rPr>
              <a:t>年美国的几位心理学家、数学家、计算机科学家、信息论学家在</a:t>
            </a:r>
            <a:r>
              <a:rPr lang="en-US" altLang="zh-CN" dirty="0">
                <a:latin typeface="隶书" panose="02010509060101010101" pitchFamily="49" charset="-122"/>
                <a:ea typeface="隶书" panose="02010509060101010101" pitchFamily="49" charset="-122"/>
              </a:rPr>
              <a:t>Dartmouth</a:t>
            </a:r>
            <a:r>
              <a:rPr lang="zh-CN" altLang="en-US" dirty="0">
                <a:latin typeface="隶书" panose="02010509060101010101" pitchFamily="49" charset="-122"/>
                <a:ea typeface="隶书" panose="02010509060101010101" pitchFamily="49" charset="-122"/>
              </a:rPr>
              <a:t>大学召开了会议，提出了人工智能这一学科</a:t>
            </a:r>
            <a:endParaRPr lang="en-US" altLang="zh-CN" dirty="0">
              <a:latin typeface="隶书" panose="02010509060101010101" pitchFamily="49" charset="-122"/>
              <a:ea typeface="隶书" panose="02010509060101010101" pitchFamily="49" charset="-122"/>
            </a:endParaRPr>
          </a:p>
          <a:p>
            <a:pPr>
              <a:lnSpc>
                <a:spcPct val="115000"/>
              </a:lnSpc>
              <a:buClr>
                <a:schemeClr val="hlink"/>
              </a:buClr>
              <a:buSzPct val="80000"/>
              <a:buNone/>
            </a:pP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现在就认为人工智能学科是</a:t>
            </a:r>
            <a:r>
              <a:rPr lang="en-US" altLang="zh-CN" dirty="0">
                <a:latin typeface="隶书" panose="02010509060101010101" pitchFamily="49" charset="-122"/>
                <a:ea typeface="隶书" panose="02010509060101010101" pitchFamily="49" charset="-122"/>
              </a:rPr>
              <a:t>1956</a:t>
            </a:r>
            <a:r>
              <a:rPr lang="zh-CN" altLang="en-US" dirty="0">
                <a:latin typeface="隶书" panose="02010509060101010101" pitchFamily="49" charset="-122"/>
                <a:ea typeface="隶书" panose="02010509060101010101" pitchFamily="49" charset="-122"/>
              </a:rPr>
              <a:t>年建立的，已有</a:t>
            </a:r>
            <a:r>
              <a:rPr lang="en-US" altLang="zh-CN" dirty="0">
                <a:latin typeface="隶书" panose="02010509060101010101" pitchFamily="49" charset="-122"/>
                <a:ea typeface="隶书" panose="02010509060101010101" pitchFamily="49" charset="-122"/>
              </a:rPr>
              <a:t>60</a:t>
            </a:r>
            <a:r>
              <a:rPr lang="zh-CN" altLang="en-US" dirty="0">
                <a:latin typeface="隶书" panose="02010509060101010101" pitchFamily="49" charset="-122"/>
                <a:ea typeface="隶书" panose="02010509060101010101" pitchFamily="49" charset="-122"/>
              </a:rPr>
              <a:t>年的历史。</a:t>
            </a:r>
          </a:p>
          <a:p>
            <a:pPr>
              <a:lnSpc>
                <a:spcPct val="115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50</a:t>
            </a:r>
            <a:r>
              <a:rPr lang="zh-CN" altLang="en-US" dirty="0">
                <a:latin typeface="隶书" panose="02010509060101010101" pitchFamily="49" charset="-122"/>
                <a:ea typeface="隶书" panose="02010509060101010101" pitchFamily="49" charset="-122"/>
              </a:rPr>
              <a:t>年代以游戏、博奕为对象开始了人工智能的研究 </a:t>
            </a:r>
          </a:p>
          <a:p>
            <a:pPr>
              <a:buClr>
                <a:schemeClr val="hlink"/>
              </a:buClr>
              <a:buSzPct val="80000"/>
              <a:buNone/>
            </a:pPr>
            <a:r>
              <a:rPr lang="zh-CN" altLang="en-US" dirty="0">
                <a:latin typeface="隶书" panose="02010509060101010101" pitchFamily="49" charset="-122"/>
                <a:ea typeface="隶书" panose="02010509060101010101" pitchFamily="49" charset="-122"/>
              </a:rPr>
              <a:t>    </a:t>
            </a:r>
          </a:p>
          <a:p>
            <a:endParaRPr lang="zh-CN" altLang="en-US" dirty="0"/>
          </a:p>
        </p:txBody>
      </p:sp>
      <p:sp>
        <p:nvSpPr>
          <p:cNvPr id="4" name="灯片编号占位符 3">
            <a:extLst>
              <a:ext uri="{FF2B5EF4-FFF2-40B4-BE49-F238E27FC236}">
                <a16:creationId xmlns:a16="http://schemas.microsoft.com/office/drawing/2014/main" id="{1ED4341B-15C4-4248-B0F0-E92989AE7E39}"/>
              </a:ext>
            </a:extLst>
          </p:cNvPr>
          <p:cNvSpPr>
            <a:spLocks noGrp="1"/>
          </p:cNvSpPr>
          <p:nvPr>
            <p:ph type="sldNum" sz="quarter" idx="12"/>
          </p:nvPr>
        </p:nvSpPr>
        <p:spPr/>
        <p:txBody>
          <a:bodyPr/>
          <a:lstStyle/>
          <a:p>
            <a:fld id="{F5ECBF24-AD54-4E1A-AEB0-F65595FB36B2}" type="slidenum">
              <a:rPr lang="zh-CN" altLang="en-US" smtClean="0"/>
              <a:t>19</a:t>
            </a:fld>
            <a:endParaRPr lang="zh-CN" altLang="en-US" dirty="0"/>
          </a:p>
        </p:txBody>
      </p:sp>
    </p:spTree>
    <p:extLst>
      <p:ext uri="{BB962C8B-B14F-4D97-AF65-F5344CB8AC3E}">
        <p14:creationId xmlns:p14="http://schemas.microsoft.com/office/powerpoint/2010/main" val="312115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p:txBody>
          <a:bodyPr/>
          <a:lstStyle/>
          <a:p>
            <a:r>
              <a:rPr lang="zh-CN" altLang="en-US" dirty="0"/>
              <a:t>姓名：陈文亮</a:t>
            </a:r>
            <a:endParaRPr lang="en-US" altLang="zh-CN" dirty="0"/>
          </a:p>
          <a:p>
            <a:r>
              <a:rPr lang="zh-CN" altLang="en-US" dirty="0"/>
              <a:t>电子邮件：</a:t>
            </a:r>
            <a:r>
              <a:rPr lang="en-US" altLang="zh-CN" dirty="0"/>
              <a:t>wlchen at suda.edu.cn</a:t>
            </a:r>
          </a:p>
          <a:p>
            <a:r>
              <a:rPr lang="zh-CN" altLang="en-US" dirty="0"/>
              <a:t>个人主页：</a:t>
            </a:r>
            <a:r>
              <a:rPr lang="en-US" altLang="zh-CN" dirty="0"/>
              <a:t>http://hlt.suda.edu.cn/</a:t>
            </a:r>
            <a:endParaRPr lang="en-US" altLang="zh-CN" sz="2000" dirty="0"/>
          </a:p>
          <a:p>
            <a:r>
              <a:rPr lang="zh-CN" altLang="en-US" dirty="0"/>
              <a:t>隶属单位：苏州大学计算机学院</a:t>
            </a:r>
            <a:br>
              <a:rPr lang="en-US" altLang="zh-CN" dirty="0"/>
            </a:br>
            <a:r>
              <a:rPr lang="en-US" altLang="zh-CN" dirty="0"/>
              <a:t>                      /</a:t>
            </a:r>
            <a:r>
              <a:rPr lang="zh-CN" altLang="en-US" dirty="0"/>
              <a:t>人类语言技术研究所</a:t>
            </a:r>
            <a:endParaRPr lang="en-US" altLang="zh-CN" dirty="0"/>
          </a:p>
          <a:p>
            <a:r>
              <a:rPr lang="zh-CN" altLang="en-US" dirty="0"/>
              <a:t>研究工作：人工智能</a:t>
            </a:r>
            <a:r>
              <a:rPr lang="en-US" altLang="zh-CN" dirty="0"/>
              <a:t>-&gt;</a:t>
            </a:r>
            <a:r>
              <a:rPr lang="zh-CN" altLang="en-US" dirty="0"/>
              <a:t>自然语言处理</a:t>
            </a:r>
            <a:r>
              <a:rPr lang="en-US" altLang="zh-CN" dirty="0"/>
              <a:t>-&gt;</a:t>
            </a:r>
            <a:r>
              <a:rPr lang="zh-CN" altLang="en-US" dirty="0"/>
              <a:t>信息抽取、知识图谱、问答系统</a:t>
            </a:r>
          </a:p>
        </p:txBody>
      </p:sp>
      <p:sp>
        <p:nvSpPr>
          <p:cNvPr id="4" name="灯片编号占位符 3"/>
          <p:cNvSpPr>
            <a:spLocks noGrp="1"/>
          </p:cNvSpPr>
          <p:nvPr>
            <p:ph type="sldNum" sz="quarter" idx="12"/>
          </p:nvPr>
        </p:nvSpPr>
        <p:spPr/>
        <p:txBody>
          <a:bodyPr/>
          <a:lstStyle/>
          <a:p>
            <a:fld id="{F5ECBF24-AD54-4E1A-AEB0-F65595FB36B2}" type="slidenum">
              <a:rPr lang="zh-CN" altLang="en-US" smtClean="0"/>
              <a:t>2</a:t>
            </a:fld>
            <a:endParaRPr lang="zh-CN" altLang="en-US"/>
          </a:p>
        </p:txBody>
      </p:sp>
    </p:spTree>
    <p:extLst>
      <p:ext uri="{BB962C8B-B14F-4D97-AF65-F5344CB8AC3E}">
        <p14:creationId xmlns:p14="http://schemas.microsoft.com/office/powerpoint/2010/main" val="462126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925F4-E636-43D4-B825-95ADD2FFB734}"/>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8AC91493-E4B9-40B5-9780-66D0DA7F8A8F}"/>
              </a:ext>
            </a:extLst>
          </p:cNvPr>
          <p:cNvSpPr>
            <a:spLocks noGrp="1"/>
          </p:cNvSpPr>
          <p:nvPr>
            <p:ph idx="1"/>
          </p:nvPr>
        </p:nvSpPr>
        <p:spPr/>
        <p:txBody>
          <a:bodyPr>
            <a:normAutofit lnSpcReduction="10000"/>
          </a:bodyPr>
          <a:lstStyle/>
          <a:p>
            <a:pPr>
              <a:spcBef>
                <a:spcPct val="10000"/>
              </a:spcBef>
            </a:pPr>
            <a:r>
              <a:rPr lang="zh-CN" altLang="en-US" dirty="0">
                <a:latin typeface="隶书" panose="02010509060101010101" pitchFamily="49" charset="-122"/>
                <a:ea typeface="隶书" panose="02010509060101010101" pitchFamily="49" charset="-122"/>
              </a:rPr>
              <a:t>起源与发展</a:t>
            </a:r>
          </a:p>
          <a:p>
            <a:pPr>
              <a:lnSpc>
                <a:spcPct val="110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60</a:t>
            </a:r>
            <a:r>
              <a:rPr lang="zh-CN" altLang="en-US" dirty="0">
                <a:latin typeface="隶书" panose="02010509060101010101" pitchFamily="49" charset="-122"/>
                <a:ea typeface="隶书" panose="02010509060101010101" pitchFamily="49" charset="-122"/>
              </a:rPr>
              <a:t>年代前期以搜索方法、一般问题求解的研究为主。 </a:t>
            </a:r>
            <a:r>
              <a:rPr lang="en-US" altLang="zh-CN" dirty="0">
                <a:latin typeface="隶书" panose="02010509060101010101" pitchFamily="49" charset="-122"/>
                <a:ea typeface="隶书" panose="02010509060101010101" pitchFamily="49" charset="-122"/>
              </a:rPr>
              <a:t>60</a:t>
            </a:r>
            <a:r>
              <a:rPr lang="zh-CN" altLang="en-US" dirty="0">
                <a:latin typeface="隶书" panose="02010509060101010101" pitchFamily="49" charset="-122"/>
                <a:ea typeface="隶书" panose="02010509060101010101" pitchFamily="49" charset="-122"/>
              </a:rPr>
              <a:t>年代后期，机器定理证明取得重大进展，对规划问题也作了研究</a:t>
            </a:r>
          </a:p>
          <a:p>
            <a:pPr>
              <a:lnSpc>
                <a:spcPct val="110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1969</a:t>
            </a:r>
            <a:r>
              <a:rPr lang="zh-CN" altLang="en-US" dirty="0">
                <a:latin typeface="隶书" panose="02010509060101010101" pitchFamily="49" charset="-122"/>
                <a:ea typeface="隶书" panose="02010509060101010101" pitchFamily="49" charset="-122"/>
              </a:rPr>
              <a:t>年召开了第一届国际人工智能联合会议（</a:t>
            </a:r>
            <a:r>
              <a:rPr lang="en-US" altLang="zh-CN" dirty="0">
                <a:latin typeface="隶书" panose="02010509060101010101" pitchFamily="49" charset="-122"/>
                <a:ea typeface="隶书" panose="02010509060101010101" pitchFamily="49" charset="-122"/>
              </a:rPr>
              <a:t>IJCAI</a:t>
            </a: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此后每两年召开一次（现在是一年一次）</a:t>
            </a:r>
          </a:p>
          <a:p>
            <a:pPr>
              <a:lnSpc>
                <a:spcPct val="110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1970</a:t>
            </a:r>
            <a:r>
              <a:rPr lang="zh-CN" altLang="en-US" dirty="0">
                <a:latin typeface="隶书" panose="02010509060101010101" pitchFamily="49" charset="-122"/>
                <a:ea typeface="隶书" panose="02010509060101010101" pitchFamily="49" charset="-122"/>
              </a:rPr>
              <a:t>年</a:t>
            </a:r>
            <a:r>
              <a:rPr lang="zh-CN" altLang="en-US" dirty="0">
                <a:latin typeface="Arial" panose="020B0604020202020204" pitchFamily="34" charset="0"/>
                <a:ea typeface="隶书" panose="02010509060101010101" pitchFamily="49" charset="-122"/>
              </a:rPr>
              <a:t>“</a:t>
            </a:r>
            <a:r>
              <a:rPr lang="en-US" altLang="zh-CN" dirty="0">
                <a:latin typeface="隶书" panose="02010509060101010101" pitchFamily="49" charset="-122"/>
                <a:ea typeface="隶书" panose="02010509060101010101" pitchFamily="49" charset="-122"/>
              </a:rPr>
              <a:t>International Journal of AI</a:t>
            </a:r>
            <a:r>
              <a:rPr lang="en-US" altLang="zh-CN" dirty="0">
                <a:latin typeface="Arial" panose="020B0604020202020204" pitchFamily="34" charset="0"/>
                <a:ea typeface="隶书" panose="02010509060101010101" pitchFamily="49" charset="-122"/>
              </a:rPr>
              <a:t>”</a:t>
            </a:r>
            <a:r>
              <a:rPr lang="zh-CN" altLang="en-US" dirty="0">
                <a:latin typeface="隶书" panose="02010509060101010101" pitchFamily="49" charset="-122"/>
                <a:ea typeface="隶书" panose="02010509060101010101" pitchFamily="49" charset="-122"/>
              </a:rPr>
              <a:t>创刊</a:t>
            </a:r>
          </a:p>
          <a:p>
            <a:pPr>
              <a:lnSpc>
                <a:spcPct val="110000"/>
              </a:lnSpc>
              <a:buClr>
                <a:schemeClr val="hlink"/>
              </a:buClr>
              <a:buSzPct val="80000"/>
              <a:buNone/>
            </a:pPr>
            <a:endParaRPr lang="en-US" altLang="zh-CN" dirty="0">
              <a:latin typeface="隶书" panose="02010509060101010101" pitchFamily="49" charset="-122"/>
              <a:ea typeface="隶书"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61D1870A-3384-4147-8142-D8D4834E938A}"/>
              </a:ext>
            </a:extLst>
          </p:cNvPr>
          <p:cNvSpPr>
            <a:spLocks noGrp="1"/>
          </p:cNvSpPr>
          <p:nvPr>
            <p:ph type="sldNum" sz="quarter" idx="12"/>
          </p:nvPr>
        </p:nvSpPr>
        <p:spPr/>
        <p:txBody>
          <a:bodyPr/>
          <a:lstStyle/>
          <a:p>
            <a:fld id="{F5ECBF24-AD54-4E1A-AEB0-F65595FB36B2}" type="slidenum">
              <a:rPr lang="zh-CN" altLang="en-US" smtClean="0"/>
              <a:t>20</a:t>
            </a:fld>
            <a:endParaRPr lang="zh-CN" altLang="en-US" dirty="0"/>
          </a:p>
        </p:txBody>
      </p:sp>
    </p:spTree>
    <p:extLst>
      <p:ext uri="{BB962C8B-B14F-4D97-AF65-F5344CB8AC3E}">
        <p14:creationId xmlns:p14="http://schemas.microsoft.com/office/powerpoint/2010/main" val="215289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7FF07-3F8C-41C3-8577-5CB74B9E194C}"/>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9AFCDA71-1F36-49CC-B51A-CFD80D9E23B1}"/>
              </a:ext>
            </a:extLst>
          </p:cNvPr>
          <p:cNvSpPr>
            <a:spLocks noGrp="1"/>
          </p:cNvSpPr>
          <p:nvPr>
            <p:ph idx="1"/>
          </p:nvPr>
        </p:nvSpPr>
        <p:spPr/>
        <p:txBody>
          <a:bodyPr>
            <a:normAutofit/>
          </a:bodyPr>
          <a:lstStyle/>
          <a:p>
            <a:pPr>
              <a:spcBef>
                <a:spcPct val="10000"/>
              </a:spcBef>
            </a:pPr>
            <a:r>
              <a:rPr lang="zh-CN" altLang="en-US" dirty="0">
                <a:latin typeface="隶书" panose="02010509060101010101" pitchFamily="49" charset="-122"/>
                <a:ea typeface="隶书" panose="02010509060101010101" pitchFamily="49" charset="-122"/>
              </a:rPr>
              <a:t>起源与发展</a:t>
            </a:r>
            <a:endParaRPr lang="en-US" altLang="zh-CN" dirty="0">
              <a:latin typeface="隶书" panose="02010509060101010101" pitchFamily="49" charset="-122"/>
              <a:ea typeface="隶书" panose="02010509060101010101" pitchFamily="49" charset="-122"/>
            </a:endParaRPr>
          </a:p>
          <a:p>
            <a:pPr lvl="1">
              <a:spcBef>
                <a:spcPct val="10000"/>
              </a:spcBef>
            </a:pPr>
            <a:r>
              <a:rPr lang="en-US" altLang="zh-CN" dirty="0">
                <a:latin typeface="隶书" panose="02010509060101010101" pitchFamily="49" charset="-122"/>
                <a:ea typeface="隶书" panose="02010509060101010101" pitchFamily="49" charset="-122"/>
              </a:rPr>
              <a:t>70</a:t>
            </a:r>
            <a:r>
              <a:rPr lang="zh-CN" altLang="en-US" dirty="0">
                <a:latin typeface="隶书" panose="02010509060101010101" pitchFamily="49" charset="-122"/>
                <a:ea typeface="隶书" panose="02010509060101010101" pitchFamily="49" charset="-122"/>
              </a:rPr>
              <a:t>年代前期，人工智能</a:t>
            </a:r>
            <a:r>
              <a:rPr lang="zh-CN" altLang="en-US" dirty="0">
                <a:highlight>
                  <a:srgbClr val="FFFF00"/>
                </a:highlight>
                <a:latin typeface="隶书" panose="02010509060101010101" pitchFamily="49" charset="-122"/>
                <a:ea typeface="隶书" panose="02010509060101010101" pitchFamily="49" charset="-122"/>
              </a:rPr>
              <a:t>受到责难</a:t>
            </a:r>
            <a:r>
              <a:rPr lang="zh-CN" altLang="en-US" dirty="0">
                <a:latin typeface="隶书" panose="02010509060101010101" pitchFamily="49" charset="-122"/>
                <a:ea typeface="隶书" panose="02010509060101010101" pitchFamily="49" charset="-122"/>
              </a:rPr>
              <a:t>。但人工智能学者仍进行了有成效的研究。以自然语言理解、知识表示的研究为主。特别是认识到仅靠推理是不够的，知识对于实现智能最为重要。</a:t>
            </a:r>
            <a:endParaRPr lang="en-US" altLang="zh-CN" dirty="0">
              <a:latin typeface="隶书" panose="02010509060101010101" pitchFamily="49" charset="-122"/>
              <a:ea typeface="隶书" panose="02010509060101010101" pitchFamily="49" charset="-122"/>
            </a:endParaRPr>
          </a:p>
          <a:p>
            <a:pPr lvl="1">
              <a:spcBef>
                <a:spcPct val="10000"/>
              </a:spcBef>
            </a:pPr>
            <a:r>
              <a:rPr lang="en-US" altLang="zh-CN" dirty="0">
                <a:latin typeface="隶书" panose="02010509060101010101" pitchFamily="49" charset="-122"/>
                <a:ea typeface="隶书" panose="02010509060101010101" pitchFamily="49" charset="-122"/>
              </a:rPr>
              <a:t>1972</a:t>
            </a:r>
            <a:r>
              <a:rPr lang="zh-CN" altLang="en-US" dirty="0">
                <a:latin typeface="隶书" panose="02010509060101010101" pitchFamily="49" charset="-122"/>
                <a:ea typeface="隶书" panose="02010509060101010101" pitchFamily="49" charset="-122"/>
              </a:rPr>
              <a:t>年</a:t>
            </a:r>
            <a:r>
              <a:rPr lang="en-US" altLang="zh-CN" dirty="0">
                <a:latin typeface="隶书" panose="02010509060101010101" pitchFamily="49" charset="-122"/>
                <a:ea typeface="隶书" panose="02010509060101010101" pitchFamily="49" charset="-122"/>
              </a:rPr>
              <a:t>Winograd</a:t>
            </a:r>
            <a:r>
              <a:rPr lang="zh-CN" altLang="en-US" dirty="0">
                <a:latin typeface="隶书" panose="02010509060101010101" pitchFamily="49" charset="-122"/>
                <a:ea typeface="隶书" panose="02010509060101010101" pitchFamily="49" charset="-122"/>
              </a:rPr>
              <a:t>发表了</a:t>
            </a:r>
            <a:r>
              <a:rPr lang="zh-CN" altLang="en-US" dirty="0">
                <a:highlight>
                  <a:srgbClr val="FFFF00"/>
                </a:highlight>
                <a:latin typeface="隶书" panose="02010509060101010101" pitchFamily="49" charset="-122"/>
                <a:ea typeface="隶书" panose="02010509060101010101" pitchFamily="49" charset="-122"/>
              </a:rPr>
              <a:t>自然语言理解系统</a:t>
            </a:r>
            <a:r>
              <a:rPr lang="en-US" altLang="zh-CN" dirty="0">
                <a:latin typeface="隶书" panose="02010509060101010101" pitchFamily="49" charset="-122"/>
                <a:ea typeface="隶书" panose="02010509060101010101" pitchFamily="49" charset="-122"/>
              </a:rPr>
              <a:t>SHRDLV</a:t>
            </a: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1973</a:t>
            </a:r>
            <a:r>
              <a:rPr lang="zh-CN" altLang="en-US" dirty="0">
                <a:latin typeface="隶书" panose="02010509060101010101" pitchFamily="49" charset="-122"/>
                <a:ea typeface="隶书" panose="02010509060101010101" pitchFamily="49" charset="-122"/>
              </a:rPr>
              <a:t>年</a:t>
            </a:r>
            <a:r>
              <a:rPr lang="en-US" altLang="zh-CN" dirty="0" err="1">
                <a:latin typeface="隶书" panose="02010509060101010101" pitchFamily="49" charset="-122"/>
                <a:ea typeface="隶书" panose="02010509060101010101" pitchFamily="49" charset="-122"/>
              </a:rPr>
              <a:t>Schank</a:t>
            </a:r>
            <a:r>
              <a:rPr lang="zh-CN" altLang="en-US" dirty="0">
                <a:latin typeface="隶书" panose="02010509060101010101" pitchFamily="49" charset="-122"/>
                <a:ea typeface="隶书" panose="02010509060101010101" pitchFamily="49" charset="-122"/>
              </a:rPr>
              <a:t>提出了概念从属的表示法，</a:t>
            </a:r>
            <a:r>
              <a:rPr lang="en-US" altLang="zh-CN" dirty="0">
                <a:latin typeface="隶书" panose="02010509060101010101" pitchFamily="49" charset="-122"/>
                <a:ea typeface="隶书" panose="02010509060101010101" pitchFamily="49" charset="-122"/>
              </a:rPr>
              <a:t>1974</a:t>
            </a:r>
            <a:r>
              <a:rPr lang="zh-CN" altLang="en-US" dirty="0">
                <a:latin typeface="隶书" panose="02010509060101010101" pitchFamily="49" charset="-122"/>
                <a:ea typeface="隶书" panose="02010509060101010101" pitchFamily="49" charset="-122"/>
              </a:rPr>
              <a:t>年</a:t>
            </a:r>
            <a:r>
              <a:rPr lang="en-US" altLang="zh-CN" dirty="0">
                <a:latin typeface="隶书" panose="02010509060101010101" pitchFamily="49" charset="-122"/>
                <a:ea typeface="隶书" panose="02010509060101010101" pitchFamily="49" charset="-122"/>
              </a:rPr>
              <a:t>Minsky</a:t>
            </a:r>
            <a:r>
              <a:rPr lang="zh-CN" altLang="en-US" dirty="0">
                <a:latin typeface="隶书" panose="02010509060101010101" pitchFamily="49" charset="-122"/>
                <a:ea typeface="隶书" panose="02010509060101010101" pitchFamily="49" charset="-122"/>
              </a:rPr>
              <a:t>提出了重要的框架表示法，这时</a:t>
            </a:r>
            <a:r>
              <a:rPr lang="en-US" altLang="zh-CN" dirty="0">
                <a:latin typeface="隶书" panose="02010509060101010101" pitchFamily="49" charset="-122"/>
                <a:ea typeface="隶书" panose="02010509060101010101" pitchFamily="49" charset="-122"/>
              </a:rPr>
              <a:t>Prolog</a:t>
            </a:r>
            <a:r>
              <a:rPr lang="zh-CN" altLang="en-US" dirty="0">
                <a:latin typeface="隶书" panose="02010509060101010101" pitchFamily="49" charset="-122"/>
                <a:ea typeface="隶书" panose="02010509060101010101" pitchFamily="49" charset="-122"/>
              </a:rPr>
              <a:t>程序设计语言出现。</a:t>
            </a:r>
            <a:endParaRPr lang="en-US" altLang="zh-CN" dirty="0">
              <a:latin typeface="隶书" panose="02010509060101010101" pitchFamily="49" charset="-122"/>
              <a:ea typeface="隶书"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A421B4A7-E439-443E-9B93-7389572D6A34}"/>
              </a:ext>
            </a:extLst>
          </p:cNvPr>
          <p:cNvSpPr>
            <a:spLocks noGrp="1"/>
          </p:cNvSpPr>
          <p:nvPr>
            <p:ph type="sldNum" sz="quarter" idx="12"/>
          </p:nvPr>
        </p:nvSpPr>
        <p:spPr/>
        <p:txBody>
          <a:bodyPr/>
          <a:lstStyle/>
          <a:p>
            <a:fld id="{F5ECBF24-AD54-4E1A-AEB0-F65595FB36B2}" type="slidenum">
              <a:rPr lang="zh-CN" altLang="en-US" smtClean="0"/>
              <a:t>21</a:t>
            </a:fld>
            <a:endParaRPr lang="zh-CN" altLang="en-US" dirty="0"/>
          </a:p>
        </p:txBody>
      </p:sp>
    </p:spTree>
    <p:extLst>
      <p:ext uri="{BB962C8B-B14F-4D97-AF65-F5344CB8AC3E}">
        <p14:creationId xmlns:p14="http://schemas.microsoft.com/office/powerpoint/2010/main" val="286028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7FF07-3F8C-41C3-8577-5CB74B9E194C}"/>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9AFCDA71-1F36-49CC-B51A-CFD80D9E23B1}"/>
              </a:ext>
            </a:extLst>
          </p:cNvPr>
          <p:cNvSpPr>
            <a:spLocks noGrp="1"/>
          </p:cNvSpPr>
          <p:nvPr>
            <p:ph idx="1"/>
          </p:nvPr>
        </p:nvSpPr>
        <p:spPr/>
        <p:txBody>
          <a:bodyPr>
            <a:normAutofit/>
          </a:bodyPr>
          <a:lstStyle/>
          <a:p>
            <a:pPr>
              <a:spcBef>
                <a:spcPct val="10000"/>
              </a:spcBef>
            </a:pPr>
            <a:r>
              <a:rPr lang="zh-CN" altLang="en-US" dirty="0">
                <a:latin typeface="隶书" panose="02010509060101010101" pitchFamily="49" charset="-122"/>
                <a:ea typeface="隶书" panose="02010509060101010101" pitchFamily="49" charset="-122"/>
              </a:rPr>
              <a:t>起源与发展</a:t>
            </a:r>
            <a:endParaRPr lang="en-US" altLang="zh-CN" dirty="0">
              <a:latin typeface="隶书" panose="02010509060101010101" pitchFamily="49" charset="-122"/>
              <a:ea typeface="隶书" panose="02010509060101010101" pitchFamily="49" charset="-122"/>
            </a:endParaRPr>
          </a:p>
          <a:p>
            <a:pPr lvl="1">
              <a:spcBef>
                <a:spcPct val="10000"/>
              </a:spcBef>
            </a:pPr>
            <a:r>
              <a:rPr lang="en-US" altLang="zh-CN" dirty="0">
                <a:latin typeface="隶书" panose="02010509060101010101" pitchFamily="49" charset="-122"/>
                <a:ea typeface="隶书" panose="02010509060101010101" pitchFamily="49" charset="-122"/>
              </a:rPr>
              <a:t>70</a:t>
            </a:r>
            <a:r>
              <a:rPr lang="zh-CN" altLang="en-US" dirty="0">
                <a:latin typeface="隶书" panose="02010509060101010101" pitchFamily="49" charset="-122"/>
                <a:ea typeface="隶书" panose="02010509060101010101" pitchFamily="49" charset="-122"/>
              </a:rPr>
              <a:t>年代后期，以</a:t>
            </a:r>
            <a:r>
              <a:rPr lang="zh-CN" altLang="en-US" dirty="0">
                <a:highlight>
                  <a:srgbClr val="FFFF00"/>
                </a:highlight>
                <a:latin typeface="隶书" panose="02010509060101010101" pitchFamily="49" charset="-122"/>
                <a:ea typeface="隶书" panose="02010509060101010101" pitchFamily="49" charset="-122"/>
              </a:rPr>
              <a:t>知识工程、认知科学</a:t>
            </a:r>
            <a:r>
              <a:rPr lang="zh-CN" altLang="en-US" dirty="0">
                <a:latin typeface="隶书" panose="02010509060101010101" pitchFamily="49" charset="-122"/>
                <a:ea typeface="隶书" panose="02010509060101010101" pitchFamily="49" charset="-122"/>
              </a:rPr>
              <a:t>的研究为主。</a:t>
            </a:r>
            <a:endParaRPr lang="en-US" altLang="zh-CN" dirty="0">
              <a:latin typeface="隶书" panose="02010509060101010101" pitchFamily="49" charset="-122"/>
              <a:ea typeface="隶书" panose="02010509060101010101" pitchFamily="49" charset="-122"/>
            </a:endParaRPr>
          </a:p>
          <a:p>
            <a:pPr lvl="1">
              <a:spcBef>
                <a:spcPct val="10000"/>
              </a:spcBef>
            </a:pPr>
            <a:r>
              <a:rPr lang="en-US" altLang="zh-CN" dirty="0">
                <a:latin typeface="隶书" panose="02010509060101010101" pitchFamily="49" charset="-122"/>
                <a:ea typeface="隶书" panose="02010509060101010101" pitchFamily="49" charset="-122"/>
              </a:rPr>
              <a:t>1977</a:t>
            </a:r>
            <a:r>
              <a:rPr lang="zh-CN" altLang="en-US" dirty="0">
                <a:latin typeface="隶书" panose="02010509060101010101" pitchFamily="49" charset="-122"/>
                <a:ea typeface="隶书" panose="02010509060101010101" pitchFamily="49" charset="-122"/>
              </a:rPr>
              <a:t>年</a:t>
            </a:r>
            <a:r>
              <a:rPr lang="en-US" altLang="zh-CN" dirty="0">
                <a:latin typeface="隶书" panose="02010509060101010101" pitchFamily="49" charset="-122"/>
                <a:ea typeface="隶书" panose="02010509060101010101" pitchFamily="49" charset="-122"/>
              </a:rPr>
              <a:t>Feigenbaum</a:t>
            </a:r>
            <a:r>
              <a:rPr lang="zh-CN" altLang="en-US" dirty="0">
                <a:latin typeface="隶书" panose="02010509060101010101" pitchFamily="49" charset="-122"/>
                <a:ea typeface="隶书" panose="02010509060101010101" pitchFamily="49" charset="-122"/>
              </a:rPr>
              <a:t>提出了知识工程，</a:t>
            </a:r>
            <a:r>
              <a:rPr lang="zh-CN" altLang="en-US" dirty="0">
                <a:highlight>
                  <a:srgbClr val="FFFF00"/>
                </a:highlight>
                <a:latin typeface="隶书" panose="02010509060101010101" pitchFamily="49" charset="-122"/>
                <a:ea typeface="隶书" panose="02010509060101010101" pitchFamily="49" charset="-122"/>
              </a:rPr>
              <a:t>专家系统</a:t>
            </a:r>
            <a:r>
              <a:rPr lang="zh-CN" altLang="en-US" dirty="0">
                <a:latin typeface="隶书" panose="02010509060101010101" pitchFamily="49" charset="-122"/>
                <a:ea typeface="隶书" panose="02010509060101010101" pitchFamily="49" charset="-122"/>
              </a:rPr>
              <a:t>开始广泛应用，出现了专家系统开发工具，人工智能产业日益兴起。</a:t>
            </a:r>
          </a:p>
          <a:p>
            <a:endParaRPr lang="zh-CN" altLang="en-US" dirty="0"/>
          </a:p>
        </p:txBody>
      </p:sp>
      <p:sp>
        <p:nvSpPr>
          <p:cNvPr id="4" name="灯片编号占位符 3">
            <a:extLst>
              <a:ext uri="{FF2B5EF4-FFF2-40B4-BE49-F238E27FC236}">
                <a16:creationId xmlns:a16="http://schemas.microsoft.com/office/drawing/2014/main" id="{A421B4A7-E439-443E-9B93-7389572D6A34}"/>
              </a:ext>
            </a:extLst>
          </p:cNvPr>
          <p:cNvSpPr>
            <a:spLocks noGrp="1"/>
          </p:cNvSpPr>
          <p:nvPr>
            <p:ph type="sldNum" sz="quarter" idx="12"/>
          </p:nvPr>
        </p:nvSpPr>
        <p:spPr/>
        <p:txBody>
          <a:bodyPr/>
          <a:lstStyle/>
          <a:p>
            <a:fld id="{F5ECBF24-AD54-4E1A-AEB0-F65595FB36B2}" type="slidenum">
              <a:rPr lang="zh-CN" altLang="en-US" smtClean="0"/>
              <a:t>22</a:t>
            </a:fld>
            <a:endParaRPr lang="zh-CN" altLang="en-US" dirty="0"/>
          </a:p>
        </p:txBody>
      </p:sp>
    </p:spTree>
    <p:extLst>
      <p:ext uri="{BB962C8B-B14F-4D97-AF65-F5344CB8AC3E}">
        <p14:creationId xmlns:p14="http://schemas.microsoft.com/office/powerpoint/2010/main" val="341985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14323-9505-4151-BDC2-364830C91C1B}"/>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4AEB5B75-C88A-49E3-B6FE-E535648F621D}"/>
              </a:ext>
            </a:extLst>
          </p:cNvPr>
          <p:cNvSpPr>
            <a:spLocks noGrp="1"/>
          </p:cNvSpPr>
          <p:nvPr>
            <p:ph idx="1"/>
          </p:nvPr>
        </p:nvSpPr>
        <p:spPr/>
        <p:txBody>
          <a:bodyPr/>
          <a:lstStyle/>
          <a:p>
            <a:pPr>
              <a:spcBef>
                <a:spcPct val="10000"/>
              </a:spcBef>
            </a:pPr>
            <a:r>
              <a:rPr lang="zh-CN" altLang="en-US" dirty="0">
                <a:latin typeface="隶书" panose="02010509060101010101" pitchFamily="49" charset="-122"/>
                <a:ea typeface="隶书" panose="02010509060101010101" pitchFamily="49" charset="-122"/>
              </a:rPr>
              <a:t>起源与发展</a:t>
            </a:r>
          </a:p>
          <a:p>
            <a:pPr>
              <a:buClr>
                <a:schemeClr val="hlink"/>
              </a:buClr>
              <a:buSzPct val="80000"/>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80</a:t>
            </a:r>
            <a:r>
              <a:rPr lang="zh-CN" altLang="en-US" dirty="0">
                <a:latin typeface="隶书" panose="02010509060101010101" pitchFamily="49" charset="-122"/>
                <a:ea typeface="隶书" panose="02010509060101010101" pitchFamily="49" charset="-122"/>
              </a:rPr>
              <a:t>年代，以推理技术、知识获取、自然语言理解和机器视觉的研究为主。开始了不确定推理、非单调推理、定性推理方法的研究。机器学习或知识获取已成为人工智能界的热门话题。机器翻译系统已有商品</a:t>
            </a:r>
          </a:p>
          <a:p>
            <a:endParaRPr lang="zh-CN" altLang="en-US" dirty="0"/>
          </a:p>
        </p:txBody>
      </p:sp>
      <p:sp>
        <p:nvSpPr>
          <p:cNvPr id="4" name="灯片编号占位符 3">
            <a:extLst>
              <a:ext uri="{FF2B5EF4-FFF2-40B4-BE49-F238E27FC236}">
                <a16:creationId xmlns:a16="http://schemas.microsoft.com/office/drawing/2014/main" id="{649A7065-E19C-47D4-9E25-2089E8C880DC}"/>
              </a:ext>
            </a:extLst>
          </p:cNvPr>
          <p:cNvSpPr>
            <a:spLocks noGrp="1"/>
          </p:cNvSpPr>
          <p:nvPr>
            <p:ph type="sldNum" sz="quarter" idx="12"/>
          </p:nvPr>
        </p:nvSpPr>
        <p:spPr/>
        <p:txBody>
          <a:bodyPr/>
          <a:lstStyle/>
          <a:p>
            <a:fld id="{F5ECBF24-AD54-4E1A-AEB0-F65595FB36B2}" type="slidenum">
              <a:rPr lang="zh-CN" altLang="en-US" smtClean="0"/>
              <a:t>23</a:t>
            </a:fld>
            <a:endParaRPr lang="zh-CN" altLang="en-US" dirty="0"/>
          </a:p>
        </p:txBody>
      </p:sp>
    </p:spTree>
    <p:extLst>
      <p:ext uri="{BB962C8B-B14F-4D97-AF65-F5344CB8AC3E}">
        <p14:creationId xmlns:p14="http://schemas.microsoft.com/office/powerpoint/2010/main" val="2745580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9871C-CE36-4A17-8A53-E29549598A1F}"/>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98C3CE26-2FB0-4CE7-8578-E615FECFB1EC}"/>
              </a:ext>
            </a:extLst>
          </p:cNvPr>
          <p:cNvSpPr>
            <a:spLocks noGrp="1"/>
          </p:cNvSpPr>
          <p:nvPr>
            <p:ph idx="1"/>
          </p:nvPr>
        </p:nvSpPr>
        <p:spPr/>
        <p:txBody>
          <a:bodyPr/>
          <a:lstStyle/>
          <a:p>
            <a:pPr>
              <a:spcBef>
                <a:spcPct val="10000"/>
              </a:spcBef>
            </a:pPr>
            <a:r>
              <a:rPr lang="zh-CN" altLang="en-US" dirty="0">
                <a:latin typeface="隶书" panose="02010509060101010101" pitchFamily="49" charset="-122"/>
                <a:ea typeface="隶书" panose="02010509060101010101" pitchFamily="49" charset="-122"/>
              </a:rPr>
              <a:t>现状</a:t>
            </a:r>
          </a:p>
          <a:p>
            <a:pPr>
              <a:spcBef>
                <a:spcPct val="10000"/>
              </a:spcBef>
              <a:buNone/>
            </a:pPr>
            <a:r>
              <a:rPr lang="zh-CN" altLang="en-US" dirty="0">
                <a:latin typeface="Arial" panose="020B0604020202020204" pitchFamily="34" charset="0"/>
                <a:ea typeface="隶书" panose="02010509060101010101" pitchFamily="49" charset="-122"/>
              </a:rPr>
              <a:t>    人工智能正朝着</a:t>
            </a:r>
            <a:r>
              <a:rPr lang="zh-CN" altLang="en-US" dirty="0">
                <a:highlight>
                  <a:srgbClr val="FFFF00"/>
                </a:highlight>
                <a:latin typeface="Arial" panose="020B0604020202020204" pitchFamily="34" charset="0"/>
                <a:ea typeface="隶书" panose="02010509060101010101" pitchFamily="49" charset="-122"/>
              </a:rPr>
              <a:t>实用化</a:t>
            </a:r>
            <a:r>
              <a:rPr lang="zh-CN" altLang="en-US" dirty="0">
                <a:latin typeface="Arial" panose="020B0604020202020204" pitchFamily="34" charset="0"/>
                <a:ea typeface="隶书" panose="02010509060101010101" pitchFamily="49" charset="-122"/>
              </a:rPr>
              <a:t>迈进，不再限于理论讨论，全世界已有几千个专家系统在使用着。讲口语的自然语言理解（限定领域不限定人）已达每秒一句话的量级。视觉方面，机器人驾驶的汽车在自然景致的野外环境下已能达到人们一般散步的速度。最近</a:t>
            </a:r>
            <a:r>
              <a:rPr lang="en-US" altLang="zh-CN" dirty="0">
                <a:latin typeface="Arial" panose="020B0604020202020204" pitchFamily="34" charset="0"/>
                <a:ea typeface="隶书" panose="02010509060101010101" pitchFamily="49" charset="-122"/>
              </a:rPr>
              <a:t>1-2</a:t>
            </a:r>
            <a:r>
              <a:rPr lang="zh-CN" altLang="en-US" dirty="0">
                <a:latin typeface="Arial" panose="020B0604020202020204" pitchFamily="34" charset="0"/>
                <a:ea typeface="隶书" panose="02010509060101010101" pitchFamily="49" charset="-122"/>
              </a:rPr>
              <a:t>年，还出现在实际公路</a:t>
            </a:r>
            <a:r>
              <a:rPr lang="en-US" altLang="zh-CN" dirty="0">
                <a:latin typeface="Arial" panose="020B0604020202020204" pitchFamily="34" charset="0"/>
                <a:ea typeface="隶书" panose="02010509060101010101" pitchFamily="49" charset="-122"/>
              </a:rPr>
              <a:t>/</a:t>
            </a:r>
            <a:r>
              <a:rPr lang="zh-CN" altLang="en-US" dirty="0">
                <a:latin typeface="Arial" panose="020B0604020202020204" pitchFamily="34" charset="0"/>
                <a:ea typeface="隶书" panose="02010509060101010101" pitchFamily="49" charset="-122"/>
              </a:rPr>
              <a:t>高速路测试汽车。</a:t>
            </a:r>
          </a:p>
          <a:p>
            <a:endParaRPr lang="zh-CN" altLang="en-US" dirty="0"/>
          </a:p>
        </p:txBody>
      </p:sp>
      <p:sp>
        <p:nvSpPr>
          <p:cNvPr id="4" name="灯片编号占位符 3">
            <a:extLst>
              <a:ext uri="{FF2B5EF4-FFF2-40B4-BE49-F238E27FC236}">
                <a16:creationId xmlns:a16="http://schemas.microsoft.com/office/drawing/2014/main" id="{7177EE63-1AD2-4D0A-A45F-E4E59778FA3B}"/>
              </a:ext>
            </a:extLst>
          </p:cNvPr>
          <p:cNvSpPr>
            <a:spLocks noGrp="1"/>
          </p:cNvSpPr>
          <p:nvPr>
            <p:ph type="sldNum" sz="quarter" idx="12"/>
          </p:nvPr>
        </p:nvSpPr>
        <p:spPr/>
        <p:txBody>
          <a:bodyPr/>
          <a:lstStyle/>
          <a:p>
            <a:fld id="{F5ECBF24-AD54-4E1A-AEB0-F65595FB36B2}" type="slidenum">
              <a:rPr lang="zh-CN" altLang="en-US" smtClean="0"/>
              <a:t>24</a:t>
            </a:fld>
            <a:endParaRPr lang="zh-CN" altLang="en-US" dirty="0"/>
          </a:p>
        </p:txBody>
      </p:sp>
    </p:spTree>
    <p:extLst>
      <p:ext uri="{BB962C8B-B14F-4D97-AF65-F5344CB8AC3E}">
        <p14:creationId xmlns:p14="http://schemas.microsoft.com/office/powerpoint/2010/main" val="285793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897F4-8519-4E02-A0F4-55A61FC88AE4}"/>
              </a:ext>
            </a:extLst>
          </p:cNvPr>
          <p:cNvSpPr>
            <a:spLocks noGrp="1"/>
          </p:cNvSpPr>
          <p:nvPr>
            <p:ph type="title"/>
          </p:nvPr>
        </p:nvSpPr>
        <p:spPr/>
        <p:txBody>
          <a:bodyPr/>
          <a:lstStyle/>
          <a:p>
            <a:r>
              <a:rPr lang="en-US" altLang="zh-CN" dirty="0"/>
              <a:t>AI</a:t>
            </a:r>
            <a:r>
              <a:rPr lang="zh-CN" altLang="en-US" dirty="0"/>
              <a:t>定义与发展</a:t>
            </a:r>
          </a:p>
        </p:txBody>
      </p:sp>
      <p:sp>
        <p:nvSpPr>
          <p:cNvPr id="3" name="内容占位符 2">
            <a:extLst>
              <a:ext uri="{FF2B5EF4-FFF2-40B4-BE49-F238E27FC236}">
                <a16:creationId xmlns:a16="http://schemas.microsoft.com/office/drawing/2014/main" id="{CE3EF0FE-B20E-4E0F-BDEF-180E7FFC5779}"/>
              </a:ext>
            </a:extLst>
          </p:cNvPr>
          <p:cNvSpPr>
            <a:spLocks noGrp="1"/>
          </p:cNvSpPr>
          <p:nvPr>
            <p:ph idx="1"/>
          </p:nvPr>
        </p:nvSpPr>
        <p:spPr/>
        <p:txBody>
          <a:bodyPr/>
          <a:lstStyle/>
          <a:p>
            <a:r>
              <a:rPr lang="zh-CN" altLang="en-US" dirty="0"/>
              <a:t>自动驾驶汽车</a:t>
            </a:r>
          </a:p>
        </p:txBody>
      </p:sp>
      <p:sp>
        <p:nvSpPr>
          <p:cNvPr id="4" name="灯片编号占位符 3">
            <a:extLst>
              <a:ext uri="{FF2B5EF4-FFF2-40B4-BE49-F238E27FC236}">
                <a16:creationId xmlns:a16="http://schemas.microsoft.com/office/drawing/2014/main" id="{87E577A8-28C1-4769-A9B0-16ED80226379}"/>
              </a:ext>
            </a:extLst>
          </p:cNvPr>
          <p:cNvSpPr>
            <a:spLocks noGrp="1"/>
          </p:cNvSpPr>
          <p:nvPr>
            <p:ph type="sldNum" sz="quarter" idx="12"/>
          </p:nvPr>
        </p:nvSpPr>
        <p:spPr/>
        <p:txBody>
          <a:bodyPr/>
          <a:lstStyle/>
          <a:p>
            <a:fld id="{F5ECBF24-AD54-4E1A-AEB0-F65595FB36B2}" type="slidenum">
              <a:rPr lang="zh-CN" altLang="en-US" smtClean="0"/>
              <a:t>25</a:t>
            </a:fld>
            <a:endParaRPr lang="zh-CN" altLang="en-US" dirty="0"/>
          </a:p>
        </p:txBody>
      </p:sp>
      <p:pic>
        <p:nvPicPr>
          <p:cNvPr id="5" name="Picture 2" descr="首辆获得车牌的自动驾驶汽车001号">
            <a:extLst>
              <a:ext uri="{FF2B5EF4-FFF2-40B4-BE49-F238E27FC236}">
                <a16:creationId xmlns:a16="http://schemas.microsoft.com/office/drawing/2014/main" id="{2A99B4D7-C320-4568-B7B4-6D62AA120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3" y="2343151"/>
            <a:ext cx="5113337"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04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A33B-5E0A-445A-8586-E5EC8863F54A}"/>
              </a:ext>
            </a:extLst>
          </p:cNvPr>
          <p:cNvSpPr>
            <a:spLocks noGrp="1"/>
          </p:cNvSpPr>
          <p:nvPr>
            <p:ph type="title"/>
          </p:nvPr>
        </p:nvSpPr>
        <p:spPr/>
        <p:txBody>
          <a:bodyPr/>
          <a:lstStyle/>
          <a:p>
            <a:r>
              <a:rPr lang="zh-CN" altLang="en-US" b="1" dirty="0">
                <a:latin typeface="仿宋" panose="02010609060101010101" pitchFamily="49" charset="-122"/>
                <a:ea typeface="仿宋" panose="02010609060101010101" pitchFamily="49" charset="-122"/>
              </a:rPr>
              <a:t>人类智能与人工智能</a:t>
            </a:r>
            <a:endParaRPr lang="zh-CN" altLang="en-US"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85E42659-6D84-4D96-9913-94ADAA946837}"/>
              </a:ext>
            </a:extLst>
          </p:cNvPr>
          <p:cNvSpPr>
            <a:spLocks noGrp="1"/>
          </p:cNvSpPr>
          <p:nvPr>
            <p:ph idx="1"/>
          </p:nvPr>
        </p:nvSpPr>
        <p:spPr/>
        <p:txBody>
          <a:bodyPr/>
          <a:lstStyle/>
          <a:p>
            <a:pPr>
              <a:spcBef>
                <a:spcPct val="10000"/>
              </a:spcBef>
              <a:buNone/>
            </a:pPr>
            <a:r>
              <a:rPr lang="zh-CN" altLang="en-US" dirty="0">
                <a:latin typeface="Arial" panose="020B0604020202020204" pitchFamily="34" charset="0"/>
              </a:rPr>
              <a:t>关于认知本质的研究的</a:t>
            </a:r>
            <a:r>
              <a:rPr lang="en-US" altLang="zh-CN" dirty="0">
                <a:latin typeface="Arial" panose="020B0604020202020204" pitchFamily="34" charset="0"/>
              </a:rPr>
              <a:t>4</a:t>
            </a:r>
            <a:r>
              <a:rPr lang="zh-CN" altLang="en-US" dirty="0">
                <a:latin typeface="Arial" panose="020B0604020202020204" pitchFamily="34" charset="0"/>
              </a:rPr>
              <a:t>个层次：</a:t>
            </a:r>
          </a:p>
          <a:p>
            <a:pPr>
              <a:buClr>
                <a:schemeClr val="hlink"/>
              </a:buClr>
              <a:buSzPct val="80000"/>
              <a:buFont typeface="Wingdings" panose="05000000000000000000" pitchFamily="2" charset="2"/>
              <a:buChar char="l"/>
            </a:pPr>
            <a:r>
              <a:rPr lang="zh-CN" altLang="en-US" dirty="0">
                <a:latin typeface="Arial" panose="020B0604020202020204" pitchFamily="34" charset="0"/>
              </a:rPr>
              <a:t>认知生理学</a:t>
            </a:r>
          </a:p>
          <a:p>
            <a:pPr>
              <a:buClr>
                <a:schemeClr val="hlink"/>
              </a:buClr>
              <a:buSzPct val="80000"/>
              <a:buFont typeface="Wingdings" panose="05000000000000000000" pitchFamily="2" charset="2"/>
              <a:buChar char="l"/>
            </a:pPr>
            <a:r>
              <a:rPr lang="zh-CN" altLang="en-US" dirty="0">
                <a:latin typeface="Arial" panose="020B0604020202020204" pitchFamily="34" charset="0"/>
              </a:rPr>
              <a:t>认知心理学</a:t>
            </a:r>
          </a:p>
          <a:p>
            <a:pPr>
              <a:buClr>
                <a:schemeClr val="hlink"/>
              </a:buClr>
              <a:buSzPct val="80000"/>
              <a:buFont typeface="Wingdings" panose="05000000000000000000" pitchFamily="2" charset="2"/>
              <a:buChar char="l"/>
            </a:pPr>
            <a:r>
              <a:rPr lang="zh-CN" altLang="en-US" dirty="0">
                <a:latin typeface="Arial" panose="020B0604020202020204" pitchFamily="34" charset="0"/>
              </a:rPr>
              <a:t>认知信息学</a:t>
            </a:r>
          </a:p>
          <a:p>
            <a:pPr>
              <a:buClr>
                <a:schemeClr val="hlink"/>
              </a:buClr>
              <a:buSzPct val="80000"/>
              <a:buFont typeface="Wingdings" panose="05000000000000000000" pitchFamily="2" charset="2"/>
              <a:buChar char="l"/>
            </a:pPr>
            <a:r>
              <a:rPr lang="zh-CN" altLang="en-US" dirty="0">
                <a:latin typeface="Arial" panose="020B0604020202020204" pitchFamily="34" charset="0"/>
              </a:rPr>
              <a:t>认知工程学</a:t>
            </a:r>
            <a:endParaRPr lang="zh-CN" altLang="en-US" dirty="0"/>
          </a:p>
        </p:txBody>
      </p:sp>
      <p:sp>
        <p:nvSpPr>
          <p:cNvPr id="4" name="灯片编号占位符 3">
            <a:extLst>
              <a:ext uri="{FF2B5EF4-FFF2-40B4-BE49-F238E27FC236}">
                <a16:creationId xmlns:a16="http://schemas.microsoft.com/office/drawing/2014/main" id="{24B59348-205F-4FC0-99B9-E831912A2D4A}"/>
              </a:ext>
            </a:extLst>
          </p:cNvPr>
          <p:cNvSpPr>
            <a:spLocks noGrp="1"/>
          </p:cNvSpPr>
          <p:nvPr>
            <p:ph type="sldNum" sz="quarter" idx="12"/>
          </p:nvPr>
        </p:nvSpPr>
        <p:spPr/>
        <p:txBody>
          <a:bodyPr/>
          <a:lstStyle/>
          <a:p>
            <a:fld id="{F5ECBF24-AD54-4E1A-AEB0-F65595FB36B2}" type="slidenum">
              <a:rPr lang="zh-CN" altLang="en-US" smtClean="0"/>
              <a:t>26</a:t>
            </a:fld>
            <a:endParaRPr lang="zh-CN" altLang="en-US" dirty="0"/>
          </a:p>
        </p:txBody>
      </p:sp>
    </p:spTree>
    <p:extLst>
      <p:ext uri="{BB962C8B-B14F-4D97-AF65-F5344CB8AC3E}">
        <p14:creationId xmlns:p14="http://schemas.microsoft.com/office/powerpoint/2010/main" val="316809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D1188-40EB-4525-9F23-8374CECA531F}"/>
              </a:ext>
            </a:extLst>
          </p:cNvPr>
          <p:cNvSpPr>
            <a:spLocks noGrp="1"/>
          </p:cNvSpPr>
          <p:nvPr>
            <p:ph type="title"/>
          </p:nvPr>
        </p:nvSpPr>
        <p:spPr/>
        <p:txBody>
          <a:bodyPr/>
          <a:lstStyle/>
          <a:p>
            <a:r>
              <a:rPr lang="zh-CN" altLang="en-US" b="1" dirty="0">
                <a:latin typeface="仿宋" panose="02010609060101010101" pitchFamily="49" charset="-122"/>
                <a:ea typeface="仿宋" panose="02010609060101010101" pitchFamily="49" charset="-122"/>
              </a:rPr>
              <a:t>人类智能与人工智能</a:t>
            </a:r>
            <a:endParaRPr lang="zh-CN" altLang="en-US" dirty="0"/>
          </a:p>
        </p:txBody>
      </p:sp>
      <p:sp>
        <p:nvSpPr>
          <p:cNvPr id="3" name="内容占位符 2">
            <a:extLst>
              <a:ext uri="{FF2B5EF4-FFF2-40B4-BE49-F238E27FC236}">
                <a16:creationId xmlns:a16="http://schemas.microsoft.com/office/drawing/2014/main" id="{BD60399A-B290-42F2-A4BE-25E040FC7659}"/>
              </a:ext>
            </a:extLst>
          </p:cNvPr>
          <p:cNvSpPr>
            <a:spLocks noGrp="1"/>
          </p:cNvSpPr>
          <p:nvPr>
            <p:ph idx="1"/>
          </p:nvPr>
        </p:nvSpPr>
        <p:spPr>
          <a:xfrm>
            <a:off x="628650" y="1825625"/>
            <a:ext cx="7886700" cy="683895"/>
          </a:xfrm>
        </p:spPr>
        <p:txBody>
          <a:bodyPr/>
          <a:lstStyle/>
          <a:p>
            <a:r>
              <a:rPr lang="zh-CN" altLang="en-US" dirty="0">
                <a:latin typeface="Arial" panose="020B0604020202020204" pitchFamily="34" charset="0"/>
                <a:ea typeface="隶书" panose="02010509060101010101" pitchFamily="49" charset="-122"/>
              </a:rPr>
              <a:t>智能信息处理系统的假设</a:t>
            </a:r>
          </a:p>
          <a:p>
            <a:endParaRPr lang="zh-CN" altLang="en-US" dirty="0"/>
          </a:p>
        </p:txBody>
      </p:sp>
      <p:sp>
        <p:nvSpPr>
          <p:cNvPr id="4" name="灯片编号占位符 3">
            <a:extLst>
              <a:ext uri="{FF2B5EF4-FFF2-40B4-BE49-F238E27FC236}">
                <a16:creationId xmlns:a16="http://schemas.microsoft.com/office/drawing/2014/main" id="{5096C7C8-AB38-4BDB-BC58-48EAA5D4C1C7}"/>
              </a:ext>
            </a:extLst>
          </p:cNvPr>
          <p:cNvSpPr>
            <a:spLocks noGrp="1"/>
          </p:cNvSpPr>
          <p:nvPr>
            <p:ph type="sldNum" sz="quarter" idx="12"/>
          </p:nvPr>
        </p:nvSpPr>
        <p:spPr/>
        <p:txBody>
          <a:bodyPr/>
          <a:lstStyle/>
          <a:p>
            <a:fld id="{F5ECBF24-AD54-4E1A-AEB0-F65595FB36B2}" type="slidenum">
              <a:rPr lang="zh-CN" altLang="en-US" smtClean="0"/>
              <a:t>27</a:t>
            </a:fld>
            <a:endParaRPr lang="zh-CN" altLang="en-US" dirty="0"/>
          </a:p>
        </p:txBody>
      </p:sp>
      <p:grpSp>
        <p:nvGrpSpPr>
          <p:cNvPr id="5" name="Group 16">
            <a:extLst>
              <a:ext uri="{FF2B5EF4-FFF2-40B4-BE49-F238E27FC236}">
                <a16:creationId xmlns:a16="http://schemas.microsoft.com/office/drawing/2014/main" id="{8A88C81B-90C3-4569-8250-79B43EA836F8}"/>
              </a:ext>
            </a:extLst>
          </p:cNvPr>
          <p:cNvGrpSpPr>
            <a:grpSpLocks/>
          </p:cNvGrpSpPr>
          <p:nvPr/>
        </p:nvGrpSpPr>
        <p:grpSpPr bwMode="auto">
          <a:xfrm>
            <a:off x="1752600" y="2667000"/>
            <a:ext cx="5715000" cy="2228850"/>
            <a:chOff x="672" y="1632"/>
            <a:chExt cx="3600" cy="1404"/>
          </a:xfrm>
        </p:grpSpPr>
        <p:sp>
          <p:nvSpPr>
            <p:cNvPr id="6" name="Text Box 6">
              <a:extLst>
                <a:ext uri="{FF2B5EF4-FFF2-40B4-BE49-F238E27FC236}">
                  <a16:creationId xmlns:a16="http://schemas.microsoft.com/office/drawing/2014/main" id="{074B153C-CD7B-416E-904A-4A17D6AEC8C6}"/>
                </a:ext>
              </a:extLst>
            </p:cNvPr>
            <p:cNvSpPr txBox="1">
              <a:spLocks noChangeArrowheads="1"/>
            </p:cNvSpPr>
            <p:nvPr/>
          </p:nvSpPr>
          <p:spPr bwMode="auto">
            <a:xfrm>
              <a:off x="672" y="1632"/>
              <a:ext cx="1296" cy="25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dirty="0">
                  <a:latin typeface="Arial" panose="020B0604020202020204" pitchFamily="34" charset="0"/>
                </a:rPr>
                <a:t>思维策略</a:t>
              </a:r>
            </a:p>
          </p:txBody>
        </p:sp>
        <p:sp>
          <p:nvSpPr>
            <p:cNvPr id="7" name="Text Box 7">
              <a:extLst>
                <a:ext uri="{FF2B5EF4-FFF2-40B4-BE49-F238E27FC236}">
                  <a16:creationId xmlns:a16="http://schemas.microsoft.com/office/drawing/2014/main" id="{56C8554F-7D40-421C-AD4E-C5A7B8F57D6B}"/>
                </a:ext>
              </a:extLst>
            </p:cNvPr>
            <p:cNvSpPr txBox="1">
              <a:spLocks noChangeArrowheads="1"/>
            </p:cNvSpPr>
            <p:nvPr/>
          </p:nvSpPr>
          <p:spPr bwMode="auto">
            <a:xfrm>
              <a:off x="672" y="2208"/>
              <a:ext cx="1296" cy="25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dirty="0">
                  <a:latin typeface="Arial" panose="020B0604020202020204" pitchFamily="34" charset="0"/>
                </a:rPr>
                <a:t>初级信息处理</a:t>
              </a:r>
            </a:p>
          </p:txBody>
        </p:sp>
        <p:sp>
          <p:nvSpPr>
            <p:cNvPr id="8" name="Text Box 8">
              <a:extLst>
                <a:ext uri="{FF2B5EF4-FFF2-40B4-BE49-F238E27FC236}">
                  <a16:creationId xmlns:a16="http://schemas.microsoft.com/office/drawing/2014/main" id="{6BBF7476-94A0-4F7B-B43F-E647EE7155C3}"/>
                </a:ext>
              </a:extLst>
            </p:cNvPr>
            <p:cNvSpPr txBox="1">
              <a:spLocks noChangeArrowheads="1"/>
            </p:cNvSpPr>
            <p:nvPr/>
          </p:nvSpPr>
          <p:spPr bwMode="auto">
            <a:xfrm>
              <a:off x="672" y="2784"/>
              <a:ext cx="1296" cy="25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dirty="0">
                  <a:latin typeface="Arial" panose="020B0604020202020204" pitchFamily="34" charset="0"/>
                </a:rPr>
                <a:t>生理过程</a:t>
              </a:r>
            </a:p>
          </p:txBody>
        </p:sp>
        <p:sp>
          <p:nvSpPr>
            <p:cNvPr id="9" name="Text Box 9">
              <a:extLst>
                <a:ext uri="{FF2B5EF4-FFF2-40B4-BE49-F238E27FC236}">
                  <a16:creationId xmlns:a16="http://schemas.microsoft.com/office/drawing/2014/main" id="{C8E5649C-36A7-4A7B-87E9-438EEB61A114}"/>
                </a:ext>
              </a:extLst>
            </p:cNvPr>
            <p:cNvSpPr txBox="1">
              <a:spLocks noChangeArrowheads="1"/>
            </p:cNvSpPr>
            <p:nvPr/>
          </p:nvSpPr>
          <p:spPr bwMode="auto">
            <a:xfrm>
              <a:off x="2976" y="1632"/>
              <a:ext cx="1296" cy="25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Arial" panose="020B0604020202020204" pitchFamily="34" charset="0"/>
                </a:rPr>
                <a:t>计算机执行</a:t>
              </a:r>
            </a:p>
          </p:txBody>
        </p:sp>
        <p:sp>
          <p:nvSpPr>
            <p:cNvPr id="10" name="Text Box 10">
              <a:extLst>
                <a:ext uri="{FF2B5EF4-FFF2-40B4-BE49-F238E27FC236}">
                  <a16:creationId xmlns:a16="http://schemas.microsoft.com/office/drawing/2014/main" id="{DAAC22E1-2F46-4563-A729-40E4FEFA2B48}"/>
                </a:ext>
              </a:extLst>
            </p:cNvPr>
            <p:cNvSpPr txBox="1">
              <a:spLocks noChangeArrowheads="1"/>
            </p:cNvSpPr>
            <p:nvPr/>
          </p:nvSpPr>
          <p:spPr bwMode="auto">
            <a:xfrm>
              <a:off x="2976" y="2184"/>
              <a:ext cx="1296" cy="25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Arial" panose="020B0604020202020204" pitchFamily="34" charset="0"/>
                </a:rPr>
                <a:t>编写计算机程序</a:t>
              </a:r>
            </a:p>
          </p:txBody>
        </p:sp>
        <p:sp>
          <p:nvSpPr>
            <p:cNvPr id="11" name="Text Box 11">
              <a:extLst>
                <a:ext uri="{FF2B5EF4-FFF2-40B4-BE49-F238E27FC236}">
                  <a16:creationId xmlns:a16="http://schemas.microsoft.com/office/drawing/2014/main" id="{A7AD3380-D832-4A3F-B215-EBF88455C352}"/>
                </a:ext>
              </a:extLst>
            </p:cNvPr>
            <p:cNvSpPr txBox="1">
              <a:spLocks noChangeArrowheads="1"/>
            </p:cNvSpPr>
            <p:nvPr/>
          </p:nvSpPr>
          <p:spPr bwMode="auto">
            <a:xfrm>
              <a:off x="2976" y="2736"/>
              <a:ext cx="1296" cy="25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dirty="0">
                  <a:latin typeface="Arial" panose="020B0604020202020204" pitchFamily="34" charset="0"/>
                </a:rPr>
                <a:t>计算机硬件</a:t>
              </a:r>
            </a:p>
          </p:txBody>
        </p:sp>
        <p:sp>
          <p:nvSpPr>
            <p:cNvPr id="12" name="Line 12">
              <a:extLst>
                <a:ext uri="{FF2B5EF4-FFF2-40B4-BE49-F238E27FC236}">
                  <a16:creationId xmlns:a16="http://schemas.microsoft.com/office/drawing/2014/main" id="{D70092C6-301B-4FC1-AF8D-0CD23D87A27C}"/>
                </a:ext>
              </a:extLst>
            </p:cNvPr>
            <p:cNvSpPr>
              <a:spLocks noChangeShapeType="1"/>
            </p:cNvSpPr>
            <p:nvPr/>
          </p:nvSpPr>
          <p:spPr bwMode="auto">
            <a:xfrm flipV="1">
              <a:off x="1344" y="2448"/>
              <a:ext cx="0" cy="336"/>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23062AB9-CD7C-492A-9888-AF8505850D9E}"/>
                </a:ext>
              </a:extLst>
            </p:cNvPr>
            <p:cNvSpPr>
              <a:spLocks noChangeShapeType="1"/>
            </p:cNvSpPr>
            <p:nvPr/>
          </p:nvSpPr>
          <p:spPr bwMode="auto">
            <a:xfrm flipV="1">
              <a:off x="1344" y="1872"/>
              <a:ext cx="0" cy="336"/>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8557FA8C-1609-480F-B6FF-77AA2489F544}"/>
                </a:ext>
              </a:extLst>
            </p:cNvPr>
            <p:cNvSpPr>
              <a:spLocks noChangeShapeType="1"/>
            </p:cNvSpPr>
            <p:nvPr/>
          </p:nvSpPr>
          <p:spPr bwMode="auto">
            <a:xfrm flipV="1">
              <a:off x="3600" y="2448"/>
              <a:ext cx="0" cy="288"/>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F2833460-11AA-4CDC-A27A-AA542F6721BC}"/>
                </a:ext>
              </a:extLst>
            </p:cNvPr>
            <p:cNvSpPr>
              <a:spLocks noChangeShapeType="1"/>
            </p:cNvSpPr>
            <p:nvPr/>
          </p:nvSpPr>
          <p:spPr bwMode="auto">
            <a:xfrm flipV="1">
              <a:off x="3552" y="1872"/>
              <a:ext cx="0" cy="336"/>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 name="Text Box 17">
            <a:extLst>
              <a:ext uri="{FF2B5EF4-FFF2-40B4-BE49-F238E27FC236}">
                <a16:creationId xmlns:a16="http://schemas.microsoft.com/office/drawing/2014/main" id="{760EEF84-D865-4F5B-8DB0-B2802D3C7846}"/>
              </a:ext>
            </a:extLst>
          </p:cNvPr>
          <p:cNvSpPr txBox="1">
            <a:spLocks noChangeArrowheads="1"/>
          </p:cNvSpPr>
          <p:nvPr/>
        </p:nvSpPr>
        <p:spPr bwMode="auto">
          <a:xfrm>
            <a:off x="1981200" y="54102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Arial" panose="020B0604020202020204" pitchFamily="34" charset="0"/>
              </a:rPr>
              <a:t>人类</a:t>
            </a:r>
          </a:p>
        </p:txBody>
      </p:sp>
      <p:sp>
        <p:nvSpPr>
          <p:cNvPr id="17" name="Text Box 18">
            <a:extLst>
              <a:ext uri="{FF2B5EF4-FFF2-40B4-BE49-F238E27FC236}">
                <a16:creationId xmlns:a16="http://schemas.microsoft.com/office/drawing/2014/main" id="{6EFDEBE1-5008-4742-81D3-3D75A4F53E19}"/>
              </a:ext>
            </a:extLst>
          </p:cNvPr>
          <p:cNvSpPr txBox="1">
            <a:spLocks noChangeArrowheads="1"/>
          </p:cNvSpPr>
          <p:nvPr/>
        </p:nvSpPr>
        <p:spPr bwMode="auto">
          <a:xfrm>
            <a:off x="5715000" y="54102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Arial" panose="020B0604020202020204" pitchFamily="34" charset="0"/>
              </a:rPr>
              <a:t>计算机</a:t>
            </a:r>
          </a:p>
        </p:txBody>
      </p:sp>
    </p:spTree>
    <p:extLst>
      <p:ext uri="{BB962C8B-B14F-4D97-AF65-F5344CB8AC3E}">
        <p14:creationId xmlns:p14="http://schemas.microsoft.com/office/powerpoint/2010/main" val="790141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50737-7AF5-4651-A65C-B65F2362095F}"/>
              </a:ext>
            </a:extLst>
          </p:cNvPr>
          <p:cNvSpPr>
            <a:spLocks noGrp="1"/>
          </p:cNvSpPr>
          <p:nvPr>
            <p:ph type="title"/>
          </p:nvPr>
        </p:nvSpPr>
        <p:spPr/>
        <p:txBody>
          <a:bodyPr/>
          <a:lstStyle/>
          <a:p>
            <a:r>
              <a:rPr lang="zh-CN" altLang="en-US" b="1" dirty="0">
                <a:latin typeface="仿宋" panose="02010609060101010101" pitchFamily="49" charset="-122"/>
                <a:ea typeface="仿宋" panose="02010609060101010101" pitchFamily="49" charset="-122"/>
              </a:rPr>
              <a:t>人类智能与人工智能</a:t>
            </a:r>
            <a:endParaRPr lang="zh-CN" altLang="en-US" dirty="0"/>
          </a:p>
        </p:txBody>
      </p:sp>
      <p:sp>
        <p:nvSpPr>
          <p:cNvPr id="3" name="内容占位符 2">
            <a:extLst>
              <a:ext uri="{FF2B5EF4-FFF2-40B4-BE49-F238E27FC236}">
                <a16:creationId xmlns:a16="http://schemas.microsoft.com/office/drawing/2014/main" id="{28743272-9BE8-4BA5-B875-5B043A1A3310}"/>
              </a:ext>
            </a:extLst>
          </p:cNvPr>
          <p:cNvSpPr>
            <a:spLocks noGrp="1"/>
          </p:cNvSpPr>
          <p:nvPr>
            <p:ph idx="1"/>
          </p:nvPr>
        </p:nvSpPr>
        <p:spPr/>
        <p:txBody>
          <a:bodyPr/>
          <a:lstStyle/>
          <a:p>
            <a:pPr>
              <a:buClr>
                <a:schemeClr val="hlink"/>
              </a:buClr>
              <a:buSzPct val="80000"/>
              <a:buNone/>
            </a:pPr>
            <a:r>
              <a:rPr lang="zh-CN" altLang="en-US" b="1" dirty="0">
                <a:latin typeface="隶书" panose="02010509060101010101" pitchFamily="49" charset="-122"/>
                <a:ea typeface="隶书" panose="02010509060101010101" pitchFamily="49" charset="-122"/>
              </a:rPr>
              <a:t>一个完善符号系统的</a:t>
            </a:r>
            <a:r>
              <a:rPr lang="en-US" altLang="zh-CN" b="1" dirty="0">
                <a:latin typeface="隶书" panose="02010509060101010101" pitchFamily="49" charset="-122"/>
                <a:ea typeface="隶书" panose="02010509060101010101" pitchFamily="49" charset="-122"/>
              </a:rPr>
              <a:t>6</a:t>
            </a:r>
            <a:r>
              <a:rPr lang="zh-CN" altLang="en-US" b="1" dirty="0">
                <a:latin typeface="隶书" panose="02010509060101010101" pitchFamily="49" charset="-122"/>
                <a:ea typeface="隶书" panose="02010509060101010101" pitchFamily="49" charset="-122"/>
              </a:rPr>
              <a:t>种基本功能：</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输入符号</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输出符号</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存储符号</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复制符号</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建立符号结构</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条件性迁移</a:t>
            </a:r>
          </a:p>
          <a:p>
            <a:endParaRPr lang="zh-CN" altLang="en-US" dirty="0"/>
          </a:p>
        </p:txBody>
      </p:sp>
      <p:sp>
        <p:nvSpPr>
          <p:cNvPr id="4" name="灯片编号占位符 3">
            <a:extLst>
              <a:ext uri="{FF2B5EF4-FFF2-40B4-BE49-F238E27FC236}">
                <a16:creationId xmlns:a16="http://schemas.microsoft.com/office/drawing/2014/main" id="{513D10D8-25BD-4F6A-8D79-B5ABA792E517}"/>
              </a:ext>
            </a:extLst>
          </p:cNvPr>
          <p:cNvSpPr>
            <a:spLocks noGrp="1"/>
          </p:cNvSpPr>
          <p:nvPr>
            <p:ph type="sldNum" sz="quarter" idx="12"/>
          </p:nvPr>
        </p:nvSpPr>
        <p:spPr/>
        <p:txBody>
          <a:bodyPr/>
          <a:lstStyle/>
          <a:p>
            <a:fld id="{F5ECBF24-AD54-4E1A-AEB0-F65595FB36B2}" type="slidenum">
              <a:rPr lang="zh-CN" altLang="en-US" smtClean="0"/>
              <a:t>28</a:t>
            </a:fld>
            <a:endParaRPr lang="zh-CN" altLang="en-US" dirty="0"/>
          </a:p>
        </p:txBody>
      </p:sp>
    </p:spTree>
    <p:extLst>
      <p:ext uri="{BB962C8B-B14F-4D97-AF65-F5344CB8AC3E}">
        <p14:creationId xmlns:p14="http://schemas.microsoft.com/office/powerpoint/2010/main" val="2776162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A61C6-0960-435A-B946-F56C05D9296E}"/>
              </a:ext>
            </a:extLst>
          </p:cNvPr>
          <p:cNvSpPr>
            <a:spLocks noGrp="1"/>
          </p:cNvSpPr>
          <p:nvPr>
            <p:ph type="title"/>
          </p:nvPr>
        </p:nvSpPr>
        <p:spPr/>
        <p:txBody>
          <a:bodyPr/>
          <a:lstStyle/>
          <a:p>
            <a:r>
              <a:rPr lang="zh-CN" altLang="en-US" b="1" dirty="0">
                <a:latin typeface="仿宋" panose="02010609060101010101" pitchFamily="49" charset="-122"/>
                <a:ea typeface="仿宋" panose="02010609060101010101" pitchFamily="49" charset="-122"/>
              </a:rPr>
              <a:t>人类智能与人工智能</a:t>
            </a:r>
            <a:endParaRPr lang="zh-CN" altLang="en-US" dirty="0"/>
          </a:p>
        </p:txBody>
      </p:sp>
      <p:sp>
        <p:nvSpPr>
          <p:cNvPr id="3" name="内容占位符 2">
            <a:extLst>
              <a:ext uri="{FF2B5EF4-FFF2-40B4-BE49-F238E27FC236}">
                <a16:creationId xmlns:a16="http://schemas.microsoft.com/office/drawing/2014/main" id="{219F8402-5B1C-4651-A958-D50942BC9DA3}"/>
              </a:ext>
            </a:extLst>
          </p:cNvPr>
          <p:cNvSpPr>
            <a:spLocks noGrp="1"/>
          </p:cNvSpPr>
          <p:nvPr>
            <p:ph idx="1"/>
          </p:nvPr>
        </p:nvSpPr>
        <p:spPr/>
        <p:txBody>
          <a:bodyPr/>
          <a:lstStyle/>
          <a:p>
            <a:pPr>
              <a:spcBef>
                <a:spcPct val="0"/>
              </a:spcBef>
            </a:pPr>
            <a:r>
              <a:rPr lang="zh-CN" altLang="en-US" b="1" dirty="0">
                <a:latin typeface="隶书" panose="02010509060101010101" pitchFamily="49" charset="-122"/>
                <a:ea typeface="隶书" panose="02010509060101010101" pitchFamily="49" charset="-122"/>
              </a:rPr>
              <a:t>假设</a:t>
            </a:r>
          </a:p>
          <a:p>
            <a:pPr>
              <a:spcBef>
                <a:spcPct val="0"/>
              </a:spcBef>
              <a:buFontTx/>
              <a:buNone/>
            </a:pPr>
            <a:r>
              <a:rPr lang="zh-CN" altLang="en-US" b="1" dirty="0">
                <a:latin typeface="隶书" panose="02010509060101010101" pitchFamily="49" charset="-122"/>
                <a:ea typeface="隶书" panose="02010509060101010101" pitchFamily="49" charset="-122"/>
              </a:rPr>
              <a:t>    任何一个系统，如果它能够表现出智能，那么它就必定能够执行上述</a:t>
            </a:r>
            <a:r>
              <a:rPr lang="en-US" altLang="zh-CN" b="1" dirty="0">
                <a:latin typeface="隶书" panose="02010509060101010101" pitchFamily="49" charset="-122"/>
                <a:ea typeface="隶书" panose="02010509060101010101" pitchFamily="49" charset="-122"/>
              </a:rPr>
              <a:t>6</a:t>
            </a:r>
            <a:r>
              <a:rPr lang="zh-CN" altLang="en-US" b="1" dirty="0">
                <a:latin typeface="隶书" panose="02010509060101010101" pitchFamily="49" charset="-122"/>
                <a:ea typeface="隶书" panose="02010509060101010101" pitchFamily="49" charset="-122"/>
              </a:rPr>
              <a:t>种功能。反之，任何系统如果具有这</a:t>
            </a:r>
            <a:r>
              <a:rPr lang="en-US" altLang="zh-CN" b="1" dirty="0">
                <a:latin typeface="隶书" panose="02010509060101010101" pitchFamily="49" charset="-122"/>
                <a:ea typeface="隶书" panose="02010509060101010101" pitchFamily="49" charset="-122"/>
              </a:rPr>
              <a:t>6</a:t>
            </a:r>
            <a:r>
              <a:rPr lang="zh-CN" altLang="en-US" b="1" dirty="0">
                <a:latin typeface="隶书" panose="02010509060101010101" pitchFamily="49" charset="-122"/>
                <a:ea typeface="隶书" panose="02010509060101010101" pitchFamily="49" charset="-122"/>
              </a:rPr>
              <a:t>种功能，那么它就能够表现出智能；这种智能指的是人类所具有的那种智能。</a:t>
            </a:r>
          </a:p>
          <a:p>
            <a:endParaRPr lang="zh-CN" altLang="en-US" dirty="0"/>
          </a:p>
        </p:txBody>
      </p:sp>
      <p:sp>
        <p:nvSpPr>
          <p:cNvPr id="4" name="灯片编号占位符 3">
            <a:extLst>
              <a:ext uri="{FF2B5EF4-FFF2-40B4-BE49-F238E27FC236}">
                <a16:creationId xmlns:a16="http://schemas.microsoft.com/office/drawing/2014/main" id="{C4185C9E-0C93-4228-8FA4-F0CB97FE07B5}"/>
              </a:ext>
            </a:extLst>
          </p:cNvPr>
          <p:cNvSpPr>
            <a:spLocks noGrp="1"/>
          </p:cNvSpPr>
          <p:nvPr>
            <p:ph type="sldNum" sz="quarter" idx="12"/>
          </p:nvPr>
        </p:nvSpPr>
        <p:spPr/>
        <p:txBody>
          <a:bodyPr/>
          <a:lstStyle/>
          <a:p>
            <a:fld id="{F5ECBF24-AD54-4E1A-AEB0-F65595FB36B2}" type="slidenum">
              <a:rPr lang="zh-CN" altLang="en-US" smtClean="0"/>
              <a:t>29</a:t>
            </a:fld>
            <a:endParaRPr lang="zh-CN" altLang="en-US" dirty="0"/>
          </a:p>
        </p:txBody>
      </p:sp>
    </p:spTree>
    <p:extLst>
      <p:ext uri="{BB962C8B-B14F-4D97-AF65-F5344CB8AC3E}">
        <p14:creationId xmlns:p14="http://schemas.microsoft.com/office/powerpoint/2010/main" val="4713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学生情况</a:t>
            </a:r>
          </a:p>
        </p:txBody>
      </p:sp>
      <p:sp>
        <p:nvSpPr>
          <p:cNvPr id="3" name="内容占位符 2"/>
          <p:cNvSpPr>
            <a:spLocks noGrp="1"/>
          </p:cNvSpPr>
          <p:nvPr>
            <p:ph idx="1"/>
          </p:nvPr>
        </p:nvSpPr>
        <p:spPr/>
        <p:txBody>
          <a:bodyPr/>
          <a:lstStyle/>
          <a:p>
            <a:r>
              <a:rPr lang="zh-CN" altLang="en-US" dirty="0"/>
              <a:t>三</a:t>
            </a:r>
            <a:r>
              <a:rPr lang="en-US" altLang="zh-CN" dirty="0"/>
              <a:t>/</a:t>
            </a:r>
            <a:r>
              <a:rPr lang="zh-CN" altLang="en-US" dirty="0"/>
              <a:t>四年级？</a:t>
            </a:r>
            <a:endParaRPr lang="en-US" altLang="zh-CN" dirty="0"/>
          </a:p>
          <a:p>
            <a:r>
              <a:rPr lang="zh-CN" altLang="en-US" dirty="0"/>
              <a:t>修过什么计算机的课程？</a:t>
            </a:r>
            <a:endParaRPr lang="en-US" altLang="zh-CN" dirty="0"/>
          </a:p>
          <a:p>
            <a:pPr lvl="1"/>
            <a:r>
              <a:rPr lang="zh-CN" altLang="en-US" dirty="0"/>
              <a:t>程序设计？</a:t>
            </a:r>
            <a:endParaRPr lang="en-US" altLang="zh-CN" dirty="0"/>
          </a:p>
          <a:p>
            <a:pPr lvl="1"/>
            <a:r>
              <a:rPr lang="zh-CN" altLang="en-US" dirty="0"/>
              <a:t>。。。</a:t>
            </a:r>
            <a:endParaRPr lang="en-US" altLang="zh-CN" dirty="0"/>
          </a:p>
          <a:p>
            <a:r>
              <a:rPr lang="zh-CN" altLang="en-US" dirty="0"/>
              <a:t>会写程序？</a:t>
            </a:r>
            <a:endParaRPr lang="en-US" altLang="zh-CN" dirty="0"/>
          </a:p>
          <a:p>
            <a:r>
              <a:rPr lang="zh-CN" altLang="en-US" dirty="0"/>
              <a:t>选修这门课的目标？（选修学生）</a:t>
            </a:r>
            <a:endParaRPr lang="en-US" altLang="zh-CN" dirty="0"/>
          </a:p>
          <a:p>
            <a:r>
              <a:rPr lang="zh-CN" altLang="en-US" dirty="0"/>
              <a:t>联系人信息？班长或学习委员</a:t>
            </a:r>
            <a:endParaRPr lang="en-US" altLang="zh-CN" dirty="0"/>
          </a:p>
          <a:p>
            <a:pPr lvl="1"/>
            <a:r>
              <a:rPr lang="zh-CN" altLang="en-US" dirty="0"/>
              <a:t>全班同学学号、姓名、邮件地址</a:t>
            </a:r>
          </a:p>
        </p:txBody>
      </p:sp>
      <p:sp>
        <p:nvSpPr>
          <p:cNvPr id="4" name="灯片编号占位符 3"/>
          <p:cNvSpPr>
            <a:spLocks noGrp="1"/>
          </p:cNvSpPr>
          <p:nvPr>
            <p:ph type="sldNum" sz="quarter" idx="12"/>
          </p:nvPr>
        </p:nvSpPr>
        <p:spPr/>
        <p:txBody>
          <a:bodyPr/>
          <a:lstStyle/>
          <a:p>
            <a:fld id="{F5ECBF24-AD54-4E1A-AEB0-F65595FB36B2}" type="slidenum">
              <a:rPr lang="zh-CN" altLang="en-US" smtClean="0"/>
              <a:t>3</a:t>
            </a:fld>
            <a:endParaRPr lang="zh-CN" altLang="en-US" dirty="0"/>
          </a:p>
        </p:txBody>
      </p:sp>
    </p:spTree>
    <p:extLst>
      <p:ext uri="{BB962C8B-B14F-4D97-AF65-F5344CB8AC3E}">
        <p14:creationId xmlns:p14="http://schemas.microsoft.com/office/powerpoint/2010/main" val="1584789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BC205-1AB6-4CB9-97DE-2183E2860AA3}"/>
              </a:ext>
            </a:extLst>
          </p:cNvPr>
          <p:cNvSpPr>
            <a:spLocks noGrp="1"/>
          </p:cNvSpPr>
          <p:nvPr>
            <p:ph type="title"/>
          </p:nvPr>
        </p:nvSpPr>
        <p:spPr/>
        <p:txBody>
          <a:bodyPr/>
          <a:lstStyle/>
          <a:p>
            <a:r>
              <a:rPr lang="zh-CN" altLang="en-US" b="1" dirty="0">
                <a:latin typeface="仿宋" panose="02010609060101010101" pitchFamily="49" charset="-122"/>
                <a:ea typeface="仿宋" panose="02010609060101010101" pitchFamily="49" charset="-122"/>
              </a:rPr>
              <a:t>人类智能与人工智能</a:t>
            </a:r>
            <a:endParaRPr lang="zh-CN" altLang="en-US" dirty="0"/>
          </a:p>
        </p:txBody>
      </p:sp>
      <p:sp>
        <p:nvSpPr>
          <p:cNvPr id="3" name="内容占位符 2">
            <a:extLst>
              <a:ext uri="{FF2B5EF4-FFF2-40B4-BE49-F238E27FC236}">
                <a16:creationId xmlns:a16="http://schemas.microsoft.com/office/drawing/2014/main" id="{50711D4E-77C3-4460-8B23-1771B604C6DF}"/>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推论</a:t>
            </a:r>
            <a:r>
              <a:rPr lang="en-US" altLang="zh-CN" dirty="0">
                <a:latin typeface="隶书" panose="02010509060101010101" pitchFamily="49" charset="-122"/>
                <a:ea typeface="隶书" panose="02010509060101010101" pitchFamily="49" charset="-122"/>
              </a:rPr>
              <a:t>1   </a:t>
            </a:r>
            <a:r>
              <a:rPr lang="zh-CN" altLang="en-US" dirty="0">
                <a:latin typeface="隶书" panose="02010509060101010101" pitchFamily="49" charset="-122"/>
                <a:ea typeface="隶书" panose="02010509060101010101" pitchFamily="49" charset="-122"/>
              </a:rPr>
              <a:t>既然人具有智能，那么他是一个物理符号系统。人之所以能够表现智能，就是基于他的信息处理过程</a:t>
            </a:r>
          </a:p>
          <a:p>
            <a:pPr>
              <a:buClr>
                <a:schemeClr val="hlink"/>
              </a:buClr>
              <a:buSzPct val="80000"/>
              <a:buNone/>
            </a:pPr>
            <a:r>
              <a:rPr lang="zh-CN" altLang="en-US" dirty="0">
                <a:latin typeface="隶书" panose="02010509060101010101" pitchFamily="49" charset="-122"/>
                <a:ea typeface="隶书" panose="02010509060101010101" pitchFamily="49" charset="-122"/>
              </a:rPr>
              <a:t>推理</a:t>
            </a:r>
            <a:r>
              <a:rPr lang="en-US" altLang="zh-CN" dirty="0">
                <a:latin typeface="隶书" panose="02010509060101010101" pitchFamily="49" charset="-122"/>
                <a:ea typeface="隶书" panose="02010509060101010101" pitchFamily="49" charset="-122"/>
              </a:rPr>
              <a:t>2  </a:t>
            </a:r>
            <a:r>
              <a:rPr lang="zh-CN" altLang="en-US" dirty="0">
                <a:latin typeface="隶书" panose="02010509060101010101" pitchFamily="49" charset="-122"/>
                <a:ea typeface="隶书" panose="02010509060101010101" pitchFamily="49" charset="-122"/>
              </a:rPr>
              <a:t>既然计算机是一个物理符号系统，它就一定能够表现出智能。这是人工智能的基本条件</a:t>
            </a:r>
          </a:p>
          <a:p>
            <a:pPr>
              <a:buClr>
                <a:schemeClr val="hlink"/>
              </a:buClr>
              <a:buSzPct val="80000"/>
              <a:buNone/>
            </a:pPr>
            <a:r>
              <a:rPr lang="zh-CN" altLang="en-US" dirty="0">
                <a:latin typeface="隶书" panose="02010509060101010101" pitchFamily="49" charset="-122"/>
                <a:ea typeface="隶书" panose="02010509060101010101" pitchFamily="49" charset="-122"/>
              </a:rPr>
              <a:t>推理</a:t>
            </a:r>
            <a:r>
              <a:rPr lang="en-US" altLang="zh-CN" dirty="0">
                <a:latin typeface="隶书" panose="02010509060101010101" pitchFamily="49" charset="-122"/>
                <a:ea typeface="隶书" panose="02010509060101010101" pitchFamily="49" charset="-122"/>
              </a:rPr>
              <a:t>3  </a:t>
            </a:r>
            <a:r>
              <a:rPr lang="zh-CN" altLang="en-US" dirty="0">
                <a:latin typeface="隶书" panose="02010509060101010101" pitchFamily="49" charset="-122"/>
                <a:ea typeface="隶书" panose="02010509060101010101" pitchFamily="49" charset="-122"/>
              </a:rPr>
              <a:t>既然人是一个物理符号系统，计算机也是一个物理符号系统，那么就能够用计算机来模拟人的活动</a:t>
            </a:r>
          </a:p>
          <a:p>
            <a:pPr>
              <a:buClr>
                <a:schemeClr val="hlink"/>
              </a:buClr>
              <a:buSzPct val="80000"/>
              <a:buFont typeface="Wingdings" panose="05000000000000000000" pitchFamily="2" charset="2"/>
              <a:buChar char="l"/>
            </a:pPr>
            <a:endParaRPr lang="en-US" altLang="zh-CN" b="1" dirty="0">
              <a:latin typeface="隶书" panose="02010509060101010101" pitchFamily="49" charset="-122"/>
              <a:ea typeface="隶书"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EA401F78-CDBA-4D44-88E2-009A275AD735}"/>
              </a:ext>
            </a:extLst>
          </p:cNvPr>
          <p:cNvSpPr>
            <a:spLocks noGrp="1"/>
          </p:cNvSpPr>
          <p:nvPr>
            <p:ph type="sldNum" sz="quarter" idx="12"/>
          </p:nvPr>
        </p:nvSpPr>
        <p:spPr/>
        <p:txBody>
          <a:bodyPr/>
          <a:lstStyle/>
          <a:p>
            <a:fld id="{F5ECBF24-AD54-4E1A-AEB0-F65595FB36B2}" type="slidenum">
              <a:rPr lang="zh-CN" altLang="en-US" smtClean="0"/>
              <a:t>30</a:t>
            </a:fld>
            <a:endParaRPr lang="zh-CN" altLang="en-US" dirty="0"/>
          </a:p>
        </p:txBody>
      </p:sp>
    </p:spTree>
    <p:extLst>
      <p:ext uri="{BB962C8B-B14F-4D97-AF65-F5344CB8AC3E}">
        <p14:creationId xmlns:p14="http://schemas.microsoft.com/office/powerpoint/2010/main" val="369145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BEC-B91A-4FAB-BC61-4DDD5E8429EC}"/>
              </a:ext>
            </a:extLst>
          </p:cNvPr>
          <p:cNvSpPr>
            <a:spLocks noGrp="1"/>
          </p:cNvSpPr>
          <p:nvPr>
            <p:ph type="title"/>
          </p:nvPr>
        </p:nvSpPr>
        <p:spPr/>
        <p:txBody>
          <a:bodyPr/>
          <a:lstStyle/>
          <a:p>
            <a:r>
              <a:rPr lang="zh-CN" altLang="en-US" b="1" dirty="0">
                <a:latin typeface="仿宋" panose="02010609060101010101" pitchFamily="49" charset="-122"/>
                <a:ea typeface="仿宋" panose="02010609060101010101" pitchFamily="49" charset="-122"/>
              </a:rPr>
              <a:t>人类智能与人工智能</a:t>
            </a:r>
            <a:endParaRPr lang="zh-CN" altLang="en-US" dirty="0"/>
          </a:p>
        </p:txBody>
      </p:sp>
      <p:sp>
        <p:nvSpPr>
          <p:cNvPr id="3" name="内容占位符 2">
            <a:extLst>
              <a:ext uri="{FF2B5EF4-FFF2-40B4-BE49-F238E27FC236}">
                <a16:creationId xmlns:a16="http://schemas.microsoft.com/office/drawing/2014/main" id="{40327A25-22F3-4F2B-BF70-4FBB11E8EB67}"/>
              </a:ext>
            </a:extLst>
          </p:cNvPr>
          <p:cNvSpPr>
            <a:spLocks noGrp="1"/>
          </p:cNvSpPr>
          <p:nvPr>
            <p:ph idx="1"/>
          </p:nvPr>
        </p:nvSpPr>
        <p:spPr/>
        <p:txBody>
          <a:bodyPr/>
          <a:lstStyle/>
          <a:p>
            <a:pPr>
              <a:spcBef>
                <a:spcPct val="0"/>
              </a:spcBef>
              <a:buFontTx/>
              <a:buNone/>
            </a:pPr>
            <a:r>
              <a:rPr lang="zh-CN" altLang="en-US" dirty="0">
                <a:latin typeface="Arial" panose="020B0604020202020204" pitchFamily="34" charset="0"/>
                <a:ea typeface="隶书" panose="02010509060101010101" pitchFamily="49" charset="-122"/>
              </a:rPr>
              <a:t>人类智能的计算机模拟</a:t>
            </a:r>
          </a:p>
          <a:p>
            <a:pPr>
              <a:spcBef>
                <a:spcPct val="0"/>
              </a:spcBef>
              <a:buFontTx/>
              <a:buNone/>
            </a:pPr>
            <a:endParaRPr lang="zh-CN" altLang="en-US" b="1" dirty="0">
              <a:latin typeface="隶书" panose="02010509060101010101" pitchFamily="49" charset="-122"/>
              <a:ea typeface="隶书" panose="02010509060101010101" pitchFamily="49" charset="-122"/>
            </a:endParaRPr>
          </a:p>
          <a:p>
            <a:pPr>
              <a:buClr>
                <a:schemeClr val="hlink"/>
              </a:buClr>
              <a:buSzPct val="80000"/>
              <a:buFont typeface="Wingdings" panose="05000000000000000000" pitchFamily="2" charset="2"/>
              <a:buChar char="l"/>
            </a:pPr>
            <a:r>
              <a:rPr lang="zh-CN" altLang="en-US" b="1" dirty="0">
                <a:latin typeface="Arial" panose="020B0604020202020204" pitchFamily="34" charset="0"/>
                <a:ea typeface="隶书" panose="02010509060101010101" pitchFamily="49" charset="-122"/>
              </a:rPr>
              <a:t> 下棋</a:t>
            </a:r>
          </a:p>
          <a:p>
            <a:pPr>
              <a:buClr>
                <a:schemeClr val="hlink"/>
              </a:buClr>
              <a:buSzPct val="80000"/>
              <a:buFont typeface="Wingdings" panose="05000000000000000000" pitchFamily="2" charset="2"/>
              <a:buChar char="l"/>
            </a:pPr>
            <a:r>
              <a:rPr lang="zh-CN" altLang="en-US" b="1" dirty="0">
                <a:latin typeface="Arial" panose="020B0604020202020204" pitchFamily="34" charset="0"/>
                <a:ea typeface="隶书" panose="02010509060101010101" pitchFamily="49" charset="-122"/>
              </a:rPr>
              <a:t> 神经计算机</a:t>
            </a:r>
          </a:p>
          <a:p>
            <a:pPr>
              <a:buClr>
                <a:schemeClr val="hlink"/>
              </a:buClr>
              <a:buSzPct val="80000"/>
              <a:buFont typeface="Wingdings" panose="05000000000000000000" pitchFamily="2" charset="2"/>
              <a:buChar char="l"/>
            </a:pPr>
            <a:r>
              <a:rPr lang="zh-CN" altLang="en-US" b="1" dirty="0">
                <a:latin typeface="Arial" panose="020B0604020202020204" pitchFamily="34" charset="0"/>
                <a:ea typeface="隶书" panose="02010509060101010101" pitchFamily="49" charset="-122"/>
              </a:rPr>
              <a:t> 量子计算机</a:t>
            </a:r>
          </a:p>
          <a:p>
            <a:endParaRPr lang="zh-CN" altLang="en-US" dirty="0"/>
          </a:p>
        </p:txBody>
      </p:sp>
      <p:sp>
        <p:nvSpPr>
          <p:cNvPr id="4" name="灯片编号占位符 3">
            <a:extLst>
              <a:ext uri="{FF2B5EF4-FFF2-40B4-BE49-F238E27FC236}">
                <a16:creationId xmlns:a16="http://schemas.microsoft.com/office/drawing/2014/main" id="{218F2347-4062-4D3D-BDBD-48BD4B7081BB}"/>
              </a:ext>
            </a:extLst>
          </p:cNvPr>
          <p:cNvSpPr>
            <a:spLocks noGrp="1"/>
          </p:cNvSpPr>
          <p:nvPr>
            <p:ph type="sldNum" sz="quarter" idx="12"/>
          </p:nvPr>
        </p:nvSpPr>
        <p:spPr/>
        <p:txBody>
          <a:bodyPr/>
          <a:lstStyle/>
          <a:p>
            <a:fld id="{F5ECBF24-AD54-4E1A-AEB0-F65595FB36B2}" type="slidenum">
              <a:rPr lang="zh-CN" altLang="en-US" smtClean="0"/>
              <a:t>31</a:t>
            </a:fld>
            <a:endParaRPr lang="zh-CN" altLang="en-US" dirty="0"/>
          </a:p>
        </p:txBody>
      </p:sp>
      <p:pic>
        <p:nvPicPr>
          <p:cNvPr id="5" name="图片 4">
            <a:extLst>
              <a:ext uri="{FF2B5EF4-FFF2-40B4-BE49-F238E27FC236}">
                <a16:creationId xmlns:a16="http://schemas.microsoft.com/office/drawing/2014/main" id="{996377E3-BB84-4F6D-A17F-58FF76E34B7C}"/>
              </a:ext>
            </a:extLst>
          </p:cNvPr>
          <p:cNvPicPr>
            <a:picLocks noChangeAspect="1"/>
          </p:cNvPicPr>
          <p:nvPr/>
        </p:nvPicPr>
        <p:blipFill>
          <a:blip r:embed="rId2"/>
          <a:stretch>
            <a:fillRect/>
          </a:stretch>
        </p:blipFill>
        <p:spPr>
          <a:xfrm>
            <a:off x="3400264" y="2692400"/>
            <a:ext cx="5662455" cy="3191875"/>
          </a:xfrm>
          <a:prstGeom prst="rect">
            <a:avLst/>
          </a:prstGeom>
        </p:spPr>
      </p:pic>
    </p:spTree>
    <p:extLst>
      <p:ext uri="{BB962C8B-B14F-4D97-AF65-F5344CB8AC3E}">
        <p14:creationId xmlns:p14="http://schemas.microsoft.com/office/powerpoint/2010/main" val="3018543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9396A-E341-4B45-89DB-B67E9DAAB01C}"/>
              </a:ext>
            </a:extLst>
          </p:cNvPr>
          <p:cNvSpPr>
            <a:spLocks noGrp="1"/>
          </p:cNvSpPr>
          <p:nvPr>
            <p:ph type="title"/>
          </p:nvPr>
        </p:nvSpPr>
        <p:spPr/>
        <p:txBody>
          <a:bodyPr/>
          <a:lstStyle/>
          <a:p>
            <a:r>
              <a:rPr lang="zh-CN" altLang="en-US" dirty="0">
                <a:latin typeface="Arial" panose="020B0604020202020204" pitchFamily="34" charset="0"/>
                <a:ea typeface="隶书" panose="02010509060101010101" pitchFamily="49" charset="-122"/>
              </a:rPr>
              <a:t>人工智能各学派的认知观</a:t>
            </a:r>
            <a:endParaRPr lang="zh-CN" altLang="en-US" dirty="0"/>
          </a:p>
        </p:txBody>
      </p:sp>
      <p:sp>
        <p:nvSpPr>
          <p:cNvPr id="3" name="内容占位符 2">
            <a:extLst>
              <a:ext uri="{FF2B5EF4-FFF2-40B4-BE49-F238E27FC236}">
                <a16:creationId xmlns:a16="http://schemas.microsoft.com/office/drawing/2014/main" id="{496ACDA0-DC2C-4A68-8AA2-D8A7DEDE18FC}"/>
              </a:ext>
            </a:extLst>
          </p:cNvPr>
          <p:cNvSpPr>
            <a:spLocks noGrp="1"/>
          </p:cNvSpPr>
          <p:nvPr>
            <p:ph idx="1"/>
          </p:nvPr>
        </p:nvSpPr>
        <p:spPr/>
        <p:txBody>
          <a:bodyPr/>
          <a:lstStyle/>
          <a:p>
            <a:pPr>
              <a:buClr>
                <a:schemeClr val="hlink"/>
              </a:buClr>
              <a:buSzPct val="80000"/>
              <a:buFont typeface="Wingdings" panose="05000000000000000000" pitchFamily="2" charset="2"/>
              <a:buChar char="l"/>
            </a:pP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符号主义（</a:t>
            </a:r>
            <a:r>
              <a:rPr lang="en-US" altLang="zh-CN" b="1" dirty="0" err="1">
                <a:latin typeface="隶书" panose="02010509060101010101" pitchFamily="49" charset="-122"/>
                <a:ea typeface="隶书" panose="02010509060101010101" pitchFamily="49" charset="-122"/>
              </a:rPr>
              <a:t>symbolicism</a:t>
            </a:r>
            <a:r>
              <a:rPr lang="en-US" altLang="zh-CN" b="1" dirty="0">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，又称为逻辑主义、心理学派或计算机学派，其原理主要为物理符号系统假设和有限合理性原理</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连接主义（</a:t>
            </a:r>
            <a:r>
              <a:rPr lang="en-US" altLang="zh-CN" b="1" dirty="0">
                <a:latin typeface="隶书" panose="02010509060101010101" pitchFamily="49" charset="-122"/>
                <a:ea typeface="隶书" panose="02010509060101010101" pitchFamily="49" charset="-122"/>
              </a:rPr>
              <a:t>connectionism)</a:t>
            </a:r>
            <a:r>
              <a:rPr lang="zh-CN" altLang="en-US" b="1" dirty="0">
                <a:latin typeface="隶书" panose="02010509060101010101" pitchFamily="49" charset="-122"/>
                <a:ea typeface="隶书" panose="02010509060101010101" pitchFamily="49" charset="-122"/>
              </a:rPr>
              <a:t>，又称为仿生学派或生理学派，其原理主要为神经网络间的连接机制与学习算法</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行为主义（</a:t>
            </a:r>
            <a:r>
              <a:rPr lang="en-US" altLang="zh-CN" b="1" dirty="0" err="1">
                <a:latin typeface="隶书" panose="02010509060101010101" pitchFamily="49" charset="-122"/>
                <a:ea typeface="隶书" panose="02010509060101010101" pitchFamily="49" charset="-122"/>
              </a:rPr>
              <a:t>actionism</a:t>
            </a:r>
            <a:r>
              <a:rPr lang="zh-CN" altLang="en-US" b="1" dirty="0">
                <a:latin typeface="隶书" panose="02010509060101010101" pitchFamily="49" charset="-122"/>
                <a:ea typeface="隶书" panose="02010509060101010101" pitchFamily="49" charset="-122"/>
              </a:rPr>
              <a:t>），又称为进化主义或控制论学派，其原理为控制论及感知－动作型控制系统</a:t>
            </a:r>
            <a:endParaRPr lang="zh-CN" altLang="en-US" dirty="0"/>
          </a:p>
        </p:txBody>
      </p:sp>
      <p:sp>
        <p:nvSpPr>
          <p:cNvPr id="4" name="灯片编号占位符 3">
            <a:extLst>
              <a:ext uri="{FF2B5EF4-FFF2-40B4-BE49-F238E27FC236}">
                <a16:creationId xmlns:a16="http://schemas.microsoft.com/office/drawing/2014/main" id="{A1AD9D6E-69AF-4F20-B960-92093F2FB1BA}"/>
              </a:ext>
            </a:extLst>
          </p:cNvPr>
          <p:cNvSpPr>
            <a:spLocks noGrp="1"/>
          </p:cNvSpPr>
          <p:nvPr>
            <p:ph type="sldNum" sz="quarter" idx="12"/>
          </p:nvPr>
        </p:nvSpPr>
        <p:spPr/>
        <p:txBody>
          <a:bodyPr/>
          <a:lstStyle/>
          <a:p>
            <a:fld id="{F5ECBF24-AD54-4E1A-AEB0-F65595FB36B2}" type="slidenum">
              <a:rPr lang="zh-CN" altLang="en-US" smtClean="0"/>
              <a:t>32</a:t>
            </a:fld>
            <a:endParaRPr lang="zh-CN" altLang="en-US" dirty="0"/>
          </a:p>
        </p:txBody>
      </p:sp>
    </p:spTree>
    <p:extLst>
      <p:ext uri="{BB962C8B-B14F-4D97-AF65-F5344CB8AC3E}">
        <p14:creationId xmlns:p14="http://schemas.microsoft.com/office/powerpoint/2010/main" val="85524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24AEE-2B89-43EF-A4D6-76B1559C34C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4E521BE6-7342-47CF-A035-D4BE6EF3BB20}"/>
              </a:ext>
            </a:extLst>
          </p:cNvPr>
          <p:cNvSpPr>
            <a:spLocks noGrp="1"/>
          </p:cNvSpPr>
          <p:nvPr>
            <p:ph idx="1"/>
          </p:nvPr>
        </p:nvSpPr>
        <p:spPr/>
        <p:txBody>
          <a:bodyPr>
            <a:normAutofit fontScale="92500" lnSpcReduction="20000"/>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b="1" dirty="0">
                <a:latin typeface="隶书" panose="02010509060101010101" pitchFamily="49" charset="-122"/>
                <a:ea typeface="隶书" panose="02010509060101010101" pitchFamily="49" charset="-122"/>
              </a:rPr>
              <a:t>1</a:t>
            </a:r>
            <a:r>
              <a:rPr lang="zh-CN" altLang="en-US" b="1" dirty="0">
                <a:latin typeface="隶书" panose="02010509060101010101" pitchFamily="49" charset="-122"/>
                <a:ea typeface="隶书" panose="02010509060101010101" pitchFamily="49" charset="-122"/>
              </a:rPr>
              <a:t>）理论基础</a:t>
            </a:r>
          </a:p>
          <a:p>
            <a:pPr>
              <a:buClr>
                <a:schemeClr val="hlink"/>
              </a:buClr>
              <a:buSzPct val="80000"/>
              <a:buNone/>
            </a:pPr>
            <a:r>
              <a:rPr lang="zh-CN" altLang="en-US" b="1" dirty="0">
                <a:latin typeface="隶书" panose="02010509060101010101" pitchFamily="49" charset="-122"/>
                <a:ea typeface="隶书" panose="02010509060101010101" pitchFamily="49" charset="-122"/>
              </a:rPr>
              <a:t> 包括：数学理论（离散数学、组合数学、模糊数学等）</a:t>
            </a:r>
          </a:p>
          <a:p>
            <a:pPr>
              <a:buClr>
                <a:schemeClr val="hlink"/>
              </a:buClr>
              <a:buSzPct val="80000"/>
              <a:buNone/>
            </a:pPr>
            <a:r>
              <a:rPr lang="zh-CN" altLang="en-US" b="1" dirty="0">
                <a:latin typeface="隶书" panose="02010509060101010101" pitchFamily="49" charset="-122"/>
                <a:ea typeface="隶书" panose="02010509060101010101" pitchFamily="49" charset="-122"/>
              </a:rPr>
              <a:t>       思维科学理论（认知心理学、抽象思维学、形象思维学等）</a:t>
            </a:r>
          </a:p>
          <a:p>
            <a:pPr>
              <a:buClr>
                <a:schemeClr val="hlink"/>
              </a:buClr>
              <a:buSzPct val="80000"/>
              <a:buNone/>
            </a:pPr>
            <a:r>
              <a:rPr lang="zh-CN" altLang="en-US" b="1" dirty="0">
                <a:latin typeface="隶书" panose="02010509060101010101" pitchFamily="49" charset="-122"/>
                <a:ea typeface="隶书" panose="02010509060101010101" pitchFamily="49" charset="-122"/>
              </a:rPr>
              <a:t>       计算机理论（软件、硬件等）</a:t>
            </a:r>
          </a:p>
          <a:p>
            <a:pPr>
              <a:buClr>
                <a:schemeClr val="hlink"/>
              </a:buClr>
              <a:buSzPct val="80000"/>
              <a:buNone/>
            </a:pPr>
            <a:r>
              <a:rPr lang="zh-CN" altLang="en-US" b="1" dirty="0">
                <a:latin typeface="隶书" panose="02010509060101010101" pitchFamily="49" charset="-122"/>
                <a:ea typeface="隶书" panose="02010509060101010101" pitchFamily="49" charset="-122"/>
              </a:rPr>
              <a:t>（</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）人工智能原理</a:t>
            </a:r>
          </a:p>
          <a:p>
            <a:pPr>
              <a:buClr>
                <a:schemeClr val="hlink"/>
              </a:buClr>
              <a:buSzPct val="80000"/>
              <a:buNone/>
            </a:pPr>
            <a:r>
              <a:rPr lang="zh-CN" altLang="en-US" b="1" dirty="0">
                <a:latin typeface="隶书" panose="02010509060101010101" pitchFamily="49" charset="-122"/>
                <a:ea typeface="隶书" panose="02010509060101010101" pitchFamily="49" charset="-122"/>
              </a:rPr>
              <a:t>    包括：知识表达、知识处理、知识获取、问题求解、机器学习等</a:t>
            </a:r>
          </a:p>
          <a:p>
            <a:pPr>
              <a:buClr>
                <a:schemeClr val="hlink"/>
              </a:buClr>
              <a:buSzPct val="80000"/>
              <a:buNone/>
            </a:pPr>
            <a:r>
              <a:rPr lang="zh-CN" altLang="en-US" b="1" dirty="0">
                <a:latin typeface="隶书" panose="02010509060101010101" pitchFamily="49" charset="-122"/>
                <a:ea typeface="隶书" panose="02010509060101010101" pitchFamily="49" charset="-122"/>
              </a:rPr>
              <a:t>（</a:t>
            </a:r>
            <a:r>
              <a:rPr lang="en-US" altLang="zh-CN" b="1" dirty="0">
                <a:latin typeface="隶书" panose="02010509060101010101" pitchFamily="49" charset="-122"/>
                <a:ea typeface="隶书" panose="02010509060101010101" pitchFamily="49" charset="-122"/>
              </a:rPr>
              <a:t>3</a:t>
            </a:r>
            <a:r>
              <a:rPr lang="zh-CN" altLang="en-US" b="1" dirty="0">
                <a:latin typeface="隶书" panose="02010509060101010101" pitchFamily="49" charset="-122"/>
                <a:ea typeface="隶书" panose="02010509060101010101" pitchFamily="49" charset="-122"/>
              </a:rPr>
              <a:t>）人工智能工程系统</a:t>
            </a:r>
          </a:p>
          <a:p>
            <a:pPr>
              <a:buClr>
                <a:schemeClr val="hlink"/>
              </a:buClr>
              <a:buSzPct val="80000"/>
              <a:buNone/>
            </a:pPr>
            <a:r>
              <a:rPr lang="zh-CN" altLang="en-US" b="1" dirty="0">
                <a:latin typeface="隶书" panose="02010509060101010101" pitchFamily="49" charset="-122"/>
                <a:ea typeface="隶书" panose="02010509060101010101" pitchFamily="49" charset="-122"/>
              </a:rPr>
              <a:t>    包括：专家系统、图象识别、智能机器人、自然语言理解等</a:t>
            </a:r>
          </a:p>
          <a:p>
            <a:pPr>
              <a:buClr>
                <a:schemeClr val="hlink"/>
              </a:buClr>
              <a:buSzPct val="80000"/>
              <a:buNone/>
            </a:pPr>
            <a:endParaRPr lang="en-US" altLang="zh-CN" b="1" dirty="0">
              <a:latin typeface="隶书" panose="02010509060101010101" pitchFamily="49" charset="-122"/>
              <a:ea typeface="隶书"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85073B32-4188-4D07-BF26-792B50AC035B}"/>
              </a:ext>
            </a:extLst>
          </p:cNvPr>
          <p:cNvSpPr>
            <a:spLocks noGrp="1"/>
          </p:cNvSpPr>
          <p:nvPr>
            <p:ph type="sldNum" sz="quarter" idx="12"/>
          </p:nvPr>
        </p:nvSpPr>
        <p:spPr/>
        <p:txBody>
          <a:bodyPr/>
          <a:lstStyle/>
          <a:p>
            <a:fld id="{F5ECBF24-AD54-4E1A-AEB0-F65595FB36B2}" type="slidenum">
              <a:rPr lang="zh-CN" altLang="en-US" smtClean="0"/>
              <a:t>33</a:t>
            </a:fld>
            <a:endParaRPr lang="zh-CN" altLang="en-US" dirty="0"/>
          </a:p>
        </p:txBody>
      </p:sp>
    </p:spTree>
    <p:extLst>
      <p:ext uri="{BB962C8B-B14F-4D97-AF65-F5344CB8AC3E}">
        <p14:creationId xmlns:p14="http://schemas.microsoft.com/office/powerpoint/2010/main" val="1674756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528FC-B552-4475-929C-B2959F60D8F5}"/>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19F34D9F-B7BC-47AD-A4C3-5A2186C6B83F}"/>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问题求解</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）第一个大成就：能够求解难题的下棋程序。</a:t>
            </a:r>
          </a:p>
          <a:p>
            <a:pPr>
              <a:buClr>
                <a:schemeClr val="hlink"/>
              </a:buClr>
              <a:buSzPct val="80000"/>
              <a:buNone/>
            </a:pPr>
            <a:r>
              <a:rPr lang="zh-CN" altLang="en-US" dirty="0">
                <a:latin typeface="隶书" panose="02010509060101010101" pitchFamily="49" charset="-122"/>
                <a:ea typeface="隶书" panose="02010509060101010101" pitchFamily="49" charset="-122"/>
              </a:rPr>
              <a:t>   搜索策略 </a:t>
            </a:r>
          </a:p>
          <a:p>
            <a:pPr>
              <a:buClr>
                <a:schemeClr val="hlink"/>
              </a:buClr>
              <a:buSzPct val="80000"/>
              <a:buNone/>
            </a:pPr>
            <a:r>
              <a:rPr lang="zh-CN" altLang="en-US" dirty="0">
                <a:latin typeface="隶书" panose="02010509060101010101" pitchFamily="49" charset="-122"/>
                <a:ea typeface="隶书" panose="02010509060101010101" pitchFamily="49" charset="-122"/>
              </a:rPr>
              <a:t>   问题归约</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）人工智能的许多概念：归约、推断、决策、规划，都与问题求解有关。</a:t>
            </a:r>
          </a:p>
          <a:p>
            <a:endParaRPr lang="zh-CN" altLang="en-US" dirty="0"/>
          </a:p>
        </p:txBody>
      </p:sp>
      <p:sp>
        <p:nvSpPr>
          <p:cNvPr id="4" name="灯片编号占位符 3">
            <a:extLst>
              <a:ext uri="{FF2B5EF4-FFF2-40B4-BE49-F238E27FC236}">
                <a16:creationId xmlns:a16="http://schemas.microsoft.com/office/drawing/2014/main" id="{761BF018-4D83-4CEB-AF1E-B29D30537871}"/>
              </a:ext>
            </a:extLst>
          </p:cNvPr>
          <p:cNvSpPr>
            <a:spLocks noGrp="1"/>
          </p:cNvSpPr>
          <p:nvPr>
            <p:ph type="sldNum" sz="quarter" idx="12"/>
          </p:nvPr>
        </p:nvSpPr>
        <p:spPr/>
        <p:txBody>
          <a:bodyPr/>
          <a:lstStyle/>
          <a:p>
            <a:fld id="{F5ECBF24-AD54-4E1A-AEB0-F65595FB36B2}" type="slidenum">
              <a:rPr lang="zh-CN" altLang="en-US" smtClean="0"/>
              <a:t>34</a:t>
            </a:fld>
            <a:endParaRPr lang="zh-CN" altLang="en-US" dirty="0"/>
          </a:p>
        </p:txBody>
      </p:sp>
    </p:spTree>
    <p:extLst>
      <p:ext uri="{BB962C8B-B14F-4D97-AF65-F5344CB8AC3E}">
        <p14:creationId xmlns:p14="http://schemas.microsoft.com/office/powerpoint/2010/main" val="442747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225DD-B41D-4B11-852E-C160B5EE27F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ED0B08E0-71C3-4126-9B06-C094662E9D94}"/>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自然语言理解 </a:t>
            </a:r>
          </a:p>
          <a:p>
            <a:pPr>
              <a:buClr>
                <a:schemeClr val="hlink"/>
              </a:buClr>
              <a:buSzPct val="80000"/>
              <a:buNone/>
            </a:pPr>
            <a:r>
              <a:rPr lang="zh-CN" altLang="en-US" dirty="0">
                <a:latin typeface="隶书" panose="02010509060101010101" pitchFamily="49" charset="-122"/>
                <a:ea typeface="隶书" panose="02010509060101010101" pitchFamily="49" charset="-122"/>
              </a:rPr>
              <a:t>    研究如何让计算机理解人类自然语言的一个研究领域。</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）问答系统：回答有关问题</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）摘要生成和文本释义</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）翻译</a:t>
            </a:r>
          </a:p>
          <a:p>
            <a:pPr>
              <a:buClr>
                <a:schemeClr val="hlink"/>
              </a:buClr>
              <a:buSzPct val="80000"/>
              <a:buNone/>
            </a:pPr>
            <a:r>
              <a:rPr lang="zh-CN" altLang="en-US" dirty="0">
                <a:latin typeface="隶书" panose="02010509060101010101" pitchFamily="49" charset="-122"/>
                <a:ea typeface="隶书" panose="02010509060101010101" pitchFamily="49" charset="-122"/>
              </a:rPr>
              <a:t>    存在大量的编码和解码问题。不仅有语义、语法和语音问题，还存在模糊性问题。</a:t>
            </a:r>
          </a:p>
          <a:p>
            <a:endParaRPr lang="zh-CN" altLang="en-US" dirty="0"/>
          </a:p>
        </p:txBody>
      </p:sp>
      <p:sp>
        <p:nvSpPr>
          <p:cNvPr id="4" name="灯片编号占位符 3">
            <a:extLst>
              <a:ext uri="{FF2B5EF4-FFF2-40B4-BE49-F238E27FC236}">
                <a16:creationId xmlns:a16="http://schemas.microsoft.com/office/drawing/2014/main" id="{8D05F118-369A-4756-B4F2-FCE4697219E0}"/>
              </a:ext>
            </a:extLst>
          </p:cNvPr>
          <p:cNvSpPr>
            <a:spLocks noGrp="1"/>
          </p:cNvSpPr>
          <p:nvPr>
            <p:ph type="sldNum" sz="quarter" idx="12"/>
          </p:nvPr>
        </p:nvSpPr>
        <p:spPr/>
        <p:txBody>
          <a:bodyPr/>
          <a:lstStyle/>
          <a:p>
            <a:fld id="{F5ECBF24-AD54-4E1A-AEB0-F65595FB36B2}" type="slidenum">
              <a:rPr lang="zh-CN" altLang="en-US" smtClean="0"/>
              <a:t>35</a:t>
            </a:fld>
            <a:endParaRPr lang="zh-CN" altLang="en-US" dirty="0"/>
          </a:p>
        </p:txBody>
      </p:sp>
    </p:spTree>
    <p:extLst>
      <p:ext uri="{BB962C8B-B14F-4D97-AF65-F5344CB8AC3E}">
        <p14:creationId xmlns:p14="http://schemas.microsoft.com/office/powerpoint/2010/main" val="3305945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C44E9-DEF6-4FFE-BB15-579531E44D8D}"/>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7EB5DB1C-3E4B-4FFB-85EF-27415D33C95D}"/>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逻辑推理和定理证明</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）逻辑推理是人工智能研究中最持久的子领域之一。</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）定理证明是最先进行研究并得到成功应用的一个研究领域。</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）许多非数学领域的任务如医疗诊断、信息检索、机器人规划和难题求解等都可以转化为定理证明问题。</a:t>
            </a:r>
          </a:p>
          <a:p>
            <a:endParaRPr lang="zh-CN" altLang="en-US" dirty="0"/>
          </a:p>
        </p:txBody>
      </p:sp>
      <p:sp>
        <p:nvSpPr>
          <p:cNvPr id="4" name="灯片编号占位符 3">
            <a:extLst>
              <a:ext uri="{FF2B5EF4-FFF2-40B4-BE49-F238E27FC236}">
                <a16:creationId xmlns:a16="http://schemas.microsoft.com/office/drawing/2014/main" id="{3E66FCCB-1C9F-4D0C-88AB-43B7F93F86D6}"/>
              </a:ext>
            </a:extLst>
          </p:cNvPr>
          <p:cNvSpPr>
            <a:spLocks noGrp="1"/>
          </p:cNvSpPr>
          <p:nvPr>
            <p:ph type="sldNum" sz="quarter" idx="12"/>
          </p:nvPr>
        </p:nvSpPr>
        <p:spPr/>
        <p:txBody>
          <a:bodyPr/>
          <a:lstStyle/>
          <a:p>
            <a:fld id="{F5ECBF24-AD54-4E1A-AEB0-F65595FB36B2}" type="slidenum">
              <a:rPr lang="zh-CN" altLang="en-US" smtClean="0"/>
              <a:t>36</a:t>
            </a:fld>
            <a:endParaRPr lang="zh-CN" altLang="en-US" dirty="0"/>
          </a:p>
        </p:txBody>
      </p:sp>
    </p:spTree>
    <p:extLst>
      <p:ext uri="{BB962C8B-B14F-4D97-AF65-F5344CB8AC3E}">
        <p14:creationId xmlns:p14="http://schemas.microsoft.com/office/powerpoint/2010/main" val="1716705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2C2E8-88A4-41AC-BD70-D0B9645A37DA}"/>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C962B909-3F99-4EEE-98A3-98E5EAECAE93}"/>
              </a:ext>
            </a:extLst>
          </p:cNvPr>
          <p:cNvSpPr>
            <a:spLocks noGrp="1"/>
          </p:cNvSpPr>
          <p:nvPr>
            <p:ph idx="1"/>
          </p:nvPr>
        </p:nvSpPr>
        <p:spPr/>
        <p:txBody>
          <a:bodyPr/>
          <a:lstStyle/>
          <a:p>
            <a:pPr>
              <a:buClr>
                <a:schemeClr val="hlink"/>
              </a:buClr>
              <a:buSzPct val="80000"/>
              <a:buNone/>
            </a:pPr>
            <a:r>
              <a:rPr lang="en-US" altLang="zh-CN" sz="4400"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自动程序设计（高级</a:t>
            </a:r>
            <a:r>
              <a:rPr lang="en-US" altLang="zh-CN" dirty="0">
                <a:latin typeface="隶书" panose="02010509060101010101" pitchFamily="49" charset="-122"/>
                <a:ea typeface="隶书" panose="02010509060101010101" pitchFamily="49" charset="-122"/>
              </a:rPr>
              <a:t>CASE</a:t>
            </a:r>
            <a:r>
              <a:rPr lang="zh-CN" altLang="en-US" dirty="0">
                <a:latin typeface="隶书" panose="02010509060101010101" pitchFamily="49" charset="-122"/>
                <a:ea typeface="隶书" panose="02010509060101010101" pitchFamily="49" charset="-122"/>
              </a:rPr>
              <a:t>工具研究）</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）包括程序综合与程序正确性验证。</a:t>
            </a:r>
          </a:p>
          <a:p>
            <a:pPr>
              <a:buClr>
                <a:schemeClr val="hlink"/>
              </a:buClr>
              <a:buSzPct val="80000"/>
              <a:buNone/>
            </a:pPr>
            <a:r>
              <a:rPr lang="zh-CN" altLang="en-US" dirty="0">
                <a:latin typeface="隶书" panose="02010509060101010101" pitchFamily="49" charset="-122"/>
                <a:ea typeface="隶书" panose="02010509060101010101" pitchFamily="49" charset="-122"/>
              </a:rPr>
              <a:t>    程序综合：用于实现自动编程。</a:t>
            </a:r>
          </a:p>
          <a:p>
            <a:pPr>
              <a:buClr>
                <a:schemeClr val="hlink"/>
              </a:buClr>
              <a:buSzPct val="80000"/>
              <a:buNone/>
            </a:pPr>
            <a:r>
              <a:rPr lang="zh-CN" altLang="en-US" dirty="0">
                <a:latin typeface="隶书" panose="02010509060101010101" pitchFamily="49" charset="-122"/>
                <a:ea typeface="隶书" panose="02010509060101010101" pitchFamily="49" charset="-122"/>
              </a:rPr>
              <a:t>    程序正确性验证：通过一套理论和方法来证明程序的正确性。</a:t>
            </a:r>
            <a:endParaRPr lang="zh-CN" altLang="en-US" dirty="0"/>
          </a:p>
        </p:txBody>
      </p:sp>
      <p:sp>
        <p:nvSpPr>
          <p:cNvPr id="4" name="灯片编号占位符 3">
            <a:extLst>
              <a:ext uri="{FF2B5EF4-FFF2-40B4-BE49-F238E27FC236}">
                <a16:creationId xmlns:a16="http://schemas.microsoft.com/office/drawing/2014/main" id="{573F70BF-5CEF-4EAE-8ED0-83239DA902BB}"/>
              </a:ext>
            </a:extLst>
          </p:cNvPr>
          <p:cNvSpPr>
            <a:spLocks noGrp="1"/>
          </p:cNvSpPr>
          <p:nvPr>
            <p:ph type="sldNum" sz="quarter" idx="12"/>
          </p:nvPr>
        </p:nvSpPr>
        <p:spPr/>
        <p:txBody>
          <a:bodyPr/>
          <a:lstStyle/>
          <a:p>
            <a:fld id="{F5ECBF24-AD54-4E1A-AEB0-F65595FB36B2}" type="slidenum">
              <a:rPr lang="zh-CN" altLang="en-US" smtClean="0"/>
              <a:t>37</a:t>
            </a:fld>
            <a:endParaRPr lang="zh-CN" altLang="en-US" dirty="0"/>
          </a:p>
        </p:txBody>
      </p:sp>
    </p:spTree>
    <p:extLst>
      <p:ext uri="{BB962C8B-B14F-4D97-AF65-F5344CB8AC3E}">
        <p14:creationId xmlns:p14="http://schemas.microsoft.com/office/powerpoint/2010/main" val="759334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2373C-5B48-4297-84AF-A686627D850E}"/>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0DDAD18F-5D04-417D-9D4E-9B638DBE9F05}"/>
              </a:ext>
            </a:extLst>
          </p:cNvPr>
          <p:cNvSpPr>
            <a:spLocks noGrp="1"/>
          </p:cNvSpPr>
          <p:nvPr>
            <p:ph idx="1"/>
          </p:nvPr>
        </p:nvSpPr>
        <p:spPr/>
        <p:txBody>
          <a:bodyPr/>
          <a:lstStyle/>
          <a:p>
            <a:pPr>
              <a:buClr>
                <a:schemeClr val="hlink"/>
              </a:buClr>
              <a:buSzPct val="80000"/>
              <a:buNone/>
            </a:pP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专家系统 </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）是一个智能计算机程序系统，其内部具有大量专家水平的某个领域的知识与经验，能够利用人类专家的知识和解决问题的方法来解决该领域的问题。</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）用户和专家进行对话。</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）局限在一定的范围之中</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4</a:t>
            </a:r>
            <a:r>
              <a:rPr lang="zh-CN" altLang="en-US" dirty="0">
                <a:latin typeface="隶书" panose="02010509060101010101" pitchFamily="49" charset="-122"/>
                <a:ea typeface="隶书" panose="02010509060101010101" pitchFamily="49" charset="-122"/>
              </a:rPr>
              <a:t>）分布式专家系统和协同式专家系统。</a:t>
            </a:r>
            <a:endParaRPr lang="zh-CN" altLang="en-US" dirty="0"/>
          </a:p>
        </p:txBody>
      </p:sp>
      <p:sp>
        <p:nvSpPr>
          <p:cNvPr id="4" name="灯片编号占位符 3">
            <a:extLst>
              <a:ext uri="{FF2B5EF4-FFF2-40B4-BE49-F238E27FC236}">
                <a16:creationId xmlns:a16="http://schemas.microsoft.com/office/drawing/2014/main" id="{48E4CC6A-C5CB-4740-9C5C-B56679FB256A}"/>
              </a:ext>
            </a:extLst>
          </p:cNvPr>
          <p:cNvSpPr>
            <a:spLocks noGrp="1"/>
          </p:cNvSpPr>
          <p:nvPr>
            <p:ph type="sldNum" sz="quarter" idx="12"/>
          </p:nvPr>
        </p:nvSpPr>
        <p:spPr/>
        <p:txBody>
          <a:bodyPr/>
          <a:lstStyle/>
          <a:p>
            <a:fld id="{F5ECBF24-AD54-4E1A-AEB0-F65595FB36B2}" type="slidenum">
              <a:rPr lang="zh-CN" altLang="en-US" smtClean="0"/>
              <a:t>38</a:t>
            </a:fld>
            <a:endParaRPr lang="zh-CN" altLang="en-US" dirty="0"/>
          </a:p>
        </p:txBody>
      </p:sp>
    </p:spTree>
    <p:extLst>
      <p:ext uri="{BB962C8B-B14F-4D97-AF65-F5344CB8AC3E}">
        <p14:creationId xmlns:p14="http://schemas.microsoft.com/office/powerpoint/2010/main" val="1768061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4DA65-37C8-4D0D-A8A2-F8C8F3B31560}"/>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718F8088-768A-4BFA-9737-29ABB61C2DAE}"/>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机器学习</a:t>
            </a:r>
          </a:p>
          <a:p>
            <a:pPr>
              <a:buClr>
                <a:schemeClr val="hlink"/>
              </a:buClr>
              <a:buSzPct val="80000"/>
              <a:buNone/>
            </a:pPr>
            <a:r>
              <a:rPr lang="zh-CN" altLang="en-US" dirty="0">
                <a:latin typeface="隶书" panose="02010509060101010101" pitchFamily="49" charset="-122"/>
                <a:ea typeface="隶书" panose="02010509060101010101" pitchFamily="49" charset="-122"/>
              </a:rPr>
              <a:t>计算机获得知识的方法一般有两种：</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）把有关知识归纳、整理在一起，并用计算机可接受、处理的方式输入到计算机中。</a:t>
            </a:r>
          </a:p>
          <a:p>
            <a:pPr>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）计算机具有学习能力，可以直接向书本、教师学习，也可以在实践中不断总结经验、吸取教训，实现自身的不断完善。</a:t>
            </a:r>
          </a:p>
          <a:p>
            <a:endParaRPr lang="zh-CN" altLang="en-US" dirty="0"/>
          </a:p>
        </p:txBody>
      </p:sp>
      <p:sp>
        <p:nvSpPr>
          <p:cNvPr id="4" name="灯片编号占位符 3">
            <a:extLst>
              <a:ext uri="{FF2B5EF4-FFF2-40B4-BE49-F238E27FC236}">
                <a16:creationId xmlns:a16="http://schemas.microsoft.com/office/drawing/2014/main" id="{7C4B3D94-DFA4-4953-9474-34297074A47A}"/>
              </a:ext>
            </a:extLst>
          </p:cNvPr>
          <p:cNvSpPr>
            <a:spLocks noGrp="1"/>
          </p:cNvSpPr>
          <p:nvPr>
            <p:ph type="sldNum" sz="quarter" idx="12"/>
          </p:nvPr>
        </p:nvSpPr>
        <p:spPr/>
        <p:txBody>
          <a:bodyPr/>
          <a:lstStyle/>
          <a:p>
            <a:fld id="{F5ECBF24-AD54-4E1A-AEB0-F65595FB36B2}" type="slidenum">
              <a:rPr lang="zh-CN" altLang="en-US" smtClean="0"/>
              <a:t>39</a:t>
            </a:fld>
            <a:endParaRPr lang="zh-CN" altLang="en-US" dirty="0"/>
          </a:p>
        </p:txBody>
      </p:sp>
    </p:spTree>
    <p:extLst>
      <p:ext uri="{BB962C8B-B14F-4D97-AF65-F5344CB8AC3E}">
        <p14:creationId xmlns:p14="http://schemas.microsoft.com/office/powerpoint/2010/main" val="15320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D99F5-79CF-428D-BF66-C7BDB8E97BC8}"/>
              </a:ext>
            </a:extLst>
          </p:cNvPr>
          <p:cNvSpPr>
            <a:spLocks noGrp="1"/>
          </p:cNvSpPr>
          <p:nvPr>
            <p:ph type="title"/>
          </p:nvPr>
        </p:nvSpPr>
        <p:spPr/>
        <p:txBody>
          <a:bodyPr/>
          <a:lstStyle/>
          <a:p>
            <a:r>
              <a:rPr lang="zh-CN" altLang="en-US" dirty="0"/>
              <a:t>课程目标要求</a:t>
            </a:r>
            <a:r>
              <a:rPr lang="en-US" altLang="zh-CN" dirty="0"/>
              <a:t>1</a:t>
            </a:r>
            <a:endParaRPr lang="zh-CN" altLang="en-US" dirty="0"/>
          </a:p>
        </p:txBody>
      </p:sp>
      <p:sp>
        <p:nvSpPr>
          <p:cNvPr id="3" name="内容占位符 2">
            <a:extLst>
              <a:ext uri="{FF2B5EF4-FFF2-40B4-BE49-F238E27FC236}">
                <a16:creationId xmlns:a16="http://schemas.microsoft.com/office/drawing/2014/main" id="{EF894C7D-1800-476F-9907-63641F9C8364}"/>
              </a:ext>
            </a:extLst>
          </p:cNvPr>
          <p:cNvSpPr>
            <a:spLocks noGrp="1"/>
          </p:cNvSpPr>
          <p:nvPr>
            <p:ph idx="1"/>
          </p:nvPr>
        </p:nvSpPr>
        <p:spPr/>
        <p:txBody>
          <a:bodyPr>
            <a:normAutofit fontScale="92500"/>
          </a:bodyPr>
          <a:lstStyle/>
          <a:p>
            <a:pPr>
              <a:lnSpc>
                <a:spcPct val="105000"/>
              </a:lnSpc>
              <a:spcBef>
                <a:spcPct val="50000"/>
              </a:spcBef>
              <a:buNone/>
            </a:pPr>
            <a:r>
              <a:rPr lang="zh-CN" altLang="en-US" dirty="0">
                <a:latin typeface="隶书" panose="02010509060101010101" pitchFamily="49" charset="-122"/>
                <a:ea typeface="隶书" panose="02010509060101010101" pitchFamily="49" charset="-122"/>
              </a:rPr>
              <a:t>研究计算机实现智能的原理以及如何建造智能计算机。</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）人工智能的基本概念、原理和方法；</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人工智能的两大支柱：</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zh-CN" altLang="en-US" u="sng" dirty="0">
                <a:latin typeface="隶书" panose="02010509060101010101" pitchFamily="49" charset="-122"/>
                <a:ea typeface="隶书" panose="02010509060101010101" pitchFamily="49" charset="-122"/>
              </a:rPr>
              <a:t>搜索推理技术</a:t>
            </a:r>
            <a:r>
              <a:rPr lang="zh-CN" altLang="en-US" dirty="0">
                <a:latin typeface="隶书" panose="02010509060101010101" pitchFamily="49" charset="-122"/>
                <a:ea typeface="隶书" panose="02010509060101010101" pitchFamily="49" charset="-122"/>
              </a:rPr>
              <a:t>：盲目搜索 启发式搜索 图搜索 消解  表推演 产生式系统 不确定性推理 非单调推理</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a:t>
            </a:r>
            <a:r>
              <a:rPr lang="zh-CN" altLang="en-US" u="sng" dirty="0">
                <a:latin typeface="隶书" panose="02010509060101010101" pitchFamily="49" charset="-122"/>
                <a:ea typeface="隶书" panose="02010509060101010101" pitchFamily="49" charset="-122"/>
              </a:rPr>
              <a:t>知识表示方法</a:t>
            </a:r>
            <a:r>
              <a:rPr lang="zh-CN" altLang="en-US" dirty="0">
                <a:latin typeface="隶书" panose="02010509060101010101" pitchFamily="49" charset="-122"/>
                <a:ea typeface="隶书" panose="02010509060101010101" pitchFamily="49" charset="-122"/>
              </a:rPr>
              <a:t>：状态空间法 问题规约法 谓词逻辑法 语义网络法 框架表示 剧本表示 过程表示</a:t>
            </a:r>
          </a:p>
          <a:p>
            <a:endParaRPr lang="zh-CN" altLang="en-US" dirty="0"/>
          </a:p>
        </p:txBody>
      </p:sp>
      <p:sp>
        <p:nvSpPr>
          <p:cNvPr id="4" name="灯片编号占位符 3">
            <a:extLst>
              <a:ext uri="{FF2B5EF4-FFF2-40B4-BE49-F238E27FC236}">
                <a16:creationId xmlns:a16="http://schemas.microsoft.com/office/drawing/2014/main" id="{994E727A-E32B-49E7-9B93-B93CBC907E34}"/>
              </a:ext>
            </a:extLst>
          </p:cNvPr>
          <p:cNvSpPr>
            <a:spLocks noGrp="1"/>
          </p:cNvSpPr>
          <p:nvPr>
            <p:ph type="sldNum" sz="quarter" idx="12"/>
          </p:nvPr>
        </p:nvSpPr>
        <p:spPr/>
        <p:txBody>
          <a:bodyPr/>
          <a:lstStyle/>
          <a:p>
            <a:fld id="{F5ECBF24-AD54-4E1A-AEB0-F65595FB36B2}" type="slidenum">
              <a:rPr lang="zh-CN" altLang="en-US" smtClean="0"/>
              <a:t>4</a:t>
            </a:fld>
            <a:endParaRPr lang="zh-CN" altLang="en-US" dirty="0"/>
          </a:p>
        </p:txBody>
      </p:sp>
    </p:spTree>
    <p:extLst>
      <p:ext uri="{BB962C8B-B14F-4D97-AF65-F5344CB8AC3E}">
        <p14:creationId xmlns:p14="http://schemas.microsoft.com/office/powerpoint/2010/main" val="2096065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5D951-BA44-4AF8-927E-198884FA083F}"/>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94DC5E15-BCAA-46C6-B94F-FE406EF84FF0}"/>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模式识别</a:t>
            </a:r>
          </a:p>
          <a:p>
            <a:pPr>
              <a:buClr>
                <a:schemeClr val="hlink"/>
              </a:buClr>
              <a:buSzPct val="80000"/>
              <a:buNone/>
            </a:pPr>
            <a:r>
              <a:rPr lang="zh-CN" altLang="en-US" dirty="0">
                <a:latin typeface="隶书" panose="02010509060101010101" pitchFamily="49" charset="-122"/>
                <a:ea typeface="隶书" panose="02010509060101010101" pitchFamily="49" charset="-122"/>
              </a:rPr>
              <a:t>    机器识别、计算机识别、机器自动识别。</a:t>
            </a:r>
          </a:p>
          <a:p>
            <a:pPr>
              <a:spcBef>
                <a:spcPct val="0"/>
              </a:spcBef>
              <a:buFontTx/>
              <a:buNone/>
            </a:pPr>
            <a:r>
              <a:rPr kumimoji="1" lang="zh-CN" altLang="en-US" b="1" dirty="0">
                <a:latin typeface="Times New Roman" panose="02020603050405020304" pitchFamily="18" charset="0"/>
                <a:ea typeface="隶书" panose="02010509060101010101" pitchFamily="49" charset="-122"/>
              </a:rPr>
              <a:t>        模式识别是人工智能最早研究的领域之一。它利用计算机对物体、图像、语音、字符等信息模式进行自动识别的科学。</a:t>
            </a:r>
          </a:p>
          <a:p>
            <a:endParaRPr lang="zh-CN" altLang="en-US" dirty="0"/>
          </a:p>
        </p:txBody>
      </p:sp>
      <p:sp>
        <p:nvSpPr>
          <p:cNvPr id="4" name="灯片编号占位符 3">
            <a:extLst>
              <a:ext uri="{FF2B5EF4-FFF2-40B4-BE49-F238E27FC236}">
                <a16:creationId xmlns:a16="http://schemas.microsoft.com/office/drawing/2014/main" id="{457B7BB9-3A04-4DB3-B02E-8164B09FE2E4}"/>
              </a:ext>
            </a:extLst>
          </p:cNvPr>
          <p:cNvSpPr>
            <a:spLocks noGrp="1"/>
          </p:cNvSpPr>
          <p:nvPr>
            <p:ph type="sldNum" sz="quarter" idx="12"/>
          </p:nvPr>
        </p:nvSpPr>
        <p:spPr/>
        <p:txBody>
          <a:bodyPr/>
          <a:lstStyle/>
          <a:p>
            <a:fld id="{F5ECBF24-AD54-4E1A-AEB0-F65595FB36B2}" type="slidenum">
              <a:rPr lang="zh-CN" altLang="en-US" smtClean="0"/>
              <a:t>40</a:t>
            </a:fld>
            <a:endParaRPr lang="zh-CN" altLang="en-US" dirty="0"/>
          </a:p>
        </p:txBody>
      </p:sp>
    </p:spTree>
    <p:extLst>
      <p:ext uri="{BB962C8B-B14F-4D97-AF65-F5344CB8AC3E}">
        <p14:creationId xmlns:p14="http://schemas.microsoft.com/office/powerpoint/2010/main" val="2785875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3A685-493B-4554-B133-DA37237112A0}"/>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E612E51E-A95E-4BF1-8450-92373901A59C}"/>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识别内容</a:t>
            </a:r>
          </a:p>
          <a:p>
            <a:pPr>
              <a:buClr>
                <a:schemeClr val="hlink"/>
              </a:buClr>
              <a:buSzPct val="80000"/>
              <a:buNone/>
            </a:pPr>
            <a:r>
              <a:rPr lang="zh-CN" altLang="en-US" dirty="0">
                <a:latin typeface="隶书" panose="02010509060101010101" pitchFamily="49" charset="-122"/>
                <a:ea typeface="隶书" panose="02010509060101010101" pitchFamily="49" charset="-122"/>
              </a:rPr>
              <a:t>    手写数字识别</a:t>
            </a:r>
          </a:p>
          <a:p>
            <a:pPr>
              <a:buClr>
                <a:schemeClr val="hlink"/>
              </a:buClr>
              <a:buSzPct val="80000"/>
              <a:buNone/>
            </a:pPr>
            <a:r>
              <a:rPr lang="zh-CN" altLang="en-US" dirty="0">
                <a:latin typeface="隶书" panose="02010509060101010101" pitchFamily="49" charset="-122"/>
                <a:ea typeface="隶书" panose="02010509060101010101" pitchFamily="49" charset="-122"/>
              </a:rPr>
              <a:t>    智能交通管理系统的识别</a:t>
            </a:r>
          </a:p>
          <a:p>
            <a:pPr>
              <a:buClr>
                <a:schemeClr val="hlink"/>
              </a:buClr>
              <a:buSzPct val="80000"/>
              <a:buNone/>
            </a:pPr>
            <a:r>
              <a:rPr lang="zh-CN" altLang="en-US" dirty="0">
                <a:latin typeface="隶书" panose="02010509060101010101" pitchFamily="49" charset="-122"/>
                <a:ea typeface="隶书" panose="02010509060101010101" pitchFamily="49" charset="-122"/>
              </a:rPr>
              <a:t>    文字识别    语音识别</a:t>
            </a:r>
          </a:p>
          <a:p>
            <a:pPr>
              <a:buClr>
                <a:schemeClr val="hlink"/>
              </a:buClr>
              <a:buSzPct val="80000"/>
              <a:buNone/>
            </a:pPr>
            <a:r>
              <a:rPr lang="zh-CN" altLang="en-US" dirty="0">
                <a:latin typeface="隶书" panose="02010509060101010101" pitchFamily="49" charset="-122"/>
                <a:ea typeface="隶书" panose="02010509060101010101" pitchFamily="49" charset="-122"/>
              </a:rPr>
              <a:t>    图象中物体识别</a:t>
            </a:r>
          </a:p>
          <a:p>
            <a:pPr>
              <a:buClr>
                <a:schemeClr val="hlink"/>
              </a:buClr>
              <a:buSzPct val="80000"/>
              <a:buNone/>
            </a:pPr>
            <a:r>
              <a:rPr kumimoji="1" lang="zh-CN" altLang="en-US" b="1" dirty="0">
                <a:latin typeface="Times New Roman" panose="02020603050405020304" pitchFamily="18" charset="0"/>
                <a:ea typeface="隶书" panose="02010509060101010101" pitchFamily="49" charset="-122"/>
              </a:rPr>
              <a:t>目的 使机器能做人类所做的事，具备人所具有的对各种事物与现象进行分析、描述与判断的部分能力。</a:t>
            </a:r>
          </a:p>
          <a:p>
            <a:endParaRPr lang="zh-CN" altLang="en-US" dirty="0"/>
          </a:p>
        </p:txBody>
      </p:sp>
      <p:sp>
        <p:nvSpPr>
          <p:cNvPr id="4" name="灯片编号占位符 3">
            <a:extLst>
              <a:ext uri="{FF2B5EF4-FFF2-40B4-BE49-F238E27FC236}">
                <a16:creationId xmlns:a16="http://schemas.microsoft.com/office/drawing/2014/main" id="{E31B3F5E-0798-4A8F-872B-2507432D9837}"/>
              </a:ext>
            </a:extLst>
          </p:cNvPr>
          <p:cNvSpPr>
            <a:spLocks noGrp="1"/>
          </p:cNvSpPr>
          <p:nvPr>
            <p:ph type="sldNum" sz="quarter" idx="12"/>
          </p:nvPr>
        </p:nvSpPr>
        <p:spPr/>
        <p:txBody>
          <a:bodyPr/>
          <a:lstStyle/>
          <a:p>
            <a:fld id="{F5ECBF24-AD54-4E1A-AEB0-F65595FB36B2}" type="slidenum">
              <a:rPr lang="zh-CN" altLang="en-US" smtClean="0"/>
              <a:t>41</a:t>
            </a:fld>
            <a:endParaRPr lang="zh-CN" altLang="en-US" dirty="0"/>
          </a:p>
        </p:txBody>
      </p:sp>
    </p:spTree>
    <p:extLst>
      <p:ext uri="{BB962C8B-B14F-4D97-AF65-F5344CB8AC3E}">
        <p14:creationId xmlns:p14="http://schemas.microsoft.com/office/powerpoint/2010/main" val="196679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5EE48-5EB7-4B45-9AB6-F7CB4DAE50EE}"/>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715142CF-4CD9-4490-B940-B805FFA210B2}"/>
              </a:ext>
            </a:extLst>
          </p:cNvPr>
          <p:cNvSpPr>
            <a:spLocks noGrp="1"/>
          </p:cNvSpPr>
          <p:nvPr>
            <p:ph idx="1"/>
          </p:nvPr>
        </p:nvSpPr>
        <p:spPr/>
        <p:txBody>
          <a:bodyPr/>
          <a:lstStyle/>
          <a:p>
            <a:pPr>
              <a:buClr>
                <a:schemeClr val="hlink"/>
              </a:buClr>
              <a:buSzPct val="80000"/>
              <a:buNone/>
            </a:pPr>
            <a:r>
              <a:rPr lang="zh-CN" altLang="en-US" dirty="0">
                <a:latin typeface="隶书" panose="02010509060101010101" pitchFamily="49" charset="-122"/>
                <a:ea typeface="隶书" panose="02010509060101010101" pitchFamily="49" charset="-122"/>
              </a:rPr>
              <a:t>方法：利用计算机对客观物体进行分类，在错误概率最小的条件下，使识别的结果尽量与客观物体相符合。</a:t>
            </a:r>
          </a:p>
          <a:p>
            <a:pPr>
              <a:buClr>
                <a:schemeClr val="hlink"/>
              </a:buClr>
              <a:buSzPct val="80000"/>
              <a:buNone/>
            </a:pPr>
            <a:r>
              <a:rPr lang="zh-CN" altLang="en-US" dirty="0">
                <a:latin typeface="隶书" panose="02010509060101010101" pitchFamily="49" charset="-122"/>
                <a:ea typeface="隶书" panose="02010509060101010101" pitchFamily="49" charset="-122"/>
              </a:rPr>
              <a:t>    分析的事物</a:t>
            </a:r>
          </a:p>
          <a:p>
            <a:pPr>
              <a:buClr>
                <a:schemeClr val="hlink"/>
              </a:buClr>
              <a:buSzPct val="80000"/>
              <a:buNone/>
            </a:pPr>
            <a:r>
              <a:rPr lang="zh-CN" altLang="en-US" dirty="0">
                <a:latin typeface="隶书" panose="02010509060101010101" pitchFamily="49" charset="-122"/>
                <a:ea typeface="隶书" panose="02010509060101010101" pitchFamily="49" charset="-122"/>
              </a:rPr>
              <a:t>    标准模板</a:t>
            </a:r>
          </a:p>
          <a:p>
            <a:pPr>
              <a:buClr>
                <a:schemeClr val="hlink"/>
              </a:buClr>
              <a:buSzPct val="80000"/>
              <a:buNone/>
            </a:pPr>
            <a:r>
              <a:rPr kumimoji="1" lang="zh-CN" altLang="en-US" b="1" dirty="0">
                <a:latin typeface="Times New Roman" panose="02020603050405020304" pitchFamily="18" charset="0"/>
                <a:ea typeface="隶书" panose="02010509060101010101" pitchFamily="49" charset="-122"/>
              </a:rPr>
              <a:t>模式类：某一事物的具体体现，如</a:t>
            </a:r>
            <a:r>
              <a:rPr kumimoji="1" lang="en-US" altLang="zh-CN" b="1" dirty="0">
                <a:latin typeface="Times New Roman" panose="02020603050405020304" pitchFamily="18" charset="0"/>
                <a:ea typeface="隶书" panose="02010509060101010101" pitchFamily="49" charset="-122"/>
              </a:rPr>
              <a:t>0,1,2,3,…</a:t>
            </a:r>
          </a:p>
          <a:p>
            <a:pPr>
              <a:buClr>
                <a:schemeClr val="hlink"/>
              </a:buClr>
              <a:buSzPct val="80000"/>
              <a:buNone/>
            </a:pPr>
            <a:r>
              <a:rPr kumimoji="1" lang="zh-CN" altLang="en-US" b="1" dirty="0">
                <a:latin typeface="Times New Roman" panose="02020603050405020304" pitchFamily="18" charset="0"/>
                <a:ea typeface="隶书" panose="02010509060101010101" pitchFamily="49" charset="-122"/>
              </a:rPr>
              <a:t>模式：某一事物的具体体现，如任意写或印刷体。</a:t>
            </a:r>
          </a:p>
          <a:p>
            <a:pPr>
              <a:buClr>
                <a:schemeClr val="hlink"/>
              </a:buClr>
              <a:buSzPct val="80000"/>
              <a:buNone/>
            </a:pPr>
            <a:endParaRPr kumimoji="1" lang="en-US" altLang="zh-CN" b="1" dirty="0">
              <a:latin typeface="Times New Roman" panose="02020603050405020304" pitchFamily="18" charset="0"/>
              <a:ea typeface="隶书"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C4D4F8CA-41CC-49E5-9AAF-52675F338196}"/>
              </a:ext>
            </a:extLst>
          </p:cNvPr>
          <p:cNvSpPr>
            <a:spLocks noGrp="1"/>
          </p:cNvSpPr>
          <p:nvPr>
            <p:ph type="sldNum" sz="quarter" idx="12"/>
          </p:nvPr>
        </p:nvSpPr>
        <p:spPr/>
        <p:txBody>
          <a:bodyPr/>
          <a:lstStyle/>
          <a:p>
            <a:fld id="{F5ECBF24-AD54-4E1A-AEB0-F65595FB36B2}" type="slidenum">
              <a:rPr lang="zh-CN" altLang="en-US" smtClean="0"/>
              <a:t>42</a:t>
            </a:fld>
            <a:endParaRPr lang="zh-CN" altLang="en-US" dirty="0"/>
          </a:p>
        </p:txBody>
      </p:sp>
    </p:spTree>
    <p:extLst>
      <p:ext uri="{BB962C8B-B14F-4D97-AF65-F5344CB8AC3E}">
        <p14:creationId xmlns:p14="http://schemas.microsoft.com/office/powerpoint/2010/main" val="343845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F6BD3-C342-477F-8534-35F02A52FCC7}"/>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D241A479-1BBA-4E68-8D32-9B9C5CE268BB}"/>
              </a:ext>
            </a:extLst>
          </p:cNvPr>
          <p:cNvSpPr>
            <a:spLocks noGrp="1"/>
          </p:cNvSpPr>
          <p:nvPr>
            <p:ph idx="1"/>
          </p:nvPr>
        </p:nvSpPr>
        <p:spPr/>
        <p:txBody>
          <a:bodyPr/>
          <a:lstStyle/>
          <a:p>
            <a:pPr>
              <a:buClr>
                <a:schemeClr val="hlink"/>
              </a:buClr>
              <a:buSzPct val="80000"/>
            </a:pPr>
            <a:r>
              <a:rPr lang="zh-CN" altLang="en-US" b="1" dirty="0">
                <a:latin typeface="隶书" panose="02010509060101010101" pitchFamily="49" charset="-122"/>
                <a:ea typeface="隶书" panose="02010509060101010101" pitchFamily="49" charset="-122"/>
              </a:rPr>
              <a:t>计算智能－神经网络和遗传算法 </a:t>
            </a:r>
          </a:p>
          <a:p>
            <a:pPr lvl="1">
              <a:buClr>
                <a:schemeClr val="hlink"/>
              </a:buClr>
              <a:buSzPct val="80000"/>
            </a:pPr>
            <a:r>
              <a:rPr lang="zh-CN" altLang="en-US" b="1" dirty="0">
                <a:latin typeface="隶书" panose="02010509060101010101" pitchFamily="49" charset="-122"/>
                <a:ea typeface="隶书" panose="02010509060101010101" pitchFamily="49" charset="-122"/>
              </a:rPr>
              <a:t>规划和机器人 </a:t>
            </a:r>
          </a:p>
          <a:p>
            <a:pPr lvl="1">
              <a:buClr>
                <a:schemeClr val="hlink"/>
              </a:buClr>
              <a:buSzPct val="80000"/>
            </a:pPr>
            <a:r>
              <a:rPr lang="zh-CN" altLang="en-US" b="1" dirty="0">
                <a:latin typeface="隶书" panose="02010509060101010101" pitchFamily="49" charset="-122"/>
                <a:ea typeface="隶书" panose="02010509060101010101" pitchFamily="49" charset="-122"/>
              </a:rPr>
              <a:t>机器视觉</a:t>
            </a:r>
          </a:p>
          <a:p>
            <a:pPr lvl="1">
              <a:buClr>
                <a:schemeClr val="hlink"/>
              </a:buClr>
              <a:buSzPct val="80000"/>
            </a:pPr>
            <a:r>
              <a:rPr lang="zh-CN" altLang="en-US" b="1" dirty="0">
                <a:latin typeface="隶书" panose="02010509060101010101" pitchFamily="49" charset="-122"/>
                <a:ea typeface="隶书" panose="02010509060101010101" pitchFamily="49" charset="-122"/>
              </a:rPr>
              <a:t>智能控制</a:t>
            </a:r>
          </a:p>
          <a:p>
            <a:pPr lvl="1">
              <a:buClr>
                <a:schemeClr val="hlink"/>
              </a:buClr>
              <a:buSzPct val="80000"/>
            </a:pPr>
            <a:r>
              <a:rPr lang="zh-CN" altLang="en-US" b="1" dirty="0">
                <a:latin typeface="隶书" panose="02010509060101010101" pitchFamily="49" charset="-122"/>
                <a:ea typeface="隶书" panose="02010509060101010101" pitchFamily="49" charset="-122"/>
              </a:rPr>
              <a:t>智能检索</a:t>
            </a:r>
            <a:endParaRPr lang="zh-CN" altLang="en-US" dirty="0"/>
          </a:p>
        </p:txBody>
      </p:sp>
      <p:sp>
        <p:nvSpPr>
          <p:cNvPr id="4" name="灯片编号占位符 3">
            <a:extLst>
              <a:ext uri="{FF2B5EF4-FFF2-40B4-BE49-F238E27FC236}">
                <a16:creationId xmlns:a16="http://schemas.microsoft.com/office/drawing/2014/main" id="{97036C56-EF62-4F13-8E0D-864E04A082D0}"/>
              </a:ext>
            </a:extLst>
          </p:cNvPr>
          <p:cNvSpPr>
            <a:spLocks noGrp="1"/>
          </p:cNvSpPr>
          <p:nvPr>
            <p:ph type="sldNum" sz="quarter" idx="12"/>
          </p:nvPr>
        </p:nvSpPr>
        <p:spPr/>
        <p:txBody>
          <a:bodyPr/>
          <a:lstStyle/>
          <a:p>
            <a:fld id="{F5ECBF24-AD54-4E1A-AEB0-F65595FB36B2}" type="slidenum">
              <a:rPr lang="zh-CN" altLang="en-US" smtClean="0"/>
              <a:t>43</a:t>
            </a:fld>
            <a:endParaRPr lang="zh-CN" altLang="en-US" dirty="0"/>
          </a:p>
        </p:txBody>
      </p:sp>
    </p:spTree>
    <p:extLst>
      <p:ext uri="{BB962C8B-B14F-4D97-AF65-F5344CB8AC3E}">
        <p14:creationId xmlns:p14="http://schemas.microsoft.com/office/powerpoint/2010/main" val="1395285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1A41C-DF47-4329-B790-3DEE6AF45C94}"/>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人工智能的研究与应用领域</a:t>
            </a:r>
            <a:endParaRPr lang="zh-CN" altLang="en-US" dirty="0"/>
          </a:p>
        </p:txBody>
      </p:sp>
      <p:sp>
        <p:nvSpPr>
          <p:cNvPr id="3" name="内容占位符 2">
            <a:extLst>
              <a:ext uri="{FF2B5EF4-FFF2-40B4-BE49-F238E27FC236}">
                <a16:creationId xmlns:a16="http://schemas.microsoft.com/office/drawing/2014/main" id="{FAF0C619-B0BF-4CA9-8674-EC5C0B799A16}"/>
              </a:ext>
            </a:extLst>
          </p:cNvPr>
          <p:cNvSpPr>
            <a:spLocks noGrp="1"/>
          </p:cNvSpPr>
          <p:nvPr>
            <p:ph idx="1"/>
          </p:nvPr>
        </p:nvSpPr>
        <p:spPr/>
        <p:txBody>
          <a:bodyPr/>
          <a:lstStyle/>
          <a:p>
            <a:pPr>
              <a:buClr>
                <a:schemeClr val="hlink"/>
              </a:buClr>
              <a:buSzPct val="80000"/>
              <a:buFont typeface="Wingdings" panose="05000000000000000000" pitchFamily="2" charset="2"/>
              <a:buChar char="l"/>
            </a:pP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智能调度与指挥</a:t>
            </a:r>
          </a:p>
          <a:p>
            <a:pPr lvl="1">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分布式人工智能与</a:t>
            </a:r>
            <a:r>
              <a:rPr lang="en-US" altLang="zh-CN" b="1" dirty="0">
                <a:latin typeface="隶书" panose="02010509060101010101" pitchFamily="49" charset="-122"/>
                <a:ea typeface="隶书" panose="02010509060101010101" pitchFamily="49" charset="-122"/>
              </a:rPr>
              <a:t>Agent</a:t>
            </a:r>
          </a:p>
          <a:p>
            <a:pPr lvl="1">
              <a:buClr>
                <a:schemeClr val="hlink"/>
              </a:buClr>
              <a:buSzPct val="80000"/>
              <a:buFont typeface="Wingdings" panose="05000000000000000000" pitchFamily="2" charset="2"/>
              <a:buChar char="l"/>
            </a:pP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计算智能与进化计算</a:t>
            </a:r>
          </a:p>
          <a:p>
            <a:pPr lvl="1">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数据挖掘与知识发现</a:t>
            </a:r>
          </a:p>
          <a:p>
            <a:pPr lvl="1">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人工生命</a:t>
            </a:r>
          </a:p>
          <a:p>
            <a:pPr lvl="1">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系统与语言工具</a:t>
            </a:r>
            <a:endParaRPr lang="zh-CN" altLang="en-US" dirty="0"/>
          </a:p>
        </p:txBody>
      </p:sp>
      <p:sp>
        <p:nvSpPr>
          <p:cNvPr id="4" name="灯片编号占位符 3">
            <a:extLst>
              <a:ext uri="{FF2B5EF4-FFF2-40B4-BE49-F238E27FC236}">
                <a16:creationId xmlns:a16="http://schemas.microsoft.com/office/drawing/2014/main" id="{E1E09E51-C4EB-4509-B905-ACF17AC41FC4}"/>
              </a:ext>
            </a:extLst>
          </p:cNvPr>
          <p:cNvSpPr>
            <a:spLocks noGrp="1"/>
          </p:cNvSpPr>
          <p:nvPr>
            <p:ph type="sldNum" sz="quarter" idx="12"/>
          </p:nvPr>
        </p:nvSpPr>
        <p:spPr/>
        <p:txBody>
          <a:bodyPr/>
          <a:lstStyle/>
          <a:p>
            <a:fld id="{F5ECBF24-AD54-4E1A-AEB0-F65595FB36B2}" type="slidenum">
              <a:rPr lang="zh-CN" altLang="en-US" smtClean="0"/>
              <a:t>44</a:t>
            </a:fld>
            <a:endParaRPr lang="zh-CN" altLang="en-US" dirty="0"/>
          </a:p>
        </p:txBody>
      </p:sp>
    </p:spTree>
    <p:extLst>
      <p:ext uri="{BB962C8B-B14F-4D97-AF65-F5344CB8AC3E}">
        <p14:creationId xmlns:p14="http://schemas.microsoft.com/office/powerpoint/2010/main" val="561012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35536-3D38-43B1-817F-085C510A8840}"/>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实现人工智能的技术路线</a:t>
            </a:r>
            <a:endParaRPr lang="zh-CN" altLang="en-US" dirty="0"/>
          </a:p>
        </p:txBody>
      </p:sp>
      <p:sp>
        <p:nvSpPr>
          <p:cNvPr id="3" name="内容占位符 2">
            <a:extLst>
              <a:ext uri="{FF2B5EF4-FFF2-40B4-BE49-F238E27FC236}">
                <a16:creationId xmlns:a16="http://schemas.microsoft.com/office/drawing/2014/main" id="{0957AF0B-E747-4ABD-8F94-719485D39AFE}"/>
              </a:ext>
            </a:extLst>
          </p:cNvPr>
          <p:cNvSpPr>
            <a:spLocks noGrp="1"/>
          </p:cNvSpPr>
          <p:nvPr>
            <p:ph idx="1"/>
          </p:nvPr>
        </p:nvSpPr>
        <p:spPr/>
        <p:txBody>
          <a:bodyPr/>
          <a:lstStyle/>
          <a:p>
            <a:pPr>
              <a:buClr>
                <a:schemeClr val="hlink"/>
              </a:buClr>
              <a:buSzPct val="80000"/>
              <a:buFont typeface="Wingdings" panose="05000000000000000000" pitchFamily="2" charset="2"/>
              <a:buChar char="l"/>
            </a:pP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专用路线</a:t>
            </a:r>
          </a:p>
          <a:p>
            <a:pPr>
              <a:buClr>
                <a:schemeClr val="hlink"/>
              </a:buClr>
              <a:buSzPct val="80000"/>
              <a:buNone/>
            </a:pPr>
            <a:r>
              <a:rPr lang="zh-CN" altLang="en-US" b="1" dirty="0">
                <a:latin typeface="隶书" panose="02010509060101010101" pitchFamily="49" charset="-122"/>
                <a:ea typeface="隶书" panose="02010509060101010101" pitchFamily="49" charset="-122"/>
              </a:rPr>
              <a:t>    指开发研制一些专用的智能计算机（</a:t>
            </a:r>
            <a:r>
              <a:rPr lang="en-US" altLang="zh-CN" b="1" dirty="0">
                <a:latin typeface="隶书" panose="02010509060101010101" pitchFamily="49" charset="-122"/>
                <a:ea typeface="隶书" panose="02010509060101010101" pitchFamily="49" charset="-122"/>
              </a:rPr>
              <a:t>Lisp</a:t>
            </a:r>
            <a:r>
              <a:rPr lang="zh-CN" altLang="en-US" b="1" dirty="0">
                <a:latin typeface="隶书" panose="02010509060101010101" pitchFamily="49" charset="-122"/>
                <a:ea typeface="隶书" panose="02010509060101010101" pitchFamily="49" charset="-122"/>
              </a:rPr>
              <a:t>机、</a:t>
            </a:r>
            <a:r>
              <a:rPr lang="en-US" altLang="zh-CN" b="1" dirty="0">
                <a:latin typeface="隶书" panose="02010509060101010101" pitchFamily="49" charset="-122"/>
                <a:ea typeface="隶书" panose="02010509060101010101" pitchFamily="49" charset="-122"/>
              </a:rPr>
              <a:t>Prolog</a:t>
            </a:r>
            <a:r>
              <a:rPr lang="zh-CN" altLang="en-US" b="1" dirty="0">
                <a:latin typeface="隶书" panose="02010509060101010101" pitchFamily="49" charset="-122"/>
                <a:ea typeface="隶书" panose="02010509060101010101" pitchFamily="49" charset="-122"/>
              </a:rPr>
              <a:t>机）或专用的软件系统，或者专门用于开发人工智能系统的计算机语言（</a:t>
            </a:r>
            <a:r>
              <a:rPr lang="en-US" altLang="zh-CN" b="1" dirty="0">
                <a:latin typeface="隶书" panose="02010509060101010101" pitchFamily="49" charset="-122"/>
                <a:ea typeface="隶书" panose="02010509060101010101" pitchFamily="49" charset="-122"/>
              </a:rPr>
              <a:t>Lisp</a:t>
            </a:r>
            <a:r>
              <a:rPr lang="zh-CN" altLang="en-US" b="1" dirty="0">
                <a:latin typeface="隶书" panose="02010509060101010101" pitchFamily="49" charset="-122"/>
                <a:ea typeface="隶书" panose="02010509060101010101" pitchFamily="49" charset="-122"/>
              </a:rPr>
              <a:t>语言、</a:t>
            </a:r>
            <a:r>
              <a:rPr lang="en-US" altLang="zh-CN" b="1" dirty="0">
                <a:latin typeface="隶书" panose="02010509060101010101" pitchFamily="49" charset="-122"/>
                <a:ea typeface="隶书" panose="02010509060101010101" pitchFamily="49" charset="-122"/>
              </a:rPr>
              <a:t>Prolog</a:t>
            </a:r>
            <a:r>
              <a:rPr lang="zh-CN" altLang="en-US" b="1" dirty="0">
                <a:latin typeface="隶书" panose="02010509060101010101" pitchFamily="49" charset="-122"/>
                <a:ea typeface="隶书" panose="02010509060101010101" pitchFamily="49" charset="-122"/>
              </a:rPr>
              <a:t>语言）</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   通用路线</a:t>
            </a:r>
          </a:p>
          <a:p>
            <a:pPr>
              <a:buClr>
                <a:schemeClr val="hlink"/>
              </a:buClr>
              <a:buSzPct val="80000"/>
              <a:buNone/>
            </a:pPr>
            <a:r>
              <a:rPr lang="zh-CN" altLang="en-US" b="1" dirty="0">
                <a:latin typeface="隶书" panose="02010509060101010101" pitchFamily="49" charset="-122"/>
                <a:ea typeface="隶书" panose="02010509060101010101" pitchFamily="49" charset="-122"/>
              </a:rPr>
              <a:t>    指现有的一般计算机硬件和软件系统能够有效地支持人工智能系统的开发，并能够解决一般的人工智能问题</a:t>
            </a:r>
            <a:endParaRPr lang="zh-CN" altLang="en-US" dirty="0"/>
          </a:p>
        </p:txBody>
      </p:sp>
      <p:sp>
        <p:nvSpPr>
          <p:cNvPr id="4" name="灯片编号占位符 3">
            <a:extLst>
              <a:ext uri="{FF2B5EF4-FFF2-40B4-BE49-F238E27FC236}">
                <a16:creationId xmlns:a16="http://schemas.microsoft.com/office/drawing/2014/main" id="{2CDAC029-77AA-4651-B782-3570BCA37C44}"/>
              </a:ext>
            </a:extLst>
          </p:cNvPr>
          <p:cNvSpPr>
            <a:spLocks noGrp="1"/>
          </p:cNvSpPr>
          <p:nvPr>
            <p:ph type="sldNum" sz="quarter" idx="12"/>
          </p:nvPr>
        </p:nvSpPr>
        <p:spPr/>
        <p:txBody>
          <a:bodyPr/>
          <a:lstStyle/>
          <a:p>
            <a:fld id="{F5ECBF24-AD54-4E1A-AEB0-F65595FB36B2}" type="slidenum">
              <a:rPr lang="zh-CN" altLang="en-US" smtClean="0"/>
              <a:t>45</a:t>
            </a:fld>
            <a:endParaRPr lang="zh-CN" altLang="en-US" dirty="0"/>
          </a:p>
        </p:txBody>
      </p:sp>
    </p:spTree>
    <p:extLst>
      <p:ext uri="{BB962C8B-B14F-4D97-AF65-F5344CB8AC3E}">
        <p14:creationId xmlns:p14="http://schemas.microsoft.com/office/powerpoint/2010/main" val="342867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AD5E4-6CD8-4F99-9EFB-BF5CC0842255}"/>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实现人工智能的技术路线</a:t>
            </a:r>
            <a:endParaRPr lang="zh-CN" altLang="en-US" dirty="0"/>
          </a:p>
        </p:txBody>
      </p:sp>
      <p:sp>
        <p:nvSpPr>
          <p:cNvPr id="3" name="内容占位符 2">
            <a:extLst>
              <a:ext uri="{FF2B5EF4-FFF2-40B4-BE49-F238E27FC236}">
                <a16:creationId xmlns:a16="http://schemas.microsoft.com/office/drawing/2014/main" id="{EB8C90A4-5615-45E3-830A-F16754217465}"/>
              </a:ext>
            </a:extLst>
          </p:cNvPr>
          <p:cNvSpPr>
            <a:spLocks noGrp="1"/>
          </p:cNvSpPr>
          <p:nvPr>
            <p:ph idx="1"/>
          </p:nvPr>
        </p:nvSpPr>
        <p:spPr/>
        <p:txBody>
          <a:bodyPr/>
          <a:lstStyle/>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硬件路线</a:t>
            </a:r>
          </a:p>
          <a:p>
            <a:pPr>
              <a:buClr>
                <a:schemeClr val="hlink"/>
              </a:buClr>
              <a:buSzPct val="80000"/>
              <a:buNone/>
            </a:pPr>
            <a:r>
              <a:rPr lang="zh-CN" altLang="en-US" b="1" dirty="0">
                <a:latin typeface="隶书" panose="02010509060101010101" pitchFamily="49" charset="-122"/>
                <a:ea typeface="隶书" panose="02010509060101010101" pitchFamily="49" charset="-122"/>
              </a:rPr>
              <a:t>    认为智能机器的开发主要有赖于各种智能硬件、智能工具及固化技术，没有这些技术，智能产品的开发是不可能的。</a:t>
            </a:r>
          </a:p>
          <a:p>
            <a:pPr>
              <a:buClr>
                <a:schemeClr val="hlink"/>
              </a:buClr>
              <a:buSzPct val="80000"/>
              <a:buFont typeface="Wingdings" panose="05000000000000000000" pitchFamily="2" charset="2"/>
              <a:buChar char="l"/>
            </a:pPr>
            <a:r>
              <a:rPr lang="zh-CN" altLang="en-US" b="1" dirty="0">
                <a:latin typeface="隶书" panose="02010509060101010101" pitchFamily="49" charset="-122"/>
                <a:ea typeface="隶书" panose="02010509060101010101" pitchFamily="49" charset="-122"/>
              </a:rPr>
              <a:t>软件路线</a:t>
            </a:r>
          </a:p>
          <a:p>
            <a:pPr>
              <a:buClr>
                <a:schemeClr val="hlink"/>
              </a:buClr>
              <a:buSzPct val="80000"/>
              <a:buNone/>
            </a:pPr>
            <a:r>
              <a:rPr lang="zh-CN" altLang="en-US" b="1" dirty="0">
                <a:latin typeface="隶书" panose="02010509060101010101" pitchFamily="49" charset="-122"/>
                <a:ea typeface="隶书" panose="02010509060101010101" pitchFamily="49" charset="-122"/>
              </a:rPr>
              <a:t>    认为智能机器的开发主要有赖于各种智能软件及工具的开发及运用，发展软件技术是人工智能发展的必由之路。</a:t>
            </a:r>
          </a:p>
          <a:p>
            <a:endParaRPr lang="zh-CN" altLang="en-US" dirty="0"/>
          </a:p>
        </p:txBody>
      </p:sp>
      <p:sp>
        <p:nvSpPr>
          <p:cNvPr id="4" name="灯片编号占位符 3">
            <a:extLst>
              <a:ext uri="{FF2B5EF4-FFF2-40B4-BE49-F238E27FC236}">
                <a16:creationId xmlns:a16="http://schemas.microsoft.com/office/drawing/2014/main" id="{3769A9DC-27E1-4D10-B934-124C463C2064}"/>
              </a:ext>
            </a:extLst>
          </p:cNvPr>
          <p:cNvSpPr>
            <a:spLocks noGrp="1"/>
          </p:cNvSpPr>
          <p:nvPr>
            <p:ph type="sldNum" sz="quarter" idx="12"/>
          </p:nvPr>
        </p:nvSpPr>
        <p:spPr/>
        <p:txBody>
          <a:bodyPr/>
          <a:lstStyle/>
          <a:p>
            <a:fld id="{F5ECBF24-AD54-4E1A-AEB0-F65595FB36B2}" type="slidenum">
              <a:rPr lang="zh-CN" altLang="en-US" smtClean="0"/>
              <a:t>46</a:t>
            </a:fld>
            <a:endParaRPr lang="zh-CN" altLang="en-US" dirty="0"/>
          </a:p>
        </p:txBody>
      </p:sp>
    </p:spTree>
    <p:extLst>
      <p:ext uri="{BB962C8B-B14F-4D97-AF65-F5344CB8AC3E}">
        <p14:creationId xmlns:p14="http://schemas.microsoft.com/office/powerpoint/2010/main" val="3188864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B4A8F-052F-434A-AE1F-43CB40168BE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32E1FEA1-DE84-40B8-9B5E-109EE9C54F58}"/>
              </a:ext>
            </a:extLst>
          </p:cNvPr>
          <p:cNvSpPr>
            <a:spLocks noGrp="1"/>
          </p:cNvSpPr>
          <p:nvPr>
            <p:ph idx="1"/>
          </p:nvPr>
        </p:nvSpPr>
        <p:spPr/>
        <p:txBody>
          <a:bodyPr/>
          <a:lstStyle/>
          <a:p>
            <a:r>
              <a:rPr lang="zh-CN" altLang="en-US" dirty="0">
                <a:ea typeface="ＭＳ Ｐゴシック" panose="020B0600070205080204" pitchFamily="34" charset="-128"/>
              </a:rPr>
              <a:t>人工智能</a:t>
            </a:r>
            <a:r>
              <a:rPr lang="en-US" altLang="zh-CN" dirty="0">
                <a:ea typeface="ＭＳ Ｐゴシック" panose="020B0600070205080204" pitchFamily="34" charset="-128"/>
              </a:rPr>
              <a:t>/AI </a:t>
            </a:r>
            <a:r>
              <a:rPr lang="zh-CN" altLang="en-US" dirty="0">
                <a:ea typeface="ＭＳ Ｐゴシック" panose="020B0600070205080204" pitchFamily="34" charset="-128"/>
              </a:rPr>
              <a:t>绪论</a:t>
            </a:r>
            <a:endParaRPr lang="en-US" altLang="zh-CN" dirty="0">
              <a:ea typeface="ＭＳ Ｐゴシック" panose="020B0600070205080204" pitchFamily="34" charset="-128"/>
            </a:endParaRPr>
          </a:p>
          <a:p>
            <a:pPr lvl="1"/>
            <a:r>
              <a:rPr lang="zh-CN" altLang="en-US" dirty="0">
                <a:ea typeface="ＭＳ Ｐゴシック" panose="020B0600070205080204" pitchFamily="34" charset="-128"/>
              </a:rPr>
              <a:t>相关背景知识</a:t>
            </a:r>
            <a:endParaRPr lang="en-US" altLang="zh-CN" dirty="0">
              <a:ea typeface="ＭＳ Ｐゴシック" panose="020B0600070205080204" pitchFamily="34" charset="-128"/>
            </a:endParaRPr>
          </a:p>
          <a:p>
            <a:r>
              <a:rPr lang="zh-CN" altLang="en-US" dirty="0">
                <a:ea typeface="ＭＳ Ｐゴシック" panose="020B0600070205080204" pitchFamily="34" charset="-128"/>
              </a:rPr>
              <a:t>平时</a:t>
            </a:r>
            <a:r>
              <a:rPr lang="en-US" altLang="zh-CN" dirty="0">
                <a:ea typeface="ＭＳ Ｐゴシック" panose="020B0600070205080204" pitchFamily="34" charset="-128"/>
              </a:rPr>
              <a:t>+</a:t>
            </a:r>
            <a:r>
              <a:rPr lang="zh-CN" altLang="en-US" dirty="0">
                <a:ea typeface="ＭＳ Ｐゴシック" panose="020B0600070205080204" pitchFamily="34" charset="-128"/>
              </a:rPr>
              <a:t>期末考试</a:t>
            </a:r>
            <a:endParaRPr lang="en-US" altLang="zh-CN" dirty="0">
              <a:ea typeface="ＭＳ Ｐゴシック" panose="020B0600070205080204" pitchFamily="34" charset="-128"/>
            </a:endParaRPr>
          </a:p>
          <a:p>
            <a:pPr lvl="1"/>
            <a:r>
              <a:rPr lang="zh-CN" altLang="en-US" dirty="0"/>
              <a:t>平时问答表现 </a:t>
            </a:r>
            <a:r>
              <a:rPr lang="en-US" altLang="zh-CN" dirty="0"/>
              <a:t>10%</a:t>
            </a:r>
          </a:p>
          <a:p>
            <a:pPr lvl="1"/>
            <a:r>
              <a:rPr lang="zh-CN" altLang="en-US" dirty="0"/>
              <a:t>实验课 </a:t>
            </a:r>
            <a:r>
              <a:rPr lang="en-US" altLang="zh-CN" dirty="0"/>
              <a:t>20%</a:t>
            </a:r>
          </a:p>
          <a:p>
            <a:pPr lvl="1"/>
            <a:r>
              <a:rPr lang="zh-CN" altLang="en-US" dirty="0"/>
              <a:t>考试</a:t>
            </a:r>
            <a:r>
              <a:rPr lang="en-US" altLang="zh-CN" dirty="0"/>
              <a:t>70%</a:t>
            </a:r>
          </a:p>
          <a:p>
            <a:r>
              <a:rPr lang="zh-CN" altLang="en-US" dirty="0"/>
              <a:t>重要信息</a:t>
            </a:r>
            <a:endParaRPr lang="en-US" altLang="zh-CN" dirty="0"/>
          </a:p>
          <a:p>
            <a:pPr lvl="1"/>
            <a:r>
              <a:rPr lang="zh-CN" altLang="en-US" dirty="0">
                <a:solidFill>
                  <a:srgbClr val="FF0000"/>
                </a:solidFill>
              </a:rPr>
              <a:t>上课积极回答</a:t>
            </a:r>
            <a:endParaRPr lang="en-US" altLang="zh-CN" dirty="0">
              <a:solidFill>
                <a:srgbClr val="FF0000"/>
              </a:solidFill>
            </a:endParaRPr>
          </a:p>
          <a:p>
            <a:pPr lvl="1"/>
            <a:r>
              <a:rPr lang="zh-CN" altLang="en-US" dirty="0">
                <a:solidFill>
                  <a:srgbClr val="FF0000"/>
                </a:solidFill>
              </a:rPr>
              <a:t>认真做实验、写程序</a:t>
            </a:r>
            <a:endParaRPr lang="zh-CN" altLang="en-US" dirty="0"/>
          </a:p>
        </p:txBody>
      </p:sp>
      <p:sp>
        <p:nvSpPr>
          <p:cNvPr id="4" name="灯片编号占位符 3">
            <a:extLst>
              <a:ext uri="{FF2B5EF4-FFF2-40B4-BE49-F238E27FC236}">
                <a16:creationId xmlns:a16="http://schemas.microsoft.com/office/drawing/2014/main" id="{656A69E7-C2FE-4EC8-868C-E574BB49034D}"/>
              </a:ext>
            </a:extLst>
          </p:cNvPr>
          <p:cNvSpPr>
            <a:spLocks noGrp="1"/>
          </p:cNvSpPr>
          <p:nvPr>
            <p:ph type="sldNum" sz="quarter" idx="12"/>
          </p:nvPr>
        </p:nvSpPr>
        <p:spPr/>
        <p:txBody>
          <a:bodyPr/>
          <a:lstStyle/>
          <a:p>
            <a:fld id="{F5ECBF24-AD54-4E1A-AEB0-F65595FB36B2}" type="slidenum">
              <a:rPr lang="zh-CN" altLang="en-US" smtClean="0"/>
              <a:t>47</a:t>
            </a:fld>
            <a:endParaRPr lang="zh-CN" altLang="en-US" dirty="0"/>
          </a:p>
        </p:txBody>
      </p:sp>
    </p:spTree>
    <p:extLst>
      <p:ext uri="{BB962C8B-B14F-4D97-AF65-F5344CB8AC3E}">
        <p14:creationId xmlns:p14="http://schemas.microsoft.com/office/powerpoint/2010/main" val="1454519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CD92E-EF23-4F0C-90FD-BAA7B995DE8D}"/>
              </a:ext>
            </a:extLst>
          </p:cNvPr>
          <p:cNvSpPr>
            <a:spLocks noGrp="1"/>
          </p:cNvSpPr>
          <p:nvPr>
            <p:ph type="title"/>
          </p:nvPr>
        </p:nvSpPr>
        <p:spPr/>
        <p:txBody>
          <a:bodyPr/>
          <a:lstStyle/>
          <a:p>
            <a:r>
              <a:rPr lang="zh-CN" altLang="en-US" dirty="0"/>
              <a:t>课堂作业</a:t>
            </a:r>
          </a:p>
        </p:txBody>
      </p:sp>
      <p:sp>
        <p:nvSpPr>
          <p:cNvPr id="3" name="内容占位符 2">
            <a:extLst>
              <a:ext uri="{FF2B5EF4-FFF2-40B4-BE49-F238E27FC236}">
                <a16:creationId xmlns:a16="http://schemas.microsoft.com/office/drawing/2014/main" id="{B79C8A6B-9990-4EDF-A9D6-3A7CCAB74633}"/>
              </a:ext>
            </a:extLst>
          </p:cNvPr>
          <p:cNvSpPr>
            <a:spLocks noGrp="1"/>
          </p:cNvSpPr>
          <p:nvPr>
            <p:ph idx="1"/>
          </p:nvPr>
        </p:nvSpPr>
        <p:spPr/>
        <p:txBody>
          <a:bodyPr/>
          <a:lstStyle/>
          <a:p>
            <a:r>
              <a:rPr lang="zh-CN" altLang="en-US" dirty="0"/>
              <a:t>请举出您在平时用过，并且您认为是具有人工智能特点的一种软件系统。</a:t>
            </a:r>
            <a:endParaRPr lang="en-US" altLang="zh-CN" dirty="0"/>
          </a:p>
          <a:p>
            <a:r>
              <a:rPr lang="zh-CN" altLang="en-US" dirty="0"/>
              <a:t>要点：</a:t>
            </a:r>
            <a:endParaRPr lang="en-US" altLang="zh-CN" dirty="0"/>
          </a:p>
          <a:p>
            <a:pPr marL="514350" indent="-514350">
              <a:buFont typeface="+mj-lt"/>
              <a:buAutoNum type="arabicPeriod"/>
            </a:pPr>
            <a:r>
              <a:rPr lang="zh-CN" altLang="en-US" dirty="0"/>
              <a:t>给出系统名称</a:t>
            </a:r>
            <a:endParaRPr lang="en-US" altLang="zh-CN" dirty="0"/>
          </a:p>
          <a:p>
            <a:pPr marL="514350" indent="-514350">
              <a:buFont typeface="+mj-lt"/>
              <a:buAutoNum type="arabicPeriod"/>
            </a:pPr>
            <a:r>
              <a:rPr lang="zh-CN" altLang="en-US" dirty="0"/>
              <a:t>使用场景</a:t>
            </a:r>
            <a:endParaRPr lang="en-US" altLang="zh-CN" dirty="0"/>
          </a:p>
          <a:p>
            <a:pPr marL="514350" indent="-514350">
              <a:buFont typeface="+mj-lt"/>
              <a:buAutoNum type="arabicPeriod"/>
            </a:pPr>
            <a:r>
              <a:rPr lang="zh-CN" altLang="en-US" dirty="0"/>
              <a:t>在哪些方面体现人工智能特点（至少讲</a:t>
            </a:r>
            <a:r>
              <a:rPr lang="en-US" altLang="zh-CN" dirty="0"/>
              <a:t>3</a:t>
            </a:r>
            <a:r>
              <a:rPr lang="zh-CN" altLang="en-US" dirty="0"/>
              <a:t>点）</a:t>
            </a:r>
          </a:p>
        </p:txBody>
      </p:sp>
      <p:sp>
        <p:nvSpPr>
          <p:cNvPr id="4" name="灯片编号占位符 3">
            <a:extLst>
              <a:ext uri="{FF2B5EF4-FFF2-40B4-BE49-F238E27FC236}">
                <a16:creationId xmlns:a16="http://schemas.microsoft.com/office/drawing/2014/main" id="{61982F56-B8C2-49F5-AE17-380431E9116E}"/>
              </a:ext>
            </a:extLst>
          </p:cNvPr>
          <p:cNvSpPr>
            <a:spLocks noGrp="1"/>
          </p:cNvSpPr>
          <p:nvPr>
            <p:ph type="sldNum" sz="quarter" idx="12"/>
          </p:nvPr>
        </p:nvSpPr>
        <p:spPr/>
        <p:txBody>
          <a:bodyPr/>
          <a:lstStyle/>
          <a:p>
            <a:fld id="{F5ECBF24-AD54-4E1A-AEB0-F65595FB36B2}" type="slidenum">
              <a:rPr lang="zh-CN" altLang="en-US" smtClean="0"/>
              <a:t>48</a:t>
            </a:fld>
            <a:endParaRPr lang="zh-CN" altLang="en-US" dirty="0"/>
          </a:p>
        </p:txBody>
      </p:sp>
    </p:spTree>
    <p:extLst>
      <p:ext uri="{BB962C8B-B14F-4D97-AF65-F5344CB8AC3E}">
        <p14:creationId xmlns:p14="http://schemas.microsoft.com/office/powerpoint/2010/main" val="134691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0FD27-7A1B-4FFD-90A2-8E2FF4FA6B09}"/>
              </a:ext>
            </a:extLst>
          </p:cNvPr>
          <p:cNvSpPr>
            <a:spLocks noGrp="1"/>
          </p:cNvSpPr>
          <p:nvPr>
            <p:ph type="title"/>
          </p:nvPr>
        </p:nvSpPr>
        <p:spPr/>
        <p:txBody>
          <a:bodyPr/>
          <a:lstStyle/>
          <a:p>
            <a:r>
              <a:rPr lang="zh-CN" altLang="en-US" dirty="0"/>
              <a:t>课程目标要求</a:t>
            </a:r>
            <a:r>
              <a:rPr lang="en-US" altLang="zh-CN" dirty="0"/>
              <a:t>2</a:t>
            </a:r>
            <a:endParaRPr lang="zh-CN" altLang="en-US" dirty="0"/>
          </a:p>
        </p:txBody>
      </p:sp>
      <p:sp>
        <p:nvSpPr>
          <p:cNvPr id="3" name="内容占位符 2">
            <a:extLst>
              <a:ext uri="{FF2B5EF4-FFF2-40B4-BE49-F238E27FC236}">
                <a16:creationId xmlns:a16="http://schemas.microsoft.com/office/drawing/2014/main" id="{837365DE-5FEA-4471-8BDD-EA85F96D2CA1}"/>
              </a:ext>
            </a:extLst>
          </p:cNvPr>
          <p:cNvSpPr>
            <a:spLocks noGrp="1"/>
          </p:cNvSpPr>
          <p:nvPr>
            <p:ph idx="1"/>
          </p:nvPr>
        </p:nvSpPr>
        <p:spPr/>
        <p:txBody>
          <a:bodyPr>
            <a:normAutofit fontScale="92500" lnSpcReduction="20000"/>
          </a:bodyPr>
          <a:lstStyle/>
          <a:p>
            <a:pPr>
              <a:lnSpc>
                <a:spcPct val="105000"/>
              </a:lnSpc>
              <a:spcBef>
                <a:spcPct val="50000"/>
              </a:spcBef>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）计算智能基本概念、原理和方法；</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神经计算 模糊计算 遗传算法</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进化策略 进化编程 人工生命</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3</a:t>
            </a:r>
            <a:r>
              <a:rPr lang="zh-CN" altLang="en-US" dirty="0">
                <a:latin typeface="隶书" panose="02010509060101010101" pitchFamily="49" charset="-122"/>
                <a:ea typeface="隶书" panose="02010509060101010101" pitchFamily="49" charset="-122"/>
              </a:rPr>
              <a:t>）专家系统的结构和建造方法；</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类型 设计 开发工具</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4</a:t>
            </a:r>
            <a:r>
              <a:rPr lang="zh-CN" altLang="en-US" dirty="0">
                <a:latin typeface="隶书" panose="02010509060101010101" pitchFamily="49" charset="-122"/>
                <a:ea typeface="隶书" panose="02010509060101010101" pitchFamily="49" charset="-122"/>
              </a:rPr>
              <a:t>）机器学习的基本内容；</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        强化学习、深度学习</a:t>
            </a:r>
          </a:p>
          <a:p>
            <a:pPr>
              <a:lnSpc>
                <a:spcPct val="105000"/>
              </a:lnSpc>
              <a:buClr>
                <a:schemeClr val="hlink"/>
              </a:buClr>
              <a:buSzPct val="80000"/>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5</a:t>
            </a:r>
            <a:r>
              <a:rPr lang="zh-CN" altLang="en-US" dirty="0">
                <a:latin typeface="隶书" panose="02010509060101010101" pitchFamily="49" charset="-122"/>
                <a:ea typeface="隶书" panose="02010509060101010101" pitchFamily="49" charset="-122"/>
              </a:rPr>
              <a:t>）自然语言理解方法和应用；</a:t>
            </a:r>
            <a:endParaRPr lang="en-US" altLang="zh-CN" dirty="0">
              <a:latin typeface="隶书" panose="02010509060101010101" pitchFamily="49" charset="-122"/>
              <a:ea typeface="隶书" panose="02010509060101010101" pitchFamily="49" charset="-122"/>
            </a:endParaRPr>
          </a:p>
          <a:p>
            <a:pPr>
              <a:lnSpc>
                <a:spcPct val="105000"/>
              </a:lnSpc>
              <a:buClr>
                <a:schemeClr val="hlink"/>
              </a:buClr>
              <a:buSzPct val="80000"/>
              <a:buNone/>
            </a:pP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语言分析、语言生成、应用</a:t>
            </a:r>
          </a:p>
          <a:p>
            <a:endParaRPr lang="zh-CN" altLang="en-US" dirty="0"/>
          </a:p>
        </p:txBody>
      </p:sp>
      <p:sp>
        <p:nvSpPr>
          <p:cNvPr id="4" name="灯片编号占位符 3">
            <a:extLst>
              <a:ext uri="{FF2B5EF4-FFF2-40B4-BE49-F238E27FC236}">
                <a16:creationId xmlns:a16="http://schemas.microsoft.com/office/drawing/2014/main" id="{BF643A56-04A1-47DF-BDB9-DA7A4BA7C4BB}"/>
              </a:ext>
            </a:extLst>
          </p:cNvPr>
          <p:cNvSpPr>
            <a:spLocks noGrp="1"/>
          </p:cNvSpPr>
          <p:nvPr>
            <p:ph type="sldNum" sz="quarter" idx="12"/>
          </p:nvPr>
        </p:nvSpPr>
        <p:spPr/>
        <p:txBody>
          <a:bodyPr/>
          <a:lstStyle/>
          <a:p>
            <a:fld id="{F5ECBF24-AD54-4E1A-AEB0-F65595FB36B2}" type="slidenum">
              <a:rPr lang="zh-CN" altLang="en-US" smtClean="0"/>
              <a:t>5</a:t>
            </a:fld>
            <a:endParaRPr lang="zh-CN" altLang="en-US" dirty="0"/>
          </a:p>
        </p:txBody>
      </p:sp>
    </p:spTree>
    <p:extLst>
      <p:ext uri="{BB962C8B-B14F-4D97-AF65-F5344CB8AC3E}">
        <p14:creationId xmlns:p14="http://schemas.microsoft.com/office/powerpoint/2010/main" val="265585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4B31B-52ED-4DB8-B9AA-2A50AE711A69}"/>
              </a:ext>
            </a:extLst>
          </p:cNvPr>
          <p:cNvSpPr>
            <a:spLocks noGrp="1"/>
          </p:cNvSpPr>
          <p:nvPr>
            <p:ph type="title"/>
          </p:nvPr>
        </p:nvSpPr>
        <p:spPr/>
        <p:txBody>
          <a:bodyPr/>
          <a:lstStyle/>
          <a:p>
            <a:r>
              <a:rPr lang="zh-CN" altLang="en-US" dirty="0"/>
              <a:t>课程目标要求</a:t>
            </a:r>
            <a:r>
              <a:rPr lang="en-US" altLang="zh-CN" dirty="0"/>
              <a:t>3</a:t>
            </a:r>
            <a:endParaRPr lang="zh-CN" altLang="en-US" dirty="0"/>
          </a:p>
        </p:txBody>
      </p:sp>
      <p:sp>
        <p:nvSpPr>
          <p:cNvPr id="3" name="内容占位符 2">
            <a:extLst>
              <a:ext uri="{FF2B5EF4-FFF2-40B4-BE49-F238E27FC236}">
                <a16:creationId xmlns:a16="http://schemas.microsoft.com/office/drawing/2014/main" id="{A76B4B70-EBD1-4CF2-B130-655B57C4E3F0}"/>
              </a:ext>
            </a:extLst>
          </p:cNvPr>
          <p:cNvSpPr>
            <a:spLocks noGrp="1"/>
          </p:cNvSpPr>
          <p:nvPr>
            <p:ph idx="1"/>
          </p:nvPr>
        </p:nvSpPr>
        <p:spPr/>
        <p:txBody>
          <a:bodyPr/>
          <a:lstStyle/>
          <a:p>
            <a:pPr>
              <a:lnSpc>
                <a:spcPct val="115000"/>
              </a:lnSpc>
              <a:spcBef>
                <a:spcPct val="50000"/>
              </a:spcBef>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6</a:t>
            </a:r>
            <a:r>
              <a:rPr lang="zh-CN" altLang="en-US" dirty="0">
                <a:latin typeface="隶书" panose="02010509060101010101" pitchFamily="49" charset="-122"/>
                <a:ea typeface="隶书" panose="02010509060101010101" pitchFamily="49" charset="-122"/>
              </a:rPr>
              <a:t>）分布式人工智能的研究和发展；</a:t>
            </a:r>
          </a:p>
          <a:p>
            <a:pPr>
              <a:lnSpc>
                <a:spcPct val="115000"/>
              </a:lnSpc>
              <a:spcBef>
                <a:spcPct val="50000"/>
              </a:spcBef>
              <a:buNone/>
            </a:pPr>
            <a:r>
              <a:rPr lang="zh-CN" altLang="en-US" dirty="0">
                <a:latin typeface="隶书" panose="02010509060101010101" pitchFamily="49" charset="-122"/>
                <a:ea typeface="隶书" panose="02010509060101010101" pitchFamily="49" charset="-122"/>
              </a:rPr>
              <a:t>    </a:t>
            </a:r>
            <a:r>
              <a:rPr lang="en-US" altLang="zh-CN" dirty="0">
                <a:latin typeface="隶书" panose="02010509060101010101" pitchFamily="49" charset="-122"/>
                <a:ea typeface="隶书" panose="02010509060101010101" pitchFamily="49" charset="-122"/>
              </a:rPr>
              <a:t>Agent</a:t>
            </a:r>
            <a:r>
              <a:rPr lang="zh-CN" altLang="en-US" dirty="0">
                <a:latin typeface="隶书" panose="02010509060101010101" pitchFamily="49" charset="-122"/>
                <a:ea typeface="隶书" panose="02010509060101010101" pitchFamily="49" charset="-122"/>
              </a:rPr>
              <a:t>的结构和特点  </a:t>
            </a:r>
            <a:r>
              <a:rPr lang="en-US" altLang="zh-CN" dirty="0">
                <a:latin typeface="隶书" panose="02010509060101010101" pitchFamily="49" charset="-122"/>
                <a:ea typeface="隶书" panose="02010509060101010101" pitchFamily="49" charset="-122"/>
              </a:rPr>
              <a:t>Agent</a:t>
            </a:r>
            <a:r>
              <a:rPr lang="zh-CN" altLang="en-US" dirty="0">
                <a:latin typeface="隶书" panose="02010509060101010101" pitchFamily="49" charset="-122"/>
                <a:ea typeface="隶书" panose="02010509060101010101" pitchFamily="49" charset="-122"/>
              </a:rPr>
              <a:t>的通信</a:t>
            </a:r>
          </a:p>
          <a:p>
            <a:pPr>
              <a:lnSpc>
                <a:spcPct val="115000"/>
              </a:lnSpc>
              <a:spcBef>
                <a:spcPct val="50000"/>
              </a:spcBef>
              <a:buNone/>
            </a:pPr>
            <a:r>
              <a:rPr lang="zh-CN" altLang="en-US" dirty="0">
                <a:latin typeface="隶书" panose="02010509060101010101" pitchFamily="49" charset="-122"/>
                <a:ea typeface="隶书" panose="02010509060101010101" pitchFamily="49" charset="-122"/>
              </a:rPr>
              <a:t>    多</a:t>
            </a:r>
            <a:r>
              <a:rPr lang="en-US" altLang="zh-CN" dirty="0">
                <a:latin typeface="隶书" panose="02010509060101010101" pitchFamily="49" charset="-122"/>
                <a:ea typeface="隶书" panose="02010509060101010101" pitchFamily="49" charset="-122"/>
              </a:rPr>
              <a:t>Agent</a:t>
            </a:r>
            <a:r>
              <a:rPr lang="zh-CN" altLang="en-US" dirty="0">
                <a:latin typeface="隶书" panose="02010509060101010101" pitchFamily="49" charset="-122"/>
                <a:ea typeface="隶书" panose="02010509060101010101" pitchFamily="49" charset="-122"/>
              </a:rPr>
              <a:t>系统</a:t>
            </a:r>
          </a:p>
          <a:p>
            <a:pPr>
              <a:lnSpc>
                <a:spcPct val="115000"/>
              </a:lnSpc>
              <a:spcBef>
                <a:spcPct val="50000"/>
              </a:spcBef>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7</a:t>
            </a:r>
            <a:r>
              <a:rPr lang="zh-CN" altLang="en-US" dirty="0">
                <a:latin typeface="隶书" panose="02010509060101010101" pitchFamily="49" charset="-122"/>
                <a:ea typeface="隶书" panose="02010509060101010101" pitchFamily="49" charset="-122"/>
              </a:rPr>
              <a:t>）具有一定的人工智能算法的编程能力。</a:t>
            </a:r>
            <a:endParaRPr lang="zh-CN" altLang="en-US" dirty="0">
              <a:latin typeface="Arial" panose="020B0604020202020204" pitchFamily="34" charset="0"/>
            </a:endParaRPr>
          </a:p>
          <a:p>
            <a:endParaRPr lang="zh-CN" altLang="en-US" dirty="0"/>
          </a:p>
        </p:txBody>
      </p:sp>
      <p:sp>
        <p:nvSpPr>
          <p:cNvPr id="4" name="灯片编号占位符 3">
            <a:extLst>
              <a:ext uri="{FF2B5EF4-FFF2-40B4-BE49-F238E27FC236}">
                <a16:creationId xmlns:a16="http://schemas.microsoft.com/office/drawing/2014/main" id="{A9915645-DBF7-4F91-AFD8-CF8F7045975C}"/>
              </a:ext>
            </a:extLst>
          </p:cNvPr>
          <p:cNvSpPr>
            <a:spLocks noGrp="1"/>
          </p:cNvSpPr>
          <p:nvPr>
            <p:ph type="sldNum" sz="quarter" idx="12"/>
          </p:nvPr>
        </p:nvSpPr>
        <p:spPr/>
        <p:txBody>
          <a:bodyPr/>
          <a:lstStyle/>
          <a:p>
            <a:fld id="{F5ECBF24-AD54-4E1A-AEB0-F65595FB36B2}" type="slidenum">
              <a:rPr lang="zh-CN" altLang="en-US" smtClean="0"/>
              <a:t>6</a:t>
            </a:fld>
            <a:endParaRPr lang="zh-CN" altLang="en-US" dirty="0"/>
          </a:p>
        </p:txBody>
      </p:sp>
    </p:spTree>
    <p:extLst>
      <p:ext uri="{BB962C8B-B14F-4D97-AF65-F5344CB8AC3E}">
        <p14:creationId xmlns:p14="http://schemas.microsoft.com/office/powerpoint/2010/main" val="88801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7ABC7-04A0-4548-8D02-2D8F1EFC72C8}"/>
              </a:ext>
            </a:extLst>
          </p:cNvPr>
          <p:cNvSpPr>
            <a:spLocks noGrp="1"/>
          </p:cNvSpPr>
          <p:nvPr>
            <p:ph type="title"/>
          </p:nvPr>
        </p:nvSpPr>
        <p:spPr/>
        <p:txBody>
          <a:bodyPr/>
          <a:lstStyle/>
          <a:p>
            <a:r>
              <a:rPr lang="zh-CN" altLang="en-US" dirty="0"/>
              <a:t>课程要求</a:t>
            </a:r>
          </a:p>
        </p:txBody>
      </p:sp>
      <p:sp>
        <p:nvSpPr>
          <p:cNvPr id="3" name="内容占位符 2">
            <a:extLst>
              <a:ext uri="{FF2B5EF4-FFF2-40B4-BE49-F238E27FC236}">
                <a16:creationId xmlns:a16="http://schemas.microsoft.com/office/drawing/2014/main" id="{70FAE303-E1AC-40D5-9259-77D0E759FCF2}"/>
              </a:ext>
            </a:extLst>
          </p:cNvPr>
          <p:cNvSpPr>
            <a:spLocks noGrp="1"/>
          </p:cNvSpPr>
          <p:nvPr>
            <p:ph idx="1"/>
          </p:nvPr>
        </p:nvSpPr>
        <p:spPr/>
        <p:txBody>
          <a:bodyPr/>
          <a:lstStyle/>
          <a:p>
            <a:pPr>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1</a:t>
            </a:r>
            <a:r>
              <a:rPr lang="zh-CN" altLang="en-US" dirty="0">
                <a:latin typeface="隶书" panose="02010509060101010101" pitchFamily="49" charset="-122"/>
                <a:ea typeface="隶书" panose="02010509060101010101" pitchFamily="49" charset="-122"/>
              </a:rPr>
              <a:t>）平时（</a:t>
            </a:r>
            <a:r>
              <a:rPr lang="en-US" altLang="zh-CN" dirty="0">
                <a:latin typeface="隶书" panose="02010509060101010101" pitchFamily="49" charset="-122"/>
                <a:ea typeface="隶书" panose="02010509060101010101" pitchFamily="49" charset="-122"/>
              </a:rPr>
              <a:t>30%</a:t>
            </a:r>
            <a:r>
              <a:rPr lang="zh-CN" altLang="en-US" dirty="0">
                <a:latin typeface="隶书" panose="02010509060101010101" pitchFamily="49" charset="-122"/>
                <a:ea typeface="隶书" panose="02010509060101010101" pitchFamily="49" charset="-122"/>
              </a:rPr>
              <a:t>）掌握人工智能的理论和方法</a:t>
            </a:r>
          </a:p>
          <a:p>
            <a:pPr>
              <a:buNone/>
            </a:pP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上课问答</a:t>
            </a:r>
            <a:br>
              <a:rPr lang="en-US" altLang="zh-CN" dirty="0">
                <a:latin typeface="隶书" panose="02010509060101010101" pitchFamily="49" charset="-122"/>
                <a:ea typeface="隶书" panose="02010509060101010101" pitchFamily="49" charset="-122"/>
              </a:rPr>
            </a:b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实验表现</a:t>
            </a:r>
          </a:p>
          <a:p>
            <a:pPr>
              <a:buNone/>
            </a:pPr>
            <a:r>
              <a:rPr lang="zh-CN" altLang="en-US" dirty="0">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2</a:t>
            </a:r>
            <a:r>
              <a:rPr lang="zh-CN" altLang="en-US" dirty="0">
                <a:latin typeface="隶书" panose="02010509060101010101" pitchFamily="49" charset="-122"/>
                <a:ea typeface="隶书" panose="02010509060101010101" pitchFamily="49" charset="-122"/>
              </a:rPr>
              <a:t>）考试（</a:t>
            </a:r>
            <a:r>
              <a:rPr lang="en-US" altLang="zh-CN" dirty="0">
                <a:latin typeface="隶书" panose="02010509060101010101" pitchFamily="49" charset="-122"/>
                <a:ea typeface="隶书" panose="02010509060101010101" pitchFamily="49" charset="-122"/>
              </a:rPr>
              <a:t>70%</a:t>
            </a:r>
            <a:r>
              <a:rPr lang="zh-CN" altLang="en-US" dirty="0">
                <a:latin typeface="隶书" panose="02010509060101010101" pitchFamily="49" charset="-122"/>
                <a:ea typeface="隶书" panose="02010509060101010101" pitchFamily="49" charset="-122"/>
              </a:rPr>
              <a:t>）</a:t>
            </a:r>
          </a:p>
          <a:p>
            <a:pPr>
              <a:buNone/>
            </a:pPr>
            <a:r>
              <a:rPr lang="zh-CN" altLang="en-US" dirty="0">
                <a:latin typeface="隶书" panose="02010509060101010101" pitchFamily="49" charset="-122"/>
                <a:ea typeface="隶书" panose="02010509060101010101" pitchFamily="49" charset="-122"/>
              </a:rPr>
              <a:t>      基本概念、原理（填空、选择、简答）</a:t>
            </a:r>
          </a:p>
          <a:p>
            <a:pPr>
              <a:buNone/>
            </a:pPr>
            <a:r>
              <a:rPr lang="zh-CN" altLang="en-US" dirty="0">
                <a:latin typeface="隶书" panose="02010509060101010101" pitchFamily="49" charset="-122"/>
                <a:ea typeface="隶书" panose="02010509060101010101" pitchFamily="49" charset="-122"/>
              </a:rPr>
              <a:t>      应用（方法与实际相结合）</a:t>
            </a:r>
            <a:endParaRPr lang="zh-CN" altLang="en-US" dirty="0">
              <a:latin typeface="Arial" panose="020B0604020202020204" pitchFamily="34" charset="0"/>
            </a:endParaRPr>
          </a:p>
          <a:p>
            <a:endParaRPr lang="zh-CN" altLang="en-US" dirty="0"/>
          </a:p>
        </p:txBody>
      </p:sp>
      <p:sp>
        <p:nvSpPr>
          <p:cNvPr id="4" name="灯片编号占位符 3">
            <a:extLst>
              <a:ext uri="{FF2B5EF4-FFF2-40B4-BE49-F238E27FC236}">
                <a16:creationId xmlns:a16="http://schemas.microsoft.com/office/drawing/2014/main" id="{0357F483-EAA3-4494-A2C2-6C30C6FBD837}"/>
              </a:ext>
            </a:extLst>
          </p:cNvPr>
          <p:cNvSpPr>
            <a:spLocks noGrp="1"/>
          </p:cNvSpPr>
          <p:nvPr>
            <p:ph type="sldNum" sz="quarter" idx="12"/>
          </p:nvPr>
        </p:nvSpPr>
        <p:spPr/>
        <p:txBody>
          <a:bodyPr/>
          <a:lstStyle/>
          <a:p>
            <a:fld id="{F5ECBF24-AD54-4E1A-AEB0-F65595FB36B2}" type="slidenum">
              <a:rPr lang="zh-CN" altLang="en-US" smtClean="0"/>
              <a:t>7</a:t>
            </a:fld>
            <a:endParaRPr lang="zh-CN" altLang="en-US" dirty="0"/>
          </a:p>
        </p:txBody>
      </p:sp>
    </p:spTree>
    <p:extLst>
      <p:ext uri="{BB962C8B-B14F-4D97-AF65-F5344CB8AC3E}">
        <p14:creationId xmlns:p14="http://schemas.microsoft.com/office/powerpoint/2010/main" val="13792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D0390-7EC5-429F-98FC-0FCF72584584}"/>
              </a:ext>
            </a:extLst>
          </p:cNvPr>
          <p:cNvSpPr>
            <a:spLocks noGrp="1"/>
          </p:cNvSpPr>
          <p:nvPr>
            <p:ph type="title"/>
          </p:nvPr>
        </p:nvSpPr>
        <p:spPr/>
        <p:txBody>
          <a:bodyPr/>
          <a:lstStyle/>
          <a:p>
            <a:r>
              <a:rPr lang="zh-CN" altLang="en-US" dirty="0"/>
              <a:t>学习目的</a:t>
            </a:r>
          </a:p>
        </p:txBody>
      </p:sp>
      <p:sp>
        <p:nvSpPr>
          <p:cNvPr id="3" name="内容占位符 2">
            <a:extLst>
              <a:ext uri="{FF2B5EF4-FFF2-40B4-BE49-F238E27FC236}">
                <a16:creationId xmlns:a16="http://schemas.microsoft.com/office/drawing/2014/main" id="{462E3E1B-9528-4958-B22D-4B552A65A430}"/>
              </a:ext>
            </a:extLst>
          </p:cNvPr>
          <p:cNvSpPr>
            <a:spLocks noGrp="1"/>
          </p:cNvSpPr>
          <p:nvPr>
            <p:ph idx="1"/>
          </p:nvPr>
        </p:nvSpPr>
        <p:spPr/>
        <p:txBody>
          <a:bodyPr/>
          <a:lstStyle/>
          <a:p>
            <a:r>
              <a:rPr lang="zh-CN" altLang="en-US" dirty="0"/>
              <a:t>学习</a:t>
            </a:r>
            <a:r>
              <a:rPr lang="en-US" altLang="zh-CN" dirty="0"/>
              <a:t>AI</a:t>
            </a:r>
            <a:r>
              <a:rPr lang="zh-CN" altLang="en-US" dirty="0"/>
              <a:t>知识（不考核，自己的事）</a:t>
            </a:r>
            <a:endParaRPr lang="en-US" altLang="zh-CN" dirty="0"/>
          </a:p>
          <a:p>
            <a:pPr lvl="1"/>
            <a:r>
              <a:rPr lang="zh-CN" altLang="en-US" dirty="0"/>
              <a:t>突击学习，过后即忘</a:t>
            </a:r>
            <a:endParaRPr lang="en-US" altLang="zh-CN" dirty="0"/>
          </a:p>
          <a:p>
            <a:r>
              <a:rPr lang="zh-CN" altLang="en-US" dirty="0"/>
              <a:t>拿到本门课学分（要考核）</a:t>
            </a:r>
          </a:p>
          <a:p>
            <a:endParaRPr lang="zh-CN" altLang="en-US" dirty="0"/>
          </a:p>
        </p:txBody>
      </p:sp>
      <p:sp>
        <p:nvSpPr>
          <p:cNvPr id="4" name="灯片编号占位符 3">
            <a:extLst>
              <a:ext uri="{FF2B5EF4-FFF2-40B4-BE49-F238E27FC236}">
                <a16:creationId xmlns:a16="http://schemas.microsoft.com/office/drawing/2014/main" id="{22FFBF9F-F3A7-4943-9E82-D205B9F45AFD}"/>
              </a:ext>
            </a:extLst>
          </p:cNvPr>
          <p:cNvSpPr>
            <a:spLocks noGrp="1"/>
          </p:cNvSpPr>
          <p:nvPr>
            <p:ph type="sldNum" sz="quarter" idx="12"/>
          </p:nvPr>
        </p:nvSpPr>
        <p:spPr/>
        <p:txBody>
          <a:bodyPr/>
          <a:lstStyle/>
          <a:p>
            <a:fld id="{F5ECBF24-AD54-4E1A-AEB0-F65595FB36B2}" type="slidenum">
              <a:rPr lang="zh-CN" altLang="en-US" smtClean="0"/>
              <a:t>8</a:t>
            </a:fld>
            <a:endParaRPr lang="zh-CN" altLang="en-US" dirty="0"/>
          </a:p>
        </p:txBody>
      </p:sp>
    </p:spTree>
    <p:extLst>
      <p:ext uri="{BB962C8B-B14F-4D97-AF65-F5344CB8AC3E}">
        <p14:creationId xmlns:p14="http://schemas.microsoft.com/office/powerpoint/2010/main" val="392985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508E8-128F-4004-8607-113CF49365B8}"/>
              </a:ext>
            </a:extLst>
          </p:cNvPr>
          <p:cNvSpPr>
            <a:spLocks noGrp="1"/>
          </p:cNvSpPr>
          <p:nvPr>
            <p:ph type="title"/>
          </p:nvPr>
        </p:nvSpPr>
        <p:spPr/>
        <p:txBody>
          <a:bodyPr/>
          <a:lstStyle/>
          <a:p>
            <a:r>
              <a:rPr lang="zh-CN" altLang="en-US" dirty="0"/>
              <a:t>考核方式</a:t>
            </a:r>
          </a:p>
        </p:txBody>
      </p:sp>
      <p:sp>
        <p:nvSpPr>
          <p:cNvPr id="3" name="内容占位符 2">
            <a:extLst>
              <a:ext uri="{FF2B5EF4-FFF2-40B4-BE49-F238E27FC236}">
                <a16:creationId xmlns:a16="http://schemas.microsoft.com/office/drawing/2014/main" id="{9A466E25-BA44-4B2E-A708-7782FEF7FE2A}"/>
              </a:ext>
            </a:extLst>
          </p:cNvPr>
          <p:cNvSpPr>
            <a:spLocks noGrp="1"/>
          </p:cNvSpPr>
          <p:nvPr>
            <p:ph idx="1"/>
          </p:nvPr>
        </p:nvSpPr>
        <p:spPr/>
        <p:txBody>
          <a:bodyPr/>
          <a:lstStyle/>
          <a:p>
            <a:r>
              <a:rPr lang="zh-CN" altLang="en-US" dirty="0">
                <a:ea typeface="ＭＳ Ｐゴシック" panose="020B0600070205080204" pitchFamily="34" charset="-128"/>
              </a:rPr>
              <a:t>综合积分制</a:t>
            </a:r>
            <a:endParaRPr lang="en-US" altLang="zh-CN" dirty="0">
              <a:ea typeface="ＭＳ Ｐゴシック" panose="020B0600070205080204" pitchFamily="34" charset="-128"/>
            </a:endParaRPr>
          </a:p>
          <a:p>
            <a:pPr lvl="1"/>
            <a:r>
              <a:rPr lang="zh-CN" altLang="en-US" dirty="0"/>
              <a:t>上课问答表现 </a:t>
            </a:r>
            <a:r>
              <a:rPr lang="en-US" altLang="zh-CN" dirty="0"/>
              <a:t>10%</a:t>
            </a:r>
          </a:p>
          <a:p>
            <a:pPr lvl="1"/>
            <a:r>
              <a:rPr lang="zh-CN" altLang="en-US" dirty="0"/>
              <a:t>实验课 </a:t>
            </a:r>
            <a:r>
              <a:rPr lang="en-US" altLang="zh-CN" dirty="0"/>
              <a:t>20%</a:t>
            </a:r>
          </a:p>
          <a:p>
            <a:pPr lvl="1"/>
            <a:r>
              <a:rPr lang="zh-CN" altLang="en-US" dirty="0"/>
              <a:t>考试 </a:t>
            </a:r>
            <a:r>
              <a:rPr lang="en-US" altLang="zh-CN" dirty="0"/>
              <a:t>70%</a:t>
            </a:r>
          </a:p>
          <a:p>
            <a:pPr lvl="1"/>
            <a:endParaRPr lang="en-US" altLang="zh-CN" dirty="0"/>
          </a:p>
          <a:p>
            <a:r>
              <a:rPr lang="zh-CN" altLang="en-US" dirty="0"/>
              <a:t>纯来打酱油、休闲是很难拿到学分的</a:t>
            </a:r>
            <a:endParaRPr lang="en-US" altLang="zh-CN" dirty="0"/>
          </a:p>
          <a:p>
            <a:r>
              <a:rPr lang="zh-CN" altLang="en-US" dirty="0"/>
              <a:t>具体比例可能小概率会修改</a:t>
            </a:r>
            <a:endParaRPr lang="en-US" altLang="zh-CN" dirty="0"/>
          </a:p>
          <a:p>
            <a:endParaRPr lang="zh-CN" altLang="en-US" dirty="0"/>
          </a:p>
        </p:txBody>
      </p:sp>
      <p:sp>
        <p:nvSpPr>
          <p:cNvPr id="4" name="灯片编号占位符 3">
            <a:extLst>
              <a:ext uri="{FF2B5EF4-FFF2-40B4-BE49-F238E27FC236}">
                <a16:creationId xmlns:a16="http://schemas.microsoft.com/office/drawing/2014/main" id="{5382AC0E-4645-4073-9879-ED7C2F081D0F}"/>
              </a:ext>
            </a:extLst>
          </p:cNvPr>
          <p:cNvSpPr>
            <a:spLocks noGrp="1"/>
          </p:cNvSpPr>
          <p:nvPr>
            <p:ph type="sldNum" sz="quarter" idx="12"/>
          </p:nvPr>
        </p:nvSpPr>
        <p:spPr/>
        <p:txBody>
          <a:bodyPr/>
          <a:lstStyle/>
          <a:p>
            <a:fld id="{F5ECBF24-AD54-4E1A-AEB0-F65595FB36B2}" type="slidenum">
              <a:rPr lang="zh-CN" altLang="en-US" smtClean="0"/>
              <a:t>9</a:t>
            </a:fld>
            <a:endParaRPr lang="zh-CN" altLang="en-US" dirty="0"/>
          </a:p>
        </p:txBody>
      </p:sp>
    </p:spTree>
    <p:extLst>
      <p:ext uri="{BB962C8B-B14F-4D97-AF65-F5344CB8AC3E}">
        <p14:creationId xmlns:p14="http://schemas.microsoft.com/office/powerpoint/2010/main" val="254653844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2546</Words>
  <Application>Microsoft Office PowerPoint</Application>
  <PresentationFormat>全屏显示(4:3)</PresentationFormat>
  <Paragraphs>318</Paragraphs>
  <Slides>48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ＭＳ Ｐゴシック</vt:lpstr>
      <vt:lpstr>等线</vt:lpstr>
      <vt:lpstr>等线 Light</vt:lpstr>
      <vt:lpstr>仿宋</vt:lpstr>
      <vt:lpstr>隶书</vt:lpstr>
      <vt:lpstr>宋体</vt:lpstr>
      <vt:lpstr>Arial</vt:lpstr>
      <vt:lpstr>Calibri</vt:lpstr>
      <vt:lpstr>Calibri Light</vt:lpstr>
      <vt:lpstr>Times New Roman</vt:lpstr>
      <vt:lpstr>Wingdings</vt:lpstr>
      <vt:lpstr>Office 主题​​</vt:lpstr>
      <vt:lpstr>人工智能与知识工程</vt:lpstr>
      <vt:lpstr>自我介绍</vt:lpstr>
      <vt:lpstr>学生情况</vt:lpstr>
      <vt:lpstr>课程目标要求1</vt:lpstr>
      <vt:lpstr>课程目标要求2</vt:lpstr>
      <vt:lpstr>课程目标要求3</vt:lpstr>
      <vt:lpstr>课程要求</vt:lpstr>
      <vt:lpstr>学习目的</vt:lpstr>
      <vt:lpstr>考核方式</vt:lpstr>
      <vt:lpstr>评分准则</vt:lpstr>
      <vt:lpstr>评分准则</vt:lpstr>
      <vt:lpstr>正式上课之前</vt:lpstr>
      <vt:lpstr>AI超热</vt:lpstr>
      <vt:lpstr>AI超热</vt:lpstr>
      <vt:lpstr>一、AI绪论</vt:lpstr>
      <vt:lpstr>AI定义与发展</vt:lpstr>
      <vt:lpstr>AI定义与发展</vt:lpstr>
      <vt:lpstr>AI定义与发展</vt:lpstr>
      <vt:lpstr>AI定义与发展</vt:lpstr>
      <vt:lpstr>AI定义与发展</vt:lpstr>
      <vt:lpstr>AI定义与发展</vt:lpstr>
      <vt:lpstr>AI定义与发展</vt:lpstr>
      <vt:lpstr>AI定义与发展</vt:lpstr>
      <vt:lpstr>AI定义与发展</vt:lpstr>
      <vt:lpstr>AI定义与发展</vt:lpstr>
      <vt:lpstr>人类智能与人工智能</vt:lpstr>
      <vt:lpstr>人类智能与人工智能</vt:lpstr>
      <vt:lpstr>人类智能与人工智能</vt:lpstr>
      <vt:lpstr>人类智能与人工智能</vt:lpstr>
      <vt:lpstr>人类智能与人工智能</vt:lpstr>
      <vt:lpstr>人类智能与人工智能</vt:lpstr>
      <vt:lpstr>人工智能各学派的认知观</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人工智能的研究与应用领域</vt:lpstr>
      <vt:lpstr>实现人工智能的技术路线</vt:lpstr>
      <vt:lpstr>实现人工智能的技术路线</vt:lpstr>
      <vt:lpstr>总结</vt:lpstr>
      <vt:lpstr>课堂作业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wlchen</dc:creator>
  <cp:lastModifiedBy>wlchen</cp:lastModifiedBy>
  <cp:revision>31</cp:revision>
  <dcterms:created xsi:type="dcterms:W3CDTF">2018-08-23T07:55:01Z</dcterms:created>
  <dcterms:modified xsi:type="dcterms:W3CDTF">2021-09-09T06:47:44Z</dcterms:modified>
</cp:coreProperties>
</file>