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0"/>
  </p:notes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69" r:id="rId44"/>
    <p:sldId id="336" r:id="rId45"/>
    <p:sldId id="370" r:id="rId46"/>
    <p:sldId id="337" r:id="rId47"/>
    <p:sldId id="371"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3" autoAdjust="0"/>
  </p:normalViewPr>
  <p:slideViewPr>
    <p:cSldViewPr>
      <p:cViewPr>
        <p:scale>
          <a:sx n="70" d="100"/>
          <a:sy n="70" d="100"/>
        </p:scale>
        <p:origin x="608" y="-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wmf"/><Relationship Id="rId5" Type="http://schemas.openxmlformats.org/officeDocument/2006/relationships/image" Target="../media/image35.emf"/><Relationship Id="rId4"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3.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25.wmf"/><Relationship Id="rId3" Type="http://schemas.openxmlformats.org/officeDocument/2006/relationships/image" Target="../media/image115.emf"/><Relationship Id="rId7" Type="http://schemas.openxmlformats.org/officeDocument/2006/relationships/image" Target="../media/image119.wmf"/><Relationship Id="rId12" Type="http://schemas.openxmlformats.org/officeDocument/2006/relationships/image" Target="../media/image124.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emf"/><Relationship Id="rId11" Type="http://schemas.openxmlformats.org/officeDocument/2006/relationships/image" Target="../media/image123.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9" Type="http://schemas.openxmlformats.org/officeDocument/2006/relationships/image" Target="../media/image13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5.emf"/><Relationship Id="rId7" Type="http://schemas.openxmlformats.org/officeDocument/2006/relationships/image" Target="../media/image149.e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emf"/><Relationship Id="rId5" Type="http://schemas.openxmlformats.org/officeDocument/2006/relationships/image" Target="../media/image147.wmf"/><Relationship Id="rId4" Type="http://schemas.openxmlformats.org/officeDocument/2006/relationships/image" Target="../media/image14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11" Type="http://schemas.openxmlformats.org/officeDocument/2006/relationships/image" Target="../media/image164.wmf"/><Relationship Id="rId5" Type="http://schemas.openxmlformats.org/officeDocument/2006/relationships/image" Target="../media/image158.wmf"/><Relationship Id="rId10" Type="http://schemas.openxmlformats.org/officeDocument/2006/relationships/image" Target="../media/image163.wmf"/><Relationship Id="rId4" Type="http://schemas.openxmlformats.org/officeDocument/2006/relationships/image" Target="../media/image157.wmf"/><Relationship Id="rId9" Type="http://schemas.openxmlformats.org/officeDocument/2006/relationships/image" Target="../media/image16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6.emf"/><Relationship Id="rId1" Type="http://schemas.openxmlformats.org/officeDocument/2006/relationships/image" Target="../media/image165.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5.wmf"/><Relationship Id="rId7" Type="http://schemas.openxmlformats.org/officeDocument/2006/relationships/image" Target="../media/image178.w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3.e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5FC0C-6942-456D-B3DC-7F19BD23A03E}" type="datetimeFigureOut">
              <a:rPr lang="zh-CN" altLang="en-US" smtClean="0"/>
              <a:t>2021/9/30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01796-AF4C-4188-A690-03D55E73DAF2}" type="slidenum">
              <a:rPr lang="zh-CN" altLang="en-US" smtClean="0"/>
              <a:t>‹#›</a:t>
            </a:fld>
            <a:endParaRPr lang="zh-CN" altLang="en-US"/>
          </a:p>
        </p:txBody>
      </p:sp>
    </p:spTree>
    <p:extLst>
      <p:ext uri="{BB962C8B-B14F-4D97-AF65-F5344CB8AC3E}">
        <p14:creationId xmlns:p14="http://schemas.microsoft.com/office/powerpoint/2010/main" val="2467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spcBef>
                <a:spcPct val="30000"/>
              </a:spcBef>
              <a:defRPr sz="1200">
                <a:solidFill>
                  <a:schemeClr val="tx1"/>
                </a:solidFill>
                <a:latin typeface="Calibri" pitchFamily="34" charset="0"/>
                <a:ea typeface="宋体" charset="-122"/>
              </a:defRPr>
            </a:lvl1pPr>
            <a:lvl2pPr marL="742950" indent="-285750" algn="l" eaLnBrk="0" hangingPunct="0">
              <a:spcBef>
                <a:spcPct val="30000"/>
              </a:spcBef>
              <a:defRPr sz="1200">
                <a:solidFill>
                  <a:schemeClr val="tx1"/>
                </a:solidFill>
                <a:latin typeface="Calibri" pitchFamily="34" charset="0"/>
                <a:ea typeface="宋体" charset="-122"/>
              </a:defRPr>
            </a:lvl2pPr>
            <a:lvl3pPr marL="1143000" indent="-228600" algn="l" eaLnBrk="0" hangingPunct="0">
              <a:spcBef>
                <a:spcPct val="30000"/>
              </a:spcBef>
              <a:defRPr sz="1200">
                <a:solidFill>
                  <a:schemeClr val="tx1"/>
                </a:solidFill>
                <a:latin typeface="Calibri" pitchFamily="34" charset="0"/>
                <a:ea typeface="宋体" charset="-122"/>
              </a:defRPr>
            </a:lvl3pPr>
            <a:lvl4pPr marL="1600200" indent="-228600" algn="l" eaLnBrk="0" hangingPunct="0">
              <a:spcBef>
                <a:spcPct val="30000"/>
              </a:spcBef>
              <a:defRPr sz="1200">
                <a:solidFill>
                  <a:schemeClr val="tx1"/>
                </a:solidFill>
                <a:latin typeface="Calibri" pitchFamily="34" charset="0"/>
                <a:ea typeface="宋体" charset="-122"/>
              </a:defRPr>
            </a:lvl4pPr>
            <a:lvl5pPr marL="2057400" indent="-228600" algn="l"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lgn="r" eaLnBrk="1" hangingPunct="1">
              <a:spcBef>
                <a:spcPct val="0"/>
              </a:spcBef>
            </a:pPr>
            <a:fld id="{8233BF18-858E-4355-B9AC-B5F374D8EF66}" type="slidenum">
              <a:rPr lang="zh-CN" altLang="en-US" smtClean="0">
                <a:latin typeface="Arial" charset="0"/>
              </a:rPr>
              <a:pPr algn="r" eaLnBrk="1" hangingPunct="1">
                <a:spcBef>
                  <a:spcPct val="0"/>
                </a:spcBef>
              </a:pPr>
              <a:t>1</a:t>
            </a:fld>
            <a:endParaRPr lang="zh-CN"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变量标准化是重新命名变元，</a:t>
            </a:r>
          </a:p>
        </p:txBody>
      </p:sp>
      <p:sp>
        <p:nvSpPr>
          <p:cNvPr id="4" name="灯片编号占位符 3"/>
          <p:cNvSpPr>
            <a:spLocks noGrp="1"/>
          </p:cNvSpPr>
          <p:nvPr>
            <p:ph type="sldNum" sz="quarter" idx="10"/>
          </p:nvPr>
        </p:nvSpPr>
        <p:spPr/>
        <p:txBody>
          <a:bodyPr/>
          <a:lstStyle/>
          <a:p>
            <a:fld id="{8D101796-AF4C-4188-A690-03D55E73DAF2}" type="slidenum">
              <a:rPr lang="zh-CN" altLang="en-US" smtClean="0"/>
              <a:t>43</a:t>
            </a:fld>
            <a:endParaRPr lang="zh-CN" altLang="en-US"/>
          </a:p>
        </p:txBody>
      </p:sp>
    </p:spTree>
    <p:extLst>
      <p:ext uri="{BB962C8B-B14F-4D97-AF65-F5344CB8AC3E}">
        <p14:creationId xmlns:p14="http://schemas.microsoft.com/office/powerpoint/2010/main" val="242060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t>
            </a:r>
            <a:r>
              <a:rPr lang="zh-CN" altLang="en-US" dirty="0"/>
              <a:t>和</a:t>
            </a:r>
            <a:r>
              <a:rPr lang="en-US" altLang="zh-CN" dirty="0"/>
              <a:t>a</a:t>
            </a:r>
            <a:r>
              <a:rPr lang="zh-CN" altLang="en-US" dirty="0"/>
              <a:t>是不同的，</a:t>
            </a:r>
            <a:r>
              <a:rPr lang="en-US" altLang="zh-CN" dirty="0"/>
              <a:t>P(x)</a:t>
            </a:r>
            <a:r>
              <a:rPr lang="en-US" altLang="zh-CN" baseline="0" dirty="0"/>
              <a:t> P(a)</a:t>
            </a:r>
            <a:r>
              <a:rPr lang="zh-CN" altLang="en-US" baseline="0" dirty="0"/>
              <a:t>有差别。</a:t>
            </a:r>
            <a:r>
              <a:rPr lang="zh-CN" altLang="en-US" sz="1200" b="0" i="0" kern="1200" dirty="0">
                <a:solidFill>
                  <a:schemeClr val="tx1"/>
                </a:solidFill>
                <a:effectLst/>
                <a:latin typeface="+mn-lt"/>
                <a:ea typeface="+mn-ea"/>
                <a:cs typeface="+mn-cs"/>
              </a:rPr>
              <a:t>设</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是谓词公式集</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的一个合一如果对</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的任意一个合一</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都存在一个置换</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使得</a:t>
            </a:r>
            <a:r>
              <a:rPr lang="en-US" altLang="zh-CN" sz="1200" b="0" i="0" kern="1200" dirty="0">
                <a:solidFill>
                  <a:schemeClr val="tx1"/>
                </a:solidFill>
                <a:effectLst/>
                <a:latin typeface="+mn-lt"/>
                <a:ea typeface="+mn-ea"/>
                <a:cs typeface="+mn-cs"/>
              </a:rPr>
              <a:t>b=a*c</a:t>
            </a:r>
            <a:r>
              <a:rPr lang="zh-CN" altLang="en-US" sz="1200" b="0" i="0" kern="1200" dirty="0">
                <a:solidFill>
                  <a:schemeClr val="tx1"/>
                </a:solidFill>
                <a:effectLst/>
                <a:latin typeface="+mn-lt"/>
                <a:ea typeface="+mn-ea"/>
                <a:cs typeface="+mn-cs"/>
              </a:rPr>
              <a:t>，则称</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是一个最一般合一</a:t>
            </a:r>
          </a:p>
          <a:p>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8D101796-AF4C-4188-A690-03D55E73DAF2}" type="slidenum">
              <a:rPr lang="zh-CN" altLang="en-US" smtClean="0"/>
              <a:t>62</a:t>
            </a:fld>
            <a:endParaRPr lang="zh-CN" altLang="en-US"/>
          </a:p>
        </p:txBody>
      </p:sp>
    </p:spTree>
    <p:extLst>
      <p:ext uri="{BB962C8B-B14F-4D97-AF65-F5344CB8AC3E}">
        <p14:creationId xmlns:p14="http://schemas.microsoft.com/office/powerpoint/2010/main" val="60272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演绎（</a:t>
            </a:r>
            <a:r>
              <a:rPr lang="en-US" altLang="zh-CN" dirty="0" err="1"/>
              <a:t>yanyi</a:t>
            </a:r>
            <a:r>
              <a:rPr lang="zh-CN" altLang="en-US" dirty="0"/>
              <a:t>）</a:t>
            </a:r>
          </a:p>
        </p:txBody>
      </p:sp>
      <p:sp>
        <p:nvSpPr>
          <p:cNvPr id="4" name="灯片编号占位符 3"/>
          <p:cNvSpPr>
            <a:spLocks noGrp="1"/>
          </p:cNvSpPr>
          <p:nvPr>
            <p:ph type="sldNum" sz="quarter" idx="10"/>
          </p:nvPr>
        </p:nvSpPr>
        <p:spPr/>
        <p:txBody>
          <a:bodyPr/>
          <a:lstStyle/>
          <a:p>
            <a:fld id="{8D101796-AF4C-4188-A690-03D55E73DAF2}" type="slidenum">
              <a:rPr lang="zh-CN" altLang="en-US" smtClean="0"/>
              <a:t>5</a:t>
            </a:fld>
            <a:endParaRPr lang="zh-CN" altLang="en-US"/>
          </a:p>
        </p:txBody>
      </p:sp>
    </p:spTree>
    <p:extLst>
      <p:ext uri="{BB962C8B-B14F-4D97-AF65-F5344CB8AC3E}">
        <p14:creationId xmlns:p14="http://schemas.microsoft.com/office/powerpoint/2010/main" val="134648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5936A82-7AD2-4F55-9C09-643A31C0EFED}" type="slidenum">
              <a:rPr lang="en-US" altLang="zh-CN" b="0"/>
              <a:pPr eaLnBrk="1" hangingPunct="1"/>
              <a:t>7</a:t>
            </a:fld>
            <a:endParaRPr lang="en-US" altLang="zh-CN" b="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458AF352-95AA-40D8-BF2E-A77895F640F1}" type="slidenum">
              <a:rPr lang="en-US" altLang="zh-CN" b="0"/>
              <a:pPr eaLnBrk="1" hangingPunct="1"/>
              <a:t>9</a:t>
            </a:fld>
            <a:endParaRPr lang="en-US" altLang="zh-CN"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22C0D0F-4806-4AF9-B682-05BB58E25815}" type="slidenum">
              <a:rPr lang="en-US" altLang="zh-CN" b="0"/>
              <a:pPr eaLnBrk="1" hangingPunct="1"/>
              <a:t>16</a:t>
            </a:fld>
            <a:endParaRPr lang="en-US" altLang="zh-CN" b="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1F6A15A-0817-45E1-8FBF-D5F91950A6A8}" type="slidenum">
              <a:rPr lang="en-US" altLang="zh-CN" b="0"/>
              <a:pPr eaLnBrk="1" hangingPunct="1"/>
              <a:t>28</a:t>
            </a:fld>
            <a:endParaRPr lang="en-US" altLang="zh-CN" b="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位相变化：月亮</a:t>
            </a:r>
            <a:r>
              <a:rPr lang="en-US" altLang="zh-CN" dirty="0"/>
              <a:t>/</a:t>
            </a:r>
            <a:r>
              <a:rPr lang="zh-CN" altLang="en-US" dirty="0"/>
              <a:t>金星周期性圆缺变化。伽利略发信了金星位相变化，为哥白尼的日心体系提供了证据</a:t>
            </a:r>
          </a:p>
        </p:txBody>
      </p:sp>
      <p:sp>
        <p:nvSpPr>
          <p:cNvPr id="4" name="灯片编号占位符 3"/>
          <p:cNvSpPr>
            <a:spLocks noGrp="1"/>
          </p:cNvSpPr>
          <p:nvPr>
            <p:ph type="sldNum" sz="quarter" idx="10"/>
          </p:nvPr>
        </p:nvSpPr>
        <p:spPr/>
        <p:txBody>
          <a:bodyPr/>
          <a:lstStyle/>
          <a:p>
            <a:fld id="{8D101796-AF4C-4188-A690-03D55E73DAF2}" type="slidenum">
              <a:rPr lang="zh-CN" altLang="en-US" smtClean="0"/>
              <a:t>33</a:t>
            </a:fld>
            <a:endParaRPr lang="zh-CN" altLang="en-US"/>
          </a:p>
        </p:txBody>
      </p:sp>
    </p:spTree>
    <p:extLst>
      <p:ext uri="{BB962C8B-B14F-4D97-AF65-F5344CB8AC3E}">
        <p14:creationId xmlns:p14="http://schemas.microsoft.com/office/powerpoint/2010/main" val="415698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01796-AF4C-4188-A690-03D55E73DAF2}" type="slidenum">
              <a:rPr lang="zh-CN" altLang="en-US" smtClean="0"/>
              <a:t>37</a:t>
            </a:fld>
            <a:endParaRPr lang="zh-CN" altLang="en-US"/>
          </a:p>
        </p:txBody>
      </p:sp>
    </p:spTree>
    <p:extLst>
      <p:ext uri="{BB962C8B-B14F-4D97-AF65-F5344CB8AC3E}">
        <p14:creationId xmlns:p14="http://schemas.microsoft.com/office/powerpoint/2010/main" val="1757721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01796-AF4C-4188-A690-03D55E73DAF2}" type="slidenum">
              <a:rPr lang="zh-CN" altLang="en-US" smtClean="0"/>
              <a:t>42</a:t>
            </a:fld>
            <a:endParaRPr lang="zh-CN" altLang="en-US"/>
          </a:p>
        </p:txBody>
      </p:sp>
    </p:spTree>
    <p:extLst>
      <p:ext uri="{BB962C8B-B14F-4D97-AF65-F5344CB8AC3E}">
        <p14:creationId xmlns:p14="http://schemas.microsoft.com/office/powerpoint/2010/main" val="306546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822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521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715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pPr>
              <a:defRPr/>
            </a:pPr>
            <a:fld id="{4CFC700C-B7B3-492B-AC63-7BDC4875C034}" type="slidenum">
              <a:rPr lang="ja-JP" altLang="en-US"/>
              <a:pPr>
                <a:defRPr/>
              </a:pPr>
              <a:t>‹#›</a:t>
            </a:fld>
            <a:endParaRPr lang="en-US" altLang="ja-JP"/>
          </a:p>
        </p:txBody>
      </p:sp>
    </p:spTree>
    <p:extLst>
      <p:ext uri="{BB962C8B-B14F-4D97-AF65-F5344CB8AC3E}">
        <p14:creationId xmlns:p14="http://schemas.microsoft.com/office/powerpoint/2010/main" val="272214582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0"/>
          </p:nvPr>
        </p:nvSpPr>
        <p:spPr>
          <a:ln/>
        </p:spPr>
        <p:txBody>
          <a:bodyPr/>
          <a:lstStyle>
            <a:lvl1pPr>
              <a:defRPr/>
            </a:lvl1pPr>
          </a:lstStyle>
          <a:p>
            <a:pPr>
              <a:defRPr/>
            </a:pPr>
            <a:fld id="{D8262EE8-F906-45D1-9B95-3BD25852EB67}" type="slidenum">
              <a:rPr lang="ja-JP" altLang="en-US"/>
              <a:pPr>
                <a:defRPr/>
              </a:pPr>
              <a:t>‹#›</a:t>
            </a:fld>
            <a:endParaRPr lang="en-US" altLang="ja-JP"/>
          </a:p>
        </p:txBody>
      </p:sp>
    </p:spTree>
    <p:extLst>
      <p:ext uri="{BB962C8B-B14F-4D97-AF65-F5344CB8AC3E}">
        <p14:creationId xmlns:p14="http://schemas.microsoft.com/office/powerpoint/2010/main" val="1033767556"/>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pPr>
              <a:defRPr/>
            </a:pPr>
            <a:fld id="{A48A079F-6035-4C80-A43A-CEC84356E5B1}" type="slidenum">
              <a:rPr lang="ja-JP" altLang="en-US"/>
              <a:pPr>
                <a:defRPr/>
              </a:pPr>
              <a:t>‹#›</a:t>
            </a:fld>
            <a:endParaRPr lang="en-US" altLang="ja-JP"/>
          </a:p>
        </p:txBody>
      </p:sp>
    </p:spTree>
    <p:extLst>
      <p:ext uri="{BB962C8B-B14F-4D97-AF65-F5344CB8AC3E}">
        <p14:creationId xmlns:p14="http://schemas.microsoft.com/office/powerpoint/2010/main" val="221481786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747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027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852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94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007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74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153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200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041519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7.gif"/></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8.png"/><Relationship Id="rId7"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 Id="rId9"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wmf"/><Relationship Id="rId3" Type="http://schemas.openxmlformats.org/officeDocument/2006/relationships/image" Target="../media/image27.png"/><Relationship Id="rId7" Type="http://schemas.openxmlformats.org/officeDocument/2006/relationships/image" Target="../media/image21.wmf"/><Relationship Id="rId12" Type="http://schemas.openxmlformats.org/officeDocument/2006/relationships/oleObject" Target="../embeddings/oleObject23.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image" Target="../media/image20.wmf"/><Relationship Id="rId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5.emf"/><Relationship Id="rId3" Type="http://schemas.openxmlformats.org/officeDocument/2006/relationships/notesSlide" Target="../notesSlides/notesSlide9.xml"/><Relationship Id="rId7" Type="http://schemas.openxmlformats.org/officeDocument/2006/relationships/image" Target="../media/image32.e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11" Type="http://schemas.openxmlformats.org/officeDocument/2006/relationships/image" Target="../media/image34.emf"/><Relationship Id="rId5" Type="http://schemas.openxmlformats.org/officeDocument/2006/relationships/image" Target="../media/image31.emf"/><Relationship Id="rId15" Type="http://schemas.openxmlformats.org/officeDocument/2006/relationships/image" Target="../media/image36.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3.wmf"/><Relationship Id="rId14" Type="http://schemas.openxmlformats.org/officeDocument/2006/relationships/oleObject" Target="../embeddings/oleObject36.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8.w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notesSlide" Target="../notesSlides/notesSlide10.xml"/><Relationship Id="rId21" Type="http://schemas.openxmlformats.org/officeDocument/2006/relationships/image" Target="../media/image42.emf"/><Relationship Id="rId7" Type="http://schemas.openxmlformats.org/officeDocument/2006/relationships/image" Target="../media/image32.emf"/><Relationship Id="rId12" Type="http://schemas.openxmlformats.org/officeDocument/2006/relationships/oleObject" Target="../embeddings/oleObject38.bin"/><Relationship Id="rId17" Type="http://schemas.openxmlformats.org/officeDocument/2006/relationships/image" Target="../media/image40.wmf"/><Relationship Id="rId25"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29" Type="http://schemas.openxmlformats.org/officeDocument/2006/relationships/image" Target="../media/image46.wmf"/><Relationship Id="rId1" Type="http://schemas.openxmlformats.org/officeDocument/2006/relationships/vmlDrawing" Target="../drawings/vmlDrawing13.vml"/><Relationship Id="rId6" Type="http://schemas.openxmlformats.org/officeDocument/2006/relationships/oleObject" Target="../embeddings/oleObject32.bin"/><Relationship Id="rId11" Type="http://schemas.openxmlformats.org/officeDocument/2006/relationships/image" Target="../media/image37.wmf"/><Relationship Id="rId24" Type="http://schemas.openxmlformats.org/officeDocument/2006/relationships/oleObject" Target="../embeddings/oleObject44.bin"/><Relationship Id="rId5" Type="http://schemas.openxmlformats.org/officeDocument/2006/relationships/image" Target="../media/image31.emf"/><Relationship Id="rId15" Type="http://schemas.openxmlformats.org/officeDocument/2006/relationships/image" Target="../media/image39.wmf"/><Relationship Id="rId23" Type="http://schemas.openxmlformats.org/officeDocument/2006/relationships/image" Target="../media/image43.wmf"/><Relationship Id="rId28" Type="http://schemas.openxmlformats.org/officeDocument/2006/relationships/oleObject" Target="../embeddings/oleObject46.bin"/><Relationship Id="rId10" Type="http://schemas.openxmlformats.org/officeDocument/2006/relationships/oleObject" Target="../embeddings/oleObject37.bin"/><Relationship Id="rId19" Type="http://schemas.openxmlformats.org/officeDocument/2006/relationships/image" Target="../media/image41.wmf"/><Relationship Id="rId4" Type="http://schemas.openxmlformats.org/officeDocument/2006/relationships/oleObject" Target="../embeddings/oleObject31.bin"/><Relationship Id="rId9" Type="http://schemas.openxmlformats.org/officeDocument/2006/relationships/image" Target="../media/image33.w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5.wmf"/></Relationships>
</file>

<file path=ppt/slides/_rels/slide4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s>
</file>

<file path=ppt/slides/_rels/slide4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0.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49.wmf"/></Relationships>
</file>

<file path=ppt/slides/_rels/slide4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5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5.bin"/></Relationships>
</file>

<file path=ppt/slides/_rels/slide4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5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2.wmf"/><Relationship Id="rId3" Type="http://schemas.openxmlformats.org/officeDocument/2006/relationships/image" Target="../media/image1.png"/><Relationship Id="rId7" Type="http://schemas.openxmlformats.org/officeDocument/2006/relationships/image" Target="../media/image59.wmf"/><Relationship Id="rId12"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6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0.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7.wmf"/><Relationship Id="rId18" Type="http://schemas.openxmlformats.org/officeDocument/2006/relationships/oleObject" Target="../embeddings/oleObject71.bin"/><Relationship Id="rId3" Type="http://schemas.openxmlformats.org/officeDocument/2006/relationships/image" Target="../media/image1.png"/><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68.bin"/><Relationship Id="rId17"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19.vml"/><Relationship Id="rId6" Type="http://schemas.openxmlformats.org/officeDocument/2006/relationships/oleObject" Target="../embeddings/oleObject65.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23" Type="http://schemas.openxmlformats.org/officeDocument/2006/relationships/image" Target="../media/image72.wmf"/><Relationship Id="rId10" Type="http://schemas.openxmlformats.org/officeDocument/2006/relationships/oleObject" Target="../embeddings/oleObject67.bin"/><Relationship Id="rId19" Type="http://schemas.openxmlformats.org/officeDocument/2006/relationships/image" Target="../media/image70.wmf"/><Relationship Id="rId4" Type="http://schemas.openxmlformats.org/officeDocument/2006/relationships/oleObject" Target="../embeddings/oleObject64.bin"/><Relationship Id="rId9" Type="http://schemas.openxmlformats.org/officeDocument/2006/relationships/image" Target="../media/image65.wmf"/><Relationship Id="rId14" Type="http://schemas.openxmlformats.org/officeDocument/2006/relationships/oleObject" Target="../embeddings/oleObject69.bin"/><Relationship Id="rId22" Type="http://schemas.openxmlformats.org/officeDocument/2006/relationships/oleObject" Target="../embeddings/oleObject7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77.wmf"/><Relationship Id="rId3" Type="http://schemas.openxmlformats.org/officeDocument/2006/relationships/image" Target="../media/image1.png"/><Relationship Id="rId7" Type="http://schemas.openxmlformats.org/officeDocument/2006/relationships/image" Target="../media/image74.wmf"/><Relationship Id="rId12"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5.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7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2.wmf"/><Relationship Id="rId2" Type="http://schemas.openxmlformats.org/officeDocument/2006/relationships/slideLayout" Target="../slideLayouts/slideLayout2.xml"/><Relationship Id="rId16" Type="http://schemas.openxmlformats.org/officeDocument/2006/relationships/image" Target="../media/image84.wmf"/><Relationship Id="rId1" Type="http://schemas.openxmlformats.org/officeDocument/2006/relationships/vmlDrawing" Target="../drawings/vmlDrawing21.vml"/><Relationship Id="rId6" Type="http://schemas.openxmlformats.org/officeDocument/2006/relationships/image" Target="../media/image79.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2.bin"/><Relationship Id="rId14" Type="http://schemas.openxmlformats.org/officeDocument/2006/relationships/image" Target="../media/image83.wmf"/></Relationships>
</file>

<file path=ppt/slides/_rels/slide54.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9.wmf"/><Relationship Id="rId2" Type="http://schemas.openxmlformats.org/officeDocument/2006/relationships/slideLayout" Target="../slideLayouts/slideLayout2.xml"/><Relationship Id="rId16" Type="http://schemas.openxmlformats.org/officeDocument/2006/relationships/image" Target="../media/image91.wmf"/><Relationship Id="rId1" Type="http://schemas.openxmlformats.org/officeDocument/2006/relationships/vmlDrawing" Target="../drawings/vmlDrawing22.vml"/><Relationship Id="rId6" Type="http://schemas.openxmlformats.org/officeDocument/2006/relationships/image" Target="../media/image86.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9.bin"/><Relationship Id="rId14" Type="http://schemas.openxmlformats.org/officeDocument/2006/relationships/image" Target="../media/image90.wmf"/></Relationships>
</file>

<file path=ppt/slides/_rels/slide55.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3.wmf"/><Relationship Id="rId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6.bin"/></Relationships>
</file>

<file path=ppt/slides/_rels/slide56.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0.wmf"/><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97.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0.bin"/></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05.wmf"/><Relationship Id="rId18" Type="http://schemas.openxmlformats.org/officeDocument/2006/relationships/oleObject" Target="../embeddings/oleObject109.bin"/><Relationship Id="rId3" Type="http://schemas.openxmlformats.org/officeDocument/2006/relationships/image" Target="../media/image109.wmf"/><Relationship Id="rId7" Type="http://schemas.openxmlformats.org/officeDocument/2006/relationships/image" Target="../media/image102.wmf"/><Relationship Id="rId12" Type="http://schemas.openxmlformats.org/officeDocument/2006/relationships/oleObject" Target="../embeddings/oleObject106.bin"/><Relationship Id="rId17" Type="http://schemas.openxmlformats.org/officeDocument/2006/relationships/image" Target="../media/image107.wmf"/><Relationship Id="rId2" Type="http://schemas.openxmlformats.org/officeDocument/2006/relationships/slideLayout" Target="../slideLayouts/slideLayout14.xml"/><Relationship Id="rId16" Type="http://schemas.openxmlformats.org/officeDocument/2006/relationships/oleObject" Target="../embeddings/oleObject108.bin"/><Relationship Id="rId1" Type="http://schemas.openxmlformats.org/officeDocument/2006/relationships/vmlDrawing" Target="../drawings/vmlDrawing25.vml"/><Relationship Id="rId6" Type="http://schemas.openxmlformats.org/officeDocument/2006/relationships/oleObject" Target="../embeddings/oleObject103.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6.wmf"/><Relationship Id="rId10" Type="http://schemas.openxmlformats.org/officeDocument/2006/relationships/oleObject" Target="../embeddings/oleObject105.bin"/><Relationship Id="rId19" Type="http://schemas.openxmlformats.org/officeDocument/2006/relationships/image" Target="../media/image108.wmf"/><Relationship Id="rId4" Type="http://schemas.openxmlformats.org/officeDocument/2006/relationships/oleObject" Target="../embeddings/oleObject102.bin"/><Relationship Id="rId9" Type="http://schemas.openxmlformats.org/officeDocument/2006/relationships/image" Target="../media/image103.wmf"/><Relationship Id="rId14" Type="http://schemas.openxmlformats.org/officeDocument/2006/relationships/oleObject" Target="../embeddings/oleObject107.bin"/></Relationships>
</file>

<file path=ppt/slides/_rels/slide61.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1.emf"/><Relationship Id="rId5" Type="http://schemas.openxmlformats.org/officeDocument/2006/relationships/oleObject" Target="../embeddings/oleObject111.bin"/><Relationship Id="rId4" Type="http://schemas.openxmlformats.org/officeDocument/2006/relationships/image" Target="../media/image110.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17.wmf"/><Relationship Id="rId18" Type="http://schemas.openxmlformats.org/officeDocument/2006/relationships/oleObject" Target="../embeddings/oleObject120.bin"/><Relationship Id="rId26" Type="http://schemas.openxmlformats.org/officeDocument/2006/relationships/oleObject" Target="../embeddings/oleObject124.bin"/><Relationship Id="rId3" Type="http://schemas.openxmlformats.org/officeDocument/2006/relationships/notesSlide" Target="../notesSlides/notesSlide11.xml"/><Relationship Id="rId21" Type="http://schemas.openxmlformats.org/officeDocument/2006/relationships/image" Target="../media/image121.wmf"/><Relationship Id="rId7" Type="http://schemas.openxmlformats.org/officeDocument/2006/relationships/image" Target="../media/image114.wmf"/><Relationship Id="rId12" Type="http://schemas.openxmlformats.org/officeDocument/2006/relationships/oleObject" Target="../embeddings/oleObject117.bin"/><Relationship Id="rId17" Type="http://schemas.openxmlformats.org/officeDocument/2006/relationships/image" Target="../media/image119.wmf"/><Relationship Id="rId25" Type="http://schemas.openxmlformats.org/officeDocument/2006/relationships/image" Target="../media/image123.wmf"/><Relationship Id="rId2" Type="http://schemas.openxmlformats.org/officeDocument/2006/relationships/slideLayout" Target="../slideLayouts/slideLayout2.xml"/><Relationship Id="rId16" Type="http://schemas.openxmlformats.org/officeDocument/2006/relationships/oleObject" Target="../embeddings/oleObject119.bin"/><Relationship Id="rId20" Type="http://schemas.openxmlformats.org/officeDocument/2006/relationships/oleObject" Target="../embeddings/oleObject121.bin"/><Relationship Id="rId29" Type="http://schemas.openxmlformats.org/officeDocument/2006/relationships/image" Target="../media/image125.wmf"/><Relationship Id="rId1" Type="http://schemas.openxmlformats.org/officeDocument/2006/relationships/vmlDrawing" Target="../drawings/vmlDrawing27.vml"/><Relationship Id="rId6" Type="http://schemas.openxmlformats.org/officeDocument/2006/relationships/oleObject" Target="../embeddings/oleObject114.bin"/><Relationship Id="rId11" Type="http://schemas.openxmlformats.org/officeDocument/2006/relationships/image" Target="../media/image116.wmf"/><Relationship Id="rId24" Type="http://schemas.openxmlformats.org/officeDocument/2006/relationships/oleObject" Target="../embeddings/oleObject123.bin"/><Relationship Id="rId5" Type="http://schemas.openxmlformats.org/officeDocument/2006/relationships/image" Target="../media/image113.wmf"/><Relationship Id="rId15" Type="http://schemas.openxmlformats.org/officeDocument/2006/relationships/image" Target="../media/image118.emf"/><Relationship Id="rId23" Type="http://schemas.openxmlformats.org/officeDocument/2006/relationships/image" Target="../media/image122.wmf"/><Relationship Id="rId28" Type="http://schemas.openxmlformats.org/officeDocument/2006/relationships/oleObject" Target="../embeddings/oleObject125.bin"/><Relationship Id="rId10" Type="http://schemas.openxmlformats.org/officeDocument/2006/relationships/oleObject" Target="../embeddings/oleObject116.bin"/><Relationship Id="rId19" Type="http://schemas.openxmlformats.org/officeDocument/2006/relationships/image" Target="../media/image120.wmf"/><Relationship Id="rId4" Type="http://schemas.openxmlformats.org/officeDocument/2006/relationships/oleObject" Target="../embeddings/oleObject113.bin"/><Relationship Id="rId9" Type="http://schemas.openxmlformats.org/officeDocument/2006/relationships/image" Target="../media/image115.emf"/><Relationship Id="rId14" Type="http://schemas.openxmlformats.org/officeDocument/2006/relationships/oleObject" Target="../embeddings/oleObject118.bin"/><Relationship Id="rId22" Type="http://schemas.openxmlformats.org/officeDocument/2006/relationships/oleObject" Target="../embeddings/oleObject122.bin"/><Relationship Id="rId27" Type="http://schemas.openxmlformats.org/officeDocument/2006/relationships/image" Target="../media/image124.wmf"/><Relationship Id="rId30" Type="http://schemas.openxmlformats.org/officeDocument/2006/relationships/oleObject" Target="../embeddings/oleObject126.bin"/></Relationships>
</file>

<file path=ppt/slides/_rels/slide63.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32.bin"/><Relationship Id="rId18" Type="http://schemas.openxmlformats.org/officeDocument/2006/relationships/image" Target="../media/image133.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30.wmf"/><Relationship Id="rId17" Type="http://schemas.openxmlformats.org/officeDocument/2006/relationships/oleObject" Target="../embeddings/oleObject134.bin"/><Relationship Id="rId2" Type="http://schemas.openxmlformats.org/officeDocument/2006/relationships/slideLayout" Target="../slideLayouts/slideLayout14.xml"/><Relationship Id="rId16" Type="http://schemas.openxmlformats.org/officeDocument/2006/relationships/image" Target="../media/image132.wmf"/><Relationship Id="rId20" Type="http://schemas.openxmlformats.org/officeDocument/2006/relationships/image" Target="../media/image134.wmf"/><Relationship Id="rId1" Type="http://schemas.openxmlformats.org/officeDocument/2006/relationships/vmlDrawing" Target="../drawings/vmlDrawing28.vml"/><Relationship Id="rId6" Type="http://schemas.openxmlformats.org/officeDocument/2006/relationships/image" Target="../media/image127.wmf"/><Relationship Id="rId11" Type="http://schemas.openxmlformats.org/officeDocument/2006/relationships/oleObject" Target="../embeddings/oleObject131.bin"/><Relationship Id="rId5" Type="http://schemas.openxmlformats.org/officeDocument/2006/relationships/oleObject" Target="../embeddings/oleObject128.bin"/><Relationship Id="rId15" Type="http://schemas.openxmlformats.org/officeDocument/2006/relationships/oleObject" Target="../embeddings/oleObject133.bin"/><Relationship Id="rId10" Type="http://schemas.openxmlformats.org/officeDocument/2006/relationships/image" Target="../media/image129.wmf"/><Relationship Id="rId19" Type="http://schemas.openxmlformats.org/officeDocument/2006/relationships/oleObject" Target="../embeddings/oleObject135.bin"/><Relationship Id="rId4" Type="http://schemas.openxmlformats.org/officeDocument/2006/relationships/image" Target="../media/image126.wmf"/><Relationship Id="rId9" Type="http://schemas.openxmlformats.org/officeDocument/2006/relationships/oleObject" Target="../embeddings/oleObject130.bin"/><Relationship Id="rId14" Type="http://schemas.openxmlformats.org/officeDocument/2006/relationships/image" Target="../media/image131.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39.wmf"/><Relationship Id="rId3" Type="http://schemas.openxmlformats.org/officeDocument/2006/relationships/image" Target="../media/image1.png"/><Relationship Id="rId7" Type="http://schemas.openxmlformats.org/officeDocument/2006/relationships/image" Target="../media/image136.wmf"/><Relationship Id="rId12" Type="http://schemas.openxmlformats.org/officeDocument/2006/relationships/oleObject" Target="../embeddings/oleObject140.bin"/><Relationship Id="rId17" Type="http://schemas.openxmlformats.org/officeDocument/2006/relationships/image" Target="../media/image141.wmf"/><Relationship Id="rId2" Type="http://schemas.openxmlformats.org/officeDocument/2006/relationships/slideLayout" Target="../slideLayouts/slideLayout7.xml"/><Relationship Id="rId16" Type="http://schemas.openxmlformats.org/officeDocument/2006/relationships/oleObject" Target="../embeddings/oleObject142.bin"/><Relationship Id="rId1" Type="http://schemas.openxmlformats.org/officeDocument/2006/relationships/vmlDrawing" Target="../drawings/vmlDrawing29.vml"/><Relationship Id="rId6" Type="http://schemas.openxmlformats.org/officeDocument/2006/relationships/oleObject" Target="../embeddings/oleObject137.bin"/><Relationship Id="rId11" Type="http://schemas.openxmlformats.org/officeDocument/2006/relationships/image" Target="../media/image138.wmf"/><Relationship Id="rId5" Type="http://schemas.openxmlformats.org/officeDocument/2006/relationships/image" Target="../media/image135.wmf"/><Relationship Id="rId15" Type="http://schemas.openxmlformats.org/officeDocument/2006/relationships/image" Target="../media/image140.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37.wmf"/><Relationship Id="rId14" Type="http://schemas.openxmlformats.org/officeDocument/2006/relationships/oleObject" Target="../embeddings/oleObject14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image" Target="../media/image142.wmf"/><Relationship Id="rId4" Type="http://schemas.openxmlformats.org/officeDocument/2006/relationships/oleObject" Target="../embeddings/oleObject14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47.wmf"/><Relationship Id="rId18" Type="http://schemas.openxmlformats.org/officeDocument/2006/relationships/image" Target="../media/image149.emf"/><Relationship Id="rId3" Type="http://schemas.openxmlformats.org/officeDocument/2006/relationships/image" Target="../media/image1.png"/><Relationship Id="rId7" Type="http://schemas.openxmlformats.org/officeDocument/2006/relationships/image" Target="../media/image144.wmf"/><Relationship Id="rId12" Type="http://schemas.openxmlformats.org/officeDocument/2006/relationships/oleObject" Target="../embeddings/oleObject148.bin"/><Relationship Id="rId17" Type="http://schemas.openxmlformats.org/officeDocument/2006/relationships/oleObject" Target="../embeddings/oleObject151.bin"/><Relationship Id="rId2" Type="http://schemas.openxmlformats.org/officeDocument/2006/relationships/slideLayout" Target="../slideLayouts/slideLayout2.xml"/><Relationship Id="rId16" Type="http://schemas.openxmlformats.org/officeDocument/2006/relationships/image" Target="../media/image148.emf"/><Relationship Id="rId1" Type="http://schemas.openxmlformats.org/officeDocument/2006/relationships/vmlDrawing" Target="../drawings/vmlDrawing31.vml"/><Relationship Id="rId6" Type="http://schemas.openxmlformats.org/officeDocument/2006/relationships/oleObject" Target="../embeddings/oleObject145.bin"/><Relationship Id="rId11" Type="http://schemas.openxmlformats.org/officeDocument/2006/relationships/image" Target="../media/image146.emf"/><Relationship Id="rId5" Type="http://schemas.openxmlformats.org/officeDocument/2006/relationships/image" Target="../media/image143.wmf"/><Relationship Id="rId15" Type="http://schemas.openxmlformats.org/officeDocument/2006/relationships/oleObject" Target="../embeddings/oleObject150.bin"/><Relationship Id="rId10" Type="http://schemas.openxmlformats.org/officeDocument/2006/relationships/oleObject" Target="../embeddings/oleObject147.bin"/><Relationship Id="rId19" Type="http://schemas.openxmlformats.org/officeDocument/2006/relationships/oleObject" Target="../embeddings/oleObject152.bin"/><Relationship Id="rId4" Type="http://schemas.openxmlformats.org/officeDocument/2006/relationships/oleObject" Target="../embeddings/oleObject144.bin"/><Relationship Id="rId9" Type="http://schemas.openxmlformats.org/officeDocument/2006/relationships/image" Target="../media/image145.emf"/><Relationship Id="rId14" Type="http://schemas.openxmlformats.org/officeDocument/2006/relationships/oleObject" Target="../embeddings/oleObject149.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51.wmf"/><Relationship Id="rId5" Type="http://schemas.openxmlformats.org/officeDocument/2006/relationships/oleObject" Target="../embeddings/oleObject154.bin"/><Relationship Id="rId4" Type="http://schemas.openxmlformats.org/officeDocument/2006/relationships/image" Target="../media/image150.wmf"/><Relationship Id="rId9" Type="http://schemas.openxmlformats.org/officeDocument/2006/relationships/image" Target="../media/image153.png"/></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image" Target="../media/image158.wmf"/><Relationship Id="rId18" Type="http://schemas.openxmlformats.org/officeDocument/2006/relationships/oleObject" Target="../embeddings/oleObject163.bin"/><Relationship Id="rId3" Type="http://schemas.openxmlformats.org/officeDocument/2006/relationships/image" Target="../media/image1.png"/><Relationship Id="rId21" Type="http://schemas.openxmlformats.org/officeDocument/2006/relationships/image" Target="../media/image162.wmf"/><Relationship Id="rId7" Type="http://schemas.openxmlformats.org/officeDocument/2006/relationships/image" Target="../media/image155.wmf"/><Relationship Id="rId12" Type="http://schemas.openxmlformats.org/officeDocument/2006/relationships/oleObject" Target="../embeddings/oleObject160.bin"/><Relationship Id="rId17" Type="http://schemas.openxmlformats.org/officeDocument/2006/relationships/image" Target="../media/image160.wmf"/><Relationship Id="rId25" Type="http://schemas.openxmlformats.org/officeDocument/2006/relationships/image" Target="../media/image164.wmf"/><Relationship Id="rId2" Type="http://schemas.openxmlformats.org/officeDocument/2006/relationships/slideLayout" Target="../slideLayouts/slideLayout7.xml"/><Relationship Id="rId16" Type="http://schemas.openxmlformats.org/officeDocument/2006/relationships/oleObject" Target="../embeddings/oleObject162.bin"/><Relationship Id="rId20" Type="http://schemas.openxmlformats.org/officeDocument/2006/relationships/oleObject" Target="../embeddings/oleObject164.bin"/><Relationship Id="rId1" Type="http://schemas.openxmlformats.org/officeDocument/2006/relationships/vmlDrawing" Target="../drawings/vmlDrawing33.vml"/><Relationship Id="rId6" Type="http://schemas.openxmlformats.org/officeDocument/2006/relationships/oleObject" Target="../embeddings/oleObject157.bin"/><Relationship Id="rId11" Type="http://schemas.openxmlformats.org/officeDocument/2006/relationships/image" Target="../media/image157.wmf"/><Relationship Id="rId24" Type="http://schemas.openxmlformats.org/officeDocument/2006/relationships/oleObject" Target="../embeddings/oleObject166.bin"/><Relationship Id="rId5" Type="http://schemas.openxmlformats.org/officeDocument/2006/relationships/image" Target="../media/image154.wmf"/><Relationship Id="rId15" Type="http://schemas.openxmlformats.org/officeDocument/2006/relationships/image" Target="../media/image159.wmf"/><Relationship Id="rId23" Type="http://schemas.openxmlformats.org/officeDocument/2006/relationships/image" Target="../media/image163.wmf"/><Relationship Id="rId10" Type="http://schemas.openxmlformats.org/officeDocument/2006/relationships/oleObject" Target="../embeddings/oleObject159.bin"/><Relationship Id="rId19" Type="http://schemas.openxmlformats.org/officeDocument/2006/relationships/image" Target="../media/image161.wmf"/><Relationship Id="rId4" Type="http://schemas.openxmlformats.org/officeDocument/2006/relationships/oleObject" Target="../embeddings/oleObject156.bin"/><Relationship Id="rId9" Type="http://schemas.openxmlformats.org/officeDocument/2006/relationships/image" Target="../media/image156.wmf"/><Relationship Id="rId14" Type="http://schemas.openxmlformats.org/officeDocument/2006/relationships/oleObject" Target="../embeddings/oleObject161.bin"/><Relationship Id="rId22" Type="http://schemas.openxmlformats.org/officeDocument/2006/relationships/oleObject" Target="../embeddings/oleObject165.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66.emf"/><Relationship Id="rId5" Type="http://schemas.openxmlformats.org/officeDocument/2006/relationships/oleObject" Target="../embeddings/oleObject168.bin"/><Relationship Id="rId4" Type="http://schemas.openxmlformats.org/officeDocument/2006/relationships/image" Target="../media/image165.emf"/></Relationships>
</file>

<file path=ppt/slides/_rels/slide75.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68.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2.bin"/><Relationship Id="rId14" Type="http://schemas.openxmlformats.org/officeDocument/2006/relationships/image" Target="../media/image172.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oleObject" Target="../embeddings/oleObject181.bin"/><Relationship Id="rId18" Type="http://schemas.openxmlformats.org/officeDocument/2006/relationships/oleObject" Target="../embeddings/oleObject184.bin"/><Relationship Id="rId3" Type="http://schemas.openxmlformats.org/officeDocument/2006/relationships/image" Target="../media/image180.png"/><Relationship Id="rId21" Type="http://schemas.openxmlformats.org/officeDocument/2006/relationships/image" Target="../media/image179.wmf"/><Relationship Id="rId7" Type="http://schemas.openxmlformats.org/officeDocument/2006/relationships/image" Target="../media/image174.emf"/><Relationship Id="rId12" Type="http://schemas.openxmlformats.org/officeDocument/2006/relationships/oleObject" Target="../embeddings/oleObject180.bin"/><Relationship Id="rId17" Type="http://schemas.openxmlformats.org/officeDocument/2006/relationships/image" Target="../media/image177.wmf"/><Relationship Id="rId2" Type="http://schemas.openxmlformats.org/officeDocument/2006/relationships/slideLayout" Target="../slideLayouts/slideLayout2.xml"/><Relationship Id="rId16" Type="http://schemas.openxmlformats.org/officeDocument/2006/relationships/oleObject" Target="../embeddings/oleObject183.bin"/><Relationship Id="rId20" Type="http://schemas.openxmlformats.org/officeDocument/2006/relationships/oleObject" Target="../embeddings/oleObject185.bin"/><Relationship Id="rId1" Type="http://schemas.openxmlformats.org/officeDocument/2006/relationships/vmlDrawing" Target="../drawings/vmlDrawing36.vml"/><Relationship Id="rId6" Type="http://schemas.openxmlformats.org/officeDocument/2006/relationships/oleObject" Target="../embeddings/oleObject177.bin"/><Relationship Id="rId11" Type="http://schemas.openxmlformats.org/officeDocument/2006/relationships/image" Target="../media/image172.wmf"/><Relationship Id="rId5" Type="http://schemas.openxmlformats.org/officeDocument/2006/relationships/image" Target="../media/image173.emf"/><Relationship Id="rId15" Type="http://schemas.openxmlformats.org/officeDocument/2006/relationships/image" Target="../media/image176.wmf"/><Relationship Id="rId10" Type="http://schemas.openxmlformats.org/officeDocument/2006/relationships/oleObject" Target="../embeddings/oleObject179.bin"/><Relationship Id="rId19" Type="http://schemas.openxmlformats.org/officeDocument/2006/relationships/image" Target="../media/image178.wmf"/><Relationship Id="rId4" Type="http://schemas.openxmlformats.org/officeDocument/2006/relationships/oleObject" Target="../embeddings/oleObject176.bin"/><Relationship Id="rId9" Type="http://schemas.openxmlformats.org/officeDocument/2006/relationships/image" Target="../media/image175.wmf"/><Relationship Id="rId14" Type="http://schemas.openxmlformats.org/officeDocument/2006/relationships/oleObject" Target="../embeddings/oleObject182.bin"/></Relationships>
</file>

<file path=ppt/slides/_rels/slide77.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85.wmf"/><Relationship Id="rId2" Type="http://schemas.openxmlformats.org/officeDocument/2006/relationships/slideLayout" Target="../slideLayouts/slideLayout2.xml"/><Relationship Id="rId16" Type="http://schemas.openxmlformats.org/officeDocument/2006/relationships/image" Target="../media/image187.wmf"/><Relationship Id="rId1" Type="http://schemas.openxmlformats.org/officeDocument/2006/relationships/vmlDrawing" Target="../drawings/vmlDrawing37.vml"/><Relationship Id="rId6" Type="http://schemas.openxmlformats.org/officeDocument/2006/relationships/image" Target="../media/image182.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84.emf"/><Relationship Id="rId4" Type="http://schemas.openxmlformats.org/officeDocument/2006/relationships/image" Target="../media/image181.wmf"/><Relationship Id="rId9" Type="http://schemas.openxmlformats.org/officeDocument/2006/relationships/oleObject" Target="../embeddings/oleObject189.bin"/><Relationship Id="rId14" Type="http://schemas.openxmlformats.org/officeDocument/2006/relationships/image" Target="../media/image186.wmf"/></Relationships>
</file>

<file path=ppt/slides/_rels/slide78.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1524000" y="3667542"/>
            <a:ext cx="6019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charset="-122"/>
              </a:defRPr>
            </a:lvl1pPr>
            <a:lvl2pPr marL="742950" indent="-285750" algn="l" eaLnBrk="0" hangingPunct="0">
              <a:spcBef>
                <a:spcPct val="20000"/>
              </a:spcBef>
              <a:buChar char="–"/>
              <a:defRPr sz="2800">
                <a:solidFill>
                  <a:schemeClr val="tx1"/>
                </a:solidFill>
                <a:latin typeface="Arial" charset="0"/>
                <a:ea typeface="宋体"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zh-CN" altLang="en-US" sz="3600" dirty="0">
                <a:latin typeface="隶书" pitchFamily="49" charset="-122"/>
                <a:ea typeface="华文新魏"/>
              </a:rPr>
              <a:t>陈文亮</a:t>
            </a:r>
          </a:p>
          <a:p>
            <a:pPr algn="ctr" eaLnBrk="1" hangingPunct="1">
              <a:spcBef>
                <a:spcPct val="50000"/>
              </a:spcBef>
              <a:buFontTx/>
              <a:buNone/>
            </a:pPr>
            <a:r>
              <a:rPr lang="zh-CN" altLang="en-US" dirty="0">
                <a:latin typeface="隶书" pitchFamily="49" charset="-122"/>
                <a:ea typeface="华文新魏"/>
              </a:rPr>
              <a:t>苏州大学计算机科学与技术学院</a:t>
            </a:r>
          </a:p>
          <a:p>
            <a:pPr algn="ctr" eaLnBrk="1" hangingPunct="1">
              <a:spcBef>
                <a:spcPct val="50000"/>
              </a:spcBef>
              <a:buFontTx/>
              <a:buNone/>
            </a:pPr>
            <a:endParaRPr lang="zh-CN" altLang="en-US" dirty="0">
              <a:latin typeface="隶书" pitchFamily="49" charset="-122"/>
              <a:ea typeface="华文新魏"/>
            </a:endParaRPr>
          </a:p>
        </p:txBody>
      </p:sp>
      <p:sp>
        <p:nvSpPr>
          <p:cNvPr id="2052" name="Text Box 4"/>
          <p:cNvSpPr txBox="1">
            <a:spLocks noChangeArrowheads="1"/>
          </p:cNvSpPr>
          <p:nvPr/>
        </p:nvSpPr>
        <p:spPr bwMode="auto">
          <a:xfrm>
            <a:off x="1524000" y="1766887"/>
            <a:ext cx="6019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charset="-122"/>
              </a:defRPr>
            </a:lvl1pPr>
            <a:lvl2pPr marL="742950" indent="-285750" algn="l" eaLnBrk="0" hangingPunct="0">
              <a:spcBef>
                <a:spcPct val="20000"/>
              </a:spcBef>
              <a:buChar char="–"/>
              <a:defRPr sz="2800">
                <a:solidFill>
                  <a:schemeClr val="tx1"/>
                </a:solidFill>
                <a:latin typeface="Arial" charset="0"/>
                <a:ea typeface="宋体"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zh-CN" altLang="en-US" sz="4800" b="1" dirty="0">
                <a:ea typeface="华文新魏" pitchFamily="2" charset="-122"/>
              </a:rPr>
              <a:t>人工智能及其应用</a:t>
            </a:r>
          </a:p>
        </p:txBody>
      </p:sp>
      <p:cxnSp>
        <p:nvCxnSpPr>
          <p:cNvPr id="6" name="直接连接符 9"/>
          <p:cNvCxnSpPr/>
          <p:nvPr/>
        </p:nvCxnSpPr>
        <p:spPr>
          <a:xfrm>
            <a:off x="0" y="838200"/>
            <a:ext cx="9144000" cy="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8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1453EB9F-4609-47DF-B619-EC749CCCE028}" type="slidenum">
              <a:rPr lang="ja-JP" altLang="en-US" b="0">
                <a:solidFill>
                  <a:srgbClr val="A50021"/>
                </a:solidFill>
                <a:ea typeface="ＭＳ Ｐゴシック" pitchFamily="34" charset="-128"/>
              </a:rPr>
              <a:pPr eaLnBrk="1" hangingPunct="1"/>
              <a:t>10</a:t>
            </a:fld>
            <a:endParaRPr lang="en-US" altLang="ja-JP" b="0">
              <a:solidFill>
                <a:srgbClr val="A50021"/>
              </a:solidFill>
              <a:ea typeface="ＭＳ Ｐゴシック" pitchFamily="34" charset="-128"/>
            </a:endParaRPr>
          </a:p>
        </p:txBody>
      </p:sp>
      <p:sp>
        <p:nvSpPr>
          <p:cNvPr id="44035" name="Rectangle 16"/>
          <p:cNvSpPr>
            <a:spLocks noChangeArrowheads="1"/>
          </p:cNvSpPr>
          <p:nvPr/>
        </p:nvSpPr>
        <p:spPr bwMode="auto">
          <a:xfrm>
            <a:off x="304800" y="1689100"/>
            <a:ext cx="8534400" cy="30353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63538" indent="-363538"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1</a:t>
            </a:r>
            <a:r>
              <a:rPr lang="zh-CN" altLang="en-US" sz="2500">
                <a:latin typeface="Times New Roman" pitchFamily="18" charset="0"/>
              </a:rPr>
              <a:t>）</a:t>
            </a:r>
            <a:r>
              <a:rPr lang="zh-CN" altLang="en-US" sz="2500">
                <a:solidFill>
                  <a:schemeClr val="accent2"/>
                </a:solidFill>
                <a:latin typeface="Times New Roman" pitchFamily="18" charset="0"/>
              </a:rPr>
              <a:t>演绎推理</a:t>
            </a:r>
            <a:r>
              <a:rPr lang="zh-CN" altLang="en-US" sz="2500">
                <a:latin typeface="Times New Roman" pitchFamily="18" charset="0"/>
              </a:rPr>
              <a:t> </a:t>
            </a:r>
            <a:r>
              <a:rPr lang="en-US" altLang="zh-CN" sz="2500">
                <a:latin typeface="Times New Roman" pitchFamily="18" charset="0"/>
              </a:rPr>
              <a:t>(deductive reasoning) :    </a:t>
            </a:r>
            <a:r>
              <a:rPr lang="zh-CN" altLang="en-US" sz="2400">
                <a:latin typeface="Times New Roman" pitchFamily="18" charset="0"/>
              </a:rPr>
              <a:t>一般   </a:t>
            </a:r>
            <a:r>
              <a:rPr lang="zh-CN" altLang="en-US" sz="3200">
                <a:latin typeface="Times New Roman" pitchFamily="18" charset="0"/>
              </a:rPr>
              <a:t>→</a:t>
            </a:r>
            <a:r>
              <a:rPr lang="zh-CN" altLang="en-US" sz="2400">
                <a:latin typeface="Times New Roman" pitchFamily="18" charset="0"/>
              </a:rPr>
              <a:t>  个别</a:t>
            </a:r>
          </a:p>
          <a:p>
            <a:pPr eaLnBrk="1" hangingPunct="1">
              <a:lnSpc>
                <a:spcPct val="100000"/>
              </a:lnSpc>
              <a:spcBef>
                <a:spcPct val="50000"/>
              </a:spcBef>
              <a:buClr>
                <a:schemeClr val="accent2"/>
              </a:buClr>
              <a:buFont typeface="Wingdings" pitchFamily="2" charset="2"/>
              <a:buChar char="§"/>
            </a:pPr>
            <a:r>
              <a:rPr lang="zh-CN" altLang="en-US" sz="2400">
                <a:latin typeface="Times New Roman" pitchFamily="18" charset="0"/>
              </a:rPr>
              <a:t> </a:t>
            </a:r>
            <a:r>
              <a:rPr lang="zh-CN" altLang="en-US" sz="2400">
                <a:solidFill>
                  <a:srgbClr val="0000FF"/>
                </a:solidFill>
                <a:latin typeface="Times New Roman" pitchFamily="18" charset="0"/>
              </a:rPr>
              <a:t>三段论式</a:t>
            </a:r>
            <a:r>
              <a:rPr lang="zh-CN" altLang="en-US" sz="2400">
                <a:latin typeface="Times New Roman" pitchFamily="18" charset="0"/>
              </a:rPr>
              <a:t>（三段论法）</a:t>
            </a:r>
          </a:p>
          <a:p>
            <a:pPr eaLnBrk="1" hangingPunct="1">
              <a:lnSpc>
                <a:spcPct val="100000"/>
              </a:lnSpc>
              <a:spcBef>
                <a:spcPct val="50000"/>
              </a:spcBef>
              <a:buFontTx/>
              <a:buAutoNum type="circleNumDbPlain"/>
            </a:pPr>
            <a:r>
              <a:rPr lang="zh-CN" altLang="en-US" sz="2400">
                <a:latin typeface="Times New Roman" pitchFamily="18" charset="0"/>
              </a:rPr>
              <a:t> 足球运动员的身体都是强壮的 ；</a:t>
            </a:r>
          </a:p>
          <a:p>
            <a:pPr eaLnBrk="1" hangingPunct="1">
              <a:lnSpc>
                <a:spcPct val="100000"/>
              </a:lnSpc>
              <a:spcBef>
                <a:spcPct val="40000"/>
              </a:spcBef>
              <a:buFontTx/>
              <a:buAutoNum type="circleNumDbPlain"/>
            </a:pPr>
            <a:r>
              <a:rPr lang="zh-CN" altLang="en-US" sz="2400">
                <a:latin typeface="Times New Roman" pitchFamily="18" charset="0"/>
              </a:rPr>
              <a:t> 高波是一名足球运动员；</a:t>
            </a:r>
          </a:p>
          <a:p>
            <a:pPr eaLnBrk="1" hangingPunct="1">
              <a:lnSpc>
                <a:spcPct val="100000"/>
              </a:lnSpc>
              <a:spcBef>
                <a:spcPct val="70000"/>
              </a:spcBef>
              <a:spcAft>
                <a:spcPct val="40000"/>
              </a:spcAft>
              <a:buFontTx/>
              <a:buAutoNum type="circleNumDbPlain"/>
            </a:pPr>
            <a:r>
              <a:rPr lang="zh-CN" altLang="en-US" sz="2400">
                <a:latin typeface="Times New Roman" pitchFamily="18" charset="0"/>
              </a:rPr>
              <a:t> 所以，高波的身体是强壮的。</a:t>
            </a:r>
          </a:p>
          <a:p>
            <a:pPr eaLnBrk="1" hangingPunct="1">
              <a:lnSpc>
                <a:spcPct val="20000"/>
              </a:lnSpc>
              <a:buFontTx/>
              <a:buAutoNum type="circleNumDbPlain"/>
            </a:pPr>
            <a:endParaRPr lang="en-US" altLang="zh-CN" sz="2400">
              <a:latin typeface="Times New Roman" pitchFamily="18" charset="0"/>
            </a:endParaRPr>
          </a:p>
        </p:txBody>
      </p:sp>
      <p:sp>
        <p:nvSpPr>
          <p:cNvPr id="44036"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3.1.2  </a:t>
            </a:r>
            <a:r>
              <a:rPr lang="zh-CN" altLang="en-US" sz="3600" b="0" dirty="0">
                <a:latin typeface="Times New Roman" pitchFamily="18" charset="0"/>
                <a:ea typeface="黑体" pitchFamily="2" charset="-122"/>
              </a:rPr>
              <a:t>推理方式及其分类</a:t>
            </a:r>
          </a:p>
        </p:txBody>
      </p:sp>
      <p:sp>
        <p:nvSpPr>
          <p:cNvPr id="44037" name="Rectangle 3"/>
          <p:cNvSpPr>
            <a:spLocks noGrp="1" noChangeArrowheads="1"/>
          </p:cNvSpPr>
          <p:nvPr>
            <p:ph type="body" idx="1"/>
          </p:nvPr>
        </p:nvSpPr>
        <p:spPr>
          <a:xfrm>
            <a:off x="250825" y="1060450"/>
            <a:ext cx="8893175" cy="387350"/>
          </a:xfrm>
        </p:spPr>
        <p:txBody>
          <a:bodyPr>
            <a:normAutofit fontScale="92500" lnSpcReduction="10000"/>
          </a:bodyPr>
          <a:lstStyle/>
          <a:p>
            <a:pPr marL="195263" indent="-195263" eaLnBrk="1" hangingPunct="1">
              <a:lnSpc>
                <a:spcPct val="90000"/>
              </a:lnSpc>
              <a:buClr>
                <a:schemeClr val="tx1"/>
              </a:buClr>
              <a:buFont typeface="Wingdings" pitchFamily="2" charset="2"/>
              <a:buAutoNum type="arabicPeriod"/>
            </a:pPr>
            <a:r>
              <a:rPr lang="en-US" altLang="zh-CN" sz="2600" b="1">
                <a:latin typeface="Times New Roman" pitchFamily="18" charset="0"/>
              </a:rPr>
              <a:t>  </a:t>
            </a:r>
            <a:r>
              <a:rPr lang="zh-CN" altLang="en-US" sz="2600" b="1">
                <a:latin typeface="Times New Roman" pitchFamily="18" charset="0"/>
              </a:rPr>
              <a:t>演绎推理、归纳推理、默认推理</a:t>
            </a:r>
            <a:endParaRPr lang="zh-CN" altLang="en-US" sz="2400">
              <a:latin typeface="Times New Roman" pitchFamily="18" charset="0"/>
            </a:endParaRPr>
          </a:p>
        </p:txBody>
      </p:sp>
      <p:sp>
        <p:nvSpPr>
          <p:cNvPr id="10259" name="Line 19"/>
          <p:cNvSpPr>
            <a:spLocks noChangeShapeType="1"/>
          </p:cNvSpPr>
          <p:nvPr/>
        </p:nvSpPr>
        <p:spPr bwMode="auto">
          <a:xfrm>
            <a:off x="381000" y="3962400"/>
            <a:ext cx="7086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Rectangle 20"/>
          <p:cNvSpPr>
            <a:spLocks noChangeArrowheads="1"/>
          </p:cNvSpPr>
          <p:nvPr/>
        </p:nvSpPr>
        <p:spPr bwMode="auto">
          <a:xfrm>
            <a:off x="5486400" y="2667000"/>
            <a:ext cx="1981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50000"/>
              </a:lnSpc>
            </a:pPr>
            <a:r>
              <a:rPr lang="zh-CN" altLang="en-US" sz="2400"/>
              <a:t>（ </a:t>
            </a:r>
            <a:r>
              <a:rPr lang="zh-CN" altLang="en-US" sz="2400">
                <a:solidFill>
                  <a:srgbClr val="0000FF"/>
                </a:solidFill>
              </a:rPr>
              <a:t>大前提 </a:t>
            </a:r>
            <a:r>
              <a:rPr lang="zh-CN" altLang="en-US" sz="2400"/>
              <a:t>）</a:t>
            </a:r>
          </a:p>
          <a:p>
            <a:pPr eaLnBrk="1" hangingPunct="1">
              <a:lnSpc>
                <a:spcPct val="150000"/>
              </a:lnSpc>
            </a:pPr>
            <a:r>
              <a:rPr lang="zh-CN" altLang="en-US" sz="2400"/>
              <a:t>（ </a:t>
            </a:r>
            <a:r>
              <a:rPr lang="zh-CN" altLang="en-US" sz="2400">
                <a:solidFill>
                  <a:srgbClr val="0000FF"/>
                </a:solidFill>
              </a:rPr>
              <a:t>小前提 </a:t>
            </a:r>
            <a:r>
              <a:rPr lang="zh-CN" altLang="en-US" sz="2400"/>
              <a:t>）</a:t>
            </a:r>
          </a:p>
          <a:p>
            <a:pPr eaLnBrk="1" hangingPunct="1">
              <a:lnSpc>
                <a:spcPct val="150000"/>
              </a:lnSpc>
              <a:spcBef>
                <a:spcPct val="30000"/>
              </a:spcBef>
            </a:pPr>
            <a:r>
              <a:rPr lang="zh-CN" altLang="en-US" sz="2400"/>
              <a:t>（ </a:t>
            </a:r>
            <a:r>
              <a:rPr lang="zh-CN" altLang="en-US" sz="2400">
                <a:solidFill>
                  <a:srgbClr val="0000FF"/>
                </a:solidFill>
              </a:rPr>
              <a:t>结   论 </a:t>
            </a:r>
            <a:r>
              <a:rPr lang="zh-CN" altLang="en-US" sz="2400"/>
              <a:t>）</a:t>
            </a:r>
          </a:p>
        </p:txBody>
      </p:sp>
      <p:sp>
        <p:nvSpPr>
          <p:cNvPr id="2" name="文本框 1"/>
          <p:cNvSpPr txBox="1"/>
          <p:nvPr/>
        </p:nvSpPr>
        <p:spPr>
          <a:xfrm>
            <a:off x="1219200" y="5562600"/>
            <a:ext cx="3877985" cy="584775"/>
          </a:xfrm>
          <a:prstGeom prst="rect">
            <a:avLst/>
          </a:prstGeom>
          <a:noFill/>
        </p:spPr>
        <p:txBody>
          <a:bodyPr wrap="none" rtlCol="0">
            <a:spAutoFit/>
          </a:bodyPr>
          <a:lstStyle/>
          <a:p>
            <a:r>
              <a:rPr lang="zh-CN" altLang="en-US" sz="3200" dirty="0">
                <a:solidFill>
                  <a:srgbClr val="FF0000"/>
                </a:solidFill>
              </a:rPr>
              <a:t>举例说明？不同角度</a:t>
            </a:r>
          </a:p>
        </p:txBody>
      </p:sp>
    </p:spTree>
    <p:extLst>
      <p:ext uri="{BB962C8B-B14F-4D97-AF65-F5344CB8AC3E}">
        <p14:creationId xmlns:p14="http://schemas.microsoft.com/office/powerpoint/2010/main" val="402841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6D406715-E718-47D0-90F9-A1CAAC1BD050}" type="slidenum">
              <a:rPr lang="ja-JP" altLang="en-US" b="0">
                <a:solidFill>
                  <a:srgbClr val="A50021"/>
                </a:solidFill>
                <a:ea typeface="ＭＳ Ｐゴシック" pitchFamily="34" charset="-128"/>
              </a:rPr>
              <a:pPr eaLnBrk="1" hangingPunct="1"/>
              <a:t>11</a:t>
            </a:fld>
            <a:endParaRPr lang="en-US" altLang="ja-JP" b="0">
              <a:solidFill>
                <a:srgbClr val="A50021"/>
              </a:solidFill>
              <a:ea typeface="ＭＳ Ｐゴシック" pitchFamily="34" charset="-128"/>
            </a:endParaRPr>
          </a:p>
        </p:txBody>
      </p:sp>
      <p:sp>
        <p:nvSpPr>
          <p:cNvPr id="45059"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3.1.2  </a:t>
            </a:r>
            <a:r>
              <a:rPr lang="zh-CN" altLang="en-US" sz="3600" b="0" dirty="0">
                <a:latin typeface="Times New Roman" pitchFamily="18" charset="0"/>
                <a:ea typeface="黑体" pitchFamily="2" charset="-122"/>
              </a:rPr>
              <a:t>推理方式及其分类</a:t>
            </a:r>
          </a:p>
        </p:txBody>
      </p:sp>
      <p:sp>
        <p:nvSpPr>
          <p:cNvPr id="45060" name="Rectangle 3"/>
          <p:cNvSpPr>
            <a:spLocks noGrp="1" noChangeArrowheads="1"/>
          </p:cNvSpPr>
          <p:nvPr>
            <p:ph type="body" idx="1"/>
          </p:nvPr>
        </p:nvSpPr>
        <p:spPr>
          <a:xfrm>
            <a:off x="250825" y="908050"/>
            <a:ext cx="8893175" cy="387350"/>
          </a:xfrm>
        </p:spPr>
        <p:txBody>
          <a:bodyPr>
            <a:normAutofit fontScale="92500" lnSpcReduction="10000"/>
          </a:bodyPr>
          <a:lstStyle/>
          <a:p>
            <a:pPr marL="195263" indent="-195263" eaLnBrk="1" hangingPunct="1">
              <a:lnSpc>
                <a:spcPct val="90000"/>
              </a:lnSpc>
              <a:buClr>
                <a:schemeClr val="tx1"/>
              </a:buClr>
              <a:buFont typeface="Wingdings" pitchFamily="2" charset="2"/>
              <a:buAutoNum type="arabicPeriod"/>
            </a:pPr>
            <a:r>
              <a:rPr lang="en-US" altLang="zh-CN" sz="2600" b="1">
                <a:latin typeface="Times New Roman" pitchFamily="18" charset="0"/>
              </a:rPr>
              <a:t>  </a:t>
            </a:r>
            <a:r>
              <a:rPr lang="zh-CN" altLang="en-US" sz="2600" b="1">
                <a:latin typeface="Times New Roman" pitchFamily="18" charset="0"/>
              </a:rPr>
              <a:t>演绎推理、归纳推理、默认推理</a:t>
            </a:r>
            <a:endParaRPr lang="zh-CN" altLang="en-US" sz="2400">
              <a:latin typeface="Times New Roman" pitchFamily="18" charset="0"/>
            </a:endParaRPr>
          </a:p>
        </p:txBody>
      </p:sp>
      <p:grpSp>
        <p:nvGrpSpPr>
          <p:cNvPr id="45061" name="Group 18"/>
          <p:cNvGrpSpPr>
            <a:grpSpLocks/>
          </p:cNvGrpSpPr>
          <p:nvPr/>
        </p:nvGrpSpPr>
        <p:grpSpPr bwMode="auto">
          <a:xfrm>
            <a:off x="304800" y="1474788"/>
            <a:ext cx="8534400" cy="1801812"/>
            <a:chOff x="192" y="929"/>
            <a:chExt cx="5376" cy="1135"/>
          </a:xfrm>
        </p:grpSpPr>
        <p:sp>
          <p:nvSpPr>
            <p:cNvPr id="45074" name="Text Box 10"/>
            <p:cNvSpPr txBox="1">
              <a:spLocks noChangeArrowheads="1"/>
            </p:cNvSpPr>
            <p:nvPr/>
          </p:nvSpPr>
          <p:spPr bwMode="auto">
            <a:xfrm>
              <a:off x="192" y="929"/>
              <a:ext cx="5376" cy="113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30000"/>
                </a:lnSpc>
                <a:buClr>
                  <a:schemeClr val="accent2"/>
                </a:buClr>
                <a:buFont typeface="Wingdings" pitchFamily="2" charset="2"/>
                <a:buNone/>
              </a:pPr>
              <a:endParaRPr lang="en-US" altLang="zh-CN" sz="2500"/>
            </a:p>
            <a:p>
              <a:pPr eaLnBrk="1" hangingPunct="1">
                <a:lnSpc>
                  <a:spcPct val="100000"/>
                </a:lnSpc>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2</a:t>
              </a:r>
              <a:r>
                <a:rPr lang="zh-CN" altLang="en-US" sz="2500">
                  <a:latin typeface="Times New Roman" pitchFamily="18" charset="0"/>
                </a:rPr>
                <a:t>）</a:t>
              </a:r>
              <a:r>
                <a:rPr lang="zh-CN" altLang="en-US" sz="2500">
                  <a:solidFill>
                    <a:schemeClr val="accent2"/>
                  </a:solidFill>
                  <a:latin typeface="Times New Roman" pitchFamily="18" charset="0"/>
                </a:rPr>
                <a:t>归纳推理 </a:t>
              </a:r>
              <a:r>
                <a:rPr lang="en-US" altLang="zh-CN" sz="2500">
                  <a:latin typeface="Times New Roman" pitchFamily="18" charset="0"/>
                </a:rPr>
                <a:t>(inductive reasoning):  </a:t>
              </a:r>
              <a:r>
                <a:rPr lang="zh-CN" altLang="en-US" sz="2400">
                  <a:latin typeface="Times New Roman" pitchFamily="18" charset="0"/>
                </a:rPr>
                <a:t>个别 → 一般</a:t>
              </a:r>
            </a:p>
            <a:p>
              <a:pPr eaLnBrk="1" hangingPunct="1">
                <a:lnSpc>
                  <a:spcPct val="100000"/>
                </a:lnSpc>
                <a:spcBef>
                  <a:spcPct val="50000"/>
                </a:spcBef>
                <a:buClr>
                  <a:schemeClr val="accent2"/>
                </a:buClr>
                <a:buFont typeface="Wingdings" pitchFamily="2" charset="2"/>
                <a:buNone/>
              </a:pPr>
              <a:r>
                <a:rPr lang="zh-CN" altLang="en-US" sz="2400" b="0">
                  <a:latin typeface="Times New Roman" pitchFamily="18" charset="0"/>
                </a:rPr>
                <a:t>         </a:t>
              </a:r>
              <a:r>
                <a:rPr lang="zh-CN" altLang="en-US" sz="2400">
                  <a:solidFill>
                    <a:srgbClr val="0000FF"/>
                  </a:solidFill>
                  <a:latin typeface="Times New Roman" pitchFamily="18" charset="0"/>
                </a:rPr>
                <a:t>完全归纳推理（</a:t>
              </a:r>
              <a:r>
                <a:rPr lang="zh-CN" altLang="en-US" sz="2400">
                  <a:latin typeface="Times New Roman" pitchFamily="18" charset="0"/>
                </a:rPr>
                <a:t>必然性推理）              </a:t>
              </a:r>
            </a:p>
            <a:p>
              <a:pPr eaLnBrk="1" hangingPunct="1">
                <a:lnSpc>
                  <a:spcPct val="100000"/>
                </a:lnSpc>
                <a:spcBef>
                  <a:spcPct val="50000"/>
                </a:spcBef>
                <a:buClr>
                  <a:schemeClr val="accent2"/>
                </a:buClr>
                <a:buFont typeface="Wingdings" pitchFamily="2" charset="2"/>
                <a:buNone/>
              </a:pPr>
              <a:r>
                <a:rPr lang="zh-CN" altLang="en-US" sz="2400">
                  <a:latin typeface="Times New Roman" pitchFamily="18" charset="0"/>
                </a:rPr>
                <a:t>         </a:t>
              </a:r>
              <a:r>
                <a:rPr lang="zh-CN" altLang="en-US" sz="2400">
                  <a:solidFill>
                    <a:srgbClr val="0000FF"/>
                  </a:solidFill>
                  <a:latin typeface="Times New Roman" pitchFamily="18" charset="0"/>
                </a:rPr>
                <a:t>不完全归纳推理</a:t>
              </a:r>
              <a:r>
                <a:rPr lang="zh-CN" altLang="en-US" sz="2400">
                  <a:latin typeface="Times New Roman" pitchFamily="18" charset="0"/>
                </a:rPr>
                <a:t>（非必然性推理）</a:t>
              </a:r>
            </a:p>
            <a:p>
              <a:pPr eaLnBrk="1" hangingPunct="1">
                <a:lnSpc>
                  <a:spcPct val="30000"/>
                </a:lnSpc>
                <a:buClr>
                  <a:schemeClr val="accent2"/>
                </a:buClr>
                <a:buFont typeface="Wingdings" pitchFamily="2" charset="2"/>
                <a:buNone/>
              </a:pPr>
              <a:endParaRPr lang="en-US" altLang="zh-CN" sz="2400">
                <a:latin typeface="Times New Roman" pitchFamily="18" charset="0"/>
              </a:endParaRPr>
            </a:p>
          </p:txBody>
        </p:sp>
        <p:sp>
          <p:nvSpPr>
            <p:cNvPr id="45075" name="AutoShape 12"/>
            <p:cNvSpPr>
              <a:spLocks/>
            </p:cNvSpPr>
            <p:nvPr/>
          </p:nvSpPr>
          <p:spPr bwMode="auto">
            <a:xfrm>
              <a:off x="528" y="1440"/>
              <a:ext cx="47" cy="480"/>
            </a:xfrm>
            <a:prstGeom prst="leftBrace">
              <a:avLst>
                <a:gd name="adj1" fmla="val 85106"/>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45062" name="Text Box 20"/>
          <p:cNvSpPr txBox="1">
            <a:spLocks noChangeArrowheads="1"/>
          </p:cNvSpPr>
          <p:nvPr/>
        </p:nvSpPr>
        <p:spPr bwMode="auto">
          <a:xfrm>
            <a:off x="1089025" y="4038600"/>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t>检查全部产品合格</a:t>
            </a:r>
          </a:p>
        </p:txBody>
      </p:sp>
      <p:sp>
        <p:nvSpPr>
          <p:cNvPr id="45063" name="Rectangle 21"/>
          <p:cNvSpPr>
            <a:spLocks noChangeArrowheads="1"/>
          </p:cNvSpPr>
          <p:nvPr/>
        </p:nvSpPr>
        <p:spPr bwMode="auto">
          <a:xfrm>
            <a:off x="1127125" y="3962400"/>
            <a:ext cx="2590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45064" name="Line 22"/>
          <p:cNvSpPr>
            <a:spLocks noChangeShapeType="1"/>
          </p:cNvSpPr>
          <p:nvPr/>
        </p:nvSpPr>
        <p:spPr bwMode="auto">
          <a:xfrm>
            <a:off x="3717925" y="42672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5" name="Text Box 23"/>
          <p:cNvSpPr txBox="1">
            <a:spLocks noChangeArrowheads="1"/>
          </p:cNvSpPr>
          <p:nvPr/>
        </p:nvSpPr>
        <p:spPr bwMode="auto">
          <a:xfrm>
            <a:off x="5762625" y="4037013"/>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t>该厂产品合格</a:t>
            </a:r>
          </a:p>
        </p:txBody>
      </p:sp>
      <p:sp>
        <p:nvSpPr>
          <p:cNvPr id="45066" name="Rectangle 24"/>
          <p:cNvSpPr>
            <a:spLocks noChangeArrowheads="1"/>
          </p:cNvSpPr>
          <p:nvPr/>
        </p:nvSpPr>
        <p:spPr bwMode="auto">
          <a:xfrm>
            <a:off x="5715000" y="3962400"/>
            <a:ext cx="2117725"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45067" name="Text Box 25"/>
          <p:cNvSpPr txBox="1">
            <a:spLocks noChangeArrowheads="1"/>
          </p:cNvSpPr>
          <p:nvPr/>
        </p:nvSpPr>
        <p:spPr bwMode="auto">
          <a:xfrm>
            <a:off x="3930650" y="3756025"/>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a:solidFill>
                  <a:srgbClr val="3366FF"/>
                </a:solidFill>
              </a:rPr>
              <a:t>完全归纳推理</a:t>
            </a:r>
          </a:p>
        </p:txBody>
      </p:sp>
      <p:sp>
        <p:nvSpPr>
          <p:cNvPr id="45068" name="Text Box 33"/>
          <p:cNvSpPr txBox="1">
            <a:spLocks noChangeArrowheads="1"/>
          </p:cNvSpPr>
          <p:nvPr/>
        </p:nvSpPr>
        <p:spPr bwMode="auto">
          <a:xfrm>
            <a:off x="1089025" y="5410200"/>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t>检查全部样品合格</a:t>
            </a:r>
          </a:p>
        </p:txBody>
      </p:sp>
      <p:sp>
        <p:nvSpPr>
          <p:cNvPr id="45069" name="Rectangle 34"/>
          <p:cNvSpPr>
            <a:spLocks noChangeArrowheads="1"/>
          </p:cNvSpPr>
          <p:nvPr/>
        </p:nvSpPr>
        <p:spPr bwMode="auto">
          <a:xfrm>
            <a:off x="1127125" y="5334000"/>
            <a:ext cx="2590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45070" name="Line 35"/>
          <p:cNvSpPr>
            <a:spLocks noChangeShapeType="1"/>
          </p:cNvSpPr>
          <p:nvPr/>
        </p:nvSpPr>
        <p:spPr bwMode="auto">
          <a:xfrm>
            <a:off x="3717925" y="56388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Text Box 36"/>
          <p:cNvSpPr txBox="1">
            <a:spLocks noChangeArrowheads="1"/>
          </p:cNvSpPr>
          <p:nvPr/>
        </p:nvSpPr>
        <p:spPr bwMode="auto">
          <a:xfrm>
            <a:off x="5775325" y="5408613"/>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t>该厂产品合格</a:t>
            </a:r>
          </a:p>
        </p:txBody>
      </p:sp>
      <p:sp>
        <p:nvSpPr>
          <p:cNvPr id="45072" name="Rectangle 37"/>
          <p:cNvSpPr>
            <a:spLocks noChangeArrowheads="1"/>
          </p:cNvSpPr>
          <p:nvPr/>
        </p:nvSpPr>
        <p:spPr bwMode="auto">
          <a:xfrm>
            <a:off x="5715000" y="5334000"/>
            <a:ext cx="2117725"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45073" name="Text Box 38"/>
          <p:cNvSpPr txBox="1">
            <a:spLocks noChangeArrowheads="1"/>
          </p:cNvSpPr>
          <p:nvPr/>
        </p:nvSpPr>
        <p:spPr bwMode="auto">
          <a:xfrm>
            <a:off x="3794125" y="5105400"/>
            <a:ext cx="192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a:solidFill>
                  <a:srgbClr val="3366FF"/>
                </a:solidFill>
              </a:rPr>
              <a:t>不完全归纳推理</a:t>
            </a:r>
          </a:p>
        </p:txBody>
      </p:sp>
      <p:sp>
        <p:nvSpPr>
          <p:cNvPr id="2" name="文本框 1"/>
          <p:cNvSpPr txBox="1"/>
          <p:nvPr/>
        </p:nvSpPr>
        <p:spPr>
          <a:xfrm>
            <a:off x="6477000" y="4876800"/>
            <a:ext cx="1800493" cy="369332"/>
          </a:xfrm>
          <a:prstGeom prst="rect">
            <a:avLst/>
          </a:prstGeom>
          <a:noFill/>
        </p:spPr>
        <p:txBody>
          <a:bodyPr wrap="none" rtlCol="0">
            <a:spAutoFit/>
          </a:bodyPr>
          <a:lstStyle/>
          <a:p>
            <a:r>
              <a:rPr lang="zh-CN" altLang="en-US" dirty="0">
                <a:solidFill>
                  <a:srgbClr val="FF0000"/>
                </a:solidFill>
              </a:rPr>
              <a:t>哪种容易实现？</a:t>
            </a:r>
          </a:p>
        </p:txBody>
      </p:sp>
    </p:spTree>
    <p:extLst>
      <p:ext uri="{BB962C8B-B14F-4D97-AF65-F5344CB8AC3E}">
        <p14:creationId xmlns:p14="http://schemas.microsoft.com/office/powerpoint/2010/main" val="400556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6733C63-1770-44B3-A76E-54CBE64053A5}" type="slidenum">
              <a:rPr lang="ja-JP" altLang="en-US" b="0">
                <a:solidFill>
                  <a:srgbClr val="A50021"/>
                </a:solidFill>
                <a:ea typeface="ＭＳ Ｐゴシック" pitchFamily="34" charset="-128"/>
              </a:rPr>
              <a:pPr eaLnBrk="1" hangingPunct="1"/>
              <a:t>12</a:t>
            </a:fld>
            <a:endParaRPr lang="en-US" altLang="ja-JP" b="0">
              <a:solidFill>
                <a:srgbClr val="A50021"/>
              </a:solidFill>
              <a:ea typeface="ＭＳ Ｐゴシック" pitchFamily="34" charset="-128"/>
            </a:endParaRPr>
          </a:p>
        </p:txBody>
      </p:sp>
      <p:sp>
        <p:nvSpPr>
          <p:cNvPr id="46083"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3.1.2  </a:t>
            </a:r>
            <a:r>
              <a:rPr lang="zh-CN" altLang="en-US" sz="3600" b="0">
                <a:solidFill>
                  <a:schemeClr val="bg1"/>
                </a:solidFill>
                <a:latin typeface="Times New Roman" pitchFamily="18" charset="0"/>
                <a:ea typeface="黑体" pitchFamily="2" charset="-122"/>
              </a:rPr>
              <a:t>推理方式及其分类</a:t>
            </a:r>
          </a:p>
        </p:txBody>
      </p:sp>
      <p:sp>
        <p:nvSpPr>
          <p:cNvPr id="46084" name="Rectangle 5"/>
          <p:cNvSpPr>
            <a:spLocks noChangeArrowheads="1"/>
          </p:cNvSpPr>
          <p:nvPr/>
        </p:nvSpPr>
        <p:spPr bwMode="auto">
          <a:xfrm>
            <a:off x="250825" y="908050"/>
            <a:ext cx="8893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90000"/>
              </a:lnSpc>
              <a:spcBef>
                <a:spcPct val="40000"/>
              </a:spcBef>
              <a:buClr>
                <a:schemeClr val="tx1"/>
              </a:buClr>
              <a:buFont typeface="Wingdings" pitchFamily="2" charset="2"/>
              <a:buAutoNum type="arabicPeriod"/>
            </a:pPr>
            <a:r>
              <a:rPr lang="en-US" altLang="zh-CN" sz="2600">
                <a:latin typeface="Times New Roman" pitchFamily="18" charset="0"/>
              </a:rPr>
              <a:t>  </a:t>
            </a:r>
            <a:r>
              <a:rPr lang="zh-CN" altLang="en-US" sz="2600">
                <a:latin typeface="Times New Roman" pitchFamily="18" charset="0"/>
              </a:rPr>
              <a:t>演绎推理、归纳推理、默认推理</a:t>
            </a:r>
          </a:p>
          <a:p>
            <a:pPr eaLnBrk="1" hangingPunct="1">
              <a:lnSpc>
                <a:spcPct val="90000"/>
              </a:lnSpc>
              <a:spcBef>
                <a:spcPct val="80000"/>
              </a:spcBef>
              <a:buClr>
                <a:schemeClr val="accent2"/>
              </a:buClr>
              <a:buFont typeface="Wingdings" pitchFamily="2" charset="2"/>
              <a:buChar char="§"/>
            </a:pPr>
            <a:endParaRPr lang="en-US" altLang="zh-CN" sz="2400" b="0"/>
          </a:p>
        </p:txBody>
      </p:sp>
      <p:sp>
        <p:nvSpPr>
          <p:cNvPr id="46085" name="Text Box 9"/>
          <p:cNvSpPr txBox="1">
            <a:spLocks noChangeArrowheads="1"/>
          </p:cNvSpPr>
          <p:nvPr/>
        </p:nvSpPr>
        <p:spPr bwMode="auto">
          <a:xfrm>
            <a:off x="304800" y="1447800"/>
            <a:ext cx="8534400" cy="28067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
              </a:lnSpc>
              <a:buClr>
                <a:schemeClr val="accent2"/>
              </a:buClr>
              <a:buFont typeface="Wingdings" pitchFamily="2" charset="2"/>
              <a:buNone/>
            </a:pPr>
            <a:endParaRPr lang="en-US" altLang="zh-CN" sz="2500"/>
          </a:p>
          <a:p>
            <a:pPr eaLnBrk="1" hangingPunct="1">
              <a:lnSpc>
                <a:spcPct val="100000"/>
              </a:lnSpc>
              <a:spcBef>
                <a:spcPct val="2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3</a:t>
            </a:r>
            <a:r>
              <a:rPr lang="zh-CN" altLang="en-US" sz="2500">
                <a:latin typeface="Times New Roman" pitchFamily="18" charset="0"/>
              </a:rPr>
              <a:t>）</a:t>
            </a:r>
            <a:r>
              <a:rPr lang="zh-CN" altLang="en-US" sz="2500">
                <a:solidFill>
                  <a:schemeClr val="accent2"/>
                </a:solidFill>
                <a:latin typeface="Times New Roman" pitchFamily="18" charset="0"/>
              </a:rPr>
              <a:t>默认推理</a:t>
            </a:r>
            <a:r>
              <a:rPr lang="zh-CN" altLang="en-US" sz="2500">
                <a:solidFill>
                  <a:schemeClr val="folHlink"/>
                </a:solidFill>
                <a:latin typeface="Times New Roman" pitchFamily="18" charset="0"/>
              </a:rPr>
              <a:t>（</a:t>
            </a:r>
            <a:r>
              <a:rPr lang="en-US" altLang="zh-CN" sz="2500">
                <a:latin typeface="Times New Roman" pitchFamily="18" charset="0"/>
              </a:rPr>
              <a:t>default reasoning</a:t>
            </a:r>
            <a:r>
              <a:rPr lang="zh-CN" altLang="en-US" sz="2500">
                <a:latin typeface="Times New Roman" pitchFamily="18" charset="0"/>
              </a:rPr>
              <a:t>，缺省推理）</a:t>
            </a:r>
          </a:p>
          <a:p>
            <a:pPr eaLnBrk="1" hangingPunct="1">
              <a:lnSpc>
                <a:spcPct val="100000"/>
              </a:lnSpc>
              <a:spcBef>
                <a:spcPct val="40000"/>
              </a:spcBef>
              <a:buClr>
                <a:schemeClr val="accent2"/>
              </a:buClr>
              <a:buSzPct val="50000"/>
              <a:buFont typeface="Wingdings" pitchFamily="2" charset="2"/>
              <a:buChar char="n"/>
            </a:pPr>
            <a:r>
              <a:rPr lang="zh-CN" altLang="en-US" sz="2400">
                <a:latin typeface="Times New Roman" pitchFamily="18" charset="0"/>
              </a:rPr>
              <a:t>  知识不完全的情况下假设某些条件已经具备所进行的推理</a:t>
            </a:r>
            <a:r>
              <a:rPr lang="zh-CN" altLang="en-US" sz="2400"/>
              <a:t>。</a:t>
            </a:r>
          </a:p>
          <a:p>
            <a:pPr eaLnBrk="1" hangingPunct="1">
              <a:lnSpc>
                <a:spcPct val="100000"/>
              </a:lnSpc>
              <a:spcBef>
                <a:spcPct val="75000"/>
              </a:spcBef>
              <a:buClr>
                <a:schemeClr val="accent2"/>
              </a:buClr>
              <a:buSzPct val="50000"/>
              <a:buFont typeface="Wingdings" pitchFamily="2" charset="2"/>
              <a:buNone/>
            </a:pPr>
            <a:endParaRPr lang="zh-CN" altLang="en-US" sz="2400"/>
          </a:p>
          <a:p>
            <a:pPr eaLnBrk="1" hangingPunct="1">
              <a:lnSpc>
                <a:spcPct val="100000"/>
              </a:lnSpc>
              <a:spcBef>
                <a:spcPct val="40000"/>
              </a:spcBef>
              <a:buClr>
                <a:schemeClr val="accent2"/>
              </a:buClr>
              <a:buSzPct val="50000"/>
              <a:buFont typeface="Wingdings" pitchFamily="2" charset="2"/>
              <a:buNone/>
            </a:pPr>
            <a:r>
              <a:rPr lang="zh-CN" altLang="en-US" sz="2400"/>
              <a:t> </a:t>
            </a:r>
          </a:p>
          <a:p>
            <a:pPr eaLnBrk="1" hangingPunct="1">
              <a:lnSpc>
                <a:spcPct val="100000"/>
              </a:lnSpc>
              <a:spcBef>
                <a:spcPct val="20000"/>
              </a:spcBef>
              <a:buClr>
                <a:schemeClr val="accent2"/>
              </a:buClr>
              <a:buFont typeface="Wingdings" pitchFamily="2" charset="2"/>
              <a:buNone/>
            </a:pPr>
            <a:endParaRPr lang="zh-CN" altLang="en-US" sz="2400"/>
          </a:p>
          <a:p>
            <a:pPr eaLnBrk="1" hangingPunct="1">
              <a:lnSpc>
                <a:spcPct val="30000"/>
              </a:lnSpc>
              <a:buClr>
                <a:schemeClr val="accent2"/>
              </a:buClr>
              <a:buFont typeface="Wingdings" pitchFamily="2" charset="2"/>
              <a:buNone/>
            </a:pPr>
            <a:endParaRPr lang="en-US" altLang="zh-CN" sz="2400" b="0"/>
          </a:p>
        </p:txBody>
      </p:sp>
      <p:grpSp>
        <p:nvGrpSpPr>
          <p:cNvPr id="46086" name="Group 10"/>
          <p:cNvGrpSpPr>
            <a:grpSpLocks/>
          </p:cNvGrpSpPr>
          <p:nvPr/>
        </p:nvGrpSpPr>
        <p:grpSpPr bwMode="auto">
          <a:xfrm>
            <a:off x="2057400" y="2698750"/>
            <a:ext cx="4572000" cy="1416050"/>
            <a:chOff x="1680" y="2956"/>
            <a:chExt cx="2880" cy="892"/>
          </a:xfrm>
        </p:grpSpPr>
        <p:sp>
          <p:nvSpPr>
            <p:cNvPr id="180235" name="AutoShape 11"/>
            <p:cNvSpPr>
              <a:spLocks noChangeArrowheads="1"/>
            </p:cNvSpPr>
            <p:nvPr/>
          </p:nvSpPr>
          <p:spPr bwMode="auto">
            <a:xfrm>
              <a:off x="2880" y="3264"/>
              <a:ext cx="576"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headEnd/>
              <a:tailEnd/>
            </a:ln>
            <a:effectLst/>
          </p:spPr>
          <p:txBody>
            <a:bodyPr wrap="none" anchor="ctr"/>
            <a:lstStyle/>
            <a:p>
              <a:pPr>
                <a:defRPr/>
              </a:pPr>
              <a:endParaRPr lang="zh-CN" altLang="en-US"/>
            </a:p>
          </p:txBody>
        </p:sp>
        <p:sp>
          <p:nvSpPr>
            <p:cNvPr id="46092" name="Text Box 12"/>
            <p:cNvSpPr txBox="1">
              <a:spLocks noChangeArrowheads="1"/>
            </p:cNvSpPr>
            <p:nvPr/>
          </p:nvSpPr>
          <p:spPr bwMode="auto">
            <a:xfrm>
              <a:off x="3600" y="3216"/>
              <a:ext cx="76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500"/>
                <a:t>结 论</a:t>
              </a:r>
            </a:p>
          </p:txBody>
        </p:sp>
        <p:sp>
          <p:nvSpPr>
            <p:cNvPr id="46093" name="Rectangle 13"/>
            <p:cNvSpPr>
              <a:spLocks noChangeArrowheads="1"/>
            </p:cNvSpPr>
            <p:nvPr/>
          </p:nvSpPr>
          <p:spPr bwMode="auto">
            <a:xfrm>
              <a:off x="1680" y="2956"/>
              <a:ext cx="2880" cy="89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r>
                <a:rPr lang="en-US" altLang="zh-CN" sz="2400"/>
                <a:t>      </a:t>
              </a:r>
              <a:r>
                <a:rPr lang="en-US" altLang="zh-CN" sz="2400" i="1">
                  <a:latin typeface="Times New Roman" pitchFamily="18" charset="0"/>
                </a:rPr>
                <a:t>A</a:t>
              </a:r>
              <a:r>
                <a:rPr lang="en-US" altLang="zh-CN" sz="2400"/>
                <a:t> </a:t>
              </a:r>
              <a:r>
                <a:rPr lang="zh-CN" altLang="en-US" sz="2400"/>
                <a:t>成立</a:t>
              </a:r>
            </a:p>
            <a:p>
              <a:pPr eaLnBrk="1" hangingPunct="1">
                <a:lnSpc>
                  <a:spcPct val="140000"/>
                </a:lnSpc>
              </a:pPr>
              <a:r>
                <a:rPr lang="zh-CN" altLang="en-US" sz="2400"/>
                <a:t>      </a:t>
              </a:r>
              <a:r>
                <a:rPr lang="en-US" altLang="zh-CN" sz="2400" i="1">
                  <a:latin typeface="Times New Roman" pitchFamily="18" charset="0"/>
                </a:rPr>
                <a:t>B</a:t>
              </a:r>
              <a:r>
                <a:rPr lang="en-US" altLang="zh-CN" sz="2400"/>
                <a:t> </a:t>
              </a:r>
              <a:r>
                <a:rPr lang="zh-CN" altLang="en-US" sz="2400"/>
                <a:t>成立？</a:t>
              </a:r>
            </a:p>
            <a:p>
              <a:pPr eaLnBrk="1" hangingPunct="1">
                <a:lnSpc>
                  <a:spcPct val="100000"/>
                </a:lnSpc>
              </a:pPr>
              <a:r>
                <a:rPr lang="zh-CN" altLang="en-US" sz="2400"/>
                <a:t>（默认</a:t>
              </a:r>
              <a:r>
                <a:rPr lang="en-US" altLang="zh-CN" sz="2400" i="1">
                  <a:latin typeface="Times New Roman" pitchFamily="18" charset="0"/>
                </a:rPr>
                <a:t>B</a:t>
              </a:r>
              <a:r>
                <a:rPr lang="zh-CN" altLang="en-US" sz="2400"/>
                <a:t>成立）</a:t>
              </a:r>
            </a:p>
          </p:txBody>
        </p:sp>
      </p:grpSp>
      <p:grpSp>
        <p:nvGrpSpPr>
          <p:cNvPr id="46087" name="Group 16"/>
          <p:cNvGrpSpPr>
            <a:grpSpLocks/>
          </p:cNvGrpSpPr>
          <p:nvPr/>
        </p:nvGrpSpPr>
        <p:grpSpPr bwMode="auto">
          <a:xfrm>
            <a:off x="2057400" y="4724400"/>
            <a:ext cx="4572000" cy="1416050"/>
            <a:chOff x="1680" y="2956"/>
            <a:chExt cx="2880" cy="892"/>
          </a:xfrm>
        </p:grpSpPr>
        <p:sp>
          <p:nvSpPr>
            <p:cNvPr id="180241" name="AutoShape 17"/>
            <p:cNvSpPr>
              <a:spLocks noChangeArrowheads="1"/>
            </p:cNvSpPr>
            <p:nvPr/>
          </p:nvSpPr>
          <p:spPr bwMode="auto">
            <a:xfrm>
              <a:off x="2880" y="3264"/>
              <a:ext cx="576"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headEnd/>
              <a:tailEnd/>
            </a:ln>
            <a:effectLst/>
          </p:spPr>
          <p:txBody>
            <a:bodyPr wrap="none" anchor="ctr"/>
            <a:lstStyle/>
            <a:p>
              <a:pPr>
                <a:defRPr/>
              </a:pPr>
              <a:endParaRPr lang="zh-CN" altLang="en-US"/>
            </a:p>
          </p:txBody>
        </p:sp>
        <p:sp>
          <p:nvSpPr>
            <p:cNvPr id="46089" name="Text Box 18"/>
            <p:cNvSpPr txBox="1">
              <a:spLocks noChangeArrowheads="1"/>
            </p:cNvSpPr>
            <p:nvPr/>
          </p:nvSpPr>
          <p:spPr bwMode="auto">
            <a:xfrm>
              <a:off x="3600" y="3216"/>
              <a:ext cx="76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500"/>
                <a:t>鸟笼要有盖子</a:t>
              </a:r>
            </a:p>
          </p:txBody>
        </p:sp>
        <p:sp>
          <p:nvSpPr>
            <p:cNvPr id="46090" name="Rectangle 19"/>
            <p:cNvSpPr>
              <a:spLocks noChangeArrowheads="1"/>
            </p:cNvSpPr>
            <p:nvPr/>
          </p:nvSpPr>
          <p:spPr bwMode="auto">
            <a:xfrm>
              <a:off x="1680" y="2956"/>
              <a:ext cx="2880" cy="89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r>
                <a:rPr lang="en-US" altLang="zh-CN" sz="2400"/>
                <a:t>    </a:t>
              </a:r>
              <a:r>
                <a:rPr lang="zh-CN" altLang="en-US" sz="2400"/>
                <a:t>制造鸟笼</a:t>
              </a:r>
            </a:p>
            <a:p>
              <a:pPr eaLnBrk="1" hangingPunct="1">
                <a:lnSpc>
                  <a:spcPct val="140000"/>
                </a:lnSpc>
              </a:pPr>
              <a:r>
                <a:rPr lang="zh-CN" altLang="en-US" sz="2400"/>
                <a:t>      鸟会飞？</a:t>
              </a:r>
            </a:p>
            <a:p>
              <a:pPr eaLnBrk="1" hangingPunct="1">
                <a:lnSpc>
                  <a:spcPct val="100000"/>
                </a:lnSpc>
              </a:pPr>
              <a:r>
                <a:rPr lang="zh-CN" altLang="en-US" sz="2400"/>
                <a:t>（默认成立）</a:t>
              </a:r>
            </a:p>
          </p:txBody>
        </p:sp>
      </p:grpSp>
      <p:sp>
        <p:nvSpPr>
          <p:cNvPr id="2" name="文本框 1"/>
          <p:cNvSpPr txBox="1"/>
          <p:nvPr/>
        </p:nvSpPr>
        <p:spPr>
          <a:xfrm>
            <a:off x="6815959" y="5302577"/>
            <a:ext cx="1980029" cy="954107"/>
          </a:xfrm>
          <a:prstGeom prst="rect">
            <a:avLst/>
          </a:prstGeom>
          <a:noFill/>
        </p:spPr>
        <p:txBody>
          <a:bodyPr wrap="none" rtlCol="0">
            <a:spAutoFit/>
          </a:bodyPr>
          <a:lstStyle/>
          <a:p>
            <a:r>
              <a:rPr lang="zh-CN" altLang="en-US" sz="2800" dirty="0">
                <a:solidFill>
                  <a:srgbClr val="FF0000"/>
                </a:solidFill>
              </a:rPr>
              <a:t>知识不完全</a:t>
            </a:r>
            <a:endParaRPr lang="en-US" altLang="zh-CN" sz="2800" dirty="0">
              <a:solidFill>
                <a:srgbClr val="FF0000"/>
              </a:solidFill>
            </a:endParaRPr>
          </a:p>
          <a:p>
            <a:r>
              <a:rPr lang="zh-CN" altLang="en-US" sz="2800" dirty="0">
                <a:solidFill>
                  <a:srgbClr val="FF0000"/>
                </a:solidFill>
              </a:rPr>
              <a:t>有时不成立</a:t>
            </a:r>
          </a:p>
        </p:txBody>
      </p:sp>
    </p:spTree>
    <p:extLst>
      <p:ext uri="{BB962C8B-B14F-4D97-AF65-F5344CB8AC3E}">
        <p14:creationId xmlns:p14="http://schemas.microsoft.com/office/powerpoint/2010/main" val="406616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6785FC6D-2378-4C53-934B-006AAEA91FBD}" type="slidenum">
              <a:rPr lang="ja-JP" altLang="en-US" b="0">
                <a:solidFill>
                  <a:srgbClr val="A50021"/>
                </a:solidFill>
                <a:ea typeface="ＭＳ Ｐゴシック" pitchFamily="34" charset="-128"/>
              </a:rPr>
              <a:pPr eaLnBrk="1" hangingPunct="1"/>
              <a:t>13</a:t>
            </a:fld>
            <a:endParaRPr lang="en-US" altLang="ja-JP" b="0">
              <a:solidFill>
                <a:srgbClr val="A50021"/>
              </a:solidFill>
              <a:ea typeface="ＭＳ Ｐゴシック" pitchFamily="34" charset="-128"/>
            </a:endParaRPr>
          </a:p>
        </p:txBody>
      </p:sp>
      <p:sp>
        <p:nvSpPr>
          <p:cNvPr id="4710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3.1.2  </a:t>
            </a:r>
            <a:r>
              <a:rPr lang="zh-CN" altLang="en-US" sz="3600" b="0" dirty="0">
                <a:latin typeface="Times New Roman" pitchFamily="18" charset="0"/>
                <a:ea typeface="黑体" pitchFamily="2" charset="-122"/>
              </a:rPr>
              <a:t>推理方式及其分类</a:t>
            </a:r>
          </a:p>
        </p:txBody>
      </p:sp>
      <p:sp>
        <p:nvSpPr>
          <p:cNvPr id="47108" name="Rectangle 3"/>
          <p:cNvSpPr>
            <a:spLocks noGrp="1" noChangeArrowheads="1"/>
          </p:cNvSpPr>
          <p:nvPr>
            <p:ph type="body" idx="1"/>
          </p:nvPr>
        </p:nvSpPr>
        <p:spPr>
          <a:xfrm>
            <a:off x="250825" y="984250"/>
            <a:ext cx="8642350" cy="539750"/>
          </a:xfrm>
        </p:spPr>
        <p:txBody>
          <a:bodyPr/>
          <a:lstStyle/>
          <a:p>
            <a:pPr marL="195263" indent="-195263" eaLnBrk="1" hangingPunct="1">
              <a:lnSpc>
                <a:spcPct val="90000"/>
              </a:lnSpc>
              <a:buFont typeface="Wingdings" pitchFamily="2" charset="2"/>
              <a:buNone/>
            </a:pPr>
            <a:r>
              <a:rPr lang="en-US" altLang="zh-CN" sz="2600" b="1">
                <a:latin typeface="Times New Roman" pitchFamily="18" charset="0"/>
              </a:rPr>
              <a:t> 2.</a:t>
            </a:r>
            <a:r>
              <a:rPr lang="en-US" altLang="zh-CN" sz="2600" b="1">
                <a:solidFill>
                  <a:schemeClr val="accent2"/>
                </a:solidFill>
                <a:latin typeface="Times New Roman" pitchFamily="18" charset="0"/>
              </a:rPr>
              <a:t>  </a:t>
            </a:r>
            <a:r>
              <a:rPr lang="zh-CN" altLang="en-US" sz="2600" b="1">
                <a:latin typeface="Times New Roman" pitchFamily="18" charset="0"/>
              </a:rPr>
              <a:t>确定性推理、不确定性推理</a:t>
            </a:r>
            <a:endParaRPr lang="zh-CN" altLang="en-US">
              <a:latin typeface="Times New Roman" pitchFamily="18" charset="0"/>
            </a:endParaRPr>
          </a:p>
        </p:txBody>
      </p:sp>
      <p:grpSp>
        <p:nvGrpSpPr>
          <p:cNvPr id="47109" name="Group 13"/>
          <p:cNvGrpSpPr>
            <a:grpSpLocks/>
          </p:cNvGrpSpPr>
          <p:nvPr/>
        </p:nvGrpSpPr>
        <p:grpSpPr bwMode="auto">
          <a:xfrm>
            <a:off x="685800" y="4006850"/>
            <a:ext cx="8032750" cy="1555750"/>
            <a:chOff x="432" y="2524"/>
            <a:chExt cx="5060" cy="980"/>
          </a:xfrm>
        </p:grpSpPr>
        <p:sp>
          <p:nvSpPr>
            <p:cNvPr id="11268" name="Rectangle 4"/>
            <p:cNvSpPr>
              <a:spLocks noChangeArrowheads="1"/>
            </p:cNvSpPr>
            <p:nvPr/>
          </p:nvSpPr>
          <p:spPr bwMode="auto">
            <a:xfrm>
              <a:off x="2208" y="2566"/>
              <a:ext cx="95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p>
              <a:pPr>
                <a:lnSpc>
                  <a:spcPct val="100000"/>
                </a:lnSpc>
                <a:defRPr/>
              </a:pPr>
              <a:r>
                <a:rPr lang="zh-CN" altLang="en-US" sz="2600" b="0"/>
                <a:t>似然推理</a:t>
              </a:r>
            </a:p>
          </p:txBody>
        </p:sp>
        <p:sp>
          <p:nvSpPr>
            <p:cNvPr id="11269" name="Rectangle 5"/>
            <p:cNvSpPr>
              <a:spLocks noChangeArrowheads="1"/>
            </p:cNvSpPr>
            <p:nvPr/>
          </p:nvSpPr>
          <p:spPr bwMode="auto">
            <a:xfrm>
              <a:off x="2208" y="3190"/>
              <a:ext cx="199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p>
              <a:pPr>
                <a:lnSpc>
                  <a:spcPct val="100000"/>
                </a:lnSpc>
                <a:defRPr/>
              </a:pPr>
              <a:r>
                <a:rPr lang="zh-CN" altLang="en-US" sz="2600" b="0"/>
                <a:t>近似推理或模糊推理</a:t>
              </a:r>
            </a:p>
          </p:txBody>
        </p:sp>
        <p:sp>
          <p:nvSpPr>
            <p:cNvPr id="11270" name="Rectangle 6"/>
            <p:cNvSpPr>
              <a:spLocks noChangeArrowheads="1"/>
            </p:cNvSpPr>
            <p:nvPr/>
          </p:nvSpPr>
          <p:spPr bwMode="auto">
            <a:xfrm>
              <a:off x="432" y="2880"/>
              <a:ext cx="1370"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p>
              <a:pPr>
                <a:lnSpc>
                  <a:spcPct val="100000"/>
                </a:lnSpc>
                <a:defRPr/>
              </a:pPr>
              <a:r>
                <a:rPr lang="zh-CN" altLang="en-US" sz="2600" b="0"/>
                <a:t>不确定性推理</a:t>
              </a:r>
            </a:p>
          </p:txBody>
        </p:sp>
        <p:cxnSp>
          <p:nvCxnSpPr>
            <p:cNvPr id="47114" name="AutoShape 8"/>
            <p:cNvCxnSpPr>
              <a:cxnSpLocks noChangeShapeType="1"/>
              <a:stCxn id="11270" idx="3"/>
              <a:endCxn id="11269" idx="1"/>
            </p:cNvCxnSpPr>
            <p:nvPr/>
          </p:nvCxnSpPr>
          <p:spPr bwMode="auto">
            <a:xfrm>
              <a:off x="1802" y="3037"/>
              <a:ext cx="406" cy="31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7115" name="AutoShape 9"/>
            <p:cNvCxnSpPr>
              <a:cxnSpLocks noChangeShapeType="1"/>
              <a:stCxn id="11270" idx="3"/>
              <a:endCxn id="11268" idx="1"/>
            </p:cNvCxnSpPr>
            <p:nvPr/>
          </p:nvCxnSpPr>
          <p:spPr bwMode="auto">
            <a:xfrm flipV="1">
              <a:off x="1802" y="2723"/>
              <a:ext cx="406" cy="31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7116" name="Rectangle 10"/>
            <p:cNvSpPr>
              <a:spLocks noChangeArrowheads="1"/>
            </p:cNvSpPr>
            <p:nvPr/>
          </p:nvSpPr>
          <p:spPr bwMode="auto">
            <a:xfrm>
              <a:off x="3120" y="2524"/>
              <a:ext cx="115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600" b="0"/>
                <a:t>（概率论）</a:t>
              </a:r>
            </a:p>
          </p:txBody>
        </p:sp>
        <p:sp>
          <p:nvSpPr>
            <p:cNvPr id="47117" name="Rectangle 12"/>
            <p:cNvSpPr>
              <a:spLocks noChangeArrowheads="1"/>
            </p:cNvSpPr>
            <p:nvPr/>
          </p:nvSpPr>
          <p:spPr bwMode="auto">
            <a:xfrm>
              <a:off x="4128" y="3196"/>
              <a:ext cx="13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600" b="0"/>
                <a:t>（模糊逻辑）</a:t>
              </a:r>
            </a:p>
          </p:txBody>
        </p:sp>
      </p:grpSp>
      <p:sp>
        <p:nvSpPr>
          <p:cNvPr id="47110" name="Rectangle 14"/>
          <p:cNvSpPr>
            <a:spLocks noChangeArrowheads="1"/>
          </p:cNvSpPr>
          <p:nvPr/>
        </p:nvSpPr>
        <p:spPr bwMode="auto">
          <a:xfrm>
            <a:off x="381000" y="1600200"/>
            <a:ext cx="8458200" cy="45212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40000"/>
              </a:spcBef>
              <a:buClr>
                <a:schemeClr val="accent2"/>
              </a:buClr>
              <a:buSzPct val="50000"/>
              <a:buFont typeface="Wingdings" pitchFamily="2" charset="2"/>
              <a:buNone/>
            </a:pPr>
            <a:r>
              <a:rPr lang="zh-CN" altLang="en-US" sz="2500">
                <a:latin typeface="Times New Roman" pitchFamily="18" charset="0"/>
              </a:rPr>
              <a:t>（</a:t>
            </a:r>
            <a:r>
              <a:rPr lang="en-US" altLang="zh-CN" sz="2500">
                <a:latin typeface="Times New Roman" pitchFamily="18" charset="0"/>
              </a:rPr>
              <a:t>1</a:t>
            </a:r>
            <a:r>
              <a:rPr lang="zh-CN" altLang="en-US" sz="2500">
                <a:latin typeface="Times New Roman" pitchFamily="18" charset="0"/>
              </a:rPr>
              <a:t>）</a:t>
            </a:r>
            <a:r>
              <a:rPr lang="zh-CN" altLang="en-US" sz="2500">
                <a:solidFill>
                  <a:schemeClr val="accent2"/>
                </a:solidFill>
                <a:latin typeface="Times New Roman" pitchFamily="18" charset="0"/>
              </a:rPr>
              <a:t>确定性推理</a:t>
            </a:r>
            <a:r>
              <a:rPr lang="zh-CN" altLang="en-US" sz="2500">
                <a:latin typeface="Times New Roman" pitchFamily="18" charset="0"/>
              </a:rPr>
              <a:t>：</a:t>
            </a:r>
            <a:r>
              <a:rPr lang="zh-CN" altLang="en-US" sz="2500" b="0">
                <a:latin typeface="Times New Roman" pitchFamily="18" charset="0"/>
              </a:rPr>
              <a:t>推理时所用的知识与证据都是确定的，推出的结论也是确定的，其真值或者为真或者为假。 </a:t>
            </a:r>
          </a:p>
          <a:p>
            <a:pPr algn="just" eaLnBrk="1" hangingPunct="1">
              <a:spcBef>
                <a:spcPct val="40000"/>
              </a:spcBef>
              <a:buClr>
                <a:schemeClr val="accent2"/>
              </a:buClr>
              <a:buSzPct val="50000"/>
              <a:buFont typeface="Wingdings" pitchFamily="2" charset="2"/>
              <a:buNone/>
            </a:pPr>
            <a:r>
              <a:rPr lang="zh-CN" altLang="en-US" sz="2500">
                <a:latin typeface="Times New Roman" pitchFamily="18" charset="0"/>
              </a:rPr>
              <a:t>（</a:t>
            </a:r>
            <a:r>
              <a:rPr lang="en-US" altLang="zh-CN" sz="2500">
                <a:latin typeface="Times New Roman" pitchFamily="18" charset="0"/>
              </a:rPr>
              <a:t>2</a:t>
            </a:r>
            <a:r>
              <a:rPr lang="zh-CN" altLang="en-US" sz="2500">
                <a:latin typeface="Times New Roman" pitchFamily="18" charset="0"/>
              </a:rPr>
              <a:t>）</a:t>
            </a:r>
            <a:r>
              <a:rPr lang="zh-CN" altLang="en-US" sz="2500">
                <a:solidFill>
                  <a:schemeClr val="accent2"/>
                </a:solidFill>
                <a:latin typeface="Times New Roman" pitchFamily="18" charset="0"/>
              </a:rPr>
              <a:t>不确定性</a:t>
            </a:r>
            <a:r>
              <a:rPr lang="zh-CN" altLang="en-US" sz="2500">
                <a:solidFill>
                  <a:schemeClr val="accent2"/>
                </a:solidFill>
              </a:rPr>
              <a:t>推理</a:t>
            </a:r>
            <a:r>
              <a:rPr lang="zh-CN" altLang="en-US" sz="2500"/>
              <a:t>：</a:t>
            </a:r>
            <a:r>
              <a:rPr lang="zh-CN" altLang="en-US" sz="2500" b="0"/>
              <a:t>推理时所用的知识与证据不都是确定的，推出的结论也是不确定的。</a:t>
            </a:r>
          </a:p>
          <a:p>
            <a:pPr algn="just" eaLnBrk="1" hangingPunct="1">
              <a:spcBef>
                <a:spcPct val="40000"/>
              </a:spcBef>
              <a:buClr>
                <a:schemeClr val="accent2"/>
              </a:buClr>
              <a:buSzPct val="50000"/>
              <a:buFont typeface="Wingdings" pitchFamily="2" charset="2"/>
              <a:buChar char="n"/>
            </a:pPr>
            <a:endParaRPr lang="zh-CN" altLang="en-US" sz="2500" b="0"/>
          </a:p>
          <a:p>
            <a:pPr eaLnBrk="1" hangingPunct="1">
              <a:spcBef>
                <a:spcPct val="40000"/>
              </a:spcBef>
              <a:buClr>
                <a:schemeClr val="accent2"/>
              </a:buClr>
              <a:buSzPct val="50000"/>
              <a:buFont typeface="Wingdings" pitchFamily="2" charset="2"/>
              <a:buChar char="n"/>
            </a:pPr>
            <a:endParaRPr lang="zh-CN" altLang="en-US" sz="2500" b="0"/>
          </a:p>
          <a:p>
            <a:pPr eaLnBrk="1" hangingPunct="1">
              <a:spcBef>
                <a:spcPct val="40000"/>
              </a:spcBef>
              <a:buClr>
                <a:schemeClr val="accent2"/>
              </a:buClr>
              <a:buSzPct val="50000"/>
              <a:buFont typeface="Wingdings" pitchFamily="2" charset="2"/>
              <a:buChar char="n"/>
            </a:pPr>
            <a:endParaRPr lang="zh-CN" altLang="en-US" sz="2500" b="0"/>
          </a:p>
          <a:p>
            <a:pPr eaLnBrk="1" hangingPunct="1">
              <a:spcBef>
                <a:spcPct val="40000"/>
              </a:spcBef>
              <a:buClr>
                <a:schemeClr val="accent2"/>
              </a:buClr>
              <a:buSzPct val="50000"/>
              <a:buFont typeface="Wingdings" pitchFamily="2" charset="2"/>
              <a:buChar char="n"/>
            </a:pPr>
            <a:endParaRPr lang="en-US" altLang="zh-CN" sz="2500" b="0"/>
          </a:p>
        </p:txBody>
      </p:sp>
      <p:sp>
        <p:nvSpPr>
          <p:cNvPr id="2" name="文本框 1"/>
          <p:cNvSpPr txBox="1"/>
          <p:nvPr/>
        </p:nvSpPr>
        <p:spPr>
          <a:xfrm>
            <a:off x="7162800" y="3581400"/>
            <a:ext cx="1338828" cy="369332"/>
          </a:xfrm>
          <a:prstGeom prst="rect">
            <a:avLst/>
          </a:prstGeom>
          <a:noFill/>
        </p:spPr>
        <p:txBody>
          <a:bodyPr wrap="none" rtlCol="0">
            <a:spAutoFit/>
          </a:bodyPr>
          <a:lstStyle/>
          <a:p>
            <a:r>
              <a:rPr lang="zh-CN" altLang="en-US" dirty="0">
                <a:solidFill>
                  <a:srgbClr val="FF0000"/>
                </a:solidFill>
              </a:rPr>
              <a:t>举例说明？</a:t>
            </a:r>
          </a:p>
        </p:txBody>
      </p:sp>
    </p:spTree>
    <p:extLst>
      <p:ext uri="{BB962C8B-B14F-4D97-AF65-F5344CB8AC3E}">
        <p14:creationId xmlns:p14="http://schemas.microsoft.com/office/powerpoint/2010/main" val="293151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ECF6B7A0-7FB2-46B8-8B41-ADB935DA8519}" type="slidenum">
              <a:rPr lang="ja-JP" altLang="en-US" b="0">
                <a:solidFill>
                  <a:srgbClr val="A50021"/>
                </a:solidFill>
                <a:ea typeface="ＭＳ Ｐゴシック" pitchFamily="34" charset="-128"/>
              </a:rPr>
              <a:pPr eaLnBrk="1" hangingPunct="1"/>
              <a:t>14</a:t>
            </a:fld>
            <a:endParaRPr lang="en-US" altLang="ja-JP" b="0">
              <a:solidFill>
                <a:srgbClr val="A50021"/>
              </a:solidFill>
              <a:ea typeface="ＭＳ Ｐゴシック" pitchFamily="34" charset="-128"/>
            </a:endParaRPr>
          </a:p>
        </p:txBody>
      </p:sp>
      <p:sp>
        <p:nvSpPr>
          <p:cNvPr id="13318" name="Text Box 6"/>
          <p:cNvSpPr txBox="1">
            <a:spLocks noChangeArrowheads="1"/>
          </p:cNvSpPr>
          <p:nvPr/>
        </p:nvSpPr>
        <p:spPr bwMode="auto">
          <a:xfrm>
            <a:off x="1676400" y="4627563"/>
            <a:ext cx="4876800" cy="1393825"/>
          </a:xfrm>
          <a:prstGeom prst="rect">
            <a:avLst/>
          </a:prstGeom>
          <a:solidFill>
            <a:srgbClr val="CCFFFF"/>
          </a:soli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100000"/>
              </a:spcBef>
            </a:pPr>
            <a:r>
              <a:rPr lang="en-US" altLang="zh-CN" sz="2400" i="1">
                <a:latin typeface="Times New Roman" pitchFamily="18" charset="0"/>
              </a:rPr>
              <a:t>X</a:t>
            </a:r>
            <a:r>
              <a:rPr lang="zh-CN" altLang="en-US" sz="2400"/>
              <a:t>：鸟    </a:t>
            </a:r>
            <a:r>
              <a:rPr lang="zh-CN" altLang="en-US" sz="3200"/>
              <a:t>→</a:t>
            </a:r>
            <a:r>
              <a:rPr lang="zh-CN" altLang="en-US" sz="2400"/>
              <a:t>      </a:t>
            </a:r>
            <a:r>
              <a:rPr lang="en-US" altLang="zh-CN" sz="2400" i="1">
                <a:latin typeface="Times New Roman" pitchFamily="18" charset="0"/>
              </a:rPr>
              <a:t>X</a:t>
            </a:r>
            <a:r>
              <a:rPr lang="zh-CN" altLang="en-US" sz="2400"/>
              <a:t>：会飞      </a:t>
            </a:r>
            <a:r>
              <a:rPr lang="zh-CN" altLang="en-US" sz="3200"/>
              <a:t>→</a:t>
            </a:r>
          </a:p>
          <a:p>
            <a:pPr eaLnBrk="1" hangingPunct="1">
              <a:lnSpc>
                <a:spcPct val="100000"/>
              </a:lnSpc>
              <a:spcBef>
                <a:spcPct val="50000"/>
              </a:spcBef>
            </a:pPr>
            <a:r>
              <a:rPr lang="zh-CN" altLang="en-US" sz="3200"/>
              <a:t>                  </a:t>
            </a:r>
            <a:r>
              <a:rPr lang="en-US" altLang="zh-CN" sz="2400" i="1">
                <a:solidFill>
                  <a:srgbClr val="0000FF"/>
                </a:solidFill>
                <a:latin typeface="Times New Roman" pitchFamily="18" charset="0"/>
              </a:rPr>
              <a:t>X</a:t>
            </a:r>
            <a:r>
              <a:rPr lang="en-US" altLang="zh-CN" sz="2400">
                <a:solidFill>
                  <a:srgbClr val="0000FF"/>
                </a:solidFill>
              </a:rPr>
              <a:t>:  </a:t>
            </a:r>
            <a:r>
              <a:rPr lang="zh-CN" altLang="en-US" sz="2400">
                <a:solidFill>
                  <a:srgbClr val="0000FF"/>
                </a:solidFill>
              </a:rPr>
              <a:t>企鹅</a:t>
            </a:r>
            <a:r>
              <a:rPr lang="zh-CN" altLang="en-US" sz="2400"/>
              <a:t>                       </a:t>
            </a:r>
          </a:p>
          <a:p>
            <a:pPr eaLnBrk="1" hangingPunct="1">
              <a:lnSpc>
                <a:spcPct val="20000"/>
              </a:lnSpc>
            </a:pPr>
            <a:endParaRPr lang="en-US" altLang="zh-CN" sz="2400"/>
          </a:p>
        </p:txBody>
      </p:sp>
      <p:sp>
        <p:nvSpPr>
          <p:cNvPr id="48132"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3.1.2  </a:t>
            </a:r>
            <a:r>
              <a:rPr lang="zh-CN" altLang="en-US" sz="3600" b="0" dirty="0">
                <a:latin typeface="Times New Roman" pitchFamily="18" charset="0"/>
                <a:ea typeface="黑体" pitchFamily="2" charset="-122"/>
              </a:rPr>
              <a:t>推理方式及其分类</a:t>
            </a:r>
          </a:p>
        </p:txBody>
      </p:sp>
      <p:sp>
        <p:nvSpPr>
          <p:cNvPr id="13315" name="Rectangle 3"/>
          <p:cNvSpPr>
            <a:spLocks noGrp="1" noChangeArrowheads="1"/>
          </p:cNvSpPr>
          <p:nvPr>
            <p:ph type="body" idx="1"/>
          </p:nvPr>
        </p:nvSpPr>
        <p:spPr>
          <a:xfrm>
            <a:off x="250825" y="908050"/>
            <a:ext cx="8642350" cy="3359150"/>
          </a:xfrm>
          <a:noFill/>
        </p:spPr>
        <p:txBody>
          <a:bodyPr>
            <a:normAutofit lnSpcReduction="10000"/>
          </a:bodyPr>
          <a:lstStyle/>
          <a:p>
            <a:pPr marL="195263" indent="-195263" eaLnBrk="1" hangingPunct="1">
              <a:lnSpc>
                <a:spcPct val="120000"/>
              </a:lnSpc>
              <a:buFont typeface="Wingdings" pitchFamily="2" charset="2"/>
              <a:buNone/>
            </a:pPr>
            <a:r>
              <a:rPr lang="en-US" altLang="zh-CN" sz="2600" b="1">
                <a:latin typeface="Times New Roman" pitchFamily="18" charset="0"/>
              </a:rPr>
              <a:t>   3. </a:t>
            </a:r>
            <a:r>
              <a:rPr lang="zh-CN" altLang="en-US" sz="2600" b="1">
                <a:latin typeface="Times New Roman" pitchFamily="18" charset="0"/>
              </a:rPr>
              <a:t>单调推理、非单调推理</a:t>
            </a:r>
          </a:p>
          <a:p>
            <a:pPr marL="195263" indent="-195263" eaLnBrk="1" hangingPunct="1">
              <a:lnSpc>
                <a:spcPct val="120000"/>
              </a:lnSpc>
              <a:buFont typeface="Wingdings" pitchFamily="2" charset="2"/>
              <a:buNone/>
            </a:pPr>
            <a:r>
              <a:rPr lang="zh-CN" altLang="en-US" sz="2600" b="1">
                <a:solidFill>
                  <a:schemeClr val="accent2"/>
                </a:solidFill>
              </a:rPr>
              <a:t> </a:t>
            </a:r>
            <a:r>
              <a:rPr lang="zh-CN" altLang="en-US" sz="2600" b="1">
                <a:latin typeface="Times New Roman" pitchFamily="18" charset="0"/>
              </a:rPr>
              <a:t>（</a:t>
            </a:r>
            <a:r>
              <a:rPr lang="en-US" altLang="zh-CN" sz="2600" b="1">
                <a:latin typeface="Times New Roman" pitchFamily="18" charset="0"/>
              </a:rPr>
              <a:t>1</a:t>
            </a:r>
            <a:r>
              <a:rPr lang="zh-CN" altLang="en-US" sz="2600" b="1">
                <a:latin typeface="Times New Roman" pitchFamily="18" charset="0"/>
              </a:rPr>
              <a:t>）</a:t>
            </a:r>
            <a:r>
              <a:rPr lang="zh-CN" altLang="en-US" sz="2600" b="1">
                <a:solidFill>
                  <a:schemeClr val="accent2"/>
                </a:solidFill>
                <a:latin typeface="Times New Roman" pitchFamily="18" charset="0"/>
              </a:rPr>
              <a:t>单调推理</a:t>
            </a:r>
            <a:r>
              <a:rPr lang="zh-CN" altLang="en-US" sz="2600" b="1">
                <a:latin typeface="Times New Roman" pitchFamily="18" charset="0"/>
              </a:rPr>
              <a:t>：</a:t>
            </a:r>
            <a:r>
              <a:rPr lang="zh-CN" altLang="en-US" sz="2600">
                <a:latin typeface="Times New Roman" pitchFamily="18" charset="0"/>
              </a:rPr>
              <a:t>随着推理向前推进及新知识的加入，推出的结论越来越接近最终目标。 </a:t>
            </a:r>
          </a:p>
          <a:p>
            <a:pPr marL="195263" indent="-195263" eaLnBrk="1" hangingPunct="1">
              <a:lnSpc>
                <a:spcPct val="120000"/>
              </a:lnSpc>
              <a:buFont typeface="Wingdings" pitchFamily="2" charset="2"/>
              <a:buNone/>
            </a:pPr>
            <a:r>
              <a:rPr lang="zh-CN" altLang="en-US" sz="2600" b="1">
                <a:solidFill>
                  <a:schemeClr val="accent2"/>
                </a:solidFill>
                <a:latin typeface="Times New Roman" pitchFamily="18" charset="0"/>
              </a:rPr>
              <a:t> </a:t>
            </a:r>
            <a:r>
              <a:rPr lang="zh-CN" altLang="en-US" sz="2600" b="1">
                <a:latin typeface="Times New Roman" pitchFamily="18" charset="0"/>
              </a:rPr>
              <a:t>（</a:t>
            </a:r>
            <a:r>
              <a:rPr lang="en-US" altLang="zh-CN" sz="2600" b="1">
                <a:latin typeface="Times New Roman" pitchFamily="18" charset="0"/>
              </a:rPr>
              <a:t>2</a:t>
            </a:r>
            <a:r>
              <a:rPr lang="zh-CN" altLang="en-US" sz="2600" b="1">
                <a:latin typeface="Times New Roman" pitchFamily="18" charset="0"/>
              </a:rPr>
              <a:t>）</a:t>
            </a:r>
            <a:r>
              <a:rPr lang="zh-CN" altLang="en-US" sz="2600" b="1">
                <a:solidFill>
                  <a:schemeClr val="accent2"/>
                </a:solidFill>
                <a:latin typeface="Times New Roman" pitchFamily="18" charset="0"/>
              </a:rPr>
              <a:t>非单调推理</a:t>
            </a:r>
            <a:r>
              <a:rPr lang="zh-CN" altLang="en-US" sz="2600" b="1"/>
              <a:t>：</a:t>
            </a:r>
            <a:r>
              <a:rPr lang="zh-CN" altLang="en-US" sz="2600"/>
              <a:t>由于新知识的加入，不仅没有加强已推出的结论，反而要否定它，使推理退回到前面的某一步，重新开始。 </a:t>
            </a:r>
          </a:p>
          <a:p>
            <a:pPr marL="195263" indent="-195263" eaLnBrk="1" hangingPunct="1">
              <a:lnSpc>
                <a:spcPct val="120000"/>
              </a:lnSpc>
              <a:buFont typeface="Wingdings" pitchFamily="2" charset="2"/>
              <a:buNone/>
            </a:pPr>
            <a:r>
              <a:rPr lang="zh-CN" altLang="en-US" sz="2600"/>
              <a:t>     </a:t>
            </a:r>
          </a:p>
        </p:txBody>
      </p:sp>
      <p:grpSp>
        <p:nvGrpSpPr>
          <p:cNvPr id="2" name="Group 10"/>
          <p:cNvGrpSpPr>
            <a:grpSpLocks/>
          </p:cNvGrpSpPr>
          <p:nvPr/>
        </p:nvGrpSpPr>
        <p:grpSpPr bwMode="auto">
          <a:xfrm>
            <a:off x="3733800" y="4735513"/>
            <a:ext cx="1981200" cy="1187450"/>
            <a:chOff x="2304" y="2983"/>
            <a:chExt cx="1248" cy="748"/>
          </a:xfrm>
        </p:grpSpPr>
        <p:sp>
          <p:nvSpPr>
            <p:cNvPr id="48137" name="Rectangle 9"/>
            <p:cNvSpPr>
              <a:spLocks noChangeArrowheads="1"/>
            </p:cNvSpPr>
            <p:nvPr/>
          </p:nvSpPr>
          <p:spPr bwMode="auto">
            <a:xfrm>
              <a:off x="2304" y="2983"/>
              <a:ext cx="1016" cy="74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a:t>X</a:t>
              </a:r>
              <a:r>
                <a:rPr lang="zh-CN" altLang="en-US" sz="2400"/>
                <a:t>：</a:t>
              </a:r>
              <a:r>
                <a:rPr lang="zh-CN" altLang="en-US" sz="2400">
                  <a:solidFill>
                    <a:schemeClr val="accent2"/>
                  </a:solidFill>
                </a:rPr>
                <a:t>不会飞</a:t>
              </a:r>
            </a:p>
            <a:p>
              <a:pPr eaLnBrk="1" hangingPunct="1">
                <a:lnSpc>
                  <a:spcPct val="100000"/>
                </a:lnSpc>
              </a:pPr>
              <a:endParaRPr lang="zh-CN" altLang="en-US" sz="2400">
                <a:solidFill>
                  <a:schemeClr val="accent2"/>
                </a:solidFill>
              </a:endParaRPr>
            </a:p>
            <a:p>
              <a:pPr eaLnBrk="1" hangingPunct="1">
                <a:lnSpc>
                  <a:spcPct val="100000"/>
                </a:lnSpc>
              </a:pPr>
              <a:r>
                <a:rPr lang="en-US" altLang="zh-CN" sz="2400">
                  <a:solidFill>
                    <a:srgbClr val="0000FF"/>
                  </a:solidFill>
                </a:rPr>
                <a:t>X</a:t>
              </a:r>
              <a:r>
                <a:rPr lang="zh-CN" altLang="en-US" sz="2400">
                  <a:solidFill>
                    <a:srgbClr val="0000FF"/>
                  </a:solidFill>
                </a:rPr>
                <a:t>：企鹅</a:t>
              </a:r>
            </a:p>
          </p:txBody>
        </p:sp>
        <p:sp>
          <p:nvSpPr>
            <p:cNvPr id="48138" name="Line 7"/>
            <p:cNvSpPr>
              <a:spLocks noChangeShapeType="1"/>
            </p:cNvSpPr>
            <p:nvPr/>
          </p:nvSpPr>
          <p:spPr bwMode="auto">
            <a:xfrm flipV="1">
              <a:off x="2784" y="3251"/>
              <a:ext cx="0"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Line 8"/>
            <p:cNvSpPr>
              <a:spLocks noChangeShapeType="1"/>
            </p:cNvSpPr>
            <p:nvPr/>
          </p:nvSpPr>
          <p:spPr bwMode="auto">
            <a:xfrm flipV="1">
              <a:off x="3312" y="3299"/>
              <a:ext cx="240"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文本框 2"/>
          <p:cNvSpPr txBox="1"/>
          <p:nvPr/>
        </p:nvSpPr>
        <p:spPr>
          <a:xfrm>
            <a:off x="6400800" y="4038600"/>
            <a:ext cx="2533066" cy="369332"/>
          </a:xfrm>
          <a:prstGeom prst="rect">
            <a:avLst/>
          </a:prstGeom>
          <a:noFill/>
        </p:spPr>
        <p:txBody>
          <a:bodyPr wrap="none" rtlCol="0">
            <a:spAutoFit/>
          </a:bodyPr>
          <a:lstStyle/>
          <a:p>
            <a:r>
              <a:rPr lang="zh-CN" altLang="en-US" dirty="0"/>
              <a:t>人类对地球的认识过程</a:t>
            </a:r>
          </a:p>
        </p:txBody>
      </p:sp>
    </p:spTree>
    <p:extLst>
      <p:ext uri="{BB962C8B-B14F-4D97-AF65-F5344CB8AC3E}">
        <p14:creationId xmlns:p14="http://schemas.microsoft.com/office/powerpoint/2010/main" val="312499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5BCA69B-92F0-46C5-9F3A-A029D14B196A}" type="slidenum">
              <a:rPr lang="ja-JP" altLang="en-US" b="0">
                <a:solidFill>
                  <a:srgbClr val="A50021"/>
                </a:solidFill>
                <a:ea typeface="ＭＳ Ｐゴシック" pitchFamily="34" charset="-128"/>
              </a:rPr>
              <a:pPr eaLnBrk="1" hangingPunct="1"/>
              <a:t>15</a:t>
            </a:fld>
            <a:endParaRPr lang="en-US" altLang="ja-JP" b="0">
              <a:solidFill>
                <a:srgbClr val="A50021"/>
              </a:solidFill>
              <a:ea typeface="ＭＳ Ｐゴシック" pitchFamily="34" charset="-128"/>
            </a:endParaRPr>
          </a:p>
        </p:txBody>
      </p:sp>
      <p:sp>
        <p:nvSpPr>
          <p:cNvPr id="49155"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3.1.2  </a:t>
            </a:r>
            <a:r>
              <a:rPr lang="zh-CN" altLang="en-US" sz="3600" b="0" dirty="0">
                <a:latin typeface="Times New Roman" pitchFamily="18" charset="0"/>
                <a:ea typeface="黑体" pitchFamily="2" charset="-122"/>
              </a:rPr>
              <a:t>推理方式及其分类</a:t>
            </a:r>
          </a:p>
        </p:txBody>
      </p:sp>
      <p:sp>
        <p:nvSpPr>
          <p:cNvPr id="49156" name="Rectangle 3"/>
          <p:cNvSpPr>
            <a:spLocks noGrp="1" noChangeArrowheads="1"/>
          </p:cNvSpPr>
          <p:nvPr>
            <p:ph type="body" idx="1"/>
          </p:nvPr>
        </p:nvSpPr>
        <p:spPr>
          <a:xfrm>
            <a:off x="250825" y="908050"/>
            <a:ext cx="8664575" cy="5400675"/>
          </a:xfrm>
        </p:spPr>
        <p:txBody>
          <a:bodyPr/>
          <a:lstStyle/>
          <a:p>
            <a:pPr marL="195263" indent="-195263" eaLnBrk="1" hangingPunct="1">
              <a:lnSpc>
                <a:spcPct val="120000"/>
              </a:lnSpc>
              <a:buFont typeface="Wingdings" pitchFamily="2" charset="2"/>
              <a:buNone/>
            </a:pPr>
            <a:r>
              <a:rPr lang="en-US" altLang="zh-CN" sz="2600" b="1">
                <a:latin typeface="Times New Roman" pitchFamily="18" charset="0"/>
              </a:rPr>
              <a:t>4</a:t>
            </a:r>
            <a:r>
              <a:rPr lang="zh-CN" altLang="en-US" sz="2600" b="1">
                <a:latin typeface="Times New Roman" pitchFamily="18" charset="0"/>
              </a:rPr>
              <a:t>．启发式推理、非启发式推理</a:t>
            </a:r>
          </a:p>
          <a:p>
            <a:pPr marL="195263" indent="-195263" eaLnBrk="1" hangingPunct="1">
              <a:lnSpc>
                <a:spcPct val="120000"/>
              </a:lnSpc>
              <a:buFont typeface="Wingdings" pitchFamily="2" charset="2"/>
              <a:buChar char="§"/>
            </a:pPr>
            <a:r>
              <a:rPr lang="zh-CN" altLang="en-US" sz="2600" b="1">
                <a:solidFill>
                  <a:srgbClr val="0000FF"/>
                </a:solidFill>
              </a:rPr>
              <a:t> 启发性知识</a:t>
            </a:r>
            <a:r>
              <a:rPr lang="zh-CN" altLang="en-US" sz="2600"/>
              <a:t>：与问题有关且能加快推理过程、提高搜索效率的知识</a:t>
            </a:r>
            <a:r>
              <a:rPr lang="zh-CN" altLang="en-US" sz="2600" b="1"/>
              <a:t>。</a:t>
            </a:r>
            <a:r>
              <a:rPr lang="zh-CN" altLang="en-US" sz="2600"/>
              <a:t> </a:t>
            </a:r>
          </a:p>
        </p:txBody>
      </p:sp>
      <p:sp>
        <p:nvSpPr>
          <p:cNvPr id="49157" name="Rectangle 4"/>
          <p:cNvSpPr>
            <a:spLocks noChangeArrowheads="1"/>
          </p:cNvSpPr>
          <p:nvPr/>
        </p:nvSpPr>
        <p:spPr bwMode="auto">
          <a:xfrm>
            <a:off x="685800" y="2743200"/>
            <a:ext cx="7848600" cy="3225800"/>
          </a:xfrm>
          <a:prstGeom prst="rect">
            <a:avLst/>
          </a:prstGeom>
          <a:gradFill rotWithShape="1">
            <a:gsLst>
              <a:gs pos="0">
                <a:srgbClr val="FFFF00"/>
              </a:gs>
              <a:gs pos="100000">
                <a:schemeClr val="bg1"/>
              </a:gs>
            </a:gsLst>
            <a:path path="rect">
              <a:fillToRect l="100000" b="10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2"/>
              </a:buClr>
              <a:buSzPct val="80000"/>
              <a:buFont typeface="Wingdings" pitchFamily="2" charset="2"/>
              <a:buBlip>
                <a:blip r:embed="rId2"/>
              </a:buBlip>
            </a:pPr>
            <a:r>
              <a:rPr lang="en-US" altLang="zh-CN" sz="2400" b="0"/>
              <a:t> </a:t>
            </a:r>
            <a:r>
              <a:rPr lang="zh-CN" altLang="en-US" sz="2500"/>
              <a:t>目标：在脑膜炎、肺炎、流感中选择一个</a:t>
            </a:r>
          </a:p>
          <a:p>
            <a:pPr eaLnBrk="1" hangingPunct="1">
              <a:spcBef>
                <a:spcPct val="20000"/>
              </a:spcBef>
              <a:buClr>
                <a:schemeClr val="accent2"/>
              </a:buClr>
              <a:buSzPct val="80000"/>
              <a:buFont typeface="Wingdings" pitchFamily="2" charset="2"/>
              <a:buBlip>
                <a:blip r:embed="rId2"/>
              </a:buBlip>
            </a:pPr>
            <a:r>
              <a:rPr lang="zh-CN" altLang="en-US" sz="2500"/>
              <a:t> 产生式规则</a:t>
            </a:r>
          </a:p>
          <a:p>
            <a:pPr eaLnBrk="1" hangingPunct="1">
              <a:spcBef>
                <a:spcPct val="20000"/>
              </a:spcBef>
              <a:buClr>
                <a:schemeClr val="accent2"/>
              </a:buClr>
              <a:buSzPct val="80000"/>
              <a:buFont typeface="Wingdings" pitchFamily="2" charset="2"/>
              <a:buNone/>
            </a:pPr>
            <a:r>
              <a:rPr lang="zh-CN" altLang="en-US" sz="2500"/>
              <a:t>                </a:t>
            </a:r>
            <a:r>
              <a:rPr lang="en-US" altLang="zh-CN" sz="2500" i="1">
                <a:latin typeface="Times New Roman" pitchFamily="18" charset="0"/>
              </a:rPr>
              <a:t>r</a:t>
            </a:r>
            <a:r>
              <a:rPr lang="en-US" altLang="zh-CN" sz="2500" baseline="-25000"/>
              <a:t>1</a:t>
            </a:r>
            <a:r>
              <a:rPr lang="zh-CN" altLang="en-US" sz="2500"/>
              <a:t>：脑膜炎</a:t>
            </a:r>
          </a:p>
          <a:p>
            <a:pPr eaLnBrk="1" hangingPunct="1">
              <a:spcBef>
                <a:spcPct val="20000"/>
              </a:spcBef>
              <a:buClr>
                <a:schemeClr val="accent2"/>
              </a:buClr>
              <a:buFont typeface="Wingdings" pitchFamily="2" charset="2"/>
              <a:buNone/>
            </a:pPr>
            <a:r>
              <a:rPr lang="zh-CN" altLang="en-US" sz="2500"/>
              <a:t>                </a:t>
            </a:r>
            <a:r>
              <a:rPr lang="en-US" altLang="zh-CN" sz="2500" i="1">
                <a:latin typeface="Times New Roman" pitchFamily="18" charset="0"/>
              </a:rPr>
              <a:t>r</a:t>
            </a:r>
            <a:r>
              <a:rPr lang="en-US" altLang="zh-CN" sz="2500" baseline="-25000"/>
              <a:t>2</a:t>
            </a:r>
            <a:r>
              <a:rPr lang="zh-CN" altLang="en-US" sz="2500"/>
              <a:t>：肺 炎</a:t>
            </a:r>
          </a:p>
          <a:p>
            <a:pPr eaLnBrk="1" hangingPunct="1">
              <a:spcBef>
                <a:spcPct val="20000"/>
              </a:spcBef>
              <a:buClr>
                <a:schemeClr val="accent2"/>
              </a:buClr>
              <a:buFont typeface="Wingdings" pitchFamily="2" charset="2"/>
              <a:buNone/>
            </a:pPr>
            <a:r>
              <a:rPr lang="zh-CN" altLang="en-US" sz="2500"/>
              <a:t>                </a:t>
            </a:r>
            <a:r>
              <a:rPr lang="en-US" altLang="zh-CN" sz="2500" i="1">
                <a:latin typeface="Times New Roman" pitchFamily="18" charset="0"/>
              </a:rPr>
              <a:t>r</a:t>
            </a:r>
            <a:r>
              <a:rPr lang="en-US" altLang="zh-CN" sz="2500" baseline="-25000"/>
              <a:t>3</a:t>
            </a:r>
            <a:r>
              <a:rPr lang="zh-CN" altLang="en-US" sz="2500"/>
              <a:t>：流 感  </a:t>
            </a:r>
          </a:p>
          <a:p>
            <a:pPr eaLnBrk="1" hangingPunct="1">
              <a:spcBef>
                <a:spcPct val="20000"/>
              </a:spcBef>
              <a:buClr>
                <a:schemeClr val="accent2"/>
              </a:buClr>
              <a:buSzPct val="80000"/>
              <a:buFont typeface="Wingdings" pitchFamily="2" charset="2"/>
              <a:buBlip>
                <a:blip r:embed="rId2"/>
              </a:buBlip>
            </a:pPr>
            <a:r>
              <a:rPr lang="zh-CN" altLang="en-US" sz="2500"/>
              <a:t> 启发式知识：“脑膜炎危险”、“目前正在盛行流感”。</a:t>
            </a:r>
          </a:p>
        </p:txBody>
      </p:sp>
    </p:spTree>
    <p:extLst>
      <p:ext uri="{BB962C8B-B14F-4D97-AF65-F5344CB8AC3E}">
        <p14:creationId xmlns:p14="http://schemas.microsoft.com/office/powerpoint/2010/main" val="23752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9728C277-2A45-416F-B58D-3A72AC7711C2}" type="slidenum">
              <a:rPr lang="ja-JP" altLang="en-US" b="0">
                <a:solidFill>
                  <a:srgbClr val="A50021"/>
                </a:solidFill>
                <a:ea typeface="ＭＳ Ｐゴシック" pitchFamily="34" charset="-128"/>
              </a:rPr>
              <a:pPr eaLnBrk="1" hangingPunct="1"/>
              <a:t>16</a:t>
            </a:fld>
            <a:endParaRPr lang="en-US" altLang="ja-JP" b="0">
              <a:solidFill>
                <a:srgbClr val="A50021"/>
              </a:solidFill>
              <a:ea typeface="ＭＳ Ｐゴシック" pitchFamily="34" charset="-128"/>
            </a:endParaRPr>
          </a:p>
        </p:txBody>
      </p:sp>
      <p:sp>
        <p:nvSpPr>
          <p:cNvPr id="50179"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  </a:t>
            </a:r>
            <a:r>
              <a:rPr lang="zh-CN" altLang="en-US" sz="3600" b="0" dirty="0">
                <a:latin typeface="Times New Roman" pitchFamily="18" charset="0"/>
                <a:ea typeface="黑体" pitchFamily="2" charset="-122"/>
              </a:rPr>
              <a:t>推理的基本概念</a:t>
            </a:r>
          </a:p>
        </p:txBody>
      </p:sp>
      <p:sp>
        <p:nvSpPr>
          <p:cNvPr id="50180" name="Rectangle 3"/>
          <p:cNvSpPr>
            <a:spLocks noGrp="1" noChangeArrowheads="1"/>
          </p:cNvSpPr>
          <p:nvPr>
            <p:ph type="body" idx="1"/>
          </p:nvPr>
        </p:nvSpPr>
        <p:spPr>
          <a:xfrm>
            <a:off x="533400" y="1000125"/>
            <a:ext cx="8283575" cy="5400675"/>
          </a:xfrm>
        </p:spPr>
        <p:txBody>
          <a:bodyPr/>
          <a:lstStyle/>
          <a:p>
            <a:pPr eaLnBrk="1" hangingPunct="1">
              <a:lnSpc>
                <a:spcPct val="140000"/>
              </a:lnSpc>
              <a:buSzPct val="60000"/>
              <a:buFontTx/>
              <a:buBlip>
                <a:blip r:embed="rId3"/>
              </a:buBlip>
            </a:pPr>
            <a:r>
              <a:rPr lang="en-US" altLang="zh-CN" b="1">
                <a:latin typeface="Times New Roman" pitchFamily="18" charset="0"/>
              </a:rPr>
              <a:t>3.1.1  </a:t>
            </a:r>
            <a:r>
              <a:rPr lang="zh-CN" altLang="en-US" b="1">
                <a:latin typeface="Times New Roman" pitchFamily="18" charset="0"/>
              </a:rPr>
              <a:t>推理的定义</a:t>
            </a:r>
          </a:p>
          <a:p>
            <a:pPr eaLnBrk="1" hangingPunct="1">
              <a:lnSpc>
                <a:spcPct val="140000"/>
              </a:lnSpc>
              <a:buSzPct val="60000"/>
              <a:buFontTx/>
              <a:buBlip>
                <a:blip r:embed="rId3"/>
              </a:buBlip>
            </a:pPr>
            <a:r>
              <a:rPr lang="en-US" altLang="zh-CN" b="1">
                <a:latin typeface="Times New Roman" pitchFamily="18" charset="0"/>
              </a:rPr>
              <a:t>3.1.2  </a:t>
            </a:r>
            <a:r>
              <a:rPr lang="zh-CN" altLang="en-US" b="1">
                <a:latin typeface="Times New Roman" pitchFamily="18" charset="0"/>
              </a:rPr>
              <a:t>推理方式及其分类</a:t>
            </a:r>
          </a:p>
          <a:p>
            <a:pPr eaLnBrk="1" hangingPunct="1">
              <a:lnSpc>
                <a:spcPct val="140000"/>
              </a:lnSpc>
              <a:buSzPct val="60000"/>
              <a:buFontTx/>
              <a:buBlip>
                <a:blip r:embed="rId3"/>
              </a:buBlip>
            </a:pPr>
            <a:r>
              <a:rPr lang="en-US" altLang="zh-CN" b="1">
                <a:solidFill>
                  <a:srgbClr val="0000FF"/>
                </a:solidFill>
                <a:latin typeface="Times New Roman" pitchFamily="18" charset="0"/>
              </a:rPr>
              <a:t>3.1.3  </a:t>
            </a:r>
            <a:r>
              <a:rPr lang="zh-CN" altLang="en-US" b="1">
                <a:solidFill>
                  <a:srgbClr val="0000FF"/>
                </a:solidFill>
                <a:latin typeface="Times New Roman" pitchFamily="18" charset="0"/>
              </a:rPr>
              <a:t>推理的方向</a:t>
            </a:r>
          </a:p>
          <a:p>
            <a:pPr eaLnBrk="1" hangingPunct="1">
              <a:lnSpc>
                <a:spcPct val="140000"/>
              </a:lnSpc>
              <a:buSzPct val="60000"/>
              <a:buFontTx/>
              <a:buBlip>
                <a:blip r:embed="rId3"/>
              </a:buBlip>
            </a:pPr>
            <a:r>
              <a:rPr lang="en-US" altLang="zh-CN" b="1">
                <a:latin typeface="Times New Roman" pitchFamily="18" charset="0"/>
              </a:rPr>
              <a:t>3.1.4  </a:t>
            </a:r>
            <a:r>
              <a:rPr lang="zh-CN" altLang="en-US" b="1">
                <a:latin typeface="Times New Roman" pitchFamily="18" charset="0"/>
              </a:rPr>
              <a:t>冲突消解策略</a:t>
            </a:r>
          </a:p>
        </p:txBody>
      </p:sp>
    </p:spTree>
    <p:extLst>
      <p:ext uri="{BB962C8B-B14F-4D97-AF65-F5344CB8AC3E}">
        <p14:creationId xmlns:p14="http://schemas.microsoft.com/office/powerpoint/2010/main" val="192963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D1788AAD-3BA7-4D2D-B2C1-84BBBBB720C2}" type="slidenum">
              <a:rPr lang="ja-JP" altLang="en-US" b="0">
                <a:solidFill>
                  <a:srgbClr val="A50021"/>
                </a:solidFill>
                <a:ea typeface="ＭＳ Ｐゴシック" pitchFamily="34" charset="-128"/>
              </a:rPr>
              <a:pPr eaLnBrk="1" hangingPunct="1"/>
              <a:t>17</a:t>
            </a:fld>
            <a:endParaRPr lang="en-US" altLang="ja-JP" b="0">
              <a:solidFill>
                <a:srgbClr val="A50021"/>
              </a:solidFill>
              <a:ea typeface="ＭＳ Ｐゴシック" pitchFamily="34" charset="-128"/>
            </a:endParaRPr>
          </a:p>
        </p:txBody>
      </p:sp>
      <p:sp>
        <p:nvSpPr>
          <p:cNvPr id="3077" name="Rectangle 5"/>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graphicFrame>
        <p:nvGraphicFramePr>
          <p:cNvPr id="3074" name="Object 4"/>
          <p:cNvGraphicFramePr>
            <a:graphicFrameLocks noGrp="1" noChangeAspect="1"/>
          </p:cNvGraphicFramePr>
          <p:nvPr>
            <p:ph sz="half" idx="1"/>
          </p:nvPr>
        </p:nvGraphicFramePr>
        <p:xfrm>
          <a:off x="381000" y="1219200"/>
          <a:ext cx="3263900" cy="4572000"/>
        </p:xfrm>
        <a:graphic>
          <a:graphicData uri="http://schemas.openxmlformats.org/presentationml/2006/ole">
            <mc:AlternateContent xmlns:mc="http://schemas.openxmlformats.org/markup-compatibility/2006">
              <mc:Choice xmlns:v="urn:schemas-microsoft-com:vml" Requires="v">
                <p:oleObj spid="_x0000_s36982" name="SmartDraw" r:id="rId3" imgW="2192760" imgH="3072240" progId="SmartDraw.2">
                  <p:embed/>
                </p:oleObj>
              </mc:Choice>
              <mc:Fallback>
                <p:oleObj name="SmartDraw" r:id="rId3" imgW="2192760" imgH="307224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19200"/>
                        <a:ext cx="32639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9"/>
          <p:cNvGraphicFramePr>
            <a:graphicFrameLocks noGrp="1" noChangeAspect="1"/>
          </p:cNvGraphicFramePr>
          <p:nvPr>
            <p:ph sz="half" idx="2"/>
          </p:nvPr>
        </p:nvGraphicFramePr>
        <p:xfrm>
          <a:off x="4748213" y="2290763"/>
          <a:ext cx="4217987" cy="2808287"/>
        </p:xfrm>
        <a:graphic>
          <a:graphicData uri="http://schemas.openxmlformats.org/presentationml/2006/ole">
            <mc:AlternateContent xmlns:mc="http://schemas.openxmlformats.org/markup-compatibility/2006">
              <mc:Choice xmlns:v="urn:schemas-microsoft-com:vml" Requires="v">
                <p:oleObj spid="_x0000_s36983" name="SmartDraw" r:id="rId5" imgW="3154680" imgH="2099880" progId="SmartDraw.2">
                  <p:embed/>
                </p:oleObj>
              </mc:Choice>
              <mc:Fallback>
                <p:oleObj name="SmartDraw" r:id="rId5" imgW="3154680" imgH="2099880"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2290763"/>
                        <a:ext cx="4217987"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Line 11"/>
          <p:cNvSpPr>
            <a:spLocks noChangeShapeType="1"/>
          </p:cNvSpPr>
          <p:nvPr/>
        </p:nvSpPr>
        <p:spPr bwMode="auto">
          <a:xfrm>
            <a:off x="4191000" y="914400"/>
            <a:ext cx="0" cy="548640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0688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D10FAD28-A030-48B8-A361-B9F7D67BB560}" type="slidenum">
              <a:rPr lang="ja-JP" altLang="en-US" b="0">
                <a:solidFill>
                  <a:srgbClr val="A50021"/>
                </a:solidFill>
                <a:ea typeface="ＭＳ Ｐゴシック" pitchFamily="34" charset="-128"/>
              </a:rPr>
              <a:pPr eaLnBrk="1" hangingPunct="1"/>
              <a:t>18</a:t>
            </a:fld>
            <a:endParaRPr lang="en-US" altLang="ja-JP" b="0">
              <a:solidFill>
                <a:srgbClr val="A50021"/>
              </a:solidFill>
              <a:ea typeface="ＭＳ Ｐゴシック" pitchFamily="34" charset="-128"/>
            </a:endParaRPr>
          </a:p>
        </p:txBody>
      </p:sp>
      <p:sp>
        <p:nvSpPr>
          <p:cNvPr id="51203"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1204" name="Rectangle 3"/>
          <p:cNvSpPr>
            <a:spLocks noGrp="1" noChangeArrowheads="1"/>
          </p:cNvSpPr>
          <p:nvPr>
            <p:ph type="body" idx="1"/>
          </p:nvPr>
        </p:nvSpPr>
        <p:spPr>
          <a:xfrm>
            <a:off x="381000" y="1524000"/>
            <a:ext cx="8523288" cy="4953000"/>
          </a:xfrm>
          <a:gradFill rotWithShape="1">
            <a:gsLst>
              <a:gs pos="0">
                <a:srgbClr val="00FFFF"/>
              </a:gs>
              <a:gs pos="100000">
                <a:schemeClr val="bg1"/>
              </a:gs>
            </a:gsLst>
            <a:path path="shape">
              <a:fillToRect l="50000" t="50000" r="50000" b="5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正向推理（事实驱动推理）</a:t>
            </a:r>
            <a:r>
              <a:rPr lang="en-US" altLang="zh-CN" sz="2600" b="1"/>
              <a:t>:  </a:t>
            </a:r>
            <a:r>
              <a:rPr lang="zh-CN" altLang="en-US" sz="2600">
                <a:solidFill>
                  <a:schemeClr val="accent2"/>
                </a:solidFill>
              </a:rPr>
              <a:t>已知事实  </a:t>
            </a:r>
            <a:r>
              <a:rPr lang="zh-CN" altLang="en-US" sz="2600"/>
              <a:t>→   结论</a:t>
            </a:r>
          </a:p>
          <a:p>
            <a:pPr marL="0" indent="0" algn="just" eaLnBrk="1" hangingPunct="1">
              <a:lnSpc>
                <a:spcPct val="120000"/>
              </a:lnSpc>
              <a:buFont typeface="Wingdings" pitchFamily="2" charset="2"/>
              <a:buChar char="§"/>
            </a:pPr>
            <a:r>
              <a:rPr lang="zh-CN" altLang="en-US" sz="2600" b="1"/>
              <a:t>  基本思想</a:t>
            </a:r>
          </a:p>
          <a:p>
            <a:pPr marL="0" indent="0" algn="just" eaLnBrk="1" hangingPunct="1">
              <a:lnSpc>
                <a:spcPct val="120000"/>
              </a:lnSpc>
              <a:spcBef>
                <a:spcPct val="30000"/>
              </a:spcBef>
              <a:buFont typeface="Wingdings" pitchFamily="2" charset="2"/>
              <a:buNone/>
            </a:pPr>
            <a:r>
              <a:rPr lang="zh-CN" altLang="en-US" sz="2600">
                <a:latin typeface="Times New Roman" pitchFamily="18" charset="0"/>
              </a:rPr>
              <a:t>（</a:t>
            </a:r>
            <a:r>
              <a:rPr lang="en-US" altLang="zh-CN" sz="2600">
                <a:latin typeface="Times New Roman" pitchFamily="18" charset="0"/>
              </a:rPr>
              <a:t>1</a:t>
            </a:r>
            <a:r>
              <a:rPr lang="zh-CN" altLang="en-US" sz="2600">
                <a:latin typeface="Times New Roman" pitchFamily="18" charset="0"/>
              </a:rPr>
              <a:t>）从初始已知事实出发，在知识库</a:t>
            </a:r>
            <a:r>
              <a:rPr lang="en-US" altLang="zh-CN" sz="2600" i="1">
                <a:latin typeface="Times New Roman" pitchFamily="18" charset="0"/>
              </a:rPr>
              <a:t>KB</a:t>
            </a:r>
            <a:r>
              <a:rPr lang="zh-CN" altLang="en-US" sz="2600">
                <a:latin typeface="Times New Roman" pitchFamily="18" charset="0"/>
              </a:rPr>
              <a:t>中找出当前可适用的知识，构成可适用知识集</a:t>
            </a:r>
            <a:r>
              <a:rPr lang="en-US" altLang="zh-CN" sz="2600" i="1">
                <a:latin typeface="Times New Roman" pitchFamily="18" charset="0"/>
              </a:rPr>
              <a:t>KS</a:t>
            </a:r>
            <a:r>
              <a:rPr lang="zh-CN" altLang="en-US" sz="2600">
                <a:latin typeface="Times New Roman" pitchFamily="18" charset="0"/>
              </a:rPr>
              <a:t>。</a:t>
            </a:r>
          </a:p>
          <a:p>
            <a:pPr marL="0" indent="0" algn="just" eaLnBrk="1" hangingPunct="1">
              <a:lnSpc>
                <a:spcPct val="120000"/>
              </a:lnSpc>
              <a:spcBef>
                <a:spcPct val="30000"/>
              </a:spcBef>
              <a:buFont typeface="Wingdings" pitchFamily="2" charset="2"/>
              <a:buNone/>
            </a:pPr>
            <a:r>
              <a:rPr lang="zh-CN" altLang="en-US" sz="2600">
                <a:latin typeface="Times New Roman" pitchFamily="18" charset="0"/>
              </a:rPr>
              <a:t>（</a:t>
            </a:r>
            <a:r>
              <a:rPr lang="en-US" altLang="zh-CN" sz="2600">
                <a:latin typeface="Times New Roman" pitchFamily="18" charset="0"/>
              </a:rPr>
              <a:t>2</a:t>
            </a:r>
            <a:r>
              <a:rPr lang="zh-CN" altLang="en-US" sz="2600">
                <a:latin typeface="Times New Roman" pitchFamily="18" charset="0"/>
              </a:rPr>
              <a:t>）按某种冲突消解策略从</a:t>
            </a:r>
            <a:r>
              <a:rPr lang="en-US" altLang="zh-CN" sz="2600" i="1">
                <a:latin typeface="Times New Roman" pitchFamily="18" charset="0"/>
              </a:rPr>
              <a:t>KS</a:t>
            </a:r>
            <a:r>
              <a:rPr lang="zh-CN" altLang="en-US" sz="2600">
                <a:latin typeface="Times New Roman" pitchFamily="18" charset="0"/>
              </a:rPr>
              <a:t>中选出一条知识进行推理，并将推出的新事实加入到数据库</a:t>
            </a:r>
            <a:r>
              <a:rPr lang="en-US" altLang="zh-CN" sz="2600" i="1">
                <a:latin typeface="Times New Roman" pitchFamily="18" charset="0"/>
              </a:rPr>
              <a:t>DB</a:t>
            </a:r>
            <a:r>
              <a:rPr lang="zh-CN" altLang="en-US" sz="2600">
                <a:latin typeface="Times New Roman" pitchFamily="18" charset="0"/>
              </a:rPr>
              <a:t>中作为下一步推理的已知事实，再在</a:t>
            </a:r>
            <a:r>
              <a:rPr lang="en-US" altLang="zh-CN" sz="2600" i="1">
                <a:latin typeface="Times New Roman" pitchFamily="18" charset="0"/>
              </a:rPr>
              <a:t>KB</a:t>
            </a:r>
            <a:r>
              <a:rPr lang="zh-CN" altLang="en-US" sz="2600">
                <a:latin typeface="Times New Roman" pitchFamily="18" charset="0"/>
              </a:rPr>
              <a:t>中选取可适用知识构成</a:t>
            </a:r>
            <a:r>
              <a:rPr lang="en-US" altLang="zh-CN" sz="2600" i="1">
                <a:latin typeface="Times New Roman" pitchFamily="18" charset="0"/>
              </a:rPr>
              <a:t>KS </a:t>
            </a:r>
            <a:r>
              <a:rPr lang="zh-CN" altLang="en-US" sz="2600">
                <a:latin typeface="Times New Roman" pitchFamily="18" charset="0"/>
              </a:rPr>
              <a:t>。</a:t>
            </a:r>
          </a:p>
          <a:p>
            <a:pPr marL="0" indent="0" algn="just" eaLnBrk="1" hangingPunct="1">
              <a:lnSpc>
                <a:spcPct val="120000"/>
              </a:lnSpc>
              <a:spcBef>
                <a:spcPct val="30000"/>
              </a:spcBef>
              <a:buFont typeface="Wingdings" pitchFamily="2" charset="2"/>
              <a:buNone/>
            </a:pPr>
            <a:r>
              <a:rPr lang="zh-CN" altLang="en-US" sz="2600">
                <a:latin typeface="Times New Roman" pitchFamily="18" charset="0"/>
              </a:rPr>
              <a:t>（</a:t>
            </a:r>
            <a:r>
              <a:rPr lang="en-US" altLang="zh-CN" sz="2600">
                <a:latin typeface="Times New Roman" pitchFamily="18" charset="0"/>
              </a:rPr>
              <a:t>3</a:t>
            </a:r>
            <a:r>
              <a:rPr lang="zh-CN" altLang="en-US" sz="2600">
                <a:latin typeface="Times New Roman" pitchFamily="18" charset="0"/>
              </a:rPr>
              <a:t>）重复（</a:t>
            </a:r>
            <a:r>
              <a:rPr lang="en-US" altLang="zh-CN" sz="2600">
                <a:latin typeface="Times New Roman" pitchFamily="18" charset="0"/>
              </a:rPr>
              <a:t>2</a:t>
            </a:r>
            <a:r>
              <a:rPr lang="zh-CN" altLang="en-US" sz="2600">
                <a:latin typeface="Times New Roman" pitchFamily="18" charset="0"/>
              </a:rPr>
              <a:t>），直到求得问题的解或</a:t>
            </a:r>
            <a:r>
              <a:rPr lang="en-US" altLang="zh-CN" sz="2600" i="1">
                <a:latin typeface="Times New Roman" pitchFamily="18" charset="0"/>
              </a:rPr>
              <a:t>KB</a:t>
            </a:r>
            <a:r>
              <a:rPr lang="zh-CN" altLang="en-US" sz="2600">
                <a:latin typeface="Times New Roman" pitchFamily="18" charset="0"/>
              </a:rPr>
              <a:t>中再无可适用的知识。</a:t>
            </a:r>
          </a:p>
        </p:txBody>
      </p:sp>
      <p:sp>
        <p:nvSpPr>
          <p:cNvPr id="51205" name="Rectangle 5"/>
          <p:cNvSpPr>
            <a:spLocks noChangeArrowheads="1"/>
          </p:cNvSpPr>
          <p:nvPr/>
        </p:nvSpPr>
        <p:spPr bwMode="auto">
          <a:xfrm>
            <a:off x="457200" y="9445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1.  </a:t>
            </a:r>
            <a:r>
              <a:rPr lang="zh-CN" altLang="en-US" sz="2800">
                <a:latin typeface="Times New Roman" pitchFamily="18" charset="0"/>
              </a:rPr>
              <a:t>正向推理</a:t>
            </a:r>
          </a:p>
        </p:txBody>
      </p:sp>
    </p:spTree>
    <p:extLst>
      <p:ext uri="{BB962C8B-B14F-4D97-AF65-F5344CB8AC3E}">
        <p14:creationId xmlns:p14="http://schemas.microsoft.com/office/powerpoint/2010/main" val="263912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E6D35081-C250-4D9C-910E-B11A41470060}" type="slidenum">
              <a:rPr lang="ja-JP" altLang="en-US" b="0">
                <a:solidFill>
                  <a:srgbClr val="A50021"/>
                </a:solidFill>
                <a:ea typeface="ＭＳ Ｐゴシック" pitchFamily="34" charset="-128"/>
              </a:rPr>
              <a:pPr eaLnBrk="1" hangingPunct="1"/>
              <a:t>19</a:t>
            </a:fld>
            <a:endParaRPr lang="en-US" altLang="ja-JP" b="0">
              <a:solidFill>
                <a:srgbClr val="A50021"/>
              </a:solidFill>
              <a:ea typeface="ＭＳ Ｐゴシック" pitchFamily="34" charset="-128"/>
            </a:endParaRPr>
          </a:p>
        </p:txBody>
      </p:sp>
      <p:graphicFrame>
        <p:nvGraphicFramePr>
          <p:cNvPr id="4098" name="Object 9"/>
          <p:cNvGraphicFramePr>
            <a:graphicFrameLocks noChangeAspect="1"/>
          </p:cNvGraphicFramePr>
          <p:nvPr/>
        </p:nvGraphicFramePr>
        <p:xfrm>
          <a:off x="990600" y="0"/>
          <a:ext cx="6418263" cy="6858000"/>
        </p:xfrm>
        <a:graphic>
          <a:graphicData uri="http://schemas.openxmlformats.org/presentationml/2006/ole">
            <mc:AlternateContent xmlns:mc="http://schemas.openxmlformats.org/markup-compatibility/2006">
              <mc:Choice xmlns:v="urn:schemas-microsoft-com:vml" Requires="v">
                <p:oleObj spid="_x0000_s37948" name="SmartDraw" r:id="rId3" imgW="4867560" imgH="5201280" progId="SmartDraw.2">
                  <p:embed/>
                </p:oleObj>
              </mc:Choice>
              <mc:Fallback>
                <p:oleObj name="SmartDraw" r:id="rId3" imgW="4867560" imgH="520128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0"/>
                        <a:ext cx="64182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09600" y="2362200"/>
            <a:ext cx="7772400" cy="2019300"/>
          </a:xfrm>
          <a:noFill/>
          <a:extLst>
            <a:ext uri="{909E8E84-426E-40DD-AFC4-6F175D3DCCD1}">
              <a14:hiddenFill xmlns:a14="http://schemas.microsoft.com/office/drawing/2010/main">
                <a:solidFill>
                  <a:srgbClr val="A50021"/>
                </a:solidFill>
              </a14:hiddenFill>
            </a:ext>
          </a:extLst>
        </p:spPr>
        <p:txBody>
          <a:bodyPr/>
          <a:lstStyle/>
          <a:p>
            <a:pPr eaLnBrk="1" hangingPunct="1"/>
            <a:r>
              <a:rPr lang="zh-CN" altLang="en-US" sz="4600">
                <a:solidFill>
                  <a:schemeClr val="tx1"/>
                </a:solidFill>
                <a:latin typeface="Times New Roman" pitchFamily="18" charset="0"/>
                <a:ea typeface="黑体" pitchFamily="2" charset="-122"/>
              </a:rPr>
              <a:t>第 </a:t>
            </a:r>
            <a:r>
              <a:rPr lang="en-US" altLang="zh-CN" sz="4600">
                <a:solidFill>
                  <a:schemeClr val="tx1"/>
                </a:solidFill>
                <a:latin typeface="Times New Roman" pitchFamily="18" charset="0"/>
                <a:ea typeface="黑体" pitchFamily="2" charset="-122"/>
              </a:rPr>
              <a:t>3 </a:t>
            </a:r>
            <a:r>
              <a:rPr lang="zh-CN" altLang="en-US" sz="4600">
                <a:solidFill>
                  <a:schemeClr val="tx1"/>
                </a:solidFill>
                <a:latin typeface="Times New Roman" pitchFamily="18" charset="0"/>
                <a:ea typeface="黑体" pitchFamily="2" charset="-122"/>
              </a:rPr>
              <a:t>章   确定性推理方法</a:t>
            </a:r>
          </a:p>
        </p:txBody>
      </p:sp>
    </p:spTree>
    <p:extLst>
      <p:ext uri="{BB962C8B-B14F-4D97-AF65-F5344CB8AC3E}">
        <p14:creationId xmlns:p14="http://schemas.microsoft.com/office/powerpoint/2010/main" val="243800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9F17221-EF0C-4B85-B609-49F0436A0AFA}" type="slidenum">
              <a:rPr lang="ja-JP" altLang="en-US" b="0">
                <a:solidFill>
                  <a:srgbClr val="A50021"/>
                </a:solidFill>
                <a:ea typeface="ＭＳ Ｐゴシック" pitchFamily="34" charset="-128"/>
              </a:rPr>
              <a:pPr eaLnBrk="1" hangingPunct="1"/>
              <a:t>20</a:t>
            </a:fld>
            <a:endParaRPr lang="en-US" altLang="ja-JP" b="0">
              <a:solidFill>
                <a:srgbClr val="A50021"/>
              </a:solidFill>
              <a:ea typeface="ＭＳ Ｐゴシック" pitchFamily="34" charset="-128"/>
            </a:endParaRPr>
          </a:p>
        </p:txBody>
      </p:sp>
      <p:sp>
        <p:nvSpPr>
          <p:cNvPr id="5222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2228" name="Rectangle 3"/>
          <p:cNvSpPr>
            <a:spLocks noGrp="1" noChangeArrowheads="1"/>
          </p:cNvSpPr>
          <p:nvPr>
            <p:ph type="body" idx="1"/>
          </p:nvPr>
        </p:nvSpPr>
        <p:spPr>
          <a:xfrm>
            <a:off x="392113" y="1676400"/>
            <a:ext cx="8359775" cy="3124200"/>
          </a:xfrm>
          <a:gradFill rotWithShape="1">
            <a:gsLst>
              <a:gs pos="0">
                <a:srgbClr val="00FF00"/>
              </a:gs>
              <a:gs pos="100000">
                <a:schemeClr val="bg1"/>
              </a:gs>
            </a:gsLst>
            <a:path path="rect">
              <a:fillToRect l="100000" b="10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实现正向推理需要解决的问题：</a:t>
            </a:r>
          </a:p>
          <a:p>
            <a:pPr marL="900113" lvl="1" indent="-227013" eaLnBrk="1" hangingPunct="1">
              <a:lnSpc>
                <a:spcPct val="130000"/>
              </a:lnSpc>
              <a:buSzPct val="50000"/>
              <a:buFont typeface="Wingdings" pitchFamily="2" charset="2"/>
              <a:buChar char="l"/>
            </a:pPr>
            <a:r>
              <a:rPr lang="zh-CN" altLang="en-US" b="1"/>
              <a:t> </a:t>
            </a:r>
            <a:r>
              <a:rPr lang="zh-CN" altLang="en-US" b="1">
                <a:solidFill>
                  <a:schemeClr val="tx1"/>
                </a:solidFill>
              </a:rPr>
              <a:t>确定匹配（知识与已知事实）的方法。</a:t>
            </a:r>
            <a:endParaRPr lang="zh-CN" altLang="en-US">
              <a:solidFill>
                <a:schemeClr val="tx1"/>
              </a:solidFill>
            </a:endParaRPr>
          </a:p>
          <a:p>
            <a:pPr marL="900113" lvl="1" indent="-227013" algn="just" eaLnBrk="1" hangingPunct="1">
              <a:lnSpc>
                <a:spcPct val="130000"/>
              </a:lnSpc>
              <a:buSzPct val="50000"/>
              <a:buFont typeface="Wingdings" pitchFamily="2" charset="2"/>
              <a:buChar char="l"/>
            </a:pPr>
            <a:r>
              <a:rPr lang="zh-CN" altLang="en-US" b="1">
                <a:solidFill>
                  <a:schemeClr val="tx1"/>
                </a:solidFill>
              </a:rPr>
              <a:t> 按什么策略搜索知识库。</a:t>
            </a:r>
          </a:p>
          <a:p>
            <a:pPr marL="900113" lvl="1" indent="-227013" algn="just" eaLnBrk="1" hangingPunct="1">
              <a:lnSpc>
                <a:spcPct val="130000"/>
              </a:lnSpc>
              <a:buSzPct val="50000"/>
              <a:buFont typeface="Wingdings" pitchFamily="2" charset="2"/>
              <a:buChar char="l"/>
            </a:pPr>
            <a:r>
              <a:rPr lang="zh-CN" altLang="en-US" b="1">
                <a:solidFill>
                  <a:schemeClr val="tx1"/>
                </a:solidFill>
              </a:rPr>
              <a:t> 冲突消解策略。</a:t>
            </a:r>
          </a:p>
          <a:p>
            <a:pPr marL="0" indent="0" algn="just" eaLnBrk="1" hangingPunct="1">
              <a:lnSpc>
                <a:spcPct val="120000"/>
              </a:lnSpc>
              <a:buFont typeface="Wingdings" pitchFamily="2" charset="2"/>
              <a:buChar char="§"/>
            </a:pPr>
            <a:r>
              <a:rPr lang="zh-CN" altLang="en-US" sz="2600" b="1"/>
              <a:t> 正向推理简单，易实现，但目的性不强，效率低。</a:t>
            </a:r>
            <a:endParaRPr lang="zh-CN" altLang="en-US" sz="2600"/>
          </a:p>
        </p:txBody>
      </p:sp>
      <p:sp>
        <p:nvSpPr>
          <p:cNvPr id="52229" name="Rectangle 4"/>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1.  </a:t>
            </a:r>
            <a:r>
              <a:rPr lang="zh-CN" altLang="en-US" sz="2800">
                <a:latin typeface="Times New Roman" pitchFamily="18" charset="0"/>
              </a:rPr>
              <a:t>正向推理</a:t>
            </a:r>
          </a:p>
        </p:txBody>
      </p:sp>
    </p:spTree>
    <p:extLst>
      <p:ext uri="{BB962C8B-B14F-4D97-AF65-F5344CB8AC3E}">
        <p14:creationId xmlns:p14="http://schemas.microsoft.com/office/powerpoint/2010/main" val="196204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782C12D3-654E-4D8D-9081-C2ABCE0A675B}" type="slidenum">
              <a:rPr lang="ja-JP" altLang="en-US" b="0">
                <a:solidFill>
                  <a:srgbClr val="A50021"/>
                </a:solidFill>
                <a:ea typeface="ＭＳ Ｐゴシック" pitchFamily="34" charset="-128"/>
              </a:rPr>
              <a:pPr eaLnBrk="1" hangingPunct="1"/>
              <a:t>21</a:t>
            </a:fld>
            <a:endParaRPr lang="en-US" altLang="ja-JP" b="0">
              <a:solidFill>
                <a:srgbClr val="A50021"/>
              </a:solidFill>
              <a:ea typeface="ＭＳ Ｐゴシック" pitchFamily="34" charset="-128"/>
            </a:endParaRPr>
          </a:p>
        </p:txBody>
      </p:sp>
      <p:sp>
        <p:nvSpPr>
          <p:cNvPr id="53251"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3252" name="Rectangle 3"/>
          <p:cNvSpPr>
            <a:spLocks noGrp="1" noChangeArrowheads="1"/>
          </p:cNvSpPr>
          <p:nvPr>
            <p:ph type="body" idx="1"/>
          </p:nvPr>
        </p:nvSpPr>
        <p:spPr>
          <a:xfrm>
            <a:off x="381000" y="1609725"/>
            <a:ext cx="8382000" cy="4638675"/>
          </a:xfrm>
          <a:gradFill rotWithShape="1">
            <a:gsLst>
              <a:gs pos="0">
                <a:srgbClr val="00FFFF"/>
              </a:gs>
              <a:gs pos="100000">
                <a:schemeClr val="bg1"/>
              </a:gs>
            </a:gsLst>
            <a:path path="shape">
              <a:fillToRect l="50000" t="50000" r="50000" b="50000"/>
            </a:path>
          </a:gradFill>
          <a:ln>
            <a:solidFill>
              <a:schemeClr val="folHlink"/>
            </a:solidFill>
            <a:miter lim="800000"/>
            <a:headEnd/>
            <a:tailEnd/>
          </a:ln>
        </p:spPr>
        <p:txBody>
          <a:bodyPr/>
          <a:lstStyle/>
          <a:p>
            <a:pPr marL="0" indent="0" algn="just" eaLnBrk="1" hangingPunct="1">
              <a:lnSpc>
                <a:spcPct val="90000"/>
              </a:lnSpc>
              <a:buSzPct val="50000"/>
              <a:buFont typeface="Wingdings" pitchFamily="2" charset="2"/>
              <a:buChar char="n"/>
            </a:pPr>
            <a:r>
              <a:rPr lang="en-US" altLang="zh-CN" sz="2600" b="1"/>
              <a:t>  </a:t>
            </a:r>
            <a:r>
              <a:rPr lang="zh-CN" altLang="en-US" sz="2600" b="1"/>
              <a:t>逆向推理（目标驱动推理）：</a:t>
            </a:r>
            <a:r>
              <a:rPr lang="zh-CN" altLang="en-US" sz="2600"/>
              <a:t>以</a:t>
            </a:r>
            <a:r>
              <a:rPr lang="zh-CN" altLang="en-US" sz="2600">
                <a:solidFill>
                  <a:schemeClr val="accent2"/>
                </a:solidFill>
              </a:rPr>
              <a:t>某个假设目标</a:t>
            </a:r>
            <a:r>
              <a:rPr lang="zh-CN" altLang="en-US" sz="2600"/>
              <a:t>作为出发点。</a:t>
            </a:r>
            <a:r>
              <a:rPr lang="zh-CN" altLang="en-US" sz="2600" b="1"/>
              <a:t> </a:t>
            </a:r>
          </a:p>
          <a:p>
            <a:pPr marL="0" indent="0" algn="just" eaLnBrk="1" hangingPunct="1">
              <a:lnSpc>
                <a:spcPct val="90000"/>
              </a:lnSpc>
              <a:buFont typeface="Wingdings" pitchFamily="2" charset="2"/>
              <a:buChar char="§"/>
            </a:pPr>
            <a:r>
              <a:rPr lang="zh-CN" altLang="en-US" sz="2600" b="1"/>
              <a:t>  基本思想：</a:t>
            </a:r>
          </a:p>
          <a:p>
            <a:pPr marL="0" indent="0" algn="just" eaLnBrk="1" hangingPunct="1">
              <a:lnSpc>
                <a:spcPct val="90000"/>
              </a:lnSpc>
              <a:buClr>
                <a:srgbClr val="0000FF"/>
              </a:buClr>
              <a:buSzPct val="70000"/>
              <a:buFont typeface="Wingdings" pitchFamily="2" charset="2"/>
              <a:buChar char="Ø"/>
            </a:pPr>
            <a:r>
              <a:rPr lang="zh-CN" altLang="en-US" sz="2600"/>
              <a:t> 选定一个假设目标。</a:t>
            </a:r>
          </a:p>
          <a:p>
            <a:pPr marL="0" indent="0" algn="just" eaLnBrk="1" hangingPunct="1">
              <a:lnSpc>
                <a:spcPct val="90000"/>
              </a:lnSpc>
              <a:buClr>
                <a:srgbClr val="0000FF"/>
              </a:buClr>
              <a:buSzPct val="70000"/>
              <a:buFont typeface="Wingdings" pitchFamily="2" charset="2"/>
              <a:buChar char="Ø"/>
            </a:pPr>
            <a:r>
              <a:rPr lang="zh-CN" altLang="en-US" sz="2600"/>
              <a:t> 寻找支持该假设的证据，若所需的证据都能找到，则原假设成立；若无论如何都找不到所需要的证据，说明原假设不成立的；为此需要另作新的假设。</a:t>
            </a:r>
          </a:p>
          <a:p>
            <a:pPr marL="0" indent="0" algn="just" eaLnBrk="1" hangingPunct="1">
              <a:lnSpc>
                <a:spcPct val="90000"/>
              </a:lnSpc>
              <a:buFont typeface="Wingdings" pitchFamily="2" charset="2"/>
              <a:buChar char="§"/>
            </a:pPr>
            <a:r>
              <a:rPr lang="zh-CN" altLang="en-US" sz="2600" b="1"/>
              <a:t>  主要优点：</a:t>
            </a:r>
            <a:r>
              <a:rPr lang="zh-CN" altLang="en-US" sz="2600"/>
              <a:t>不必使用与目标无关的知识，目的性强，同时它还有利于向用户提供解释。</a:t>
            </a:r>
          </a:p>
          <a:p>
            <a:pPr marL="0" indent="0" algn="just" eaLnBrk="1" hangingPunct="1">
              <a:lnSpc>
                <a:spcPct val="90000"/>
              </a:lnSpc>
              <a:buFont typeface="Wingdings" pitchFamily="2" charset="2"/>
              <a:buChar char="§"/>
            </a:pPr>
            <a:r>
              <a:rPr lang="zh-CN" altLang="en-US" sz="2600" b="1"/>
              <a:t>  主要缺点：</a:t>
            </a:r>
            <a:r>
              <a:rPr lang="zh-CN" altLang="en-US" sz="2600"/>
              <a:t>起始目标的选择有盲目性。</a:t>
            </a:r>
            <a:endParaRPr lang="zh-CN" altLang="en-US" sz="2600" b="1"/>
          </a:p>
        </p:txBody>
      </p:sp>
      <p:sp>
        <p:nvSpPr>
          <p:cNvPr id="53253" name="Rectangle 5"/>
          <p:cNvSpPr>
            <a:spLocks noChangeArrowheads="1"/>
          </p:cNvSpPr>
          <p:nvPr/>
        </p:nvSpPr>
        <p:spPr bwMode="auto">
          <a:xfrm>
            <a:off x="381000" y="9445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2.  </a:t>
            </a:r>
            <a:r>
              <a:rPr lang="zh-CN" altLang="en-US" sz="2800">
                <a:latin typeface="Times New Roman" pitchFamily="18" charset="0"/>
              </a:rPr>
              <a:t>逆向推理</a:t>
            </a:r>
          </a:p>
        </p:txBody>
      </p:sp>
    </p:spTree>
    <p:extLst>
      <p:ext uri="{BB962C8B-B14F-4D97-AF65-F5344CB8AC3E}">
        <p14:creationId xmlns:p14="http://schemas.microsoft.com/office/powerpoint/2010/main" val="380126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32B1FFC-1E62-4E17-91AD-F9C968636C2E}" type="slidenum">
              <a:rPr lang="ja-JP" altLang="en-US" b="0">
                <a:solidFill>
                  <a:srgbClr val="A50021"/>
                </a:solidFill>
                <a:ea typeface="ＭＳ Ｐゴシック" pitchFamily="34" charset="-128"/>
              </a:rPr>
              <a:pPr eaLnBrk="1" hangingPunct="1"/>
              <a:t>22</a:t>
            </a:fld>
            <a:endParaRPr lang="en-US" altLang="ja-JP" b="0">
              <a:solidFill>
                <a:srgbClr val="A50021"/>
              </a:solidFill>
              <a:ea typeface="ＭＳ Ｐゴシック" pitchFamily="34" charset="-128"/>
            </a:endParaRPr>
          </a:p>
        </p:txBody>
      </p:sp>
      <p:pic>
        <p:nvPicPr>
          <p:cNvPr id="542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6567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03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EE1442B-DFA9-4C65-A199-F3D2A2A28242}" type="slidenum">
              <a:rPr lang="ja-JP" altLang="en-US" b="0">
                <a:solidFill>
                  <a:srgbClr val="A50021"/>
                </a:solidFill>
                <a:ea typeface="ＭＳ Ｐゴシック" pitchFamily="34" charset="-128"/>
              </a:rPr>
              <a:pPr eaLnBrk="1" hangingPunct="1"/>
              <a:t>23</a:t>
            </a:fld>
            <a:endParaRPr lang="en-US" altLang="ja-JP" b="0">
              <a:solidFill>
                <a:srgbClr val="A50021"/>
              </a:solidFill>
              <a:ea typeface="ＭＳ Ｐゴシック" pitchFamily="34" charset="-128"/>
            </a:endParaRPr>
          </a:p>
        </p:txBody>
      </p:sp>
      <p:sp>
        <p:nvSpPr>
          <p:cNvPr id="55299"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5300" name="Rectangle 3"/>
          <p:cNvSpPr>
            <a:spLocks noGrp="1" noChangeArrowheads="1"/>
          </p:cNvSpPr>
          <p:nvPr>
            <p:ph type="body" idx="1"/>
          </p:nvPr>
        </p:nvSpPr>
        <p:spPr>
          <a:xfrm>
            <a:off x="392113" y="1600200"/>
            <a:ext cx="8359775" cy="4419600"/>
          </a:xfrm>
          <a:gradFill rotWithShape="1">
            <a:gsLst>
              <a:gs pos="0">
                <a:srgbClr val="FFFF00"/>
              </a:gs>
              <a:gs pos="100000">
                <a:schemeClr val="bg1"/>
              </a:gs>
            </a:gsLst>
            <a:path path="rect">
              <a:fillToRect l="100000" t="10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500" b="1"/>
              <a:t> </a:t>
            </a:r>
            <a:r>
              <a:rPr lang="zh-CN" altLang="en-US" sz="2500" b="1"/>
              <a:t>逆向推理需要解决的问题：</a:t>
            </a:r>
          </a:p>
          <a:p>
            <a:pPr marL="900113" lvl="1" indent="-227013" eaLnBrk="1" hangingPunct="1">
              <a:lnSpc>
                <a:spcPct val="130000"/>
              </a:lnSpc>
              <a:buClr>
                <a:srgbClr val="0000FF"/>
              </a:buClr>
              <a:buSzPct val="50000"/>
              <a:buFont typeface="Wingdings" pitchFamily="2" charset="2"/>
              <a:buChar char="u"/>
            </a:pPr>
            <a:r>
              <a:rPr lang="zh-CN" altLang="en-US" sz="2400" b="1"/>
              <a:t> 如何判断一个假设是否是证据？</a:t>
            </a:r>
            <a:endParaRPr lang="zh-CN" altLang="en-US" sz="2400"/>
          </a:p>
          <a:p>
            <a:pPr marL="900113" lvl="1" indent="-227013" algn="just" eaLnBrk="1" hangingPunct="1">
              <a:lnSpc>
                <a:spcPct val="130000"/>
              </a:lnSpc>
              <a:buClr>
                <a:srgbClr val="0000FF"/>
              </a:buClr>
              <a:buSzPct val="50000"/>
              <a:buFont typeface="Wingdings" pitchFamily="2" charset="2"/>
              <a:buChar char="u"/>
            </a:pPr>
            <a:r>
              <a:rPr lang="zh-CN" altLang="en-US" sz="2400" b="1"/>
              <a:t> 当导出假设的知识有多条时，如何确定先选哪一条？</a:t>
            </a:r>
            <a:r>
              <a:rPr lang="zh-CN" altLang="en-US" sz="2400"/>
              <a:t> </a:t>
            </a:r>
            <a:endParaRPr lang="zh-CN" altLang="en-US" sz="2400" b="1"/>
          </a:p>
          <a:p>
            <a:pPr marL="900113" lvl="1" indent="-227013" algn="just" eaLnBrk="1" hangingPunct="1">
              <a:lnSpc>
                <a:spcPct val="130000"/>
              </a:lnSpc>
              <a:buClr>
                <a:srgbClr val="0000FF"/>
              </a:buClr>
              <a:buSzPct val="50000"/>
              <a:buFont typeface="Wingdings" pitchFamily="2" charset="2"/>
              <a:buChar char="u"/>
            </a:pPr>
            <a:r>
              <a:rPr lang="zh-CN" altLang="en-US" sz="2400" b="1"/>
              <a:t>一条知识的运用条件一般都有多个，当其中的一个经验证成立后，如何自动地换为对另一个的验证？</a:t>
            </a:r>
          </a:p>
          <a:p>
            <a:pPr marL="900113" lvl="1" indent="-227013" algn="just" eaLnBrk="1" hangingPunct="1">
              <a:lnSpc>
                <a:spcPct val="130000"/>
              </a:lnSpc>
              <a:buClr>
                <a:srgbClr val="0000FF"/>
              </a:buClr>
              <a:buSzPct val="50000"/>
              <a:buFont typeface="Wingdings" pitchFamily="2" charset="2"/>
              <a:buChar char="u"/>
            </a:pPr>
            <a:r>
              <a:rPr lang="zh-CN" altLang="en-US"/>
              <a:t> </a:t>
            </a:r>
            <a:r>
              <a:rPr lang="en-US" altLang="zh-CN"/>
              <a:t>……..</a:t>
            </a:r>
            <a:endParaRPr lang="en-US" altLang="zh-CN" sz="2500" b="1"/>
          </a:p>
          <a:p>
            <a:pPr marL="0" indent="0" algn="just" eaLnBrk="1" hangingPunct="1">
              <a:lnSpc>
                <a:spcPct val="120000"/>
              </a:lnSpc>
              <a:buFont typeface="Wingdings" pitchFamily="2" charset="2"/>
              <a:buChar char="§"/>
            </a:pPr>
            <a:r>
              <a:rPr lang="en-US" altLang="zh-CN" sz="2500" b="1"/>
              <a:t> </a:t>
            </a:r>
            <a:r>
              <a:rPr lang="zh-CN" altLang="en-US" sz="2500" b="1"/>
              <a:t>逆向推理：目的性强，利于向用户提供解释，但选择初始目标时具有盲目性，比正向推理复杂。</a:t>
            </a:r>
          </a:p>
        </p:txBody>
      </p:sp>
      <p:sp>
        <p:nvSpPr>
          <p:cNvPr id="55301" name="Rectangle 4"/>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2.  </a:t>
            </a:r>
            <a:r>
              <a:rPr lang="zh-CN" altLang="en-US" sz="2800">
                <a:latin typeface="Times New Roman" pitchFamily="18" charset="0"/>
              </a:rPr>
              <a:t>逆向推理</a:t>
            </a:r>
          </a:p>
        </p:txBody>
      </p:sp>
    </p:spTree>
    <p:extLst>
      <p:ext uri="{BB962C8B-B14F-4D97-AF65-F5344CB8AC3E}">
        <p14:creationId xmlns:p14="http://schemas.microsoft.com/office/powerpoint/2010/main" val="1974053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F2B5DDCD-6EB1-4B1D-870E-E3B3179B3603}" type="slidenum">
              <a:rPr lang="ja-JP" altLang="en-US" b="0">
                <a:solidFill>
                  <a:srgbClr val="A50021"/>
                </a:solidFill>
                <a:ea typeface="ＭＳ Ｐゴシック" pitchFamily="34" charset="-128"/>
              </a:rPr>
              <a:pPr eaLnBrk="1" hangingPunct="1"/>
              <a:t>24</a:t>
            </a:fld>
            <a:endParaRPr lang="en-US" altLang="ja-JP" b="0">
              <a:solidFill>
                <a:srgbClr val="A50021"/>
              </a:solidFill>
              <a:ea typeface="ＭＳ Ｐゴシック" pitchFamily="34" charset="-128"/>
            </a:endParaRPr>
          </a:p>
        </p:txBody>
      </p:sp>
      <p:sp>
        <p:nvSpPr>
          <p:cNvPr id="56323"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6324" name="Rectangle 3"/>
          <p:cNvSpPr>
            <a:spLocks noGrp="1" noChangeArrowheads="1"/>
          </p:cNvSpPr>
          <p:nvPr>
            <p:ph type="body" idx="1"/>
          </p:nvPr>
        </p:nvSpPr>
        <p:spPr>
          <a:xfrm>
            <a:off x="304800" y="1371600"/>
            <a:ext cx="8610600" cy="5257800"/>
          </a:xfrm>
          <a:gradFill rotWithShape="1">
            <a:gsLst>
              <a:gs pos="0">
                <a:srgbClr val="00FFFF"/>
              </a:gs>
              <a:gs pos="100000">
                <a:schemeClr val="bg1"/>
              </a:gs>
            </a:gsLst>
            <a:path path="shape">
              <a:fillToRect l="50000" t="50000" r="50000" b="50000"/>
            </a:path>
          </a:gradFill>
          <a:ln>
            <a:solidFill>
              <a:schemeClr val="folHlink"/>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正向推理</a:t>
            </a:r>
            <a:r>
              <a:rPr lang="en-US" altLang="zh-CN" sz="2600" b="1"/>
              <a:t>:  </a:t>
            </a:r>
            <a:r>
              <a:rPr lang="zh-CN" altLang="en-US" sz="2600"/>
              <a:t>盲目、效率低。</a:t>
            </a:r>
          </a:p>
          <a:p>
            <a:pPr marL="0" indent="0" algn="just" eaLnBrk="1" hangingPunct="1">
              <a:lnSpc>
                <a:spcPct val="120000"/>
              </a:lnSpc>
              <a:buFont typeface="Wingdings" pitchFamily="2" charset="2"/>
              <a:buChar char="§"/>
            </a:pPr>
            <a:r>
              <a:rPr lang="zh-CN" altLang="en-US" sz="2600" b="1"/>
              <a:t>  逆向推理</a:t>
            </a:r>
            <a:r>
              <a:rPr lang="en-US" altLang="zh-CN" sz="2600" b="1"/>
              <a:t>: </a:t>
            </a:r>
            <a:r>
              <a:rPr lang="zh-CN" altLang="en-US" sz="2600"/>
              <a:t>若提出的假设目标不符合实际，会降低效率。</a:t>
            </a:r>
          </a:p>
          <a:p>
            <a:pPr marL="0" indent="0" algn="just" eaLnBrk="1" hangingPunct="1">
              <a:lnSpc>
                <a:spcPct val="120000"/>
              </a:lnSpc>
              <a:buFont typeface="Wingdings" pitchFamily="2" charset="2"/>
              <a:buChar char="§"/>
            </a:pPr>
            <a:r>
              <a:rPr lang="zh-CN" altLang="en-US" sz="2600" b="1">
                <a:latin typeface="宋体" pitchFamily="2" charset="-122"/>
              </a:rPr>
              <a:t> 正反向混合推理：</a:t>
            </a:r>
          </a:p>
          <a:p>
            <a:pPr marL="0" indent="0" algn="just" eaLnBrk="1" hangingPunct="1">
              <a:lnSpc>
                <a:spcPct val="120000"/>
              </a:lnSpc>
              <a:buFont typeface="Wingdings" pitchFamily="2" charset="2"/>
              <a:buNone/>
            </a:pPr>
            <a:r>
              <a:rPr lang="zh-CN" altLang="en-US" sz="2600">
                <a:latin typeface="Times New Roman" pitchFamily="18" charset="0"/>
              </a:rPr>
              <a:t>（</a:t>
            </a:r>
            <a:r>
              <a:rPr lang="en-US" altLang="zh-CN" sz="2600">
                <a:latin typeface="Times New Roman" pitchFamily="18" charset="0"/>
              </a:rPr>
              <a:t>1</a:t>
            </a:r>
            <a:r>
              <a:rPr lang="zh-CN" altLang="en-US" sz="2600">
                <a:latin typeface="Times New Roman" pitchFamily="18" charset="0"/>
              </a:rPr>
              <a:t>）</a:t>
            </a:r>
            <a:r>
              <a:rPr lang="zh-CN" altLang="en-US" sz="2600" b="1"/>
              <a:t>先正向后逆向：</a:t>
            </a:r>
            <a:r>
              <a:rPr lang="zh-CN" altLang="en-US" sz="2400">
                <a:latin typeface="宋体" pitchFamily="2" charset="-122"/>
              </a:rPr>
              <a:t>先进行正向推理，帮助选择某个目标，即从已知事实演绎出部分结果，然后再用逆向推理证实该目标或提高其可信度；</a:t>
            </a:r>
          </a:p>
          <a:p>
            <a:pPr marL="0" indent="0" algn="just" eaLnBrk="1" hangingPunct="1">
              <a:lnSpc>
                <a:spcPct val="120000"/>
              </a:lnSpc>
              <a:spcBef>
                <a:spcPct val="0"/>
              </a:spcBef>
              <a:buFont typeface="Wingdings" pitchFamily="2" charset="2"/>
              <a:buNone/>
            </a:pPr>
            <a:r>
              <a:rPr lang="zh-CN" altLang="en-US" sz="2600">
                <a:latin typeface="Times New Roman" pitchFamily="18" charset="0"/>
              </a:rPr>
              <a:t>（</a:t>
            </a:r>
            <a:r>
              <a:rPr lang="en-US" altLang="zh-CN" sz="2600">
                <a:latin typeface="Times New Roman" pitchFamily="18" charset="0"/>
              </a:rPr>
              <a:t>2</a:t>
            </a:r>
            <a:r>
              <a:rPr lang="zh-CN" altLang="en-US" sz="2600">
                <a:latin typeface="Times New Roman" pitchFamily="18" charset="0"/>
              </a:rPr>
              <a:t>）</a:t>
            </a:r>
            <a:r>
              <a:rPr lang="zh-CN" altLang="en-US" sz="2600" b="1"/>
              <a:t>先逆向后正向：</a:t>
            </a:r>
            <a:r>
              <a:rPr lang="zh-CN" altLang="en-US" sz="2400">
                <a:latin typeface="宋体" pitchFamily="2" charset="-122"/>
              </a:rPr>
              <a:t>先假设一个目标进行逆向推理，然后再利用逆向推理中得到的信息进行正向推理，以推出更多的结论。</a:t>
            </a:r>
          </a:p>
        </p:txBody>
      </p:sp>
      <p:sp>
        <p:nvSpPr>
          <p:cNvPr id="56325" name="Rectangle 4"/>
          <p:cNvSpPr>
            <a:spLocks noChangeArrowheads="1"/>
          </p:cNvSpPr>
          <p:nvPr/>
        </p:nvSpPr>
        <p:spPr bwMode="auto">
          <a:xfrm>
            <a:off x="304800" y="8524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3.  </a:t>
            </a:r>
            <a:r>
              <a:rPr lang="zh-CN" altLang="en-US" sz="2800">
                <a:latin typeface="Times New Roman" pitchFamily="18" charset="0"/>
              </a:rPr>
              <a:t>混合推理</a:t>
            </a:r>
          </a:p>
        </p:txBody>
      </p:sp>
    </p:spTree>
    <p:extLst>
      <p:ext uri="{BB962C8B-B14F-4D97-AF65-F5344CB8AC3E}">
        <p14:creationId xmlns:p14="http://schemas.microsoft.com/office/powerpoint/2010/main" val="105163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85D5BAB-095E-4B0A-A365-7EAB2D9792C3}" type="slidenum">
              <a:rPr lang="ja-JP" altLang="en-US" b="0">
                <a:solidFill>
                  <a:srgbClr val="A50021"/>
                </a:solidFill>
                <a:ea typeface="ＭＳ Ｐゴシック" pitchFamily="34" charset="-128"/>
              </a:rPr>
              <a:pPr eaLnBrk="1" hangingPunct="1"/>
              <a:t>25</a:t>
            </a:fld>
            <a:endParaRPr lang="en-US" altLang="ja-JP" b="0">
              <a:solidFill>
                <a:srgbClr val="A50021"/>
              </a:solidFill>
              <a:ea typeface="ＭＳ Ｐゴシック" pitchFamily="34" charset="-128"/>
            </a:endParaRP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63550"/>
            <a:ext cx="57912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10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6E3C8448-07F2-4F44-AC21-10231C7CC951}" type="slidenum">
              <a:rPr lang="ja-JP" altLang="en-US" b="0">
                <a:solidFill>
                  <a:srgbClr val="A50021"/>
                </a:solidFill>
                <a:ea typeface="ＭＳ Ｐゴシック" pitchFamily="34" charset="-128"/>
              </a:rPr>
              <a:pPr eaLnBrk="1" hangingPunct="1"/>
              <a:t>26</a:t>
            </a:fld>
            <a:endParaRPr lang="en-US" altLang="ja-JP" b="0">
              <a:solidFill>
                <a:srgbClr val="A50021"/>
              </a:solidFill>
              <a:ea typeface="ＭＳ Ｐゴシック" pitchFamily="34" charset="-128"/>
            </a:endParaRPr>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5738"/>
            <a:ext cx="6629400" cy="659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804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8719417-388E-4E09-8B31-FD824AA51820}" type="slidenum">
              <a:rPr lang="ja-JP" altLang="en-US" b="0">
                <a:solidFill>
                  <a:srgbClr val="A50021"/>
                </a:solidFill>
                <a:ea typeface="ＭＳ Ｐゴシック" pitchFamily="34" charset="-128"/>
              </a:rPr>
              <a:pPr eaLnBrk="1" hangingPunct="1"/>
              <a:t>27</a:t>
            </a:fld>
            <a:endParaRPr lang="en-US" altLang="ja-JP" b="0">
              <a:solidFill>
                <a:srgbClr val="A50021"/>
              </a:solidFill>
              <a:ea typeface="ＭＳ Ｐゴシック" pitchFamily="34" charset="-128"/>
            </a:endParaRPr>
          </a:p>
        </p:txBody>
      </p:sp>
      <p:sp>
        <p:nvSpPr>
          <p:cNvPr id="59395" name="Rectangle 3"/>
          <p:cNvSpPr>
            <a:spLocks noGrp="1" noChangeArrowheads="1"/>
          </p:cNvSpPr>
          <p:nvPr>
            <p:ph type="body" idx="1"/>
          </p:nvPr>
        </p:nvSpPr>
        <p:spPr>
          <a:xfrm>
            <a:off x="381000" y="1676400"/>
            <a:ext cx="8512175" cy="4495800"/>
          </a:xfrm>
          <a:solidFill>
            <a:srgbClr val="FFFFFF"/>
          </a:solidFill>
          <a:ln>
            <a:solidFill>
              <a:schemeClr val="folHlink"/>
            </a:solidFill>
            <a:miter lim="800000"/>
            <a:headEnd/>
            <a:tailEnd/>
          </a:ln>
        </p:spPr>
        <p:txBody>
          <a:bodyPr/>
          <a:lstStyle/>
          <a:p>
            <a:pPr marL="0" indent="0" algn="just" eaLnBrk="1" hangingPunct="1">
              <a:lnSpc>
                <a:spcPct val="120000"/>
              </a:lnSpc>
              <a:buSzPct val="50000"/>
              <a:buFont typeface="Wingdings" pitchFamily="2" charset="2"/>
              <a:buChar char="n"/>
            </a:pPr>
            <a:r>
              <a:rPr lang="en-US" altLang="zh-CN" sz="2500"/>
              <a:t>  </a:t>
            </a:r>
            <a:r>
              <a:rPr lang="zh-CN" altLang="en-US" sz="2500" b="1"/>
              <a:t>双向推理</a:t>
            </a:r>
            <a:r>
              <a:rPr lang="zh-CN" altLang="en-US" sz="2500"/>
              <a:t>：正向推理与逆向推理同时进行，且在推理过程中的某一步骤上“</a:t>
            </a:r>
            <a:r>
              <a:rPr lang="zh-CN" altLang="en-US" sz="2500" b="1">
                <a:solidFill>
                  <a:schemeClr val="accent2"/>
                </a:solidFill>
              </a:rPr>
              <a:t>碰头</a:t>
            </a:r>
            <a:r>
              <a:rPr lang="zh-CN" altLang="en-US" sz="2500"/>
              <a:t>”的一种推理。</a:t>
            </a:r>
          </a:p>
        </p:txBody>
      </p:sp>
      <p:grpSp>
        <p:nvGrpSpPr>
          <p:cNvPr id="59396" name="Group 11"/>
          <p:cNvGrpSpPr>
            <a:grpSpLocks/>
          </p:cNvGrpSpPr>
          <p:nvPr/>
        </p:nvGrpSpPr>
        <p:grpSpPr bwMode="auto">
          <a:xfrm>
            <a:off x="990600" y="2968625"/>
            <a:ext cx="7162800" cy="2914650"/>
            <a:chOff x="816" y="2256"/>
            <a:chExt cx="4272" cy="1333"/>
          </a:xfrm>
        </p:grpSpPr>
        <p:sp>
          <p:nvSpPr>
            <p:cNvPr id="59400" name="Text Box 5"/>
            <p:cNvSpPr txBox="1">
              <a:spLocks noChangeArrowheads="1"/>
            </p:cNvSpPr>
            <p:nvPr/>
          </p:nvSpPr>
          <p:spPr bwMode="auto">
            <a:xfrm>
              <a:off x="816" y="2256"/>
              <a:ext cx="4272" cy="1333"/>
            </a:xfrm>
            <a:prstGeom prst="rect">
              <a:avLst/>
            </a:prstGeom>
            <a:solidFill>
              <a:srgbClr val="CCFFFF"/>
            </a:solidFill>
            <a:ln w="9525">
              <a:solidFill>
                <a:srgbClr val="0000FF"/>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30000"/>
                </a:lnSpc>
              </a:pPr>
              <a:endParaRPr lang="en-US" altLang="zh-CN" sz="2400"/>
            </a:p>
            <a:p>
              <a:pPr eaLnBrk="1" hangingPunct="1">
                <a:lnSpc>
                  <a:spcPct val="100000"/>
                </a:lnSpc>
                <a:spcBef>
                  <a:spcPct val="50000"/>
                </a:spcBef>
              </a:pPr>
              <a:endParaRPr lang="en-US" altLang="zh-CN" sz="2400">
                <a:solidFill>
                  <a:srgbClr val="0000FF"/>
                </a:solidFill>
              </a:endParaRPr>
            </a:p>
            <a:p>
              <a:pPr eaLnBrk="1" hangingPunct="1">
                <a:lnSpc>
                  <a:spcPct val="100000"/>
                </a:lnSpc>
                <a:spcBef>
                  <a:spcPct val="30000"/>
                </a:spcBef>
              </a:pPr>
              <a:endParaRPr lang="en-US" altLang="zh-CN" sz="2400">
                <a:solidFill>
                  <a:srgbClr val="0000FF"/>
                </a:solidFill>
              </a:endParaRPr>
            </a:p>
            <a:p>
              <a:pPr eaLnBrk="1" hangingPunct="1">
                <a:lnSpc>
                  <a:spcPct val="100000"/>
                </a:lnSpc>
                <a:spcBef>
                  <a:spcPct val="30000"/>
                </a:spcBef>
              </a:pPr>
              <a:r>
                <a:rPr lang="zh-CN" altLang="en-US" sz="2400"/>
                <a:t>已知事实                                                    假设目标</a:t>
              </a:r>
            </a:p>
            <a:p>
              <a:pPr eaLnBrk="1" hangingPunct="1">
                <a:lnSpc>
                  <a:spcPct val="100000"/>
                </a:lnSpc>
                <a:spcBef>
                  <a:spcPct val="50000"/>
                </a:spcBef>
              </a:pPr>
              <a:endParaRPr lang="zh-CN" altLang="en-US" sz="2400"/>
            </a:p>
            <a:p>
              <a:pPr eaLnBrk="1" hangingPunct="1">
                <a:lnSpc>
                  <a:spcPct val="100000"/>
                </a:lnSpc>
                <a:spcBef>
                  <a:spcPct val="50000"/>
                </a:spcBef>
              </a:pPr>
              <a:endParaRPr lang="zh-CN" altLang="en-US" sz="2400"/>
            </a:p>
            <a:p>
              <a:pPr eaLnBrk="1" hangingPunct="1">
                <a:lnSpc>
                  <a:spcPct val="30000"/>
                </a:lnSpc>
              </a:pPr>
              <a:endParaRPr lang="en-US" altLang="zh-CN" sz="2400">
                <a:solidFill>
                  <a:srgbClr val="0000FF"/>
                </a:solidFill>
              </a:endParaRPr>
            </a:p>
          </p:txBody>
        </p:sp>
        <p:sp>
          <p:nvSpPr>
            <p:cNvPr id="59401" name="AutoShape 6"/>
            <p:cNvSpPr>
              <a:spLocks noChangeArrowheads="1"/>
            </p:cNvSpPr>
            <p:nvPr/>
          </p:nvSpPr>
          <p:spPr bwMode="auto">
            <a:xfrm rot="10800000">
              <a:off x="2928" y="2736"/>
              <a:ext cx="1152" cy="336"/>
            </a:xfrm>
            <a:custGeom>
              <a:avLst/>
              <a:gdLst>
                <a:gd name="T0" fmla="*/ 864 w 21600"/>
                <a:gd name="T1" fmla="*/ 0 h 21600"/>
                <a:gd name="T2" fmla="*/ 0 w 21600"/>
                <a:gd name="T3" fmla="*/ 168 h 21600"/>
                <a:gd name="T4" fmla="*/ 864 w 21600"/>
                <a:gd name="T5" fmla="*/ 336 h 21600"/>
                <a:gd name="T6" fmla="*/ 1152 w 21600"/>
                <a:gd name="T7" fmla="*/ 16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CC00"/>
                </a:gs>
              </a:gsLst>
              <a:path path="rect">
                <a:fillToRect l="50000" t="50000" r="50000" b="50000"/>
              </a:path>
            </a:gradFill>
            <a:ln w="9525">
              <a:solidFill>
                <a:srgbClr val="969696"/>
              </a:solidFill>
              <a:miter lim="800000"/>
              <a:headEnd/>
              <a:tailEnd/>
            </a:ln>
          </p:spPr>
          <p:txBody>
            <a:bodyPr rot="10800000"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r" eaLnBrk="1" hangingPunct="1">
                <a:lnSpc>
                  <a:spcPct val="100000"/>
                </a:lnSpc>
              </a:pPr>
              <a:r>
                <a:rPr lang="zh-CN" altLang="en-US" sz="2000"/>
                <a:t>反向推理</a:t>
              </a:r>
            </a:p>
          </p:txBody>
        </p:sp>
        <p:sp>
          <p:nvSpPr>
            <p:cNvPr id="59402" name="AutoShape 10"/>
            <p:cNvSpPr>
              <a:spLocks noChangeArrowheads="1"/>
            </p:cNvSpPr>
            <p:nvPr/>
          </p:nvSpPr>
          <p:spPr bwMode="auto">
            <a:xfrm rot="10800000" flipH="1">
              <a:off x="1728" y="2736"/>
              <a:ext cx="1152" cy="336"/>
            </a:xfrm>
            <a:custGeom>
              <a:avLst/>
              <a:gdLst>
                <a:gd name="T0" fmla="*/ 864 w 21600"/>
                <a:gd name="T1" fmla="*/ 0 h 21600"/>
                <a:gd name="T2" fmla="*/ 0 w 21600"/>
                <a:gd name="T3" fmla="*/ 168 h 21600"/>
                <a:gd name="T4" fmla="*/ 864 w 21600"/>
                <a:gd name="T5" fmla="*/ 336 h 21600"/>
                <a:gd name="T6" fmla="*/ 1152 w 21600"/>
                <a:gd name="T7" fmla="*/ 16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CC00"/>
                </a:gs>
              </a:gsLst>
              <a:path path="rect">
                <a:fillToRect l="50000" t="50000" r="50000" b="50000"/>
              </a:path>
            </a:gradFill>
            <a:ln w="9525">
              <a:solidFill>
                <a:srgbClr val="808080"/>
              </a:solidFill>
              <a:miter lim="800000"/>
              <a:headEnd/>
              <a:tailEnd/>
            </a:ln>
          </p:spPr>
          <p:txBody>
            <a:bodyPr rot="10800000"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000"/>
                <a:t>正向推理</a:t>
              </a:r>
            </a:p>
          </p:txBody>
        </p:sp>
      </p:grpSp>
      <p:sp>
        <p:nvSpPr>
          <p:cNvPr id="5939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3.1.3  </a:t>
            </a:r>
            <a:r>
              <a:rPr lang="zh-CN" altLang="en-US" sz="3600" b="0" dirty="0">
                <a:latin typeface="Times New Roman" pitchFamily="18" charset="0"/>
                <a:ea typeface="黑体" pitchFamily="2" charset="-122"/>
              </a:rPr>
              <a:t>推理的方向</a:t>
            </a:r>
          </a:p>
        </p:txBody>
      </p:sp>
      <p:sp>
        <p:nvSpPr>
          <p:cNvPr id="59398" name="Rectangle 4"/>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800">
                <a:latin typeface="Times New Roman" pitchFamily="18" charset="0"/>
              </a:rPr>
              <a:t>4.  </a:t>
            </a:r>
            <a:r>
              <a:rPr lang="zh-CN" altLang="en-US" sz="2800">
                <a:latin typeface="Times New Roman" pitchFamily="18" charset="0"/>
              </a:rPr>
              <a:t>双向推理</a:t>
            </a:r>
          </a:p>
        </p:txBody>
      </p:sp>
      <p:sp>
        <p:nvSpPr>
          <p:cNvPr id="18440" name="Text Box 8"/>
          <p:cNvSpPr txBox="1">
            <a:spLocks noChangeArrowheads="1"/>
          </p:cNvSpPr>
          <p:nvPr/>
        </p:nvSpPr>
        <p:spPr bwMode="auto">
          <a:xfrm>
            <a:off x="3810000" y="3200400"/>
            <a:ext cx="1447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00000"/>
              </a:lnSpc>
              <a:spcBef>
                <a:spcPct val="50000"/>
              </a:spcBef>
            </a:pPr>
            <a:r>
              <a:rPr lang="zh-CN" altLang="en-US" sz="2400">
                <a:solidFill>
                  <a:srgbClr val="0000FF"/>
                </a:solidFill>
              </a:rPr>
              <a:t>中间结论</a:t>
            </a:r>
          </a:p>
          <a:p>
            <a:pPr algn="ctr" eaLnBrk="1" hangingPunct="1">
              <a:lnSpc>
                <a:spcPct val="100000"/>
              </a:lnSpc>
              <a:spcBef>
                <a:spcPct val="50000"/>
              </a:spcBef>
            </a:pPr>
            <a:endParaRPr lang="zh-CN" altLang="en-US" sz="2400">
              <a:solidFill>
                <a:srgbClr val="0000FF"/>
              </a:solidFill>
            </a:endParaRPr>
          </a:p>
          <a:p>
            <a:pPr algn="ctr" eaLnBrk="1" hangingPunct="1">
              <a:lnSpc>
                <a:spcPct val="100000"/>
              </a:lnSpc>
              <a:spcBef>
                <a:spcPct val="50000"/>
              </a:spcBef>
            </a:pPr>
            <a:endParaRPr lang="zh-CN" altLang="en-US" sz="2400">
              <a:solidFill>
                <a:srgbClr val="0000FF"/>
              </a:solidFill>
            </a:endParaRPr>
          </a:p>
          <a:p>
            <a:pPr algn="ctr" eaLnBrk="1" hangingPunct="1">
              <a:lnSpc>
                <a:spcPct val="100000"/>
              </a:lnSpc>
              <a:spcBef>
                <a:spcPct val="50000"/>
              </a:spcBef>
            </a:pPr>
            <a:r>
              <a:rPr lang="zh-CN" altLang="en-US" sz="2400">
                <a:solidFill>
                  <a:srgbClr val="0000FF"/>
                </a:solidFill>
              </a:rPr>
              <a:t>证      据</a:t>
            </a:r>
          </a:p>
        </p:txBody>
      </p:sp>
    </p:spTree>
    <p:extLst>
      <p:ext uri="{BB962C8B-B14F-4D97-AF65-F5344CB8AC3E}">
        <p14:creationId xmlns:p14="http://schemas.microsoft.com/office/powerpoint/2010/main" val="356888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23DCD1A-222B-46ED-B988-03F093E26263}" type="slidenum">
              <a:rPr lang="ja-JP" altLang="en-US" b="0">
                <a:solidFill>
                  <a:srgbClr val="A50021"/>
                </a:solidFill>
                <a:ea typeface="ＭＳ Ｐゴシック" pitchFamily="34" charset="-128"/>
              </a:rPr>
              <a:pPr eaLnBrk="1" hangingPunct="1"/>
              <a:t>28</a:t>
            </a:fld>
            <a:endParaRPr lang="en-US" altLang="ja-JP" b="0">
              <a:solidFill>
                <a:srgbClr val="A50021"/>
              </a:solidFill>
              <a:ea typeface="ＭＳ Ｐゴシック" pitchFamily="34" charset="-128"/>
            </a:endParaRPr>
          </a:p>
        </p:txBody>
      </p:sp>
      <p:sp>
        <p:nvSpPr>
          <p:cNvPr id="60419"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  </a:t>
            </a:r>
            <a:r>
              <a:rPr lang="zh-CN" altLang="en-US" sz="3600" b="0" dirty="0">
                <a:latin typeface="Times New Roman" pitchFamily="18" charset="0"/>
                <a:ea typeface="黑体" pitchFamily="2" charset="-122"/>
              </a:rPr>
              <a:t>推理的基本概念</a:t>
            </a:r>
          </a:p>
        </p:txBody>
      </p:sp>
      <p:sp>
        <p:nvSpPr>
          <p:cNvPr id="60420" name="Rectangle 3"/>
          <p:cNvSpPr>
            <a:spLocks noGrp="1" noChangeArrowheads="1"/>
          </p:cNvSpPr>
          <p:nvPr>
            <p:ph type="body" idx="1"/>
          </p:nvPr>
        </p:nvSpPr>
        <p:spPr>
          <a:xfrm>
            <a:off x="479425" y="923925"/>
            <a:ext cx="8435975" cy="5400675"/>
          </a:xfrm>
        </p:spPr>
        <p:txBody>
          <a:bodyPr/>
          <a:lstStyle/>
          <a:p>
            <a:pPr eaLnBrk="1" hangingPunct="1">
              <a:lnSpc>
                <a:spcPct val="140000"/>
              </a:lnSpc>
              <a:buSzPct val="60000"/>
              <a:buFontTx/>
              <a:buBlip>
                <a:blip r:embed="rId3"/>
              </a:buBlip>
            </a:pPr>
            <a:r>
              <a:rPr lang="en-US" altLang="zh-CN" b="1">
                <a:latin typeface="Times New Roman" pitchFamily="18" charset="0"/>
              </a:rPr>
              <a:t>3.1.1  </a:t>
            </a:r>
            <a:r>
              <a:rPr lang="zh-CN" altLang="en-US" b="1">
                <a:latin typeface="Times New Roman" pitchFamily="18" charset="0"/>
              </a:rPr>
              <a:t>推理的定义</a:t>
            </a:r>
          </a:p>
          <a:p>
            <a:pPr eaLnBrk="1" hangingPunct="1">
              <a:lnSpc>
                <a:spcPct val="140000"/>
              </a:lnSpc>
              <a:buSzPct val="60000"/>
              <a:buFontTx/>
              <a:buBlip>
                <a:blip r:embed="rId3"/>
              </a:buBlip>
            </a:pPr>
            <a:r>
              <a:rPr lang="en-US" altLang="zh-CN" b="1">
                <a:latin typeface="Times New Roman" pitchFamily="18" charset="0"/>
              </a:rPr>
              <a:t>3.1.2  </a:t>
            </a:r>
            <a:r>
              <a:rPr lang="zh-CN" altLang="en-US" b="1">
                <a:latin typeface="Times New Roman" pitchFamily="18" charset="0"/>
              </a:rPr>
              <a:t>推理方式及其分类</a:t>
            </a:r>
          </a:p>
          <a:p>
            <a:pPr eaLnBrk="1" hangingPunct="1">
              <a:lnSpc>
                <a:spcPct val="140000"/>
              </a:lnSpc>
              <a:buSzPct val="60000"/>
              <a:buFontTx/>
              <a:buBlip>
                <a:blip r:embed="rId3"/>
              </a:buBlip>
            </a:pPr>
            <a:r>
              <a:rPr lang="en-US" altLang="zh-CN" b="1">
                <a:latin typeface="Times New Roman" pitchFamily="18" charset="0"/>
              </a:rPr>
              <a:t>3.1.3  </a:t>
            </a:r>
            <a:r>
              <a:rPr lang="zh-CN" altLang="en-US" b="1">
                <a:latin typeface="Times New Roman" pitchFamily="18" charset="0"/>
              </a:rPr>
              <a:t>推理的方向</a:t>
            </a:r>
          </a:p>
          <a:p>
            <a:pPr eaLnBrk="1" hangingPunct="1">
              <a:lnSpc>
                <a:spcPct val="140000"/>
              </a:lnSpc>
              <a:buSzPct val="60000"/>
              <a:buFontTx/>
              <a:buBlip>
                <a:blip r:embed="rId3"/>
              </a:buBlip>
            </a:pPr>
            <a:r>
              <a:rPr lang="en-US" altLang="zh-CN" b="1">
                <a:solidFill>
                  <a:srgbClr val="0000FF"/>
                </a:solidFill>
                <a:latin typeface="Times New Roman" pitchFamily="18" charset="0"/>
              </a:rPr>
              <a:t>3.1.4  </a:t>
            </a:r>
            <a:r>
              <a:rPr lang="zh-CN" altLang="en-US" b="1">
                <a:solidFill>
                  <a:srgbClr val="0000FF"/>
                </a:solidFill>
                <a:latin typeface="Times New Roman" pitchFamily="18" charset="0"/>
              </a:rPr>
              <a:t>冲突消解策略</a:t>
            </a:r>
          </a:p>
        </p:txBody>
      </p:sp>
    </p:spTree>
    <p:extLst>
      <p:ext uri="{BB962C8B-B14F-4D97-AF65-F5344CB8AC3E}">
        <p14:creationId xmlns:p14="http://schemas.microsoft.com/office/powerpoint/2010/main" val="2045968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3CAEFD3-BE72-4F63-A30D-A8CD170B7531}" type="slidenum">
              <a:rPr lang="ja-JP" altLang="en-US" b="0">
                <a:solidFill>
                  <a:srgbClr val="A50021"/>
                </a:solidFill>
                <a:ea typeface="ＭＳ Ｐゴシック" pitchFamily="34" charset="-128"/>
              </a:rPr>
              <a:pPr eaLnBrk="1" hangingPunct="1"/>
              <a:t>29</a:t>
            </a:fld>
            <a:endParaRPr lang="en-US" altLang="ja-JP" b="0">
              <a:solidFill>
                <a:srgbClr val="A50021"/>
              </a:solidFill>
              <a:ea typeface="ＭＳ Ｐゴシック" pitchFamily="34" charset="-128"/>
            </a:endParaRPr>
          </a:p>
        </p:txBody>
      </p:sp>
      <p:sp>
        <p:nvSpPr>
          <p:cNvPr id="61443"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3.1.4  </a:t>
            </a:r>
            <a:r>
              <a:rPr lang="zh-CN" altLang="en-US" sz="3600" b="0" dirty="0">
                <a:latin typeface="Times New Roman" pitchFamily="18" charset="0"/>
                <a:ea typeface="黑体" pitchFamily="2" charset="-122"/>
              </a:rPr>
              <a:t>冲突消解策略</a:t>
            </a:r>
          </a:p>
        </p:txBody>
      </p:sp>
      <p:sp>
        <p:nvSpPr>
          <p:cNvPr id="61444" name="Rectangle 3"/>
          <p:cNvSpPr>
            <a:spLocks noGrp="1" noChangeArrowheads="1"/>
          </p:cNvSpPr>
          <p:nvPr>
            <p:ph type="body" idx="1"/>
          </p:nvPr>
        </p:nvSpPr>
        <p:spPr/>
        <p:txBody>
          <a:bodyPr/>
          <a:lstStyle/>
          <a:p>
            <a:pPr marL="0" indent="0" algn="just" eaLnBrk="1" hangingPunct="1">
              <a:lnSpc>
                <a:spcPct val="120000"/>
              </a:lnSpc>
              <a:buFont typeface="Wingdings" pitchFamily="2" charset="2"/>
              <a:buChar char="§"/>
              <a:tabLst>
                <a:tab pos="482600" algn="l"/>
              </a:tabLst>
            </a:pPr>
            <a:r>
              <a:rPr lang="en-US" altLang="zh-CN" sz="3200" b="1">
                <a:latin typeface="Times New Roman" pitchFamily="18" charset="0"/>
              </a:rPr>
              <a:t> </a:t>
            </a:r>
            <a:r>
              <a:rPr lang="zh-CN" altLang="en-US" sz="2800" b="1">
                <a:latin typeface="Times New Roman" pitchFamily="18" charset="0"/>
              </a:rPr>
              <a:t>已知事实与知识的三种匹配情况</a:t>
            </a:r>
            <a:r>
              <a:rPr lang="zh-CN" altLang="en-US" sz="2800">
                <a:latin typeface="Times New Roman" pitchFamily="18" charset="0"/>
              </a:rPr>
              <a:t>：</a:t>
            </a:r>
          </a:p>
          <a:p>
            <a:pPr marL="0" indent="0" algn="just" eaLnBrk="1" hangingPunct="1">
              <a:lnSpc>
                <a:spcPct val="120000"/>
              </a:lnSpc>
              <a:buFont typeface="Wingdings" pitchFamily="2" charset="2"/>
              <a:buNone/>
              <a:tabLst>
                <a:tab pos="482600" algn="l"/>
              </a:tabLst>
            </a:pPr>
            <a:r>
              <a:rPr lang="zh-CN" altLang="en-US" sz="2700" b="1">
                <a:latin typeface="Times New Roman" pitchFamily="18" charset="0"/>
              </a:rPr>
              <a:t>（</a:t>
            </a:r>
            <a:r>
              <a:rPr lang="en-US" altLang="zh-CN" sz="2700" b="1">
                <a:latin typeface="Times New Roman" pitchFamily="18" charset="0"/>
              </a:rPr>
              <a:t>1</a:t>
            </a:r>
            <a:r>
              <a:rPr lang="zh-CN" altLang="en-US" sz="2700" b="1">
                <a:latin typeface="Times New Roman" pitchFamily="18" charset="0"/>
              </a:rPr>
              <a:t>）恰好匹配成功（一对一）；</a:t>
            </a:r>
          </a:p>
          <a:p>
            <a:pPr marL="0" indent="0" algn="just" eaLnBrk="1" hangingPunct="1">
              <a:lnSpc>
                <a:spcPct val="120000"/>
              </a:lnSpc>
              <a:buFont typeface="Wingdings" pitchFamily="2" charset="2"/>
              <a:buNone/>
              <a:tabLst>
                <a:tab pos="482600" algn="l"/>
              </a:tabLst>
            </a:pPr>
            <a:r>
              <a:rPr lang="zh-CN" altLang="en-US" sz="2700" b="1">
                <a:latin typeface="Times New Roman" pitchFamily="18" charset="0"/>
              </a:rPr>
              <a:t>（</a:t>
            </a:r>
            <a:r>
              <a:rPr lang="en-US" altLang="zh-CN" sz="2700" b="1">
                <a:latin typeface="Times New Roman" pitchFamily="18" charset="0"/>
              </a:rPr>
              <a:t>2</a:t>
            </a:r>
            <a:r>
              <a:rPr lang="zh-CN" altLang="en-US" sz="2700" b="1">
                <a:latin typeface="Times New Roman" pitchFamily="18" charset="0"/>
              </a:rPr>
              <a:t>）不能匹配成功；</a:t>
            </a:r>
          </a:p>
          <a:p>
            <a:pPr marL="0" indent="0" algn="just" eaLnBrk="1" hangingPunct="1">
              <a:spcBef>
                <a:spcPct val="50000"/>
              </a:spcBef>
              <a:buFont typeface="Wingdings" pitchFamily="2" charset="2"/>
              <a:buNone/>
              <a:tabLst>
                <a:tab pos="482600" algn="l"/>
              </a:tabLst>
            </a:pPr>
            <a:r>
              <a:rPr lang="zh-CN" altLang="en-US" sz="2700" b="1">
                <a:latin typeface="Times New Roman" pitchFamily="18" charset="0"/>
              </a:rPr>
              <a:t>（</a:t>
            </a:r>
            <a:r>
              <a:rPr lang="en-US" altLang="zh-CN" sz="2700" b="1">
                <a:latin typeface="Times New Roman" pitchFamily="18" charset="0"/>
              </a:rPr>
              <a:t>3</a:t>
            </a:r>
            <a:r>
              <a:rPr lang="zh-CN" altLang="en-US" sz="2700" b="1">
                <a:latin typeface="Times New Roman" pitchFamily="18" charset="0"/>
              </a:rPr>
              <a:t>）</a:t>
            </a:r>
            <a:r>
              <a:rPr lang="zh-CN" altLang="en-US" sz="2700" b="1">
                <a:solidFill>
                  <a:srgbClr val="0000FF"/>
                </a:solidFill>
                <a:latin typeface="Times New Roman" pitchFamily="18" charset="0"/>
              </a:rPr>
              <a:t>多种匹配成功</a:t>
            </a:r>
            <a:r>
              <a:rPr lang="zh-CN" altLang="en-US" sz="2700" b="1">
                <a:latin typeface="Times New Roman" pitchFamily="18" charset="0"/>
              </a:rPr>
              <a:t>（一对多、多对一、多对多）</a:t>
            </a:r>
          </a:p>
        </p:txBody>
      </p:sp>
      <p:sp>
        <p:nvSpPr>
          <p:cNvPr id="20484" name="AutoShape 4"/>
          <p:cNvSpPr>
            <a:spLocks noChangeArrowheads="1"/>
          </p:cNvSpPr>
          <p:nvPr/>
        </p:nvSpPr>
        <p:spPr bwMode="auto">
          <a:xfrm>
            <a:off x="2590800" y="4191000"/>
            <a:ext cx="3352800" cy="1219200"/>
          </a:xfrm>
          <a:prstGeom prst="cloudCallout">
            <a:avLst>
              <a:gd name="adj1" fmla="val -49764"/>
              <a:gd name="adj2" fmla="val -91796"/>
            </a:avLst>
          </a:prstGeom>
          <a:gradFill rotWithShape="1">
            <a:gsLst>
              <a:gs pos="0">
                <a:schemeClr val="bg1"/>
              </a:gs>
              <a:gs pos="100000">
                <a:srgbClr val="0000FF"/>
              </a:gs>
            </a:gsLst>
            <a:path path="rect">
              <a:fillToRect l="50000" t="50000" r="50000" b="50000"/>
            </a:path>
          </a:gradFill>
          <a:ln w="9525">
            <a:solidFill>
              <a:schemeClr val="tx1"/>
            </a:solidFill>
            <a:round/>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zh-CN" altLang="en-US" sz="2600"/>
              <a:t>冲突消解</a:t>
            </a:r>
          </a:p>
        </p:txBody>
      </p:sp>
    </p:spTree>
    <p:extLst>
      <p:ext uri="{BB962C8B-B14F-4D97-AF65-F5344CB8AC3E}">
        <p14:creationId xmlns:p14="http://schemas.microsoft.com/office/powerpoint/2010/main" val="17674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F8472D3F-FB40-420B-9FAF-67FF8119470C}" type="slidenum">
              <a:rPr lang="ja-JP" altLang="en-US" b="0">
                <a:solidFill>
                  <a:srgbClr val="A50021"/>
                </a:solidFill>
                <a:ea typeface="ＭＳ Ｐゴシック" pitchFamily="34" charset="-128"/>
              </a:rPr>
              <a:pPr eaLnBrk="1" hangingPunct="1"/>
              <a:t>3</a:t>
            </a:fld>
            <a:endParaRPr lang="en-US" altLang="ja-JP" b="0">
              <a:solidFill>
                <a:srgbClr val="A50021"/>
              </a:solidFill>
              <a:ea typeface="ＭＳ Ｐゴシック" pitchFamily="34" charset="-128"/>
            </a:endParaRPr>
          </a:p>
        </p:txBody>
      </p:sp>
      <p:sp>
        <p:nvSpPr>
          <p:cNvPr id="38915" name="Rectangle 8"/>
          <p:cNvSpPr>
            <a:spLocks noChangeArrowheads="1"/>
          </p:cNvSpPr>
          <p:nvPr/>
        </p:nvSpPr>
        <p:spPr bwMode="auto">
          <a:xfrm>
            <a:off x="304800" y="1066800"/>
            <a:ext cx="8566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Blip>
                <a:blip r:embed="rId2"/>
              </a:buBlip>
            </a:pPr>
            <a:r>
              <a:rPr lang="zh-CN" altLang="en-US" sz="2800" dirty="0">
                <a:latin typeface="Times New Roman" pitchFamily="18" charset="0"/>
              </a:rPr>
              <a:t>前面章节</a:t>
            </a:r>
            <a:r>
              <a:rPr lang="en-US" altLang="zh-CN" sz="2800" dirty="0">
                <a:latin typeface="Times New Roman" pitchFamily="18" charset="0"/>
              </a:rPr>
              <a:t>-</a:t>
            </a:r>
            <a:r>
              <a:rPr lang="zh-CN" altLang="en-US" sz="2800" dirty="0">
                <a:latin typeface="Times New Roman" pitchFamily="18" charset="0"/>
              </a:rPr>
              <a:t>知识表示：把知识用某种模式表示出来存储到计算机中去。</a:t>
            </a:r>
            <a:endParaRPr lang="en-US" altLang="zh-CN" sz="2800" dirty="0">
              <a:latin typeface="Times New Roman" pitchFamily="18" charset="0"/>
            </a:endParaRPr>
          </a:p>
          <a:p>
            <a:pPr eaLnBrk="1" hangingPunct="1">
              <a:spcBef>
                <a:spcPct val="20000"/>
              </a:spcBef>
              <a:buClr>
                <a:schemeClr val="accent2"/>
              </a:buClr>
              <a:buFont typeface="Wingdings" pitchFamily="2" charset="2"/>
              <a:buBlip>
                <a:blip r:embed="rId2"/>
              </a:buBlip>
            </a:pPr>
            <a:r>
              <a:rPr lang="zh-CN" altLang="en-US" sz="2800" dirty="0">
                <a:latin typeface="Times New Roman" pitchFamily="18" charset="0"/>
              </a:rPr>
              <a:t>但是，为使计算机具有智能，还必须使它具有思维能力。</a:t>
            </a:r>
            <a:endParaRPr lang="en-US" altLang="zh-CN" sz="2800" dirty="0">
              <a:latin typeface="Times New Roman" pitchFamily="18" charset="0"/>
            </a:endParaRPr>
          </a:p>
          <a:p>
            <a:pPr eaLnBrk="1" hangingPunct="1">
              <a:spcBef>
                <a:spcPct val="20000"/>
              </a:spcBef>
              <a:buClr>
                <a:schemeClr val="accent2"/>
              </a:buClr>
              <a:buFont typeface="Wingdings" pitchFamily="2" charset="2"/>
              <a:buBlip>
                <a:blip r:embed="rId2"/>
              </a:buBlip>
            </a:pPr>
            <a:r>
              <a:rPr lang="zh-CN" altLang="en-US" sz="2800" dirty="0">
                <a:latin typeface="Times New Roman" pitchFamily="18" charset="0"/>
              </a:rPr>
              <a:t>推理是求解问题的一种重要方法。</a:t>
            </a:r>
            <a:r>
              <a:rPr lang="zh-CN" altLang="en-US" sz="2800" dirty="0">
                <a:solidFill>
                  <a:srgbClr val="FF0000"/>
                </a:solidFill>
                <a:latin typeface="Times New Roman" pitchFamily="18" charset="0"/>
              </a:rPr>
              <a:t>也就是怎么用知识。</a:t>
            </a:r>
            <a:endParaRPr lang="en-US" altLang="zh-CN" sz="2800" dirty="0">
              <a:solidFill>
                <a:srgbClr val="FF0000"/>
              </a:solidFill>
              <a:latin typeface="Times New Roman" pitchFamily="18" charset="0"/>
            </a:endParaRPr>
          </a:p>
          <a:p>
            <a:pPr eaLnBrk="1" hangingPunct="1">
              <a:spcBef>
                <a:spcPct val="20000"/>
              </a:spcBef>
              <a:buClr>
                <a:schemeClr val="accent2"/>
              </a:buClr>
              <a:buFont typeface="Wingdings" pitchFamily="2" charset="2"/>
              <a:buBlip>
                <a:blip r:embed="rId2"/>
              </a:buBlip>
            </a:pPr>
            <a:r>
              <a:rPr lang="zh-CN" altLang="en-US" sz="2800" dirty="0">
                <a:latin typeface="Times New Roman" pitchFamily="18" charset="0"/>
              </a:rPr>
              <a:t>本章：首先讨论关于推理的基本概念，然后着重介绍鲁宾逊归结原理及其在机器定理证明和问题求解中的应用。鲁宾逊归结原理使定理证明能够在计算机上实现。</a:t>
            </a:r>
          </a:p>
        </p:txBody>
      </p:sp>
      <p:sp>
        <p:nvSpPr>
          <p:cNvPr id="38916" name="Rectangle 7"/>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3600" b="0">
                <a:solidFill>
                  <a:schemeClr val="bg1"/>
                </a:solidFill>
                <a:latin typeface="Times New Roman" pitchFamily="18" charset="0"/>
                <a:ea typeface="黑体" pitchFamily="2" charset="-122"/>
              </a:rPr>
              <a:t>第</a:t>
            </a:r>
            <a:r>
              <a:rPr lang="en-US" altLang="zh-CN" sz="3600" b="0">
                <a:solidFill>
                  <a:schemeClr val="bg1"/>
                </a:solidFill>
                <a:latin typeface="Times New Roman" pitchFamily="18" charset="0"/>
                <a:ea typeface="黑体" pitchFamily="2" charset="-122"/>
              </a:rPr>
              <a:t>3</a:t>
            </a:r>
            <a:r>
              <a:rPr lang="zh-CN" altLang="en-US" sz="3600" b="0">
                <a:solidFill>
                  <a:schemeClr val="bg1"/>
                </a:solidFill>
                <a:latin typeface="Times New Roman" pitchFamily="18" charset="0"/>
                <a:ea typeface="黑体" pitchFamily="2" charset="-122"/>
              </a:rPr>
              <a:t>章  确定性推理方法</a:t>
            </a:r>
          </a:p>
        </p:txBody>
      </p:sp>
    </p:spTree>
    <p:extLst>
      <p:ext uri="{BB962C8B-B14F-4D97-AF65-F5344CB8AC3E}">
        <p14:creationId xmlns:p14="http://schemas.microsoft.com/office/powerpoint/2010/main" val="304565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AF5A402-4D9F-44BD-9646-57FF633B2CCA}" type="slidenum">
              <a:rPr lang="ja-JP" altLang="en-US" b="0">
                <a:solidFill>
                  <a:srgbClr val="A50021"/>
                </a:solidFill>
                <a:ea typeface="ＭＳ Ｐゴシック" pitchFamily="34" charset="-128"/>
              </a:rPr>
              <a:pPr eaLnBrk="1" hangingPunct="1"/>
              <a:t>30</a:t>
            </a:fld>
            <a:endParaRPr lang="en-US" altLang="ja-JP" b="0">
              <a:solidFill>
                <a:srgbClr val="A50021"/>
              </a:solidFill>
              <a:ea typeface="ＭＳ Ｐゴシック" pitchFamily="34" charset="-128"/>
            </a:endParaRPr>
          </a:p>
        </p:txBody>
      </p:sp>
      <p:sp>
        <p:nvSpPr>
          <p:cNvPr id="6246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3.1.4  </a:t>
            </a:r>
            <a:r>
              <a:rPr lang="zh-CN" altLang="en-US" sz="3600" b="0" dirty="0">
                <a:latin typeface="Times New Roman" pitchFamily="18" charset="0"/>
                <a:ea typeface="黑体" pitchFamily="2" charset="-122"/>
              </a:rPr>
              <a:t>冲突消解策略</a:t>
            </a:r>
          </a:p>
        </p:txBody>
      </p:sp>
      <p:sp>
        <p:nvSpPr>
          <p:cNvPr id="62468" name="Rectangle 3"/>
          <p:cNvSpPr>
            <a:spLocks noGrp="1" noChangeArrowheads="1"/>
          </p:cNvSpPr>
          <p:nvPr>
            <p:ph type="body" idx="1"/>
          </p:nvPr>
        </p:nvSpPr>
        <p:spPr/>
        <p:txBody>
          <a:bodyPr/>
          <a:lstStyle/>
          <a:p>
            <a:pPr marL="377825" indent="-377825" eaLnBrk="1" hangingPunct="1">
              <a:lnSpc>
                <a:spcPct val="120000"/>
              </a:lnSpc>
              <a:buFont typeface="Wingdings" pitchFamily="2" charset="2"/>
              <a:buChar char="§"/>
            </a:pPr>
            <a:r>
              <a:rPr lang="zh-CN" altLang="en-US" sz="2800" b="1"/>
              <a:t>多种冲突消解策略：</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1</a:t>
            </a:r>
            <a:r>
              <a:rPr lang="zh-CN" altLang="en-US" sz="2600" b="1">
                <a:latin typeface="Times New Roman" pitchFamily="18" charset="0"/>
              </a:rPr>
              <a:t>）按针对性排序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2</a:t>
            </a:r>
            <a:r>
              <a:rPr lang="zh-CN" altLang="en-US" sz="2600" b="1">
                <a:latin typeface="Times New Roman" pitchFamily="18" charset="0"/>
              </a:rPr>
              <a:t>）按已知事实的新鲜性排序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3</a:t>
            </a:r>
            <a:r>
              <a:rPr lang="zh-CN" altLang="en-US" sz="2600" b="1">
                <a:latin typeface="Times New Roman" pitchFamily="18" charset="0"/>
              </a:rPr>
              <a:t>）按匹配度排序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4</a:t>
            </a:r>
            <a:r>
              <a:rPr lang="zh-CN" altLang="en-US" sz="2600" b="1">
                <a:latin typeface="Times New Roman" pitchFamily="18" charset="0"/>
              </a:rPr>
              <a:t>）按条件个数排序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5</a:t>
            </a:r>
            <a:r>
              <a:rPr lang="zh-CN" altLang="en-US" sz="2600" b="1">
                <a:latin typeface="Times New Roman" pitchFamily="18" charset="0"/>
              </a:rPr>
              <a:t>）按上下文限制排序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6</a:t>
            </a:r>
            <a:r>
              <a:rPr lang="zh-CN" altLang="en-US" sz="2600" b="1">
                <a:latin typeface="Times New Roman" pitchFamily="18" charset="0"/>
              </a:rPr>
              <a:t>）按冗余限制排序</a:t>
            </a:r>
          </a:p>
          <a:p>
            <a:pPr marL="377825" indent="-377825" eaLnBrk="1" hangingPunct="1">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7</a:t>
            </a:r>
            <a:r>
              <a:rPr lang="zh-CN" altLang="en-US" sz="2600" b="1">
                <a:latin typeface="Times New Roman" pitchFamily="18" charset="0"/>
              </a:rPr>
              <a:t>）根据领域问题的特点排序</a:t>
            </a:r>
          </a:p>
        </p:txBody>
      </p:sp>
      <p:sp>
        <p:nvSpPr>
          <p:cNvPr id="59396" name="AutoShape 4"/>
          <p:cNvSpPr>
            <a:spLocks/>
          </p:cNvSpPr>
          <p:nvPr/>
        </p:nvSpPr>
        <p:spPr bwMode="auto">
          <a:xfrm>
            <a:off x="3505200" y="3200400"/>
            <a:ext cx="5257800" cy="838200"/>
          </a:xfrm>
          <a:prstGeom prst="accentBorderCallout2">
            <a:avLst>
              <a:gd name="adj1" fmla="val 13634"/>
              <a:gd name="adj2" fmla="val -1449"/>
              <a:gd name="adj3" fmla="val 13634"/>
              <a:gd name="adj4" fmla="val -14463"/>
              <a:gd name="adj5" fmla="val 86931"/>
              <a:gd name="adj6" fmla="val -28051"/>
            </a:avLst>
          </a:prstGeom>
          <a:solidFill>
            <a:srgbClr val="FFFF99"/>
          </a:solidFill>
          <a:ln w="15875">
            <a:solidFill>
              <a:srgbClr val="993300"/>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r>
              <a:rPr lang="en-US" altLang="zh-CN" i="1">
                <a:latin typeface="Times New Roman" pitchFamily="18" charset="0"/>
              </a:rPr>
              <a:t>r</a:t>
            </a:r>
            <a:r>
              <a:rPr lang="en-US" altLang="zh-CN"/>
              <a:t>1:  IF  </a:t>
            </a:r>
            <a:r>
              <a:rPr lang="en-US" altLang="zh-CN" i="1">
                <a:latin typeface="Times New Roman" pitchFamily="18" charset="0"/>
              </a:rPr>
              <a:t>A</a:t>
            </a:r>
            <a:r>
              <a:rPr lang="en-US" altLang="zh-CN"/>
              <a:t>1  AND  </a:t>
            </a:r>
            <a:r>
              <a:rPr lang="en-US" altLang="zh-CN" i="1">
                <a:latin typeface="Times New Roman" pitchFamily="18" charset="0"/>
              </a:rPr>
              <a:t>A</a:t>
            </a:r>
            <a:r>
              <a:rPr lang="en-US" altLang="zh-CN"/>
              <a:t>2                             THEN  </a:t>
            </a:r>
            <a:r>
              <a:rPr lang="en-US" altLang="zh-CN" i="1">
                <a:latin typeface="Times New Roman" pitchFamily="18" charset="0"/>
              </a:rPr>
              <a:t>H</a:t>
            </a:r>
            <a:r>
              <a:rPr lang="en-US" altLang="zh-CN"/>
              <a:t>1</a:t>
            </a:r>
          </a:p>
          <a:p>
            <a:pPr eaLnBrk="1" hangingPunct="1"/>
            <a:r>
              <a:rPr lang="en-US" altLang="zh-CN" i="1">
                <a:latin typeface="Times New Roman" pitchFamily="18" charset="0"/>
              </a:rPr>
              <a:t>r</a:t>
            </a:r>
            <a:r>
              <a:rPr lang="en-US" altLang="zh-CN"/>
              <a:t>2:  IF  </a:t>
            </a:r>
            <a:r>
              <a:rPr lang="en-US" altLang="zh-CN" i="1">
                <a:latin typeface="Times New Roman" pitchFamily="18" charset="0"/>
              </a:rPr>
              <a:t>A</a:t>
            </a:r>
            <a:r>
              <a:rPr lang="en-US" altLang="zh-CN"/>
              <a:t>1 AND </a:t>
            </a:r>
            <a:r>
              <a:rPr lang="en-US" altLang="zh-CN" i="1">
                <a:latin typeface="Times New Roman" pitchFamily="18" charset="0"/>
              </a:rPr>
              <a:t>A</a:t>
            </a:r>
            <a:r>
              <a:rPr lang="en-US" altLang="zh-CN"/>
              <a:t>2 AND </a:t>
            </a:r>
            <a:r>
              <a:rPr lang="en-US" altLang="zh-CN" i="1">
                <a:latin typeface="Times New Roman" pitchFamily="18" charset="0"/>
              </a:rPr>
              <a:t>A</a:t>
            </a:r>
            <a:r>
              <a:rPr lang="en-US" altLang="zh-CN"/>
              <a:t>3 AND </a:t>
            </a:r>
            <a:r>
              <a:rPr lang="en-US" altLang="zh-CN" i="1">
                <a:latin typeface="Times New Roman" pitchFamily="18" charset="0"/>
              </a:rPr>
              <a:t>A</a:t>
            </a:r>
            <a:r>
              <a:rPr lang="en-US" altLang="zh-CN"/>
              <a:t>4   THEN  </a:t>
            </a:r>
            <a:r>
              <a:rPr lang="en-US" altLang="zh-CN" i="1">
                <a:latin typeface="Times New Roman" pitchFamily="18" charset="0"/>
              </a:rPr>
              <a:t>H</a:t>
            </a:r>
            <a:r>
              <a:rPr lang="en-US" altLang="zh-CN"/>
              <a:t>2</a:t>
            </a:r>
          </a:p>
        </p:txBody>
      </p:sp>
    </p:spTree>
    <p:extLst>
      <p:ext uri="{BB962C8B-B14F-4D97-AF65-F5344CB8AC3E}">
        <p14:creationId xmlns:p14="http://schemas.microsoft.com/office/powerpoint/2010/main" val="2096886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35F5A1B-3370-40C7-8BC0-9603C8D27EF1}" type="slidenum">
              <a:rPr lang="ja-JP" altLang="en-US" b="0">
                <a:solidFill>
                  <a:srgbClr val="A50021"/>
                </a:solidFill>
                <a:ea typeface="ＭＳ Ｐゴシック" pitchFamily="34" charset="-128"/>
              </a:rPr>
              <a:pPr eaLnBrk="1" hangingPunct="1"/>
              <a:t>31</a:t>
            </a:fld>
            <a:endParaRPr lang="en-US" altLang="ja-JP" b="0">
              <a:solidFill>
                <a:srgbClr val="A50021"/>
              </a:solidFill>
              <a:ea typeface="ＭＳ Ｐゴシック" pitchFamily="34" charset="-128"/>
            </a:endParaRPr>
          </a:p>
        </p:txBody>
      </p:sp>
      <p:sp>
        <p:nvSpPr>
          <p:cNvPr id="63491" name="Rectangle 2"/>
          <p:cNvSpPr>
            <a:spLocks noGrp="1" noChangeArrowheads="1"/>
          </p:cNvSpPr>
          <p:nvPr>
            <p:ph type="title"/>
          </p:nvPr>
        </p:nvSpPr>
        <p:spPr>
          <a:xfrm>
            <a:off x="457200" y="-2286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63492" name="Rectangle 3"/>
          <p:cNvSpPr>
            <a:spLocks noGrp="1" noChangeArrowheads="1"/>
          </p:cNvSpPr>
          <p:nvPr>
            <p:ph type="body" idx="1"/>
          </p:nvPr>
        </p:nvSpPr>
        <p:spPr>
          <a:xfrm>
            <a:off x="609600" y="908050"/>
            <a:ext cx="845820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buClr>
                <a:srgbClr val="0000FF"/>
              </a:buClr>
              <a:buSzPct val="150000"/>
              <a:buFont typeface="Wingdings" pitchFamily="2" charset="2"/>
              <a:buChar char="ü"/>
            </a:pPr>
            <a:r>
              <a:rPr lang="en-US" altLang="zh-CN" sz="2800" b="1">
                <a:solidFill>
                  <a:srgbClr val="0000FF"/>
                </a:solidFill>
                <a:latin typeface="Times New Roman" pitchFamily="18" charset="0"/>
              </a:rPr>
              <a:t>3.2  </a:t>
            </a:r>
            <a:r>
              <a:rPr lang="zh-CN" altLang="en-US" sz="2800" b="1">
                <a:solidFill>
                  <a:srgbClr val="0000FF"/>
                </a:solidFill>
                <a:latin typeface="Times New Roman" pitchFamily="18" charset="0"/>
              </a:rPr>
              <a:t>自然演绎推理 </a:t>
            </a:r>
          </a:p>
          <a:p>
            <a:pPr eaLnBrk="1" hangingPunct="1">
              <a:lnSpc>
                <a:spcPct val="120000"/>
              </a:lnSpc>
            </a:pPr>
            <a:r>
              <a:rPr lang="en-US" altLang="zh-CN" sz="2800" b="1">
                <a:latin typeface="Times New Roman" pitchFamily="18" charset="0"/>
              </a:rPr>
              <a:t>3.3  </a:t>
            </a:r>
            <a:r>
              <a:rPr lang="zh-CN" altLang="en-US" sz="2800" b="1">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latin typeface="Times New Roman" pitchFamily="18" charset="0"/>
              </a:rPr>
              <a:t>3.5  </a:t>
            </a:r>
            <a:r>
              <a:rPr lang="zh-CN" altLang="en-US" sz="2800" b="1">
                <a:latin typeface="Times New Roman" pitchFamily="18" charset="0"/>
              </a:rPr>
              <a:t>鲁宾逊归结原理</a:t>
            </a:r>
          </a:p>
          <a:p>
            <a:pPr eaLnBrk="1" hangingPunct="1">
              <a:lnSpc>
                <a:spcPct val="120000"/>
              </a:lnSpc>
            </a:pPr>
            <a:r>
              <a:rPr lang="en-US" altLang="zh-CN" sz="2800" b="1">
                <a:latin typeface="Times New Roman" pitchFamily="18" charset="0"/>
              </a:rPr>
              <a:t>3.6  </a:t>
            </a:r>
            <a:r>
              <a:rPr lang="zh-CN" altLang="en-US" sz="2800" b="1">
                <a:latin typeface="Times New Roman" pitchFamily="18" charset="0"/>
              </a:rPr>
              <a:t>归结反演</a:t>
            </a:r>
          </a:p>
          <a:p>
            <a:pPr eaLnBrk="1" hangingPunct="1">
              <a:lnSpc>
                <a:spcPct val="120000"/>
              </a:lnSpc>
            </a:pPr>
            <a:r>
              <a:rPr lang="en-US" altLang="zh-CN" sz="2800" b="1">
                <a:latin typeface="Times New Roman" pitchFamily="18" charset="0"/>
              </a:rPr>
              <a:t>3.7  </a:t>
            </a:r>
            <a:r>
              <a:rPr lang="zh-CN" altLang="en-US" sz="2800" b="1">
                <a:latin typeface="Times New Roman" pitchFamily="18" charset="0"/>
              </a:rPr>
              <a:t>应用归结反演求解问题 </a:t>
            </a:r>
          </a:p>
        </p:txBody>
      </p:sp>
    </p:spTree>
    <p:extLst>
      <p:ext uri="{BB962C8B-B14F-4D97-AF65-F5344CB8AC3E}">
        <p14:creationId xmlns:p14="http://schemas.microsoft.com/office/powerpoint/2010/main" val="1156428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245A2BE-C7B3-4CEF-8403-653C7F51C557}" type="slidenum">
              <a:rPr lang="ja-JP" altLang="en-US" b="0">
                <a:solidFill>
                  <a:srgbClr val="A50021"/>
                </a:solidFill>
                <a:ea typeface="ＭＳ Ｐゴシック" pitchFamily="34" charset="-128"/>
              </a:rPr>
              <a:pPr eaLnBrk="1" hangingPunct="1"/>
              <a:t>32</a:t>
            </a:fld>
            <a:endParaRPr lang="en-US" altLang="ja-JP" b="0">
              <a:solidFill>
                <a:srgbClr val="A50021"/>
              </a:solidFill>
              <a:ea typeface="ＭＳ Ｐゴシック" pitchFamily="34" charset="-128"/>
            </a:endParaRPr>
          </a:p>
        </p:txBody>
      </p:sp>
      <p:sp>
        <p:nvSpPr>
          <p:cNvPr id="5125" name="Rectangle 13"/>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6" name="Rectangle 3"/>
          <p:cNvSpPr>
            <a:spLocks noGrp="1" noChangeArrowheads="1"/>
          </p:cNvSpPr>
          <p:nvPr>
            <p:ph type="body" idx="1"/>
          </p:nvPr>
        </p:nvSpPr>
        <p:spPr>
          <a:xfrm>
            <a:off x="250825" y="908050"/>
            <a:ext cx="8642350" cy="3511550"/>
          </a:xfrm>
        </p:spPr>
        <p:txBody>
          <a:bodyPr/>
          <a:lstStyle/>
          <a:p>
            <a:pPr marL="363538" indent="-363538" eaLnBrk="1" hangingPunct="1">
              <a:lnSpc>
                <a:spcPct val="110000"/>
              </a:lnSpc>
            </a:pPr>
            <a:r>
              <a:rPr lang="zh-CN" altLang="en-US" sz="2600" b="1"/>
              <a:t>自然演绎推理</a:t>
            </a:r>
            <a:r>
              <a:rPr lang="zh-CN" altLang="en-US" sz="2600"/>
              <a:t>：</a:t>
            </a:r>
            <a:r>
              <a:rPr lang="zh-CN" altLang="en-US" sz="2600" b="1"/>
              <a:t>从一组已知为真的事实出发，运用</a:t>
            </a:r>
            <a:r>
              <a:rPr lang="zh-CN" altLang="en-US" sz="2600" b="1">
                <a:solidFill>
                  <a:srgbClr val="0000FF"/>
                </a:solidFill>
              </a:rPr>
              <a:t>经典逻辑的推理规则</a:t>
            </a:r>
            <a:r>
              <a:rPr lang="zh-CN" altLang="en-US" sz="2600" b="1"/>
              <a:t>推出结论的过程。</a:t>
            </a:r>
          </a:p>
          <a:p>
            <a:pPr marL="363538" indent="-363538" eaLnBrk="1" hangingPunct="1">
              <a:lnSpc>
                <a:spcPct val="110000"/>
              </a:lnSpc>
            </a:pPr>
            <a:r>
              <a:rPr lang="zh-CN" altLang="en-US" sz="2600" b="1"/>
              <a:t>推理规则</a:t>
            </a:r>
            <a:r>
              <a:rPr lang="zh-CN" altLang="en-US" sz="2600"/>
              <a:t>：</a:t>
            </a:r>
            <a:r>
              <a:rPr lang="en-US" altLang="zh-CN" sz="2600" b="1" i="1">
                <a:latin typeface="Times New Roman" pitchFamily="18" charset="0"/>
              </a:rPr>
              <a:t>P</a:t>
            </a:r>
            <a:r>
              <a:rPr lang="zh-CN" altLang="en-US" sz="2600" b="1"/>
              <a:t>规则、</a:t>
            </a:r>
            <a:r>
              <a:rPr lang="en-US" altLang="zh-CN" sz="2600" b="1" i="1">
                <a:latin typeface="Times New Roman" pitchFamily="18" charset="0"/>
              </a:rPr>
              <a:t>T</a:t>
            </a:r>
            <a:r>
              <a:rPr lang="zh-CN" altLang="en-US" sz="2600" b="1"/>
              <a:t>规则、假言推理、拒取式推理</a:t>
            </a:r>
            <a:r>
              <a:rPr lang="zh-CN" altLang="en-US"/>
              <a:t>                    </a:t>
            </a:r>
          </a:p>
        </p:txBody>
      </p:sp>
      <p:sp>
        <p:nvSpPr>
          <p:cNvPr id="512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3.2  </a:t>
            </a:r>
            <a:r>
              <a:rPr lang="zh-CN" altLang="en-US" sz="3600" b="0" dirty="0">
                <a:latin typeface="Times New Roman" pitchFamily="18" charset="0"/>
                <a:ea typeface="黑体" pitchFamily="2" charset="-122"/>
              </a:rPr>
              <a:t>自然演绎推理</a:t>
            </a:r>
          </a:p>
        </p:txBody>
      </p:sp>
      <p:sp>
        <p:nvSpPr>
          <p:cNvPr id="51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5130" name="Group 21"/>
          <p:cNvGrpSpPr>
            <a:grpSpLocks/>
          </p:cNvGrpSpPr>
          <p:nvPr/>
        </p:nvGrpSpPr>
        <p:grpSpPr bwMode="auto">
          <a:xfrm>
            <a:off x="0" y="2819400"/>
            <a:ext cx="9144000" cy="1468438"/>
            <a:chOff x="0" y="1776"/>
            <a:chExt cx="5760" cy="925"/>
          </a:xfrm>
        </p:grpSpPr>
        <p:sp>
          <p:nvSpPr>
            <p:cNvPr id="5137" name="Rectangle 18"/>
            <p:cNvSpPr>
              <a:spLocks noChangeArrowheads="1"/>
            </p:cNvSpPr>
            <p:nvPr/>
          </p:nvSpPr>
          <p:spPr bwMode="auto">
            <a:xfrm>
              <a:off x="288" y="1776"/>
              <a:ext cx="5184" cy="925"/>
            </a:xfrm>
            <a:prstGeom prst="rect">
              <a:avLst/>
            </a:prstGeom>
            <a:gradFill rotWithShape="1">
              <a:gsLst>
                <a:gs pos="0">
                  <a:srgbClr val="CCFFCC"/>
                </a:gs>
                <a:gs pos="100000">
                  <a:schemeClr val="bg1"/>
                </a:gs>
              </a:gsLst>
              <a:path path="rect">
                <a:fillToRect l="100000" b="10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20000"/>
                </a:lnSpc>
                <a:buClr>
                  <a:srgbClr val="0000FF"/>
                </a:buClr>
                <a:buSzPct val="50000"/>
                <a:buFont typeface="Wingdings" pitchFamily="2" charset="2"/>
                <a:buNone/>
              </a:pPr>
              <a:endParaRPr lang="en-US" altLang="zh-CN" sz="2500" dirty="0">
                <a:solidFill>
                  <a:schemeClr val="accent2"/>
                </a:solidFill>
                <a:latin typeface="Times New Roman" pitchFamily="18" charset="0"/>
              </a:endParaRPr>
            </a:p>
            <a:p>
              <a:pPr eaLnBrk="1" hangingPunct="1">
                <a:lnSpc>
                  <a:spcPct val="110000"/>
                </a:lnSpc>
                <a:spcBef>
                  <a:spcPct val="20000"/>
                </a:spcBef>
                <a:buClr>
                  <a:srgbClr val="0000FF"/>
                </a:buClr>
                <a:buSzPct val="50000"/>
                <a:buFont typeface="Wingdings" pitchFamily="2" charset="2"/>
                <a:buChar char="n"/>
              </a:pPr>
              <a:r>
                <a:rPr lang="en-US" altLang="zh-CN" sz="2500" dirty="0">
                  <a:solidFill>
                    <a:schemeClr val="accent2"/>
                  </a:solidFill>
                  <a:latin typeface="Times New Roman" pitchFamily="18" charset="0"/>
                </a:rPr>
                <a:t> </a:t>
              </a:r>
              <a:r>
                <a:rPr lang="zh-CN" altLang="en-US" sz="2500" dirty="0">
                  <a:solidFill>
                    <a:schemeClr val="accent2"/>
                  </a:solidFill>
                  <a:latin typeface="Times New Roman" pitchFamily="18" charset="0"/>
                </a:rPr>
                <a:t>假言推理</a:t>
              </a:r>
              <a:r>
                <a:rPr lang="zh-CN" altLang="en-US" sz="2500" dirty="0">
                  <a:latin typeface="Times New Roman" pitchFamily="18" charset="0"/>
                </a:rPr>
                <a:t>：  </a:t>
              </a:r>
              <a:r>
                <a:rPr lang="en-US" altLang="zh-CN" sz="2500" i="1" dirty="0">
                  <a:solidFill>
                    <a:schemeClr val="folHlink"/>
                  </a:solidFill>
                  <a:latin typeface="Times New Roman" pitchFamily="18" charset="0"/>
                </a:rPr>
                <a:t>P</a:t>
              </a:r>
              <a:r>
                <a:rPr lang="en-US" altLang="zh-CN" sz="2500" dirty="0">
                  <a:latin typeface="Times New Roman" pitchFamily="18" charset="0"/>
                </a:rPr>
                <a:t>,   </a:t>
              </a:r>
              <a:r>
                <a:rPr lang="en-US" altLang="zh-CN" sz="2500" i="1" dirty="0">
                  <a:solidFill>
                    <a:schemeClr val="folHlink"/>
                  </a:solidFill>
                  <a:latin typeface="Times New Roman" pitchFamily="18" charset="0"/>
                </a:rPr>
                <a:t>P</a:t>
              </a:r>
              <a:r>
                <a:rPr lang="en-US" altLang="zh-CN" sz="2500" dirty="0">
                  <a:solidFill>
                    <a:schemeClr val="folHlink"/>
                  </a:solidFill>
                  <a:latin typeface="Times New Roman" pitchFamily="18" charset="0"/>
                </a:rPr>
                <a:t>→</a:t>
              </a:r>
              <a:r>
                <a:rPr lang="en-US" altLang="zh-CN" sz="2500" i="1" dirty="0">
                  <a:solidFill>
                    <a:schemeClr val="folHlink"/>
                  </a:solidFill>
                  <a:latin typeface="Times New Roman" pitchFamily="18" charset="0"/>
                </a:rPr>
                <a:t>Q</a:t>
              </a:r>
              <a:r>
                <a:rPr lang="en-US" altLang="zh-CN" sz="2500" dirty="0">
                  <a:latin typeface="Times New Roman" pitchFamily="18" charset="0"/>
                </a:rPr>
                <a:t>         </a:t>
              </a:r>
              <a:r>
                <a:rPr lang="en-US" altLang="zh-CN" sz="2500" i="1" dirty="0">
                  <a:solidFill>
                    <a:schemeClr val="folHlink"/>
                  </a:solidFill>
                  <a:latin typeface="Times New Roman" pitchFamily="18" charset="0"/>
                </a:rPr>
                <a:t>Q</a:t>
              </a:r>
              <a:r>
                <a:rPr lang="en-US" altLang="zh-CN" sz="2500" dirty="0">
                  <a:latin typeface="Times New Roman" pitchFamily="18" charset="0"/>
                </a:rPr>
                <a:t> </a:t>
              </a:r>
            </a:p>
            <a:p>
              <a:pPr eaLnBrk="1" hangingPunct="1">
                <a:lnSpc>
                  <a:spcPct val="110000"/>
                </a:lnSpc>
                <a:spcBef>
                  <a:spcPct val="70000"/>
                </a:spcBef>
                <a:buClr>
                  <a:srgbClr val="0000FF"/>
                </a:buClr>
                <a:buSzPct val="50000"/>
                <a:buFont typeface="Wingdings" pitchFamily="2" charset="2"/>
                <a:buChar char="n"/>
              </a:pPr>
              <a:r>
                <a:rPr lang="en-US" altLang="zh-CN" sz="2400" dirty="0">
                  <a:latin typeface="Times New Roman" pitchFamily="18" charset="0"/>
                </a:rPr>
                <a:t> “</a:t>
              </a:r>
              <a:r>
                <a:rPr lang="zh-CN" altLang="en-US" sz="2400" dirty="0">
                  <a:solidFill>
                    <a:schemeClr val="folHlink"/>
                  </a:solidFill>
                  <a:latin typeface="Times New Roman" pitchFamily="18" charset="0"/>
                </a:rPr>
                <a:t>如果</a:t>
              </a:r>
              <a:r>
                <a:rPr lang="en-US" altLang="zh-CN" sz="2500" i="1" dirty="0">
                  <a:solidFill>
                    <a:schemeClr val="folHlink"/>
                  </a:solidFill>
                  <a:latin typeface="Times New Roman" pitchFamily="18" charset="0"/>
                </a:rPr>
                <a:t>x</a:t>
              </a:r>
              <a:r>
                <a:rPr lang="zh-CN" altLang="en-US" sz="2400" dirty="0">
                  <a:solidFill>
                    <a:schemeClr val="folHlink"/>
                  </a:solidFill>
                  <a:latin typeface="Times New Roman" pitchFamily="18" charset="0"/>
                </a:rPr>
                <a:t>是金属，则</a:t>
              </a:r>
              <a:r>
                <a:rPr lang="en-US" altLang="zh-CN" sz="2500" i="1" dirty="0">
                  <a:solidFill>
                    <a:schemeClr val="folHlink"/>
                  </a:solidFill>
                  <a:latin typeface="Times New Roman" pitchFamily="18" charset="0"/>
                </a:rPr>
                <a:t>x</a:t>
              </a:r>
              <a:r>
                <a:rPr lang="zh-CN" altLang="en-US" sz="2400" dirty="0">
                  <a:solidFill>
                    <a:schemeClr val="folHlink"/>
                  </a:solidFill>
                  <a:latin typeface="Times New Roman" pitchFamily="18" charset="0"/>
                </a:rPr>
                <a:t>能导电</a:t>
              </a:r>
              <a:r>
                <a:rPr lang="zh-CN" altLang="en-US" sz="2400" dirty="0">
                  <a:latin typeface="Times New Roman" pitchFamily="18" charset="0"/>
                </a:rPr>
                <a:t>” </a:t>
              </a:r>
              <a:r>
                <a:rPr lang="en-US" altLang="zh-CN" sz="2400" dirty="0">
                  <a:latin typeface="Times New Roman" pitchFamily="18" charset="0"/>
                </a:rPr>
                <a:t>, “</a:t>
              </a:r>
              <a:r>
                <a:rPr lang="zh-CN" altLang="en-US" sz="2400" dirty="0">
                  <a:solidFill>
                    <a:schemeClr val="folHlink"/>
                  </a:solidFill>
                  <a:latin typeface="Times New Roman" pitchFamily="18" charset="0"/>
                </a:rPr>
                <a:t>铜是金属</a:t>
              </a:r>
              <a:r>
                <a:rPr lang="zh-CN" altLang="en-US" sz="2400" dirty="0">
                  <a:latin typeface="Times New Roman" pitchFamily="18" charset="0"/>
                </a:rPr>
                <a:t>” 推出 “</a:t>
              </a:r>
              <a:r>
                <a:rPr lang="zh-CN" altLang="en-US" sz="2400" dirty="0">
                  <a:solidFill>
                    <a:srgbClr val="660066"/>
                  </a:solidFill>
                  <a:latin typeface="Times New Roman" pitchFamily="18" charset="0"/>
                </a:rPr>
                <a:t>铜能导电</a:t>
              </a:r>
              <a:r>
                <a:rPr lang="zh-CN" altLang="en-US" sz="2400" dirty="0">
                  <a:latin typeface="Times New Roman" pitchFamily="18" charset="0"/>
                </a:rPr>
                <a:t>”</a:t>
              </a:r>
            </a:p>
            <a:p>
              <a:pPr eaLnBrk="1" hangingPunct="1">
                <a:lnSpc>
                  <a:spcPct val="30000"/>
                </a:lnSpc>
                <a:buClr>
                  <a:srgbClr val="0000FF"/>
                </a:buClr>
                <a:buSzPct val="50000"/>
                <a:buFont typeface="Wingdings" pitchFamily="2" charset="2"/>
                <a:buNone/>
              </a:pPr>
              <a:r>
                <a:rPr lang="zh-CN" altLang="en-US" sz="2400" dirty="0">
                  <a:latin typeface="Times New Roman" pitchFamily="18" charset="0"/>
                </a:rPr>
                <a:t>                    </a:t>
              </a:r>
              <a:endParaRPr lang="zh-CN" altLang="en-US" sz="2400" dirty="0">
                <a:solidFill>
                  <a:srgbClr val="0000FF"/>
                </a:solidFill>
                <a:latin typeface="Times New Roman" pitchFamily="18" charset="0"/>
              </a:endParaRPr>
            </a:p>
          </p:txBody>
        </p:sp>
        <p:graphicFrame>
          <p:nvGraphicFramePr>
            <p:cNvPr id="5123" name="Object 8"/>
            <p:cNvGraphicFramePr>
              <a:graphicFrameLocks noChangeAspect="1"/>
            </p:cNvGraphicFramePr>
            <p:nvPr/>
          </p:nvGraphicFramePr>
          <p:xfrm>
            <a:off x="2544" y="1968"/>
            <a:ext cx="240" cy="192"/>
          </p:xfrm>
          <a:graphic>
            <a:graphicData uri="http://schemas.openxmlformats.org/presentationml/2006/ole">
              <mc:AlternateContent xmlns:mc="http://schemas.openxmlformats.org/markup-compatibility/2006">
                <mc:Choice xmlns:v="urn:schemas-microsoft-com:vml" Requires="v">
                  <p:oleObj spid="_x0000_s39032" name="公式" r:id="rId3" imgW="190417" imgH="152334" progId="Equation.3">
                    <p:embed/>
                  </p:oleObj>
                </mc:Choice>
                <mc:Fallback>
                  <p:oleObj name="公式" r:id="rId3" imgW="190417" imgH="1523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968"/>
                          <a:ext cx="24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Rectangle 11"/>
            <p:cNvSpPr>
              <a:spLocks noChangeArrowheads="1"/>
            </p:cNvSpPr>
            <p:nvPr/>
          </p:nvSpPr>
          <p:spPr bwMode="auto">
            <a:xfrm>
              <a:off x="0" y="2127"/>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nvGrpSpPr>
          <p:cNvPr id="3" name="Group 20"/>
          <p:cNvGrpSpPr>
            <a:grpSpLocks/>
          </p:cNvGrpSpPr>
          <p:nvPr/>
        </p:nvGrpSpPr>
        <p:grpSpPr bwMode="auto">
          <a:xfrm>
            <a:off x="457200" y="4651375"/>
            <a:ext cx="8229600" cy="1444625"/>
            <a:chOff x="288" y="2930"/>
            <a:chExt cx="5184" cy="910"/>
          </a:xfrm>
        </p:grpSpPr>
        <p:sp>
          <p:nvSpPr>
            <p:cNvPr id="5136" name="Rectangle 17"/>
            <p:cNvSpPr>
              <a:spLocks noChangeArrowheads="1"/>
            </p:cNvSpPr>
            <p:nvPr/>
          </p:nvSpPr>
          <p:spPr bwMode="auto">
            <a:xfrm>
              <a:off x="288" y="2930"/>
              <a:ext cx="5184" cy="910"/>
            </a:xfrm>
            <a:prstGeom prst="rect">
              <a:avLst/>
            </a:prstGeom>
            <a:gradFill rotWithShape="1">
              <a:gsLst>
                <a:gs pos="0">
                  <a:srgbClr val="FFFF99"/>
                </a:gs>
                <a:gs pos="100000">
                  <a:schemeClr val="bg1"/>
                </a:gs>
              </a:gsLst>
              <a:path path="rect">
                <a:fillToRect l="100000" t="10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30000"/>
                </a:lnSpc>
                <a:buClr>
                  <a:srgbClr val="0000FF"/>
                </a:buClr>
                <a:buSzPct val="50000"/>
                <a:buFont typeface="Wingdings" pitchFamily="2" charset="2"/>
                <a:buNone/>
              </a:pPr>
              <a:r>
                <a:rPr lang="en-US" altLang="zh-CN" sz="2500">
                  <a:solidFill>
                    <a:schemeClr val="accent2"/>
                  </a:solidFill>
                  <a:latin typeface="Times New Roman" pitchFamily="18" charset="0"/>
                </a:rPr>
                <a:t> </a:t>
              </a:r>
            </a:p>
            <a:p>
              <a:pPr eaLnBrk="1" hangingPunct="1">
                <a:lnSpc>
                  <a:spcPct val="150000"/>
                </a:lnSpc>
                <a:buClr>
                  <a:srgbClr val="0000FF"/>
                </a:buClr>
                <a:buSzPct val="50000"/>
                <a:buFont typeface="Wingdings" pitchFamily="2" charset="2"/>
                <a:buChar char="n"/>
              </a:pPr>
              <a:r>
                <a:rPr lang="en-US" altLang="zh-CN" sz="2500">
                  <a:solidFill>
                    <a:schemeClr val="accent2"/>
                  </a:solidFill>
                  <a:latin typeface="Times New Roman" pitchFamily="18" charset="0"/>
                </a:rPr>
                <a:t> </a:t>
              </a:r>
              <a:r>
                <a:rPr lang="zh-CN" altLang="en-US" sz="2500">
                  <a:solidFill>
                    <a:schemeClr val="accent2"/>
                  </a:solidFill>
                  <a:latin typeface="Times New Roman" pitchFamily="18" charset="0"/>
                </a:rPr>
                <a:t>拒取式推理</a:t>
              </a:r>
              <a:r>
                <a:rPr lang="zh-CN" altLang="en-US" sz="2500">
                  <a:latin typeface="Times New Roman" pitchFamily="18" charset="0"/>
                </a:rPr>
                <a:t>： </a:t>
              </a:r>
              <a:r>
                <a:rPr lang="en-US" altLang="zh-CN" sz="2500" i="1">
                  <a:solidFill>
                    <a:schemeClr val="folHlink"/>
                  </a:solidFill>
                  <a:latin typeface="Times New Roman" pitchFamily="18" charset="0"/>
                </a:rPr>
                <a:t>P</a:t>
              </a:r>
              <a:r>
                <a:rPr lang="en-US" altLang="zh-CN" sz="2500">
                  <a:solidFill>
                    <a:schemeClr val="folHlink"/>
                  </a:solidFill>
                  <a:latin typeface="Times New Roman" pitchFamily="18" charset="0"/>
                </a:rPr>
                <a:t>→</a:t>
              </a:r>
              <a:r>
                <a:rPr lang="en-US" altLang="zh-CN" sz="2500" i="1">
                  <a:solidFill>
                    <a:schemeClr val="folHlink"/>
                  </a:solidFill>
                  <a:latin typeface="Times New Roman" pitchFamily="18" charset="0"/>
                </a:rPr>
                <a:t>Q</a:t>
              </a:r>
              <a:r>
                <a:rPr lang="en-US" altLang="zh-CN" sz="2500">
                  <a:latin typeface="Times New Roman" pitchFamily="18" charset="0"/>
                </a:rPr>
                <a:t>,  </a:t>
              </a:r>
              <a:r>
                <a:rPr lang="en-US" altLang="zh-CN">
                  <a:solidFill>
                    <a:schemeClr val="folHlink"/>
                  </a:solidFill>
                  <a:latin typeface="Times New Roman" pitchFamily="18" charset="0"/>
                </a:rPr>
                <a:t>﹁</a:t>
              </a:r>
              <a:r>
                <a:rPr lang="en-US" altLang="zh-CN" sz="2500" i="1">
                  <a:solidFill>
                    <a:schemeClr val="folHlink"/>
                  </a:solidFill>
                  <a:latin typeface="Times New Roman" pitchFamily="18" charset="0"/>
                </a:rPr>
                <a:t>Q</a:t>
              </a:r>
              <a:r>
                <a:rPr lang="en-US" altLang="zh-CN" sz="2500">
                  <a:latin typeface="Times New Roman" pitchFamily="18" charset="0"/>
                </a:rPr>
                <a:t>          </a:t>
              </a:r>
              <a:r>
                <a:rPr lang="en-US" altLang="zh-CN">
                  <a:solidFill>
                    <a:srgbClr val="660066"/>
                  </a:solidFill>
                  <a:latin typeface="Times New Roman" pitchFamily="18" charset="0"/>
                </a:rPr>
                <a:t>﹁</a:t>
              </a:r>
              <a:r>
                <a:rPr lang="en-US" altLang="zh-CN" sz="2500" i="1">
                  <a:solidFill>
                    <a:schemeClr val="folHlink"/>
                  </a:solidFill>
                  <a:latin typeface="Times New Roman" pitchFamily="18" charset="0"/>
                </a:rPr>
                <a:t>P</a:t>
              </a:r>
            </a:p>
            <a:p>
              <a:pPr eaLnBrk="1" hangingPunct="1">
                <a:lnSpc>
                  <a:spcPct val="150000"/>
                </a:lnSpc>
                <a:spcBef>
                  <a:spcPct val="30000"/>
                </a:spcBef>
                <a:buClr>
                  <a:srgbClr val="0000FF"/>
                </a:buClr>
                <a:buSzPct val="50000"/>
                <a:buFont typeface="Wingdings" pitchFamily="2" charset="2"/>
                <a:buChar char="n"/>
              </a:pPr>
              <a:r>
                <a:rPr lang="en-US" altLang="zh-CN" sz="2400">
                  <a:latin typeface="Times New Roman" pitchFamily="18" charset="0"/>
                </a:rPr>
                <a:t> “</a:t>
              </a:r>
              <a:r>
                <a:rPr lang="zh-CN" altLang="en-US" sz="2400">
                  <a:solidFill>
                    <a:schemeClr val="folHlink"/>
                  </a:solidFill>
                  <a:latin typeface="Times New Roman" pitchFamily="18" charset="0"/>
                </a:rPr>
                <a:t>如果下雨，则地下就湿</a:t>
              </a:r>
              <a:r>
                <a:rPr lang="zh-CN" altLang="en-US" sz="2400">
                  <a:latin typeface="Times New Roman" pitchFamily="18" charset="0"/>
                </a:rPr>
                <a:t>” </a:t>
              </a:r>
              <a:r>
                <a:rPr lang="en-US" altLang="zh-CN" sz="2400">
                  <a:latin typeface="Times New Roman" pitchFamily="18" charset="0"/>
                </a:rPr>
                <a:t>, “</a:t>
              </a:r>
              <a:r>
                <a:rPr lang="zh-CN" altLang="en-US" sz="2400">
                  <a:solidFill>
                    <a:schemeClr val="folHlink"/>
                  </a:solidFill>
                  <a:latin typeface="Times New Roman" pitchFamily="18" charset="0"/>
                </a:rPr>
                <a:t>地上不湿</a:t>
              </a:r>
              <a:r>
                <a:rPr lang="zh-CN" altLang="en-US" sz="2400">
                  <a:latin typeface="Times New Roman" pitchFamily="18" charset="0"/>
                </a:rPr>
                <a:t>” 推出 “</a:t>
              </a:r>
              <a:r>
                <a:rPr lang="zh-CN" altLang="en-US" sz="2400">
                  <a:solidFill>
                    <a:srgbClr val="660066"/>
                  </a:solidFill>
                  <a:latin typeface="Times New Roman" pitchFamily="18" charset="0"/>
                </a:rPr>
                <a:t>没有下雨</a:t>
              </a:r>
              <a:r>
                <a:rPr lang="zh-CN" altLang="en-US" sz="2400">
                  <a:latin typeface="Times New Roman" pitchFamily="18" charset="0"/>
                </a:rPr>
                <a:t>”</a:t>
              </a:r>
            </a:p>
          </p:txBody>
        </p:sp>
        <p:graphicFrame>
          <p:nvGraphicFramePr>
            <p:cNvPr id="5122" name="Object 14"/>
            <p:cNvGraphicFramePr>
              <a:graphicFrameLocks noChangeAspect="1"/>
            </p:cNvGraphicFramePr>
            <p:nvPr/>
          </p:nvGraphicFramePr>
          <p:xfrm>
            <a:off x="2784" y="3168"/>
            <a:ext cx="240" cy="192"/>
          </p:xfrm>
          <a:graphic>
            <a:graphicData uri="http://schemas.openxmlformats.org/presentationml/2006/ole">
              <mc:AlternateContent xmlns:mc="http://schemas.openxmlformats.org/markup-compatibility/2006">
                <mc:Choice xmlns:v="urn:schemas-microsoft-com:vml" Requires="v">
                  <p:oleObj spid="_x0000_s39033" name="公式" r:id="rId5" imgW="190417" imgH="152334" progId="Equation.3">
                    <p:embed/>
                  </p:oleObj>
                </mc:Choice>
                <mc:Fallback>
                  <p:oleObj name="公式" r:id="rId5" imgW="190417" imgH="1523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168"/>
                          <a:ext cx="24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26" name="Line 22"/>
          <p:cNvSpPr>
            <a:spLocks noChangeShapeType="1"/>
          </p:cNvSpPr>
          <p:nvPr/>
        </p:nvSpPr>
        <p:spPr bwMode="auto">
          <a:xfrm flipV="1">
            <a:off x="2819400" y="3352800"/>
            <a:ext cx="609600" cy="3810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7" name="Line 23"/>
          <p:cNvSpPr>
            <a:spLocks noChangeShapeType="1"/>
          </p:cNvSpPr>
          <p:nvPr/>
        </p:nvSpPr>
        <p:spPr bwMode="auto">
          <a:xfrm flipV="1">
            <a:off x="2286000" y="5257800"/>
            <a:ext cx="838200" cy="4572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8" name="Line 24"/>
          <p:cNvSpPr>
            <a:spLocks noChangeShapeType="1"/>
          </p:cNvSpPr>
          <p:nvPr/>
        </p:nvSpPr>
        <p:spPr bwMode="auto">
          <a:xfrm rot="13750714" flipV="1">
            <a:off x="5018881" y="2713832"/>
            <a:ext cx="2073275" cy="1595438"/>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0" name="Line 26"/>
          <p:cNvSpPr>
            <a:spLocks noChangeShapeType="1"/>
          </p:cNvSpPr>
          <p:nvPr/>
        </p:nvSpPr>
        <p:spPr bwMode="auto">
          <a:xfrm rot="13750714" flipV="1">
            <a:off x="5496719" y="4709319"/>
            <a:ext cx="1855787" cy="1546225"/>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5126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灯片编号占位符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2D4C1B72-95D4-4344-9D32-6B4920DDE736}" type="slidenum">
              <a:rPr lang="ja-JP" altLang="en-US" b="0">
                <a:solidFill>
                  <a:srgbClr val="A50021"/>
                </a:solidFill>
                <a:ea typeface="ＭＳ Ｐゴシック" pitchFamily="34" charset="-128"/>
              </a:rPr>
              <a:pPr eaLnBrk="1" hangingPunct="1"/>
              <a:t>33</a:t>
            </a:fld>
            <a:endParaRPr lang="en-US" altLang="ja-JP" b="0">
              <a:solidFill>
                <a:srgbClr val="A50021"/>
              </a:solidFill>
              <a:ea typeface="ＭＳ Ｐゴシック" pitchFamily="34" charset="-128"/>
            </a:endParaRPr>
          </a:p>
        </p:txBody>
      </p:sp>
      <p:sp>
        <p:nvSpPr>
          <p:cNvPr id="6149" name="AutoShape 13"/>
          <p:cNvSpPr>
            <a:spLocks/>
          </p:cNvSpPr>
          <p:nvPr/>
        </p:nvSpPr>
        <p:spPr bwMode="auto">
          <a:xfrm>
            <a:off x="1905000" y="1676400"/>
            <a:ext cx="6096000" cy="1676400"/>
          </a:xfrm>
          <a:prstGeom prst="borderCallout2">
            <a:avLst>
              <a:gd name="adj1" fmla="val 6819"/>
              <a:gd name="adj2" fmla="val -1250"/>
              <a:gd name="adj3" fmla="val 6819"/>
              <a:gd name="adj4" fmla="val -6537"/>
              <a:gd name="adj5" fmla="val -21875"/>
              <a:gd name="adj6" fmla="val -12111"/>
            </a:avLst>
          </a:prstGeom>
          <a:gradFill rotWithShape="0">
            <a:gsLst>
              <a:gs pos="0">
                <a:srgbClr val="FFFFFF"/>
              </a:gs>
              <a:gs pos="50000">
                <a:srgbClr val="99CCFF"/>
              </a:gs>
              <a:gs pos="100000">
                <a:srgbClr val="FFFFFF"/>
              </a:gs>
            </a:gsLst>
            <a:lin ang="5400000" scaled="1"/>
          </a:gradFill>
          <a:ln w="25400">
            <a:solidFill>
              <a:srgbClr val="3366FF"/>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20000"/>
              </a:spcBef>
            </a:pP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 如果下雨，则地上是湿的（ </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Q</a:t>
            </a:r>
            <a:r>
              <a:rPr lang="en-US" altLang="zh-CN"/>
              <a:t> </a:t>
            </a:r>
            <a:r>
              <a:rPr lang="zh-CN" altLang="en-US"/>
              <a:t>）</a:t>
            </a:r>
            <a:r>
              <a:rPr lang="zh-CN" altLang="en-US" sz="2400">
                <a:latin typeface="Times New Roman" pitchFamily="18" charset="0"/>
              </a:rPr>
              <a:t>；</a:t>
            </a:r>
          </a:p>
          <a:p>
            <a:pPr algn="just" eaLnBrk="1" hangingPunct="1">
              <a:spcBef>
                <a:spcPct val="20000"/>
              </a:spcBef>
            </a:pP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）没有下雨（</a:t>
            </a:r>
            <a:r>
              <a:rPr lang="en-US" altLang="zh-CN" sz="2400">
                <a:latin typeface="Times New Roman" pitchFamily="18" charset="0"/>
              </a:rPr>
              <a:t>﹁</a:t>
            </a:r>
            <a:r>
              <a:rPr lang="en-US" altLang="zh-CN" sz="2400" i="1">
                <a:latin typeface="Times New Roman" pitchFamily="18" charset="0"/>
              </a:rPr>
              <a:t>P</a:t>
            </a:r>
            <a:r>
              <a:rPr lang="en-US" altLang="zh-CN"/>
              <a:t> </a:t>
            </a:r>
            <a:r>
              <a:rPr lang="zh-CN" altLang="en-US" sz="2400">
                <a:latin typeface="Times New Roman" pitchFamily="18" charset="0"/>
              </a:rPr>
              <a:t>）； </a:t>
            </a:r>
          </a:p>
          <a:p>
            <a:pPr algn="just" eaLnBrk="1" hangingPunct="1">
              <a:spcBef>
                <a:spcPct val="20000"/>
              </a:spcBef>
            </a:pPr>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a:t>
            </a:r>
            <a:r>
              <a:rPr lang="zh-CN" altLang="en-US" sz="2400">
                <a:latin typeface="宋体" pitchFamily="2" charset="-122"/>
              </a:rPr>
              <a:t>所以，地上不湿（</a:t>
            </a:r>
            <a:r>
              <a:rPr lang="en-US" altLang="zh-CN" sz="2400">
                <a:latin typeface="Times New Roman" pitchFamily="18" charset="0"/>
              </a:rPr>
              <a:t>﹁</a:t>
            </a:r>
            <a:r>
              <a:rPr lang="en-US" altLang="zh-CN" sz="2400" i="1">
                <a:latin typeface="Times New Roman" pitchFamily="18" charset="0"/>
              </a:rPr>
              <a:t>Q</a:t>
            </a:r>
            <a:r>
              <a:rPr lang="en-US" altLang="zh-CN"/>
              <a:t> </a:t>
            </a:r>
            <a:r>
              <a:rPr lang="zh-CN" altLang="en-US"/>
              <a:t>）</a:t>
            </a:r>
            <a:r>
              <a:rPr lang="zh-CN" altLang="en-US" sz="2400">
                <a:latin typeface="宋体" pitchFamily="2" charset="-122"/>
              </a:rPr>
              <a:t>。</a:t>
            </a:r>
            <a:r>
              <a:rPr lang="zh-CN" altLang="en-US" sz="2400">
                <a:latin typeface="Times New Roman" pitchFamily="18" charset="0"/>
                <a:cs typeface="Times New Roman" pitchFamily="18" charset="0"/>
              </a:rPr>
              <a:t> </a:t>
            </a:r>
          </a:p>
        </p:txBody>
      </p:sp>
      <p:sp>
        <p:nvSpPr>
          <p:cNvPr id="6150" name="Rectangle 2"/>
          <p:cNvSpPr>
            <a:spLocks noGrp="1" noChangeArrowheads="1"/>
          </p:cNvSpPr>
          <p:nvPr>
            <p:ph type="title"/>
          </p:nvPr>
        </p:nvSpPr>
        <p:spPr/>
        <p:txBody>
          <a:bodyPr/>
          <a:lstStyle/>
          <a:p>
            <a:pPr eaLnBrk="1" hangingPunct="1"/>
            <a:r>
              <a:rPr lang="en-US" altLang="zh-CN" sz="3600" b="0" dirty="0">
                <a:latin typeface="Times New Roman" pitchFamily="18" charset="0"/>
                <a:ea typeface="黑体" pitchFamily="2" charset="-122"/>
              </a:rPr>
              <a:t>3.2  </a:t>
            </a:r>
            <a:r>
              <a:rPr lang="zh-CN" altLang="en-US" sz="3600" b="0" dirty="0">
                <a:latin typeface="Times New Roman" pitchFamily="18" charset="0"/>
                <a:ea typeface="黑体" pitchFamily="2" charset="-122"/>
              </a:rPr>
              <a:t>自然演绎推理</a:t>
            </a:r>
          </a:p>
        </p:txBody>
      </p:sp>
      <p:sp>
        <p:nvSpPr>
          <p:cNvPr id="6151" name="Rectangle 3"/>
          <p:cNvSpPr>
            <a:spLocks noGrp="1" noChangeArrowheads="1"/>
          </p:cNvSpPr>
          <p:nvPr>
            <p:ph type="body" sz="half" idx="1"/>
          </p:nvPr>
        </p:nvSpPr>
        <p:spPr>
          <a:xfrm>
            <a:off x="250825" y="923925"/>
            <a:ext cx="8207375" cy="5400675"/>
          </a:xfrm>
        </p:spPr>
        <p:txBody>
          <a:bodyPr/>
          <a:lstStyle/>
          <a:p>
            <a:pPr eaLnBrk="1" hangingPunct="1">
              <a:buFont typeface="Wingdings" pitchFamily="2" charset="2"/>
              <a:buBlip>
                <a:blip r:embed="rId4"/>
              </a:buBlip>
            </a:pPr>
            <a:r>
              <a:rPr lang="zh-CN" altLang="en-US" sz="2500" b="1">
                <a:solidFill>
                  <a:schemeClr val="accent2"/>
                </a:solidFill>
                <a:latin typeface="Times New Roman" pitchFamily="18" charset="0"/>
              </a:rPr>
              <a:t>错误</a:t>
            </a:r>
            <a:r>
              <a:rPr lang="en-US" altLang="zh-CN" sz="2500" b="1">
                <a:solidFill>
                  <a:schemeClr val="accent2"/>
                </a:solidFill>
                <a:latin typeface="Times New Roman" pitchFamily="18" charset="0"/>
              </a:rPr>
              <a:t>1</a:t>
            </a:r>
            <a:r>
              <a:rPr lang="en-US" altLang="zh-CN" sz="2500" b="1">
                <a:latin typeface="Times New Roman" pitchFamily="18" charset="0"/>
              </a:rPr>
              <a:t>——</a:t>
            </a:r>
            <a:r>
              <a:rPr lang="zh-CN" altLang="en-US" sz="2500" b="1">
                <a:latin typeface="Times New Roman" pitchFamily="18" charset="0"/>
              </a:rPr>
              <a:t>否定前件</a:t>
            </a:r>
            <a:r>
              <a:rPr lang="zh-CN" altLang="en-US" sz="2500">
                <a:latin typeface="Times New Roman" pitchFamily="18" charset="0"/>
              </a:rPr>
              <a:t>： </a:t>
            </a:r>
            <a:r>
              <a:rPr lang="en-US" altLang="zh-CN" sz="2500" b="1" i="1">
                <a:solidFill>
                  <a:schemeClr val="folHlink"/>
                </a:solidFill>
                <a:latin typeface="Times New Roman" pitchFamily="18" charset="0"/>
              </a:rPr>
              <a:t>P</a:t>
            </a:r>
            <a:r>
              <a:rPr lang="en-US" altLang="zh-CN" sz="2500" b="1">
                <a:solidFill>
                  <a:schemeClr val="folHlink"/>
                </a:solidFill>
                <a:latin typeface="Times New Roman" pitchFamily="18" charset="0"/>
              </a:rPr>
              <a:t>→</a:t>
            </a:r>
            <a:r>
              <a:rPr lang="en-US" altLang="zh-CN" sz="2500" b="1" i="1">
                <a:solidFill>
                  <a:schemeClr val="folHlink"/>
                </a:solidFill>
                <a:latin typeface="Times New Roman" pitchFamily="18" charset="0"/>
              </a:rPr>
              <a:t>Q</a:t>
            </a:r>
            <a:r>
              <a:rPr lang="en-US" altLang="zh-CN" sz="2500" b="1">
                <a:latin typeface="Times New Roman" pitchFamily="18" charset="0"/>
              </a:rPr>
              <a:t>,   </a:t>
            </a:r>
            <a:r>
              <a:rPr lang="en-US" altLang="zh-CN" sz="2500" b="1">
                <a:solidFill>
                  <a:schemeClr val="folHlink"/>
                </a:solidFill>
                <a:latin typeface="Times New Roman" pitchFamily="18" charset="0"/>
              </a:rPr>
              <a:t>﹁</a:t>
            </a:r>
            <a:r>
              <a:rPr lang="en-US" altLang="zh-CN" sz="2500" b="1" i="1">
                <a:solidFill>
                  <a:schemeClr val="folHlink"/>
                </a:solidFill>
                <a:latin typeface="Times New Roman" pitchFamily="18" charset="0"/>
              </a:rPr>
              <a:t>P</a:t>
            </a:r>
            <a:r>
              <a:rPr lang="en-US" altLang="zh-CN" sz="2500" b="1">
                <a:solidFill>
                  <a:schemeClr val="folHlink"/>
                </a:solidFill>
              </a:rPr>
              <a:t>      </a:t>
            </a:r>
            <a:r>
              <a:rPr lang="en-US" altLang="zh-CN" sz="2500" b="1"/>
              <a:t>          </a:t>
            </a:r>
            <a:r>
              <a:rPr lang="en-US" altLang="zh-CN" sz="2500" b="1">
                <a:solidFill>
                  <a:srgbClr val="660066"/>
                </a:solidFill>
              </a:rPr>
              <a:t>﹁</a:t>
            </a:r>
            <a:r>
              <a:rPr lang="en-US" altLang="zh-CN" sz="2500" b="1" i="1">
                <a:solidFill>
                  <a:schemeClr val="folHlink"/>
                </a:solidFill>
                <a:latin typeface="Times New Roman" pitchFamily="18" charset="0"/>
              </a:rPr>
              <a:t>Q</a:t>
            </a:r>
            <a:endParaRPr lang="en-US" altLang="zh-CN" sz="2500" b="1">
              <a:solidFill>
                <a:srgbClr val="660066"/>
              </a:solidFill>
            </a:endParaRPr>
          </a:p>
        </p:txBody>
      </p:sp>
      <p:sp>
        <p:nvSpPr>
          <p:cNvPr id="61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15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154" name="Rectangle 8"/>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155" name="Rectangle 10"/>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156" name="AutoShape 12"/>
          <p:cNvSpPr>
            <a:spLocks/>
          </p:cNvSpPr>
          <p:nvPr/>
        </p:nvSpPr>
        <p:spPr bwMode="auto">
          <a:xfrm>
            <a:off x="1447800" y="4114800"/>
            <a:ext cx="7302500" cy="2286000"/>
          </a:xfrm>
          <a:prstGeom prst="borderCallout2">
            <a:avLst>
              <a:gd name="adj1" fmla="val 5000"/>
              <a:gd name="adj2" fmla="val -1042"/>
              <a:gd name="adj3" fmla="val 5000"/>
              <a:gd name="adj4" fmla="val -2718"/>
              <a:gd name="adj5" fmla="val -7917"/>
              <a:gd name="adj6" fmla="val -4500"/>
            </a:avLst>
          </a:prstGeom>
          <a:gradFill rotWithShape="0">
            <a:gsLst>
              <a:gs pos="0">
                <a:srgbClr val="FFFFFF"/>
              </a:gs>
              <a:gs pos="50000">
                <a:srgbClr val="CCFFFF"/>
              </a:gs>
              <a:gs pos="100000">
                <a:srgbClr val="FFFFFF"/>
              </a:gs>
            </a:gsLst>
            <a:lin ang="5400000" scaled="1"/>
          </a:gradFill>
          <a:ln w="25400">
            <a:solidFill>
              <a:srgbClr val="33CCCC"/>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30000"/>
              </a:lnSpc>
              <a:spcBef>
                <a:spcPct val="20000"/>
              </a:spcBef>
            </a:pP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zh-CN" altLang="en-US" sz="2400">
                <a:latin typeface="宋体" pitchFamily="2" charset="-122"/>
              </a:rPr>
              <a:t>如果行星系统是以太阳为中心的，则金星会显示出位相变化（ </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Q</a:t>
            </a:r>
            <a:r>
              <a:rPr lang="en-US" altLang="zh-CN"/>
              <a:t> </a:t>
            </a:r>
            <a:r>
              <a:rPr lang="zh-CN" altLang="en-US"/>
              <a:t>）</a:t>
            </a:r>
            <a:r>
              <a:rPr lang="zh-CN" altLang="en-US" sz="2400">
                <a:latin typeface="宋体" pitchFamily="2" charset="-122"/>
              </a:rPr>
              <a:t>；</a:t>
            </a:r>
            <a:endParaRPr lang="zh-CN" altLang="en-US" sz="2400">
              <a:latin typeface="Times New Roman" pitchFamily="18" charset="0"/>
              <a:cs typeface="Times New Roman" pitchFamily="18" charset="0"/>
            </a:endParaRPr>
          </a:p>
          <a:p>
            <a:pPr algn="just" eaLnBrk="1" hangingPunct="1">
              <a:lnSpc>
                <a:spcPct val="130000"/>
              </a:lnSpc>
              <a:spcBef>
                <a:spcPct val="20000"/>
              </a:spcBef>
            </a:pP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zh-CN" altLang="en-US" sz="2400">
                <a:latin typeface="宋体" pitchFamily="2" charset="-122"/>
              </a:rPr>
              <a:t>金星显示出位相变化（</a:t>
            </a:r>
            <a:r>
              <a:rPr lang="zh-CN" altLang="en-US">
                <a:solidFill>
                  <a:schemeClr val="folHlink"/>
                </a:solidFill>
              </a:rPr>
              <a:t> </a:t>
            </a:r>
            <a:r>
              <a:rPr lang="en-US" altLang="zh-CN" sz="2400" i="1">
                <a:latin typeface="Times New Roman" pitchFamily="18" charset="0"/>
              </a:rPr>
              <a:t>Q</a:t>
            </a:r>
            <a:r>
              <a:rPr lang="en-US" altLang="zh-CN">
                <a:solidFill>
                  <a:schemeClr val="folHlink"/>
                </a:solidFill>
              </a:rPr>
              <a:t> </a:t>
            </a:r>
            <a:r>
              <a:rPr lang="zh-CN" altLang="en-US" sz="2400">
                <a:latin typeface="宋体" pitchFamily="2" charset="-122"/>
              </a:rPr>
              <a:t>）；</a:t>
            </a:r>
            <a:endParaRPr lang="zh-CN" altLang="en-US" sz="2400">
              <a:latin typeface="Times New Roman" pitchFamily="18" charset="0"/>
              <a:cs typeface="Times New Roman" pitchFamily="18" charset="0"/>
            </a:endParaRPr>
          </a:p>
          <a:p>
            <a:pPr algn="just" eaLnBrk="1" hangingPunct="1">
              <a:lnSpc>
                <a:spcPct val="130000"/>
              </a:lnSpc>
              <a:spcBef>
                <a:spcPct val="20000"/>
              </a:spcBef>
            </a:pPr>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a:t>
            </a:r>
            <a:r>
              <a:rPr lang="zh-CN" altLang="en-US" sz="2400">
                <a:latin typeface="Times New Roman" pitchFamily="18" charset="0"/>
                <a:cs typeface="Times New Roman" pitchFamily="18" charset="0"/>
              </a:rPr>
              <a:t> </a:t>
            </a:r>
            <a:r>
              <a:rPr lang="zh-CN" altLang="en-US" sz="2400">
                <a:latin typeface="宋体" pitchFamily="2" charset="-122"/>
              </a:rPr>
              <a:t>所以，行星系统是以太阳为中心（</a:t>
            </a:r>
            <a:r>
              <a:rPr lang="zh-CN" altLang="en-US" sz="2400" i="1">
                <a:latin typeface="Times New Roman" pitchFamily="18" charset="0"/>
              </a:rPr>
              <a:t> </a:t>
            </a:r>
            <a:r>
              <a:rPr lang="en-US" altLang="zh-CN" sz="2500" i="1">
                <a:latin typeface="Times New Roman" pitchFamily="18" charset="0"/>
              </a:rPr>
              <a:t>P</a:t>
            </a:r>
            <a:r>
              <a:rPr lang="en-US" altLang="zh-CN" sz="2500">
                <a:solidFill>
                  <a:srgbClr val="660066"/>
                </a:solidFill>
              </a:rPr>
              <a:t> </a:t>
            </a:r>
            <a:r>
              <a:rPr lang="zh-CN" altLang="en-US">
                <a:solidFill>
                  <a:schemeClr val="folHlink"/>
                </a:solidFill>
              </a:rPr>
              <a:t>）</a:t>
            </a:r>
            <a:r>
              <a:rPr lang="zh-CN" altLang="en-US" sz="2400">
                <a:latin typeface="宋体" pitchFamily="2" charset="-122"/>
              </a:rPr>
              <a:t>。</a:t>
            </a:r>
          </a:p>
        </p:txBody>
      </p:sp>
      <p:graphicFrame>
        <p:nvGraphicFramePr>
          <p:cNvPr id="6146" name="Object 16"/>
          <p:cNvGraphicFramePr>
            <a:graphicFrameLocks noGrp="1" noChangeAspect="1"/>
          </p:cNvGraphicFramePr>
          <p:nvPr>
            <p:ph sz="quarter" idx="3"/>
          </p:nvPr>
        </p:nvGraphicFramePr>
        <p:xfrm>
          <a:off x="5943600" y="762000"/>
          <a:ext cx="914400" cy="790575"/>
        </p:xfrm>
        <a:graphic>
          <a:graphicData uri="http://schemas.openxmlformats.org/presentationml/2006/ole">
            <mc:AlternateContent xmlns:mc="http://schemas.openxmlformats.org/markup-compatibility/2006">
              <mc:Choice xmlns:v="urn:schemas-microsoft-com:vml" Requires="v">
                <p:oleObj spid="_x0000_s40058" name="SmartDraw" r:id="rId5" imgW="518040" imgH="447840" progId="SmartDraw.2">
                  <p:embed/>
                </p:oleObj>
              </mc:Choice>
              <mc:Fallback>
                <p:oleObj name="SmartDraw" r:id="rId5" imgW="518040" imgH="447840"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762000"/>
                        <a:ext cx="914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7" name="Group 21"/>
          <p:cNvGrpSpPr>
            <a:grpSpLocks/>
          </p:cNvGrpSpPr>
          <p:nvPr/>
        </p:nvGrpSpPr>
        <p:grpSpPr bwMode="auto">
          <a:xfrm>
            <a:off x="304800" y="3276600"/>
            <a:ext cx="7239000" cy="942975"/>
            <a:chOff x="192" y="2064"/>
            <a:chExt cx="4560" cy="594"/>
          </a:xfrm>
        </p:grpSpPr>
        <p:sp>
          <p:nvSpPr>
            <p:cNvPr id="6158" name="Rectangle 20"/>
            <p:cNvSpPr>
              <a:spLocks noChangeArrowheads="1"/>
            </p:cNvSpPr>
            <p:nvPr/>
          </p:nvSpPr>
          <p:spPr bwMode="auto">
            <a:xfrm>
              <a:off x="192" y="2064"/>
              <a:ext cx="456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endParaRPr lang="en-US" altLang="zh-CN"/>
            </a:p>
            <a:p>
              <a:pPr eaLnBrk="1" hangingPunct="1">
                <a:lnSpc>
                  <a:spcPct val="100000"/>
                </a:lnSpc>
                <a:buFontTx/>
                <a:buBlip>
                  <a:blip r:embed="rId4"/>
                </a:buBlip>
              </a:pPr>
              <a:r>
                <a:rPr lang="en-US" altLang="zh-CN" sz="2500">
                  <a:latin typeface="Times New Roman" pitchFamily="18" charset="0"/>
                </a:rPr>
                <a:t>   </a:t>
              </a:r>
              <a:r>
                <a:rPr lang="zh-CN" altLang="en-US" sz="2500">
                  <a:solidFill>
                    <a:schemeClr val="accent2"/>
                  </a:solidFill>
                  <a:latin typeface="Times New Roman" pitchFamily="18" charset="0"/>
                </a:rPr>
                <a:t>错误</a:t>
              </a:r>
              <a:r>
                <a:rPr lang="en-US" altLang="zh-CN" sz="2500">
                  <a:solidFill>
                    <a:schemeClr val="accent2"/>
                  </a:solidFill>
                  <a:latin typeface="Times New Roman" pitchFamily="18" charset="0"/>
                </a:rPr>
                <a:t>2</a:t>
              </a:r>
              <a:r>
                <a:rPr lang="en-US" altLang="zh-CN" sz="2500">
                  <a:latin typeface="Times New Roman" pitchFamily="18" charset="0"/>
                </a:rPr>
                <a:t>——</a:t>
              </a:r>
              <a:r>
                <a:rPr lang="zh-CN" altLang="en-US" sz="2500">
                  <a:latin typeface="Times New Roman" pitchFamily="18" charset="0"/>
                </a:rPr>
                <a:t>肯定后件</a:t>
              </a:r>
              <a:r>
                <a:rPr lang="zh-CN" altLang="en-US" sz="2500" b="0"/>
                <a:t>： </a:t>
              </a:r>
              <a:r>
                <a:rPr lang="en-US" altLang="zh-CN" sz="2500" i="1">
                  <a:solidFill>
                    <a:schemeClr val="folHlink"/>
                  </a:solidFill>
                  <a:latin typeface="Times New Roman" pitchFamily="18" charset="0"/>
                </a:rPr>
                <a:t>P</a:t>
              </a:r>
              <a:r>
                <a:rPr lang="en-US" altLang="zh-CN" sz="2500">
                  <a:solidFill>
                    <a:schemeClr val="folHlink"/>
                  </a:solidFill>
                </a:rPr>
                <a:t>→</a:t>
              </a:r>
              <a:r>
                <a:rPr lang="en-US" altLang="zh-CN" sz="2500" i="1">
                  <a:solidFill>
                    <a:schemeClr val="folHlink"/>
                  </a:solidFill>
                  <a:latin typeface="Times New Roman" pitchFamily="18" charset="0"/>
                </a:rPr>
                <a:t>Q</a:t>
              </a:r>
              <a:r>
                <a:rPr lang="en-US" altLang="zh-CN" sz="2500"/>
                <a:t>,    </a:t>
              </a:r>
              <a:r>
                <a:rPr lang="en-US" altLang="zh-CN" sz="2500" i="1">
                  <a:solidFill>
                    <a:schemeClr val="folHlink"/>
                  </a:solidFill>
                  <a:latin typeface="Times New Roman" pitchFamily="18" charset="0"/>
                </a:rPr>
                <a:t>Q</a:t>
              </a:r>
              <a:r>
                <a:rPr lang="en-US" altLang="zh-CN" sz="2500">
                  <a:solidFill>
                    <a:schemeClr val="folHlink"/>
                  </a:solidFill>
                </a:rPr>
                <a:t>                  </a:t>
              </a:r>
              <a:r>
                <a:rPr lang="en-US" altLang="zh-CN" sz="2500" i="1">
                  <a:solidFill>
                    <a:schemeClr val="folHlink"/>
                  </a:solidFill>
                  <a:latin typeface="Times New Roman" pitchFamily="18" charset="0"/>
                </a:rPr>
                <a:t>P</a:t>
              </a:r>
            </a:p>
          </p:txBody>
        </p:sp>
        <p:graphicFrame>
          <p:nvGraphicFramePr>
            <p:cNvPr id="6147" name="Object 18"/>
            <p:cNvGraphicFramePr>
              <a:graphicFrameLocks noChangeAspect="1"/>
            </p:cNvGraphicFramePr>
            <p:nvPr/>
          </p:nvGraphicFramePr>
          <p:xfrm>
            <a:off x="3648" y="2160"/>
            <a:ext cx="576" cy="498"/>
          </p:xfrm>
          <a:graphic>
            <a:graphicData uri="http://schemas.openxmlformats.org/presentationml/2006/ole">
              <mc:AlternateContent xmlns:mc="http://schemas.openxmlformats.org/markup-compatibility/2006">
                <mc:Choice xmlns:v="urn:schemas-microsoft-com:vml" Requires="v">
                  <p:oleObj spid="_x0000_s40059" name="SmartDraw" r:id="rId7" imgW="518040" imgH="447840" progId="SmartDraw.2">
                    <p:embed/>
                  </p:oleObj>
                </mc:Choice>
                <mc:Fallback>
                  <p:oleObj name="SmartDraw" r:id="rId7" imgW="518040" imgH="447840"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160"/>
                          <a:ext cx="576"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76246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9D529B87-D414-4461-99CA-E128A8C69D51}" type="slidenum">
              <a:rPr lang="ja-JP" altLang="en-US" b="0">
                <a:solidFill>
                  <a:srgbClr val="A50021"/>
                </a:solidFill>
                <a:ea typeface="ＭＳ Ｐゴシック" pitchFamily="34" charset="-128"/>
              </a:rPr>
              <a:pPr eaLnBrk="1" hangingPunct="1"/>
              <a:t>34</a:t>
            </a:fld>
            <a:endParaRPr lang="en-US" altLang="ja-JP" b="0">
              <a:solidFill>
                <a:srgbClr val="A50021"/>
              </a:solidFill>
              <a:ea typeface="ＭＳ Ｐゴシック" pitchFamily="34" charset="-128"/>
            </a:endParaRPr>
          </a:p>
        </p:txBody>
      </p:sp>
      <p:sp>
        <p:nvSpPr>
          <p:cNvPr id="61448" name="Rectangle 8"/>
          <p:cNvSpPr>
            <a:spLocks noChangeArrowheads="1"/>
          </p:cNvSpPr>
          <p:nvPr/>
        </p:nvSpPr>
        <p:spPr bwMode="auto">
          <a:xfrm>
            <a:off x="457200" y="1143000"/>
            <a:ext cx="8305800" cy="39624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64516"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3.2  </a:t>
            </a:r>
            <a:r>
              <a:rPr lang="zh-CN" altLang="en-US" sz="3600" b="0" dirty="0">
                <a:latin typeface="Times New Roman" pitchFamily="18" charset="0"/>
                <a:ea typeface="黑体" pitchFamily="2" charset="-122"/>
              </a:rPr>
              <a:t>自然演绎推理</a:t>
            </a:r>
          </a:p>
        </p:txBody>
      </p:sp>
      <p:sp>
        <p:nvSpPr>
          <p:cNvPr id="64517" name="Rectangle 3"/>
          <p:cNvSpPr>
            <a:spLocks noGrp="1" noChangeArrowheads="1"/>
          </p:cNvSpPr>
          <p:nvPr>
            <p:ph type="body" idx="1"/>
          </p:nvPr>
        </p:nvSpPr>
        <p:spPr>
          <a:xfrm>
            <a:off x="609600" y="1143000"/>
            <a:ext cx="7848600" cy="3962400"/>
          </a:xfrm>
        </p:spPr>
        <p:txBody>
          <a:bodyPr/>
          <a:lstStyle/>
          <a:p>
            <a:pPr marL="0" indent="0" algn="just" eaLnBrk="1" hangingPunct="1">
              <a:lnSpc>
                <a:spcPct val="120000"/>
              </a:lnSpc>
            </a:pPr>
            <a:r>
              <a:rPr lang="en-US" altLang="zh-CN" sz="2600" b="1">
                <a:latin typeface="宋体" pitchFamily="2" charset="-122"/>
              </a:rPr>
              <a:t> </a:t>
            </a:r>
            <a:r>
              <a:rPr lang="zh-CN" altLang="en-US" sz="2600" b="1">
                <a:latin typeface="宋体" pitchFamily="2" charset="-122"/>
              </a:rPr>
              <a:t>例</a:t>
            </a:r>
            <a:r>
              <a:rPr lang="en-US" altLang="zh-CN" sz="2600" b="1">
                <a:latin typeface="Times New Roman" pitchFamily="18" charset="0"/>
                <a:cs typeface="Times New Roman" pitchFamily="18" charset="0"/>
              </a:rPr>
              <a:t>1  </a:t>
            </a:r>
            <a:r>
              <a:rPr lang="zh-CN" altLang="en-US" sz="2600" b="1">
                <a:latin typeface="宋体" pitchFamily="2" charset="-122"/>
              </a:rPr>
              <a:t>已知事实：</a:t>
            </a:r>
            <a:endParaRPr lang="zh-CN" altLang="en-US" sz="2600" b="1">
              <a:latin typeface="Times New Roman" pitchFamily="18" charset="0"/>
              <a:cs typeface="Times New Roman" pitchFamily="18" charset="0"/>
            </a:endParaRPr>
          </a:p>
          <a:p>
            <a:pPr marL="0" indent="0" algn="just" eaLnBrk="1" hangingPunct="1">
              <a:lnSpc>
                <a:spcPct val="120000"/>
              </a:lnSpc>
              <a:buFont typeface="Wingdings" pitchFamily="2" charset="2"/>
              <a:buNone/>
            </a:pPr>
            <a:r>
              <a:rPr lang="zh-CN" altLang="en-US" sz="2600" b="1">
                <a:latin typeface="宋体" pitchFamily="2" charset="-122"/>
              </a:rPr>
              <a:t>   </a:t>
            </a:r>
            <a:r>
              <a:rPr lang="zh-CN" altLang="en-US" sz="2600" b="1">
                <a:latin typeface="Times New Roman" pitchFamily="18" charset="0"/>
                <a:cs typeface="Times New Roman" pitchFamily="18" charset="0"/>
              </a:rPr>
              <a:t>（</a:t>
            </a:r>
            <a:r>
              <a:rPr lang="en-US" altLang="zh-CN" sz="2600" b="1">
                <a:latin typeface="Times New Roman" pitchFamily="18" charset="0"/>
                <a:cs typeface="Times New Roman" pitchFamily="18" charset="0"/>
              </a:rPr>
              <a:t>1</a:t>
            </a:r>
            <a:r>
              <a:rPr lang="zh-CN" altLang="en-US" sz="2600" b="1">
                <a:latin typeface="Times New Roman" pitchFamily="18" charset="0"/>
                <a:cs typeface="Times New Roman" pitchFamily="18" charset="0"/>
              </a:rPr>
              <a:t>）</a:t>
            </a:r>
            <a:r>
              <a:rPr lang="zh-CN" altLang="en-US" sz="2600" b="1">
                <a:latin typeface="宋体" pitchFamily="2" charset="-122"/>
              </a:rPr>
              <a:t>凡是容易的课程小王</a:t>
            </a:r>
            <a:r>
              <a:rPr lang="en-US" altLang="zh-CN" sz="2600" b="1">
                <a:latin typeface="Times New Roman" pitchFamily="18" charset="0"/>
                <a:cs typeface="Times New Roman" pitchFamily="18" charset="0"/>
              </a:rPr>
              <a:t>( Wang )</a:t>
            </a:r>
            <a:r>
              <a:rPr lang="zh-CN" altLang="en-US" sz="2600" b="1">
                <a:latin typeface="宋体" pitchFamily="2" charset="-122"/>
              </a:rPr>
              <a:t>都喜欢；</a:t>
            </a:r>
            <a:endParaRPr lang="zh-CN" altLang="en-US" sz="2600" b="1">
              <a:latin typeface="Times New Roman" pitchFamily="18" charset="0"/>
              <a:cs typeface="Times New Roman" pitchFamily="18" charset="0"/>
            </a:endParaRPr>
          </a:p>
          <a:p>
            <a:pPr marL="0" indent="0" algn="just" eaLnBrk="1" hangingPunct="1">
              <a:lnSpc>
                <a:spcPct val="120000"/>
              </a:lnSpc>
              <a:buFont typeface="Wingdings" pitchFamily="2" charset="2"/>
              <a:buNone/>
            </a:pPr>
            <a:r>
              <a:rPr lang="zh-CN" altLang="en-US" sz="2600" b="1">
                <a:latin typeface="Times New Roman" pitchFamily="18" charset="0"/>
                <a:cs typeface="Times New Roman" pitchFamily="18" charset="0"/>
              </a:rPr>
              <a:t>      （</a:t>
            </a:r>
            <a:r>
              <a:rPr lang="en-US" altLang="zh-CN" sz="2600" b="1">
                <a:latin typeface="Times New Roman" pitchFamily="18" charset="0"/>
                <a:cs typeface="Times New Roman" pitchFamily="18" charset="0"/>
              </a:rPr>
              <a:t>2</a:t>
            </a:r>
            <a:r>
              <a:rPr lang="zh-CN" altLang="en-US" sz="2600" b="1">
                <a:latin typeface="Times New Roman" pitchFamily="18" charset="0"/>
                <a:cs typeface="Times New Roman" pitchFamily="18" charset="0"/>
              </a:rPr>
              <a:t>）</a:t>
            </a:r>
            <a:r>
              <a:rPr lang="en-US" altLang="zh-CN" sz="2600" b="1">
                <a:latin typeface="Times New Roman" pitchFamily="18" charset="0"/>
                <a:cs typeface="Times New Roman" pitchFamily="18" charset="0"/>
              </a:rPr>
              <a:t>C </a:t>
            </a:r>
            <a:r>
              <a:rPr lang="zh-CN" altLang="en-US" sz="2600" b="1">
                <a:latin typeface="宋体" pitchFamily="2" charset="-122"/>
              </a:rPr>
              <a:t>班的课程都是容易的；</a:t>
            </a:r>
            <a:endParaRPr lang="zh-CN" altLang="en-US" sz="2600" b="1">
              <a:latin typeface="Times New Roman" pitchFamily="18" charset="0"/>
              <a:cs typeface="Times New Roman" pitchFamily="18" charset="0"/>
            </a:endParaRPr>
          </a:p>
          <a:p>
            <a:pPr marL="0" indent="0" algn="just" eaLnBrk="1" hangingPunct="1">
              <a:lnSpc>
                <a:spcPct val="120000"/>
              </a:lnSpc>
              <a:buFont typeface="Wingdings" pitchFamily="2" charset="2"/>
              <a:buNone/>
            </a:pPr>
            <a:r>
              <a:rPr lang="zh-CN" altLang="en-US" sz="2600" b="1">
                <a:latin typeface="Times New Roman" pitchFamily="18" charset="0"/>
                <a:cs typeface="Times New Roman" pitchFamily="18" charset="0"/>
              </a:rPr>
              <a:t>      （</a:t>
            </a:r>
            <a:r>
              <a:rPr lang="en-US" altLang="zh-CN" sz="2600" b="1">
                <a:latin typeface="Times New Roman" pitchFamily="18" charset="0"/>
                <a:cs typeface="Times New Roman" pitchFamily="18" charset="0"/>
              </a:rPr>
              <a:t>3</a:t>
            </a:r>
            <a:r>
              <a:rPr lang="zh-CN" altLang="en-US" sz="2600" b="1">
                <a:latin typeface="Times New Roman" pitchFamily="18" charset="0"/>
                <a:cs typeface="Times New Roman" pitchFamily="18" charset="0"/>
              </a:rPr>
              <a:t>）</a:t>
            </a:r>
            <a:r>
              <a:rPr lang="en-US" altLang="zh-CN" sz="2600" b="1">
                <a:latin typeface="Times New Roman" pitchFamily="18" charset="0"/>
                <a:cs typeface="Times New Roman" pitchFamily="18" charset="0"/>
              </a:rPr>
              <a:t>ds </a:t>
            </a:r>
            <a:r>
              <a:rPr lang="zh-CN" altLang="en-US" sz="2600" b="1">
                <a:latin typeface="宋体" pitchFamily="2" charset="-122"/>
              </a:rPr>
              <a:t>是 </a:t>
            </a:r>
            <a:r>
              <a:rPr lang="en-US" altLang="zh-CN" sz="2600" b="1">
                <a:latin typeface="Times New Roman" pitchFamily="18" charset="0"/>
                <a:cs typeface="Times New Roman" pitchFamily="18" charset="0"/>
              </a:rPr>
              <a:t>C </a:t>
            </a:r>
            <a:r>
              <a:rPr lang="zh-CN" altLang="en-US" sz="2600" b="1">
                <a:latin typeface="宋体" pitchFamily="2" charset="-122"/>
              </a:rPr>
              <a:t>班的一门课程。</a:t>
            </a:r>
            <a:endParaRPr lang="zh-CN" altLang="en-US" sz="2600" b="1">
              <a:latin typeface="Times New Roman" pitchFamily="18" charset="0"/>
              <a:cs typeface="Times New Roman" pitchFamily="18" charset="0"/>
            </a:endParaRPr>
          </a:p>
          <a:p>
            <a:pPr marL="0" indent="0" algn="just" eaLnBrk="1" hangingPunct="1">
              <a:lnSpc>
                <a:spcPct val="120000"/>
              </a:lnSpc>
              <a:buSzPct val="60000"/>
              <a:buFont typeface="Wingdings" pitchFamily="2" charset="2"/>
              <a:buBlip>
                <a:blip r:embed="rId2"/>
              </a:buBlip>
            </a:pPr>
            <a:r>
              <a:rPr lang="zh-CN" altLang="en-US" sz="2600" b="1">
                <a:latin typeface="宋体" pitchFamily="2" charset="-122"/>
              </a:rPr>
              <a:t> 求证：小王喜欢 </a:t>
            </a:r>
            <a:r>
              <a:rPr lang="en-US" altLang="zh-CN" sz="2600" b="1">
                <a:latin typeface="Times New Roman" pitchFamily="18" charset="0"/>
                <a:cs typeface="Times New Roman" pitchFamily="18" charset="0"/>
              </a:rPr>
              <a:t>ds </a:t>
            </a:r>
            <a:r>
              <a:rPr lang="zh-CN" altLang="en-US" sz="2600" b="1">
                <a:latin typeface="宋体" pitchFamily="2" charset="-122"/>
              </a:rPr>
              <a:t>这门课程。</a:t>
            </a:r>
            <a:endParaRPr lang="zh-CN" altLang="en-US" sz="2600" b="1"/>
          </a:p>
        </p:txBody>
      </p:sp>
      <p:sp>
        <p:nvSpPr>
          <p:cNvPr id="645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451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4520" name="Rectangle 6"/>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4521" name="Rectangle 7"/>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30194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185EF56-8273-44CD-9131-1C8A5C87211F}" type="slidenum">
              <a:rPr lang="ja-JP" altLang="en-US" b="0">
                <a:solidFill>
                  <a:srgbClr val="A50021"/>
                </a:solidFill>
                <a:ea typeface="ＭＳ Ｐゴシック" pitchFamily="34" charset="-128"/>
              </a:rPr>
              <a:pPr eaLnBrk="1" hangingPunct="1"/>
              <a:t>35</a:t>
            </a:fld>
            <a:endParaRPr lang="en-US" altLang="ja-JP" b="0">
              <a:solidFill>
                <a:srgbClr val="A50021"/>
              </a:solidFill>
              <a:ea typeface="ＭＳ Ｐゴシック" pitchFamily="34" charset="-128"/>
            </a:endParaRPr>
          </a:p>
        </p:txBody>
      </p:sp>
      <p:sp>
        <p:nvSpPr>
          <p:cNvPr id="63504" name="Rectangle 16"/>
          <p:cNvSpPr>
            <a:spLocks noChangeArrowheads="1"/>
          </p:cNvSpPr>
          <p:nvPr/>
        </p:nvSpPr>
        <p:spPr bwMode="auto">
          <a:xfrm>
            <a:off x="381000" y="914400"/>
            <a:ext cx="83820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headEnd/>
            <a:tailEnd/>
          </a:ln>
          <a:effectLst/>
        </p:spPr>
        <p:txBody>
          <a:bodyPr wrap="none" anchor="ctr"/>
          <a:lstStyle/>
          <a:p>
            <a:pPr>
              <a:defRPr/>
            </a:pPr>
            <a:endParaRPr lang="zh-CN" altLang="en-US"/>
          </a:p>
        </p:txBody>
      </p:sp>
      <p:sp>
        <p:nvSpPr>
          <p:cNvPr id="7174"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3.2  </a:t>
            </a:r>
            <a:r>
              <a:rPr lang="zh-CN" altLang="en-US" sz="3600" b="0" dirty="0">
                <a:latin typeface="Times New Roman" pitchFamily="18" charset="0"/>
                <a:ea typeface="黑体" pitchFamily="2" charset="-122"/>
              </a:rPr>
              <a:t>自然演绎推理</a:t>
            </a:r>
          </a:p>
        </p:txBody>
      </p:sp>
      <p:sp>
        <p:nvSpPr>
          <p:cNvPr id="7175" name="Rectangle 3"/>
          <p:cNvSpPr>
            <a:spLocks noGrp="1" noChangeArrowheads="1"/>
          </p:cNvSpPr>
          <p:nvPr>
            <p:ph type="body" idx="1"/>
          </p:nvPr>
        </p:nvSpPr>
        <p:spPr>
          <a:xfrm>
            <a:off x="609600" y="1066800"/>
            <a:ext cx="8435975" cy="2667000"/>
          </a:xfrm>
        </p:spPr>
        <p:txBody>
          <a:bodyPr/>
          <a:lstStyle/>
          <a:p>
            <a:pPr algn="just" eaLnBrk="1" hangingPunct="1">
              <a:lnSpc>
                <a:spcPct val="90000"/>
              </a:lnSpc>
            </a:pPr>
            <a:r>
              <a:rPr lang="zh-CN" altLang="en-US" sz="2600" b="1">
                <a:latin typeface="宋体" pitchFamily="2" charset="-122"/>
              </a:rPr>
              <a:t>证明：</a:t>
            </a:r>
          </a:p>
          <a:p>
            <a:pPr algn="just" eaLnBrk="1" hangingPunct="1">
              <a:lnSpc>
                <a:spcPct val="90000"/>
              </a:lnSpc>
              <a:buSzPct val="60000"/>
              <a:buFont typeface="Wingdings" pitchFamily="2" charset="2"/>
              <a:buBlip>
                <a:blip r:embed="rId3"/>
              </a:buBlip>
            </a:pPr>
            <a:r>
              <a:rPr lang="zh-CN" altLang="en-US" sz="2600" b="1">
                <a:latin typeface="宋体" pitchFamily="2" charset="-122"/>
              </a:rPr>
              <a:t>定义谓词</a:t>
            </a:r>
            <a:r>
              <a:rPr lang="zh-CN" altLang="en-US" sz="2600">
                <a:latin typeface="宋体" pitchFamily="2" charset="-122"/>
              </a:rPr>
              <a:t>：</a:t>
            </a:r>
            <a:endParaRPr lang="zh-CN" altLang="en-US" sz="2600">
              <a:latin typeface="Times New Roman" pitchFamily="18" charset="0"/>
              <a:cs typeface="Times New Roman" pitchFamily="18" charset="0"/>
            </a:endParaRPr>
          </a:p>
          <a:p>
            <a:pPr algn="just" eaLnBrk="1" hangingPunct="1">
              <a:lnSpc>
                <a:spcPct val="90000"/>
              </a:lnSpc>
              <a:buFont typeface="Wingdings" pitchFamily="2" charset="2"/>
              <a:buNone/>
            </a:pPr>
            <a:r>
              <a:rPr lang="zh-CN" altLang="en-US" sz="2600" b="1">
                <a:latin typeface="Times New Roman" pitchFamily="18" charset="0"/>
                <a:cs typeface="Times New Roman" pitchFamily="18" charset="0"/>
              </a:rPr>
              <a:t>       </a:t>
            </a:r>
            <a:r>
              <a:rPr lang="en-US" altLang="zh-CN" sz="2600" b="1" i="1">
                <a:solidFill>
                  <a:srgbClr val="660066"/>
                </a:solidFill>
                <a:latin typeface="Times New Roman" pitchFamily="18" charset="0"/>
                <a:cs typeface="Times New Roman" pitchFamily="18" charset="0"/>
              </a:rPr>
              <a:t>EASY</a:t>
            </a:r>
            <a:r>
              <a:rPr lang="en-US" altLang="zh-CN" sz="2600" b="1">
                <a:solidFill>
                  <a:srgbClr val="660066"/>
                </a:solidFill>
                <a:latin typeface="Times New Roman" pitchFamily="18" charset="0"/>
                <a:cs typeface="Times New Roman" pitchFamily="18" charset="0"/>
              </a:rPr>
              <a:t> ( </a:t>
            </a:r>
            <a:r>
              <a:rPr lang="en-US" altLang="zh-CN" sz="2600" b="1" i="1">
                <a:solidFill>
                  <a:srgbClr val="660066"/>
                </a:solidFill>
                <a:latin typeface="Times New Roman" pitchFamily="18" charset="0"/>
                <a:cs typeface="Times New Roman" pitchFamily="18" charset="0"/>
              </a:rPr>
              <a:t>x </a:t>
            </a:r>
            <a:r>
              <a:rPr lang="en-US" altLang="zh-CN" sz="2600" b="1">
                <a:solidFill>
                  <a:srgbClr val="660066"/>
                </a:solidFill>
                <a:latin typeface="Times New Roman" pitchFamily="18" charset="0"/>
                <a:cs typeface="Times New Roman" pitchFamily="18" charset="0"/>
              </a:rPr>
              <a:t>)</a:t>
            </a:r>
            <a:r>
              <a:rPr lang="zh-CN" altLang="en-US" sz="2600">
                <a:latin typeface="宋体" pitchFamily="2" charset="-122"/>
              </a:rPr>
              <a:t>：</a:t>
            </a:r>
            <a:r>
              <a:rPr lang="en-US" altLang="zh-CN" sz="2600" i="1">
                <a:latin typeface="Times New Roman" pitchFamily="18" charset="0"/>
                <a:cs typeface="Times New Roman" pitchFamily="18" charset="0"/>
              </a:rPr>
              <a:t>x</a:t>
            </a:r>
            <a:r>
              <a:rPr lang="en-US" altLang="zh-CN" sz="2600">
                <a:latin typeface="Times New Roman" pitchFamily="18" charset="0"/>
                <a:cs typeface="Times New Roman" pitchFamily="18" charset="0"/>
              </a:rPr>
              <a:t> </a:t>
            </a:r>
            <a:r>
              <a:rPr lang="zh-CN" altLang="en-US" sz="2600">
                <a:latin typeface="宋体" pitchFamily="2" charset="-122"/>
              </a:rPr>
              <a:t>是容易的</a:t>
            </a:r>
            <a:endParaRPr lang="zh-CN" altLang="en-US" sz="2600">
              <a:latin typeface="Times New Roman" pitchFamily="18" charset="0"/>
              <a:cs typeface="Times New Roman" pitchFamily="18" charset="0"/>
            </a:endParaRPr>
          </a:p>
          <a:p>
            <a:pPr algn="just" eaLnBrk="1" hangingPunct="1">
              <a:lnSpc>
                <a:spcPct val="90000"/>
              </a:lnSpc>
              <a:buFont typeface="Wingdings" pitchFamily="2" charset="2"/>
              <a:buNone/>
            </a:pPr>
            <a:r>
              <a:rPr lang="zh-CN" altLang="en-US" sz="2600" b="1">
                <a:latin typeface="Times New Roman" pitchFamily="18" charset="0"/>
                <a:cs typeface="Times New Roman" pitchFamily="18" charset="0"/>
              </a:rPr>
              <a:t>       </a:t>
            </a:r>
            <a:r>
              <a:rPr lang="en-US" altLang="zh-CN" sz="2600" b="1" i="1">
                <a:solidFill>
                  <a:srgbClr val="660066"/>
                </a:solidFill>
                <a:latin typeface="Times New Roman" pitchFamily="18" charset="0"/>
                <a:cs typeface="Times New Roman" pitchFamily="18" charset="0"/>
              </a:rPr>
              <a:t>LIKE</a:t>
            </a:r>
            <a:r>
              <a:rPr lang="en-US" altLang="zh-CN" sz="2600" b="1">
                <a:solidFill>
                  <a:srgbClr val="660066"/>
                </a:solidFill>
                <a:latin typeface="Times New Roman" pitchFamily="18" charset="0"/>
                <a:cs typeface="Times New Roman" pitchFamily="18" charset="0"/>
              </a:rPr>
              <a:t> ( </a:t>
            </a:r>
            <a:r>
              <a:rPr lang="en-US" altLang="zh-CN" sz="2600" b="1" i="1">
                <a:solidFill>
                  <a:srgbClr val="660066"/>
                </a:solidFill>
                <a:latin typeface="Times New Roman" pitchFamily="18" charset="0"/>
                <a:cs typeface="Times New Roman" pitchFamily="18" charset="0"/>
              </a:rPr>
              <a:t>x</a:t>
            </a:r>
            <a:r>
              <a:rPr lang="en-US" altLang="zh-CN" sz="2600" b="1">
                <a:solidFill>
                  <a:srgbClr val="660066"/>
                </a:solidFill>
                <a:latin typeface="Times New Roman" pitchFamily="18" charset="0"/>
                <a:cs typeface="Times New Roman" pitchFamily="18" charset="0"/>
              </a:rPr>
              <a:t>,  </a:t>
            </a:r>
            <a:r>
              <a:rPr lang="en-US" altLang="zh-CN" sz="2600" b="1" i="1">
                <a:solidFill>
                  <a:srgbClr val="660066"/>
                </a:solidFill>
                <a:latin typeface="Times New Roman" pitchFamily="18" charset="0"/>
                <a:cs typeface="Times New Roman" pitchFamily="18" charset="0"/>
              </a:rPr>
              <a:t>y </a:t>
            </a:r>
            <a:r>
              <a:rPr lang="en-US" altLang="zh-CN" sz="2600" b="1">
                <a:solidFill>
                  <a:srgbClr val="660066"/>
                </a:solidFill>
                <a:latin typeface="Times New Roman" pitchFamily="18" charset="0"/>
                <a:cs typeface="Times New Roman" pitchFamily="18" charset="0"/>
              </a:rPr>
              <a:t>)</a:t>
            </a:r>
            <a:r>
              <a:rPr lang="zh-CN" altLang="en-US" sz="2600">
                <a:latin typeface="宋体" pitchFamily="2" charset="-122"/>
              </a:rPr>
              <a:t>：</a:t>
            </a:r>
            <a:r>
              <a:rPr lang="en-US" altLang="zh-CN" sz="2600" i="1">
                <a:latin typeface="Times New Roman" pitchFamily="18" charset="0"/>
                <a:cs typeface="Times New Roman" pitchFamily="18" charset="0"/>
              </a:rPr>
              <a:t>x</a:t>
            </a:r>
            <a:r>
              <a:rPr lang="en-US" altLang="zh-CN" sz="2600">
                <a:latin typeface="Times New Roman" pitchFamily="18" charset="0"/>
                <a:cs typeface="Times New Roman" pitchFamily="18" charset="0"/>
              </a:rPr>
              <a:t> </a:t>
            </a:r>
            <a:r>
              <a:rPr lang="zh-CN" altLang="en-US" sz="2600">
                <a:latin typeface="宋体" pitchFamily="2" charset="-122"/>
              </a:rPr>
              <a:t>喜欢 </a:t>
            </a:r>
            <a:r>
              <a:rPr lang="en-US" altLang="zh-CN" sz="2600" i="1">
                <a:latin typeface="Times New Roman" pitchFamily="18" charset="0"/>
                <a:cs typeface="Times New Roman" pitchFamily="18" charset="0"/>
              </a:rPr>
              <a:t>y</a:t>
            </a:r>
            <a:endParaRPr lang="en-US" altLang="zh-CN" sz="2600">
              <a:latin typeface="Times New Roman" pitchFamily="18" charset="0"/>
              <a:cs typeface="Times New Roman" pitchFamily="18" charset="0"/>
            </a:endParaRPr>
          </a:p>
          <a:p>
            <a:pPr eaLnBrk="1" hangingPunct="1">
              <a:lnSpc>
                <a:spcPct val="90000"/>
              </a:lnSpc>
              <a:buFont typeface="Wingdings" pitchFamily="2" charset="2"/>
              <a:buNone/>
            </a:pPr>
            <a:r>
              <a:rPr lang="en-US" altLang="zh-CN" sz="2600">
                <a:latin typeface="Times New Roman" pitchFamily="18" charset="0"/>
                <a:cs typeface="Times New Roman" pitchFamily="18" charset="0"/>
              </a:rPr>
              <a:t>       </a:t>
            </a:r>
            <a:r>
              <a:rPr lang="en-US" altLang="zh-CN" sz="2600" b="1" i="1">
                <a:solidFill>
                  <a:srgbClr val="660066"/>
                </a:solidFill>
                <a:latin typeface="Times New Roman" pitchFamily="18" charset="0"/>
                <a:cs typeface="Times New Roman" pitchFamily="18" charset="0"/>
              </a:rPr>
              <a:t>C</a:t>
            </a:r>
            <a:r>
              <a:rPr lang="en-US" altLang="zh-CN" sz="2600" b="1">
                <a:solidFill>
                  <a:srgbClr val="660066"/>
                </a:solidFill>
                <a:latin typeface="Times New Roman" pitchFamily="18" charset="0"/>
                <a:cs typeface="Times New Roman" pitchFamily="18" charset="0"/>
              </a:rPr>
              <a:t> ( </a:t>
            </a:r>
            <a:r>
              <a:rPr lang="en-US" altLang="zh-CN" sz="2600" b="1" i="1">
                <a:solidFill>
                  <a:srgbClr val="660066"/>
                </a:solidFill>
                <a:latin typeface="Times New Roman" pitchFamily="18" charset="0"/>
                <a:cs typeface="Times New Roman" pitchFamily="18" charset="0"/>
              </a:rPr>
              <a:t>x </a:t>
            </a:r>
            <a:r>
              <a:rPr lang="en-US" altLang="zh-CN" sz="2600" b="1">
                <a:solidFill>
                  <a:srgbClr val="660066"/>
                </a:solidFill>
                <a:latin typeface="Times New Roman" pitchFamily="18" charset="0"/>
                <a:cs typeface="Times New Roman" pitchFamily="18" charset="0"/>
              </a:rPr>
              <a:t>)</a:t>
            </a:r>
            <a:r>
              <a:rPr lang="zh-CN" altLang="en-US" sz="2600">
                <a:latin typeface="宋体" pitchFamily="2" charset="-122"/>
              </a:rPr>
              <a:t>：</a:t>
            </a:r>
            <a:r>
              <a:rPr lang="en-US" altLang="zh-CN" sz="2600" i="1">
                <a:latin typeface="Times New Roman" pitchFamily="18" charset="0"/>
                <a:cs typeface="Times New Roman" pitchFamily="18" charset="0"/>
              </a:rPr>
              <a:t>x </a:t>
            </a:r>
            <a:r>
              <a:rPr lang="zh-CN" altLang="en-US" sz="2600">
                <a:latin typeface="宋体" pitchFamily="2" charset="-122"/>
              </a:rPr>
              <a:t>是 </a:t>
            </a:r>
            <a:r>
              <a:rPr lang="en-US" altLang="zh-CN" sz="2600" i="1">
                <a:latin typeface="Times New Roman" pitchFamily="18" charset="0"/>
                <a:cs typeface="Times New Roman" pitchFamily="18" charset="0"/>
              </a:rPr>
              <a:t>C</a:t>
            </a:r>
            <a:r>
              <a:rPr lang="en-US" altLang="zh-CN" sz="2600">
                <a:latin typeface="Times New Roman" pitchFamily="18" charset="0"/>
                <a:cs typeface="Times New Roman" pitchFamily="18" charset="0"/>
              </a:rPr>
              <a:t> </a:t>
            </a:r>
            <a:r>
              <a:rPr lang="zh-CN" altLang="en-US" sz="2600">
                <a:latin typeface="宋体" pitchFamily="2" charset="-122"/>
              </a:rPr>
              <a:t>班的一门课程</a:t>
            </a:r>
            <a:endParaRPr lang="zh-CN" altLang="en-US" sz="2600"/>
          </a:p>
        </p:txBody>
      </p:sp>
      <p:sp>
        <p:nvSpPr>
          <p:cNvPr id="7176" name="Rectangle 4"/>
          <p:cNvSpPr>
            <a:spLocks noChangeArrowheads="1"/>
          </p:cNvSpPr>
          <p:nvPr/>
        </p:nvSpPr>
        <p:spPr bwMode="auto">
          <a:xfrm>
            <a:off x="566738"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7" name="Rectangle 5"/>
          <p:cNvSpPr>
            <a:spLocks noChangeArrowheads="1"/>
          </p:cNvSpPr>
          <p:nvPr/>
        </p:nvSpPr>
        <p:spPr bwMode="auto">
          <a:xfrm>
            <a:off x="566738"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8" name="Rectangle 6"/>
          <p:cNvSpPr>
            <a:spLocks noChangeArrowheads="1"/>
          </p:cNvSpPr>
          <p:nvPr/>
        </p:nvSpPr>
        <p:spPr bwMode="auto">
          <a:xfrm>
            <a:off x="566738"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9" name="Rectangle 7"/>
          <p:cNvSpPr>
            <a:spLocks noChangeArrowheads="1"/>
          </p:cNvSpPr>
          <p:nvPr/>
        </p:nvSpPr>
        <p:spPr bwMode="auto">
          <a:xfrm>
            <a:off x="566738"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80" name="Rectangle 9"/>
          <p:cNvSpPr>
            <a:spLocks noChangeArrowheads="1"/>
          </p:cNvSpPr>
          <p:nvPr/>
        </p:nvSpPr>
        <p:spPr bwMode="auto">
          <a:xfrm>
            <a:off x="50292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81" name="Rectangle 11"/>
          <p:cNvSpPr>
            <a:spLocks noChangeArrowheads="1"/>
          </p:cNvSpPr>
          <p:nvPr/>
        </p:nvSpPr>
        <p:spPr bwMode="auto">
          <a:xfrm>
            <a:off x="609600" y="3689350"/>
            <a:ext cx="83058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SzPct val="60000"/>
              <a:buFont typeface="Wingdings" pitchFamily="2" charset="2"/>
              <a:buBlip>
                <a:blip r:embed="rId3"/>
              </a:buBlip>
            </a:pPr>
            <a:r>
              <a:rPr lang="en-US" altLang="zh-CN" sz="2600">
                <a:latin typeface="Times New Roman" pitchFamily="18" charset="0"/>
              </a:rPr>
              <a:t>    </a:t>
            </a:r>
            <a:r>
              <a:rPr lang="zh-CN" altLang="en-US" sz="2600">
                <a:latin typeface="Times New Roman" pitchFamily="18" charset="0"/>
              </a:rPr>
              <a:t>已知事实和结论用谓词公式表示</a:t>
            </a:r>
            <a:r>
              <a:rPr lang="zh-CN" altLang="en-US" sz="2600" b="0">
                <a:latin typeface="Times New Roman" pitchFamily="18" charset="0"/>
              </a:rPr>
              <a:t>：</a:t>
            </a:r>
          </a:p>
          <a:p>
            <a:pPr eaLnBrk="1" hangingPunct="1">
              <a:lnSpc>
                <a:spcPct val="100000"/>
              </a:lnSpc>
              <a:spcBef>
                <a:spcPct val="40000"/>
              </a:spcBef>
              <a:buClr>
                <a:schemeClr val="accent2"/>
              </a:buClr>
              <a:buSzPct val="60000"/>
              <a:buFont typeface="Wingdings" pitchFamily="2" charset="2"/>
              <a:buNone/>
            </a:pPr>
            <a:r>
              <a:rPr lang="zh-CN" altLang="en-US" sz="2600" b="0">
                <a:solidFill>
                  <a:srgbClr val="660066"/>
                </a:solidFill>
                <a:latin typeface="Times New Roman" pitchFamily="18" charset="0"/>
              </a:rPr>
              <a:t>      </a:t>
            </a:r>
            <a:r>
              <a:rPr lang="en-US" altLang="zh-CN" sz="2600">
                <a:solidFill>
                  <a:srgbClr val="660066"/>
                </a:solidFill>
                <a:latin typeface="Times New Roman" pitchFamily="18" charset="0"/>
                <a:cs typeface="Times New Roman" pitchFamily="18" charset="0"/>
              </a:rPr>
              <a:t>(     ) ( </a:t>
            </a:r>
            <a:r>
              <a:rPr lang="en-US" altLang="zh-CN" sz="2600" i="1">
                <a:solidFill>
                  <a:srgbClr val="660066"/>
                </a:solidFill>
                <a:latin typeface="Times New Roman" pitchFamily="18" charset="0"/>
                <a:cs typeface="Times New Roman" pitchFamily="18" charset="0"/>
              </a:rPr>
              <a:t>EASY</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rPr>
              <a:t>x </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LIKE</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Wang</a:t>
            </a:r>
            <a:r>
              <a:rPr lang="en-US" altLang="zh-CN" sz="2600">
                <a:solidFill>
                  <a:srgbClr val="660066"/>
                </a:solidFill>
                <a:latin typeface="Times New Roman" pitchFamily="18" charset="0"/>
                <a:cs typeface="Times New Roman" pitchFamily="18" charset="0"/>
              </a:rPr>
              <a:t>,  </a:t>
            </a:r>
            <a:r>
              <a:rPr lang="en-US" altLang="zh-CN" sz="2600" i="1">
                <a:solidFill>
                  <a:srgbClr val="660066"/>
                </a:solidFill>
                <a:latin typeface="Times New Roman" pitchFamily="18" charset="0"/>
                <a:cs typeface="Times New Roman" pitchFamily="18" charset="0"/>
              </a:rPr>
              <a:t>x </a:t>
            </a:r>
            <a:r>
              <a:rPr lang="en-US" altLang="zh-CN" sz="2600">
                <a:solidFill>
                  <a:srgbClr val="660066"/>
                </a:solidFill>
                <a:latin typeface="Times New Roman" pitchFamily="18" charset="0"/>
                <a:cs typeface="Times New Roman" pitchFamily="18" charset="0"/>
              </a:rPr>
              <a:t>) ) </a:t>
            </a:r>
          </a:p>
          <a:p>
            <a:pPr eaLnBrk="1" hangingPunct="1">
              <a:lnSpc>
                <a:spcPct val="100000"/>
              </a:lnSpc>
              <a:spcBef>
                <a:spcPct val="40000"/>
              </a:spcBef>
              <a:buClr>
                <a:schemeClr val="accent2"/>
              </a:buClr>
              <a:buSzPct val="60000"/>
              <a:buFont typeface="Wingdings" pitchFamily="2" charset="2"/>
              <a:buNone/>
            </a:pPr>
            <a:r>
              <a:rPr lang="en-US" altLang="zh-CN" sz="2600">
                <a:solidFill>
                  <a:srgbClr val="660066"/>
                </a:solidFill>
                <a:latin typeface="Times New Roman" pitchFamily="18" charset="0"/>
                <a:cs typeface="Times New Roman" pitchFamily="18" charset="0"/>
              </a:rPr>
              <a:t>      (     ) ( </a:t>
            </a:r>
            <a:r>
              <a:rPr lang="en-US" altLang="zh-CN" sz="2600" i="1">
                <a:solidFill>
                  <a:srgbClr val="660066"/>
                </a:solidFill>
                <a:latin typeface="Times New Roman" pitchFamily="18" charset="0"/>
                <a:cs typeface="Times New Roman" pitchFamily="18" charset="0"/>
              </a:rPr>
              <a:t>C</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x </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EASY</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x </a:t>
            </a:r>
            <a:r>
              <a:rPr lang="en-US" altLang="zh-CN" sz="2600">
                <a:solidFill>
                  <a:srgbClr val="660066"/>
                </a:solidFill>
                <a:latin typeface="Times New Roman" pitchFamily="18" charset="0"/>
                <a:cs typeface="Times New Roman" pitchFamily="18" charset="0"/>
              </a:rPr>
              <a:t>)) </a:t>
            </a:r>
          </a:p>
          <a:p>
            <a:pPr eaLnBrk="1" hangingPunct="1">
              <a:lnSpc>
                <a:spcPct val="100000"/>
              </a:lnSpc>
              <a:spcBef>
                <a:spcPct val="40000"/>
              </a:spcBef>
              <a:buClr>
                <a:schemeClr val="accent2"/>
              </a:buClr>
              <a:buFont typeface="Wingdings" pitchFamily="2" charset="2"/>
              <a:buNone/>
            </a:pPr>
            <a:r>
              <a:rPr lang="en-US" altLang="zh-CN" sz="2600">
                <a:solidFill>
                  <a:srgbClr val="660066"/>
                </a:solidFill>
                <a:latin typeface="Times New Roman" pitchFamily="18" charset="0"/>
                <a:cs typeface="Times New Roman" pitchFamily="18" charset="0"/>
              </a:rPr>
              <a:t>      </a:t>
            </a:r>
            <a:r>
              <a:rPr lang="en-US" altLang="zh-CN" sz="2600" i="1">
                <a:solidFill>
                  <a:srgbClr val="660066"/>
                </a:solidFill>
                <a:latin typeface="Times New Roman" pitchFamily="18" charset="0"/>
                <a:cs typeface="Times New Roman" pitchFamily="18" charset="0"/>
              </a:rPr>
              <a:t>C</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ds</a:t>
            </a:r>
            <a:r>
              <a:rPr lang="en-US" altLang="zh-CN" sz="2600">
                <a:solidFill>
                  <a:srgbClr val="660066"/>
                </a:solidFill>
                <a:latin typeface="Times New Roman" pitchFamily="18" charset="0"/>
                <a:cs typeface="Times New Roman" pitchFamily="18" charset="0"/>
              </a:rPr>
              <a:t> ) </a:t>
            </a:r>
          </a:p>
          <a:p>
            <a:pPr eaLnBrk="1" hangingPunct="1">
              <a:lnSpc>
                <a:spcPct val="100000"/>
              </a:lnSpc>
              <a:spcBef>
                <a:spcPct val="40000"/>
              </a:spcBef>
              <a:buClr>
                <a:schemeClr val="accent2"/>
              </a:buClr>
              <a:buFont typeface="Wingdings" pitchFamily="2" charset="2"/>
              <a:buNone/>
            </a:pPr>
            <a:r>
              <a:rPr lang="en-US" altLang="zh-CN" sz="2600">
                <a:solidFill>
                  <a:srgbClr val="0000FF"/>
                </a:solidFill>
                <a:latin typeface="Times New Roman" pitchFamily="18" charset="0"/>
                <a:cs typeface="Times New Roman" pitchFamily="18" charset="0"/>
              </a:rPr>
              <a:t>      </a:t>
            </a:r>
            <a:r>
              <a:rPr lang="en-US" altLang="zh-CN" sz="2600" i="1">
                <a:solidFill>
                  <a:srgbClr val="0000FF"/>
                </a:solidFill>
                <a:latin typeface="Times New Roman" pitchFamily="18" charset="0"/>
                <a:cs typeface="Times New Roman" pitchFamily="18" charset="0"/>
              </a:rPr>
              <a:t>LIKE</a:t>
            </a:r>
            <a:r>
              <a:rPr lang="en-US" altLang="zh-CN" sz="2600">
                <a:solidFill>
                  <a:srgbClr val="0000FF"/>
                </a:solidFill>
                <a:latin typeface="Times New Roman" pitchFamily="18" charset="0"/>
                <a:cs typeface="Times New Roman" pitchFamily="18" charset="0"/>
              </a:rPr>
              <a:t> ( </a:t>
            </a:r>
            <a:r>
              <a:rPr lang="en-US" altLang="zh-CN" sz="2600" i="1">
                <a:solidFill>
                  <a:srgbClr val="0000FF"/>
                </a:solidFill>
                <a:latin typeface="Times New Roman" pitchFamily="18" charset="0"/>
                <a:cs typeface="Times New Roman" pitchFamily="18" charset="0"/>
              </a:rPr>
              <a:t>Wang</a:t>
            </a:r>
            <a:r>
              <a:rPr lang="en-US" altLang="zh-CN" sz="2600">
                <a:solidFill>
                  <a:srgbClr val="0000FF"/>
                </a:solidFill>
                <a:latin typeface="Times New Roman" pitchFamily="18" charset="0"/>
                <a:cs typeface="Times New Roman" pitchFamily="18" charset="0"/>
              </a:rPr>
              <a:t>,  </a:t>
            </a:r>
            <a:r>
              <a:rPr lang="en-US" altLang="zh-CN" sz="2600" i="1">
                <a:solidFill>
                  <a:srgbClr val="0000FF"/>
                </a:solidFill>
                <a:latin typeface="Times New Roman" pitchFamily="18" charset="0"/>
                <a:cs typeface="Times New Roman" pitchFamily="18" charset="0"/>
              </a:rPr>
              <a:t>ds</a:t>
            </a:r>
            <a:r>
              <a:rPr lang="en-US" altLang="zh-CN" sz="2600">
                <a:solidFill>
                  <a:srgbClr val="0000FF"/>
                </a:solidFill>
                <a:latin typeface="Times New Roman" pitchFamily="18" charset="0"/>
                <a:cs typeface="Times New Roman" pitchFamily="18" charset="0"/>
              </a:rPr>
              <a:t> )</a:t>
            </a:r>
            <a:r>
              <a:rPr lang="en-US" altLang="zh-CN" sz="2600" b="0">
                <a:latin typeface="宋体" pitchFamily="2" charset="-122"/>
              </a:rPr>
              <a:t> </a:t>
            </a:r>
          </a:p>
        </p:txBody>
      </p:sp>
      <p:graphicFrame>
        <p:nvGraphicFramePr>
          <p:cNvPr id="7170" name="Object 8"/>
          <p:cNvGraphicFramePr>
            <a:graphicFrameLocks noChangeAspect="1"/>
          </p:cNvGraphicFramePr>
          <p:nvPr/>
        </p:nvGraphicFramePr>
        <p:xfrm>
          <a:off x="1295400" y="4343400"/>
          <a:ext cx="457200" cy="377825"/>
        </p:xfrm>
        <a:graphic>
          <a:graphicData uri="http://schemas.openxmlformats.org/presentationml/2006/ole">
            <mc:AlternateContent xmlns:mc="http://schemas.openxmlformats.org/markup-compatibility/2006">
              <mc:Choice xmlns:v="urn:schemas-microsoft-com:vml" Requires="v">
                <p:oleObj spid="_x0000_s41080" r:id="rId4" imgW="215619" imgH="177569" progId="Equation.3">
                  <p:embed/>
                </p:oleObj>
              </mc:Choice>
              <mc:Fallback>
                <p:oleObj r:id="rId4" imgW="215619"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343400"/>
                        <a:ext cx="4572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
          <p:cNvGraphicFramePr>
            <a:graphicFrameLocks noChangeAspect="1"/>
          </p:cNvGraphicFramePr>
          <p:nvPr/>
        </p:nvGraphicFramePr>
        <p:xfrm>
          <a:off x="1295400" y="4908550"/>
          <a:ext cx="457200" cy="377825"/>
        </p:xfrm>
        <a:graphic>
          <a:graphicData uri="http://schemas.openxmlformats.org/presentationml/2006/ole">
            <mc:AlternateContent xmlns:mc="http://schemas.openxmlformats.org/markup-compatibility/2006">
              <mc:Choice xmlns:v="urn:schemas-microsoft-com:vml" Requires="v">
                <p:oleObj spid="_x0000_s41081" r:id="rId6" imgW="215619" imgH="177569" progId="Equation.3">
                  <p:embed/>
                </p:oleObj>
              </mc:Choice>
              <mc:Fallback>
                <p:oleObj r:id="rId6" imgW="215619"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908550"/>
                        <a:ext cx="4572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333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7E48C9B-BE02-4C81-A37B-FC224DC606C8}" type="slidenum">
              <a:rPr lang="ja-JP" altLang="en-US" b="0">
                <a:solidFill>
                  <a:srgbClr val="A50021"/>
                </a:solidFill>
                <a:ea typeface="ＭＳ Ｐゴシック" pitchFamily="34" charset="-128"/>
              </a:rPr>
              <a:pPr eaLnBrk="1" hangingPunct="1"/>
              <a:t>36</a:t>
            </a:fld>
            <a:endParaRPr lang="en-US" altLang="ja-JP" b="0">
              <a:solidFill>
                <a:srgbClr val="A50021"/>
              </a:solidFill>
              <a:ea typeface="ＭＳ Ｐゴシック" pitchFamily="34" charset="-128"/>
            </a:endParaRPr>
          </a:p>
        </p:txBody>
      </p:sp>
      <p:sp>
        <p:nvSpPr>
          <p:cNvPr id="62488" name="Rectangle 24"/>
          <p:cNvSpPr>
            <a:spLocks noChangeArrowheads="1"/>
          </p:cNvSpPr>
          <p:nvPr/>
        </p:nvSpPr>
        <p:spPr bwMode="auto">
          <a:xfrm>
            <a:off x="152400" y="914400"/>
            <a:ext cx="86868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headEnd/>
            <a:tailEnd/>
          </a:ln>
          <a:effectLst/>
        </p:spPr>
        <p:txBody>
          <a:bodyPr wrap="none" anchor="ctr"/>
          <a:lstStyle/>
          <a:p>
            <a:pPr>
              <a:defRPr/>
            </a:pPr>
            <a:endParaRPr lang="zh-CN" altLang="en-US"/>
          </a:p>
        </p:txBody>
      </p:sp>
      <p:sp>
        <p:nvSpPr>
          <p:cNvPr id="8200" name="Rectangle 2"/>
          <p:cNvSpPr>
            <a:spLocks noGrp="1" noChangeArrowheads="1"/>
          </p:cNvSpPr>
          <p:nvPr>
            <p:ph type="title"/>
          </p:nvPr>
        </p:nvSpPr>
        <p:spPr/>
        <p:txBody>
          <a:bodyPr/>
          <a:lstStyle/>
          <a:p>
            <a:pPr eaLnBrk="1" hangingPunct="1"/>
            <a:r>
              <a:rPr lang="en-US" altLang="zh-CN" sz="3600" b="0">
                <a:latin typeface="Times New Roman" pitchFamily="18" charset="0"/>
                <a:ea typeface="黑体" pitchFamily="2" charset="-122"/>
              </a:rPr>
              <a:t>3.2  </a:t>
            </a:r>
            <a:r>
              <a:rPr lang="zh-CN" altLang="en-US" sz="3600" b="0">
                <a:latin typeface="Times New Roman" pitchFamily="18" charset="0"/>
                <a:ea typeface="黑体" pitchFamily="2" charset="-122"/>
              </a:rPr>
              <a:t>自然演绎推理</a:t>
            </a:r>
          </a:p>
        </p:txBody>
      </p:sp>
      <p:sp>
        <p:nvSpPr>
          <p:cNvPr id="8201" name="Rectangle 3"/>
          <p:cNvSpPr>
            <a:spLocks noGrp="1" noChangeArrowheads="1"/>
          </p:cNvSpPr>
          <p:nvPr>
            <p:ph type="body" sz="half" idx="1"/>
          </p:nvPr>
        </p:nvSpPr>
        <p:spPr>
          <a:xfrm>
            <a:off x="250825" y="1000125"/>
            <a:ext cx="4244975" cy="5400675"/>
          </a:xfrm>
        </p:spPr>
        <p:txBody>
          <a:bodyPr/>
          <a:lstStyle/>
          <a:p>
            <a:pPr marL="187325" indent="-187325" algn="just" eaLnBrk="1" hangingPunct="1">
              <a:buSzPct val="60000"/>
              <a:buFont typeface="Wingdings" pitchFamily="2" charset="2"/>
              <a:buBlip>
                <a:blip r:embed="rId3"/>
              </a:buBlip>
            </a:pPr>
            <a:r>
              <a:rPr lang="en-US" altLang="zh-CN" sz="2600" b="1">
                <a:latin typeface="宋体" pitchFamily="2" charset="-122"/>
              </a:rPr>
              <a:t> </a:t>
            </a:r>
            <a:r>
              <a:rPr lang="zh-CN" altLang="en-US" sz="2600" b="1">
                <a:latin typeface="宋体" pitchFamily="2" charset="-122"/>
              </a:rPr>
              <a:t>应用推理规则进行推理：</a:t>
            </a:r>
            <a:endParaRPr lang="zh-CN" altLang="en-US" sz="2600" b="1">
              <a:latin typeface="Times New Roman" pitchFamily="18" charset="0"/>
              <a:cs typeface="Times New Roman" pitchFamily="18" charset="0"/>
            </a:endParaRPr>
          </a:p>
          <a:p>
            <a:pPr marL="187325" indent="-187325" eaLnBrk="1" hangingPunct="1">
              <a:buFont typeface="Wingdings" pitchFamily="2" charset="2"/>
              <a:buNone/>
            </a:pPr>
            <a:endParaRPr lang="en-US" altLang="zh-CN" sz="2600"/>
          </a:p>
        </p:txBody>
      </p:sp>
      <p:sp>
        <p:nvSpPr>
          <p:cNvPr id="8202" name="Rectangle 4"/>
          <p:cNvSpPr>
            <a:spLocks noChangeArrowheads="1"/>
          </p:cNvSpPr>
          <p:nvPr/>
        </p:nvSpPr>
        <p:spPr bwMode="auto">
          <a:xfrm>
            <a:off x="3238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203" name="Rectangle 5"/>
          <p:cNvSpPr>
            <a:spLocks noChangeArrowheads="1"/>
          </p:cNvSpPr>
          <p:nvPr/>
        </p:nvSpPr>
        <p:spPr bwMode="auto">
          <a:xfrm>
            <a:off x="3238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204" name="Rectangle 6"/>
          <p:cNvSpPr>
            <a:spLocks noChangeArrowheads="1"/>
          </p:cNvSpPr>
          <p:nvPr/>
        </p:nvSpPr>
        <p:spPr bwMode="auto">
          <a:xfrm>
            <a:off x="323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205" name="Rectangle 7"/>
          <p:cNvSpPr>
            <a:spLocks noChangeArrowheads="1"/>
          </p:cNvSpPr>
          <p:nvPr/>
        </p:nvSpPr>
        <p:spPr bwMode="auto">
          <a:xfrm>
            <a:off x="323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206" name="Rectangle 9"/>
          <p:cNvSpPr>
            <a:spLocks noChangeArrowheads="1"/>
          </p:cNvSpPr>
          <p:nvPr/>
        </p:nvSpPr>
        <p:spPr bwMode="auto">
          <a:xfrm>
            <a:off x="478631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207" name="Group 25"/>
          <p:cNvGrpSpPr>
            <a:grpSpLocks/>
          </p:cNvGrpSpPr>
          <p:nvPr/>
        </p:nvGrpSpPr>
        <p:grpSpPr bwMode="auto">
          <a:xfrm>
            <a:off x="762000" y="1582738"/>
            <a:ext cx="6705600" cy="1084262"/>
            <a:chOff x="864" y="997"/>
            <a:chExt cx="3456" cy="683"/>
          </a:xfrm>
        </p:grpSpPr>
        <p:sp>
          <p:nvSpPr>
            <p:cNvPr id="8215" name="Rectangle 21"/>
            <p:cNvSpPr>
              <a:spLocks noChangeArrowheads="1"/>
            </p:cNvSpPr>
            <p:nvPr/>
          </p:nvSpPr>
          <p:spPr bwMode="auto">
            <a:xfrm>
              <a:off x="912" y="997"/>
              <a:ext cx="3408"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None/>
              </a:pPr>
              <a:r>
                <a:rPr lang="en-US" altLang="zh-CN" sz="2600">
                  <a:latin typeface="Times New Roman" pitchFamily="18" charset="0"/>
                  <a:cs typeface="Times New Roman" pitchFamily="18" charset="0"/>
                </a:rPr>
                <a:t> </a:t>
              </a:r>
              <a:r>
                <a:rPr lang="en-US" altLang="zh-CN" sz="2600">
                  <a:solidFill>
                    <a:srgbClr val="660066"/>
                  </a:solidFill>
                  <a:latin typeface="Times New Roman" pitchFamily="18" charset="0"/>
                  <a:cs typeface="Times New Roman" pitchFamily="18" charset="0"/>
                </a:rPr>
                <a:t>(      )</a:t>
              </a:r>
              <a:r>
                <a:rPr lang="zh-CN" altLang="en-US" sz="2600">
                  <a:solidFill>
                    <a:srgbClr val="660066"/>
                  </a:solidFill>
                  <a:latin typeface="宋体" pitchFamily="2" charset="-122"/>
                </a:rPr>
                <a:t>（</a:t>
              </a:r>
              <a:r>
                <a:rPr lang="en-US" altLang="zh-CN" sz="2600" i="1">
                  <a:solidFill>
                    <a:srgbClr val="660066"/>
                  </a:solidFill>
                  <a:latin typeface="Times New Roman" pitchFamily="18" charset="0"/>
                  <a:cs typeface="Times New Roman" pitchFamily="18" charset="0"/>
                </a:rPr>
                <a:t>EASY</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x </a:t>
              </a:r>
              <a:r>
                <a:rPr lang="en-US" altLang="zh-CN" sz="2600">
                  <a:solidFill>
                    <a:srgbClr val="660066"/>
                  </a:solidFill>
                  <a:latin typeface="Times New Roman" pitchFamily="18" charset="0"/>
                  <a:cs typeface="Times New Roman" pitchFamily="18" charset="0"/>
                </a:rPr>
                <a:t>)  </a:t>
              </a:r>
              <a:r>
                <a:rPr lang="en-US" altLang="zh-CN" sz="2600">
                  <a:solidFill>
                    <a:srgbClr val="660066"/>
                  </a:solidFill>
                  <a:latin typeface="宋体" pitchFamily="2" charset="-122"/>
                </a:rPr>
                <a:t>→</a:t>
              </a:r>
              <a:r>
                <a:rPr lang="en-US" altLang="zh-CN" sz="2600" i="1">
                  <a:solidFill>
                    <a:srgbClr val="660066"/>
                  </a:solidFill>
                  <a:latin typeface="Times New Roman" pitchFamily="18" charset="0"/>
                  <a:cs typeface="Times New Roman" pitchFamily="18" charset="0"/>
                </a:rPr>
                <a:t>LIKE</a:t>
              </a:r>
              <a:r>
                <a:rPr lang="en-US" altLang="zh-CN" sz="2600">
                  <a:solidFill>
                    <a:srgbClr val="660066"/>
                  </a:solidFill>
                  <a:latin typeface="Times New Roman" pitchFamily="18" charset="0"/>
                  <a:cs typeface="Times New Roman" pitchFamily="18" charset="0"/>
                </a:rPr>
                <a:t> ( </a:t>
              </a:r>
              <a:r>
                <a:rPr lang="en-US" altLang="zh-CN" sz="2600" i="1">
                  <a:solidFill>
                    <a:srgbClr val="660066"/>
                  </a:solidFill>
                  <a:latin typeface="Times New Roman" pitchFamily="18" charset="0"/>
                  <a:cs typeface="Times New Roman" pitchFamily="18" charset="0"/>
                </a:rPr>
                <a:t>Wang</a:t>
              </a:r>
              <a:r>
                <a:rPr lang="en-US" altLang="zh-CN" sz="2600">
                  <a:solidFill>
                    <a:srgbClr val="660066"/>
                  </a:solidFill>
                  <a:latin typeface="Times New Roman" pitchFamily="18" charset="0"/>
                  <a:cs typeface="Times New Roman" pitchFamily="18" charset="0"/>
                </a:rPr>
                <a:t>,  </a:t>
              </a:r>
              <a:r>
                <a:rPr lang="en-US" altLang="zh-CN" sz="2600" i="1">
                  <a:solidFill>
                    <a:srgbClr val="660066"/>
                  </a:solidFill>
                  <a:latin typeface="Times New Roman" pitchFamily="18" charset="0"/>
                  <a:cs typeface="Times New Roman" pitchFamily="18" charset="0"/>
                </a:rPr>
                <a:t>x </a:t>
              </a:r>
              <a:r>
                <a:rPr lang="en-US" altLang="zh-CN" sz="2600">
                  <a:solidFill>
                    <a:srgbClr val="660066"/>
                  </a:solidFill>
                  <a:latin typeface="Times New Roman" pitchFamily="18" charset="0"/>
                  <a:cs typeface="Times New Roman" pitchFamily="18" charset="0"/>
                </a:rPr>
                <a:t>)</a:t>
              </a:r>
              <a:r>
                <a:rPr lang="en-US" altLang="zh-CN" sz="2600">
                  <a:solidFill>
                    <a:srgbClr val="660066"/>
                  </a:solidFill>
                  <a:latin typeface="Times New Roman" pitchFamily="18" charset="0"/>
                </a:rPr>
                <a:t>)</a:t>
              </a:r>
              <a:endParaRPr lang="en-US" altLang="zh-CN" sz="2600">
                <a:solidFill>
                  <a:srgbClr val="660066"/>
                </a:solidFill>
                <a:latin typeface="Times New Roman" pitchFamily="18" charset="0"/>
                <a:cs typeface="Times New Roman" pitchFamily="18" charset="0"/>
              </a:endParaRPr>
            </a:p>
            <a:p>
              <a:pPr eaLnBrk="1" hangingPunct="1">
                <a:lnSpc>
                  <a:spcPct val="100000"/>
                </a:lnSpc>
                <a:spcBef>
                  <a:spcPct val="50000"/>
                </a:spcBef>
                <a:buClr>
                  <a:schemeClr val="accent2"/>
                </a:buClr>
                <a:buFont typeface="Wingdings" pitchFamily="2" charset="2"/>
                <a:buNone/>
              </a:pPr>
              <a:r>
                <a:rPr lang="en-US" altLang="zh-CN" sz="2600">
                  <a:latin typeface="Times New Roman" pitchFamily="18" charset="0"/>
                  <a:cs typeface="Times New Roman" pitchFamily="18" charset="0"/>
                </a:rPr>
                <a:t> </a:t>
              </a:r>
              <a:r>
                <a:rPr lang="en-US" altLang="zh-CN" sz="2600" i="1">
                  <a:solidFill>
                    <a:srgbClr val="0000FF"/>
                  </a:solidFill>
                  <a:latin typeface="Times New Roman" pitchFamily="18" charset="0"/>
                  <a:cs typeface="Times New Roman" pitchFamily="18" charset="0"/>
                </a:rPr>
                <a:t>EASY</a:t>
              </a:r>
              <a:r>
                <a:rPr lang="en-US" altLang="zh-CN" sz="2600">
                  <a:solidFill>
                    <a:srgbClr val="0000FF"/>
                  </a:solidFill>
                  <a:latin typeface="Times New Roman" pitchFamily="18" charset="0"/>
                  <a:cs typeface="Times New Roman" pitchFamily="18" charset="0"/>
                </a:rPr>
                <a:t> (</a:t>
              </a:r>
              <a:r>
                <a:rPr lang="en-US" altLang="zh-CN" sz="2600" i="1">
                  <a:solidFill>
                    <a:srgbClr val="0000FF"/>
                  </a:solidFill>
                  <a:latin typeface="Times New Roman" pitchFamily="18" charset="0"/>
                  <a:cs typeface="Times New Roman" pitchFamily="18" charset="0"/>
                </a:rPr>
                <a:t>z</a:t>
              </a:r>
              <a:r>
                <a:rPr lang="en-US" altLang="zh-CN" sz="2600">
                  <a:solidFill>
                    <a:srgbClr val="0000FF"/>
                  </a:solidFill>
                  <a:latin typeface="Times New Roman" pitchFamily="18" charset="0"/>
                  <a:cs typeface="Times New Roman" pitchFamily="18" charset="0"/>
                </a:rPr>
                <a:t>) </a:t>
              </a:r>
              <a:r>
                <a:rPr lang="en-US" altLang="zh-CN" sz="2600">
                  <a:solidFill>
                    <a:srgbClr val="0000FF"/>
                  </a:solidFill>
                  <a:latin typeface="宋体" pitchFamily="2" charset="-122"/>
                </a:rPr>
                <a:t>→</a:t>
              </a:r>
              <a:r>
                <a:rPr lang="en-US" altLang="zh-CN" sz="2600" i="1">
                  <a:solidFill>
                    <a:srgbClr val="0000FF"/>
                  </a:solidFill>
                  <a:latin typeface="Times New Roman" pitchFamily="18" charset="0"/>
                  <a:cs typeface="Times New Roman" pitchFamily="18" charset="0"/>
                </a:rPr>
                <a:t>LIKE</a:t>
              </a:r>
              <a:r>
                <a:rPr lang="en-US" altLang="zh-CN" sz="2600">
                  <a:solidFill>
                    <a:srgbClr val="0000FF"/>
                  </a:solidFill>
                  <a:latin typeface="Times New Roman" pitchFamily="18" charset="0"/>
                  <a:cs typeface="Times New Roman" pitchFamily="18" charset="0"/>
                </a:rPr>
                <a:t> ( </a:t>
              </a:r>
              <a:r>
                <a:rPr lang="en-US" altLang="zh-CN" sz="2600" i="1">
                  <a:solidFill>
                    <a:srgbClr val="0000FF"/>
                  </a:solidFill>
                  <a:latin typeface="Times New Roman" pitchFamily="18" charset="0"/>
                  <a:cs typeface="Times New Roman" pitchFamily="18" charset="0"/>
                </a:rPr>
                <a:t>Wang</a:t>
              </a:r>
              <a:r>
                <a:rPr lang="en-US" altLang="zh-CN" sz="2600">
                  <a:solidFill>
                    <a:srgbClr val="0000FF"/>
                  </a:solidFill>
                  <a:latin typeface="Times New Roman" pitchFamily="18" charset="0"/>
                  <a:cs typeface="Times New Roman" pitchFamily="18" charset="0"/>
                </a:rPr>
                <a:t>,  </a:t>
              </a:r>
              <a:r>
                <a:rPr lang="en-US" altLang="zh-CN" sz="2600" i="1">
                  <a:solidFill>
                    <a:srgbClr val="0000FF"/>
                  </a:solidFill>
                  <a:latin typeface="Times New Roman" pitchFamily="18" charset="0"/>
                  <a:cs typeface="Times New Roman" pitchFamily="18" charset="0"/>
                </a:rPr>
                <a:t>z </a:t>
              </a:r>
              <a:r>
                <a:rPr lang="en-US" altLang="zh-CN" sz="2600">
                  <a:solidFill>
                    <a:srgbClr val="0000FF"/>
                  </a:solidFill>
                  <a:latin typeface="Times New Roman" pitchFamily="18" charset="0"/>
                  <a:cs typeface="Times New Roman" pitchFamily="18" charset="0"/>
                </a:rPr>
                <a:t>)       </a:t>
              </a:r>
              <a:r>
                <a:rPr lang="zh-CN" altLang="en-US" sz="2500">
                  <a:latin typeface="宋体" pitchFamily="2" charset="-122"/>
                </a:rPr>
                <a:t>全称固化</a:t>
              </a:r>
            </a:p>
          </p:txBody>
        </p:sp>
        <p:graphicFrame>
          <p:nvGraphicFramePr>
            <p:cNvPr id="8197" name="Object 8"/>
            <p:cNvGraphicFramePr>
              <a:graphicFrameLocks noChangeAspect="1"/>
            </p:cNvGraphicFramePr>
            <p:nvPr/>
          </p:nvGraphicFramePr>
          <p:xfrm>
            <a:off x="1104" y="1056"/>
            <a:ext cx="261" cy="216"/>
          </p:xfrm>
          <a:graphic>
            <a:graphicData uri="http://schemas.openxmlformats.org/presentationml/2006/ole">
              <mc:AlternateContent xmlns:mc="http://schemas.openxmlformats.org/markup-compatibility/2006">
                <mc:Choice xmlns:v="urn:schemas-microsoft-com:vml" Requires="v">
                  <p:oleObj spid="_x0000_s42222" r:id="rId4" imgW="215619" imgH="177569" progId="Equation.3">
                    <p:embed/>
                  </p:oleObj>
                </mc:Choice>
                <mc:Fallback>
                  <p:oleObj r:id="rId4" imgW="215619"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1056"/>
                          <a:ext cx="261"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6" name="AutoShape 10"/>
            <p:cNvSpPr>
              <a:spLocks noChangeArrowheads="1"/>
            </p:cNvSpPr>
            <p:nvPr/>
          </p:nvSpPr>
          <p:spPr bwMode="auto">
            <a:xfrm>
              <a:off x="864" y="1104"/>
              <a:ext cx="96" cy="432"/>
            </a:xfrm>
            <a:prstGeom prst="curvedRightArrow">
              <a:avLst>
                <a:gd name="adj1" fmla="val 90000"/>
                <a:gd name="adj2" fmla="val 180000"/>
                <a:gd name="adj3" fmla="val 33333"/>
              </a:avLst>
            </a:prstGeom>
            <a:solidFill>
              <a:srgbClr val="FF0000"/>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8208" name="Rectangle 20"/>
          <p:cNvSpPr>
            <a:spLocks noChangeArrowheads="1"/>
          </p:cNvSpPr>
          <p:nvPr/>
        </p:nvSpPr>
        <p:spPr bwMode="auto">
          <a:xfrm>
            <a:off x="936625" y="2819400"/>
            <a:ext cx="63785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None/>
            </a:pPr>
            <a:r>
              <a:rPr lang="en-US" altLang="zh-CN" sz="2600">
                <a:solidFill>
                  <a:srgbClr val="FF0000"/>
                </a:solidFill>
                <a:latin typeface="Times New Roman" pitchFamily="18" charset="0"/>
              </a:rPr>
              <a:t> </a:t>
            </a:r>
            <a:r>
              <a:rPr lang="en-US" altLang="zh-CN" sz="2600">
                <a:solidFill>
                  <a:srgbClr val="660066"/>
                </a:solidFill>
                <a:latin typeface="Times New Roman" pitchFamily="18" charset="0"/>
              </a:rPr>
              <a:t>(     ) (</a:t>
            </a:r>
            <a:r>
              <a:rPr lang="en-US" altLang="zh-CN" sz="2600" i="1">
                <a:solidFill>
                  <a:srgbClr val="660066"/>
                </a:solidFill>
                <a:latin typeface="Times New Roman" pitchFamily="18" charset="0"/>
              </a:rPr>
              <a:t>C</a:t>
            </a:r>
            <a:r>
              <a:rPr lang="en-US" altLang="zh-CN" sz="2600">
                <a:solidFill>
                  <a:srgbClr val="660066"/>
                </a:solidFill>
                <a:latin typeface="Times New Roman" pitchFamily="18" charset="0"/>
              </a:rPr>
              <a:t> ( </a:t>
            </a:r>
            <a:r>
              <a:rPr lang="en-US" altLang="zh-CN" sz="2600" i="1">
                <a:solidFill>
                  <a:srgbClr val="660066"/>
                </a:solidFill>
                <a:latin typeface="Times New Roman" pitchFamily="18" charset="0"/>
              </a:rPr>
              <a:t>x </a:t>
            </a:r>
            <a:r>
              <a:rPr lang="en-US" altLang="zh-CN" sz="2600">
                <a:solidFill>
                  <a:srgbClr val="660066"/>
                </a:solidFill>
                <a:latin typeface="Times New Roman" pitchFamily="18" charset="0"/>
              </a:rPr>
              <a:t>) → </a:t>
            </a:r>
            <a:r>
              <a:rPr lang="en-US" altLang="zh-CN" sz="2600" i="1">
                <a:solidFill>
                  <a:srgbClr val="660066"/>
                </a:solidFill>
                <a:latin typeface="Times New Roman" pitchFamily="18" charset="0"/>
              </a:rPr>
              <a:t>EASY</a:t>
            </a:r>
            <a:r>
              <a:rPr lang="en-US" altLang="zh-CN" sz="2600">
                <a:solidFill>
                  <a:srgbClr val="660066"/>
                </a:solidFill>
                <a:latin typeface="Times New Roman" pitchFamily="18" charset="0"/>
              </a:rPr>
              <a:t> ( </a:t>
            </a:r>
            <a:r>
              <a:rPr lang="en-US" altLang="zh-CN" sz="2600" i="1">
                <a:solidFill>
                  <a:srgbClr val="660066"/>
                </a:solidFill>
                <a:latin typeface="Times New Roman" pitchFamily="18" charset="0"/>
              </a:rPr>
              <a:t>x </a:t>
            </a:r>
            <a:r>
              <a:rPr lang="en-US" altLang="zh-CN" sz="2600">
                <a:solidFill>
                  <a:srgbClr val="660066"/>
                </a:solidFill>
                <a:latin typeface="Times New Roman" pitchFamily="18" charset="0"/>
              </a:rPr>
              <a:t>))</a:t>
            </a:r>
          </a:p>
          <a:p>
            <a:pPr eaLnBrk="1" hangingPunct="1">
              <a:lnSpc>
                <a:spcPct val="100000"/>
              </a:lnSpc>
              <a:spcBef>
                <a:spcPct val="50000"/>
              </a:spcBef>
              <a:buClr>
                <a:schemeClr val="accent2"/>
              </a:buClr>
              <a:buFont typeface="Wingdings" pitchFamily="2" charset="2"/>
              <a:buNone/>
            </a:pPr>
            <a:r>
              <a:rPr lang="en-US" altLang="zh-CN" sz="2600">
                <a:solidFill>
                  <a:srgbClr val="0000FF"/>
                </a:solidFill>
                <a:latin typeface="Times New Roman" pitchFamily="18" charset="0"/>
              </a:rPr>
              <a:t> </a:t>
            </a:r>
            <a:r>
              <a:rPr lang="en-US" altLang="zh-CN" sz="2600" i="1">
                <a:solidFill>
                  <a:srgbClr val="0000FF"/>
                </a:solidFill>
                <a:latin typeface="Times New Roman" pitchFamily="18" charset="0"/>
              </a:rPr>
              <a:t>C</a:t>
            </a:r>
            <a:r>
              <a:rPr lang="en-US" altLang="zh-CN" sz="2600">
                <a:solidFill>
                  <a:srgbClr val="0000FF"/>
                </a:solidFill>
                <a:latin typeface="Times New Roman" pitchFamily="18" charset="0"/>
              </a:rPr>
              <a:t> ( </a:t>
            </a:r>
            <a:r>
              <a:rPr lang="en-US" altLang="zh-CN" sz="2600" i="1">
                <a:solidFill>
                  <a:srgbClr val="0000FF"/>
                </a:solidFill>
                <a:latin typeface="Times New Roman" pitchFamily="18" charset="0"/>
              </a:rPr>
              <a:t>y </a:t>
            </a:r>
            <a:r>
              <a:rPr lang="en-US" altLang="zh-CN" sz="2600">
                <a:solidFill>
                  <a:srgbClr val="0000FF"/>
                </a:solidFill>
                <a:latin typeface="Times New Roman" pitchFamily="18" charset="0"/>
              </a:rPr>
              <a:t>)  </a:t>
            </a:r>
            <a:r>
              <a:rPr lang="en-US" altLang="zh-CN" sz="2600">
                <a:solidFill>
                  <a:srgbClr val="0000FF"/>
                </a:solidFill>
                <a:latin typeface="宋体" pitchFamily="2" charset="-122"/>
              </a:rPr>
              <a:t>→</a:t>
            </a:r>
            <a:r>
              <a:rPr lang="en-US" altLang="zh-CN" sz="2600" i="1">
                <a:solidFill>
                  <a:srgbClr val="0000FF"/>
                </a:solidFill>
                <a:latin typeface="Times New Roman" pitchFamily="18" charset="0"/>
              </a:rPr>
              <a:t>EASY</a:t>
            </a:r>
            <a:r>
              <a:rPr lang="en-US" altLang="zh-CN" sz="2600">
                <a:solidFill>
                  <a:srgbClr val="0000FF"/>
                </a:solidFill>
                <a:latin typeface="Times New Roman" pitchFamily="18" charset="0"/>
              </a:rPr>
              <a:t> ( </a:t>
            </a:r>
            <a:r>
              <a:rPr lang="en-US" altLang="zh-CN" sz="2600" i="1">
                <a:solidFill>
                  <a:srgbClr val="0000FF"/>
                </a:solidFill>
                <a:latin typeface="Times New Roman" pitchFamily="18" charset="0"/>
              </a:rPr>
              <a:t>y </a:t>
            </a:r>
            <a:r>
              <a:rPr lang="en-US" altLang="zh-CN" sz="2600">
                <a:solidFill>
                  <a:srgbClr val="0000FF"/>
                </a:solidFill>
                <a:latin typeface="Times New Roman" pitchFamily="18" charset="0"/>
              </a:rPr>
              <a:t>)</a:t>
            </a:r>
            <a:r>
              <a:rPr lang="en-US" altLang="zh-CN" sz="2600">
                <a:solidFill>
                  <a:srgbClr val="660066"/>
                </a:solidFill>
                <a:latin typeface="Times New Roman" pitchFamily="18" charset="0"/>
              </a:rPr>
              <a:t>                      </a:t>
            </a:r>
            <a:r>
              <a:rPr lang="zh-CN" altLang="en-US" sz="2500">
                <a:latin typeface="宋体" pitchFamily="2" charset="-122"/>
              </a:rPr>
              <a:t>全称固化</a:t>
            </a:r>
          </a:p>
        </p:txBody>
      </p:sp>
      <p:graphicFrame>
        <p:nvGraphicFramePr>
          <p:cNvPr id="8194" name="Object 13"/>
          <p:cNvGraphicFramePr>
            <a:graphicFrameLocks noChangeAspect="1"/>
          </p:cNvGraphicFramePr>
          <p:nvPr/>
        </p:nvGraphicFramePr>
        <p:xfrm>
          <a:off x="1219200" y="2933700"/>
          <a:ext cx="476250" cy="342900"/>
        </p:xfrm>
        <a:graphic>
          <a:graphicData uri="http://schemas.openxmlformats.org/presentationml/2006/ole">
            <mc:AlternateContent xmlns:mc="http://schemas.openxmlformats.org/markup-compatibility/2006">
              <mc:Choice xmlns:v="urn:schemas-microsoft-com:vml" Requires="v">
                <p:oleObj spid="_x0000_s42223" r:id="rId6" imgW="215619" imgH="177569" progId="Equation.3">
                  <p:embed/>
                </p:oleObj>
              </mc:Choice>
              <mc:Fallback>
                <p:oleObj r:id="rId6" imgW="215619"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33700"/>
                        <a:ext cx="4762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9" name="AutoShape 14"/>
          <p:cNvSpPr>
            <a:spLocks noChangeArrowheads="1"/>
          </p:cNvSpPr>
          <p:nvPr/>
        </p:nvSpPr>
        <p:spPr bwMode="auto">
          <a:xfrm>
            <a:off x="762000" y="2971800"/>
            <a:ext cx="174625" cy="685800"/>
          </a:xfrm>
          <a:prstGeom prst="curvedRightArrow">
            <a:avLst>
              <a:gd name="adj1" fmla="val 78545"/>
              <a:gd name="adj2" fmla="val 157091"/>
              <a:gd name="adj3" fmla="val 33333"/>
            </a:avLst>
          </a:prstGeom>
          <a:solidFill>
            <a:srgbClr val="FF0000"/>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210" name="Rectangle 16"/>
          <p:cNvSpPr>
            <a:spLocks noChangeArrowheads="1"/>
          </p:cNvSpPr>
          <p:nvPr/>
        </p:nvSpPr>
        <p:spPr bwMode="auto">
          <a:xfrm>
            <a:off x="480060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211" name="Group 30"/>
          <p:cNvGrpSpPr>
            <a:grpSpLocks/>
          </p:cNvGrpSpPr>
          <p:nvPr/>
        </p:nvGrpSpPr>
        <p:grpSpPr bwMode="auto">
          <a:xfrm>
            <a:off x="152400" y="4114800"/>
            <a:ext cx="8229600" cy="1600200"/>
            <a:chOff x="336" y="2629"/>
            <a:chExt cx="5088" cy="1008"/>
          </a:xfrm>
        </p:grpSpPr>
        <p:sp>
          <p:nvSpPr>
            <p:cNvPr id="8214" name="Rectangle 18"/>
            <p:cNvSpPr>
              <a:spLocks noChangeArrowheads="1"/>
            </p:cNvSpPr>
            <p:nvPr/>
          </p:nvSpPr>
          <p:spPr bwMode="auto">
            <a:xfrm>
              <a:off x="336" y="2629"/>
              <a:ext cx="508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buClr>
                  <a:schemeClr val="accent2"/>
                </a:buClr>
                <a:buFont typeface="Wingdings" pitchFamily="2" charset="2"/>
                <a:buNone/>
              </a:pPr>
              <a:r>
                <a:rPr lang="en-US" altLang="zh-CN" sz="2400" b="0">
                  <a:latin typeface="Times New Roman" pitchFamily="18" charset="0"/>
                </a:rPr>
                <a:t>      </a:t>
              </a:r>
              <a:r>
                <a:rPr lang="zh-CN" altLang="en-US" sz="2400" b="0"/>
                <a:t>所以</a:t>
              </a:r>
              <a:r>
                <a:rPr lang="zh-CN" altLang="en-US" b="0"/>
                <a:t> </a:t>
              </a:r>
              <a:r>
                <a:rPr lang="en-US" altLang="zh-CN" sz="2600" i="1">
                  <a:solidFill>
                    <a:srgbClr val="660066"/>
                  </a:solidFill>
                  <a:latin typeface="Times New Roman" pitchFamily="18" charset="0"/>
                </a:rPr>
                <a:t>C</a:t>
              </a:r>
              <a:r>
                <a:rPr lang="en-US" altLang="zh-CN" sz="2600">
                  <a:solidFill>
                    <a:srgbClr val="660066"/>
                  </a:solidFill>
                  <a:latin typeface="Times New Roman" pitchFamily="18" charset="0"/>
                </a:rPr>
                <a:t> (</a:t>
              </a:r>
              <a:r>
                <a:rPr lang="en-US" altLang="zh-CN" sz="2600" i="1">
                  <a:solidFill>
                    <a:srgbClr val="660066"/>
                  </a:solidFill>
                  <a:latin typeface="Times New Roman" pitchFamily="18" charset="0"/>
                </a:rPr>
                <a:t>ds</a:t>
              </a:r>
              <a:r>
                <a:rPr lang="en-US" altLang="zh-CN" sz="2600">
                  <a:solidFill>
                    <a:srgbClr val="660066"/>
                  </a:solidFill>
                  <a:latin typeface="Times New Roman" pitchFamily="18" charset="0"/>
                </a:rPr>
                <a:t>), </a:t>
              </a:r>
              <a:r>
                <a:rPr lang="en-US" altLang="zh-CN" sz="2600" i="1">
                  <a:solidFill>
                    <a:srgbClr val="660066"/>
                  </a:solidFill>
                  <a:latin typeface="Times New Roman" pitchFamily="18" charset="0"/>
                </a:rPr>
                <a:t>C</a:t>
              </a:r>
              <a:r>
                <a:rPr lang="en-US" altLang="zh-CN" sz="2600">
                  <a:solidFill>
                    <a:srgbClr val="660066"/>
                  </a:solidFill>
                  <a:latin typeface="Times New Roman" pitchFamily="18" charset="0"/>
                </a:rPr>
                <a:t> (</a:t>
              </a:r>
              <a:r>
                <a:rPr lang="en-US" altLang="zh-CN" sz="2600" i="1">
                  <a:solidFill>
                    <a:srgbClr val="660066"/>
                  </a:solidFill>
                  <a:latin typeface="Times New Roman" pitchFamily="18" charset="0"/>
                </a:rPr>
                <a:t>y</a:t>
              </a:r>
              <a:r>
                <a:rPr lang="en-US" altLang="zh-CN" sz="2600">
                  <a:solidFill>
                    <a:srgbClr val="660066"/>
                  </a:solidFill>
                  <a:latin typeface="Times New Roman" pitchFamily="18" charset="0"/>
                </a:rPr>
                <a:t>) →</a:t>
              </a:r>
              <a:r>
                <a:rPr lang="en-US" altLang="zh-CN" sz="2600" i="1">
                  <a:solidFill>
                    <a:srgbClr val="660066"/>
                  </a:solidFill>
                  <a:latin typeface="Times New Roman" pitchFamily="18" charset="0"/>
                </a:rPr>
                <a:t>EASY</a:t>
              </a:r>
              <a:r>
                <a:rPr lang="en-US" altLang="zh-CN" sz="2600">
                  <a:solidFill>
                    <a:srgbClr val="660066"/>
                  </a:solidFill>
                  <a:latin typeface="Times New Roman" pitchFamily="18" charset="0"/>
                </a:rPr>
                <a:t> (</a:t>
              </a:r>
              <a:r>
                <a:rPr lang="en-US" altLang="zh-CN" sz="2600" i="1">
                  <a:solidFill>
                    <a:srgbClr val="660066"/>
                  </a:solidFill>
                  <a:latin typeface="Times New Roman" pitchFamily="18" charset="0"/>
                </a:rPr>
                <a:t>y</a:t>
              </a:r>
              <a:r>
                <a:rPr lang="en-US" altLang="zh-CN" sz="2600">
                  <a:solidFill>
                    <a:srgbClr val="660066"/>
                  </a:solidFill>
                  <a:latin typeface="Times New Roman" pitchFamily="18" charset="0"/>
                </a:rPr>
                <a:t>)  </a:t>
              </a:r>
            </a:p>
            <a:p>
              <a:pPr eaLnBrk="1" hangingPunct="1">
                <a:lnSpc>
                  <a:spcPct val="100000"/>
                </a:lnSpc>
                <a:spcBef>
                  <a:spcPct val="30000"/>
                </a:spcBef>
                <a:buClr>
                  <a:schemeClr val="accent2"/>
                </a:buClr>
                <a:buFont typeface="Wingdings" pitchFamily="2" charset="2"/>
                <a:buNone/>
              </a:pPr>
              <a:r>
                <a:rPr lang="en-US" altLang="zh-CN" sz="2600">
                  <a:solidFill>
                    <a:srgbClr val="660066"/>
                  </a:solidFill>
                  <a:latin typeface="Times New Roman" pitchFamily="18" charset="0"/>
                </a:rPr>
                <a:t>                                 </a:t>
              </a:r>
              <a:r>
                <a:rPr lang="en-US" altLang="zh-CN" sz="2600" i="1">
                  <a:solidFill>
                    <a:srgbClr val="0000FF"/>
                  </a:solidFill>
                  <a:latin typeface="Times New Roman" pitchFamily="18" charset="0"/>
                </a:rPr>
                <a:t>EASY</a:t>
              </a:r>
              <a:r>
                <a:rPr lang="en-US" altLang="zh-CN" sz="2600">
                  <a:solidFill>
                    <a:srgbClr val="0000FF"/>
                  </a:solidFill>
                  <a:latin typeface="Times New Roman" pitchFamily="18" charset="0"/>
                </a:rPr>
                <a:t> (</a:t>
              </a:r>
              <a:r>
                <a:rPr lang="en-US" altLang="zh-CN" sz="2600" i="1">
                  <a:solidFill>
                    <a:srgbClr val="0000FF"/>
                  </a:solidFill>
                  <a:latin typeface="Times New Roman" pitchFamily="18" charset="0"/>
                </a:rPr>
                <a:t>ds</a:t>
              </a:r>
              <a:r>
                <a:rPr lang="en-US" altLang="zh-CN" sz="2600">
                  <a:solidFill>
                    <a:srgbClr val="0000FF"/>
                  </a:solidFill>
                  <a:latin typeface="Times New Roman" pitchFamily="18" charset="0"/>
                </a:rPr>
                <a:t>)</a:t>
              </a:r>
              <a:r>
                <a:rPr lang="en-US" altLang="zh-CN" sz="2600">
                  <a:latin typeface="Times New Roman" pitchFamily="18" charset="0"/>
                </a:rPr>
                <a:t>               </a:t>
              </a:r>
              <a:r>
                <a:rPr lang="en-US" altLang="zh-CN" sz="2600" i="1">
                  <a:latin typeface="Times New Roman" pitchFamily="18" charset="0"/>
                </a:rPr>
                <a:t> </a:t>
              </a:r>
              <a:r>
                <a:rPr lang="en-US" altLang="zh-CN" sz="2500" i="1">
                  <a:latin typeface="Times New Roman" pitchFamily="18" charset="0"/>
                </a:rPr>
                <a:t>P</a:t>
              </a:r>
              <a:r>
                <a:rPr lang="zh-CN" altLang="en-US" sz="2500"/>
                <a:t>规则及假言推理</a:t>
              </a:r>
              <a:endParaRPr lang="zh-CN" altLang="en-US" sz="2500">
                <a:latin typeface="Times New Roman" pitchFamily="18" charset="0"/>
              </a:endParaRPr>
            </a:p>
            <a:p>
              <a:pPr eaLnBrk="1" hangingPunct="1">
                <a:lnSpc>
                  <a:spcPct val="100000"/>
                </a:lnSpc>
                <a:spcBef>
                  <a:spcPct val="50000"/>
                </a:spcBef>
                <a:buClr>
                  <a:schemeClr val="accent2"/>
                </a:buClr>
                <a:buFont typeface="Wingdings" pitchFamily="2" charset="2"/>
                <a:buNone/>
              </a:pPr>
              <a:r>
                <a:rPr lang="zh-CN" altLang="en-US" sz="2600">
                  <a:latin typeface="Times New Roman" pitchFamily="18" charset="0"/>
                </a:rPr>
                <a:t>   </a:t>
              </a:r>
            </a:p>
          </p:txBody>
        </p:sp>
        <p:graphicFrame>
          <p:nvGraphicFramePr>
            <p:cNvPr id="8196" name="Object 15"/>
            <p:cNvGraphicFramePr>
              <a:graphicFrameLocks noChangeAspect="1"/>
            </p:cNvGraphicFramePr>
            <p:nvPr/>
          </p:nvGraphicFramePr>
          <p:xfrm>
            <a:off x="1728" y="2976"/>
            <a:ext cx="366" cy="240"/>
          </p:xfrm>
          <a:graphic>
            <a:graphicData uri="http://schemas.openxmlformats.org/presentationml/2006/ole">
              <mc:AlternateContent xmlns:mc="http://schemas.openxmlformats.org/markup-compatibility/2006">
                <mc:Choice xmlns:v="urn:schemas-microsoft-com:vml" Requires="v">
                  <p:oleObj spid="_x0000_s42224" r:id="rId7" imgW="190417" imgH="152334" progId="Equation.3">
                    <p:embed/>
                  </p:oleObj>
                </mc:Choice>
                <mc:Fallback>
                  <p:oleObj r:id="rId7" imgW="190417" imgH="1523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2976"/>
                          <a:ext cx="36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12" name="Group 29"/>
          <p:cNvGrpSpPr>
            <a:grpSpLocks/>
          </p:cNvGrpSpPr>
          <p:nvPr/>
        </p:nvGrpSpPr>
        <p:grpSpPr bwMode="auto">
          <a:xfrm>
            <a:off x="152400" y="5410203"/>
            <a:ext cx="8382000" cy="862013"/>
            <a:chOff x="336" y="3456"/>
            <a:chExt cx="5136" cy="543"/>
          </a:xfrm>
        </p:grpSpPr>
        <p:sp>
          <p:nvSpPr>
            <p:cNvPr id="8213" name="Rectangle 17"/>
            <p:cNvSpPr>
              <a:spLocks noChangeArrowheads="1"/>
            </p:cNvSpPr>
            <p:nvPr/>
          </p:nvSpPr>
          <p:spPr bwMode="auto">
            <a:xfrm>
              <a:off x="336" y="3456"/>
              <a:ext cx="513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dirty="0">
                  <a:solidFill>
                    <a:srgbClr val="660066"/>
                  </a:solidFill>
                  <a:latin typeface="Times New Roman" pitchFamily="18" charset="0"/>
                </a:rPr>
                <a:t>      </a:t>
              </a:r>
              <a:r>
                <a:rPr lang="zh-CN" altLang="en-US" sz="2400" b="0" dirty="0"/>
                <a:t>所以</a:t>
              </a:r>
              <a:r>
                <a:rPr lang="zh-CN" altLang="en-US" dirty="0"/>
                <a:t>  </a:t>
              </a:r>
              <a:r>
                <a:rPr lang="en-US" altLang="zh-CN" sz="2400" i="1" dirty="0">
                  <a:solidFill>
                    <a:srgbClr val="660066"/>
                  </a:solidFill>
                  <a:latin typeface="Times New Roman" pitchFamily="18" charset="0"/>
                </a:rPr>
                <a:t>EASY</a:t>
              </a:r>
              <a:r>
                <a:rPr lang="en-US" altLang="zh-CN" sz="2400" dirty="0">
                  <a:solidFill>
                    <a:srgbClr val="660066"/>
                  </a:solidFill>
                  <a:latin typeface="Times New Roman" pitchFamily="18" charset="0"/>
                </a:rPr>
                <a:t> (</a:t>
              </a:r>
              <a:r>
                <a:rPr lang="en-US" altLang="zh-CN" sz="2400" i="1" dirty="0">
                  <a:solidFill>
                    <a:srgbClr val="660066"/>
                  </a:solidFill>
                  <a:latin typeface="Times New Roman" pitchFamily="18" charset="0"/>
                </a:rPr>
                <a:t>ds</a:t>
              </a:r>
              <a:r>
                <a:rPr lang="en-US" altLang="zh-CN" sz="2400" dirty="0">
                  <a:solidFill>
                    <a:srgbClr val="660066"/>
                  </a:solidFill>
                  <a:latin typeface="Times New Roman" pitchFamily="18" charset="0"/>
                </a:rPr>
                <a:t>),</a:t>
              </a:r>
              <a:r>
                <a:rPr lang="en-US" altLang="zh-CN" sz="2400" dirty="0">
                  <a:latin typeface="Times New Roman" pitchFamily="18" charset="0"/>
                </a:rPr>
                <a:t> </a:t>
              </a:r>
              <a:r>
                <a:rPr lang="en-US" altLang="zh-CN" sz="2400" i="1" dirty="0">
                  <a:solidFill>
                    <a:srgbClr val="0000FF"/>
                  </a:solidFill>
                  <a:latin typeface="Times New Roman" pitchFamily="18" charset="0"/>
                </a:rPr>
                <a:t>EASY</a:t>
              </a:r>
              <a:r>
                <a:rPr lang="en-US" altLang="zh-CN" sz="2400" dirty="0">
                  <a:solidFill>
                    <a:srgbClr val="0000FF"/>
                  </a:solidFill>
                  <a:latin typeface="Times New Roman" pitchFamily="18" charset="0"/>
                </a:rPr>
                <a:t> (</a:t>
              </a:r>
              <a:r>
                <a:rPr lang="en-US" altLang="zh-CN" sz="2400" i="1" dirty="0">
                  <a:solidFill>
                    <a:srgbClr val="0000FF"/>
                  </a:solidFill>
                  <a:latin typeface="Times New Roman" pitchFamily="18" charset="0"/>
                </a:rPr>
                <a:t>z</a:t>
              </a:r>
              <a:r>
                <a:rPr lang="en-US" altLang="zh-CN" sz="2400" dirty="0">
                  <a:solidFill>
                    <a:srgbClr val="0000FF"/>
                  </a:solidFill>
                  <a:latin typeface="Times New Roman" pitchFamily="18" charset="0"/>
                </a:rPr>
                <a:t>)  </a:t>
              </a:r>
              <a:r>
                <a:rPr lang="en-US" altLang="zh-CN" sz="2400" i="1" dirty="0">
                  <a:solidFill>
                    <a:srgbClr val="0000FF"/>
                  </a:solidFill>
                  <a:latin typeface="Times New Roman" pitchFamily="18" charset="0"/>
                </a:rPr>
                <a:t>→LIKE</a:t>
              </a:r>
              <a:r>
                <a:rPr lang="en-US" altLang="zh-CN" sz="2400" dirty="0">
                  <a:solidFill>
                    <a:srgbClr val="0000FF"/>
                  </a:solidFill>
                  <a:latin typeface="Times New Roman" pitchFamily="18" charset="0"/>
                </a:rPr>
                <a:t> (</a:t>
              </a:r>
              <a:r>
                <a:rPr lang="en-US" altLang="zh-CN" sz="2400" i="1" dirty="0">
                  <a:solidFill>
                    <a:srgbClr val="0000FF"/>
                  </a:solidFill>
                  <a:latin typeface="Times New Roman" pitchFamily="18" charset="0"/>
                </a:rPr>
                <a:t>Wang</a:t>
              </a:r>
              <a:r>
                <a:rPr lang="zh-CN" altLang="en-US" sz="2400" dirty="0">
                  <a:solidFill>
                    <a:srgbClr val="0000FF"/>
                  </a:solidFill>
                  <a:latin typeface="Times New Roman" pitchFamily="18" charset="0"/>
                </a:rPr>
                <a:t>，</a:t>
              </a:r>
              <a:r>
                <a:rPr lang="en-US" altLang="zh-CN" sz="2400" i="1" dirty="0">
                  <a:solidFill>
                    <a:srgbClr val="0000FF"/>
                  </a:solidFill>
                  <a:latin typeface="Times New Roman" pitchFamily="18" charset="0"/>
                </a:rPr>
                <a:t>z</a:t>
              </a:r>
              <a:r>
                <a:rPr lang="en-US" altLang="zh-CN" sz="2400" dirty="0">
                  <a:solidFill>
                    <a:srgbClr val="0000FF"/>
                  </a:solidFill>
                  <a:latin typeface="Times New Roman" pitchFamily="18" charset="0"/>
                </a:rPr>
                <a:t>)</a:t>
              </a:r>
              <a:r>
                <a:rPr lang="en-US" altLang="zh-CN" dirty="0"/>
                <a:t> </a:t>
              </a:r>
            </a:p>
            <a:p>
              <a:pPr eaLnBrk="1" hangingPunct="1"/>
              <a:r>
                <a:rPr lang="en-US" altLang="zh-CN" sz="2600" dirty="0">
                  <a:solidFill>
                    <a:schemeClr val="accent2"/>
                  </a:solidFill>
                  <a:latin typeface="Times New Roman" pitchFamily="18" charset="0"/>
                </a:rPr>
                <a:t>                            </a:t>
              </a:r>
              <a:r>
                <a:rPr lang="en-US" altLang="zh-CN" sz="2600" i="1" dirty="0">
                  <a:solidFill>
                    <a:schemeClr val="accent2"/>
                  </a:solidFill>
                  <a:latin typeface="Times New Roman" pitchFamily="18" charset="0"/>
                </a:rPr>
                <a:t>LIKE</a:t>
              </a:r>
              <a:r>
                <a:rPr lang="en-US" altLang="zh-CN" sz="2600" dirty="0">
                  <a:solidFill>
                    <a:schemeClr val="accent2"/>
                  </a:solidFill>
                  <a:latin typeface="Times New Roman" pitchFamily="18" charset="0"/>
                </a:rPr>
                <a:t> ( </a:t>
              </a:r>
              <a:r>
                <a:rPr lang="en-US" altLang="zh-CN" sz="2600" i="1" dirty="0">
                  <a:solidFill>
                    <a:schemeClr val="accent2"/>
                  </a:solidFill>
                  <a:latin typeface="Times New Roman" pitchFamily="18" charset="0"/>
                </a:rPr>
                <a:t>Wang</a:t>
              </a:r>
              <a:r>
                <a:rPr lang="en-US" altLang="zh-CN" sz="2600" dirty="0">
                  <a:solidFill>
                    <a:schemeClr val="accent2"/>
                  </a:solidFill>
                  <a:latin typeface="Times New Roman" pitchFamily="18" charset="0"/>
                </a:rPr>
                <a:t>,  </a:t>
              </a:r>
              <a:r>
                <a:rPr lang="en-US" altLang="zh-CN" sz="2600" i="1" dirty="0">
                  <a:solidFill>
                    <a:schemeClr val="accent2"/>
                  </a:solidFill>
                  <a:latin typeface="Times New Roman" pitchFamily="18" charset="0"/>
                </a:rPr>
                <a:t>ds</a:t>
              </a:r>
              <a:r>
                <a:rPr lang="en-US" altLang="zh-CN" sz="2600" dirty="0">
                  <a:solidFill>
                    <a:schemeClr val="accent2"/>
                  </a:solidFill>
                  <a:latin typeface="Times New Roman" pitchFamily="18" charset="0"/>
                </a:rPr>
                <a:t> )</a:t>
              </a:r>
              <a:r>
                <a:rPr lang="en-US" altLang="zh-CN" sz="2600" dirty="0">
                  <a:latin typeface="宋体" pitchFamily="2" charset="-122"/>
                </a:rPr>
                <a:t>   </a:t>
              </a:r>
              <a:r>
                <a:rPr lang="en-US" altLang="zh-CN" sz="2500" i="1" dirty="0">
                  <a:latin typeface="Times New Roman" pitchFamily="18" charset="0"/>
                </a:rPr>
                <a:t>P</a:t>
              </a:r>
              <a:r>
                <a:rPr lang="zh-CN" altLang="en-US" sz="2500" dirty="0">
                  <a:latin typeface="宋体" pitchFamily="2" charset="-122"/>
                </a:rPr>
                <a:t>规则及假言推理</a:t>
              </a:r>
            </a:p>
          </p:txBody>
        </p:sp>
        <p:graphicFrame>
          <p:nvGraphicFramePr>
            <p:cNvPr id="8195" name="Object 27"/>
            <p:cNvGraphicFramePr>
              <a:graphicFrameLocks noChangeAspect="1"/>
            </p:cNvGraphicFramePr>
            <p:nvPr/>
          </p:nvGraphicFramePr>
          <p:xfrm>
            <a:off x="1536" y="3744"/>
            <a:ext cx="288" cy="230"/>
          </p:xfrm>
          <a:graphic>
            <a:graphicData uri="http://schemas.openxmlformats.org/presentationml/2006/ole">
              <mc:AlternateContent xmlns:mc="http://schemas.openxmlformats.org/markup-compatibility/2006">
                <mc:Choice xmlns:v="urn:schemas-microsoft-com:vml" Requires="v">
                  <p:oleObj spid="_x0000_s42225" r:id="rId9" imgW="190417" imgH="152334" progId="Equation.3">
                    <p:embed/>
                  </p:oleObj>
                </mc:Choice>
                <mc:Fallback>
                  <p:oleObj r:id="rId9" imgW="190417" imgH="1523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3744"/>
                          <a:ext cx="288"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5193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D578B188-C124-43C2-8021-01E68D5D4712}" type="slidenum">
              <a:rPr lang="ja-JP" altLang="en-US" b="0">
                <a:solidFill>
                  <a:srgbClr val="A50021"/>
                </a:solidFill>
                <a:ea typeface="ＭＳ Ｐゴシック" pitchFamily="34" charset="-128"/>
              </a:rPr>
              <a:pPr eaLnBrk="1" hangingPunct="1"/>
              <a:t>37</a:t>
            </a:fld>
            <a:endParaRPr lang="en-US" altLang="ja-JP" b="0">
              <a:solidFill>
                <a:srgbClr val="A50021"/>
              </a:solidFill>
              <a:ea typeface="ＭＳ Ｐゴシック" pitchFamily="34" charset="-128"/>
            </a:endParaRPr>
          </a:p>
        </p:txBody>
      </p:sp>
      <p:sp>
        <p:nvSpPr>
          <p:cNvPr id="64520" name="Rectangle 8"/>
          <p:cNvSpPr>
            <a:spLocks noChangeArrowheads="1"/>
          </p:cNvSpPr>
          <p:nvPr/>
        </p:nvSpPr>
        <p:spPr bwMode="auto">
          <a:xfrm>
            <a:off x="304800" y="1143000"/>
            <a:ext cx="8305800" cy="2438400"/>
          </a:xfrm>
          <a:prstGeom prst="rect">
            <a:avLst/>
          </a:prstGeom>
          <a:gradFill rotWithShape="0">
            <a:gsLst>
              <a:gs pos="0">
                <a:srgbClr val="E7FFE7"/>
              </a:gs>
              <a:gs pos="50000">
                <a:schemeClr val="bg1"/>
              </a:gs>
              <a:gs pos="100000">
                <a:srgbClr val="E7FFE7"/>
              </a:gs>
            </a:gsLst>
            <a:lin ang="5400000" scaled="1"/>
          </a:gradFill>
          <a:ln w="9525">
            <a:solidFill>
              <a:srgbClr val="008000"/>
            </a:solidFill>
            <a:miter lim="800000"/>
            <a:headEnd/>
            <a:tailEnd/>
          </a:ln>
          <a:effectLst/>
        </p:spPr>
        <p:txBody>
          <a:bodyPr wrap="none" anchor="ctr"/>
          <a:lstStyle/>
          <a:p>
            <a:pPr algn="ctr">
              <a:lnSpc>
                <a:spcPct val="100000"/>
              </a:lnSpc>
              <a:defRPr/>
            </a:pPr>
            <a:endParaRPr lang="zh-CN" altLang="zh-CN"/>
          </a:p>
        </p:txBody>
      </p:sp>
      <p:sp>
        <p:nvSpPr>
          <p:cNvPr id="65540" name="Rectangle 3"/>
          <p:cNvSpPr>
            <a:spLocks noGrp="1" noChangeArrowheads="1"/>
          </p:cNvSpPr>
          <p:nvPr>
            <p:ph type="body" idx="1"/>
          </p:nvPr>
        </p:nvSpPr>
        <p:spPr>
          <a:xfrm>
            <a:off x="403225" y="1228725"/>
            <a:ext cx="8131175" cy="2124075"/>
          </a:xfrm>
        </p:spPr>
        <p:txBody>
          <a:bodyPr/>
          <a:lstStyle/>
          <a:p>
            <a:pPr eaLnBrk="1" hangingPunct="1">
              <a:buFont typeface="Wingdings" pitchFamily="2" charset="2"/>
              <a:buBlip>
                <a:blip r:embed="rId3"/>
              </a:buBlip>
            </a:pPr>
            <a:r>
              <a:rPr lang="zh-CN" altLang="en-US" sz="2600" b="1"/>
              <a:t>优点</a:t>
            </a:r>
            <a:r>
              <a:rPr lang="zh-CN" altLang="en-US" sz="2600"/>
              <a:t>：</a:t>
            </a:r>
          </a:p>
          <a:p>
            <a:pPr eaLnBrk="1" hangingPunct="1">
              <a:buClr>
                <a:srgbClr val="0000FF"/>
              </a:buClr>
              <a:buSzPct val="50000"/>
              <a:buFont typeface="Wingdings" pitchFamily="2" charset="2"/>
              <a:buChar char="n"/>
            </a:pPr>
            <a:r>
              <a:rPr lang="zh-CN" altLang="en-US" sz="2600"/>
              <a:t>表达定理证明过程自然，易理解。</a:t>
            </a:r>
          </a:p>
          <a:p>
            <a:pPr eaLnBrk="1" hangingPunct="1">
              <a:buClr>
                <a:srgbClr val="0000FF"/>
              </a:buClr>
              <a:buSzPct val="50000"/>
              <a:buFont typeface="Wingdings" pitchFamily="2" charset="2"/>
              <a:buChar char="n"/>
            </a:pPr>
            <a:r>
              <a:rPr lang="zh-CN" altLang="en-US" sz="2600"/>
              <a:t>拥有丰富的推理规则，推理过程灵活。</a:t>
            </a:r>
          </a:p>
          <a:p>
            <a:pPr eaLnBrk="1" hangingPunct="1">
              <a:buClr>
                <a:srgbClr val="0000FF"/>
              </a:buClr>
              <a:buSzPct val="50000"/>
              <a:buFont typeface="Wingdings" pitchFamily="2" charset="2"/>
              <a:buChar char="n"/>
            </a:pPr>
            <a:r>
              <a:rPr lang="zh-CN" altLang="en-US" sz="2600"/>
              <a:t>便于嵌入领域启发式知识。</a:t>
            </a:r>
          </a:p>
          <a:p>
            <a:pPr eaLnBrk="1" hangingPunct="1">
              <a:buFont typeface="Wingdings" pitchFamily="2" charset="2"/>
              <a:buNone/>
            </a:pPr>
            <a:endParaRPr lang="en-US" altLang="zh-CN" sz="2600"/>
          </a:p>
        </p:txBody>
      </p:sp>
      <p:sp>
        <p:nvSpPr>
          <p:cNvPr id="65541"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3.2  </a:t>
            </a:r>
            <a:r>
              <a:rPr lang="zh-CN" altLang="en-US" sz="3600" b="0" dirty="0">
                <a:latin typeface="Times New Roman" pitchFamily="18" charset="0"/>
                <a:ea typeface="黑体" pitchFamily="2" charset="-122"/>
              </a:rPr>
              <a:t>自然演绎推理</a:t>
            </a:r>
          </a:p>
        </p:txBody>
      </p:sp>
      <p:sp>
        <p:nvSpPr>
          <p:cNvPr id="65542" name="Rectangle 4"/>
          <p:cNvSpPr>
            <a:spLocks noChangeArrowheads="1"/>
          </p:cNvSpPr>
          <p:nvPr/>
        </p:nvSpPr>
        <p:spPr bwMode="auto">
          <a:xfrm>
            <a:off x="-76200" y="85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5543" name="Rectangle 5"/>
          <p:cNvSpPr>
            <a:spLocks noChangeArrowheads="1"/>
          </p:cNvSpPr>
          <p:nvPr/>
        </p:nvSpPr>
        <p:spPr bwMode="auto">
          <a:xfrm>
            <a:off x="-76200" y="85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5544" name="Rectangle 6"/>
          <p:cNvSpPr>
            <a:spLocks noChangeArrowheads="1"/>
          </p:cNvSpPr>
          <p:nvPr/>
        </p:nvSpPr>
        <p:spPr bwMode="auto">
          <a:xfrm>
            <a:off x="-76200" y="346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5545" name="Rectangle 7"/>
          <p:cNvSpPr>
            <a:spLocks noChangeArrowheads="1"/>
          </p:cNvSpPr>
          <p:nvPr/>
        </p:nvSpPr>
        <p:spPr bwMode="auto">
          <a:xfrm>
            <a:off x="-76200" y="346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65546" name="Group 12"/>
          <p:cNvGrpSpPr>
            <a:grpSpLocks/>
          </p:cNvGrpSpPr>
          <p:nvPr/>
        </p:nvGrpSpPr>
        <p:grpSpPr bwMode="auto">
          <a:xfrm>
            <a:off x="304800" y="4114800"/>
            <a:ext cx="8305800" cy="1295400"/>
            <a:chOff x="192" y="2550"/>
            <a:chExt cx="5232" cy="816"/>
          </a:xfrm>
        </p:grpSpPr>
        <p:sp>
          <p:nvSpPr>
            <p:cNvPr id="64521" name="Rectangle 9"/>
            <p:cNvSpPr>
              <a:spLocks noChangeArrowheads="1"/>
            </p:cNvSpPr>
            <p:nvPr/>
          </p:nvSpPr>
          <p:spPr bwMode="auto">
            <a:xfrm>
              <a:off x="192" y="2550"/>
              <a:ext cx="5232" cy="816"/>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headEnd/>
              <a:tailEnd/>
            </a:ln>
            <a:effectLst/>
          </p:spPr>
          <p:txBody>
            <a:bodyPr wrap="none" anchor="ctr"/>
            <a:lstStyle/>
            <a:p>
              <a:pPr>
                <a:defRPr/>
              </a:pPr>
              <a:endParaRPr lang="zh-CN" altLang="en-US"/>
            </a:p>
          </p:txBody>
        </p:sp>
        <p:sp>
          <p:nvSpPr>
            <p:cNvPr id="65548" name="Rectangle 11"/>
            <p:cNvSpPr>
              <a:spLocks noChangeArrowheads="1"/>
            </p:cNvSpPr>
            <p:nvPr/>
          </p:nvSpPr>
          <p:spPr bwMode="auto">
            <a:xfrm>
              <a:off x="258" y="2688"/>
              <a:ext cx="5166"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80000"/>
                </a:spcBef>
                <a:buClr>
                  <a:schemeClr val="accent2"/>
                </a:buClr>
                <a:buFont typeface="Wingdings" pitchFamily="2" charset="2"/>
                <a:buBlip>
                  <a:blip r:embed="rId3"/>
                </a:buBlip>
              </a:pPr>
              <a:r>
                <a:rPr lang="en-US" altLang="zh-CN" sz="2600"/>
                <a:t> </a:t>
              </a:r>
              <a:r>
                <a:rPr lang="zh-CN" altLang="en-US" sz="2600"/>
                <a:t>缺点</a:t>
              </a:r>
              <a:r>
                <a:rPr lang="zh-CN" altLang="en-US" sz="2600" b="0"/>
                <a:t>：易产生组合爆炸，得到的中间结论一般呈指数形式递增。</a:t>
              </a:r>
            </a:p>
          </p:txBody>
        </p:sp>
      </p:grpSp>
    </p:spTree>
    <p:extLst>
      <p:ext uri="{BB962C8B-B14F-4D97-AF65-F5344CB8AC3E}">
        <p14:creationId xmlns:p14="http://schemas.microsoft.com/office/powerpoint/2010/main" val="2481100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9D1D866-D792-43F5-BCD5-1CB50DA755E1}" type="slidenum">
              <a:rPr lang="ja-JP" altLang="en-US" b="0">
                <a:solidFill>
                  <a:srgbClr val="A50021"/>
                </a:solidFill>
                <a:ea typeface="ＭＳ Ｐゴシック" pitchFamily="34" charset="-128"/>
              </a:rPr>
              <a:pPr eaLnBrk="1" hangingPunct="1"/>
              <a:t>38</a:t>
            </a:fld>
            <a:endParaRPr lang="en-US" altLang="ja-JP" b="0">
              <a:solidFill>
                <a:srgbClr val="A50021"/>
              </a:solidFill>
              <a:ea typeface="ＭＳ Ｐゴシック" pitchFamily="34" charset="-128"/>
            </a:endParaRPr>
          </a:p>
        </p:txBody>
      </p:sp>
      <p:grpSp>
        <p:nvGrpSpPr>
          <p:cNvPr id="66563" name="Group 2"/>
          <p:cNvGrpSpPr>
            <a:grpSpLocks/>
          </p:cNvGrpSpPr>
          <p:nvPr/>
        </p:nvGrpSpPr>
        <p:grpSpPr bwMode="auto">
          <a:xfrm>
            <a:off x="457200" y="1981200"/>
            <a:ext cx="8001000" cy="3429000"/>
            <a:chOff x="576" y="1488"/>
            <a:chExt cx="4512" cy="2160"/>
          </a:xfrm>
        </p:grpSpPr>
        <p:sp>
          <p:nvSpPr>
            <p:cNvPr id="66566"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6567"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66564" name="Rectangle 5"/>
          <p:cNvSpPr>
            <a:spLocks noGrp="1" noChangeArrowheads="1"/>
          </p:cNvSpPr>
          <p:nvPr>
            <p:ph type="title"/>
          </p:nvPr>
        </p:nvSpPr>
        <p:spPr>
          <a:xfrm>
            <a:off x="457200" y="-2286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66565"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pPr>
            <a:r>
              <a:rPr lang="en-US" altLang="zh-CN" sz="2800" b="1">
                <a:latin typeface="Times New Roman" pitchFamily="18" charset="0"/>
              </a:rPr>
              <a:t>3.2  </a:t>
            </a:r>
            <a:r>
              <a:rPr lang="zh-CN" altLang="en-US" sz="2800" b="1">
                <a:latin typeface="Times New Roman" pitchFamily="18" charset="0"/>
              </a:rPr>
              <a:t>自然演绎推理</a:t>
            </a:r>
          </a:p>
          <a:p>
            <a:pPr eaLnBrk="1" hangingPunct="1">
              <a:lnSpc>
                <a:spcPct val="120000"/>
              </a:lnSpc>
            </a:pPr>
            <a:r>
              <a:rPr lang="en-US" altLang="zh-CN" sz="2800" b="1">
                <a:solidFill>
                  <a:srgbClr val="0000FF"/>
                </a:solidFill>
                <a:latin typeface="Times New Roman" pitchFamily="18" charset="0"/>
              </a:rPr>
              <a:t>3.3  </a:t>
            </a:r>
            <a:r>
              <a:rPr lang="zh-CN" altLang="en-US" sz="2800" b="1">
                <a:solidFill>
                  <a:srgbClr val="0000FF"/>
                </a:solidFill>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latin typeface="Times New Roman" pitchFamily="18" charset="0"/>
              </a:rPr>
              <a:t>3.5  </a:t>
            </a:r>
            <a:r>
              <a:rPr lang="zh-CN" altLang="en-US" sz="2800" b="1">
                <a:latin typeface="Times New Roman" pitchFamily="18" charset="0"/>
              </a:rPr>
              <a:t>鲁宾逊归结原理</a:t>
            </a:r>
          </a:p>
          <a:p>
            <a:pPr eaLnBrk="1" hangingPunct="1">
              <a:lnSpc>
                <a:spcPct val="120000"/>
              </a:lnSpc>
            </a:pPr>
            <a:r>
              <a:rPr lang="en-US" altLang="zh-CN" sz="2800" b="1">
                <a:latin typeface="Times New Roman" pitchFamily="18" charset="0"/>
              </a:rPr>
              <a:t>3.6  </a:t>
            </a:r>
            <a:r>
              <a:rPr lang="zh-CN" altLang="en-US" sz="2800" b="1">
                <a:latin typeface="Times New Roman" pitchFamily="18" charset="0"/>
              </a:rPr>
              <a:t>归结反演</a:t>
            </a:r>
          </a:p>
          <a:p>
            <a:pPr eaLnBrk="1" hangingPunct="1">
              <a:lnSpc>
                <a:spcPct val="120000"/>
              </a:lnSpc>
            </a:pPr>
            <a:r>
              <a:rPr lang="en-US" altLang="zh-CN" sz="2800" b="1">
                <a:latin typeface="Times New Roman" pitchFamily="18" charset="0"/>
              </a:rPr>
              <a:t>3.7  </a:t>
            </a:r>
            <a:r>
              <a:rPr lang="zh-CN" altLang="en-US" sz="2800" b="1">
                <a:latin typeface="Times New Roman" pitchFamily="18" charset="0"/>
              </a:rPr>
              <a:t>应用归结反演求解问题</a:t>
            </a:r>
            <a:r>
              <a:rPr lang="zh-CN" altLang="en-US" sz="2800" b="1"/>
              <a:t> </a:t>
            </a:r>
          </a:p>
        </p:txBody>
      </p:sp>
    </p:spTree>
    <p:extLst>
      <p:ext uri="{BB962C8B-B14F-4D97-AF65-F5344CB8AC3E}">
        <p14:creationId xmlns:p14="http://schemas.microsoft.com/office/powerpoint/2010/main" val="6777314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28414C3F-662D-48CE-A8D2-400C063F77BB}" type="slidenum">
              <a:rPr lang="ja-JP" altLang="en-US" b="0">
                <a:solidFill>
                  <a:srgbClr val="A50021"/>
                </a:solidFill>
                <a:ea typeface="ＭＳ Ｐゴシック" pitchFamily="34" charset="-128"/>
              </a:rPr>
              <a:pPr eaLnBrk="1" hangingPunct="1"/>
              <a:t>39</a:t>
            </a:fld>
            <a:endParaRPr lang="en-US" altLang="ja-JP" b="0">
              <a:solidFill>
                <a:srgbClr val="A50021"/>
              </a:solidFill>
              <a:ea typeface="ＭＳ Ｐゴシック" pitchFamily="34" charset="-128"/>
            </a:endParaRPr>
          </a:p>
        </p:txBody>
      </p:sp>
      <p:sp>
        <p:nvSpPr>
          <p:cNvPr id="9226" name="Rectangle 2"/>
          <p:cNvSpPr>
            <a:spLocks noGrp="1" noChangeArrowheads="1"/>
          </p:cNvSpPr>
          <p:nvPr>
            <p:ph type="title"/>
          </p:nvPr>
        </p:nvSpPr>
        <p:spPr>
          <a:xfrm>
            <a:off x="457200" y="-228600"/>
            <a:ext cx="8229600" cy="1143000"/>
          </a:xfrm>
        </p:spPr>
        <p:txBody>
          <a:bodyPr/>
          <a:lstStyle/>
          <a:p>
            <a:pPr algn="ctr" eaLnBrk="1" hangingPunct="1"/>
            <a:r>
              <a:rPr lang="zh-CN" altLang="en-US" sz="3600" b="0" dirty="0">
                <a:latin typeface="黑体" pitchFamily="2" charset="-122"/>
                <a:ea typeface="黑体" pitchFamily="2" charset="-122"/>
              </a:rPr>
              <a:t>归 结 演 绎 推 理</a:t>
            </a:r>
          </a:p>
        </p:txBody>
      </p:sp>
      <p:sp>
        <p:nvSpPr>
          <p:cNvPr id="153605" name="Rectangle 5"/>
          <p:cNvSpPr>
            <a:spLocks noChangeArrowheads="1"/>
          </p:cNvSpPr>
          <p:nvPr/>
        </p:nvSpPr>
        <p:spPr bwMode="auto">
          <a:xfrm>
            <a:off x="250825" y="1152525"/>
            <a:ext cx="8642350" cy="23526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headEnd/>
            <a:tailEnd/>
          </a:ln>
          <a:effectLst/>
        </p:spPr>
        <p:txBody>
          <a:bodyPr/>
          <a:lstStyle/>
          <a:p>
            <a:pPr marL="571500" indent="-571500">
              <a:lnSpc>
                <a:spcPct val="160000"/>
              </a:lnSpc>
              <a:spcBef>
                <a:spcPct val="40000"/>
              </a:spcBef>
              <a:buClr>
                <a:schemeClr val="accent2"/>
              </a:buClr>
              <a:buFont typeface="Wingdings" pitchFamily="2" charset="2"/>
              <a:buBlip>
                <a:blip r:embed="rId3"/>
              </a:buBlip>
              <a:defRPr/>
            </a:pPr>
            <a:r>
              <a:rPr lang="zh-CN" altLang="en-US" sz="2800">
                <a:latin typeface="Times New Roman" pitchFamily="18" charset="0"/>
              </a:rPr>
              <a:t>反证法：                ，</a:t>
            </a:r>
            <a:r>
              <a:rPr lang="zh-CN" altLang="en-US" sz="2800" b="0">
                <a:latin typeface="Times New Roman" pitchFamily="18" charset="0"/>
              </a:rPr>
              <a:t>当且仅当                           ，</a:t>
            </a:r>
          </a:p>
          <a:p>
            <a:pPr marL="571500" indent="-571500">
              <a:lnSpc>
                <a:spcPct val="160000"/>
              </a:lnSpc>
              <a:spcBef>
                <a:spcPct val="40000"/>
              </a:spcBef>
              <a:buClr>
                <a:schemeClr val="accent2"/>
              </a:buClr>
              <a:buFont typeface="Wingdings" pitchFamily="2" charset="2"/>
              <a:buNone/>
              <a:defRPr/>
            </a:pPr>
            <a:r>
              <a:rPr lang="zh-CN" altLang="en-US" sz="2800" b="0">
                <a:latin typeface="Times New Roman" pitchFamily="18" charset="0"/>
              </a:rPr>
              <a:t>       即 </a:t>
            </a:r>
            <a:r>
              <a:rPr lang="en-US" altLang="zh-CN" sz="2800" b="0" i="1">
                <a:latin typeface="Times New Roman" pitchFamily="18" charset="0"/>
              </a:rPr>
              <a:t>Q</a:t>
            </a:r>
            <a:r>
              <a:rPr lang="zh-CN" altLang="en-US" sz="2800" b="0">
                <a:latin typeface="Times New Roman" pitchFamily="18" charset="0"/>
              </a:rPr>
              <a:t>为 </a:t>
            </a:r>
            <a:r>
              <a:rPr lang="en-US" altLang="zh-CN" sz="2800" b="0" i="1">
                <a:latin typeface="Times New Roman" pitchFamily="18" charset="0"/>
              </a:rPr>
              <a:t>P</a:t>
            </a:r>
            <a:r>
              <a:rPr lang="en-US" altLang="zh-CN" sz="2800" b="0">
                <a:latin typeface="Times New Roman" pitchFamily="18" charset="0"/>
              </a:rPr>
              <a:t> </a:t>
            </a:r>
            <a:r>
              <a:rPr lang="zh-CN" altLang="en-US" sz="2800" b="0">
                <a:latin typeface="Times New Roman" pitchFamily="18" charset="0"/>
              </a:rPr>
              <a:t>的逻辑结论，当且仅当                 是不可满足的。</a:t>
            </a:r>
            <a:endParaRPr lang="zh-CN" altLang="en-US" sz="2600" b="0"/>
          </a:p>
        </p:txBody>
      </p:sp>
      <p:sp>
        <p:nvSpPr>
          <p:cNvPr id="92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9218" name="Object 7"/>
          <p:cNvGraphicFramePr>
            <a:graphicFrameLocks noChangeAspect="1"/>
          </p:cNvGraphicFramePr>
          <p:nvPr/>
        </p:nvGraphicFramePr>
        <p:xfrm>
          <a:off x="2438400" y="1401763"/>
          <a:ext cx="1219200" cy="503237"/>
        </p:xfrm>
        <a:graphic>
          <a:graphicData uri="http://schemas.openxmlformats.org/presentationml/2006/ole">
            <mc:AlternateContent xmlns:mc="http://schemas.openxmlformats.org/markup-compatibility/2006">
              <mc:Choice xmlns:v="urn:schemas-microsoft-com:vml" Requires="v">
                <p:oleObj spid="_x0000_s43423" name="公式" r:id="rId4" imgW="482391" imgH="203112" progId="Equation.3">
                  <p:embed/>
                </p:oleObj>
              </mc:Choice>
              <mc:Fallback>
                <p:oleObj name="公式" r:id="rId4" imgW="482391"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401763"/>
                        <a:ext cx="12192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9219" name="Object 9"/>
          <p:cNvGraphicFramePr>
            <a:graphicFrameLocks noChangeAspect="1"/>
          </p:cNvGraphicFramePr>
          <p:nvPr/>
        </p:nvGraphicFramePr>
        <p:xfrm>
          <a:off x="5715000" y="1447800"/>
          <a:ext cx="2057400" cy="469900"/>
        </p:xfrm>
        <a:graphic>
          <a:graphicData uri="http://schemas.openxmlformats.org/presentationml/2006/ole">
            <mc:AlternateContent xmlns:mc="http://schemas.openxmlformats.org/markup-compatibility/2006">
              <mc:Choice xmlns:v="urn:schemas-microsoft-com:vml" Requires="v">
                <p:oleObj spid="_x0000_s43424" name="公式" r:id="rId6" imgW="876300" imgH="203200" progId="Equation.3">
                  <p:embed/>
                </p:oleObj>
              </mc:Choice>
              <mc:Fallback>
                <p:oleObj name="公式" r:id="rId6" imgW="8763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447800"/>
                        <a:ext cx="2057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0" name="Rectangle 10"/>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9220" name="Object 11"/>
          <p:cNvGraphicFramePr>
            <a:graphicFrameLocks noChangeAspect="1"/>
          </p:cNvGraphicFramePr>
          <p:nvPr/>
        </p:nvGraphicFramePr>
        <p:xfrm>
          <a:off x="6096000" y="2286000"/>
          <a:ext cx="1295400" cy="495300"/>
        </p:xfrm>
        <a:graphic>
          <a:graphicData uri="http://schemas.openxmlformats.org/presentationml/2006/ole">
            <mc:AlternateContent xmlns:mc="http://schemas.openxmlformats.org/markup-compatibility/2006">
              <mc:Choice xmlns:v="urn:schemas-microsoft-com:vml" Requires="v">
                <p:oleObj spid="_x0000_s43425" name="公式" r:id="rId8" imgW="520474" imgH="203112" progId="Equation.3">
                  <p:embed/>
                </p:oleObj>
              </mc:Choice>
              <mc:Fallback>
                <p:oleObj name="公式" r:id="rId8" imgW="520474"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2286000"/>
                        <a:ext cx="12954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Rectangle 1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232" name="Rectangle 13"/>
          <p:cNvSpPr>
            <a:spLocks noChangeArrowheads="1"/>
          </p:cNvSpPr>
          <p:nvPr/>
        </p:nvSpPr>
        <p:spPr bwMode="auto">
          <a:xfrm>
            <a:off x="-35052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23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234" name="Rectangle 16"/>
          <p:cNvSpPr>
            <a:spLocks noChangeArrowheads="1"/>
          </p:cNvSpPr>
          <p:nvPr/>
        </p:nvSpPr>
        <p:spPr bwMode="auto">
          <a:xfrm>
            <a:off x="266700" y="3798888"/>
            <a:ext cx="8667750" cy="1298575"/>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40000"/>
              </a:spcBef>
              <a:buClr>
                <a:schemeClr val="accent2"/>
              </a:buClr>
              <a:buFont typeface="Wingdings" pitchFamily="2" charset="2"/>
              <a:buBlip>
                <a:blip r:embed="rId3"/>
              </a:buBlip>
            </a:pPr>
            <a:r>
              <a:rPr lang="en-US" altLang="zh-CN" sz="2800"/>
              <a:t>  </a:t>
            </a:r>
            <a:r>
              <a:rPr lang="zh-CN" altLang="en-US" sz="2800"/>
              <a:t>定理：</a:t>
            </a:r>
            <a:r>
              <a:rPr lang="en-US" altLang="zh-CN" sz="2700" i="1">
                <a:latin typeface="Times New Roman" pitchFamily="18" charset="0"/>
              </a:rPr>
              <a:t>Q </a:t>
            </a:r>
            <a:r>
              <a:rPr lang="zh-CN" altLang="en-US" sz="2700"/>
              <a:t>为     ，    ，</a:t>
            </a:r>
            <a:r>
              <a:rPr lang="en-US" altLang="zh-CN" sz="2700" baseline="34000"/>
              <a:t>…</a:t>
            </a:r>
            <a:r>
              <a:rPr lang="zh-CN" altLang="en-US" sz="2700"/>
              <a:t>，    的逻辑结论，当且仅当</a:t>
            </a:r>
          </a:p>
          <a:p>
            <a:pPr eaLnBrk="1" hangingPunct="1">
              <a:spcBef>
                <a:spcPct val="40000"/>
              </a:spcBef>
              <a:buClr>
                <a:schemeClr val="accent2"/>
              </a:buClr>
              <a:buFont typeface="Wingdings" pitchFamily="2" charset="2"/>
              <a:buNone/>
            </a:pPr>
            <a:r>
              <a:rPr lang="zh-CN" altLang="en-US" sz="2800"/>
              <a:t>                                               </a:t>
            </a:r>
            <a:r>
              <a:rPr lang="zh-CN" altLang="en-US" sz="2700"/>
              <a:t>是不可满足的。</a:t>
            </a:r>
          </a:p>
        </p:txBody>
      </p:sp>
      <p:graphicFrame>
        <p:nvGraphicFramePr>
          <p:cNvPr id="9221" name="Object 17"/>
          <p:cNvGraphicFramePr>
            <a:graphicFrameLocks noChangeAspect="1"/>
          </p:cNvGraphicFramePr>
          <p:nvPr/>
        </p:nvGraphicFramePr>
        <p:xfrm>
          <a:off x="2622550" y="3867150"/>
          <a:ext cx="393700" cy="533400"/>
        </p:xfrm>
        <a:graphic>
          <a:graphicData uri="http://schemas.openxmlformats.org/presentationml/2006/ole">
            <mc:AlternateContent xmlns:mc="http://schemas.openxmlformats.org/markup-compatibility/2006">
              <mc:Choice xmlns:v="urn:schemas-microsoft-com:vml" Requires="v">
                <p:oleObj spid="_x0000_s43426" name="公式" r:id="rId10" imgW="164885" imgH="215619" progId="Equation.3">
                  <p:embed/>
                </p:oleObj>
              </mc:Choice>
              <mc:Fallback>
                <p:oleObj name="公式" r:id="rId10" imgW="164885" imgH="21561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2550" y="3867150"/>
                        <a:ext cx="393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8"/>
          <p:cNvGraphicFramePr>
            <a:graphicFrameLocks noChangeAspect="1"/>
          </p:cNvGraphicFramePr>
          <p:nvPr/>
        </p:nvGraphicFramePr>
        <p:xfrm>
          <a:off x="3190875" y="3881438"/>
          <a:ext cx="441325" cy="533400"/>
        </p:xfrm>
        <a:graphic>
          <a:graphicData uri="http://schemas.openxmlformats.org/presentationml/2006/ole">
            <mc:AlternateContent xmlns:mc="http://schemas.openxmlformats.org/markup-compatibility/2006">
              <mc:Choice xmlns:v="urn:schemas-microsoft-com:vml" Requires="v">
                <p:oleObj spid="_x0000_s43427" name="公式" r:id="rId12" imgW="177569" imgH="215619" progId="Equation.3">
                  <p:embed/>
                </p:oleObj>
              </mc:Choice>
              <mc:Fallback>
                <p:oleObj name="公式" r:id="rId12" imgW="177569"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0875" y="3881438"/>
                        <a:ext cx="441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19"/>
          <p:cNvGraphicFramePr>
            <a:graphicFrameLocks noChangeAspect="1"/>
          </p:cNvGraphicFramePr>
          <p:nvPr/>
        </p:nvGraphicFramePr>
        <p:xfrm>
          <a:off x="4737100" y="3908425"/>
          <a:ext cx="423863" cy="504825"/>
        </p:xfrm>
        <a:graphic>
          <a:graphicData uri="http://schemas.openxmlformats.org/presentationml/2006/ole">
            <mc:AlternateContent xmlns:mc="http://schemas.openxmlformats.org/markup-compatibility/2006">
              <mc:Choice xmlns:v="urn:schemas-microsoft-com:vml" Requires="v">
                <p:oleObj spid="_x0000_s43428" name="公式" r:id="rId14" imgW="177480" imgH="215640" progId="Equation.3">
                  <p:embed/>
                </p:oleObj>
              </mc:Choice>
              <mc:Fallback>
                <p:oleObj name="公式" r:id="rId14" imgW="1774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7100" y="3908425"/>
                        <a:ext cx="4238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4" name="Object 20"/>
          <p:cNvGraphicFramePr>
            <a:graphicFrameLocks noChangeAspect="1"/>
          </p:cNvGraphicFramePr>
          <p:nvPr/>
        </p:nvGraphicFramePr>
        <p:xfrm>
          <a:off x="1447800" y="4554538"/>
          <a:ext cx="3552825" cy="550862"/>
        </p:xfrm>
        <a:graphic>
          <a:graphicData uri="http://schemas.openxmlformats.org/presentationml/2006/ole">
            <mc:AlternateContent xmlns:mc="http://schemas.openxmlformats.org/markup-compatibility/2006">
              <mc:Choice xmlns:v="urn:schemas-microsoft-com:vml" Requires="v">
                <p:oleObj spid="_x0000_s43429" name="公式" r:id="rId16" imgW="1473120" imgH="228600" progId="Equation.3">
                  <p:embed/>
                </p:oleObj>
              </mc:Choice>
              <mc:Fallback>
                <p:oleObj name="公式" r:id="rId16" imgW="147312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7800" y="4554538"/>
                        <a:ext cx="355282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02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643175AE-6F42-42BF-A5A3-870994471CF6}" type="slidenum">
              <a:rPr lang="ja-JP" altLang="en-US" b="0">
                <a:solidFill>
                  <a:srgbClr val="A50021"/>
                </a:solidFill>
                <a:ea typeface="ＭＳ Ｐゴシック" pitchFamily="34" charset="-128"/>
              </a:rPr>
              <a:pPr eaLnBrk="1" hangingPunct="1"/>
              <a:t>4</a:t>
            </a:fld>
            <a:endParaRPr lang="en-US" altLang="ja-JP" b="0">
              <a:solidFill>
                <a:srgbClr val="A50021"/>
              </a:solidFill>
              <a:ea typeface="ＭＳ Ｐゴシック" pitchFamily="34" charset="-128"/>
            </a:endParaRPr>
          </a:p>
        </p:txBody>
      </p:sp>
      <p:graphicFrame>
        <p:nvGraphicFramePr>
          <p:cNvPr id="1026" name="Object 20"/>
          <p:cNvGraphicFramePr>
            <a:graphicFrameLocks noGrp="1" noChangeAspect="1"/>
          </p:cNvGraphicFramePr>
          <p:nvPr>
            <p:ph sz="quarter" idx="4"/>
          </p:nvPr>
        </p:nvGraphicFramePr>
        <p:xfrm>
          <a:off x="2368550" y="1004888"/>
          <a:ext cx="3727450" cy="2424112"/>
        </p:xfrm>
        <a:graphic>
          <a:graphicData uri="http://schemas.openxmlformats.org/presentationml/2006/ole">
            <mc:AlternateContent xmlns:mc="http://schemas.openxmlformats.org/markup-compatibility/2006">
              <mc:Choice xmlns:v="urn:schemas-microsoft-com:vml" Requires="v">
                <p:oleObj spid="_x0000_s34995" name="SmartDraw" r:id="rId3" imgW="3346560" imgH="2176200" progId="SmartDraw.2">
                  <p:embed/>
                </p:oleObj>
              </mc:Choice>
              <mc:Fallback>
                <p:oleObj name="SmartDraw" r:id="rId3" imgW="3346560" imgH="217620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550" y="1004888"/>
                        <a:ext cx="372745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18"/>
          <p:cNvSpPr>
            <a:spLocks noGrp="1" noChangeArrowheads="1"/>
          </p:cNvSpPr>
          <p:nvPr>
            <p:ph type="title" sz="quarter"/>
          </p:nvPr>
        </p:nvSpPr>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graphicFrame>
        <p:nvGraphicFramePr>
          <p:cNvPr id="122889" name="Object 9"/>
          <p:cNvGraphicFramePr>
            <a:graphicFrameLocks noGrp="1" noChangeAspect="1"/>
          </p:cNvGraphicFramePr>
          <p:nvPr>
            <p:ph sz="quarter" idx="1"/>
          </p:nvPr>
        </p:nvGraphicFramePr>
        <p:xfrm>
          <a:off x="1295400" y="2971800"/>
          <a:ext cx="6781800" cy="3505200"/>
        </p:xfrm>
        <a:graphic>
          <a:graphicData uri="http://schemas.openxmlformats.org/presentationml/2006/ole">
            <mc:AlternateContent xmlns:mc="http://schemas.openxmlformats.org/markup-compatibility/2006">
              <mc:Choice xmlns:v="urn:schemas-microsoft-com:vml" Requires="v">
                <p:oleObj spid="_x0000_s34996" name="SmartDraw" r:id="rId5" imgW="3597840" imgH="1988640" progId="SmartDraw.2">
                  <p:embed/>
                </p:oleObj>
              </mc:Choice>
              <mc:Fallback>
                <p:oleObj name="SmartDraw" r:id="rId5" imgW="3597840" imgH="1988640"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71800"/>
                        <a:ext cx="6781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7" name="Object 17"/>
          <p:cNvGraphicFramePr>
            <a:graphicFrameLocks noGrp="1" noChangeAspect="1"/>
          </p:cNvGraphicFramePr>
          <p:nvPr>
            <p:ph sz="quarter" idx="3"/>
          </p:nvPr>
        </p:nvGraphicFramePr>
        <p:xfrm>
          <a:off x="2286000" y="955675"/>
          <a:ext cx="3803650" cy="2473325"/>
        </p:xfrm>
        <a:graphic>
          <a:graphicData uri="http://schemas.openxmlformats.org/presentationml/2006/ole">
            <mc:AlternateContent xmlns:mc="http://schemas.openxmlformats.org/markup-compatibility/2006">
              <mc:Choice xmlns:v="urn:schemas-microsoft-com:vml" Requires="v">
                <p:oleObj spid="_x0000_s34997" name="SmartDraw" r:id="rId7" imgW="3346560" imgH="2176200" progId="SmartDraw.2">
                  <p:embed/>
                </p:oleObj>
              </mc:Choice>
              <mc:Fallback>
                <p:oleObj name="SmartDraw" r:id="rId7" imgW="3346560" imgH="2176200" progId="SmartDraw.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955675"/>
                        <a:ext cx="380365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813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A5240AD-AB0E-4C2C-BDE3-D86790132C22}" type="slidenum">
              <a:rPr lang="ja-JP" altLang="en-US" b="0">
                <a:solidFill>
                  <a:srgbClr val="A50021"/>
                </a:solidFill>
                <a:ea typeface="ＭＳ Ｐゴシック" pitchFamily="34" charset="-128"/>
              </a:rPr>
              <a:pPr eaLnBrk="1" hangingPunct="1"/>
              <a:t>40</a:t>
            </a:fld>
            <a:endParaRPr lang="en-US" altLang="ja-JP" b="0">
              <a:solidFill>
                <a:srgbClr val="A50021"/>
              </a:solidFill>
              <a:ea typeface="ＭＳ Ｐゴシック" pitchFamily="34" charset="-128"/>
            </a:endParaRPr>
          </a:p>
        </p:txBody>
      </p:sp>
      <p:sp>
        <p:nvSpPr>
          <p:cNvPr id="10245"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00000"/>
              </a:lnSpc>
            </a:pPr>
            <a:r>
              <a:rPr lang="zh-CN" altLang="en-US" sz="3600" b="0">
                <a:solidFill>
                  <a:schemeClr val="bg1"/>
                </a:solidFill>
                <a:latin typeface="黑体" pitchFamily="2" charset="-122"/>
                <a:ea typeface="黑体" pitchFamily="2" charset="-122"/>
              </a:rPr>
              <a:t>归 结 演 绎 推 理</a:t>
            </a:r>
          </a:p>
        </p:txBody>
      </p:sp>
      <p:sp>
        <p:nvSpPr>
          <p:cNvPr id="1024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24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7159" name="Rectangle 7"/>
          <p:cNvSpPr>
            <a:spLocks noChangeArrowheads="1"/>
          </p:cNvSpPr>
          <p:nvPr/>
        </p:nvSpPr>
        <p:spPr bwMode="auto">
          <a:xfrm>
            <a:off x="250825" y="1152525"/>
            <a:ext cx="8642350" cy="37242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headEnd/>
            <a:tailEnd/>
          </a:ln>
          <a:effectLst/>
        </p:spPr>
        <p:txBody>
          <a:bodyPr/>
          <a:lstStyle/>
          <a:p>
            <a:pPr marL="571500" indent="-571500">
              <a:lnSpc>
                <a:spcPct val="160000"/>
              </a:lnSpc>
              <a:spcBef>
                <a:spcPct val="40000"/>
              </a:spcBef>
              <a:buClr>
                <a:schemeClr val="accent2"/>
              </a:buClr>
              <a:buFont typeface="Wingdings" pitchFamily="2" charset="2"/>
              <a:buBlip>
                <a:blip r:embed="rId3"/>
              </a:buBlip>
              <a:defRPr/>
            </a:pPr>
            <a:r>
              <a:rPr lang="zh-CN" altLang="en-US" sz="2800">
                <a:latin typeface="Times New Roman" pitchFamily="18" charset="0"/>
              </a:rPr>
              <a:t>思路：定理                         </a:t>
            </a:r>
            <a:r>
              <a:rPr lang="zh-CN" altLang="en-US" sz="2800" b="0">
                <a:latin typeface="Times New Roman" pitchFamily="18" charset="0"/>
              </a:rPr>
              <a:t>                    不可满足</a:t>
            </a:r>
            <a:r>
              <a:rPr lang="zh-CN" altLang="en-US" sz="2600" b="0"/>
              <a:t> </a:t>
            </a:r>
          </a:p>
          <a:p>
            <a:pPr marL="571500" indent="-571500">
              <a:lnSpc>
                <a:spcPct val="160000"/>
              </a:lnSpc>
              <a:spcBef>
                <a:spcPct val="40000"/>
              </a:spcBef>
              <a:buClr>
                <a:schemeClr val="accent2"/>
              </a:buClr>
              <a:buFont typeface="Wingdings" pitchFamily="2" charset="2"/>
              <a:buNone/>
              <a:defRPr/>
            </a:pPr>
            <a:r>
              <a:rPr lang="zh-CN" altLang="en-US" sz="2600" b="0"/>
              <a:t>                               子句集不可满足              </a:t>
            </a:r>
            <a:r>
              <a:rPr lang="zh-CN" altLang="en-US" sz="2800">
                <a:solidFill>
                  <a:srgbClr val="0000FF"/>
                </a:solidFill>
              </a:rPr>
              <a:t>海伯伦定理</a:t>
            </a:r>
          </a:p>
          <a:p>
            <a:pPr marL="571500" indent="-571500">
              <a:lnSpc>
                <a:spcPct val="160000"/>
              </a:lnSpc>
              <a:spcBef>
                <a:spcPct val="40000"/>
              </a:spcBef>
              <a:buClr>
                <a:schemeClr val="accent2"/>
              </a:buClr>
              <a:buFont typeface="Wingdings" pitchFamily="2" charset="2"/>
              <a:buNone/>
              <a:defRPr/>
            </a:pPr>
            <a:endParaRPr lang="zh-CN" altLang="en-US" sz="2800">
              <a:solidFill>
                <a:srgbClr val="0000FF"/>
              </a:solidFill>
            </a:endParaRPr>
          </a:p>
          <a:p>
            <a:pPr marL="571500" indent="-571500">
              <a:lnSpc>
                <a:spcPct val="160000"/>
              </a:lnSpc>
              <a:spcBef>
                <a:spcPct val="40000"/>
              </a:spcBef>
              <a:buClr>
                <a:schemeClr val="accent2"/>
              </a:buClr>
              <a:buFont typeface="Wingdings" pitchFamily="2" charset="2"/>
              <a:buNone/>
              <a:defRPr/>
            </a:pPr>
            <a:r>
              <a:rPr lang="zh-CN" altLang="en-US" sz="2800"/>
              <a:t>                             </a:t>
            </a:r>
            <a:r>
              <a:rPr lang="zh-CN" altLang="en-US" sz="2800">
                <a:solidFill>
                  <a:srgbClr val="0000FF"/>
                </a:solidFill>
              </a:rPr>
              <a:t>鲁宾逊归结原理</a:t>
            </a:r>
          </a:p>
        </p:txBody>
      </p:sp>
      <p:graphicFrame>
        <p:nvGraphicFramePr>
          <p:cNvPr id="10242" name="Object 8"/>
          <p:cNvGraphicFramePr>
            <a:graphicFrameLocks noChangeAspect="1"/>
          </p:cNvGraphicFramePr>
          <p:nvPr/>
        </p:nvGraphicFramePr>
        <p:xfrm>
          <a:off x="2819400" y="1371600"/>
          <a:ext cx="1219200" cy="503238"/>
        </p:xfrm>
        <a:graphic>
          <a:graphicData uri="http://schemas.openxmlformats.org/presentationml/2006/ole">
            <mc:AlternateContent xmlns:mc="http://schemas.openxmlformats.org/markup-compatibility/2006">
              <mc:Choice xmlns:v="urn:schemas-microsoft-com:vml" Requires="v">
                <p:oleObj spid="_x0000_s44152" name="公式" r:id="rId4" imgW="482391" imgH="203112" progId="Equation.3">
                  <p:embed/>
                </p:oleObj>
              </mc:Choice>
              <mc:Fallback>
                <p:oleObj name="公式" r:id="rId4" imgW="482391"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371600"/>
                        <a:ext cx="1219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Rectangle 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250" name="Rectangle 10"/>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0243" name="Object 11"/>
          <p:cNvGraphicFramePr>
            <a:graphicFrameLocks noChangeAspect="1"/>
          </p:cNvGraphicFramePr>
          <p:nvPr/>
        </p:nvGraphicFramePr>
        <p:xfrm>
          <a:off x="5257800" y="1447800"/>
          <a:ext cx="1295400" cy="495300"/>
        </p:xfrm>
        <a:graphic>
          <a:graphicData uri="http://schemas.openxmlformats.org/presentationml/2006/ole">
            <mc:AlternateContent xmlns:mc="http://schemas.openxmlformats.org/markup-compatibility/2006">
              <mc:Choice xmlns:v="urn:schemas-microsoft-com:vml" Requires="v">
                <p:oleObj spid="_x0000_s44153" name="公式" r:id="rId6" imgW="520474" imgH="203112" progId="Equation.3">
                  <p:embed/>
                </p:oleObj>
              </mc:Choice>
              <mc:Fallback>
                <p:oleObj name="公式" r:id="rId6" imgW="520474"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447800"/>
                        <a:ext cx="12954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1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252" name="Line 13"/>
          <p:cNvSpPr>
            <a:spLocks noChangeShapeType="1"/>
          </p:cNvSpPr>
          <p:nvPr/>
        </p:nvSpPr>
        <p:spPr bwMode="auto">
          <a:xfrm>
            <a:off x="4191000" y="16764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Line 14"/>
          <p:cNvSpPr>
            <a:spLocks noChangeShapeType="1"/>
          </p:cNvSpPr>
          <p:nvPr/>
        </p:nvSpPr>
        <p:spPr bwMode="auto">
          <a:xfrm>
            <a:off x="1676400" y="24384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4" name="Line 15"/>
          <p:cNvSpPr>
            <a:spLocks noChangeShapeType="1"/>
          </p:cNvSpPr>
          <p:nvPr/>
        </p:nvSpPr>
        <p:spPr bwMode="auto">
          <a:xfrm>
            <a:off x="5029200" y="24384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Line 16"/>
          <p:cNvSpPr>
            <a:spLocks noChangeShapeType="1"/>
          </p:cNvSpPr>
          <p:nvPr/>
        </p:nvSpPr>
        <p:spPr bwMode="auto">
          <a:xfrm>
            <a:off x="4343400" y="2971800"/>
            <a:ext cx="0" cy="685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13013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4B6862B-D458-44A7-A5A7-37D9D20FB800}" type="slidenum">
              <a:rPr lang="ja-JP" altLang="en-US" b="0">
                <a:solidFill>
                  <a:srgbClr val="A50021"/>
                </a:solidFill>
                <a:ea typeface="ＭＳ Ｐゴシック" pitchFamily="34" charset="-128"/>
              </a:rPr>
              <a:pPr eaLnBrk="1" hangingPunct="1"/>
              <a:t>41</a:t>
            </a:fld>
            <a:endParaRPr lang="en-US" altLang="ja-JP" b="0">
              <a:solidFill>
                <a:srgbClr val="A50021"/>
              </a:solidFill>
              <a:ea typeface="ＭＳ Ｐゴシック" pitchFamily="34" charset="-128"/>
            </a:endParaRPr>
          </a:p>
        </p:txBody>
      </p:sp>
      <p:sp>
        <p:nvSpPr>
          <p:cNvPr id="11270" name="Rectangle 2"/>
          <p:cNvSpPr>
            <a:spLocks noGrp="1" noChangeArrowheads="1"/>
          </p:cNvSpPr>
          <p:nvPr>
            <p:ph type="title"/>
          </p:nvPr>
        </p:nvSpPr>
        <p:spPr/>
        <p:txBody>
          <a:bodyPr/>
          <a:lstStyle/>
          <a:p>
            <a:pPr eaLnBrk="1" hangingPunct="1"/>
            <a:r>
              <a:rPr lang="en-US" altLang="zh-CN" sz="3600" b="0">
                <a:latin typeface="Times New Roman" pitchFamily="18" charset="0"/>
                <a:ea typeface="黑体" pitchFamily="2" charset="-122"/>
              </a:rPr>
              <a:t>3.3  </a:t>
            </a:r>
            <a:r>
              <a:rPr lang="zh-CN" altLang="en-US" sz="3600" b="0">
                <a:latin typeface="Times New Roman" pitchFamily="18" charset="0"/>
                <a:ea typeface="黑体" pitchFamily="2" charset="-122"/>
              </a:rPr>
              <a:t>谓词公式化为子句集的方法</a:t>
            </a:r>
          </a:p>
        </p:txBody>
      </p:sp>
      <p:sp>
        <p:nvSpPr>
          <p:cNvPr id="11271" name="Rectangle 3"/>
          <p:cNvSpPr>
            <a:spLocks noGrp="1" noChangeArrowheads="1"/>
          </p:cNvSpPr>
          <p:nvPr>
            <p:ph type="body" sz="half" idx="1"/>
          </p:nvPr>
        </p:nvSpPr>
        <p:spPr>
          <a:xfrm>
            <a:off x="304800" y="1060450"/>
            <a:ext cx="8686800" cy="5645150"/>
          </a:xfrm>
        </p:spPr>
        <p:txBody>
          <a:bodyPr/>
          <a:lstStyle/>
          <a:p>
            <a:pPr marL="0" indent="0" eaLnBrk="1" hangingPunct="1">
              <a:lnSpc>
                <a:spcPct val="120000"/>
              </a:lnSpc>
              <a:spcBef>
                <a:spcPct val="50000"/>
              </a:spcBef>
            </a:pPr>
            <a:r>
              <a:rPr lang="en-US" altLang="zh-CN" sz="2600" dirty="0"/>
              <a:t>  </a:t>
            </a:r>
            <a:r>
              <a:rPr lang="zh-CN" altLang="en-US" sz="2800" b="1" dirty="0">
                <a:latin typeface="Times New Roman" pitchFamily="18" charset="0"/>
              </a:rPr>
              <a:t>原子（</a:t>
            </a:r>
            <a:r>
              <a:rPr lang="en-US" altLang="zh-CN" sz="2800" b="1" dirty="0">
                <a:latin typeface="Times New Roman" pitchFamily="18" charset="0"/>
              </a:rPr>
              <a:t>atom</a:t>
            </a:r>
            <a:r>
              <a:rPr lang="zh-CN" altLang="en-US" sz="2800" b="1" dirty="0">
                <a:latin typeface="Times New Roman" pitchFamily="18" charset="0"/>
              </a:rPr>
              <a:t>）谓词公式</a:t>
            </a:r>
            <a:r>
              <a:rPr lang="zh-CN" altLang="en-US" sz="2800" dirty="0">
                <a:latin typeface="Times New Roman" pitchFamily="18" charset="0"/>
              </a:rPr>
              <a:t>： 一个不能再分解的命题。</a:t>
            </a:r>
          </a:p>
          <a:p>
            <a:pPr marL="0" indent="0" eaLnBrk="1" hangingPunct="1">
              <a:lnSpc>
                <a:spcPct val="120000"/>
              </a:lnSpc>
              <a:spcBef>
                <a:spcPct val="50000"/>
              </a:spcBef>
            </a:pPr>
            <a:r>
              <a:rPr lang="zh-CN" altLang="en-US" sz="2800" dirty="0">
                <a:latin typeface="Times New Roman" pitchFamily="18" charset="0"/>
              </a:rPr>
              <a:t>  </a:t>
            </a:r>
            <a:r>
              <a:rPr lang="zh-CN" altLang="en-US" sz="2800" b="1" dirty="0">
                <a:latin typeface="Times New Roman" pitchFamily="18" charset="0"/>
              </a:rPr>
              <a:t>文字（</a:t>
            </a:r>
            <a:r>
              <a:rPr lang="en-US" altLang="zh-CN" sz="2800" b="1" dirty="0">
                <a:latin typeface="Times New Roman" pitchFamily="18" charset="0"/>
              </a:rPr>
              <a:t>literal</a:t>
            </a:r>
            <a:r>
              <a:rPr lang="zh-CN" altLang="en-US" sz="2800" b="1" dirty="0">
                <a:latin typeface="Times New Roman" pitchFamily="18" charset="0"/>
              </a:rPr>
              <a:t>）</a:t>
            </a:r>
            <a:r>
              <a:rPr lang="zh-CN" altLang="en-US" sz="2800" dirty="0">
                <a:latin typeface="Times New Roman" pitchFamily="18" charset="0"/>
              </a:rPr>
              <a:t>：原子谓词公式及其否定。</a:t>
            </a:r>
          </a:p>
          <a:p>
            <a:pPr marL="0" indent="0" eaLnBrk="1" hangingPunct="1">
              <a:lnSpc>
                <a:spcPct val="120000"/>
              </a:lnSpc>
              <a:spcBef>
                <a:spcPct val="50000"/>
              </a:spcBef>
            </a:pPr>
            <a:r>
              <a:rPr lang="zh-CN" altLang="en-US" sz="2800" dirty="0">
                <a:latin typeface="Times New Roman" pitchFamily="18" charset="0"/>
              </a:rPr>
              <a:t>       ：正文字，        ：负文字。</a:t>
            </a:r>
          </a:p>
          <a:p>
            <a:pPr marL="0" indent="0" eaLnBrk="1" hangingPunct="1">
              <a:lnSpc>
                <a:spcPct val="120000"/>
              </a:lnSpc>
              <a:spcBef>
                <a:spcPct val="50000"/>
              </a:spcBef>
            </a:pPr>
            <a:r>
              <a:rPr lang="zh-CN" altLang="en-US" sz="2800" dirty="0">
                <a:latin typeface="Times New Roman" pitchFamily="18" charset="0"/>
              </a:rPr>
              <a:t>  </a:t>
            </a:r>
            <a:r>
              <a:rPr lang="zh-CN" altLang="en-US" sz="2800" b="1" dirty="0">
                <a:latin typeface="Times New Roman" pitchFamily="18" charset="0"/>
              </a:rPr>
              <a:t>子句（</a:t>
            </a:r>
            <a:r>
              <a:rPr lang="en-US" altLang="zh-CN" sz="2800" b="1" dirty="0">
                <a:latin typeface="Times New Roman" pitchFamily="18" charset="0"/>
              </a:rPr>
              <a:t>clause</a:t>
            </a:r>
            <a:r>
              <a:rPr lang="zh-CN" altLang="en-US" sz="2800" b="1" dirty="0">
                <a:latin typeface="Times New Roman" pitchFamily="18" charset="0"/>
              </a:rPr>
              <a:t>）</a:t>
            </a:r>
            <a:r>
              <a:rPr lang="zh-CN" altLang="en-US" sz="2800" dirty="0">
                <a:latin typeface="Times New Roman" pitchFamily="18" charset="0"/>
              </a:rPr>
              <a:t>：任何文字的</a:t>
            </a:r>
            <a:r>
              <a:rPr lang="zh-CN" altLang="en-US" sz="2800" dirty="0">
                <a:solidFill>
                  <a:schemeClr val="accent2"/>
                </a:solidFill>
                <a:latin typeface="Times New Roman" pitchFamily="18" charset="0"/>
              </a:rPr>
              <a:t>析取式</a:t>
            </a:r>
            <a:r>
              <a:rPr lang="zh-CN" altLang="en-US" sz="2800" dirty="0">
                <a:latin typeface="Times New Roman" pitchFamily="18" charset="0"/>
              </a:rPr>
              <a:t>。任何文字本身也都是子句。</a:t>
            </a:r>
          </a:p>
          <a:p>
            <a:pPr marL="0" indent="0" eaLnBrk="1" hangingPunct="1">
              <a:lnSpc>
                <a:spcPct val="120000"/>
              </a:lnSpc>
              <a:spcBef>
                <a:spcPct val="50000"/>
              </a:spcBef>
            </a:pPr>
            <a:r>
              <a:rPr lang="zh-CN" altLang="en-US" sz="2800" b="1" dirty="0">
                <a:latin typeface="Times New Roman" pitchFamily="18" charset="0"/>
              </a:rPr>
              <a:t>  空子句（</a:t>
            </a:r>
            <a:r>
              <a:rPr lang="en-US" altLang="zh-CN" sz="2800" b="1" dirty="0">
                <a:latin typeface="Times New Roman" pitchFamily="18" charset="0"/>
              </a:rPr>
              <a:t>NIL</a:t>
            </a:r>
            <a:r>
              <a:rPr lang="zh-CN" altLang="en-US" sz="2800" b="1" dirty="0">
                <a:latin typeface="Times New Roman" pitchFamily="18" charset="0"/>
              </a:rPr>
              <a:t>）</a:t>
            </a:r>
            <a:r>
              <a:rPr lang="zh-CN" altLang="en-US" sz="2800" dirty="0">
                <a:latin typeface="Times New Roman" pitchFamily="18" charset="0"/>
              </a:rPr>
              <a:t>：不包含任何文字的子句。</a:t>
            </a:r>
            <a:r>
              <a:rPr lang="zh-CN" altLang="en-US" sz="2800" b="1" dirty="0">
                <a:latin typeface="Times New Roman" pitchFamily="18" charset="0"/>
              </a:rPr>
              <a:t>   </a:t>
            </a:r>
          </a:p>
          <a:p>
            <a:pPr marL="0" indent="0" eaLnBrk="1" hangingPunct="1">
              <a:lnSpc>
                <a:spcPct val="120000"/>
              </a:lnSpc>
              <a:spcBef>
                <a:spcPct val="50000"/>
              </a:spcBef>
            </a:pPr>
            <a:r>
              <a:rPr lang="zh-CN" altLang="en-US" sz="2800" b="1" dirty="0">
                <a:latin typeface="Times New Roman" pitchFamily="18" charset="0"/>
              </a:rPr>
              <a:t>  子句集</a:t>
            </a:r>
            <a:r>
              <a:rPr lang="zh-CN" altLang="en-US" sz="2800" dirty="0">
                <a:latin typeface="Times New Roman" pitchFamily="18" charset="0"/>
              </a:rPr>
              <a:t>：由子句</a:t>
            </a:r>
            <a:r>
              <a:rPr lang="zh-CN" altLang="en-US" sz="2800" dirty="0"/>
              <a:t>构成的集合。</a:t>
            </a:r>
          </a:p>
          <a:p>
            <a:pPr marL="0" indent="0" eaLnBrk="1" hangingPunct="1">
              <a:buFont typeface="Wingdings" pitchFamily="2" charset="2"/>
              <a:buNone/>
            </a:pPr>
            <a:endParaRPr lang="en-US" altLang="zh-CN" sz="2400" dirty="0"/>
          </a:p>
        </p:txBody>
      </p:sp>
      <p:sp>
        <p:nvSpPr>
          <p:cNvPr id="1127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27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1266" name="Object 10"/>
          <p:cNvGraphicFramePr>
            <a:graphicFrameLocks noChangeAspect="1"/>
          </p:cNvGraphicFramePr>
          <p:nvPr/>
        </p:nvGraphicFramePr>
        <p:xfrm>
          <a:off x="838200" y="2590800"/>
          <a:ext cx="422275" cy="457200"/>
        </p:xfrm>
        <a:graphic>
          <a:graphicData uri="http://schemas.openxmlformats.org/presentationml/2006/ole">
            <mc:AlternateContent xmlns:mc="http://schemas.openxmlformats.org/markup-compatibility/2006">
              <mc:Choice xmlns:v="urn:schemas-microsoft-com:vml" Requires="v">
                <p:oleObj spid="_x0000_s45235" name="Equation" r:id="rId3" imgW="152280" imgH="164880" progId="Equation.3">
                  <p:embed/>
                </p:oleObj>
              </mc:Choice>
              <mc:Fallback>
                <p:oleObj name="Equation" r:id="rId3"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422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1"/>
          <p:cNvGraphicFramePr>
            <a:graphicFrameLocks noChangeAspect="1"/>
          </p:cNvGraphicFramePr>
          <p:nvPr/>
        </p:nvGraphicFramePr>
        <p:xfrm>
          <a:off x="3048000" y="2589213"/>
          <a:ext cx="685800" cy="447675"/>
        </p:xfrm>
        <a:graphic>
          <a:graphicData uri="http://schemas.openxmlformats.org/presentationml/2006/ole">
            <mc:AlternateContent xmlns:mc="http://schemas.openxmlformats.org/markup-compatibility/2006">
              <mc:Choice xmlns:v="urn:schemas-microsoft-com:vml" Requires="v">
                <p:oleObj spid="_x0000_s45236" name="Equation" r:id="rId5" imgW="253800" imgH="164880" progId="Equation.3">
                  <p:embed/>
                </p:oleObj>
              </mc:Choice>
              <mc:Fallback>
                <p:oleObj name="Equation" r:id="rId5" imgW="25380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589213"/>
                        <a:ext cx="685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
          <p:cNvGrpSpPr>
            <a:grpSpLocks/>
          </p:cNvGrpSpPr>
          <p:nvPr/>
        </p:nvGrpSpPr>
        <p:grpSpPr bwMode="auto">
          <a:xfrm>
            <a:off x="2454965" y="3666642"/>
            <a:ext cx="6553200" cy="808383"/>
            <a:chOff x="1104" y="2376"/>
            <a:chExt cx="4512" cy="552"/>
          </a:xfrm>
        </p:grpSpPr>
        <p:sp>
          <p:nvSpPr>
            <p:cNvPr id="81934" name="AutoShape 14"/>
            <p:cNvSpPr>
              <a:spLocks/>
            </p:cNvSpPr>
            <p:nvPr/>
          </p:nvSpPr>
          <p:spPr bwMode="auto">
            <a:xfrm>
              <a:off x="1104" y="2376"/>
              <a:ext cx="4512" cy="552"/>
            </a:xfrm>
            <a:prstGeom prst="borderCallout2">
              <a:avLst>
                <a:gd name="adj1" fmla="val 13042"/>
                <a:gd name="adj2" fmla="val -1065"/>
                <a:gd name="adj3" fmla="val 13042"/>
                <a:gd name="adj4" fmla="val -5343"/>
                <a:gd name="adj5" fmla="val 2510"/>
                <a:gd name="adj6" fmla="val -9446"/>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lnSpc>
                  <a:spcPct val="100000"/>
                </a:lnSpc>
                <a:defRPr/>
              </a:pPr>
              <a:endParaRPr lang="zh-CN" altLang="zh-CN"/>
            </a:p>
          </p:txBody>
        </p:sp>
        <p:graphicFrame>
          <p:nvGraphicFramePr>
            <p:cNvPr id="11268" name="Object 15"/>
            <p:cNvGraphicFramePr>
              <a:graphicFrameLocks noChangeAspect="1"/>
            </p:cNvGraphicFramePr>
            <p:nvPr/>
          </p:nvGraphicFramePr>
          <p:xfrm>
            <a:off x="1296" y="2496"/>
            <a:ext cx="4176" cy="354"/>
          </p:xfrm>
          <a:graphic>
            <a:graphicData uri="http://schemas.openxmlformats.org/presentationml/2006/ole">
              <mc:AlternateContent xmlns:mc="http://schemas.openxmlformats.org/markup-compatibility/2006">
                <mc:Choice xmlns:v="urn:schemas-microsoft-com:vml" Requires="v">
                  <p:oleObj spid="_x0000_s45237" name="公式" r:id="rId7" imgW="2552400" imgH="215640" progId="Equation.3">
                    <p:embed/>
                  </p:oleObj>
                </mc:Choice>
                <mc:Fallback>
                  <p:oleObj name="公式" r:id="rId7" imgW="2552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2496"/>
                          <a:ext cx="4176"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65596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562ADB6-82B9-4F86-A7FE-AE655C6A2EBB}" type="slidenum">
              <a:rPr lang="ja-JP" altLang="en-US" b="0">
                <a:solidFill>
                  <a:srgbClr val="A50021"/>
                </a:solidFill>
                <a:ea typeface="ＭＳ Ｐゴシック" pitchFamily="34" charset="-128"/>
              </a:rPr>
              <a:pPr eaLnBrk="1" hangingPunct="1"/>
              <a:t>42</a:t>
            </a:fld>
            <a:endParaRPr lang="en-US" altLang="ja-JP" b="0">
              <a:solidFill>
                <a:srgbClr val="A50021"/>
              </a:solidFill>
              <a:ea typeface="ＭＳ Ｐゴシック" pitchFamily="34" charset="-128"/>
            </a:endParaRPr>
          </a:p>
        </p:txBody>
      </p:sp>
      <p:sp>
        <p:nvSpPr>
          <p:cNvPr id="25660" name="Rectangle 60"/>
          <p:cNvSpPr>
            <a:spLocks noChangeArrowheads="1"/>
          </p:cNvSpPr>
          <p:nvPr/>
        </p:nvSpPr>
        <p:spPr bwMode="auto">
          <a:xfrm>
            <a:off x="304800" y="2057400"/>
            <a:ext cx="8534400" cy="4419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2309" name="Rectangle 3"/>
          <p:cNvSpPr>
            <a:spLocks noGrp="1" noChangeArrowheads="1"/>
          </p:cNvSpPr>
          <p:nvPr>
            <p:ph type="body" idx="1"/>
          </p:nvPr>
        </p:nvSpPr>
        <p:spPr>
          <a:xfrm>
            <a:off x="250825" y="908050"/>
            <a:ext cx="8642350" cy="3511550"/>
          </a:xfrm>
        </p:spPr>
        <p:txBody>
          <a:bodyPr/>
          <a:lstStyle/>
          <a:p>
            <a:pPr marL="0" indent="0" eaLnBrk="1" hangingPunct="1"/>
            <a:r>
              <a:rPr lang="en-US" altLang="zh-CN" sz="2400" b="1" dirty="0"/>
              <a:t>  </a:t>
            </a:r>
            <a:r>
              <a:rPr lang="zh-CN" altLang="en-US" sz="2400" b="1" dirty="0">
                <a:latin typeface="Times New Roman" pitchFamily="18" charset="0"/>
              </a:rPr>
              <a:t>例</a:t>
            </a:r>
            <a:r>
              <a:rPr lang="en-US" altLang="zh-CN" sz="2400" b="1" dirty="0">
                <a:latin typeface="Times New Roman" pitchFamily="18" charset="0"/>
              </a:rPr>
              <a:t>2</a:t>
            </a:r>
            <a:r>
              <a:rPr lang="en-US" altLang="zh-CN" sz="2400" dirty="0">
                <a:latin typeface="Times New Roman" pitchFamily="18" charset="0"/>
              </a:rPr>
              <a:t>  </a:t>
            </a:r>
            <a:r>
              <a:rPr lang="zh-CN" altLang="en-US" sz="2400" b="1" dirty="0">
                <a:latin typeface="Times New Roman" pitchFamily="18" charset="0"/>
              </a:rPr>
              <a:t>将下列</a:t>
            </a:r>
            <a:r>
              <a:rPr lang="zh-CN" altLang="en-US" sz="2400" b="1" dirty="0"/>
              <a:t>谓词公式化为子句集。</a:t>
            </a:r>
          </a:p>
          <a:p>
            <a:pPr marL="0" indent="0" eaLnBrk="1" hangingPunct="1">
              <a:buFont typeface="Wingdings" pitchFamily="2" charset="2"/>
              <a:buNone/>
            </a:pPr>
            <a:endParaRPr lang="zh-CN" altLang="en-US" sz="2800" dirty="0"/>
          </a:p>
          <a:p>
            <a:pPr marL="0" indent="0" eaLnBrk="1" hangingPunct="1">
              <a:buClr>
                <a:srgbClr val="0000FF"/>
              </a:buClr>
              <a:buFont typeface="Wingdings" pitchFamily="2" charset="2"/>
              <a:buChar char="§"/>
            </a:pPr>
            <a:r>
              <a:rPr lang="zh-CN" altLang="en-US" sz="2800" dirty="0"/>
              <a:t> </a:t>
            </a:r>
            <a:r>
              <a:rPr lang="zh-CN" altLang="en-US" sz="2400" b="1" dirty="0"/>
              <a:t>解</a:t>
            </a: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）消</a:t>
            </a:r>
            <a:r>
              <a:rPr lang="zh-CN" altLang="en-US" sz="2400" b="1" dirty="0"/>
              <a:t>去谓词公式中的“         ”和“             ”符号</a:t>
            </a:r>
          </a:p>
          <a:p>
            <a:pPr marL="0" indent="0" algn="just" eaLnBrk="1" hangingPunct="1">
              <a:buFont typeface="Wingdings" pitchFamily="2" charset="2"/>
              <a:buNone/>
            </a:pPr>
            <a:endParaRPr lang="en-US" altLang="zh-CN" sz="2400" b="1" dirty="0"/>
          </a:p>
        </p:txBody>
      </p:sp>
      <p:graphicFrame>
        <p:nvGraphicFramePr>
          <p:cNvPr id="12290" name="Object 9"/>
          <p:cNvGraphicFramePr>
            <a:graphicFrameLocks noChangeAspect="1"/>
          </p:cNvGraphicFramePr>
          <p:nvPr>
            <p:extLst>
              <p:ext uri="{D42A27DB-BD31-4B8C-83A1-F6EECF244321}">
                <p14:modId xmlns:p14="http://schemas.microsoft.com/office/powerpoint/2010/main" val="1958261523"/>
              </p:ext>
            </p:extLst>
          </p:nvPr>
        </p:nvGraphicFramePr>
        <p:xfrm>
          <a:off x="4876800" y="2057400"/>
          <a:ext cx="381000" cy="285750"/>
        </p:xfrm>
        <a:graphic>
          <a:graphicData uri="http://schemas.openxmlformats.org/presentationml/2006/ole">
            <mc:AlternateContent xmlns:mc="http://schemas.openxmlformats.org/markup-compatibility/2006">
              <mc:Choice xmlns:v="urn:schemas-microsoft-com:vml" Requires="v">
                <p:oleObj spid="_x0000_s46812" r:id="rId4" imgW="190417" imgH="139639" progId="Equation.3">
                  <p:embed/>
                </p:oleObj>
              </mc:Choice>
              <mc:Fallback>
                <p:oleObj r:id="rId4" imgW="190417" imgH="13963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057400"/>
                        <a:ext cx="381000" cy="28575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2291" name="Object 10"/>
          <p:cNvGraphicFramePr>
            <a:graphicFrameLocks noChangeAspect="1"/>
          </p:cNvGraphicFramePr>
          <p:nvPr>
            <p:extLst>
              <p:ext uri="{D42A27DB-BD31-4B8C-83A1-F6EECF244321}">
                <p14:modId xmlns:p14="http://schemas.microsoft.com/office/powerpoint/2010/main" val="1668641137"/>
              </p:ext>
            </p:extLst>
          </p:nvPr>
        </p:nvGraphicFramePr>
        <p:xfrm>
          <a:off x="6096000" y="1981200"/>
          <a:ext cx="1143000" cy="304800"/>
        </p:xfrm>
        <a:graphic>
          <a:graphicData uri="http://schemas.openxmlformats.org/presentationml/2006/ole">
            <mc:AlternateContent xmlns:mc="http://schemas.openxmlformats.org/markup-compatibility/2006">
              <mc:Choice xmlns:v="urn:schemas-microsoft-com:vml" Requires="v">
                <p:oleObj spid="_x0000_s46813" name="公式" r:id="rId6" imgW="203112" imgH="139639" progId="Equation.3">
                  <p:embed/>
                </p:oleObj>
              </mc:Choice>
              <mc:Fallback>
                <p:oleObj name="公式" r:id="rId6" imgW="203112" imgH="13963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981200"/>
                        <a:ext cx="1143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0" name="Rectangle 12"/>
          <p:cNvSpPr>
            <a:spLocks noChangeArrowheads="1"/>
          </p:cNvSpPr>
          <p:nvPr/>
        </p:nvSpPr>
        <p:spPr bwMode="auto">
          <a:xfrm>
            <a:off x="3100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2292" name="Object 11"/>
          <p:cNvGraphicFramePr>
            <a:graphicFrameLocks noChangeAspect="1"/>
          </p:cNvGraphicFramePr>
          <p:nvPr/>
        </p:nvGraphicFramePr>
        <p:xfrm>
          <a:off x="990600" y="1436688"/>
          <a:ext cx="6934200" cy="471487"/>
        </p:xfrm>
        <a:graphic>
          <a:graphicData uri="http://schemas.openxmlformats.org/presentationml/2006/ole">
            <mc:AlternateContent xmlns:mc="http://schemas.openxmlformats.org/markup-compatibility/2006">
              <mc:Choice xmlns:v="urn:schemas-microsoft-com:vml" Requires="v">
                <p:oleObj spid="_x0000_s46814" r:id="rId8" imgW="2946400" imgH="203200" progId="Equation.3">
                  <p:embed/>
                </p:oleObj>
              </mc:Choice>
              <mc:Fallback>
                <p:oleObj r:id="rId8" imgW="29464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1436688"/>
                        <a:ext cx="69342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1" name="Rectangle 14"/>
          <p:cNvSpPr>
            <a:spLocks noChangeArrowheads="1"/>
          </p:cNvSpPr>
          <p:nvPr/>
        </p:nvSpPr>
        <p:spPr bwMode="auto">
          <a:xfrm>
            <a:off x="3062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312" name="Rectangle 17"/>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000" b="0">
                <a:latin typeface="Times New Roman" pitchFamily="18" charset="0"/>
                <a:cs typeface="Times New Roman" pitchFamily="18" charset="0"/>
              </a:rPr>
              <a:t>           </a:t>
            </a:r>
            <a:r>
              <a:rPr lang="en-US" altLang="zh-CN" sz="1100" b="0"/>
              <a:t> </a:t>
            </a:r>
            <a:endParaRPr lang="en-US" altLang="zh-CN" b="0"/>
          </a:p>
        </p:txBody>
      </p:sp>
      <p:sp>
        <p:nvSpPr>
          <p:cNvPr id="12313" name="Rectangle 25"/>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000" b="0">
                <a:latin typeface="Times New Roman" pitchFamily="18" charset="0"/>
                <a:cs typeface="Times New Roman" pitchFamily="18" charset="0"/>
              </a:rPr>
              <a:t>                    </a:t>
            </a:r>
            <a:r>
              <a:rPr lang="en-US" altLang="zh-CN" sz="1100" b="0"/>
              <a:t> </a:t>
            </a:r>
            <a:endParaRPr lang="en-US" altLang="zh-CN" b="0"/>
          </a:p>
        </p:txBody>
      </p:sp>
      <p:grpSp>
        <p:nvGrpSpPr>
          <p:cNvPr id="4" name="Group 27"/>
          <p:cNvGrpSpPr>
            <a:grpSpLocks/>
          </p:cNvGrpSpPr>
          <p:nvPr/>
        </p:nvGrpSpPr>
        <p:grpSpPr bwMode="auto">
          <a:xfrm>
            <a:off x="1151604" y="2343150"/>
            <a:ext cx="6400800" cy="533400"/>
            <a:chOff x="720" y="1824"/>
            <a:chExt cx="4032" cy="336"/>
          </a:xfrm>
        </p:grpSpPr>
        <p:sp>
          <p:nvSpPr>
            <p:cNvPr id="12330" name="Rectangle 18"/>
            <p:cNvSpPr>
              <a:spLocks noChangeArrowheads="1"/>
            </p:cNvSpPr>
            <p:nvPr/>
          </p:nvSpPr>
          <p:spPr bwMode="auto">
            <a:xfrm>
              <a:off x="720" y="1824"/>
              <a:ext cx="4032" cy="336"/>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2298" name="Object 16"/>
            <p:cNvGraphicFramePr>
              <a:graphicFrameLocks noChangeAspect="1"/>
            </p:cNvGraphicFramePr>
            <p:nvPr/>
          </p:nvGraphicFramePr>
          <p:xfrm>
            <a:off x="816" y="1864"/>
            <a:ext cx="1392" cy="234"/>
          </p:xfrm>
          <a:graphic>
            <a:graphicData uri="http://schemas.openxmlformats.org/presentationml/2006/ole">
              <mc:AlternateContent xmlns:mc="http://schemas.openxmlformats.org/markup-compatibility/2006">
                <mc:Choice xmlns:v="urn:schemas-microsoft-com:vml" Requires="v">
                  <p:oleObj spid="_x0000_s46815" name="Equation" r:id="rId10" imgW="1193760" imgH="203040" progId="Equation.3">
                    <p:embed/>
                  </p:oleObj>
                </mc:Choice>
                <mc:Fallback>
                  <p:oleObj name="Equation" r:id="rId10" imgW="119376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1864"/>
                          <a:ext cx="139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5"/>
            <p:cNvGraphicFramePr>
              <a:graphicFrameLocks noChangeAspect="1"/>
            </p:cNvGraphicFramePr>
            <p:nvPr/>
          </p:nvGraphicFramePr>
          <p:xfrm>
            <a:off x="2400" y="1872"/>
            <a:ext cx="2304" cy="224"/>
          </p:xfrm>
          <a:graphic>
            <a:graphicData uri="http://schemas.openxmlformats.org/presentationml/2006/ole">
              <mc:AlternateContent xmlns:mc="http://schemas.openxmlformats.org/markup-compatibility/2006">
                <mc:Choice xmlns:v="urn:schemas-microsoft-com:vml" Requires="v">
                  <p:oleObj spid="_x0000_s46816" r:id="rId12" imgW="2044700" imgH="203200" progId="Equation.3">
                    <p:embed/>
                  </p:oleObj>
                </mc:Choice>
                <mc:Fallback>
                  <p:oleObj r:id="rId12" imgW="2044700" imgH="203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0" y="1872"/>
                          <a:ext cx="230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17" name="Rectangle 34"/>
          <p:cNvSpPr>
            <a:spLocks noChangeArrowheads="1"/>
          </p:cNvSpPr>
          <p:nvPr/>
        </p:nvSpPr>
        <p:spPr bwMode="auto">
          <a:xfrm>
            <a:off x="3143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5" name="Group 48"/>
          <p:cNvGrpSpPr>
            <a:grpSpLocks/>
          </p:cNvGrpSpPr>
          <p:nvPr/>
        </p:nvGrpSpPr>
        <p:grpSpPr bwMode="auto">
          <a:xfrm>
            <a:off x="1148556" y="3006725"/>
            <a:ext cx="6694487" cy="457200"/>
            <a:chOff x="864" y="3445"/>
            <a:chExt cx="4114" cy="357"/>
          </a:xfrm>
        </p:grpSpPr>
        <p:graphicFrame>
          <p:nvGraphicFramePr>
            <p:cNvPr id="12297" name="Object 13"/>
            <p:cNvGraphicFramePr>
              <a:graphicFrameLocks noChangeAspect="1"/>
            </p:cNvGraphicFramePr>
            <p:nvPr/>
          </p:nvGraphicFramePr>
          <p:xfrm>
            <a:off x="1356" y="3445"/>
            <a:ext cx="3622" cy="357"/>
          </p:xfrm>
          <a:graphic>
            <a:graphicData uri="http://schemas.openxmlformats.org/presentationml/2006/ole">
              <mc:AlternateContent xmlns:mc="http://schemas.openxmlformats.org/markup-compatibility/2006">
                <mc:Choice xmlns:v="urn:schemas-microsoft-com:vml" Requires="v">
                  <p:oleObj spid="_x0000_s46817" name="公式" r:id="rId14" imgW="2997000" imgH="203040" progId="Equation.3">
                    <p:embed/>
                  </p:oleObj>
                </mc:Choice>
                <mc:Fallback>
                  <p:oleObj name="公式" r:id="rId14" imgW="299700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56" y="3445"/>
                          <a:ext cx="362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9" name="AutoShape 46"/>
            <p:cNvSpPr>
              <a:spLocks noChangeArrowheads="1"/>
            </p:cNvSpPr>
            <p:nvPr/>
          </p:nvSpPr>
          <p:spPr bwMode="auto">
            <a:xfrm>
              <a:off x="864" y="3552"/>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12321" name="Rectangle 53"/>
          <p:cNvSpPr>
            <a:spLocks noChangeArrowheads="1"/>
          </p:cNvSpPr>
          <p:nvPr/>
        </p:nvSpPr>
        <p:spPr bwMode="auto">
          <a:xfrm>
            <a:off x="38909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323" name="Rectangle 57"/>
          <p:cNvSpPr>
            <a:spLocks noChangeArrowheads="1"/>
          </p:cNvSpPr>
          <p:nvPr/>
        </p:nvSpPr>
        <p:spPr bwMode="auto">
          <a:xfrm>
            <a:off x="31623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325" name="Rectangle 61"/>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Tree>
    <p:extLst>
      <p:ext uri="{BB962C8B-B14F-4D97-AF65-F5344CB8AC3E}">
        <p14:creationId xmlns:p14="http://schemas.microsoft.com/office/powerpoint/2010/main" val="740341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562ADB6-82B9-4F86-A7FE-AE655C6A2EBB}" type="slidenum">
              <a:rPr lang="ja-JP" altLang="en-US" b="0">
                <a:solidFill>
                  <a:srgbClr val="A50021"/>
                </a:solidFill>
                <a:ea typeface="ＭＳ Ｐゴシック" pitchFamily="34" charset="-128"/>
              </a:rPr>
              <a:pPr eaLnBrk="1" hangingPunct="1"/>
              <a:t>43</a:t>
            </a:fld>
            <a:endParaRPr lang="en-US" altLang="ja-JP" b="0">
              <a:solidFill>
                <a:srgbClr val="A50021"/>
              </a:solidFill>
              <a:ea typeface="ＭＳ Ｐゴシック" pitchFamily="34" charset="-128"/>
            </a:endParaRPr>
          </a:p>
        </p:txBody>
      </p:sp>
      <p:sp>
        <p:nvSpPr>
          <p:cNvPr id="25660" name="Rectangle 60"/>
          <p:cNvSpPr>
            <a:spLocks noChangeArrowheads="1"/>
          </p:cNvSpPr>
          <p:nvPr/>
        </p:nvSpPr>
        <p:spPr bwMode="auto">
          <a:xfrm>
            <a:off x="304800" y="2057400"/>
            <a:ext cx="8534400" cy="4419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2309" name="Rectangle 3"/>
          <p:cNvSpPr>
            <a:spLocks noGrp="1" noChangeArrowheads="1"/>
          </p:cNvSpPr>
          <p:nvPr>
            <p:ph type="body" idx="1"/>
          </p:nvPr>
        </p:nvSpPr>
        <p:spPr>
          <a:xfrm>
            <a:off x="250825" y="908050"/>
            <a:ext cx="8642350" cy="3511550"/>
          </a:xfrm>
        </p:spPr>
        <p:txBody>
          <a:bodyPr/>
          <a:lstStyle/>
          <a:p>
            <a:pPr marL="0" indent="0" eaLnBrk="1" hangingPunct="1"/>
            <a:r>
              <a:rPr lang="en-US" altLang="zh-CN" sz="2400" b="1" dirty="0"/>
              <a:t>  </a:t>
            </a:r>
            <a:r>
              <a:rPr lang="zh-CN" altLang="en-US" sz="2400" b="1" dirty="0">
                <a:latin typeface="Times New Roman" pitchFamily="18" charset="0"/>
              </a:rPr>
              <a:t>例</a:t>
            </a:r>
            <a:r>
              <a:rPr lang="en-US" altLang="zh-CN" sz="2400" b="1" dirty="0">
                <a:latin typeface="Times New Roman" pitchFamily="18" charset="0"/>
              </a:rPr>
              <a:t>2</a:t>
            </a:r>
            <a:r>
              <a:rPr lang="en-US" altLang="zh-CN" sz="2400" dirty="0">
                <a:latin typeface="Times New Roman" pitchFamily="18" charset="0"/>
              </a:rPr>
              <a:t>  </a:t>
            </a:r>
            <a:r>
              <a:rPr lang="zh-CN" altLang="en-US" sz="2400" b="1" dirty="0">
                <a:latin typeface="Times New Roman" pitchFamily="18" charset="0"/>
              </a:rPr>
              <a:t>将下列</a:t>
            </a:r>
            <a:r>
              <a:rPr lang="zh-CN" altLang="en-US" sz="2400" b="1" dirty="0"/>
              <a:t>谓词公式化为子句集。</a:t>
            </a:r>
          </a:p>
          <a:p>
            <a:pPr marL="0" indent="0" eaLnBrk="1" hangingPunct="1">
              <a:buFont typeface="Wingdings" pitchFamily="2" charset="2"/>
              <a:buNone/>
            </a:pPr>
            <a:endParaRPr lang="zh-CN" altLang="en-US" sz="2800" dirty="0"/>
          </a:p>
          <a:p>
            <a:pPr marL="0" indent="0" eaLnBrk="1" hangingPunct="1">
              <a:buClr>
                <a:srgbClr val="0000FF"/>
              </a:buClr>
              <a:buFont typeface="Wingdings" pitchFamily="2" charset="2"/>
              <a:buChar char="§"/>
            </a:pPr>
            <a:r>
              <a:rPr lang="zh-CN" altLang="en-US" sz="2800" dirty="0"/>
              <a:t> </a:t>
            </a:r>
            <a:r>
              <a:rPr lang="zh-CN" altLang="en-US" sz="2400" b="1" dirty="0"/>
              <a:t>解</a:t>
            </a: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）消</a:t>
            </a:r>
            <a:r>
              <a:rPr lang="zh-CN" altLang="en-US" sz="2400" b="1" dirty="0"/>
              <a:t>去谓词公式中的“         ”和“             ”符号</a:t>
            </a:r>
          </a:p>
          <a:p>
            <a:pPr marL="0" indent="0" algn="just" eaLnBrk="1" hangingPunct="1">
              <a:buFont typeface="Wingdings" pitchFamily="2" charset="2"/>
              <a:buNone/>
            </a:pPr>
            <a:endParaRPr lang="en-US" altLang="zh-CN" sz="2400" b="1" dirty="0"/>
          </a:p>
        </p:txBody>
      </p:sp>
      <p:graphicFrame>
        <p:nvGraphicFramePr>
          <p:cNvPr id="12290" name="Object 9"/>
          <p:cNvGraphicFramePr>
            <a:graphicFrameLocks noChangeAspect="1"/>
          </p:cNvGraphicFramePr>
          <p:nvPr>
            <p:extLst/>
          </p:nvPr>
        </p:nvGraphicFramePr>
        <p:xfrm>
          <a:off x="4876800" y="2057400"/>
          <a:ext cx="381000" cy="285750"/>
        </p:xfrm>
        <a:graphic>
          <a:graphicData uri="http://schemas.openxmlformats.org/presentationml/2006/ole">
            <mc:AlternateContent xmlns:mc="http://schemas.openxmlformats.org/markup-compatibility/2006">
              <mc:Choice xmlns:v="urn:schemas-microsoft-com:vml" Requires="v">
                <p:oleObj spid="_x0000_s69933" r:id="rId4" imgW="190417" imgH="139639" progId="Equation.3">
                  <p:embed/>
                </p:oleObj>
              </mc:Choice>
              <mc:Fallback>
                <p:oleObj r:id="rId4" imgW="190417" imgH="139639" progId="Equation.3">
                  <p:embed/>
                  <p:pic>
                    <p:nvPicPr>
                      <p:cNvPr id="1229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057400"/>
                        <a:ext cx="381000" cy="28575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2291" name="Object 10"/>
          <p:cNvGraphicFramePr>
            <a:graphicFrameLocks noChangeAspect="1"/>
          </p:cNvGraphicFramePr>
          <p:nvPr>
            <p:extLst/>
          </p:nvPr>
        </p:nvGraphicFramePr>
        <p:xfrm>
          <a:off x="6096000" y="1981200"/>
          <a:ext cx="1143000" cy="304800"/>
        </p:xfrm>
        <a:graphic>
          <a:graphicData uri="http://schemas.openxmlformats.org/presentationml/2006/ole">
            <mc:AlternateContent xmlns:mc="http://schemas.openxmlformats.org/markup-compatibility/2006">
              <mc:Choice xmlns:v="urn:schemas-microsoft-com:vml" Requires="v">
                <p:oleObj spid="_x0000_s69934" name="公式" r:id="rId6" imgW="203112" imgH="139639" progId="Equation.3">
                  <p:embed/>
                </p:oleObj>
              </mc:Choice>
              <mc:Fallback>
                <p:oleObj name="公式" r:id="rId6" imgW="203112" imgH="139639" progId="Equation.3">
                  <p:embed/>
                  <p:pic>
                    <p:nvPicPr>
                      <p:cNvPr id="1229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981200"/>
                        <a:ext cx="1143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0" name="Rectangle 12"/>
          <p:cNvSpPr>
            <a:spLocks noChangeArrowheads="1"/>
          </p:cNvSpPr>
          <p:nvPr/>
        </p:nvSpPr>
        <p:spPr bwMode="auto">
          <a:xfrm>
            <a:off x="3100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2292" name="Object 11"/>
          <p:cNvGraphicFramePr>
            <a:graphicFrameLocks noChangeAspect="1"/>
          </p:cNvGraphicFramePr>
          <p:nvPr/>
        </p:nvGraphicFramePr>
        <p:xfrm>
          <a:off x="990600" y="1436688"/>
          <a:ext cx="6934200" cy="471487"/>
        </p:xfrm>
        <a:graphic>
          <a:graphicData uri="http://schemas.openxmlformats.org/presentationml/2006/ole">
            <mc:AlternateContent xmlns:mc="http://schemas.openxmlformats.org/markup-compatibility/2006">
              <mc:Choice xmlns:v="urn:schemas-microsoft-com:vml" Requires="v">
                <p:oleObj spid="_x0000_s69935" r:id="rId8" imgW="2946400" imgH="203200" progId="Equation.3">
                  <p:embed/>
                </p:oleObj>
              </mc:Choice>
              <mc:Fallback>
                <p:oleObj r:id="rId8" imgW="2946400" imgH="203200" progId="Equation.3">
                  <p:embed/>
                  <p:pic>
                    <p:nvPicPr>
                      <p:cNvPr id="12292"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1436688"/>
                        <a:ext cx="69342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1" name="Rectangle 14"/>
          <p:cNvSpPr>
            <a:spLocks noChangeArrowheads="1"/>
          </p:cNvSpPr>
          <p:nvPr/>
        </p:nvSpPr>
        <p:spPr bwMode="auto">
          <a:xfrm>
            <a:off x="3062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312" name="Rectangle 17"/>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000" b="0">
                <a:latin typeface="Times New Roman" pitchFamily="18" charset="0"/>
                <a:cs typeface="Times New Roman" pitchFamily="18" charset="0"/>
              </a:rPr>
              <a:t>           </a:t>
            </a:r>
            <a:r>
              <a:rPr lang="en-US" altLang="zh-CN" sz="1100" b="0"/>
              <a:t> </a:t>
            </a:r>
            <a:endParaRPr lang="en-US" altLang="zh-CN" b="0"/>
          </a:p>
        </p:txBody>
      </p:sp>
      <p:sp>
        <p:nvSpPr>
          <p:cNvPr id="12313" name="Rectangle 25"/>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000" b="0">
                <a:latin typeface="Times New Roman" pitchFamily="18" charset="0"/>
                <a:cs typeface="Times New Roman" pitchFamily="18" charset="0"/>
              </a:rPr>
              <a:t>                    </a:t>
            </a:r>
            <a:r>
              <a:rPr lang="en-US" altLang="zh-CN" sz="1100" b="0"/>
              <a:t> </a:t>
            </a:r>
            <a:endParaRPr lang="en-US" altLang="zh-CN" b="0"/>
          </a:p>
        </p:txBody>
      </p:sp>
      <p:grpSp>
        <p:nvGrpSpPr>
          <p:cNvPr id="2" name="Group 28"/>
          <p:cNvGrpSpPr>
            <a:grpSpLocks/>
          </p:cNvGrpSpPr>
          <p:nvPr/>
        </p:nvGrpSpPr>
        <p:grpSpPr bwMode="auto">
          <a:xfrm>
            <a:off x="866775" y="2955925"/>
            <a:ext cx="7620000" cy="1524000"/>
            <a:chOff x="432" y="2976"/>
            <a:chExt cx="4800" cy="960"/>
          </a:xfrm>
        </p:grpSpPr>
        <p:sp>
          <p:nvSpPr>
            <p:cNvPr id="25626" name="Rectangle 26"/>
            <p:cNvSpPr>
              <a:spLocks noChangeArrowheads="1"/>
            </p:cNvSpPr>
            <p:nvPr/>
          </p:nvSpPr>
          <p:spPr bwMode="auto">
            <a:xfrm>
              <a:off x="432" y="2976"/>
              <a:ext cx="4800" cy="960"/>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12333" name="Rectangle 22"/>
            <p:cNvSpPr>
              <a:spLocks noChangeArrowheads="1"/>
            </p:cNvSpPr>
            <p:nvPr/>
          </p:nvSpPr>
          <p:spPr bwMode="auto">
            <a:xfrm>
              <a:off x="672" y="2986"/>
              <a:ext cx="960"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40000"/>
                </a:spcBef>
              </a:pPr>
              <a:r>
                <a:rPr lang="zh-CN" altLang="en-US" sz="2000">
                  <a:latin typeface="宋体" pitchFamily="2" charset="-122"/>
                </a:rPr>
                <a:t>双重否定律</a:t>
              </a:r>
              <a:r>
                <a:rPr lang="zh-CN" altLang="en-US" sz="2000">
                  <a:latin typeface="Times New Roman" pitchFamily="18" charset="0"/>
                  <a:cs typeface="Times New Roman" pitchFamily="18" charset="0"/>
                </a:rPr>
                <a:t>  </a:t>
              </a:r>
            </a:p>
            <a:p>
              <a:pPr algn="just">
                <a:spcBef>
                  <a:spcPct val="40000"/>
                </a:spcBef>
              </a:pPr>
              <a:r>
                <a:rPr lang="zh-CN" altLang="en-US" sz="2000">
                  <a:latin typeface="宋体" pitchFamily="2" charset="-122"/>
                </a:rPr>
                <a:t>德</a:t>
              </a:r>
              <a:r>
                <a:rPr lang="en-US" altLang="zh-CN" sz="2000">
                  <a:latin typeface="Times New Roman" pitchFamily="18" charset="0"/>
                  <a:cs typeface="Times New Roman" pitchFamily="18" charset="0"/>
                </a:rPr>
                <a:t>.</a:t>
              </a:r>
              <a:r>
                <a:rPr lang="zh-CN" altLang="en-US" sz="2000">
                  <a:latin typeface="宋体" pitchFamily="2" charset="-122"/>
                </a:rPr>
                <a:t>摩根律</a:t>
              </a:r>
              <a:r>
                <a:rPr lang="zh-CN" altLang="en-US" sz="2000">
                  <a:latin typeface="Times New Roman" pitchFamily="18" charset="0"/>
                  <a:cs typeface="Times New Roman" pitchFamily="18" charset="0"/>
                </a:rPr>
                <a:t>   </a:t>
              </a:r>
            </a:p>
            <a:p>
              <a:pPr algn="just">
                <a:spcBef>
                  <a:spcPct val="40000"/>
                </a:spcBef>
              </a:pPr>
              <a:r>
                <a:rPr lang="zh-CN" altLang="en-US" sz="2000">
                  <a:latin typeface="宋体" pitchFamily="2" charset="-122"/>
                </a:rPr>
                <a:t>量词转换律</a:t>
              </a:r>
              <a:r>
                <a:rPr lang="zh-CN" altLang="en-US" sz="2000" b="0"/>
                <a:t> </a:t>
              </a:r>
            </a:p>
          </p:txBody>
        </p:sp>
        <p:graphicFrame>
          <p:nvGraphicFramePr>
            <p:cNvPr id="12301" name="Object 21"/>
            <p:cNvGraphicFramePr>
              <a:graphicFrameLocks noChangeAspect="1"/>
            </p:cNvGraphicFramePr>
            <p:nvPr/>
          </p:nvGraphicFramePr>
          <p:xfrm>
            <a:off x="1584" y="3034"/>
            <a:ext cx="960" cy="240"/>
          </p:xfrm>
          <a:graphic>
            <a:graphicData uri="http://schemas.openxmlformats.org/presentationml/2006/ole">
              <mc:AlternateContent xmlns:mc="http://schemas.openxmlformats.org/markup-compatibility/2006">
                <mc:Choice xmlns:v="urn:schemas-microsoft-com:vml" Requires="v">
                  <p:oleObj spid="_x0000_s69936" r:id="rId10" imgW="800100" imgH="203200" progId="Equation.3">
                    <p:embed/>
                  </p:oleObj>
                </mc:Choice>
                <mc:Fallback>
                  <p:oleObj r:id="rId10" imgW="800100" imgH="203200" progId="Equation.3">
                    <p:embed/>
                    <p:pic>
                      <p:nvPicPr>
                        <p:cNvPr id="12301"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3034"/>
                          <a:ext cx="96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20"/>
            <p:cNvGraphicFramePr>
              <a:graphicFrameLocks noChangeAspect="1"/>
            </p:cNvGraphicFramePr>
            <p:nvPr/>
          </p:nvGraphicFramePr>
          <p:xfrm>
            <a:off x="1583" y="3318"/>
            <a:ext cx="1825" cy="252"/>
          </p:xfrm>
          <a:graphic>
            <a:graphicData uri="http://schemas.openxmlformats.org/presentationml/2006/ole">
              <mc:AlternateContent xmlns:mc="http://schemas.openxmlformats.org/markup-compatibility/2006">
                <mc:Choice xmlns:v="urn:schemas-microsoft-com:vml" Requires="v">
                  <p:oleObj spid="_x0000_s69937" name="Equation" r:id="rId12" imgW="1447560" imgH="203040" progId="Equation.3">
                    <p:embed/>
                  </p:oleObj>
                </mc:Choice>
                <mc:Fallback>
                  <p:oleObj name="Equation" r:id="rId12" imgW="1447560" imgH="203040" progId="Equation.3">
                    <p:embed/>
                    <p:pic>
                      <p:nvPicPr>
                        <p:cNvPr id="1230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 y="3318"/>
                          <a:ext cx="1825"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9"/>
            <p:cNvGraphicFramePr>
              <a:graphicFrameLocks noChangeAspect="1"/>
            </p:cNvGraphicFramePr>
            <p:nvPr/>
          </p:nvGraphicFramePr>
          <p:xfrm>
            <a:off x="3360" y="3337"/>
            <a:ext cx="1680" cy="233"/>
          </p:xfrm>
          <a:graphic>
            <a:graphicData uri="http://schemas.openxmlformats.org/presentationml/2006/ole">
              <mc:AlternateContent xmlns:mc="http://schemas.openxmlformats.org/markup-compatibility/2006">
                <mc:Choice xmlns:v="urn:schemas-microsoft-com:vml" Requires="v">
                  <p:oleObj spid="_x0000_s69938" r:id="rId14" imgW="1435100" imgH="203200" progId="Equation.3">
                    <p:embed/>
                  </p:oleObj>
                </mc:Choice>
                <mc:Fallback>
                  <p:oleObj r:id="rId14" imgW="1435100" imgH="203200" progId="Equation.3">
                    <p:embed/>
                    <p:pic>
                      <p:nvPicPr>
                        <p:cNvPr id="12303"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0" y="3337"/>
                          <a:ext cx="168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4" name="Object 24"/>
            <p:cNvGraphicFramePr>
              <a:graphicFrameLocks noChangeAspect="1"/>
            </p:cNvGraphicFramePr>
            <p:nvPr/>
          </p:nvGraphicFramePr>
          <p:xfrm>
            <a:off x="3264" y="3658"/>
            <a:ext cx="1392" cy="224"/>
          </p:xfrm>
          <a:graphic>
            <a:graphicData uri="http://schemas.openxmlformats.org/presentationml/2006/ole">
              <mc:AlternateContent xmlns:mc="http://schemas.openxmlformats.org/markup-compatibility/2006">
                <mc:Choice xmlns:v="urn:schemas-microsoft-com:vml" Requires="v">
                  <p:oleObj spid="_x0000_s69939" r:id="rId16" imgW="1244600" imgH="203200" progId="Equation.3">
                    <p:embed/>
                  </p:oleObj>
                </mc:Choice>
                <mc:Fallback>
                  <p:oleObj r:id="rId16" imgW="1244600" imgH="203200" progId="Equation.3">
                    <p:embed/>
                    <p:pic>
                      <p:nvPicPr>
                        <p:cNvPr id="12304"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3658"/>
                          <a:ext cx="139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5" name="Object 23"/>
            <p:cNvGraphicFramePr>
              <a:graphicFrameLocks noChangeAspect="1"/>
            </p:cNvGraphicFramePr>
            <p:nvPr/>
          </p:nvGraphicFramePr>
          <p:xfrm>
            <a:off x="1618" y="3658"/>
            <a:ext cx="1421" cy="224"/>
          </p:xfrm>
          <a:graphic>
            <a:graphicData uri="http://schemas.openxmlformats.org/presentationml/2006/ole">
              <mc:AlternateContent xmlns:mc="http://schemas.openxmlformats.org/markup-compatibility/2006">
                <mc:Choice xmlns:v="urn:schemas-microsoft-com:vml" Requires="v">
                  <p:oleObj spid="_x0000_s69940" name="Equation" r:id="rId18" imgW="1269720" imgH="203040" progId="Equation.3">
                    <p:embed/>
                  </p:oleObj>
                </mc:Choice>
                <mc:Fallback>
                  <p:oleObj name="Equation" r:id="rId18" imgW="1269720" imgH="203040" progId="Equation.3">
                    <p:embed/>
                    <p:pic>
                      <p:nvPicPr>
                        <p:cNvPr id="12305"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18" y="3658"/>
                          <a:ext cx="1421"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0"/>
          <p:cNvGrpSpPr>
            <a:grpSpLocks/>
          </p:cNvGrpSpPr>
          <p:nvPr/>
        </p:nvGrpSpPr>
        <p:grpSpPr bwMode="auto">
          <a:xfrm>
            <a:off x="1066313" y="2470150"/>
            <a:ext cx="6553200" cy="457200"/>
            <a:chOff x="671" y="1604"/>
            <a:chExt cx="4068" cy="288"/>
          </a:xfrm>
        </p:grpSpPr>
        <p:sp>
          <p:nvSpPr>
            <p:cNvPr id="12331" name="Rectangle 39"/>
            <p:cNvSpPr>
              <a:spLocks noChangeArrowheads="1"/>
            </p:cNvSpPr>
            <p:nvPr/>
          </p:nvSpPr>
          <p:spPr bwMode="auto">
            <a:xfrm>
              <a:off x="671" y="1604"/>
              <a:ext cx="40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b="0" dirty="0">
                  <a:latin typeface="Times New Roman" pitchFamily="18" charset="0"/>
                </a:rPr>
                <a:t> </a:t>
              </a: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）把否定符号</a:t>
              </a:r>
              <a:r>
                <a:rPr lang="zh-CN" altLang="en-US" sz="2400" dirty="0"/>
                <a:t>     移到紧靠谓词的位置上</a:t>
              </a:r>
            </a:p>
          </p:txBody>
        </p:sp>
        <p:graphicFrame>
          <p:nvGraphicFramePr>
            <p:cNvPr id="12300" name="Object 31"/>
            <p:cNvGraphicFramePr>
              <a:graphicFrameLocks noChangeAspect="1"/>
            </p:cNvGraphicFramePr>
            <p:nvPr>
              <p:extLst>
                <p:ext uri="{D42A27DB-BD31-4B8C-83A1-F6EECF244321}">
                  <p14:modId xmlns:p14="http://schemas.microsoft.com/office/powerpoint/2010/main" val="3028842471"/>
                </p:ext>
              </p:extLst>
            </p:nvPr>
          </p:nvGraphicFramePr>
          <p:xfrm>
            <a:off x="2176" y="1663"/>
            <a:ext cx="240" cy="160"/>
          </p:xfrm>
          <a:graphic>
            <a:graphicData uri="http://schemas.openxmlformats.org/presentationml/2006/ole">
              <mc:AlternateContent xmlns:mc="http://schemas.openxmlformats.org/markup-compatibility/2006">
                <mc:Choice xmlns:v="urn:schemas-microsoft-com:vml" Requires="v">
                  <p:oleObj spid="_x0000_s69941" name="Equation" r:id="rId20" imgW="152280" imgH="101520" progId="Equation.3">
                    <p:embed/>
                  </p:oleObj>
                </mc:Choice>
                <mc:Fallback>
                  <p:oleObj name="Equation" r:id="rId20" imgW="152280" imgH="101520" progId="Equation.3">
                    <p:embed/>
                    <p:pic>
                      <p:nvPicPr>
                        <p:cNvPr id="1230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76" y="1663"/>
                          <a:ext cx="24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17" name="Rectangle 34"/>
          <p:cNvSpPr>
            <a:spLocks noChangeArrowheads="1"/>
          </p:cNvSpPr>
          <p:nvPr/>
        </p:nvSpPr>
        <p:spPr bwMode="auto">
          <a:xfrm>
            <a:off x="3143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6" name="Group 49"/>
          <p:cNvGrpSpPr>
            <a:grpSpLocks/>
          </p:cNvGrpSpPr>
          <p:nvPr/>
        </p:nvGrpSpPr>
        <p:grpSpPr bwMode="auto">
          <a:xfrm>
            <a:off x="766763" y="4588663"/>
            <a:ext cx="7196138" cy="431800"/>
            <a:chOff x="624" y="4069"/>
            <a:chExt cx="4533" cy="272"/>
          </a:xfrm>
        </p:grpSpPr>
        <p:graphicFrame>
          <p:nvGraphicFramePr>
            <p:cNvPr id="12296" name="Object 33"/>
            <p:cNvGraphicFramePr>
              <a:graphicFrameLocks noChangeAspect="1"/>
            </p:cNvGraphicFramePr>
            <p:nvPr>
              <p:extLst>
                <p:ext uri="{D42A27DB-BD31-4B8C-83A1-F6EECF244321}">
                  <p14:modId xmlns:p14="http://schemas.microsoft.com/office/powerpoint/2010/main" val="955026072"/>
                </p:ext>
              </p:extLst>
            </p:nvPr>
          </p:nvGraphicFramePr>
          <p:xfrm>
            <a:off x="1269" y="4069"/>
            <a:ext cx="3888" cy="272"/>
          </p:xfrm>
          <a:graphic>
            <a:graphicData uri="http://schemas.openxmlformats.org/presentationml/2006/ole">
              <mc:AlternateContent xmlns:mc="http://schemas.openxmlformats.org/markup-compatibility/2006">
                <mc:Choice xmlns:v="urn:schemas-microsoft-com:vml" Requires="v">
                  <p:oleObj spid="_x0000_s69942" r:id="rId22" imgW="2857500" imgH="203200" progId="Equation.3">
                    <p:embed/>
                  </p:oleObj>
                </mc:Choice>
                <mc:Fallback>
                  <p:oleObj r:id="rId22" imgW="2857500" imgH="203200" progId="Equation.3">
                    <p:embed/>
                    <p:pic>
                      <p:nvPicPr>
                        <p:cNvPr id="12296"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69" y="4069"/>
                          <a:ext cx="38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8" name="AutoShape 47"/>
            <p:cNvSpPr>
              <a:spLocks noChangeArrowheads="1"/>
            </p:cNvSpPr>
            <p:nvPr/>
          </p:nvSpPr>
          <p:spPr bwMode="auto">
            <a:xfrm>
              <a:off x="624" y="4079"/>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25650" name="Rectangle 50"/>
          <p:cNvSpPr>
            <a:spLocks noChangeArrowheads="1"/>
          </p:cNvSpPr>
          <p:nvPr/>
        </p:nvSpPr>
        <p:spPr bwMode="auto">
          <a:xfrm>
            <a:off x="1066800" y="4953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dirty="0">
                <a:latin typeface="Times New Roman" pitchFamily="18" charset="0"/>
              </a:rPr>
              <a:t>（</a:t>
            </a:r>
            <a:r>
              <a:rPr lang="en-US" altLang="zh-CN" sz="2400" dirty="0">
                <a:latin typeface="Times New Roman" pitchFamily="18" charset="0"/>
                <a:cs typeface="Times New Roman" pitchFamily="18" charset="0"/>
              </a:rPr>
              <a:t>3</a:t>
            </a:r>
            <a:r>
              <a:rPr lang="zh-CN" altLang="en-US" sz="2400" dirty="0">
                <a:latin typeface="Times New Roman" pitchFamily="18" charset="0"/>
              </a:rPr>
              <a:t>）变量标准化</a:t>
            </a:r>
            <a:r>
              <a:rPr lang="zh-CN" altLang="en-US" sz="2400" b="0" dirty="0"/>
              <a:t> </a:t>
            </a:r>
          </a:p>
        </p:txBody>
      </p:sp>
      <p:sp>
        <p:nvSpPr>
          <p:cNvPr id="12321" name="Rectangle 53"/>
          <p:cNvSpPr>
            <a:spLocks noChangeArrowheads="1"/>
          </p:cNvSpPr>
          <p:nvPr/>
        </p:nvSpPr>
        <p:spPr bwMode="auto">
          <a:xfrm>
            <a:off x="38909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55"/>
          <p:cNvGrpSpPr>
            <a:grpSpLocks/>
          </p:cNvGrpSpPr>
          <p:nvPr/>
        </p:nvGrpSpPr>
        <p:grpSpPr bwMode="auto">
          <a:xfrm>
            <a:off x="1933575" y="5491163"/>
            <a:ext cx="4572000" cy="390525"/>
            <a:chOff x="1248" y="3552"/>
            <a:chExt cx="2880" cy="246"/>
          </a:xfrm>
        </p:grpSpPr>
        <p:sp>
          <p:nvSpPr>
            <p:cNvPr id="12327" name="Rectangle 54"/>
            <p:cNvSpPr>
              <a:spLocks noChangeArrowheads="1"/>
            </p:cNvSpPr>
            <p:nvPr/>
          </p:nvSpPr>
          <p:spPr bwMode="auto">
            <a:xfrm>
              <a:off x="1248" y="3552"/>
              <a:ext cx="2880" cy="240"/>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2294" name="Object 52"/>
            <p:cNvGraphicFramePr>
              <a:graphicFrameLocks noChangeAspect="1"/>
            </p:cNvGraphicFramePr>
            <p:nvPr/>
          </p:nvGraphicFramePr>
          <p:xfrm>
            <a:off x="2784" y="3600"/>
            <a:ext cx="1344" cy="198"/>
          </p:xfrm>
          <a:graphic>
            <a:graphicData uri="http://schemas.openxmlformats.org/presentationml/2006/ole">
              <mc:AlternateContent xmlns:mc="http://schemas.openxmlformats.org/markup-compatibility/2006">
                <mc:Choice xmlns:v="urn:schemas-microsoft-com:vml" Requires="v">
                  <p:oleObj spid="_x0000_s69943" r:id="rId24" imgW="1358900" imgH="203200" progId="Equation.3">
                    <p:embed/>
                  </p:oleObj>
                </mc:Choice>
                <mc:Fallback>
                  <p:oleObj r:id="rId24" imgW="1358900" imgH="203200" progId="Equation.3">
                    <p:embed/>
                    <p:pic>
                      <p:nvPicPr>
                        <p:cNvPr id="12294" name="Object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4" y="3600"/>
                          <a:ext cx="1344"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51"/>
            <p:cNvGraphicFramePr>
              <a:graphicFrameLocks noChangeAspect="1"/>
            </p:cNvGraphicFramePr>
            <p:nvPr/>
          </p:nvGraphicFramePr>
          <p:xfrm>
            <a:off x="1332" y="3600"/>
            <a:ext cx="1321" cy="195"/>
          </p:xfrm>
          <a:graphic>
            <a:graphicData uri="http://schemas.openxmlformats.org/presentationml/2006/ole">
              <mc:AlternateContent xmlns:mc="http://schemas.openxmlformats.org/markup-compatibility/2006">
                <mc:Choice xmlns:v="urn:schemas-microsoft-com:vml" Requires="v">
                  <p:oleObj spid="_x0000_s69944" name="Equation" r:id="rId26" imgW="1346040" imgH="203040" progId="Equation.3">
                    <p:embed/>
                  </p:oleObj>
                </mc:Choice>
                <mc:Fallback>
                  <p:oleObj name="Equation" r:id="rId26" imgW="1346040" imgH="203040" progId="Equation.3">
                    <p:embed/>
                    <p:pic>
                      <p:nvPicPr>
                        <p:cNvPr id="12295" name="Object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32" y="3600"/>
                          <a:ext cx="1321"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23" name="Rectangle 57"/>
          <p:cNvSpPr>
            <a:spLocks noChangeArrowheads="1"/>
          </p:cNvSpPr>
          <p:nvPr/>
        </p:nvSpPr>
        <p:spPr bwMode="auto">
          <a:xfrm>
            <a:off x="31623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59"/>
          <p:cNvGrpSpPr>
            <a:grpSpLocks/>
          </p:cNvGrpSpPr>
          <p:nvPr/>
        </p:nvGrpSpPr>
        <p:grpSpPr bwMode="auto">
          <a:xfrm>
            <a:off x="1219200" y="6052587"/>
            <a:ext cx="6705600" cy="381000"/>
            <a:chOff x="1008" y="3817"/>
            <a:chExt cx="3552" cy="215"/>
          </a:xfrm>
        </p:grpSpPr>
        <p:graphicFrame>
          <p:nvGraphicFramePr>
            <p:cNvPr id="12293" name="Object 56"/>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spid="_x0000_s69945" r:id="rId28" imgW="2819400" imgH="203200" progId="Equation.3">
                    <p:embed/>
                  </p:oleObj>
                </mc:Choice>
                <mc:Fallback>
                  <p:oleObj r:id="rId28" imgW="2819400" imgH="203200" progId="Equation.3">
                    <p:embed/>
                    <p:pic>
                      <p:nvPicPr>
                        <p:cNvPr id="12293" name="Object 5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36" y="3817"/>
                          <a:ext cx="3024"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AutoShape 58"/>
            <p:cNvSpPr>
              <a:spLocks noChangeArrowheads="1"/>
            </p:cNvSpPr>
            <p:nvPr/>
          </p:nvSpPr>
          <p:spPr bwMode="auto">
            <a:xfrm>
              <a:off x="1008" y="3840"/>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12325" name="Rectangle 61"/>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Tree>
    <p:extLst>
      <p:ext uri="{BB962C8B-B14F-4D97-AF65-F5344CB8AC3E}">
        <p14:creationId xmlns:p14="http://schemas.microsoft.com/office/powerpoint/2010/main" val="147958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238C349-7696-4C8E-9B16-2B300CB83BE0}" type="slidenum">
              <a:rPr lang="ja-JP" altLang="en-US" b="0">
                <a:solidFill>
                  <a:srgbClr val="A50021"/>
                </a:solidFill>
                <a:ea typeface="ＭＳ Ｐゴシック" pitchFamily="34" charset="-128"/>
              </a:rPr>
              <a:pPr eaLnBrk="1" hangingPunct="1"/>
              <a:t>44</a:t>
            </a:fld>
            <a:endParaRPr lang="en-US" altLang="ja-JP" b="0">
              <a:solidFill>
                <a:srgbClr val="A50021"/>
              </a:solidFill>
              <a:ea typeface="ＭＳ Ｐゴシック" pitchFamily="34" charset="-128"/>
            </a:endParaRPr>
          </a:p>
        </p:txBody>
      </p:sp>
      <p:sp>
        <p:nvSpPr>
          <p:cNvPr id="26631" name="Rectangle 7"/>
          <p:cNvSpPr>
            <a:spLocks noChangeArrowheads="1"/>
          </p:cNvSpPr>
          <p:nvPr/>
        </p:nvSpPr>
        <p:spPr bwMode="auto">
          <a:xfrm>
            <a:off x="381000" y="990600"/>
            <a:ext cx="8382000" cy="5562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3321" name="Rectangle 3"/>
          <p:cNvSpPr>
            <a:spLocks noGrp="1" noChangeArrowheads="1"/>
          </p:cNvSpPr>
          <p:nvPr>
            <p:ph type="body" idx="1"/>
          </p:nvPr>
        </p:nvSpPr>
        <p:spPr>
          <a:xfrm>
            <a:off x="457200" y="1600200"/>
            <a:ext cx="7804150" cy="4937125"/>
          </a:xfrm>
        </p:spPr>
        <p:txBody>
          <a:bodyPr/>
          <a:lstStyle/>
          <a:p>
            <a:pPr marL="571500" indent="-571500" algn="just" eaLnBrk="1" hangingPunct="1">
              <a:buFont typeface="Wingdings" pitchFamily="2" charset="2"/>
              <a:buNone/>
            </a:pPr>
            <a:r>
              <a:rPr lang="en-US" altLang="zh-CN" sz="2400" b="1" dirty="0">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）消去存在量词</a:t>
            </a:r>
          </a:p>
          <a:p>
            <a:pPr marL="571500" indent="-571500" eaLnBrk="1" hangingPunct="1">
              <a:buFont typeface="Wingdings" pitchFamily="2" charset="2"/>
              <a:buNone/>
            </a:pPr>
            <a:r>
              <a:rPr lang="zh-CN" altLang="en-US" sz="2400" dirty="0"/>
              <a:t>    </a:t>
            </a:r>
            <a:r>
              <a:rPr lang="en-US" altLang="zh-CN" sz="2400" dirty="0">
                <a:latin typeface="Times New Roman" pitchFamily="18" charset="0"/>
              </a:rPr>
              <a:t>a. </a:t>
            </a:r>
            <a:r>
              <a:rPr lang="zh-CN" altLang="en-US" sz="2400" dirty="0">
                <a:latin typeface="Times New Roman" pitchFamily="18" charset="0"/>
              </a:rPr>
              <a:t>存在量词不出现在全称量词的辖域内。</a:t>
            </a:r>
          </a:p>
          <a:p>
            <a:pPr marL="571500" indent="-571500" eaLnBrk="1" hangingPunct="1">
              <a:buFont typeface="Wingdings" pitchFamily="2" charset="2"/>
              <a:buNone/>
            </a:pPr>
            <a:r>
              <a:rPr lang="zh-CN" altLang="en-US" sz="2400" dirty="0">
                <a:latin typeface="Times New Roman" pitchFamily="18" charset="0"/>
              </a:rPr>
              <a:t>    </a:t>
            </a:r>
            <a:r>
              <a:rPr lang="en-US" altLang="zh-CN" sz="2400" dirty="0">
                <a:latin typeface="Times New Roman" pitchFamily="18" charset="0"/>
              </a:rPr>
              <a:t>b. </a:t>
            </a:r>
            <a:r>
              <a:rPr lang="zh-CN" altLang="en-US" sz="2400" dirty="0">
                <a:latin typeface="Times New Roman" pitchFamily="18" charset="0"/>
              </a:rPr>
              <a:t>存在量词出现</a:t>
            </a:r>
            <a:r>
              <a:rPr lang="zh-CN" altLang="en-US" sz="2400" dirty="0"/>
              <a:t>在一个或者多个全称量词的辖域内。</a:t>
            </a:r>
          </a:p>
        </p:txBody>
      </p:sp>
      <p:sp>
        <p:nvSpPr>
          <p:cNvPr id="13323" name="Rectangle 9"/>
          <p:cNvSpPr>
            <a:spLocks noChangeArrowheads="1"/>
          </p:cNvSpPr>
          <p:nvPr/>
        </p:nvSpPr>
        <p:spPr bwMode="auto">
          <a:xfrm>
            <a:off x="3276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24" name="Rectangle 11"/>
          <p:cNvSpPr>
            <a:spLocks noChangeArrowheads="1"/>
          </p:cNvSpPr>
          <p:nvPr/>
        </p:nvSpPr>
        <p:spPr bwMode="auto">
          <a:xfrm>
            <a:off x="3948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32"/>
          <p:cNvGrpSpPr>
            <a:grpSpLocks/>
          </p:cNvGrpSpPr>
          <p:nvPr/>
        </p:nvGrpSpPr>
        <p:grpSpPr bwMode="auto">
          <a:xfrm>
            <a:off x="976226" y="3500658"/>
            <a:ext cx="7426325" cy="2286000"/>
            <a:chOff x="576" y="1776"/>
            <a:chExt cx="4678" cy="1440"/>
          </a:xfrm>
        </p:grpSpPr>
        <p:grpSp>
          <p:nvGrpSpPr>
            <p:cNvPr id="13332" name="Group 30"/>
            <p:cNvGrpSpPr>
              <a:grpSpLocks/>
            </p:cNvGrpSpPr>
            <p:nvPr/>
          </p:nvGrpSpPr>
          <p:grpSpPr bwMode="auto">
            <a:xfrm>
              <a:off x="576" y="1776"/>
              <a:ext cx="4630" cy="1440"/>
              <a:chOff x="842" y="1728"/>
              <a:chExt cx="4630" cy="1440"/>
            </a:xfrm>
          </p:grpSpPr>
          <p:sp>
            <p:nvSpPr>
              <p:cNvPr id="13334" name="Rectangle 15"/>
              <p:cNvSpPr>
                <a:spLocks noChangeArrowheads="1"/>
              </p:cNvSpPr>
              <p:nvPr/>
            </p:nvSpPr>
            <p:spPr bwMode="auto">
              <a:xfrm>
                <a:off x="842" y="1728"/>
                <a:ext cx="4630" cy="1440"/>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3315" name="Object 8"/>
              <p:cNvGraphicFramePr>
                <a:graphicFrameLocks noChangeAspect="1"/>
              </p:cNvGraphicFramePr>
              <p:nvPr>
                <p:extLst>
                  <p:ext uri="{D42A27DB-BD31-4B8C-83A1-F6EECF244321}">
                    <p14:modId xmlns:p14="http://schemas.microsoft.com/office/powerpoint/2010/main" val="2305940928"/>
                  </p:ext>
                </p:extLst>
              </p:nvPr>
            </p:nvGraphicFramePr>
            <p:xfrm>
              <a:off x="890" y="1755"/>
              <a:ext cx="4246" cy="837"/>
            </p:xfrm>
            <a:graphic>
              <a:graphicData uri="http://schemas.openxmlformats.org/presentationml/2006/ole">
                <mc:AlternateContent xmlns:mc="http://schemas.openxmlformats.org/markup-compatibility/2006">
                  <mc:Choice xmlns:v="urn:schemas-microsoft-com:vml" Requires="v">
                    <p:oleObj spid="_x0000_s47389" name="公式" r:id="rId3" imgW="3238200" imgH="685800" progId="Equation.3">
                      <p:embed/>
                    </p:oleObj>
                  </mc:Choice>
                  <mc:Fallback>
                    <p:oleObj name="公式" r:id="rId3" imgW="32382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 y="1755"/>
                            <a:ext cx="4246" cy="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0"/>
              <p:cNvGraphicFramePr>
                <a:graphicFrameLocks noChangeAspect="1"/>
              </p:cNvGraphicFramePr>
              <p:nvPr/>
            </p:nvGraphicFramePr>
            <p:xfrm>
              <a:off x="3228" y="2309"/>
              <a:ext cx="1505" cy="283"/>
            </p:xfrm>
            <a:graphic>
              <a:graphicData uri="http://schemas.openxmlformats.org/presentationml/2006/ole">
                <mc:AlternateContent xmlns:mc="http://schemas.openxmlformats.org/markup-compatibility/2006">
                  <mc:Choice xmlns:v="urn:schemas-microsoft-com:vml" Requires="v">
                    <p:oleObj spid="_x0000_s47390" name="公式" r:id="rId5" imgW="1206360" imgH="228600" progId="Equation.3">
                      <p:embed/>
                    </p:oleObj>
                  </mc:Choice>
                  <mc:Fallback>
                    <p:oleObj name="公式" r:id="rId5" imgW="12063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 y="2309"/>
                            <a:ext cx="1505"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33" name="Rectangle 14"/>
            <p:cNvSpPr>
              <a:spLocks noChangeArrowheads="1"/>
            </p:cNvSpPr>
            <p:nvPr/>
          </p:nvSpPr>
          <p:spPr bwMode="auto">
            <a:xfrm>
              <a:off x="624" y="2688"/>
              <a:ext cx="463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b="0" dirty="0" err="1">
                  <a:latin typeface="Times New Roman" pitchFamily="18" charset="0"/>
                </a:rPr>
                <a:t>Skolem</a:t>
              </a:r>
              <a:r>
                <a:rPr lang="zh-CN" altLang="en-US" sz="2400" b="0" dirty="0">
                  <a:latin typeface="Times New Roman" pitchFamily="18" charset="0"/>
                </a:rPr>
                <a:t>化：用</a:t>
              </a:r>
              <a:r>
                <a:rPr lang="en-US" altLang="zh-CN" sz="2400" b="0" dirty="0" err="1">
                  <a:latin typeface="Times New Roman" pitchFamily="18" charset="0"/>
                </a:rPr>
                <a:t>Skolem</a:t>
              </a:r>
              <a:r>
                <a:rPr lang="zh-CN" altLang="en-US" sz="2400" b="0" dirty="0">
                  <a:latin typeface="Times New Roman" pitchFamily="18" charset="0"/>
                </a:rPr>
                <a:t>函数代替每个存在量词量化的变量的过程。</a:t>
              </a:r>
              <a:r>
                <a:rPr lang="zh-CN" altLang="en-US" sz="1100" b="0" dirty="0">
                  <a:latin typeface="Times New Roman" pitchFamily="18" charset="0"/>
                </a:rPr>
                <a:t> </a:t>
              </a:r>
            </a:p>
          </p:txBody>
        </p:sp>
      </p:grpSp>
      <p:sp>
        <p:nvSpPr>
          <p:cNvPr id="13326" name="Rectangle 18"/>
          <p:cNvSpPr>
            <a:spLocks noChangeArrowheads="1"/>
          </p:cNvSpPr>
          <p:nvPr/>
        </p:nvSpPr>
        <p:spPr bwMode="auto">
          <a:xfrm>
            <a:off x="31099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29" name="Rectangle 28"/>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3.3  </a:t>
            </a:r>
            <a:r>
              <a:rPr lang="zh-CN" altLang="en-US" sz="3600" b="0" dirty="0">
                <a:latin typeface="Times New Roman" pitchFamily="18" charset="0"/>
                <a:ea typeface="黑体" pitchFamily="2" charset="-122"/>
              </a:rPr>
              <a:t>谓词公式化为子句集的方法</a:t>
            </a:r>
          </a:p>
        </p:txBody>
      </p:sp>
      <p:grpSp>
        <p:nvGrpSpPr>
          <p:cNvPr id="13330" name="Group 33"/>
          <p:cNvGrpSpPr>
            <a:grpSpLocks/>
          </p:cNvGrpSpPr>
          <p:nvPr/>
        </p:nvGrpSpPr>
        <p:grpSpPr bwMode="auto">
          <a:xfrm>
            <a:off x="838200" y="1143000"/>
            <a:ext cx="6705600" cy="381000"/>
            <a:chOff x="1008" y="3817"/>
            <a:chExt cx="3552" cy="215"/>
          </a:xfrm>
        </p:grpSpPr>
        <p:graphicFrame>
          <p:nvGraphicFramePr>
            <p:cNvPr id="13314" name="Object 34"/>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spid="_x0000_s47391" r:id="rId7" imgW="2819400" imgH="203200" progId="Equation.3">
                    <p:embed/>
                  </p:oleObj>
                </mc:Choice>
                <mc:Fallback>
                  <p:oleObj r:id="rId7" imgW="28194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3817"/>
                          <a:ext cx="3024"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AutoShape 35"/>
            <p:cNvSpPr>
              <a:spLocks noChangeArrowheads="1"/>
            </p:cNvSpPr>
            <p:nvPr/>
          </p:nvSpPr>
          <p:spPr bwMode="auto">
            <a:xfrm>
              <a:off x="1008" y="3840"/>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190789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238C349-7696-4C8E-9B16-2B300CB83BE0}" type="slidenum">
              <a:rPr lang="ja-JP" altLang="en-US" b="0">
                <a:solidFill>
                  <a:srgbClr val="A50021"/>
                </a:solidFill>
                <a:ea typeface="ＭＳ Ｐゴシック" pitchFamily="34" charset="-128"/>
              </a:rPr>
              <a:pPr eaLnBrk="1" hangingPunct="1"/>
              <a:t>45</a:t>
            </a:fld>
            <a:endParaRPr lang="en-US" altLang="ja-JP" b="0">
              <a:solidFill>
                <a:srgbClr val="A50021"/>
              </a:solidFill>
              <a:ea typeface="ＭＳ Ｐゴシック" pitchFamily="34" charset="-128"/>
            </a:endParaRPr>
          </a:p>
        </p:txBody>
      </p:sp>
      <p:sp>
        <p:nvSpPr>
          <p:cNvPr id="26631" name="Rectangle 7"/>
          <p:cNvSpPr>
            <a:spLocks noChangeArrowheads="1"/>
          </p:cNvSpPr>
          <p:nvPr/>
        </p:nvSpPr>
        <p:spPr bwMode="auto">
          <a:xfrm>
            <a:off x="381000" y="990600"/>
            <a:ext cx="8382000" cy="5562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3321" name="Rectangle 3"/>
          <p:cNvSpPr>
            <a:spLocks noGrp="1" noChangeArrowheads="1"/>
          </p:cNvSpPr>
          <p:nvPr>
            <p:ph type="body" idx="1"/>
          </p:nvPr>
        </p:nvSpPr>
        <p:spPr>
          <a:xfrm>
            <a:off x="457200" y="1600200"/>
            <a:ext cx="7804150" cy="4937125"/>
          </a:xfrm>
        </p:spPr>
        <p:txBody>
          <a:bodyPr/>
          <a:lstStyle/>
          <a:p>
            <a:pPr marL="571500" indent="-571500" algn="just" eaLnBrk="1" hangingPunct="1">
              <a:buFont typeface="Wingdings" pitchFamily="2" charset="2"/>
              <a:buNone/>
            </a:pPr>
            <a:r>
              <a:rPr lang="en-US" altLang="zh-CN" sz="2400" b="1" dirty="0">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）消去存在量词</a:t>
            </a:r>
          </a:p>
          <a:p>
            <a:pPr marL="571500" indent="-571500" eaLnBrk="1" hangingPunct="1">
              <a:buFont typeface="Wingdings" pitchFamily="2" charset="2"/>
              <a:buNone/>
            </a:pPr>
            <a:r>
              <a:rPr lang="zh-CN" altLang="en-US" sz="2400" dirty="0"/>
              <a:t>    </a:t>
            </a:r>
            <a:r>
              <a:rPr lang="en-US" altLang="zh-CN" sz="2400" dirty="0">
                <a:latin typeface="Times New Roman" pitchFamily="18" charset="0"/>
              </a:rPr>
              <a:t>a. </a:t>
            </a:r>
            <a:r>
              <a:rPr lang="zh-CN" altLang="en-US" sz="2400" dirty="0">
                <a:latin typeface="Times New Roman" pitchFamily="18" charset="0"/>
              </a:rPr>
              <a:t>存在量词不出现在全称量词的辖域内。</a:t>
            </a:r>
          </a:p>
          <a:p>
            <a:pPr marL="571500" indent="-571500" eaLnBrk="1" hangingPunct="1">
              <a:buFont typeface="Wingdings" pitchFamily="2" charset="2"/>
              <a:buNone/>
            </a:pPr>
            <a:r>
              <a:rPr lang="zh-CN" altLang="en-US" sz="2400" dirty="0">
                <a:latin typeface="Times New Roman" pitchFamily="18" charset="0"/>
              </a:rPr>
              <a:t>    </a:t>
            </a:r>
            <a:r>
              <a:rPr lang="en-US" altLang="zh-CN" sz="2400" dirty="0">
                <a:latin typeface="Times New Roman" pitchFamily="18" charset="0"/>
              </a:rPr>
              <a:t>b. </a:t>
            </a:r>
            <a:r>
              <a:rPr lang="zh-CN" altLang="en-US" sz="2400" dirty="0">
                <a:latin typeface="Times New Roman" pitchFamily="18" charset="0"/>
              </a:rPr>
              <a:t>存在量词出现</a:t>
            </a:r>
            <a:r>
              <a:rPr lang="zh-CN" altLang="en-US" sz="2400" dirty="0"/>
              <a:t>在一个或者多个全称量词的辖域内。</a:t>
            </a:r>
          </a:p>
        </p:txBody>
      </p:sp>
      <p:grpSp>
        <p:nvGrpSpPr>
          <p:cNvPr id="2" name="Group 23"/>
          <p:cNvGrpSpPr>
            <a:grpSpLocks/>
          </p:cNvGrpSpPr>
          <p:nvPr/>
        </p:nvGrpSpPr>
        <p:grpSpPr bwMode="auto">
          <a:xfrm>
            <a:off x="838200" y="3182938"/>
            <a:ext cx="6632575" cy="931862"/>
            <a:chOff x="615" y="3253"/>
            <a:chExt cx="4178" cy="587"/>
          </a:xfrm>
        </p:grpSpPr>
        <p:grpSp>
          <p:nvGrpSpPr>
            <p:cNvPr id="13335" name="Group 21"/>
            <p:cNvGrpSpPr>
              <a:grpSpLocks/>
            </p:cNvGrpSpPr>
            <p:nvPr/>
          </p:nvGrpSpPr>
          <p:grpSpPr bwMode="auto">
            <a:xfrm>
              <a:off x="615" y="3596"/>
              <a:ext cx="4178" cy="244"/>
              <a:chOff x="1008" y="3548"/>
              <a:chExt cx="4178" cy="244"/>
            </a:xfrm>
          </p:grpSpPr>
          <p:graphicFrame>
            <p:nvGraphicFramePr>
              <p:cNvPr id="13318" name="Object 17"/>
              <p:cNvGraphicFramePr>
                <a:graphicFrameLocks noChangeAspect="1"/>
              </p:cNvGraphicFramePr>
              <p:nvPr/>
            </p:nvGraphicFramePr>
            <p:xfrm>
              <a:off x="1639" y="3548"/>
              <a:ext cx="3547" cy="244"/>
            </p:xfrm>
            <a:graphic>
              <a:graphicData uri="http://schemas.openxmlformats.org/presentationml/2006/ole">
                <mc:AlternateContent xmlns:mc="http://schemas.openxmlformats.org/markup-compatibility/2006">
                  <mc:Choice xmlns:v="urn:schemas-microsoft-com:vml" Requires="v">
                    <p:oleObj spid="_x0000_s70676" name="公式" r:id="rId3" imgW="2908080" imgH="203040" progId="Equation.3">
                      <p:embed/>
                    </p:oleObj>
                  </mc:Choice>
                  <mc:Fallback>
                    <p:oleObj name="公式" r:id="rId3" imgW="2908080" imgH="203040" progId="Equation.3">
                      <p:embed/>
                      <p:pic>
                        <p:nvPicPr>
                          <p:cNvPr id="1331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 y="3548"/>
                            <a:ext cx="3547"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6" name="AutoShape 19"/>
              <p:cNvSpPr>
                <a:spLocks noChangeArrowheads="1"/>
              </p:cNvSpPr>
              <p:nvPr/>
            </p:nvSpPr>
            <p:spPr bwMode="auto">
              <a:xfrm>
                <a:off x="1008" y="3600"/>
                <a:ext cx="576" cy="144"/>
              </a:xfrm>
              <a:prstGeom prst="leftRightArrow">
                <a:avLst>
                  <a:gd name="adj1" fmla="val 50000"/>
                  <a:gd name="adj2" fmla="val 8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aphicFrame>
          <p:nvGraphicFramePr>
            <p:cNvPr id="13317" name="Object 22"/>
            <p:cNvGraphicFramePr>
              <a:graphicFrameLocks noChangeAspect="1"/>
            </p:cNvGraphicFramePr>
            <p:nvPr/>
          </p:nvGraphicFramePr>
          <p:xfrm>
            <a:off x="672" y="3253"/>
            <a:ext cx="615" cy="428"/>
          </p:xfrm>
          <a:graphic>
            <a:graphicData uri="http://schemas.openxmlformats.org/presentationml/2006/ole">
              <mc:AlternateContent xmlns:mc="http://schemas.openxmlformats.org/markup-compatibility/2006">
                <mc:Choice xmlns:v="urn:schemas-microsoft-com:vml" Requires="v">
                  <p:oleObj spid="_x0000_s70677" name="Equation" r:id="rId5" imgW="622080" imgH="431640" progId="Equation.3">
                    <p:embed/>
                  </p:oleObj>
                </mc:Choice>
                <mc:Fallback>
                  <p:oleObj name="Equation" r:id="rId5" imgW="622080" imgH="431640" progId="Equation.3">
                    <p:embed/>
                    <p:pic>
                      <p:nvPicPr>
                        <p:cNvPr id="13317"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3253"/>
                          <a:ext cx="61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23" name="Rectangle 9"/>
          <p:cNvSpPr>
            <a:spLocks noChangeArrowheads="1"/>
          </p:cNvSpPr>
          <p:nvPr/>
        </p:nvSpPr>
        <p:spPr bwMode="auto">
          <a:xfrm>
            <a:off x="3276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24" name="Rectangle 11"/>
          <p:cNvSpPr>
            <a:spLocks noChangeArrowheads="1"/>
          </p:cNvSpPr>
          <p:nvPr/>
        </p:nvSpPr>
        <p:spPr bwMode="auto">
          <a:xfrm>
            <a:off x="3948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26" name="Rectangle 18"/>
          <p:cNvSpPr>
            <a:spLocks noChangeArrowheads="1"/>
          </p:cNvSpPr>
          <p:nvPr/>
        </p:nvSpPr>
        <p:spPr bwMode="auto">
          <a:xfrm>
            <a:off x="31099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48" name="Rectangle 24"/>
          <p:cNvSpPr>
            <a:spLocks noChangeArrowheads="1"/>
          </p:cNvSpPr>
          <p:nvPr/>
        </p:nvSpPr>
        <p:spPr bwMode="auto">
          <a:xfrm>
            <a:off x="603250" y="4213225"/>
            <a:ext cx="34766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40000"/>
              </a:spcBef>
              <a:buClr>
                <a:schemeClr val="accent2"/>
              </a:buClr>
              <a:buFont typeface="Wingdings" pitchFamily="2" charset="2"/>
              <a:buNone/>
            </a:pPr>
            <a:r>
              <a:rPr lang="zh-CN" altLang="en-US" sz="2400">
                <a:latin typeface="Times New Roman" pitchFamily="18" charset="0"/>
              </a:rPr>
              <a:t>（</a:t>
            </a:r>
            <a:r>
              <a:rPr lang="en-US" altLang="zh-CN" sz="2400">
                <a:latin typeface="Times New Roman" pitchFamily="18" charset="0"/>
              </a:rPr>
              <a:t>5</a:t>
            </a:r>
            <a:r>
              <a:rPr lang="zh-CN" altLang="en-US" sz="2400">
                <a:latin typeface="Times New Roman" pitchFamily="18" charset="0"/>
              </a:rPr>
              <a:t>）化为前束形</a:t>
            </a:r>
          </a:p>
          <a:p>
            <a:pPr eaLnBrk="1" hangingPunct="1">
              <a:lnSpc>
                <a:spcPct val="100000"/>
              </a:lnSpc>
              <a:spcBef>
                <a:spcPct val="40000"/>
              </a:spcBef>
              <a:buClr>
                <a:schemeClr val="accent2"/>
              </a:buClr>
              <a:buFont typeface="Wingdings" pitchFamily="2" charset="2"/>
              <a:buNone/>
            </a:pPr>
            <a:r>
              <a:rPr lang="zh-CN" altLang="en-US" sz="2400" b="0"/>
              <a:t>  前束形</a:t>
            </a:r>
            <a:r>
              <a:rPr lang="en-US" altLang="zh-CN" sz="2400" b="0"/>
              <a:t>=</a:t>
            </a:r>
            <a:r>
              <a:rPr lang="zh-CN" altLang="en-US" sz="2400" b="0"/>
              <a:t>（前缀）</a:t>
            </a:r>
            <a:r>
              <a:rPr lang="en-US" altLang="zh-CN" sz="2400" b="0"/>
              <a:t>{</a:t>
            </a:r>
            <a:r>
              <a:rPr lang="zh-CN" altLang="en-US" sz="2400" b="0"/>
              <a:t>母式</a:t>
            </a:r>
            <a:r>
              <a:rPr lang="en-US" altLang="zh-CN" sz="2400" b="0"/>
              <a:t>}</a:t>
            </a:r>
          </a:p>
        </p:txBody>
      </p:sp>
      <p:sp>
        <p:nvSpPr>
          <p:cNvPr id="26650" name="AutoShape 26"/>
          <p:cNvSpPr>
            <a:spLocks/>
          </p:cNvSpPr>
          <p:nvPr/>
        </p:nvSpPr>
        <p:spPr bwMode="auto">
          <a:xfrm>
            <a:off x="1803400" y="5449888"/>
            <a:ext cx="4673600" cy="909637"/>
          </a:xfrm>
          <a:prstGeom prst="accentCallout2">
            <a:avLst>
              <a:gd name="adj1" fmla="val 12565"/>
              <a:gd name="adj2" fmla="val -1630"/>
              <a:gd name="adj3" fmla="val 12565"/>
              <a:gd name="adj4" fmla="val -6352"/>
              <a:gd name="adj5" fmla="val -33681"/>
              <a:gd name="adj6" fmla="val -11245"/>
            </a:avLst>
          </a:prstGeom>
          <a:gradFill rotWithShape="1">
            <a:gsLst>
              <a:gs pos="0">
                <a:schemeClr val="bg1"/>
              </a:gs>
              <a:gs pos="100000">
                <a:schemeClr val="accent1"/>
              </a:gs>
            </a:gsLst>
            <a:path path="shape">
              <a:fillToRect l="50000" t="50000" r="50000" b="50000"/>
            </a:path>
          </a:gradFill>
          <a:ln w="9525">
            <a:solidFill>
              <a:schemeClr val="tx1"/>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pPr>
            <a:r>
              <a:rPr lang="zh-CN" altLang="en-US" sz="2400" b="0">
                <a:latin typeface="宋体" pitchFamily="2" charset="-122"/>
              </a:rPr>
              <a:t>（前缀）：全称量词串。</a:t>
            </a:r>
          </a:p>
          <a:p>
            <a:pPr algn="just" eaLnBrk="1" hangingPunct="1">
              <a:lnSpc>
                <a:spcPct val="100000"/>
              </a:lnSpc>
            </a:pPr>
            <a:r>
              <a:rPr lang="zh-CN" altLang="en-US" sz="2400" b="0">
                <a:latin typeface="Times New Roman" pitchFamily="18" charset="0"/>
                <a:cs typeface="Times New Roman" pitchFamily="18" charset="0"/>
              </a:rPr>
              <a:t>  </a:t>
            </a:r>
            <a:r>
              <a:rPr lang="en-US" altLang="zh-CN" sz="2400" b="0">
                <a:latin typeface="Times New Roman" pitchFamily="18" charset="0"/>
                <a:cs typeface="Times New Roman" pitchFamily="18" charset="0"/>
              </a:rPr>
              <a:t>{</a:t>
            </a:r>
            <a:r>
              <a:rPr lang="zh-CN" altLang="en-US" sz="2400" b="0">
                <a:latin typeface="宋体" pitchFamily="2" charset="-122"/>
              </a:rPr>
              <a:t>母式</a:t>
            </a:r>
            <a:r>
              <a:rPr lang="en-US" altLang="zh-CN" sz="2400" b="0">
                <a:latin typeface="Times New Roman" pitchFamily="18" charset="0"/>
                <a:cs typeface="Times New Roman" pitchFamily="18" charset="0"/>
              </a:rPr>
              <a:t>}</a:t>
            </a:r>
            <a:r>
              <a:rPr lang="zh-CN" altLang="en-US" sz="2400" b="0">
                <a:latin typeface="宋体" pitchFamily="2" charset="-122"/>
              </a:rPr>
              <a:t>：不含量词的谓词公式。</a:t>
            </a:r>
            <a:r>
              <a:rPr lang="zh-CN" altLang="en-US" b="0"/>
              <a:t> </a:t>
            </a:r>
          </a:p>
        </p:txBody>
      </p:sp>
      <p:sp>
        <p:nvSpPr>
          <p:cNvPr id="13329" name="Rectangle 28"/>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3.3  </a:t>
            </a:r>
            <a:r>
              <a:rPr lang="zh-CN" altLang="en-US" sz="3600" b="0" dirty="0">
                <a:latin typeface="Times New Roman" pitchFamily="18" charset="0"/>
                <a:ea typeface="黑体" pitchFamily="2" charset="-122"/>
              </a:rPr>
              <a:t>谓词公式化为子句集的方法</a:t>
            </a:r>
          </a:p>
        </p:txBody>
      </p:sp>
      <p:grpSp>
        <p:nvGrpSpPr>
          <p:cNvPr id="13330" name="Group 33"/>
          <p:cNvGrpSpPr>
            <a:grpSpLocks/>
          </p:cNvGrpSpPr>
          <p:nvPr/>
        </p:nvGrpSpPr>
        <p:grpSpPr bwMode="auto">
          <a:xfrm>
            <a:off x="838200" y="1143000"/>
            <a:ext cx="6705600" cy="381000"/>
            <a:chOff x="1008" y="3817"/>
            <a:chExt cx="3552" cy="215"/>
          </a:xfrm>
        </p:grpSpPr>
        <p:graphicFrame>
          <p:nvGraphicFramePr>
            <p:cNvPr id="13314" name="Object 34"/>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spid="_x0000_s70678" r:id="rId7" imgW="2819400" imgH="203200" progId="Equation.3">
                    <p:embed/>
                  </p:oleObj>
                </mc:Choice>
                <mc:Fallback>
                  <p:oleObj r:id="rId7" imgW="2819400" imgH="203200" progId="Equation.3">
                    <p:embed/>
                    <p:pic>
                      <p:nvPicPr>
                        <p:cNvPr id="13314"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3817"/>
                          <a:ext cx="3024"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AutoShape 35"/>
            <p:cNvSpPr>
              <a:spLocks noChangeArrowheads="1"/>
            </p:cNvSpPr>
            <p:nvPr/>
          </p:nvSpPr>
          <p:spPr bwMode="auto">
            <a:xfrm>
              <a:off x="1008" y="3840"/>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108516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48"/>
                                        </p:tgtEl>
                                        <p:attrNameLst>
                                          <p:attrName>style.visibility</p:attrName>
                                        </p:attrNameLst>
                                      </p:cBhvr>
                                      <p:to>
                                        <p:strVal val="visible"/>
                                      </p:to>
                                    </p:set>
                                    <p:anim calcmode="lin" valueType="num">
                                      <p:cBhvr additive="base">
                                        <p:cTn id="13" dur="500" fill="hold"/>
                                        <p:tgtEl>
                                          <p:spTgt spid="26648"/>
                                        </p:tgtEl>
                                        <p:attrNameLst>
                                          <p:attrName>ppt_x</p:attrName>
                                        </p:attrNameLst>
                                      </p:cBhvr>
                                      <p:tavLst>
                                        <p:tav tm="0">
                                          <p:val>
                                            <p:strVal val="0-#ppt_w/2"/>
                                          </p:val>
                                        </p:tav>
                                        <p:tav tm="100000">
                                          <p:val>
                                            <p:strVal val="#ppt_x"/>
                                          </p:val>
                                        </p:tav>
                                      </p:tavLst>
                                    </p:anim>
                                    <p:anim calcmode="lin" valueType="num">
                                      <p:cBhvr additive="base">
                                        <p:cTn id="14" dur="500" fill="hold"/>
                                        <p:tgtEl>
                                          <p:spTgt spid="2664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6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utoUpdateAnimBg="0"/>
      <p:bldP spid="2665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DF17432A-139F-4E96-96CB-002EBC7093F2}" type="slidenum">
              <a:rPr lang="ja-JP" altLang="en-US" b="0">
                <a:solidFill>
                  <a:srgbClr val="A50021"/>
                </a:solidFill>
                <a:ea typeface="ＭＳ Ｐゴシック" pitchFamily="34" charset="-128"/>
              </a:rPr>
              <a:pPr eaLnBrk="1" hangingPunct="1"/>
              <a:t>46</a:t>
            </a:fld>
            <a:endParaRPr lang="en-US" altLang="ja-JP" b="0">
              <a:solidFill>
                <a:srgbClr val="A50021"/>
              </a:solidFill>
              <a:ea typeface="ＭＳ Ｐゴシック" pitchFamily="34" charset="-128"/>
            </a:endParaRPr>
          </a:p>
        </p:txBody>
      </p:sp>
      <p:sp>
        <p:nvSpPr>
          <p:cNvPr id="82983" name="Rectangle 39"/>
          <p:cNvSpPr>
            <a:spLocks noChangeArrowheads="1"/>
          </p:cNvSpPr>
          <p:nvPr/>
        </p:nvSpPr>
        <p:spPr bwMode="auto">
          <a:xfrm>
            <a:off x="304800" y="914400"/>
            <a:ext cx="8534400" cy="53340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4347" name="Rectangle 3"/>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3.3  </a:t>
            </a:r>
            <a:r>
              <a:rPr lang="zh-CN" altLang="en-US" sz="3600" b="0" dirty="0">
                <a:latin typeface="Times New Roman" pitchFamily="18" charset="0"/>
                <a:ea typeface="黑体" pitchFamily="2" charset="-122"/>
              </a:rPr>
              <a:t>谓词公式化为子句集的方法</a:t>
            </a:r>
          </a:p>
        </p:txBody>
      </p:sp>
      <p:sp>
        <p:nvSpPr>
          <p:cNvPr id="14348" name="Rectangle 4"/>
          <p:cNvSpPr>
            <a:spLocks noGrp="1" noChangeArrowheads="1"/>
          </p:cNvSpPr>
          <p:nvPr>
            <p:ph type="body" idx="1"/>
          </p:nvPr>
        </p:nvSpPr>
        <p:spPr>
          <a:xfrm>
            <a:off x="152400" y="984250"/>
            <a:ext cx="8642350" cy="1606550"/>
          </a:xfrm>
        </p:spPr>
        <p:txBody>
          <a:bodyPr/>
          <a:lstStyle/>
          <a:p>
            <a:pPr eaLnBrk="1" hangingPunct="1">
              <a:buFont typeface="Wingdings" pitchFamily="2" charset="2"/>
              <a:buNone/>
            </a:pPr>
            <a:r>
              <a:rPr lang="zh-CN" altLang="en-US" sz="2400" b="1">
                <a:latin typeface="Times New Roman" pitchFamily="18" charset="0"/>
              </a:rPr>
              <a:t>（</a:t>
            </a:r>
            <a:r>
              <a:rPr lang="en-US" altLang="zh-CN" sz="2400" b="1">
                <a:latin typeface="Times New Roman" pitchFamily="18" charset="0"/>
              </a:rPr>
              <a:t>6</a:t>
            </a:r>
            <a:r>
              <a:rPr lang="zh-CN" altLang="en-US" sz="2400" b="1">
                <a:latin typeface="Times New Roman" pitchFamily="18" charset="0"/>
              </a:rPr>
              <a:t>）化为 </a:t>
            </a:r>
            <a:r>
              <a:rPr lang="en-US" altLang="zh-CN" sz="2400" b="1">
                <a:solidFill>
                  <a:schemeClr val="accent2"/>
                </a:solidFill>
                <a:latin typeface="Times New Roman" pitchFamily="18" charset="0"/>
              </a:rPr>
              <a:t>Skolem </a:t>
            </a:r>
            <a:r>
              <a:rPr lang="zh-CN" altLang="en-US" sz="2400" b="1">
                <a:solidFill>
                  <a:schemeClr val="accent2"/>
                </a:solidFill>
                <a:latin typeface="Times New Roman" pitchFamily="18" charset="0"/>
              </a:rPr>
              <a:t>标准形</a:t>
            </a:r>
            <a:r>
              <a:rPr lang="zh-CN" altLang="en-US" sz="2400" b="1"/>
              <a:t> </a:t>
            </a:r>
          </a:p>
        </p:txBody>
      </p:sp>
      <p:sp>
        <p:nvSpPr>
          <p:cNvPr id="14349" name="Rectangle 7"/>
          <p:cNvSpPr>
            <a:spLocks noChangeArrowheads="1"/>
          </p:cNvSpPr>
          <p:nvPr/>
        </p:nvSpPr>
        <p:spPr bwMode="auto">
          <a:xfrm>
            <a:off x="38719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2"/>
          <p:cNvGrpSpPr>
            <a:grpSpLocks/>
          </p:cNvGrpSpPr>
          <p:nvPr/>
        </p:nvGrpSpPr>
        <p:grpSpPr bwMode="auto">
          <a:xfrm>
            <a:off x="3355975" y="1385592"/>
            <a:ext cx="5461000" cy="1235075"/>
            <a:chOff x="2032" y="960"/>
            <a:chExt cx="3440" cy="778"/>
          </a:xfrm>
        </p:grpSpPr>
        <p:sp>
          <p:nvSpPr>
            <p:cNvPr id="82955" name="AutoShape 11"/>
            <p:cNvSpPr>
              <a:spLocks/>
            </p:cNvSpPr>
            <p:nvPr/>
          </p:nvSpPr>
          <p:spPr bwMode="auto">
            <a:xfrm>
              <a:off x="2032" y="960"/>
              <a:ext cx="3440" cy="768"/>
            </a:xfrm>
            <a:prstGeom prst="borderCallout2">
              <a:avLst>
                <a:gd name="adj1" fmla="val 9375"/>
                <a:gd name="adj2" fmla="val -1394"/>
                <a:gd name="adj3" fmla="val 9375"/>
                <a:gd name="adj4" fmla="val -6745"/>
                <a:gd name="adj5" fmla="val -11847"/>
                <a:gd name="adj6" fmla="val -12296"/>
              </a:avLst>
            </a:prstGeom>
            <a:gradFill rotWithShape="0">
              <a:gsLst>
                <a:gs pos="0">
                  <a:schemeClr val="bg1"/>
                </a:gs>
                <a:gs pos="50000">
                  <a:schemeClr val="accent1"/>
                </a:gs>
                <a:gs pos="100000">
                  <a:schemeClr val="bg1"/>
                </a:gs>
              </a:gsLst>
              <a:lin ang="5400000" scaled="1"/>
            </a:gradFill>
            <a:ln w="9525">
              <a:solidFill>
                <a:schemeClr val="tx1"/>
              </a:solidFill>
              <a:miter lim="800000"/>
              <a:headEnd/>
              <a:tailEnd/>
            </a:ln>
            <a:effectLst/>
          </p:spPr>
          <p:txBody>
            <a:bodyPr/>
            <a:lstStyle/>
            <a:p>
              <a:pPr algn="ctr">
                <a:lnSpc>
                  <a:spcPct val="100000"/>
                </a:lnSpc>
                <a:defRPr/>
              </a:pPr>
              <a:endParaRPr lang="zh-CN" altLang="zh-CN" b="0"/>
            </a:p>
          </p:txBody>
        </p:sp>
        <p:grpSp>
          <p:nvGrpSpPr>
            <p:cNvPr id="14370" name="Group 10"/>
            <p:cNvGrpSpPr>
              <a:grpSpLocks/>
            </p:cNvGrpSpPr>
            <p:nvPr/>
          </p:nvGrpSpPr>
          <p:grpSpPr bwMode="auto">
            <a:xfrm>
              <a:off x="2256" y="980"/>
              <a:ext cx="3120" cy="758"/>
              <a:chOff x="2448" y="576"/>
              <a:chExt cx="3120" cy="758"/>
            </a:xfrm>
          </p:grpSpPr>
          <p:sp>
            <p:nvSpPr>
              <p:cNvPr id="14371" name="Rectangle 9"/>
              <p:cNvSpPr>
                <a:spLocks noChangeArrowheads="1"/>
              </p:cNvSpPr>
              <p:nvPr/>
            </p:nvSpPr>
            <p:spPr bwMode="auto">
              <a:xfrm>
                <a:off x="2448" y="576"/>
                <a:ext cx="3120"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b="0" dirty="0" err="1">
                    <a:latin typeface="Times New Roman" pitchFamily="18" charset="0"/>
                  </a:rPr>
                  <a:t>Skolem</a:t>
                </a:r>
                <a:r>
                  <a:rPr lang="en-US" altLang="zh-CN" sz="2400" b="0" dirty="0">
                    <a:latin typeface="Times New Roman" pitchFamily="18" charset="0"/>
                  </a:rPr>
                  <a:t> </a:t>
                </a:r>
                <a:r>
                  <a:rPr lang="zh-CN" altLang="en-US" sz="2400" b="0" dirty="0">
                    <a:latin typeface="Times New Roman" pitchFamily="18" charset="0"/>
                  </a:rPr>
                  <a:t>标准形：</a:t>
                </a:r>
                <a:endParaRPr lang="zh-CN" altLang="en-US" sz="2400" b="0" i="1" dirty="0">
                  <a:latin typeface="Times New Roman" pitchFamily="18" charset="0"/>
                </a:endParaRPr>
              </a:p>
              <a:p>
                <a:pPr eaLnBrk="1" hangingPunct="1">
                  <a:lnSpc>
                    <a:spcPct val="100000"/>
                  </a:lnSpc>
                </a:pPr>
                <a:r>
                  <a:rPr lang="en-US" altLang="zh-CN" sz="2500" b="0" i="1" dirty="0">
                    <a:latin typeface="Times New Roman" pitchFamily="18" charset="0"/>
                  </a:rPr>
                  <a:t>M</a:t>
                </a:r>
                <a:r>
                  <a:rPr lang="zh-CN" altLang="en-US" sz="2400" b="0" dirty="0">
                    <a:latin typeface="Times New Roman" pitchFamily="18" charset="0"/>
                  </a:rPr>
                  <a:t>：子句的合取式，称为</a:t>
                </a:r>
                <a:r>
                  <a:rPr lang="en-US" altLang="zh-CN" sz="2400" b="0" dirty="0" err="1">
                    <a:latin typeface="Times New Roman" pitchFamily="18" charset="0"/>
                  </a:rPr>
                  <a:t>Skolem</a:t>
                </a:r>
                <a:r>
                  <a:rPr lang="zh-CN" altLang="en-US" sz="2400" b="0" dirty="0">
                    <a:latin typeface="Times New Roman" pitchFamily="18" charset="0"/>
                  </a:rPr>
                  <a:t>标准</a:t>
                </a:r>
                <a:r>
                  <a:rPr lang="zh-CN" altLang="en-US" sz="2400" b="0" dirty="0">
                    <a:latin typeface="宋体" pitchFamily="2" charset="-122"/>
                  </a:rPr>
                  <a:t>形的母式。</a:t>
                </a:r>
                <a:r>
                  <a:rPr lang="zh-CN" altLang="en-US" sz="1100" b="0" dirty="0"/>
                  <a:t> </a:t>
                </a:r>
              </a:p>
            </p:txBody>
          </p:sp>
          <p:graphicFrame>
            <p:nvGraphicFramePr>
              <p:cNvPr id="14344" name="Object 6"/>
              <p:cNvGraphicFramePr>
                <a:graphicFrameLocks noChangeAspect="1"/>
              </p:cNvGraphicFramePr>
              <p:nvPr/>
            </p:nvGraphicFramePr>
            <p:xfrm>
              <a:off x="3888" y="576"/>
              <a:ext cx="1536" cy="251"/>
            </p:xfrm>
            <a:graphic>
              <a:graphicData uri="http://schemas.openxmlformats.org/presentationml/2006/ole">
                <mc:AlternateContent xmlns:mc="http://schemas.openxmlformats.org/markup-compatibility/2006">
                  <mc:Choice xmlns:v="urn:schemas-microsoft-com:vml" Requires="v">
                    <p:oleObj spid="_x0000_s48525" r:id="rId3" imgW="1397000" imgH="228600" progId="Equation.3">
                      <p:embed/>
                    </p:oleObj>
                  </mc:Choice>
                  <mc:Fallback>
                    <p:oleObj r:id="rId3" imgW="1397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576"/>
                            <a:ext cx="1536"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351" name="Rectangle 15"/>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52" name="Rectangle 17"/>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18"/>
          <p:cNvGrpSpPr>
            <a:grpSpLocks/>
          </p:cNvGrpSpPr>
          <p:nvPr/>
        </p:nvGrpSpPr>
        <p:grpSpPr bwMode="auto">
          <a:xfrm>
            <a:off x="1428750" y="2650534"/>
            <a:ext cx="4724400" cy="908050"/>
            <a:chOff x="624" y="1104"/>
            <a:chExt cx="2976" cy="572"/>
          </a:xfrm>
        </p:grpSpPr>
        <p:graphicFrame>
          <p:nvGraphicFramePr>
            <p:cNvPr id="14342" name="Object 14"/>
            <p:cNvGraphicFramePr>
              <a:graphicFrameLocks noChangeAspect="1"/>
            </p:cNvGraphicFramePr>
            <p:nvPr>
              <p:extLst>
                <p:ext uri="{D42A27DB-BD31-4B8C-83A1-F6EECF244321}">
                  <p14:modId xmlns:p14="http://schemas.microsoft.com/office/powerpoint/2010/main" val="1764712378"/>
                </p:ext>
              </p:extLst>
            </p:nvPr>
          </p:nvGraphicFramePr>
          <p:xfrm>
            <a:off x="624" y="1104"/>
            <a:ext cx="2964" cy="283"/>
          </p:xfrm>
          <a:graphic>
            <a:graphicData uri="http://schemas.openxmlformats.org/presentationml/2006/ole">
              <mc:AlternateContent xmlns:mc="http://schemas.openxmlformats.org/markup-compatibility/2006">
                <mc:Choice xmlns:v="urn:schemas-microsoft-com:vml" Requires="v">
                  <p:oleObj spid="_x0000_s48526" r:id="rId5" imgW="2095500" imgH="203200" progId="Equation.3">
                    <p:embed/>
                  </p:oleObj>
                </mc:Choice>
                <mc:Fallback>
                  <p:oleObj r:id="rId5" imgW="20955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104"/>
                          <a:ext cx="2964" cy="283"/>
                        </a:xfrm>
                        <a:prstGeom prst="rect">
                          <a:avLst/>
                        </a:prstGeom>
                        <a:solidFill>
                          <a:schemeClr val="bg2"/>
                        </a:solidFill>
                      </p:spPr>
                    </p:pic>
                  </p:oleObj>
                </mc:Fallback>
              </mc:AlternateContent>
            </a:graphicData>
          </a:graphic>
        </p:graphicFrame>
        <p:graphicFrame>
          <p:nvGraphicFramePr>
            <p:cNvPr id="14343" name="Object 16"/>
            <p:cNvGraphicFramePr>
              <a:graphicFrameLocks noChangeAspect="1"/>
            </p:cNvGraphicFramePr>
            <p:nvPr/>
          </p:nvGraphicFramePr>
          <p:xfrm>
            <a:off x="624" y="1392"/>
            <a:ext cx="2976" cy="284"/>
          </p:xfrm>
          <a:graphic>
            <a:graphicData uri="http://schemas.openxmlformats.org/presentationml/2006/ole">
              <mc:AlternateContent xmlns:mc="http://schemas.openxmlformats.org/markup-compatibility/2006">
                <mc:Choice xmlns:v="urn:schemas-microsoft-com:vml" Requires="v">
                  <p:oleObj spid="_x0000_s48527" r:id="rId7" imgW="2095500" imgH="203200" progId="Equation.3">
                    <p:embed/>
                  </p:oleObj>
                </mc:Choice>
                <mc:Fallback>
                  <p:oleObj r:id="rId7" imgW="20955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1392"/>
                          <a:ext cx="2976" cy="284"/>
                        </a:xfrm>
                        <a:prstGeom prst="rect">
                          <a:avLst/>
                        </a:prstGeom>
                        <a:solidFill>
                          <a:schemeClr val="bg2"/>
                        </a:solidFill>
                      </p:spPr>
                    </p:pic>
                  </p:oleObj>
                </mc:Fallback>
              </mc:AlternateContent>
            </a:graphicData>
          </a:graphic>
        </p:graphicFrame>
      </p:grpSp>
      <p:sp>
        <p:nvSpPr>
          <p:cNvPr id="14354" name="Rectangle 20"/>
          <p:cNvSpPr>
            <a:spLocks noChangeArrowheads="1"/>
          </p:cNvSpPr>
          <p:nvPr/>
        </p:nvSpPr>
        <p:spPr bwMode="auto">
          <a:xfrm>
            <a:off x="26146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5" name="Group 23"/>
          <p:cNvGrpSpPr>
            <a:grpSpLocks/>
          </p:cNvGrpSpPr>
          <p:nvPr/>
        </p:nvGrpSpPr>
        <p:grpSpPr bwMode="auto">
          <a:xfrm>
            <a:off x="304800" y="3753441"/>
            <a:ext cx="8382000" cy="384175"/>
            <a:chOff x="288" y="1728"/>
            <a:chExt cx="5280" cy="242"/>
          </a:xfrm>
        </p:grpSpPr>
        <p:sp>
          <p:nvSpPr>
            <p:cNvPr id="14368" name="AutoShape 5"/>
            <p:cNvSpPr>
              <a:spLocks noChangeArrowheads="1"/>
            </p:cNvSpPr>
            <p:nvPr/>
          </p:nvSpPr>
          <p:spPr bwMode="auto">
            <a:xfrm>
              <a:off x="288" y="1776"/>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4341" name="Object 19"/>
            <p:cNvGraphicFramePr>
              <a:graphicFrameLocks noChangeAspect="1"/>
            </p:cNvGraphicFramePr>
            <p:nvPr/>
          </p:nvGraphicFramePr>
          <p:xfrm>
            <a:off x="672" y="1728"/>
            <a:ext cx="4896" cy="242"/>
          </p:xfrm>
          <a:graphic>
            <a:graphicData uri="http://schemas.openxmlformats.org/presentationml/2006/ole">
              <mc:AlternateContent xmlns:mc="http://schemas.openxmlformats.org/markup-compatibility/2006">
                <mc:Choice xmlns:v="urn:schemas-microsoft-com:vml" Requires="v">
                  <p:oleObj spid="_x0000_s48528" r:id="rId9" imgW="3911600" imgH="203200" progId="Equation.3">
                    <p:embed/>
                  </p:oleObj>
                </mc:Choice>
                <mc:Fallback>
                  <p:oleObj r:id="rId9" imgW="39116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1728"/>
                          <a:ext cx="489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57" name="Rectangle 26"/>
          <p:cNvSpPr>
            <a:spLocks noChangeArrowheads="1"/>
          </p:cNvSpPr>
          <p:nvPr/>
        </p:nvSpPr>
        <p:spPr bwMode="auto">
          <a:xfrm>
            <a:off x="2805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60" name="Rectangle 30"/>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63" name="Rectangle 35"/>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97005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DF17432A-139F-4E96-96CB-002EBC7093F2}" type="slidenum">
              <a:rPr lang="ja-JP" altLang="en-US" b="0">
                <a:solidFill>
                  <a:srgbClr val="A50021"/>
                </a:solidFill>
                <a:ea typeface="ＭＳ Ｐゴシック" pitchFamily="34" charset="-128"/>
              </a:rPr>
              <a:pPr eaLnBrk="1" hangingPunct="1"/>
              <a:t>47</a:t>
            </a:fld>
            <a:endParaRPr lang="en-US" altLang="ja-JP" b="0" dirty="0">
              <a:solidFill>
                <a:srgbClr val="A50021"/>
              </a:solidFill>
              <a:ea typeface="ＭＳ Ｐゴシック" pitchFamily="34" charset="-128"/>
            </a:endParaRPr>
          </a:p>
        </p:txBody>
      </p:sp>
      <p:sp>
        <p:nvSpPr>
          <p:cNvPr id="82983" name="Rectangle 39"/>
          <p:cNvSpPr>
            <a:spLocks noChangeArrowheads="1"/>
          </p:cNvSpPr>
          <p:nvPr/>
        </p:nvSpPr>
        <p:spPr bwMode="auto">
          <a:xfrm>
            <a:off x="304800" y="914400"/>
            <a:ext cx="8534400" cy="53340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a:defRPr/>
            </a:pPr>
            <a:endParaRPr lang="zh-CN" altLang="en-US"/>
          </a:p>
        </p:txBody>
      </p:sp>
      <p:sp>
        <p:nvSpPr>
          <p:cNvPr id="14347" name="Rectangle 3"/>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3.3  </a:t>
            </a:r>
            <a:r>
              <a:rPr lang="zh-CN" altLang="en-US" sz="3600" b="0" dirty="0">
                <a:latin typeface="Times New Roman" pitchFamily="18" charset="0"/>
                <a:ea typeface="黑体" pitchFamily="2" charset="-122"/>
              </a:rPr>
              <a:t>谓词公式化为子句集的方法</a:t>
            </a:r>
          </a:p>
        </p:txBody>
      </p:sp>
      <p:sp>
        <p:nvSpPr>
          <p:cNvPr id="14348" name="Rectangle 4"/>
          <p:cNvSpPr>
            <a:spLocks noGrp="1" noChangeArrowheads="1"/>
          </p:cNvSpPr>
          <p:nvPr>
            <p:ph type="body" idx="1"/>
          </p:nvPr>
        </p:nvSpPr>
        <p:spPr>
          <a:xfrm>
            <a:off x="152400" y="984250"/>
            <a:ext cx="8642350" cy="1606550"/>
          </a:xfrm>
        </p:spPr>
        <p:txBody>
          <a:bodyPr/>
          <a:lstStyle/>
          <a:p>
            <a:pPr eaLnBrk="1" hangingPunct="1">
              <a:buFont typeface="Wingdings" pitchFamily="2" charset="2"/>
              <a:buNone/>
            </a:pPr>
            <a:r>
              <a:rPr lang="zh-CN" altLang="en-US" sz="2400" b="1">
                <a:latin typeface="Times New Roman" pitchFamily="18" charset="0"/>
              </a:rPr>
              <a:t>（</a:t>
            </a:r>
            <a:r>
              <a:rPr lang="en-US" altLang="zh-CN" sz="2400" b="1">
                <a:latin typeface="Times New Roman" pitchFamily="18" charset="0"/>
              </a:rPr>
              <a:t>6</a:t>
            </a:r>
            <a:r>
              <a:rPr lang="zh-CN" altLang="en-US" sz="2400" b="1">
                <a:latin typeface="Times New Roman" pitchFamily="18" charset="0"/>
              </a:rPr>
              <a:t>）化为 </a:t>
            </a:r>
            <a:r>
              <a:rPr lang="en-US" altLang="zh-CN" sz="2400" b="1">
                <a:solidFill>
                  <a:schemeClr val="accent2"/>
                </a:solidFill>
                <a:latin typeface="Times New Roman" pitchFamily="18" charset="0"/>
              </a:rPr>
              <a:t>Skolem </a:t>
            </a:r>
            <a:r>
              <a:rPr lang="zh-CN" altLang="en-US" sz="2400" b="1">
                <a:solidFill>
                  <a:schemeClr val="accent2"/>
                </a:solidFill>
                <a:latin typeface="Times New Roman" pitchFamily="18" charset="0"/>
              </a:rPr>
              <a:t>标准形</a:t>
            </a:r>
            <a:r>
              <a:rPr lang="zh-CN" altLang="en-US" sz="2400" b="1"/>
              <a:t> </a:t>
            </a:r>
          </a:p>
        </p:txBody>
      </p:sp>
      <p:sp>
        <p:nvSpPr>
          <p:cNvPr id="14349" name="Rectangle 7"/>
          <p:cNvSpPr>
            <a:spLocks noChangeArrowheads="1"/>
          </p:cNvSpPr>
          <p:nvPr/>
        </p:nvSpPr>
        <p:spPr bwMode="auto">
          <a:xfrm>
            <a:off x="38719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51" name="Rectangle 15"/>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52" name="Rectangle 17"/>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54" name="Rectangle 20"/>
          <p:cNvSpPr>
            <a:spLocks noChangeArrowheads="1"/>
          </p:cNvSpPr>
          <p:nvPr/>
        </p:nvSpPr>
        <p:spPr bwMode="auto">
          <a:xfrm>
            <a:off x="26146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5" name="Group 23"/>
          <p:cNvGrpSpPr>
            <a:grpSpLocks/>
          </p:cNvGrpSpPr>
          <p:nvPr/>
        </p:nvGrpSpPr>
        <p:grpSpPr bwMode="auto">
          <a:xfrm>
            <a:off x="457200" y="1752600"/>
            <a:ext cx="8382000" cy="384175"/>
            <a:chOff x="288" y="1728"/>
            <a:chExt cx="5280" cy="242"/>
          </a:xfrm>
        </p:grpSpPr>
        <p:sp>
          <p:nvSpPr>
            <p:cNvPr id="14368" name="AutoShape 5"/>
            <p:cNvSpPr>
              <a:spLocks noChangeArrowheads="1"/>
            </p:cNvSpPr>
            <p:nvPr/>
          </p:nvSpPr>
          <p:spPr bwMode="auto">
            <a:xfrm>
              <a:off x="288" y="1776"/>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4341" name="Object 19"/>
            <p:cNvGraphicFramePr>
              <a:graphicFrameLocks noChangeAspect="1"/>
            </p:cNvGraphicFramePr>
            <p:nvPr/>
          </p:nvGraphicFramePr>
          <p:xfrm>
            <a:off x="672" y="1728"/>
            <a:ext cx="4896" cy="242"/>
          </p:xfrm>
          <a:graphic>
            <a:graphicData uri="http://schemas.openxmlformats.org/presentationml/2006/ole">
              <mc:AlternateContent xmlns:mc="http://schemas.openxmlformats.org/markup-compatibility/2006">
                <mc:Choice xmlns:v="urn:schemas-microsoft-com:vml" Requires="v">
                  <p:oleObj spid="_x0000_s71706" r:id="rId3" imgW="3911600" imgH="203200" progId="Equation.3">
                    <p:embed/>
                  </p:oleObj>
                </mc:Choice>
                <mc:Fallback>
                  <p:oleObj r:id="rId3" imgW="3911600" imgH="203200" progId="Equation.3">
                    <p:embed/>
                    <p:pic>
                      <p:nvPicPr>
                        <p:cNvPr id="14341"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728"/>
                          <a:ext cx="489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56" name="Rectangle 24"/>
          <p:cNvSpPr>
            <a:spLocks noChangeArrowheads="1"/>
          </p:cNvSpPr>
          <p:nvPr/>
        </p:nvSpPr>
        <p:spPr bwMode="auto">
          <a:xfrm>
            <a:off x="228600" y="24384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latin typeface="Times New Roman" pitchFamily="18" charset="0"/>
              </a:rPr>
              <a:t>（</a:t>
            </a:r>
            <a:r>
              <a:rPr lang="en-US" altLang="zh-CN" sz="2400">
                <a:latin typeface="Times New Roman" pitchFamily="18" charset="0"/>
                <a:cs typeface="Times New Roman" pitchFamily="18" charset="0"/>
              </a:rPr>
              <a:t>7</a:t>
            </a:r>
            <a:r>
              <a:rPr lang="zh-CN" altLang="en-US" sz="2400">
                <a:latin typeface="Times New Roman" pitchFamily="18" charset="0"/>
              </a:rPr>
              <a:t>）略去全称量词</a:t>
            </a:r>
            <a:r>
              <a:rPr lang="zh-CN" altLang="en-US" sz="2400" b="0"/>
              <a:t> </a:t>
            </a:r>
          </a:p>
        </p:txBody>
      </p:sp>
      <p:sp>
        <p:nvSpPr>
          <p:cNvPr id="14357" name="Rectangle 26"/>
          <p:cNvSpPr>
            <a:spLocks noChangeArrowheads="1"/>
          </p:cNvSpPr>
          <p:nvPr/>
        </p:nvSpPr>
        <p:spPr bwMode="auto">
          <a:xfrm>
            <a:off x="2805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6" name="Group 27"/>
          <p:cNvGrpSpPr>
            <a:grpSpLocks/>
          </p:cNvGrpSpPr>
          <p:nvPr/>
        </p:nvGrpSpPr>
        <p:grpSpPr bwMode="auto">
          <a:xfrm>
            <a:off x="457200" y="3048000"/>
            <a:ext cx="7543800" cy="388938"/>
            <a:chOff x="240" y="2400"/>
            <a:chExt cx="4752" cy="245"/>
          </a:xfrm>
        </p:grpSpPr>
        <p:sp>
          <p:nvSpPr>
            <p:cNvPr id="14367" name="AutoShape 21"/>
            <p:cNvSpPr>
              <a:spLocks noChangeArrowheads="1"/>
            </p:cNvSpPr>
            <p:nvPr/>
          </p:nvSpPr>
          <p:spPr bwMode="auto">
            <a:xfrm>
              <a:off x="240" y="2448"/>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4340" name="Object 25"/>
            <p:cNvGraphicFramePr>
              <a:graphicFrameLocks noChangeAspect="1"/>
            </p:cNvGraphicFramePr>
            <p:nvPr/>
          </p:nvGraphicFramePr>
          <p:xfrm>
            <a:off x="672" y="2400"/>
            <a:ext cx="4320" cy="245"/>
          </p:xfrm>
          <a:graphic>
            <a:graphicData uri="http://schemas.openxmlformats.org/presentationml/2006/ole">
              <mc:AlternateContent xmlns:mc="http://schemas.openxmlformats.org/markup-compatibility/2006">
                <mc:Choice xmlns:v="urn:schemas-microsoft-com:vml" Requires="v">
                  <p:oleObj spid="_x0000_s71707" r:id="rId5" imgW="3530600" imgH="203200" progId="Equation.3">
                    <p:embed/>
                  </p:oleObj>
                </mc:Choice>
                <mc:Fallback>
                  <p:oleObj r:id="rId5" imgW="3530600" imgH="203200" progId="Equation.3">
                    <p:embed/>
                    <p:pic>
                      <p:nvPicPr>
                        <p:cNvPr id="1434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400"/>
                          <a:ext cx="4320"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59" name="Rectangle 28"/>
          <p:cNvSpPr>
            <a:spLocks noChangeArrowheads="1"/>
          </p:cNvSpPr>
          <p:nvPr/>
        </p:nvSpPr>
        <p:spPr bwMode="auto">
          <a:xfrm>
            <a:off x="304800" y="3733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400">
                <a:latin typeface="Times New Roman" pitchFamily="18" charset="0"/>
              </a:rPr>
              <a:t>（</a:t>
            </a:r>
            <a:r>
              <a:rPr lang="en-US" altLang="zh-CN" sz="2400">
                <a:latin typeface="Times New Roman" pitchFamily="18" charset="0"/>
                <a:cs typeface="Times New Roman" pitchFamily="18" charset="0"/>
              </a:rPr>
              <a:t>8</a:t>
            </a:r>
            <a:r>
              <a:rPr lang="zh-CN" altLang="en-US" sz="2400">
                <a:latin typeface="Times New Roman" pitchFamily="18" charset="0"/>
              </a:rPr>
              <a:t>）消去合取词</a:t>
            </a:r>
            <a:r>
              <a:rPr lang="zh-CN" altLang="en-US" sz="2400" b="0"/>
              <a:t> </a:t>
            </a:r>
          </a:p>
        </p:txBody>
      </p:sp>
      <p:sp>
        <p:nvSpPr>
          <p:cNvPr id="14360" name="Rectangle 30"/>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37"/>
          <p:cNvGrpSpPr>
            <a:grpSpLocks/>
          </p:cNvGrpSpPr>
          <p:nvPr/>
        </p:nvGrpSpPr>
        <p:grpSpPr bwMode="auto">
          <a:xfrm>
            <a:off x="457200" y="4419600"/>
            <a:ext cx="7581900" cy="422275"/>
            <a:chOff x="288" y="3072"/>
            <a:chExt cx="4776" cy="266"/>
          </a:xfrm>
        </p:grpSpPr>
        <p:graphicFrame>
          <p:nvGraphicFramePr>
            <p:cNvPr id="14339" name="Object 29"/>
            <p:cNvGraphicFramePr>
              <a:graphicFrameLocks noChangeAspect="1"/>
            </p:cNvGraphicFramePr>
            <p:nvPr/>
          </p:nvGraphicFramePr>
          <p:xfrm>
            <a:off x="743" y="3072"/>
            <a:ext cx="4321" cy="266"/>
          </p:xfrm>
          <a:graphic>
            <a:graphicData uri="http://schemas.openxmlformats.org/presentationml/2006/ole">
              <mc:AlternateContent xmlns:mc="http://schemas.openxmlformats.org/markup-compatibility/2006">
                <mc:Choice xmlns:v="urn:schemas-microsoft-com:vml" Requires="v">
                  <p:oleObj spid="_x0000_s71708" name="公式" r:id="rId7" imgW="3466800" imgH="215640" progId="Equation.3">
                    <p:embed/>
                  </p:oleObj>
                </mc:Choice>
                <mc:Fallback>
                  <p:oleObj name="公式" r:id="rId7" imgW="3466800" imgH="215640" progId="Equation.3">
                    <p:embed/>
                    <p:pic>
                      <p:nvPicPr>
                        <p:cNvPr id="14339"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 y="3072"/>
                          <a:ext cx="4321"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6" name="AutoShape 31"/>
            <p:cNvSpPr>
              <a:spLocks noChangeArrowheads="1"/>
            </p:cNvSpPr>
            <p:nvPr/>
          </p:nvSpPr>
          <p:spPr bwMode="auto">
            <a:xfrm>
              <a:off x="288" y="3120"/>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
        <p:nvSpPr>
          <p:cNvPr id="14362" name="Text Box 33"/>
          <p:cNvSpPr txBox="1">
            <a:spLocks noChangeArrowheads="1"/>
          </p:cNvSpPr>
          <p:nvPr/>
        </p:nvSpPr>
        <p:spPr bwMode="auto">
          <a:xfrm>
            <a:off x="304800" y="5029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dirty="0">
                <a:latin typeface="宋体" pitchFamily="2" charset="-122"/>
              </a:rPr>
              <a:t>（</a:t>
            </a:r>
            <a:r>
              <a:rPr lang="en-US" altLang="zh-CN" sz="2400" dirty="0">
                <a:latin typeface="Times New Roman" pitchFamily="18" charset="0"/>
                <a:cs typeface="Times New Roman" pitchFamily="18" charset="0"/>
              </a:rPr>
              <a:t>9</a:t>
            </a:r>
            <a:r>
              <a:rPr lang="zh-CN" altLang="en-US" sz="2400" dirty="0">
                <a:latin typeface="宋体" pitchFamily="2" charset="-122"/>
              </a:rPr>
              <a:t>）子句变量标准化</a:t>
            </a:r>
            <a:r>
              <a:rPr lang="zh-CN" altLang="en-US" sz="2400" b="0" dirty="0"/>
              <a:t> </a:t>
            </a:r>
          </a:p>
        </p:txBody>
      </p:sp>
      <p:sp>
        <p:nvSpPr>
          <p:cNvPr id="14363" name="Rectangle 35"/>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38"/>
          <p:cNvGrpSpPr>
            <a:grpSpLocks/>
          </p:cNvGrpSpPr>
          <p:nvPr/>
        </p:nvGrpSpPr>
        <p:grpSpPr bwMode="auto">
          <a:xfrm>
            <a:off x="533400" y="5715000"/>
            <a:ext cx="6750050" cy="366713"/>
            <a:chOff x="336" y="3744"/>
            <a:chExt cx="4252" cy="231"/>
          </a:xfrm>
        </p:grpSpPr>
        <p:graphicFrame>
          <p:nvGraphicFramePr>
            <p:cNvPr id="14338" name="Object 34"/>
            <p:cNvGraphicFramePr>
              <a:graphicFrameLocks noChangeAspect="1"/>
            </p:cNvGraphicFramePr>
            <p:nvPr/>
          </p:nvGraphicFramePr>
          <p:xfrm>
            <a:off x="789" y="3744"/>
            <a:ext cx="3799" cy="231"/>
          </p:xfrm>
          <a:graphic>
            <a:graphicData uri="http://schemas.openxmlformats.org/presentationml/2006/ole">
              <mc:AlternateContent xmlns:mc="http://schemas.openxmlformats.org/markup-compatibility/2006">
                <mc:Choice xmlns:v="urn:schemas-microsoft-com:vml" Requires="v">
                  <p:oleObj spid="_x0000_s71709" name="公式" r:id="rId9" imgW="3504960" imgH="215640" progId="Equation.3">
                    <p:embed/>
                  </p:oleObj>
                </mc:Choice>
                <mc:Fallback>
                  <p:oleObj name="公式" r:id="rId9" imgW="3504960" imgH="215640" progId="Equation.3">
                    <p:embed/>
                    <p:pic>
                      <p:nvPicPr>
                        <p:cNvPr id="14338"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 y="3744"/>
                          <a:ext cx="3799"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5" name="AutoShape 36"/>
            <p:cNvSpPr>
              <a:spLocks noChangeArrowheads="1"/>
            </p:cNvSpPr>
            <p:nvPr/>
          </p:nvSpPr>
          <p:spPr bwMode="auto">
            <a:xfrm>
              <a:off x="336" y="3792"/>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232843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1C7439F7-0CDB-4DA3-B2EC-B48051308506}" type="slidenum">
              <a:rPr lang="ja-JP" altLang="en-US" b="0">
                <a:solidFill>
                  <a:srgbClr val="A50021"/>
                </a:solidFill>
                <a:ea typeface="ＭＳ Ｐゴシック" pitchFamily="34" charset="-128"/>
              </a:rPr>
              <a:pPr eaLnBrk="1" hangingPunct="1"/>
              <a:t>48</a:t>
            </a:fld>
            <a:endParaRPr lang="en-US" altLang="ja-JP" b="0">
              <a:solidFill>
                <a:srgbClr val="A50021"/>
              </a:solidFill>
              <a:ea typeface="ＭＳ Ｐゴシック" pitchFamily="34" charset="-128"/>
            </a:endParaRPr>
          </a:p>
        </p:txBody>
      </p:sp>
      <p:sp>
        <p:nvSpPr>
          <p:cNvPr id="15368"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
        <p:nvSpPr>
          <p:cNvPr id="15369" name="Rectangle 3"/>
          <p:cNvSpPr>
            <a:spLocks noChangeArrowheads="1"/>
          </p:cNvSpPr>
          <p:nvPr/>
        </p:nvSpPr>
        <p:spPr bwMode="auto">
          <a:xfrm>
            <a:off x="250825" y="984250"/>
            <a:ext cx="8642350" cy="5492750"/>
          </a:xfrm>
          <a:prstGeom prst="rect">
            <a:avLst/>
          </a:prstGeom>
          <a:gradFill rotWithShape="1">
            <a:gsLst>
              <a:gs pos="0">
                <a:schemeClr val="bg1"/>
              </a:gs>
              <a:gs pos="100000">
                <a:srgbClr val="CCFFFF"/>
              </a:gs>
            </a:gsLst>
            <a:path path="shape">
              <a:fillToRect l="50000" t="50000" r="50000" b="50000"/>
            </a:path>
          </a:gradFill>
          <a:ln w="9525">
            <a:solidFill>
              <a:srgbClr val="808080"/>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40000"/>
              </a:spcBef>
              <a:buClr>
                <a:schemeClr val="accent2"/>
              </a:buClr>
              <a:buFont typeface="Wingdings" pitchFamily="2" charset="2"/>
              <a:buBlip>
                <a:blip r:embed="rId3"/>
              </a:buBlip>
            </a:pPr>
            <a:r>
              <a:rPr lang="en-US" altLang="zh-CN" sz="2400" dirty="0">
                <a:latin typeface="Times New Roman" pitchFamily="18" charset="0"/>
              </a:rPr>
              <a:t>  </a:t>
            </a:r>
            <a:r>
              <a:rPr lang="zh-CN" altLang="en-US" sz="2400" dirty="0">
                <a:latin typeface="Times New Roman" pitchFamily="18" charset="0"/>
              </a:rPr>
              <a:t>例</a:t>
            </a:r>
            <a:r>
              <a:rPr lang="en-US" altLang="zh-CN" sz="2400" dirty="0">
                <a:latin typeface="Times New Roman" pitchFamily="18" charset="0"/>
              </a:rPr>
              <a:t>3</a:t>
            </a:r>
            <a:r>
              <a:rPr lang="en-US" altLang="zh-CN" sz="2400" b="0" dirty="0">
                <a:latin typeface="Times New Roman" pitchFamily="18" charset="0"/>
              </a:rPr>
              <a:t>  </a:t>
            </a:r>
            <a:r>
              <a:rPr lang="zh-CN" altLang="en-US" sz="2400" dirty="0">
                <a:latin typeface="Times New Roman" pitchFamily="18" charset="0"/>
              </a:rPr>
              <a:t>将下列谓词公式化为子句集。</a:t>
            </a:r>
          </a:p>
          <a:p>
            <a:pPr eaLnBrk="1" hangingPunct="1">
              <a:lnSpc>
                <a:spcPct val="100000"/>
              </a:lnSpc>
              <a:spcBef>
                <a:spcPct val="40000"/>
              </a:spcBef>
              <a:buClr>
                <a:schemeClr val="accent2"/>
              </a:buClr>
              <a:buFont typeface="Wingdings" pitchFamily="2" charset="2"/>
              <a:buNone/>
            </a:pPr>
            <a:endParaRPr lang="zh-CN" altLang="en-US" sz="2800" dirty="0">
              <a:latin typeface="Times New Roman" pitchFamily="18" charset="0"/>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）消去蕴含符号</a:t>
            </a:r>
          </a:p>
          <a:p>
            <a:pPr eaLnBrk="1" hangingPunct="1">
              <a:lnSpc>
                <a:spcPct val="100000"/>
              </a:lnSpc>
              <a:spcBef>
                <a:spcPct val="40000"/>
              </a:spcBef>
              <a:buClr>
                <a:srgbClr val="0000FF"/>
              </a:buClr>
              <a:buFont typeface="Wingdings" pitchFamily="2" charset="2"/>
              <a:buChar char="§"/>
            </a:pPr>
            <a:endParaRPr lang="zh-CN" altLang="en-US" sz="2400" dirty="0">
              <a:latin typeface="Times New Roman" pitchFamily="18" charset="0"/>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）把否定符号移到每个谓词前面 </a:t>
            </a:r>
          </a:p>
          <a:p>
            <a:pPr eaLnBrk="1" hangingPunct="1">
              <a:lnSpc>
                <a:spcPct val="100000"/>
              </a:lnSpc>
              <a:spcBef>
                <a:spcPct val="40000"/>
              </a:spcBef>
              <a:buClr>
                <a:srgbClr val="0000FF"/>
              </a:buClr>
              <a:buFont typeface="Wingdings" pitchFamily="2" charset="2"/>
              <a:buChar char="§"/>
            </a:pPr>
            <a:endParaRPr lang="zh-CN" altLang="en-US" sz="2400" dirty="0">
              <a:latin typeface="Times New Roman" pitchFamily="18" charset="0"/>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3</a:t>
            </a:r>
            <a:r>
              <a:rPr lang="zh-CN" altLang="en-US" sz="2400" dirty="0">
                <a:latin typeface="Times New Roman" pitchFamily="18" charset="0"/>
              </a:rPr>
              <a:t>）变量标准化 </a:t>
            </a:r>
          </a:p>
          <a:p>
            <a:pPr eaLnBrk="1" hangingPunct="1">
              <a:lnSpc>
                <a:spcPct val="100000"/>
              </a:lnSpc>
              <a:spcBef>
                <a:spcPct val="40000"/>
              </a:spcBef>
              <a:buClr>
                <a:srgbClr val="0000FF"/>
              </a:buClr>
              <a:buFont typeface="Wingdings" pitchFamily="2" charset="2"/>
              <a:buChar char="§"/>
            </a:pPr>
            <a:endParaRPr lang="zh-CN" altLang="en-US" sz="2400" dirty="0">
              <a:latin typeface="Times New Roman" pitchFamily="18" charset="0"/>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cs typeface="Times New Roman" pitchFamily="18" charset="0"/>
              </a:rPr>
              <a:t>4</a:t>
            </a:r>
            <a:r>
              <a:rPr lang="zh-CN" altLang="en-US" sz="2400" dirty="0">
                <a:latin typeface="Times New Roman" pitchFamily="18" charset="0"/>
              </a:rPr>
              <a:t>）消去存在量词，设</a:t>
            </a:r>
            <a:r>
              <a:rPr lang="en-US" altLang="zh-CN" sz="2400" i="1" dirty="0">
                <a:latin typeface="Times New Roman" pitchFamily="18" charset="0"/>
              </a:rPr>
              <a:t>y</a:t>
            </a:r>
            <a:r>
              <a:rPr lang="zh-CN" altLang="en-US" sz="2400" dirty="0">
                <a:latin typeface="Times New Roman" pitchFamily="18" charset="0"/>
              </a:rPr>
              <a:t>的函数是</a:t>
            </a:r>
            <a:r>
              <a:rPr lang="en-US" altLang="zh-CN" sz="2400" i="1" dirty="0">
                <a:latin typeface="Times New Roman" pitchFamily="18" charset="0"/>
              </a:rPr>
              <a:t>f(x)</a:t>
            </a:r>
            <a:r>
              <a:rPr lang="zh-CN" altLang="en-US" sz="2400" dirty="0">
                <a:latin typeface="Times New Roman" pitchFamily="18" charset="0"/>
              </a:rPr>
              <a:t>，则 </a:t>
            </a:r>
          </a:p>
          <a:p>
            <a:pPr algn="just" eaLnBrk="1" hangingPunct="1">
              <a:lnSpc>
                <a:spcPct val="100000"/>
              </a:lnSpc>
              <a:spcBef>
                <a:spcPct val="40000"/>
              </a:spcBef>
              <a:buClr>
                <a:schemeClr val="accent2"/>
              </a:buClr>
              <a:buFont typeface="Wingdings" pitchFamily="2" charset="2"/>
              <a:buNone/>
            </a:pPr>
            <a:endParaRPr lang="en-US" altLang="zh-CN" sz="2400" dirty="0">
              <a:latin typeface="Times New Roman" pitchFamily="18" charset="0"/>
            </a:endParaRPr>
          </a:p>
        </p:txBody>
      </p:sp>
      <p:sp>
        <p:nvSpPr>
          <p:cNvPr id="15370" name="Rectangle 5"/>
          <p:cNvSpPr>
            <a:spLocks noChangeArrowheads="1"/>
          </p:cNvSpPr>
          <p:nvPr/>
        </p:nvSpPr>
        <p:spPr bwMode="auto">
          <a:xfrm>
            <a:off x="2462213"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5362" name="Object 4"/>
          <p:cNvGraphicFramePr>
            <a:graphicFrameLocks noChangeAspect="1"/>
          </p:cNvGraphicFramePr>
          <p:nvPr/>
        </p:nvGraphicFramePr>
        <p:xfrm>
          <a:off x="228600" y="1600200"/>
          <a:ext cx="8610600" cy="407988"/>
        </p:xfrm>
        <a:graphic>
          <a:graphicData uri="http://schemas.openxmlformats.org/presentationml/2006/ole">
            <mc:AlternateContent xmlns:mc="http://schemas.openxmlformats.org/markup-compatibility/2006">
              <mc:Choice xmlns:v="urn:schemas-microsoft-com:vml" Requires="v">
                <p:oleObj spid="_x0000_s49444" r:id="rId4" imgW="4216400" imgH="203200" progId="Equation.3">
                  <p:embed/>
                </p:oleObj>
              </mc:Choice>
              <mc:Fallback>
                <p:oleObj r:id="rId4" imgW="42164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00200"/>
                        <a:ext cx="86106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7"/>
          <p:cNvSpPr>
            <a:spLocks noChangeArrowheads="1"/>
          </p:cNvSpPr>
          <p:nvPr/>
        </p:nvSpPr>
        <p:spPr bwMode="auto">
          <a:xfrm>
            <a:off x="24574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5363" name="Object 6"/>
          <p:cNvGraphicFramePr>
            <a:graphicFrameLocks noChangeAspect="1"/>
          </p:cNvGraphicFramePr>
          <p:nvPr/>
        </p:nvGraphicFramePr>
        <p:xfrm>
          <a:off x="457200" y="2667000"/>
          <a:ext cx="8077200" cy="382588"/>
        </p:xfrm>
        <a:graphic>
          <a:graphicData uri="http://schemas.openxmlformats.org/presentationml/2006/ole">
            <mc:AlternateContent xmlns:mc="http://schemas.openxmlformats.org/markup-compatibility/2006">
              <mc:Choice xmlns:v="urn:schemas-microsoft-com:vml" Requires="v">
                <p:oleObj spid="_x0000_s49445" r:id="rId6" imgW="4229100" imgH="203200" progId="Equation.3">
                  <p:embed/>
                </p:oleObj>
              </mc:Choice>
              <mc:Fallback>
                <p:oleObj r:id="rId6" imgW="42291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667000"/>
                        <a:ext cx="80772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2" name="Rectangle 9"/>
          <p:cNvSpPr>
            <a:spLocks noChangeArrowheads="1"/>
          </p:cNvSpPr>
          <p:nvPr/>
        </p:nvSpPr>
        <p:spPr bwMode="auto">
          <a:xfrm>
            <a:off x="26098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5364" name="Object 8"/>
          <p:cNvGraphicFramePr>
            <a:graphicFrameLocks noChangeAspect="1"/>
          </p:cNvGraphicFramePr>
          <p:nvPr/>
        </p:nvGraphicFramePr>
        <p:xfrm>
          <a:off x="685800" y="3657600"/>
          <a:ext cx="7696200" cy="392113"/>
        </p:xfrm>
        <a:graphic>
          <a:graphicData uri="http://schemas.openxmlformats.org/presentationml/2006/ole">
            <mc:AlternateContent xmlns:mc="http://schemas.openxmlformats.org/markup-compatibility/2006">
              <mc:Choice xmlns:v="urn:schemas-microsoft-com:vml" Requires="v">
                <p:oleObj spid="_x0000_s49446" r:id="rId8" imgW="3924300" imgH="203200" progId="Equation.3">
                  <p:embed/>
                </p:oleObj>
              </mc:Choice>
              <mc:Fallback>
                <p:oleObj r:id="rId8" imgW="39243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657600"/>
                        <a:ext cx="76962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1"/>
          <p:cNvSpPr>
            <a:spLocks noChangeArrowheads="1"/>
          </p:cNvSpPr>
          <p:nvPr/>
        </p:nvSpPr>
        <p:spPr bwMode="auto">
          <a:xfrm>
            <a:off x="25717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5365" name="Object 10"/>
          <p:cNvGraphicFramePr>
            <a:graphicFrameLocks noChangeAspect="1"/>
          </p:cNvGraphicFramePr>
          <p:nvPr/>
        </p:nvGraphicFramePr>
        <p:xfrm>
          <a:off x="609600" y="4724400"/>
          <a:ext cx="7924800" cy="396875"/>
        </p:xfrm>
        <a:graphic>
          <a:graphicData uri="http://schemas.openxmlformats.org/presentationml/2006/ole">
            <mc:AlternateContent xmlns:mc="http://schemas.openxmlformats.org/markup-compatibility/2006">
              <mc:Choice xmlns:v="urn:schemas-microsoft-com:vml" Requires="v">
                <p:oleObj spid="_x0000_s49447" r:id="rId10" imgW="4000500" imgH="203200" progId="Equation.3">
                  <p:embed/>
                </p:oleObj>
              </mc:Choice>
              <mc:Fallback>
                <p:oleObj r:id="rId10" imgW="40005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724400"/>
                        <a:ext cx="79248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4" name="Rectangle 13"/>
          <p:cNvSpPr>
            <a:spLocks noChangeArrowheads="1"/>
          </p:cNvSpPr>
          <p:nvPr/>
        </p:nvSpPr>
        <p:spPr bwMode="auto">
          <a:xfrm>
            <a:off x="26050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5366" name="Object 12"/>
          <p:cNvGraphicFramePr>
            <a:graphicFrameLocks noChangeAspect="1"/>
          </p:cNvGraphicFramePr>
          <p:nvPr/>
        </p:nvGraphicFramePr>
        <p:xfrm>
          <a:off x="609600" y="5791200"/>
          <a:ext cx="7924800" cy="403225"/>
        </p:xfrm>
        <a:graphic>
          <a:graphicData uri="http://schemas.openxmlformats.org/presentationml/2006/ole">
            <mc:AlternateContent xmlns:mc="http://schemas.openxmlformats.org/markup-compatibility/2006">
              <mc:Choice xmlns:v="urn:schemas-microsoft-com:vml" Requires="v">
                <p:oleObj spid="_x0000_s49448" r:id="rId12" imgW="3937000" imgH="203200" progId="Equation.3">
                  <p:embed/>
                </p:oleObj>
              </mc:Choice>
              <mc:Fallback>
                <p:oleObj r:id="rId12" imgW="3937000" imgH="203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791200"/>
                        <a:ext cx="79248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6684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6177343-28E8-4E85-98E4-5581F49DAB10}" type="slidenum">
              <a:rPr lang="ja-JP" altLang="en-US" b="0">
                <a:solidFill>
                  <a:srgbClr val="A50021"/>
                </a:solidFill>
                <a:ea typeface="ＭＳ Ｐゴシック" pitchFamily="34" charset="-128"/>
              </a:rPr>
              <a:pPr eaLnBrk="1" hangingPunct="1"/>
              <a:t>49</a:t>
            </a:fld>
            <a:endParaRPr lang="en-US" altLang="ja-JP" b="0">
              <a:solidFill>
                <a:srgbClr val="A50021"/>
              </a:solidFill>
              <a:ea typeface="ＭＳ Ｐゴシック" pitchFamily="34" charset="-128"/>
            </a:endParaRPr>
          </a:p>
        </p:txBody>
      </p:sp>
      <p:sp>
        <p:nvSpPr>
          <p:cNvPr id="16397"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
        <p:nvSpPr>
          <p:cNvPr id="16398" name="Rectangle 3"/>
          <p:cNvSpPr>
            <a:spLocks noChangeArrowheads="1"/>
          </p:cNvSpPr>
          <p:nvPr/>
        </p:nvSpPr>
        <p:spPr bwMode="auto">
          <a:xfrm>
            <a:off x="250825" y="984250"/>
            <a:ext cx="8642350" cy="5568950"/>
          </a:xfrm>
          <a:prstGeom prst="rect">
            <a:avLst/>
          </a:prstGeom>
          <a:gradFill rotWithShape="1">
            <a:gsLst>
              <a:gs pos="0">
                <a:schemeClr val="bg1"/>
              </a:gs>
              <a:gs pos="100000">
                <a:srgbClr val="CCFFFF"/>
              </a:gs>
            </a:gsLst>
            <a:path path="shape">
              <a:fillToRect l="50000" t="50000" r="50000" b="50000"/>
            </a:path>
          </a:gradFill>
          <a:ln w="9525">
            <a:solidFill>
              <a:srgbClr val="808080"/>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40000"/>
              </a:spcBef>
              <a:buClr>
                <a:schemeClr val="accent2"/>
              </a:buClr>
              <a:buFont typeface="Wingdings" pitchFamily="2" charset="2"/>
              <a:buBlip>
                <a:blip r:embed="rId3"/>
              </a:buBlip>
            </a:pPr>
            <a:r>
              <a:rPr lang="en-US" altLang="zh-CN" sz="2400" dirty="0">
                <a:latin typeface="Times New Roman" pitchFamily="18" charset="0"/>
              </a:rPr>
              <a:t>  </a:t>
            </a:r>
            <a:r>
              <a:rPr lang="zh-CN" altLang="en-US" sz="2400" dirty="0">
                <a:latin typeface="Times New Roman" pitchFamily="18" charset="0"/>
              </a:rPr>
              <a:t>例</a:t>
            </a:r>
            <a:r>
              <a:rPr lang="en-US" altLang="zh-CN" sz="2400" dirty="0">
                <a:latin typeface="Times New Roman" pitchFamily="18" charset="0"/>
              </a:rPr>
              <a:t>3</a:t>
            </a:r>
            <a:r>
              <a:rPr lang="en-US" altLang="zh-CN" sz="2400" b="0" dirty="0">
                <a:latin typeface="Times New Roman" pitchFamily="18" charset="0"/>
              </a:rPr>
              <a:t>  </a:t>
            </a:r>
            <a:r>
              <a:rPr lang="zh-CN" altLang="en-US" sz="2400" dirty="0">
                <a:latin typeface="Times New Roman" pitchFamily="18" charset="0"/>
              </a:rPr>
              <a:t>将下列</a:t>
            </a:r>
            <a:r>
              <a:rPr lang="zh-CN" altLang="en-US" sz="2400" dirty="0"/>
              <a:t>谓词公式化为子句集。（续）</a:t>
            </a:r>
          </a:p>
          <a:p>
            <a:pPr eaLnBrk="1" hangingPunct="1">
              <a:lnSpc>
                <a:spcPct val="100000"/>
              </a:lnSpc>
              <a:spcBef>
                <a:spcPct val="40000"/>
              </a:spcBef>
              <a:buClr>
                <a:schemeClr val="accent2"/>
              </a:buClr>
              <a:buFont typeface="Wingdings" pitchFamily="2" charset="2"/>
              <a:buNone/>
            </a:pPr>
            <a:r>
              <a:rPr lang="zh-CN" altLang="en-US" sz="2400" dirty="0">
                <a:latin typeface="宋体" pitchFamily="2" charset="-122"/>
              </a:rPr>
              <a:t>（</a:t>
            </a:r>
            <a:r>
              <a:rPr lang="en-US" altLang="zh-CN" sz="2400" dirty="0">
                <a:latin typeface="Times New Roman" pitchFamily="18" charset="0"/>
                <a:cs typeface="Times New Roman" pitchFamily="18" charset="0"/>
              </a:rPr>
              <a:t>5</a:t>
            </a:r>
            <a:r>
              <a:rPr lang="zh-CN" altLang="en-US" sz="2400" dirty="0">
                <a:latin typeface="宋体" pitchFamily="2" charset="-122"/>
              </a:rPr>
              <a:t>）化为前束形</a:t>
            </a:r>
            <a:r>
              <a:rPr lang="zh-CN" altLang="en-US" sz="2400" dirty="0"/>
              <a:t> </a:t>
            </a:r>
          </a:p>
          <a:p>
            <a:pPr eaLnBrk="1" hangingPunct="1">
              <a:lnSpc>
                <a:spcPct val="100000"/>
              </a:lnSpc>
              <a:spcBef>
                <a:spcPct val="40000"/>
              </a:spcBef>
              <a:buClr>
                <a:schemeClr val="accent2"/>
              </a:buClr>
              <a:buFont typeface="Wingdings" pitchFamily="2" charset="2"/>
              <a:buNone/>
            </a:pPr>
            <a:endParaRPr lang="zh-CN" altLang="en-US" sz="2400" dirty="0"/>
          </a:p>
          <a:p>
            <a:pPr eaLnBrk="1" hangingPunct="1">
              <a:lnSpc>
                <a:spcPct val="100000"/>
              </a:lnSpc>
              <a:spcBef>
                <a:spcPct val="40000"/>
              </a:spcBef>
              <a:buClr>
                <a:schemeClr val="accent2"/>
              </a:buClr>
              <a:buFont typeface="Wingdings" pitchFamily="2" charset="2"/>
              <a:buNone/>
            </a:pPr>
            <a:r>
              <a:rPr lang="zh-CN" altLang="en-US" sz="2400" dirty="0">
                <a:latin typeface="宋体" pitchFamily="2" charset="-122"/>
              </a:rPr>
              <a:t>（</a:t>
            </a:r>
            <a:r>
              <a:rPr lang="en-US" altLang="zh-CN" sz="2400" dirty="0">
                <a:latin typeface="Times New Roman" pitchFamily="18" charset="0"/>
                <a:cs typeface="Times New Roman" pitchFamily="18" charset="0"/>
              </a:rPr>
              <a:t>6</a:t>
            </a:r>
            <a:r>
              <a:rPr lang="zh-CN" altLang="en-US" sz="2400" dirty="0">
                <a:latin typeface="宋体" pitchFamily="2" charset="-122"/>
              </a:rPr>
              <a:t>）化为标准形</a:t>
            </a:r>
            <a:r>
              <a:rPr lang="zh-CN" altLang="en-US" sz="2400" dirty="0"/>
              <a:t> </a:t>
            </a:r>
          </a:p>
          <a:p>
            <a:pPr eaLnBrk="1" hangingPunct="1">
              <a:lnSpc>
                <a:spcPct val="100000"/>
              </a:lnSpc>
              <a:spcBef>
                <a:spcPct val="40000"/>
              </a:spcBef>
              <a:buClr>
                <a:schemeClr val="accent2"/>
              </a:buClr>
              <a:buFont typeface="Wingdings" pitchFamily="2" charset="2"/>
              <a:buNone/>
            </a:pPr>
            <a:endParaRPr lang="zh-CN" altLang="en-US" sz="2400" dirty="0"/>
          </a:p>
          <a:p>
            <a:pPr eaLnBrk="1" hangingPunct="1">
              <a:lnSpc>
                <a:spcPct val="100000"/>
              </a:lnSpc>
              <a:spcBef>
                <a:spcPct val="40000"/>
              </a:spcBef>
              <a:buClr>
                <a:schemeClr val="accent2"/>
              </a:buClr>
              <a:buFont typeface="Wingdings" pitchFamily="2" charset="2"/>
              <a:buNone/>
            </a:pPr>
            <a:endParaRPr lang="zh-CN" altLang="en-US" sz="2400" dirty="0"/>
          </a:p>
          <a:p>
            <a:pPr eaLnBrk="1" hangingPunct="1">
              <a:lnSpc>
                <a:spcPct val="100000"/>
              </a:lnSpc>
              <a:spcBef>
                <a:spcPct val="40000"/>
              </a:spcBef>
              <a:buClr>
                <a:schemeClr val="accent2"/>
              </a:buClr>
              <a:buFont typeface="Wingdings" pitchFamily="2" charset="2"/>
              <a:buNone/>
            </a:pPr>
            <a:r>
              <a:rPr lang="zh-CN" altLang="en-US" sz="2400" dirty="0">
                <a:latin typeface="宋体" pitchFamily="2" charset="-122"/>
              </a:rPr>
              <a:t>（</a:t>
            </a:r>
            <a:r>
              <a:rPr lang="en-US" altLang="zh-CN" sz="2400" dirty="0">
                <a:latin typeface="Times New Roman" pitchFamily="18" charset="0"/>
                <a:cs typeface="Times New Roman" pitchFamily="18" charset="0"/>
              </a:rPr>
              <a:t>7</a:t>
            </a:r>
            <a:r>
              <a:rPr lang="zh-CN" altLang="en-US" sz="2400" dirty="0">
                <a:latin typeface="宋体" pitchFamily="2" charset="-122"/>
              </a:rPr>
              <a:t>）略去全称量词</a:t>
            </a:r>
            <a:r>
              <a:rPr lang="zh-CN" altLang="en-US" sz="2400" dirty="0"/>
              <a:t> </a:t>
            </a:r>
          </a:p>
          <a:p>
            <a:pPr eaLnBrk="1" hangingPunct="1">
              <a:lnSpc>
                <a:spcPct val="100000"/>
              </a:lnSpc>
              <a:spcBef>
                <a:spcPct val="40000"/>
              </a:spcBef>
              <a:buClr>
                <a:schemeClr val="accent2"/>
              </a:buClr>
              <a:buFont typeface="Wingdings" pitchFamily="2" charset="2"/>
              <a:buNone/>
            </a:pPr>
            <a:endParaRPr lang="zh-CN" altLang="en-US" sz="2400" dirty="0"/>
          </a:p>
          <a:p>
            <a:pPr algn="just" eaLnBrk="1" hangingPunct="1">
              <a:lnSpc>
                <a:spcPct val="100000"/>
              </a:lnSpc>
              <a:spcBef>
                <a:spcPct val="40000"/>
              </a:spcBef>
              <a:buClr>
                <a:schemeClr val="accent2"/>
              </a:buClr>
              <a:buFont typeface="Wingdings" pitchFamily="2" charset="2"/>
              <a:buNone/>
            </a:pPr>
            <a:r>
              <a:rPr lang="zh-CN" altLang="en-US" sz="2400" dirty="0">
                <a:latin typeface="宋体" pitchFamily="2" charset="-122"/>
              </a:rPr>
              <a:t>（</a:t>
            </a:r>
            <a:r>
              <a:rPr lang="en-US" altLang="zh-CN" sz="2400" dirty="0">
                <a:latin typeface="Times New Roman" pitchFamily="18" charset="0"/>
                <a:cs typeface="Times New Roman" pitchFamily="18" charset="0"/>
              </a:rPr>
              <a:t>8</a:t>
            </a:r>
            <a:r>
              <a:rPr lang="zh-CN" altLang="en-US" sz="2400" dirty="0">
                <a:latin typeface="宋体" pitchFamily="2" charset="-122"/>
              </a:rPr>
              <a:t>）消去合取词，把母式用子句集表示</a:t>
            </a:r>
            <a:r>
              <a:rPr lang="zh-CN" altLang="en-US" sz="2400" dirty="0"/>
              <a:t> </a:t>
            </a:r>
          </a:p>
          <a:p>
            <a:pPr algn="just" eaLnBrk="1" hangingPunct="1">
              <a:lnSpc>
                <a:spcPct val="100000"/>
              </a:lnSpc>
              <a:spcBef>
                <a:spcPct val="40000"/>
              </a:spcBef>
              <a:buClr>
                <a:schemeClr val="accent2"/>
              </a:buClr>
              <a:buFont typeface="Wingdings" pitchFamily="2" charset="2"/>
              <a:buNone/>
            </a:pPr>
            <a:endParaRPr lang="zh-CN" altLang="en-US" sz="2400" dirty="0"/>
          </a:p>
          <a:p>
            <a:pPr algn="just" eaLnBrk="1" hangingPunct="1">
              <a:lnSpc>
                <a:spcPct val="100000"/>
              </a:lnSpc>
              <a:spcBef>
                <a:spcPct val="40000"/>
              </a:spcBef>
              <a:buClr>
                <a:schemeClr val="accent2"/>
              </a:buClr>
              <a:buFont typeface="Wingdings" pitchFamily="2" charset="2"/>
              <a:buNone/>
            </a:pPr>
            <a:r>
              <a:rPr lang="zh-CN" altLang="en-US" sz="2400" dirty="0">
                <a:latin typeface="宋体" pitchFamily="2" charset="-122"/>
              </a:rPr>
              <a:t>（</a:t>
            </a:r>
            <a:r>
              <a:rPr lang="en-US" altLang="zh-CN" sz="2400" dirty="0">
                <a:latin typeface="Times New Roman" pitchFamily="18" charset="0"/>
                <a:cs typeface="Times New Roman" pitchFamily="18" charset="0"/>
              </a:rPr>
              <a:t>9</a:t>
            </a:r>
            <a:r>
              <a:rPr lang="zh-CN" altLang="en-US" sz="2400" dirty="0">
                <a:latin typeface="宋体" pitchFamily="2" charset="-122"/>
              </a:rPr>
              <a:t>）子句变量标准化</a:t>
            </a:r>
            <a:r>
              <a:rPr lang="zh-CN" altLang="en-US" sz="2400" dirty="0"/>
              <a:t> </a:t>
            </a:r>
          </a:p>
        </p:txBody>
      </p:sp>
      <p:sp>
        <p:nvSpPr>
          <p:cNvPr id="16399" name="Rectangle 5"/>
          <p:cNvSpPr>
            <a:spLocks noChangeArrowheads="1"/>
          </p:cNvSpPr>
          <p:nvPr/>
        </p:nvSpPr>
        <p:spPr bwMode="auto">
          <a:xfrm>
            <a:off x="26050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400" name="Rectangle 7"/>
          <p:cNvSpPr>
            <a:spLocks noChangeArrowheads="1"/>
          </p:cNvSpPr>
          <p:nvPr/>
        </p:nvSpPr>
        <p:spPr bwMode="auto">
          <a:xfrm>
            <a:off x="25336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86" name="Object 6"/>
          <p:cNvGraphicFramePr>
            <a:graphicFrameLocks noChangeAspect="1"/>
          </p:cNvGraphicFramePr>
          <p:nvPr/>
        </p:nvGraphicFramePr>
        <p:xfrm>
          <a:off x="838200" y="1981200"/>
          <a:ext cx="8001000" cy="392113"/>
        </p:xfrm>
        <a:graphic>
          <a:graphicData uri="http://schemas.openxmlformats.org/presentationml/2006/ole">
            <mc:AlternateContent xmlns:mc="http://schemas.openxmlformats.org/markup-compatibility/2006">
              <mc:Choice xmlns:v="urn:schemas-microsoft-com:vml" Requires="v">
                <p:oleObj spid="_x0000_s50758" r:id="rId4" imgW="4076700" imgH="203200" progId="Equation.3">
                  <p:embed/>
                </p:oleObj>
              </mc:Choice>
              <mc:Fallback>
                <p:oleObj r:id="rId4" imgW="40767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81200"/>
                        <a:ext cx="8001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1" name="Rectangle 11"/>
          <p:cNvSpPr>
            <a:spLocks noChangeArrowheads="1"/>
          </p:cNvSpPr>
          <p:nvPr/>
        </p:nvSpPr>
        <p:spPr bwMode="auto">
          <a:xfrm>
            <a:off x="25336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87" name="Object 10"/>
          <p:cNvGraphicFramePr>
            <a:graphicFrameLocks noChangeAspect="1"/>
          </p:cNvGraphicFramePr>
          <p:nvPr/>
        </p:nvGraphicFramePr>
        <p:xfrm>
          <a:off x="838200" y="2971800"/>
          <a:ext cx="7924800" cy="388938"/>
        </p:xfrm>
        <a:graphic>
          <a:graphicData uri="http://schemas.openxmlformats.org/presentationml/2006/ole">
            <mc:AlternateContent xmlns:mc="http://schemas.openxmlformats.org/markup-compatibility/2006">
              <mc:Choice xmlns:v="urn:schemas-microsoft-com:vml" Requires="v">
                <p:oleObj spid="_x0000_s50759" r:id="rId6" imgW="4076700" imgH="203200" progId="Equation.3">
                  <p:embed/>
                </p:oleObj>
              </mc:Choice>
              <mc:Fallback>
                <p:oleObj r:id="rId6" imgW="40767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971800"/>
                        <a:ext cx="79248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2" name="Rectangle 13"/>
          <p:cNvSpPr>
            <a:spLocks noChangeArrowheads="1"/>
          </p:cNvSpPr>
          <p:nvPr/>
        </p:nvSpPr>
        <p:spPr bwMode="auto">
          <a:xfrm>
            <a:off x="29098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88" name="Object 12"/>
          <p:cNvGraphicFramePr>
            <a:graphicFrameLocks noChangeAspect="1"/>
          </p:cNvGraphicFramePr>
          <p:nvPr/>
        </p:nvGraphicFramePr>
        <p:xfrm>
          <a:off x="838200" y="3505200"/>
          <a:ext cx="7115175" cy="425450"/>
        </p:xfrm>
        <a:graphic>
          <a:graphicData uri="http://schemas.openxmlformats.org/presentationml/2006/ole">
            <mc:AlternateContent xmlns:mc="http://schemas.openxmlformats.org/markup-compatibility/2006">
              <mc:Choice xmlns:v="urn:schemas-microsoft-com:vml" Requires="v">
                <p:oleObj spid="_x0000_s50760" name="Equation" r:id="rId8" imgW="3340080" imgH="203040" progId="Equation.3">
                  <p:embed/>
                </p:oleObj>
              </mc:Choice>
              <mc:Fallback>
                <p:oleObj name="Equation" r:id="rId8" imgW="33400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505200"/>
                        <a:ext cx="711517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3" name="Rectangle 15"/>
          <p:cNvSpPr>
            <a:spLocks noChangeArrowheads="1"/>
          </p:cNvSpPr>
          <p:nvPr/>
        </p:nvSpPr>
        <p:spPr bwMode="auto">
          <a:xfrm>
            <a:off x="327183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89" name="Object 14"/>
          <p:cNvGraphicFramePr>
            <a:graphicFrameLocks noChangeAspect="1"/>
          </p:cNvGraphicFramePr>
          <p:nvPr/>
        </p:nvGraphicFramePr>
        <p:xfrm>
          <a:off x="889000" y="4572000"/>
          <a:ext cx="5283200" cy="404813"/>
        </p:xfrm>
        <a:graphic>
          <a:graphicData uri="http://schemas.openxmlformats.org/presentationml/2006/ole">
            <mc:AlternateContent xmlns:mc="http://schemas.openxmlformats.org/markup-compatibility/2006">
              <mc:Choice xmlns:v="urn:schemas-microsoft-com:vml" Requires="v">
                <p:oleObj spid="_x0000_s50761" name="Equation" r:id="rId10" imgW="2616120" imgH="203040" progId="Equation.3">
                  <p:embed/>
                </p:oleObj>
              </mc:Choice>
              <mc:Fallback>
                <p:oleObj name="Equation" r:id="rId10" imgW="26161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000" y="4572000"/>
                        <a:ext cx="52832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18"/>
          <p:cNvGraphicFramePr>
            <a:graphicFrameLocks noChangeAspect="1"/>
          </p:cNvGraphicFramePr>
          <p:nvPr/>
        </p:nvGraphicFramePr>
        <p:xfrm>
          <a:off x="1054100" y="5619750"/>
          <a:ext cx="863600" cy="400050"/>
        </p:xfrm>
        <a:graphic>
          <a:graphicData uri="http://schemas.openxmlformats.org/presentationml/2006/ole">
            <mc:AlternateContent xmlns:mc="http://schemas.openxmlformats.org/markup-compatibility/2006">
              <mc:Choice xmlns:v="urn:schemas-microsoft-com:vml" Requires="v">
                <p:oleObj spid="_x0000_s50762" name="公式" r:id="rId12" imgW="431640" imgH="203040" progId="Equation.3">
                  <p:embed/>
                </p:oleObj>
              </mc:Choice>
              <mc:Fallback>
                <p:oleObj name="公式" r:id="rId12" imgW="43164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4100" y="5619750"/>
                        <a:ext cx="8636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17"/>
          <p:cNvGraphicFramePr>
            <a:graphicFrameLocks noChangeAspect="1"/>
          </p:cNvGraphicFramePr>
          <p:nvPr/>
        </p:nvGraphicFramePr>
        <p:xfrm>
          <a:off x="1931988" y="5624513"/>
          <a:ext cx="2259012" cy="471487"/>
        </p:xfrm>
        <a:graphic>
          <a:graphicData uri="http://schemas.openxmlformats.org/presentationml/2006/ole">
            <mc:AlternateContent xmlns:mc="http://schemas.openxmlformats.org/markup-compatibility/2006">
              <mc:Choice xmlns:v="urn:schemas-microsoft-com:vml" Requires="v">
                <p:oleObj spid="_x0000_s50763" name="公式" r:id="rId14" imgW="1143000" imgH="203040" progId="Equation.3">
                  <p:embed/>
                </p:oleObj>
              </mc:Choice>
              <mc:Fallback>
                <p:oleObj name="公式" r:id="rId14" imgW="114300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31988" y="5624513"/>
                        <a:ext cx="2259012"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16"/>
          <p:cNvGraphicFramePr>
            <a:graphicFrameLocks noChangeAspect="1"/>
          </p:cNvGraphicFramePr>
          <p:nvPr/>
        </p:nvGraphicFramePr>
        <p:xfrm>
          <a:off x="4267200" y="5672138"/>
          <a:ext cx="1860550" cy="423862"/>
        </p:xfrm>
        <a:graphic>
          <a:graphicData uri="http://schemas.openxmlformats.org/presentationml/2006/ole">
            <mc:AlternateContent xmlns:mc="http://schemas.openxmlformats.org/markup-compatibility/2006">
              <mc:Choice xmlns:v="urn:schemas-microsoft-com:vml" Requires="v">
                <p:oleObj spid="_x0000_s50764" name="公式" r:id="rId16" imgW="876240" imgH="203040" progId="Equation.3">
                  <p:embed/>
                </p:oleObj>
              </mc:Choice>
              <mc:Fallback>
                <p:oleObj name="公式" r:id="rId16" imgW="87624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5672138"/>
                        <a:ext cx="186055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Rectangle 21"/>
          <p:cNvSpPr>
            <a:spLocks noChangeArrowheads="1"/>
          </p:cNvSpPr>
          <p:nvPr/>
        </p:nvSpPr>
        <p:spPr bwMode="auto">
          <a:xfrm>
            <a:off x="44005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93" name="Object 20"/>
          <p:cNvGraphicFramePr>
            <a:graphicFrameLocks noChangeAspect="1"/>
          </p:cNvGraphicFramePr>
          <p:nvPr/>
        </p:nvGraphicFramePr>
        <p:xfrm>
          <a:off x="3340100" y="6121400"/>
          <a:ext cx="863600" cy="400050"/>
        </p:xfrm>
        <a:graphic>
          <a:graphicData uri="http://schemas.openxmlformats.org/presentationml/2006/ole">
            <mc:AlternateContent xmlns:mc="http://schemas.openxmlformats.org/markup-compatibility/2006">
              <mc:Choice xmlns:v="urn:schemas-microsoft-com:vml" Requires="v">
                <p:oleObj spid="_x0000_s50765" name="公式" r:id="rId18" imgW="431640" imgH="203040" progId="Equation.3">
                  <p:embed/>
                </p:oleObj>
              </mc:Choice>
              <mc:Fallback>
                <p:oleObj name="公式" r:id="rId18" imgW="43164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0100" y="6121400"/>
                        <a:ext cx="8636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Rectangle 23"/>
          <p:cNvSpPr>
            <a:spLocks noChangeArrowheads="1"/>
          </p:cNvSpPr>
          <p:nvPr/>
        </p:nvSpPr>
        <p:spPr bwMode="auto">
          <a:xfrm>
            <a:off x="400050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94" name="Object 22"/>
          <p:cNvGraphicFramePr>
            <a:graphicFrameLocks noChangeAspect="1"/>
          </p:cNvGraphicFramePr>
          <p:nvPr/>
        </p:nvGraphicFramePr>
        <p:xfrm>
          <a:off x="4222750" y="6127750"/>
          <a:ext cx="2101850" cy="425450"/>
        </p:xfrm>
        <a:graphic>
          <a:graphicData uri="http://schemas.openxmlformats.org/presentationml/2006/ole">
            <mc:AlternateContent xmlns:mc="http://schemas.openxmlformats.org/markup-compatibility/2006">
              <mc:Choice xmlns:v="urn:schemas-microsoft-com:vml" Requires="v">
                <p:oleObj spid="_x0000_s50766" name="公式" r:id="rId20" imgW="1168200" imgH="203040" progId="Equation.3">
                  <p:embed/>
                </p:oleObj>
              </mc:Choice>
              <mc:Fallback>
                <p:oleObj name="公式" r:id="rId20" imgW="116820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2750" y="6127750"/>
                        <a:ext cx="21018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6" name="Rectangle 25"/>
          <p:cNvSpPr>
            <a:spLocks noChangeArrowheads="1"/>
          </p:cNvSpPr>
          <p:nvPr/>
        </p:nvSpPr>
        <p:spPr bwMode="auto">
          <a:xfrm>
            <a:off x="4157663"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6395" name="Object 24"/>
          <p:cNvGraphicFramePr>
            <a:graphicFrameLocks noChangeAspect="1"/>
          </p:cNvGraphicFramePr>
          <p:nvPr/>
        </p:nvGraphicFramePr>
        <p:xfrm>
          <a:off x="6426200" y="6148388"/>
          <a:ext cx="1779588" cy="404812"/>
        </p:xfrm>
        <a:graphic>
          <a:graphicData uri="http://schemas.openxmlformats.org/presentationml/2006/ole">
            <mc:AlternateContent xmlns:mc="http://schemas.openxmlformats.org/markup-compatibility/2006">
              <mc:Choice xmlns:v="urn:schemas-microsoft-com:vml" Requires="v">
                <p:oleObj spid="_x0000_s50767" name="公式" r:id="rId22" imgW="876240" imgH="203040" progId="Equation.3">
                  <p:embed/>
                </p:oleObj>
              </mc:Choice>
              <mc:Fallback>
                <p:oleObj name="公式" r:id="rId22" imgW="87624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26200" y="6148388"/>
                        <a:ext cx="177958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88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C7CAF69D-DC40-4F8C-A058-40CA55BFB2F3}" type="slidenum">
              <a:rPr lang="ja-JP" altLang="en-US" b="0">
                <a:solidFill>
                  <a:srgbClr val="A50021"/>
                </a:solidFill>
                <a:ea typeface="ＭＳ Ｐゴシック" pitchFamily="34" charset="-128"/>
              </a:rPr>
              <a:pPr eaLnBrk="1" hangingPunct="1"/>
              <a:t>5</a:t>
            </a:fld>
            <a:endParaRPr lang="en-US" altLang="ja-JP" b="0">
              <a:solidFill>
                <a:srgbClr val="A50021"/>
              </a:solidFill>
              <a:ea typeface="ＭＳ Ｐゴシック" pitchFamily="34" charset="-128"/>
            </a:endParaRPr>
          </a:p>
        </p:txBody>
      </p:sp>
      <p:grpSp>
        <p:nvGrpSpPr>
          <p:cNvPr id="2" name="Group 2"/>
          <p:cNvGrpSpPr>
            <a:grpSpLocks/>
          </p:cNvGrpSpPr>
          <p:nvPr/>
        </p:nvGrpSpPr>
        <p:grpSpPr bwMode="auto">
          <a:xfrm>
            <a:off x="457200" y="2057400"/>
            <a:ext cx="8001000" cy="3429000"/>
            <a:chOff x="576" y="1488"/>
            <a:chExt cx="4512" cy="2160"/>
          </a:xfrm>
        </p:grpSpPr>
        <p:sp>
          <p:nvSpPr>
            <p:cNvPr id="39942"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9943"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39941"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pPr>
            <a:r>
              <a:rPr lang="en-US" altLang="zh-CN" sz="2800" b="1">
                <a:latin typeface="Times New Roman" pitchFamily="18" charset="0"/>
              </a:rPr>
              <a:t>3.2  </a:t>
            </a:r>
            <a:r>
              <a:rPr lang="zh-CN" altLang="en-US" sz="2800" b="1">
                <a:latin typeface="Times New Roman" pitchFamily="18" charset="0"/>
              </a:rPr>
              <a:t>自然演绎推理 </a:t>
            </a:r>
          </a:p>
          <a:p>
            <a:pPr eaLnBrk="1" hangingPunct="1">
              <a:lnSpc>
                <a:spcPct val="120000"/>
              </a:lnSpc>
            </a:pPr>
            <a:r>
              <a:rPr lang="en-US" altLang="zh-CN" sz="2800" b="1">
                <a:latin typeface="Times New Roman" pitchFamily="18" charset="0"/>
              </a:rPr>
              <a:t>3.3  </a:t>
            </a:r>
            <a:r>
              <a:rPr lang="zh-CN" altLang="en-US" sz="2800" b="1">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latin typeface="Times New Roman" pitchFamily="18" charset="0"/>
              </a:rPr>
              <a:t>3.5  </a:t>
            </a:r>
            <a:r>
              <a:rPr lang="zh-CN" altLang="en-US" sz="2800" b="1">
                <a:latin typeface="Times New Roman" pitchFamily="18" charset="0"/>
              </a:rPr>
              <a:t>鲁宾逊归结原理</a:t>
            </a:r>
          </a:p>
          <a:p>
            <a:pPr eaLnBrk="1" hangingPunct="1">
              <a:lnSpc>
                <a:spcPct val="120000"/>
              </a:lnSpc>
            </a:pPr>
            <a:r>
              <a:rPr lang="en-US" altLang="zh-CN" sz="2800" b="1">
                <a:latin typeface="Times New Roman" pitchFamily="18" charset="0"/>
              </a:rPr>
              <a:t>3.6  </a:t>
            </a:r>
            <a:r>
              <a:rPr lang="zh-CN" altLang="en-US" sz="2800" b="1">
                <a:latin typeface="Times New Roman" pitchFamily="18" charset="0"/>
              </a:rPr>
              <a:t>归结反演</a:t>
            </a:r>
          </a:p>
          <a:p>
            <a:pPr eaLnBrk="1" hangingPunct="1">
              <a:lnSpc>
                <a:spcPct val="120000"/>
              </a:lnSpc>
            </a:pPr>
            <a:r>
              <a:rPr lang="en-US" altLang="zh-CN" sz="2800" b="1">
                <a:latin typeface="Times New Roman" pitchFamily="18" charset="0"/>
              </a:rPr>
              <a:t>3.7  </a:t>
            </a:r>
            <a:r>
              <a:rPr lang="zh-CN" altLang="en-US" sz="2800" b="1">
                <a:latin typeface="Times New Roman" pitchFamily="18" charset="0"/>
              </a:rPr>
              <a:t>应用归结反演求解问题 </a:t>
            </a:r>
          </a:p>
        </p:txBody>
      </p:sp>
      <p:sp>
        <p:nvSpPr>
          <p:cNvPr id="9" name="Rectangle 18"/>
          <p:cNvSpPr txBox="1">
            <a:spLocks noChangeArrowheads="1"/>
          </p:cNvSpPr>
          <p:nvPr/>
        </p:nvSpPr>
        <p:spPr>
          <a:xfrm>
            <a:off x="0" y="0"/>
            <a:ext cx="9144000" cy="765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itchFamily="18" charset="0"/>
                <a:ea typeface="黑体" pitchFamily="2" charset="-122"/>
              </a:rPr>
              <a:t>第</a:t>
            </a:r>
            <a:r>
              <a:rPr lang="en-US" altLang="zh-CN" sz="3600" dirty="0">
                <a:latin typeface="Times New Roman" pitchFamily="18" charset="0"/>
                <a:ea typeface="黑体" pitchFamily="2" charset="-122"/>
              </a:rPr>
              <a:t>3</a:t>
            </a:r>
            <a:r>
              <a:rPr lang="zh-CN" altLang="en-US" sz="3600" dirty="0">
                <a:latin typeface="Times New Roman" pitchFamily="18" charset="0"/>
                <a:ea typeface="黑体" pitchFamily="2" charset="-122"/>
              </a:rPr>
              <a:t>章  确定性推理方法</a:t>
            </a:r>
          </a:p>
        </p:txBody>
      </p:sp>
    </p:spTree>
    <p:extLst>
      <p:ext uri="{BB962C8B-B14F-4D97-AF65-F5344CB8AC3E}">
        <p14:creationId xmlns:p14="http://schemas.microsoft.com/office/powerpoint/2010/main" val="349224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C6DC2ABF-E118-4F96-AF44-577E609558D5}" type="slidenum">
              <a:rPr lang="ja-JP" altLang="en-US" b="0">
                <a:solidFill>
                  <a:srgbClr val="A50021"/>
                </a:solidFill>
                <a:ea typeface="ＭＳ Ｐゴシック" pitchFamily="34" charset="-128"/>
              </a:rPr>
              <a:pPr eaLnBrk="1" hangingPunct="1"/>
              <a:t>50</a:t>
            </a:fld>
            <a:endParaRPr lang="en-US" altLang="ja-JP" b="0">
              <a:solidFill>
                <a:srgbClr val="A50021"/>
              </a:solidFill>
              <a:ea typeface="ＭＳ Ｐゴシック" pitchFamily="34" charset="-128"/>
            </a:endParaRPr>
          </a:p>
        </p:txBody>
      </p:sp>
      <p:sp>
        <p:nvSpPr>
          <p:cNvPr id="17416"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
        <p:nvSpPr>
          <p:cNvPr id="17417" name="Rectangle 3"/>
          <p:cNvSpPr>
            <a:spLocks noChangeArrowheads="1"/>
          </p:cNvSpPr>
          <p:nvPr/>
        </p:nvSpPr>
        <p:spPr bwMode="auto">
          <a:xfrm>
            <a:off x="250825" y="1066800"/>
            <a:ext cx="8512175" cy="480695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40000"/>
              </a:spcBef>
              <a:buClr>
                <a:schemeClr val="accent2"/>
              </a:buClr>
              <a:buFont typeface="Wingdings" pitchFamily="2" charset="2"/>
              <a:buBlip>
                <a:blip r:embed="rId3"/>
              </a:buBlip>
            </a:pPr>
            <a:r>
              <a:rPr lang="en-US" altLang="zh-CN" sz="2400" dirty="0">
                <a:latin typeface="Times New Roman" pitchFamily="18" charset="0"/>
              </a:rPr>
              <a:t>  </a:t>
            </a:r>
            <a:r>
              <a:rPr lang="zh-CN" altLang="en-US" sz="2400" dirty="0">
                <a:latin typeface="Times New Roman" pitchFamily="18" charset="0"/>
              </a:rPr>
              <a:t>例</a:t>
            </a:r>
            <a:r>
              <a:rPr lang="en-US" altLang="zh-CN" sz="2400" dirty="0">
                <a:latin typeface="Times New Roman" pitchFamily="18" charset="0"/>
              </a:rPr>
              <a:t>4</a:t>
            </a:r>
            <a:r>
              <a:rPr lang="en-US" altLang="zh-CN" sz="2400" b="0" dirty="0">
                <a:latin typeface="Times New Roman" pitchFamily="18" charset="0"/>
              </a:rPr>
              <a:t>  </a:t>
            </a:r>
            <a:r>
              <a:rPr lang="zh-CN" altLang="en-US" sz="2400" b="0" dirty="0">
                <a:latin typeface="Times New Roman" pitchFamily="18" charset="0"/>
              </a:rPr>
              <a:t>将下列</a:t>
            </a:r>
            <a:r>
              <a:rPr lang="zh-CN" altLang="en-US" sz="2400" b="0" dirty="0"/>
              <a:t>谓词公式化为不含存在量词的前束形。</a:t>
            </a:r>
          </a:p>
          <a:p>
            <a:pPr eaLnBrk="1" hangingPunct="1">
              <a:lnSpc>
                <a:spcPct val="100000"/>
              </a:lnSpc>
              <a:spcBef>
                <a:spcPct val="40000"/>
              </a:spcBef>
              <a:buClr>
                <a:schemeClr val="accent2"/>
              </a:buClr>
              <a:buFont typeface="Wingdings" pitchFamily="2" charset="2"/>
              <a:buNone/>
            </a:pPr>
            <a:endParaRPr lang="zh-CN" altLang="en-US" sz="2800" b="0" dirty="0"/>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）消去存在量词</a:t>
            </a:r>
            <a:r>
              <a:rPr lang="zh-CN" altLang="en-US" sz="2400" dirty="0">
                <a:latin typeface="宋体" pitchFamily="2" charset="-122"/>
              </a:rPr>
              <a:t> </a:t>
            </a:r>
          </a:p>
          <a:p>
            <a:pPr eaLnBrk="1" hangingPunct="1">
              <a:lnSpc>
                <a:spcPct val="100000"/>
              </a:lnSpc>
              <a:spcBef>
                <a:spcPct val="40000"/>
              </a:spcBef>
              <a:buClr>
                <a:srgbClr val="0000FF"/>
              </a:buClr>
              <a:buFont typeface="Wingdings" pitchFamily="2" charset="2"/>
              <a:buChar char="§"/>
            </a:pPr>
            <a:endParaRPr lang="zh-CN" altLang="en-US" sz="2400" dirty="0">
              <a:latin typeface="宋体" pitchFamily="2" charset="-122"/>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）消去蕴含符号 </a:t>
            </a:r>
          </a:p>
          <a:p>
            <a:pPr eaLnBrk="1" hangingPunct="1">
              <a:lnSpc>
                <a:spcPct val="100000"/>
              </a:lnSpc>
              <a:spcBef>
                <a:spcPct val="40000"/>
              </a:spcBef>
              <a:buClr>
                <a:srgbClr val="0000FF"/>
              </a:buClr>
              <a:buFont typeface="Wingdings" pitchFamily="2" charset="2"/>
              <a:buChar char="§"/>
            </a:pPr>
            <a:endParaRPr lang="zh-CN" altLang="en-US" sz="2400" dirty="0">
              <a:latin typeface="Times New Roman" pitchFamily="18" charset="0"/>
            </a:endParaRPr>
          </a:p>
          <a:p>
            <a:pPr eaLnBrk="1" hangingPunct="1">
              <a:lnSpc>
                <a:spcPct val="100000"/>
              </a:lnSpc>
              <a:spcBef>
                <a:spcPct val="40000"/>
              </a:spcBef>
              <a:buClr>
                <a:srgbClr val="0000FF"/>
              </a:buClr>
              <a:buFont typeface="Wingdings" pitchFamily="2" charset="2"/>
              <a:buChar char="§"/>
            </a:pPr>
            <a:endParaRPr lang="zh-CN" altLang="en-US" sz="2400" dirty="0">
              <a:latin typeface="Times New Roman" pitchFamily="18" charset="0"/>
            </a:endParaRPr>
          </a:p>
          <a:p>
            <a:pPr eaLnBrk="1" hangingPunct="1">
              <a:lnSpc>
                <a:spcPct val="100000"/>
              </a:lnSpc>
              <a:spcBef>
                <a:spcPct val="40000"/>
              </a:spcBef>
              <a:buClr>
                <a:srgbClr val="0000FF"/>
              </a:buClr>
              <a:buFont typeface="Wingdings" pitchFamily="2" charset="2"/>
              <a:buChar char="§"/>
            </a:pPr>
            <a:r>
              <a:rPr lang="zh-CN" altLang="en-US" sz="2400" dirty="0">
                <a:latin typeface="Times New Roman" pitchFamily="18" charset="0"/>
              </a:rPr>
              <a:t>（</a:t>
            </a:r>
            <a:r>
              <a:rPr lang="en-US" altLang="zh-CN" sz="2400" dirty="0">
                <a:latin typeface="Times New Roman" pitchFamily="18" charset="0"/>
              </a:rPr>
              <a:t>3</a:t>
            </a:r>
            <a:r>
              <a:rPr lang="zh-CN" altLang="en-US" sz="2400" dirty="0">
                <a:latin typeface="Times New Roman" pitchFamily="18" charset="0"/>
              </a:rPr>
              <a:t>）设</a:t>
            </a:r>
            <a:r>
              <a:rPr lang="en-US" altLang="zh-CN" sz="2400" i="1" dirty="0">
                <a:latin typeface="Times New Roman" pitchFamily="18" charset="0"/>
              </a:rPr>
              <a:t>z</a:t>
            </a:r>
            <a:r>
              <a:rPr lang="zh-CN" altLang="en-US" sz="2400" dirty="0">
                <a:latin typeface="Times New Roman" pitchFamily="18" charset="0"/>
              </a:rPr>
              <a:t>的函数是</a:t>
            </a:r>
            <a:r>
              <a:rPr lang="en-US" altLang="zh-CN" sz="2400" i="1" dirty="0">
                <a:latin typeface="Times New Roman" pitchFamily="18" charset="0"/>
              </a:rPr>
              <a:t>g</a:t>
            </a:r>
            <a:r>
              <a:rPr lang="en-US" altLang="zh-CN" sz="2400" dirty="0">
                <a:latin typeface="Times New Roman" pitchFamily="18" charset="0"/>
              </a:rPr>
              <a:t>(</a:t>
            </a:r>
            <a:r>
              <a:rPr lang="en-US" altLang="zh-CN" sz="2400" i="1" dirty="0">
                <a:latin typeface="Times New Roman" pitchFamily="18" charset="0"/>
              </a:rPr>
              <a:t>y</a:t>
            </a:r>
            <a:r>
              <a:rPr lang="en-US" altLang="zh-CN" sz="2400" dirty="0">
                <a:latin typeface="Times New Roman" pitchFamily="18" charset="0"/>
              </a:rPr>
              <a:t>)</a:t>
            </a:r>
            <a:r>
              <a:rPr lang="zh-CN" altLang="en-US" sz="2400" dirty="0">
                <a:latin typeface="Times New Roman" pitchFamily="18" charset="0"/>
              </a:rPr>
              <a:t>，则 </a:t>
            </a:r>
          </a:p>
          <a:p>
            <a:pPr eaLnBrk="1" hangingPunct="1">
              <a:lnSpc>
                <a:spcPct val="100000"/>
              </a:lnSpc>
              <a:spcBef>
                <a:spcPct val="100000"/>
              </a:spcBef>
              <a:buClr>
                <a:srgbClr val="0000FF"/>
              </a:buClr>
              <a:buFont typeface="Wingdings" pitchFamily="2" charset="2"/>
              <a:buChar char="§"/>
            </a:pPr>
            <a:endParaRPr lang="en-US" altLang="zh-CN" sz="2400" dirty="0">
              <a:latin typeface="Times New Roman" pitchFamily="18" charset="0"/>
            </a:endParaRPr>
          </a:p>
        </p:txBody>
      </p:sp>
      <p:sp>
        <p:nvSpPr>
          <p:cNvPr id="17418" name="Rectangle 10"/>
          <p:cNvSpPr>
            <a:spLocks noChangeArrowheads="1"/>
          </p:cNvSpPr>
          <p:nvPr/>
        </p:nvSpPr>
        <p:spPr bwMode="auto">
          <a:xfrm>
            <a:off x="305276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7410" name="Object 9"/>
          <p:cNvGraphicFramePr>
            <a:graphicFrameLocks noChangeAspect="1"/>
          </p:cNvGraphicFramePr>
          <p:nvPr/>
        </p:nvGraphicFramePr>
        <p:xfrm>
          <a:off x="914400" y="1606550"/>
          <a:ext cx="6629400" cy="436563"/>
        </p:xfrm>
        <a:graphic>
          <a:graphicData uri="http://schemas.openxmlformats.org/presentationml/2006/ole">
            <mc:AlternateContent xmlns:mc="http://schemas.openxmlformats.org/markup-compatibility/2006">
              <mc:Choice xmlns:v="urn:schemas-microsoft-com:vml" Requires="v">
                <p:oleObj spid="_x0000_s51492" r:id="rId4" imgW="3035300" imgH="203200" progId="Equation.3">
                  <p:embed/>
                </p:oleObj>
              </mc:Choice>
              <mc:Fallback>
                <p:oleObj r:id="rId4" imgW="30353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6550"/>
                        <a:ext cx="6629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9" name="Rectangle 12"/>
          <p:cNvSpPr>
            <a:spLocks noChangeArrowheads="1"/>
          </p:cNvSpPr>
          <p:nvPr/>
        </p:nvSpPr>
        <p:spPr bwMode="auto">
          <a:xfrm>
            <a:off x="318611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7411" name="Object 11"/>
          <p:cNvGraphicFramePr>
            <a:graphicFrameLocks noChangeAspect="1"/>
          </p:cNvGraphicFramePr>
          <p:nvPr/>
        </p:nvGraphicFramePr>
        <p:xfrm>
          <a:off x="1066800" y="2673350"/>
          <a:ext cx="5867400" cy="423863"/>
        </p:xfrm>
        <a:graphic>
          <a:graphicData uri="http://schemas.openxmlformats.org/presentationml/2006/ole">
            <mc:AlternateContent xmlns:mc="http://schemas.openxmlformats.org/markup-compatibility/2006">
              <mc:Choice xmlns:v="urn:schemas-microsoft-com:vml" Requires="v">
                <p:oleObj spid="_x0000_s51493" r:id="rId6" imgW="2768600" imgH="203200" progId="Equation.3">
                  <p:embed/>
                </p:oleObj>
              </mc:Choice>
              <mc:Fallback>
                <p:oleObj r:id="rId6" imgW="27686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673350"/>
                        <a:ext cx="58674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Rectangle 14"/>
          <p:cNvSpPr>
            <a:spLocks noChangeArrowheads="1"/>
          </p:cNvSpPr>
          <p:nvPr/>
        </p:nvSpPr>
        <p:spPr bwMode="auto">
          <a:xfrm>
            <a:off x="316706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7412" name="Object 13"/>
          <p:cNvGraphicFramePr>
            <a:graphicFrameLocks noChangeAspect="1"/>
          </p:cNvGraphicFramePr>
          <p:nvPr/>
        </p:nvGraphicFramePr>
        <p:xfrm>
          <a:off x="1143000" y="3740150"/>
          <a:ext cx="5410200" cy="385763"/>
        </p:xfrm>
        <a:graphic>
          <a:graphicData uri="http://schemas.openxmlformats.org/presentationml/2006/ole">
            <mc:AlternateContent xmlns:mc="http://schemas.openxmlformats.org/markup-compatibility/2006">
              <mc:Choice xmlns:v="urn:schemas-microsoft-com:vml" Requires="v">
                <p:oleObj spid="_x0000_s51494" r:id="rId8" imgW="2806700" imgH="203200" progId="Equation.3">
                  <p:embed/>
                </p:oleObj>
              </mc:Choice>
              <mc:Fallback>
                <p:oleObj r:id="rId8" imgW="28067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740150"/>
                        <a:ext cx="54102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1" name="Rectangle 16"/>
          <p:cNvSpPr>
            <a:spLocks noChangeArrowheads="1"/>
          </p:cNvSpPr>
          <p:nvPr/>
        </p:nvSpPr>
        <p:spPr bwMode="auto">
          <a:xfrm>
            <a:off x="3133725" y="3468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7413" name="Object 15"/>
          <p:cNvGraphicFramePr>
            <a:graphicFrameLocks noChangeAspect="1"/>
          </p:cNvGraphicFramePr>
          <p:nvPr/>
        </p:nvGraphicFramePr>
        <p:xfrm>
          <a:off x="1219200" y="4273550"/>
          <a:ext cx="5257800" cy="434975"/>
        </p:xfrm>
        <a:graphic>
          <a:graphicData uri="http://schemas.openxmlformats.org/presentationml/2006/ole">
            <mc:AlternateContent xmlns:mc="http://schemas.openxmlformats.org/markup-compatibility/2006">
              <mc:Choice xmlns:v="urn:schemas-microsoft-com:vml" Requires="v">
                <p:oleObj spid="_x0000_s51495" r:id="rId10" imgW="2019300" imgH="165100" progId="Equation.3">
                  <p:embed/>
                </p:oleObj>
              </mc:Choice>
              <mc:Fallback>
                <p:oleObj r:id="rId10" imgW="2019300" imgH="165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4273550"/>
                        <a:ext cx="5257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2" name="Rectangle 18"/>
          <p:cNvSpPr>
            <a:spLocks noChangeArrowheads="1"/>
          </p:cNvSpPr>
          <p:nvPr/>
        </p:nvSpPr>
        <p:spPr bwMode="auto">
          <a:xfrm>
            <a:off x="3133725" y="3473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7414" name="Object 17"/>
          <p:cNvGraphicFramePr>
            <a:graphicFrameLocks noChangeAspect="1"/>
          </p:cNvGraphicFramePr>
          <p:nvPr/>
        </p:nvGraphicFramePr>
        <p:xfrm>
          <a:off x="1143000" y="5340350"/>
          <a:ext cx="5486400" cy="434975"/>
        </p:xfrm>
        <a:graphic>
          <a:graphicData uri="http://schemas.openxmlformats.org/presentationml/2006/ole">
            <mc:AlternateContent xmlns:mc="http://schemas.openxmlformats.org/markup-compatibility/2006">
              <mc:Choice xmlns:v="urn:schemas-microsoft-com:vml" Requires="v">
                <p:oleObj spid="_x0000_s51496" r:id="rId12" imgW="2070100" imgH="165100" progId="Equation.3">
                  <p:embed/>
                </p:oleObj>
              </mc:Choice>
              <mc:Fallback>
                <p:oleObj r:id="rId12" imgW="2070100" imgH="165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5340350"/>
                        <a:ext cx="54864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798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7E4DF38E-AA0E-4ED0-902D-ECB24A08F529}" type="slidenum">
              <a:rPr lang="ja-JP" altLang="en-US" b="0">
                <a:solidFill>
                  <a:srgbClr val="A50021"/>
                </a:solidFill>
                <a:ea typeface="ＭＳ Ｐゴシック" pitchFamily="34" charset="-128"/>
              </a:rPr>
              <a:pPr eaLnBrk="1" hangingPunct="1"/>
              <a:t>51</a:t>
            </a:fld>
            <a:endParaRPr lang="en-US" altLang="ja-JP" b="0">
              <a:solidFill>
                <a:srgbClr val="A50021"/>
              </a:solidFill>
              <a:ea typeface="ＭＳ Ｐゴシック" pitchFamily="34" charset="-128"/>
            </a:endParaRPr>
          </a:p>
        </p:txBody>
      </p:sp>
      <p:sp>
        <p:nvSpPr>
          <p:cNvPr id="67587"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3.3  </a:t>
            </a:r>
            <a:r>
              <a:rPr lang="zh-CN" altLang="en-US" sz="3600" b="0">
                <a:solidFill>
                  <a:schemeClr val="bg1"/>
                </a:solidFill>
                <a:latin typeface="Times New Roman" pitchFamily="18" charset="0"/>
                <a:ea typeface="黑体" pitchFamily="2" charset="-122"/>
              </a:rPr>
              <a:t>谓词公式化为子句集的方法</a:t>
            </a:r>
          </a:p>
        </p:txBody>
      </p:sp>
      <p:sp>
        <p:nvSpPr>
          <p:cNvPr id="92163" name="Text Box 3"/>
          <p:cNvSpPr txBox="1">
            <a:spLocks noChangeArrowheads="1"/>
          </p:cNvSpPr>
          <p:nvPr/>
        </p:nvSpPr>
        <p:spPr bwMode="auto">
          <a:xfrm>
            <a:off x="304800" y="2895600"/>
            <a:ext cx="8610600" cy="1336675"/>
          </a:xfrm>
          <a:prstGeom prst="rect">
            <a:avLst/>
          </a:prstGeom>
          <a:gradFill rotWithShape="1">
            <a:gsLst>
              <a:gs pos="0">
                <a:srgbClr val="00FFFF"/>
              </a:gs>
              <a:gs pos="100000">
                <a:schemeClr val="bg1"/>
              </a:gs>
            </a:gsLst>
            <a:path path="rect">
              <a:fillToRect l="100000" b="10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50000"/>
              </a:lnSpc>
            </a:pPr>
            <a:r>
              <a:rPr lang="zh-CN" altLang="en-US" sz="2700">
                <a:latin typeface="宋体" pitchFamily="2" charset="-122"/>
              </a:rPr>
              <a:t>定理 </a:t>
            </a:r>
            <a:r>
              <a:rPr lang="en-US" altLang="zh-CN" sz="2700">
                <a:latin typeface="Times New Roman" pitchFamily="18" charset="0"/>
                <a:cs typeface="Times New Roman" pitchFamily="18" charset="0"/>
              </a:rPr>
              <a:t>3.1:   </a:t>
            </a:r>
          </a:p>
          <a:p>
            <a:pPr eaLnBrk="1" hangingPunct="1">
              <a:lnSpc>
                <a:spcPct val="150000"/>
              </a:lnSpc>
              <a:spcAft>
                <a:spcPct val="30000"/>
              </a:spcAft>
            </a:pPr>
            <a:r>
              <a:rPr lang="en-US" altLang="zh-CN" sz="2700">
                <a:latin typeface="Times New Roman" pitchFamily="18" charset="0"/>
                <a:cs typeface="Times New Roman" pitchFamily="18" charset="0"/>
              </a:rPr>
              <a:t>     </a:t>
            </a:r>
            <a:r>
              <a:rPr lang="zh-CN" altLang="en-US" sz="2700">
                <a:latin typeface="宋体" pitchFamily="2" charset="-122"/>
              </a:rPr>
              <a:t>谓词公式不可满足的充要条件是其子句集不可满足。</a:t>
            </a:r>
          </a:p>
        </p:txBody>
      </p:sp>
      <p:grpSp>
        <p:nvGrpSpPr>
          <p:cNvPr id="2" name="Group 9"/>
          <p:cNvGrpSpPr>
            <a:grpSpLocks/>
          </p:cNvGrpSpPr>
          <p:nvPr/>
        </p:nvGrpSpPr>
        <p:grpSpPr bwMode="auto">
          <a:xfrm>
            <a:off x="1828800" y="1371600"/>
            <a:ext cx="5915025" cy="977900"/>
            <a:chOff x="422" y="1612"/>
            <a:chExt cx="3726" cy="616"/>
          </a:xfrm>
        </p:grpSpPr>
        <p:sp>
          <p:nvSpPr>
            <p:cNvPr id="67590" name="Text Box 5"/>
            <p:cNvSpPr txBox="1">
              <a:spLocks noChangeArrowheads="1"/>
            </p:cNvSpPr>
            <p:nvPr/>
          </p:nvSpPr>
          <p:spPr bwMode="auto">
            <a:xfrm>
              <a:off x="422" y="1612"/>
              <a:ext cx="125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00000"/>
                </a:lnSpc>
              </a:pPr>
              <a:r>
                <a:rPr lang="zh-CN" altLang="en-US" sz="2800">
                  <a:latin typeface="宋体" pitchFamily="2" charset="-122"/>
                </a:rPr>
                <a:t>谓词公式</a:t>
              </a:r>
            </a:p>
            <a:p>
              <a:pPr algn="ctr" eaLnBrk="1" hangingPunct="1">
                <a:lnSpc>
                  <a:spcPct val="100000"/>
                </a:lnSpc>
              </a:pPr>
              <a:r>
                <a:rPr lang="zh-CN" altLang="en-US" sz="2800">
                  <a:latin typeface="宋体" pitchFamily="2" charset="-122"/>
                </a:rPr>
                <a:t>不可满足性</a:t>
              </a:r>
            </a:p>
          </p:txBody>
        </p:sp>
        <p:sp>
          <p:nvSpPr>
            <p:cNvPr id="67591" name="Text Box 6"/>
            <p:cNvSpPr txBox="1">
              <a:spLocks noChangeArrowheads="1"/>
            </p:cNvSpPr>
            <p:nvPr/>
          </p:nvSpPr>
          <p:spPr bwMode="auto">
            <a:xfrm>
              <a:off x="2304" y="1632"/>
              <a:ext cx="13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00000"/>
                </a:lnSpc>
              </a:pPr>
              <a:r>
                <a:rPr lang="zh-CN" altLang="en-US" sz="2800">
                  <a:latin typeface="宋体" pitchFamily="2" charset="-122"/>
                </a:rPr>
                <a:t>子句集</a:t>
              </a:r>
            </a:p>
            <a:p>
              <a:pPr algn="ctr" eaLnBrk="1" hangingPunct="1">
                <a:lnSpc>
                  <a:spcPct val="100000"/>
                </a:lnSpc>
              </a:pPr>
              <a:r>
                <a:rPr lang="zh-CN" altLang="en-US" sz="2800">
                  <a:latin typeface="宋体" pitchFamily="2" charset="-122"/>
                </a:rPr>
                <a:t>不可满足性</a:t>
              </a:r>
            </a:p>
          </p:txBody>
        </p:sp>
        <p:sp>
          <p:nvSpPr>
            <p:cNvPr id="67592" name="Line 7"/>
            <p:cNvSpPr>
              <a:spLocks noChangeShapeType="1"/>
            </p:cNvSpPr>
            <p:nvPr/>
          </p:nvSpPr>
          <p:spPr bwMode="auto">
            <a:xfrm>
              <a:off x="1728" y="1968"/>
              <a:ext cx="528"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3" name="Text Box 8"/>
            <p:cNvSpPr txBox="1">
              <a:spLocks noChangeArrowheads="1"/>
            </p:cNvSpPr>
            <p:nvPr/>
          </p:nvSpPr>
          <p:spPr bwMode="auto">
            <a:xfrm>
              <a:off x="3648" y="1680"/>
              <a:ext cx="50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4800" b="0">
                  <a:solidFill>
                    <a:schemeClr val="accent2"/>
                  </a:solidFill>
                </a:rPr>
                <a:t>？</a:t>
              </a:r>
            </a:p>
          </p:txBody>
        </p:sp>
      </p:grpSp>
    </p:spTree>
    <p:extLst>
      <p:ext uri="{BB962C8B-B14F-4D97-AF65-F5344CB8AC3E}">
        <p14:creationId xmlns:p14="http://schemas.microsoft.com/office/powerpoint/2010/main" val="3023590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7638AD16-651F-4FCB-A7C5-333F279334BA}" type="slidenum">
              <a:rPr lang="ja-JP" altLang="en-US" b="0">
                <a:solidFill>
                  <a:srgbClr val="A50021"/>
                </a:solidFill>
                <a:ea typeface="ＭＳ Ｐゴシック" pitchFamily="34" charset="-128"/>
              </a:rPr>
              <a:pPr eaLnBrk="1" hangingPunct="1"/>
              <a:t>52</a:t>
            </a:fld>
            <a:endParaRPr lang="en-US" altLang="ja-JP" b="0">
              <a:solidFill>
                <a:srgbClr val="A50021"/>
              </a:solidFill>
              <a:ea typeface="ＭＳ Ｐゴシック" pitchFamily="34" charset="-128"/>
            </a:endParaRPr>
          </a:p>
        </p:txBody>
      </p:sp>
      <p:grpSp>
        <p:nvGrpSpPr>
          <p:cNvPr id="68611" name="Group 2"/>
          <p:cNvGrpSpPr>
            <a:grpSpLocks/>
          </p:cNvGrpSpPr>
          <p:nvPr/>
        </p:nvGrpSpPr>
        <p:grpSpPr bwMode="auto">
          <a:xfrm>
            <a:off x="457200" y="1981200"/>
            <a:ext cx="8001000" cy="3429000"/>
            <a:chOff x="576" y="1488"/>
            <a:chExt cx="4512" cy="2160"/>
          </a:xfrm>
        </p:grpSpPr>
        <p:sp>
          <p:nvSpPr>
            <p:cNvPr id="68614"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8615"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68612" name="Rectangle 5"/>
          <p:cNvSpPr>
            <a:spLocks noGrp="1" noChangeArrowheads="1"/>
          </p:cNvSpPr>
          <p:nvPr>
            <p:ph type="title"/>
          </p:nvPr>
        </p:nvSpPr>
        <p:spPr>
          <a:xfrm>
            <a:off x="457200" y="-2286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68613"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dirty="0">
                <a:latin typeface="Times New Roman" pitchFamily="18" charset="0"/>
              </a:rPr>
              <a:t>3.1  </a:t>
            </a:r>
            <a:r>
              <a:rPr lang="zh-CN" altLang="en-US" sz="2800" b="1" dirty="0">
                <a:latin typeface="Times New Roman" pitchFamily="18" charset="0"/>
              </a:rPr>
              <a:t>推理的基本概念 </a:t>
            </a:r>
          </a:p>
          <a:p>
            <a:pPr eaLnBrk="1" hangingPunct="1">
              <a:lnSpc>
                <a:spcPct val="120000"/>
              </a:lnSpc>
            </a:pPr>
            <a:r>
              <a:rPr lang="en-US" altLang="zh-CN" sz="2800" b="1" dirty="0">
                <a:latin typeface="Times New Roman" pitchFamily="18" charset="0"/>
              </a:rPr>
              <a:t>3.2  </a:t>
            </a:r>
            <a:r>
              <a:rPr lang="zh-CN" altLang="en-US" sz="2800" b="1" dirty="0">
                <a:latin typeface="Times New Roman" pitchFamily="18" charset="0"/>
              </a:rPr>
              <a:t>自然演绎推理</a:t>
            </a:r>
          </a:p>
          <a:p>
            <a:pPr eaLnBrk="1" hangingPunct="1">
              <a:lnSpc>
                <a:spcPct val="120000"/>
              </a:lnSpc>
            </a:pPr>
            <a:r>
              <a:rPr lang="en-US" altLang="zh-CN" sz="2800" b="1" dirty="0">
                <a:latin typeface="Times New Roman" pitchFamily="18" charset="0"/>
              </a:rPr>
              <a:t>3.3  </a:t>
            </a:r>
            <a:r>
              <a:rPr lang="zh-CN" altLang="en-US" sz="2800" b="1" dirty="0">
                <a:latin typeface="Times New Roman" pitchFamily="18" charset="0"/>
              </a:rPr>
              <a:t>谓词公式化为子句集的方法</a:t>
            </a:r>
          </a:p>
          <a:p>
            <a:pPr eaLnBrk="1" hangingPunct="1">
              <a:lnSpc>
                <a:spcPct val="120000"/>
              </a:lnSpc>
            </a:pPr>
            <a:r>
              <a:rPr lang="en-US" altLang="zh-CN" sz="2800" b="1" dirty="0">
                <a:solidFill>
                  <a:srgbClr val="0000FF"/>
                </a:solidFill>
                <a:latin typeface="Times New Roman" pitchFamily="18" charset="0"/>
              </a:rPr>
              <a:t>3.4  </a:t>
            </a:r>
            <a:r>
              <a:rPr lang="zh-CN" altLang="en-US" sz="2800" b="1" dirty="0">
                <a:solidFill>
                  <a:srgbClr val="0000FF"/>
                </a:solidFill>
                <a:latin typeface="Times New Roman" pitchFamily="18" charset="0"/>
              </a:rPr>
              <a:t>海伯伦定理（自学）</a:t>
            </a:r>
          </a:p>
          <a:p>
            <a:pPr eaLnBrk="1" hangingPunct="1">
              <a:lnSpc>
                <a:spcPct val="120000"/>
              </a:lnSpc>
            </a:pPr>
            <a:r>
              <a:rPr lang="en-US" altLang="zh-CN" sz="2800" b="1" dirty="0">
                <a:latin typeface="Times New Roman" pitchFamily="18" charset="0"/>
              </a:rPr>
              <a:t>3.5  </a:t>
            </a:r>
            <a:r>
              <a:rPr lang="zh-CN" altLang="en-US" sz="2800" b="1" dirty="0">
                <a:latin typeface="Times New Roman" pitchFamily="18" charset="0"/>
              </a:rPr>
              <a:t>鲁宾逊归结原理</a:t>
            </a:r>
          </a:p>
          <a:p>
            <a:pPr eaLnBrk="1" hangingPunct="1">
              <a:lnSpc>
                <a:spcPct val="120000"/>
              </a:lnSpc>
            </a:pPr>
            <a:r>
              <a:rPr lang="en-US" altLang="zh-CN" sz="2800" b="1" dirty="0">
                <a:latin typeface="Times New Roman" pitchFamily="18" charset="0"/>
              </a:rPr>
              <a:t>3.6  </a:t>
            </a:r>
            <a:r>
              <a:rPr lang="zh-CN" altLang="en-US" sz="2800" b="1" dirty="0">
                <a:latin typeface="Times New Roman" pitchFamily="18" charset="0"/>
              </a:rPr>
              <a:t>归结反演</a:t>
            </a:r>
          </a:p>
          <a:p>
            <a:pPr eaLnBrk="1" hangingPunct="1">
              <a:lnSpc>
                <a:spcPct val="120000"/>
              </a:lnSpc>
            </a:pPr>
            <a:r>
              <a:rPr lang="en-US" altLang="zh-CN" sz="2800" b="1" dirty="0">
                <a:latin typeface="Times New Roman" pitchFamily="18" charset="0"/>
              </a:rPr>
              <a:t>3.7  </a:t>
            </a:r>
            <a:r>
              <a:rPr lang="zh-CN" altLang="en-US" sz="2800" b="1" dirty="0">
                <a:latin typeface="Times New Roman" pitchFamily="18" charset="0"/>
              </a:rPr>
              <a:t>应用归结反演求解问题</a:t>
            </a:r>
            <a:r>
              <a:rPr lang="zh-CN" altLang="en-US" sz="2800" b="1" dirty="0"/>
              <a:t> </a:t>
            </a:r>
          </a:p>
        </p:txBody>
      </p:sp>
    </p:spTree>
    <p:extLst>
      <p:ext uri="{BB962C8B-B14F-4D97-AF65-F5344CB8AC3E}">
        <p14:creationId xmlns:p14="http://schemas.microsoft.com/office/powerpoint/2010/main" val="1546269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E23EF05C-6B45-4E55-9323-5F29E7894E80}" type="slidenum">
              <a:rPr lang="ja-JP" altLang="en-US" b="0">
                <a:solidFill>
                  <a:srgbClr val="A50021"/>
                </a:solidFill>
                <a:ea typeface="ＭＳ Ｐゴシック" pitchFamily="34" charset="-128"/>
              </a:rPr>
              <a:pPr eaLnBrk="1" hangingPunct="1"/>
              <a:t>53</a:t>
            </a:fld>
            <a:endParaRPr lang="en-US" altLang="ja-JP" b="0">
              <a:solidFill>
                <a:srgbClr val="A50021"/>
              </a:solidFill>
              <a:ea typeface="ＭＳ Ｐゴシック" pitchFamily="34" charset="-128"/>
            </a:endParaRPr>
          </a:p>
        </p:txBody>
      </p:sp>
      <p:sp>
        <p:nvSpPr>
          <p:cNvPr id="170001" name="Rectangle 17"/>
          <p:cNvSpPr>
            <a:spLocks noChangeArrowheads="1"/>
          </p:cNvSpPr>
          <p:nvPr/>
        </p:nvSpPr>
        <p:spPr bwMode="auto">
          <a:xfrm>
            <a:off x="228600" y="1447800"/>
            <a:ext cx="8686800" cy="38862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headEnd/>
            <a:tailEnd/>
          </a:ln>
          <a:effectLst/>
        </p:spPr>
        <p:txBody>
          <a:bodyPr wrap="none" anchor="ctr"/>
          <a:lstStyle/>
          <a:p>
            <a:pPr>
              <a:defRPr/>
            </a:pPr>
            <a:endParaRPr lang="zh-CN" altLang="en-US"/>
          </a:p>
        </p:txBody>
      </p:sp>
      <p:sp>
        <p:nvSpPr>
          <p:cNvPr id="18444" name="Rectangle 18"/>
          <p:cNvSpPr>
            <a:spLocks noGrp="1" noChangeArrowheads="1"/>
          </p:cNvSpPr>
          <p:nvPr>
            <p:ph type="body" idx="1"/>
          </p:nvPr>
        </p:nvSpPr>
        <p:spPr>
          <a:xfrm>
            <a:off x="228600" y="990600"/>
            <a:ext cx="8642350" cy="5400675"/>
          </a:xfrm>
          <a:noFill/>
        </p:spPr>
        <p:txBody>
          <a:bodyPr/>
          <a:lstStyle/>
          <a:p>
            <a:pPr marL="190500" indent="-190500" eaLnBrk="1" hangingPunct="1">
              <a:buFont typeface="Wingdings" pitchFamily="2" charset="2"/>
              <a:buNone/>
            </a:pPr>
            <a:r>
              <a:rPr lang="zh-CN" altLang="en-US" sz="2600" b="1">
                <a:latin typeface="Times New Roman" pitchFamily="18" charset="0"/>
              </a:rPr>
              <a:t>定义</a:t>
            </a:r>
            <a:r>
              <a:rPr lang="en-US" altLang="zh-CN" sz="2600" b="1">
                <a:latin typeface="Times New Roman" pitchFamily="18" charset="0"/>
              </a:rPr>
              <a:t>3.1</a:t>
            </a:r>
            <a:r>
              <a:rPr lang="zh-CN" altLang="en-US" sz="2600" b="1">
                <a:latin typeface="Times New Roman" pitchFamily="18" charset="0"/>
              </a:rPr>
              <a:t>（ </a:t>
            </a:r>
            <a:r>
              <a:rPr lang="en-US" altLang="zh-CN" sz="2600" b="1" i="1">
                <a:latin typeface="Times New Roman" pitchFamily="18" charset="0"/>
              </a:rPr>
              <a:t>H </a:t>
            </a:r>
            <a:r>
              <a:rPr lang="zh-CN" altLang="en-US" sz="2600" b="1">
                <a:latin typeface="Times New Roman" pitchFamily="18" charset="0"/>
              </a:rPr>
              <a:t>域）</a:t>
            </a:r>
          </a:p>
          <a:p>
            <a:pPr marL="190500" indent="-190500" eaLnBrk="1" hangingPunct="1"/>
            <a:r>
              <a:rPr lang="zh-CN" altLang="en-US" sz="2600">
                <a:latin typeface="Times New Roman" pitchFamily="18" charset="0"/>
              </a:rPr>
              <a:t>   设 </a:t>
            </a:r>
            <a:r>
              <a:rPr lang="en-US" altLang="zh-CN" sz="2600" i="1">
                <a:latin typeface="Times New Roman" pitchFamily="18" charset="0"/>
              </a:rPr>
              <a:t>S</a:t>
            </a:r>
            <a:r>
              <a:rPr lang="en-US" altLang="zh-CN" sz="2600">
                <a:latin typeface="Times New Roman" pitchFamily="18" charset="0"/>
              </a:rPr>
              <a:t> </a:t>
            </a:r>
            <a:r>
              <a:rPr lang="zh-CN" altLang="en-US" sz="2600">
                <a:latin typeface="Times New Roman" pitchFamily="18" charset="0"/>
              </a:rPr>
              <a:t>为子句集，则按下述方法构造的域       称为海伯伦域，简记为 </a:t>
            </a:r>
            <a:r>
              <a:rPr lang="en-US" altLang="zh-CN" sz="2600" i="1">
                <a:latin typeface="Times New Roman" pitchFamily="18" charset="0"/>
              </a:rPr>
              <a:t>H </a:t>
            </a:r>
            <a:r>
              <a:rPr lang="zh-CN" altLang="en-US" sz="2600">
                <a:latin typeface="Times New Roman" pitchFamily="18" charset="0"/>
              </a:rPr>
              <a:t>域。</a:t>
            </a:r>
          </a:p>
          <a:p>
            <a:pPr marL="190500" indent="-190500" eaLnBrk="1" hangingPunct="1">
              <a:buFont typeface="Wingdings" pitchFamily="2" charset="2"/>
              <a:buNone/>
            </a:pPr>
            <a:r>
              <a:rPr lang="zh-CN" altLang="en-US" sz="2600">
                <a:latin typeface="Times New Roman" pitchFamily="18" charset="0"/>
              </a:rPr>
              <a:t>（</a:t>
            </a:r>
            <a:r>
              <a:rPr lang="en-US" altLang="zh-CN" sz="2600">
                <a:latin typeface="Times New Roman" pitchFamily="18" charset="0"/>
              </a:rPr>
              <a:t>1</a:t>
            </a:r>
            <a:r>
              <a:rPr lang="zh-CN" altLang="en-US" sz="2600">
                <a:latin typeface="Times New Roman" pitchFamily="18" charset="0"/>
              </a:rPr>
              <a:t>）令      是 </a:t>
            </a:r>
            <a:r>
              <a:rPr lang="en-US" altLang="zh-CN" sz="2600" i="1">
                <a:latin typeface="Times New Roman" pitchFamily="18" charset="0"/>
              </a:rPr>
              <a:t>S</a:t>
            </a:r>
            <a:r>
              <a:rPr lang="en-US" altLang="zh-CN" sz="2600">
                <a:latin typeface="Times New Roman" pitchFamily="18" charset="0"/>
              </a:rPr>
              <a:t> </a:t>
            </a:r>
            <a:r>
              <a:rPr lang="zh-CN" altLang="en-US" sz="2600">
                <a:latin typeface="Times New Roman" pitchFamily="18" charset="0"/>
              </a:rPr>
              <a:t>中所有个体常量的集合，若 </a:t>
            </a:r>
            <a:r>
              <a:rPr lang="en-US" altLang="zh-CN" sz="2600" i="1">
                <a:latin typeface="Times New Roman" pitchFamily="18" charset="0"/>
              </a:rPr>
              <a:t>S </a:t>
            </a:r>
            <a:r>
              <a:rPr lang="zh-CN" altLang="en-US" sz="2600">
                <a:latin typeface="Times New Roman" pitchFamily="18" charset="0"/>
              </a:rPr>
              <a:t>中不包含个体常量，则令             ，其中    为 任意指定的一个个体常量。</a:t>
            </a:r>
          </a:p>
          <a:p>
            <a:pPr marL="190500" indent="-190500" eaLnBrk="1" hangingPunct="1">
              <a:buFont typeface="Wingdings" pitchFamily="2" charset="2"/>
              <a:buNone/>
            </a:pPr>
            <a:r>
              <a:rPr lang="zh-CN" altLang="en-US" sz="2600">
                <a:latin typeface="Times New Roman" pitchFamily="18" charset="0"/>
              </a:rPr>
              <a:t>（</a:t>
            </a:r>
            <a:r>
              <a:rPr lang="en-US" altLang="zh-CN" sz="2600">
                <a:latin typeface="Times New Roman" pitchFamily="18" charset="0"/>
              </a:rPr>
              <a:t>2</a:t>
            </a:r>
            <a:r>
              <a:rPr lang="zh-CN" altLang="en-US" sz="2600">
                <a:latin typeface="Times New Roman" pitchFamily="18" charset="0"/>
              </a:rPr>
              <a:t>）令                       </a:t>
            </a:r>
            <a:r>
              <a:rPr lang="en-US" altLang="zh-CN" sz="2600">
                <a:latin typeface="Times New Roman" pitchFamily="18" charset="0"/>
              </a:rPr>
              <a:t>{ </a:t>
            </a:r>
            <a:r>
              <a:rPr lang="en-US" altLang="zh-CN" sz="2600" i="1">
                <a:latin typeface="Times New Roman" pitchFamily="18" charset="0"/>
              </a:rPr>
              <a:t>S</a:t>
            </a:r>
            <a:r>
              <a:rPr lang="en-US" altLang="zh-CN" sz="2600">
                <a:latin typeface="Times New Roman" pitchFamily="18" charset="0"/>
              </a:rPr>
              <a:t> </a:t>
            </a:r>
            <a:r>
              <a:rPr lang="zh-CN" altLang="en-US" sz="2600">
                <a:latin typeface="Times New Roman" pitchFamily="18" charset="0"/>
              </a:rPr>
              <a:t>中所有 </a:t>
            </a:r>
            <a:r>
              <a:rPr lang="en-US" altLang="zh-CN" sz="2600" i="1">
                <a:latin typeface="Times New Roman" pitchFamily="18" charset="0"/>
              </a:rPr>
              <a:t>n </a:t>
            </a:r>
            <a:r>
              <a:rPr lang="zh-CN" altLang="en-US" sz="2600">
                <a:latin typeface="Times New Roman" pitchFamily="18" charset="0"/>
              </a:rPr>
              <a:t>元函数</a:t>
            </a:r>
          </a:p>
          <a:p>
            <a:pPr marL="190500" indent="-190500" eaLnBrk="1" hangingPunct="1">
              <a:buFont typeface="Wingdings" pitchFamily="2" charset="2"/>
              <a:buNone/>
            </a:pPr>
            <a:r>
              <a:rPr lang="zh-CN" altLang="en-US" sz="2600">
                <a:latin typeface="Times New Roman" pitchFamily="18" charset="0"/>
              </a:rPr>
              <a:t>   是  </a:t>
            </a:r>
            <a:r>
              <a:rPr lang="en-US" altLang="zh-CN" sz="2600" i="1">
                <a:latin typeface="Times New Roman" pitchFamily="18" charset="0"/>
              </a:rPr>
              <a:t>H</a:t>
            </a:r>
            <a:r>
              <a:rPr lang="en-US" altLang="zh-CN" sz="2600">
                <a:latin typeface="Times New Roman" pitchFamily="18" charset="0"/>
              </a:rPr>
              <a:t>  </a:t>
            </a:r>
            <a:r>
              <a:rPr lang="zh-CN" altLang="en-US" sz="2600">
                <a:latin typeface="Times New Roman" pitchFamily="18" charset="0"/>
              </a:rPr>
              <a:t>中的元素</a:t>
            </a:r>
            <a:r>
              <a:rPr lang="en-US" altLang="zh-CN" sz="2600">
                <a:latin typeface="Times New Roman" pitchFamily="18" charset="0"/>
              </a:rPr>
              <a:t>}</a:t>
            </a:r>
            <a:r>
              <a:rPr lang="zh-CN" altLang="en-US" sz="2600">
                <a:latin typeface="Times New Roman" pitchFamily="18" charset="0"/>
              </a:rPr>
              <a:t>，其中                    。</a:t>
            </a:r>
          </a:p>
          <a:p>
            <a:pPr marL="190500" indent="-190500" algn="just" eaLnBrk="1" hangingPunct="1">
              <a:lnSpc>
                <a:spcPct val="120000"/>
              </a:lnSpc>
              <a:buFont typeface="Wingdings" pitchFamily="2" charset="2"/>
              <a:buNone/>
            </a:pPr>
            <a:r>
              <a:rPr lang="zh-CN" altLang="en-US" sz="2600">
                <a:latin typeface="Times New Roman" pitchFamily="18" charset="0"/>
              </a:rPr>
              <a:t>             </a:t>
            </a:r>
          </a:p>
        </p:txBody>
      </p:sp>
      <p:sp>
        <p:nvSpPr>
          <p:cNvPr id="18445" name="Rectangle 19"/>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3.4  </a:t>
            </a:r>
            <a:r>
              <a:rPr lang="zh-CN" altLang="en-US" sz="3600" b="0">
                <a:solidFill>
                  <a:schemeClr val="bg1"/>
                </a:solidFill>
                <a:latin typeface="Times New Roman" pitchFamily="18" charset="0"/>
                <a:ea typeface="黑体" pitchFamily="2" charset="-122"/>
              </a:rPr>
              <a:t>海伯伦（</a:t>
            </a:r>
            <a:r>
              <a:rPr lang="en-US" altLang="zh-CN" sz="3600" b="0">
                <a:solidFill>
                  <a:schemeClr val="bg1"/>
                </a:solidFill>
                <a:latin typeface="Times New Roman" pitchFamily="18" charset="0"/>
                <a:ea typeface="黑体" pitchFamily="2" charset="-122"/>
              </a:rPr>
              <a:t>Herbrand</a:t>
            </a:r>
            <a:r>
              <a:rPr lang="zh-CN" altLang="en-US" sz="3600" b="0">
                <a:solidFill>
                  <a:schemeClr val="bg1"/>
                </a:solidFill>
                <a:latin typeface="Times New Roman" pitchFamily="18" charset="0"/>
                <a:ea typeface="黑体" pitchFamily="2" charset="-122"/>
              </a:rPr>
              <a:t>）定理</a:t>
            </a:r>
            <a:r>
              <a:rPr lang="zh-CN" altLang="en-US" sz="3400">
                <a:solidFill>
                  <a:schemeClr val="bg1"/>
                </a:solidFill>
              </a:rPr>
              <a:t> </a:t>
            </a:r>
          </a:p>
        </p:txBody>
      </p:sp>
      <p:graphicFrame>
        <p:nvGraphicFramePr>
          <p:cNvPr id="18434" name="Object 20"/>
          <p:cNvGraphicFramePr>
            <a:graphicFrameLocks noChangeAspect="1"/>
          </p:cNvGraphicFramePr>
          <p:nvPr>
            <p:extLst>
              <p:ext uri="{D42A27DB-BD31-4B8C-83A1-F6EECF244321}">
                <p14:modId xmlns:p14="http://schemas.microsoft.com/office/powerpoint/2010/main" val="1289752209"/>
              </p:ext>
            </p:extLst>
          </p:nvPr>
        </p:nvGraphicFramePr>
        <p:xfrm>
          <a:off x="6324600" y="1420812"/>
          <a:ext cx="609600" cy="560388"/>
        </p:xfrm>
        <a:graphic>
          <a:graphicData uri="http://schemas.openxmlformats.org/presentationml/2006/ole">
            <mc:AlternateContent xmlns:mc="http://schemas.openxmlformats.org/markup-compatibility/2006">
              <mc:Choice xmlns:v="urn:schemas-microsoft-com:vml" Requires="v">
                <p:oleObj spid="_x0000_s52632" r:id="rId3" imgW="241091" imgH="215713" progId="Equation.3">
                  <p:embed/>
                </p:oleObj>
              </mc:Choice>
              <mc:Fallback>
                <p:oleObj r:id="rId3" imgW="241091"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20812"/>
                        <a:ext cx="6096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21"/>
          <p:cNvGraphicFramePr>
            <a:graphicFrameLocks noChangeAspect="1"/>
          </p:cNvGraphicFramePr>
          <p:nvPr>
            <p:extLst>
              <p:ext uri="{D42A27DB-BD31-4B8C-83A1-F6EECF244321}">
                <p14:modId xmlns:p14="http://schemas.microsoft.com/office/powerpoint/2010/main" val="841934019"/>
              </p:ext>
            </p:extLst>
          </p:nvPr>
        </p:nvGraphicFramePr>
        <p:xfrm>
          <a:off x="1447800" y="2286000"/>
          <a:ext cx="503237" cy="533400"/>
        </p:xfrm>
        <a:graphic>
          <a:graphicData uri="http://schemas.openxmlformats.org/presentationml/2006/ole">
            <mc:AlternateContent xmlns:mc="http://schemas.openxmlformats.org/markup-compatibility/2006">
              <mc:Choice xmlns:v="urn:schemas-microsoft-com:vml" Requires="v">
                <p:oleObj spid="_x0000_s52633" name="Equation" r:id="rId5" imgW="215640" imgH="228600" progId="Equation.3">
                  <p:embed/>
                </p:oleObj>
              </mc:Choice>
              <mc:Fallback>
                <p:oleObj name="Equation" r:id="rId5" imgW="215640" imgH="228600" progId="Equation.3">
                  <p:embed/>
                  <p:pic>
                    <p:nvPicPr>
                      <p:cNvPr id="0" name=""/>
                      <p:cNvPicPr>
                        <a:picLocks noChangeAspect="1" noChangeArrowheads="1"/>
                      </p:cNvPicPr>
                      <p:nvPr/>
                    </p:nvPicPr>
                    <p:blipFill>
                      <a:blip r:embed="rId6"/>
                      <a:srcRect/>
                      <a:stretch>
                        <a:fillRect/>
                      </a:stretch>
                    </p:blipFill>
                    <p:spPr bwMode="auto">
                      <a:xfrm>
                        <a:off x="1447800" y="2286000"/>
                        <a:ext cx="5032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22"/>
          <p:cNvGraphicFramePr>
            <a:graphicFrameLocks noChangeAspect="1"/>
          </p:cNvGraphicFramePr>
          <p:nvPr>
            <p:extLst>
              <p:ext uri="{D42A27DB-BD31-4B8C-83A1-F6EECF244321}">
                <p14:modId xmlns:p14="http://schemas.microsoft.com/office/powerpoint/2010/main" val="236651300"/>
              </p:ext>
            </p:extLst>
          </p:nvPr>
        </p:nvGraphicFramePr>
        <p:xfrm>
          <a:off x="2438400" y="2743200"/>
          <a:ext cx="1223963" cy="452438"/>
        </p:xfrm>
        <a:graphic>
          <a:graphicData uri="http://schemas.openxmlformats.org/presentationml/2006/ole">
            <mc:AlternateContent xmlns:mc="http://schemas.openxmlformats.org/markup-compatibility/2006">
              <mc:Choice xmlns:v="urn:schemas-microsoft-com:vml" Requires="v">
                <p:oleObj spid="_x0000_s52634" r:id="rId7" imgW="622030" imgH="228501" progId="Equation.3">
                  <p:embed/>
                </p:oleObj>
              </mc:Choice>
              <mc:Fallback>
                <p:oleObj r:id="rId7" imgW="622030"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743200"/>
                        <a:ext cx="122396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23"/>
          <p:cNvGraphicFramePr>
            <a:graphicFrameLocks noChangeAspect="1"/>
          </p:cNvGraphicFramePr>
          <p:nvPr>
            <p:extLst>
              <p:ext uri="{D42A27DB-BD31-4B8C-83A1-F6EECF244321}">
                <p14:modId xmlns:p14="http://schemas.microsoft.com/office/powerpoint/2010/main" val="3829007888"/>
              </p:ext>
            </p:extLst>
          </p:nvPr>
        </p:nvGraphicFramePr>
        <p:xfrm>
          <a:off x="4572000" y="2895600"/>
          <a:ext cx="304800" cy="285750"/>
        </p:xfrm>
        <a:graphic>
          <a:graphicData uri="http://schemas.openxmlformats.org/presentationml/2006/ole">
            <mc:AlternateContent xmlns:mc="http://schemas.openxmlformats.org/markup-compatibility/2006">
              <mc:Choice xmlns:v="urn:schemas-microsoft-com:vml" Requires="v">
                <p:oleObj spid="_x0000_s52635" r:id="rId9" imgW="152334" imgH="139639" progId="Equation.3">
                  <p:embed/>
                </p:oleObj>
              </mc:Choice>
              <mc:Fallback>
                <p:oleObj r:id="rId9" imgW="152334" imgH="13963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895600"/>
                        <a:ext cx="304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24"/>
          <p:cNvGraphicFramePr>
            <a:graphicFrameLocks noChangeAspect="1"/>
          </p:cNvGraphicFramePr>
          <p:nvPr>
            <p:extLst>
              <p:ext uri="{D42A27DB-BD31-4B8C-83A1-F6EECF244321}">
                <p14:modId xmlns:p14="http://schemas.microsoft.com/office/powerpoint/2010/main" val="1516665051"/>
              </p:ext>
            </p:extLst>
          </p:nvPr>
        </p:nvGraphicFramePr>
        <p:xfrm>
          <a:off x="1635125" y="3657600"/>
          <a:ext cx="1641475" cy="500063"/>
        </p:xfrm>
        <a:graphic>
          <a:graphicData uri="http://schemas.openxmlformats.org/presentationml/2006/ole">
            <mc:AlternateContent xmlns:mc="http://schemas.openxmlformats.org/markup-compatibility/2006">
              <mc:Choice xmlns:v="urn:schemas-microsoft-com:vml" Requires="v">
                <p:oleObj spid="_x0000_s52636" name="公式" r:id="rId11" imgW="749160" imgH="228600" progId="Equation.3">
                  <p:embed/>
                </p:oleObj>
              </mc:Choice>
              <mc:Fallback>
                <p:oleObj name="公式" r:id="rId11" imgW="7491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5125" y="3657600"/>
                        <a:ext cx="16414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25"/>
          <p:cNvGraphicFramePr>
            <a:graphicFrameLocks noChangeAspect="1"/>
          </p:cNvGraphicFramePr>
          <p:nvPr>
            <p:extLst>
              <p:ext uri="{D42A27DB-BD31-4B8C-83A1-F6EECF244321}">
                <p14:modId xmlns:p14="http://schemas.microsoft.com/office/powerpoint/2010/main" val="200600696"/>
              </p:ext>
            </p:extLst>
          </p:nvPr>
        </p:nvGraphicFramePr>
        <p:xfrm>
          <a:off x="6248400" y="3622675"/>
          <a:ext cx="1676400" cy="492125"/>
        </p:xfrm>
        <a:graphic>
          <a:graphicData uri="http://schemas.openxmlformats.org/presentationml/2006/ole">
            <mc:AlternateContent xmlns:mc="http://schemas.openxmlformats.org/markup-compatibility/2006">
              <mc:Choice xmlns:v="urn:schemas-microsoft-com:vml" Requires="v">
                <p:oleObj spid="_x0000_s52637" name="公式" r:id="rId13" imgW="774360" imgH="228600" progId="Equation.3">
                  <p:embed/>
                </p:oleObj>
              </mc:Choice>
              <mc:Fallback>
                <p:oleObj name="公式" r:id="rId13" imgW="77436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3622675"/>
                        <a:ext cx="16764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26"/>
          <p:cNvGraphicFramePr>
            <a:graphicFrameLocks noChangeAspect="1"/>
          </p:cNvGraphicFramePr>
          <p:nvPr>
            <p:extLst>
              <p:ext uri="{D42A27DB-BD31-4B8C-83A1-F6EECF244321}">
                <p14:modId xmlns:p14="http://schemas.microsoft.com/office/powerpoint/2010/main" val="495988583"/>
              </p:ext>
            </p:extLst>
          </p:nvPr>
        </p:nvGraphicFramePr>
        <p:xfrm>
          <a:off x="3916363" y="4114800"/>
          <a:ext cx="1692275" cy="493713"/>
        </p:xfrm>
        <a:graphic>
          <a:graphicData uri="http://schemas.openxmlformats.org/presentationml/2006/ole">
            <mc:AlternateContent xmlns:mc="http://schemas.openxmlformats.org/markup-compatibility/2006">
              <mc:Choice xmlns:v="urn:schemas-microsoft-com:vml" Requires="v">
                <p:oleObj spid="_x0000_s52638" name="公式" r:id="rId15" imgW="698400" imgH="203040" progId="Equation.3">
                  <p:embed/>
                </p:oleObj>
              </mc:Choice>
              <mc:Fallback>
                <p:oleObj name="公式" r:id="rId15" imgW="6984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6363" y="4114800"/>
                        <a:ext cx="169227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4213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2FC1AE94-AB59-4C7E-8310-73C0B50574D3}" type="slidenum">
              <a:rPr lang="ja-JP" altLang="en-US" b="0">
                <a:solidFill>
                  <a:srgbClr val="A50021"/>
                </a:solidFill>
                <a:ea typeface="ＭＳ Ｐゴシック" pitchFamily="34" charset="-128"/>
              </a:rPr>
              <a:pPr eaLnBrk="1" hangingPunct="1"/>
              <a:t>54</a:t>
            </a:fld>
            <a:endParaRPr lang="en-US" altLang="ja-JP" b="0">
              <a:solidFill>
                <a:srgbClr val="A50021"/>
              </a:solidFill>
              <a:ea typeface="ＭＳ Ｐゴシック" pitchFamily="34" charset="-128"/>
            </a:endParaRPr>
          </a:p>
        </p:txBody>
      </p:sp>
      <p:sp>
        <p:nvSpPr>
          <p:cNvPr id="19466" name="Rectangle 19"/>
          <p:cNvSpPr>
            <a:spLocks noChangeArrowheads="1"/>
          </p:cNvSpPr>
          <p:nvPr/>
        </p:nvSpPr>
        <p:spPr bwMode="auto">
          <a:xfrm>
            <a:off x="685800" y="1676400"/>
            <a:ext cx="7543800" cy="4267200"/>
          </a:xfrm>
          <a:prstGeom prst="rect">
            <a:avLst/>
          </a:prstGeom>
          <a:gradFill rotWithShape="0">
            <a:gsLst>
              <a:gs pos="0">
                <a:srgbClr val="FFFFFF"/>
              </a:gs>
              <a:gs pos="100000">
                <a:srgbClr val="E7FFE7"/>
              </a:gs>
            </a:gsLst>
            <a:path path="shape">
              <a:fillToRect l="50000" t="50000" r="50000" b="50000"/>
            </a:path>
          </a:gradFill>
          <a:ln w="9525">
            <a:solidFill>
              <a:srgbClr val="0033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946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3.4  </a:t>
            </a:r>
            <a:r>
              <a:rPr lang="zh-CN" altLang="en-US" sz="3600" b="0" dirty="0">
                <a:latin typeface="Times New Roman" pitchFamily="18" charset="0"/>
                <a:ea typeface="黑体" pitchFamily="2" charset="-122"/>
              </a:rPr>
              <a:t>海伯伦（</a:t>
            </a:r>
            <a:r>
              <a:rPr lang="en-US" altLang="zh-CN" sz="3600" b="0" dirty="0" err="1">
                <a:latin typeface="Times New Roman" pitchFamily="18" charset="0"/>
                <a:ea typeface="黑体" pitchFamily="2" charset="-122"/>
              </a:rPr>
              <a:t>Herbrand</a:t>
            </a:r>
            <a:r>
              <a:rPr lang="zh-CN" altLang="en-US" sz="3600" b="0" dirty="0">
                <a:latin typeface="Times New Roman" pitchFamily="18" charset="0"/>
                <a:ea typeface="黑体" pitchFamily="2" charset="-122"/>
              </a:rPr>
              <a:t>）定理</a:t>
            </a:r>
            <a:r>
              <a:rPr lang="zh-CN" altLang="en-US" dirty="0"/>
              <a:t> </a:t>
            </a:r>
          </a:p>
        </p:txBody>
      </p:sp>
      <p:sp>
        <p:nvSpPr>
          <p:cNvPr id="19468" name="Rectangle 3"/>
          <p:cNvSpPr>
            <a:spLocks noGrp="1" noChangeArrowheads="1"/>
          </p:cNvSpPr>
          <p:nvPr>
            <p:ph type="body" idx="1"/>
          </p:nvPr>
        </p:nvSpPr>
        <p:spPr>
          <a:xfrm>
            <a:off x="577850" y="908050"/>
            <a:ext cx="8642350" cy="615950"/>
          </a:xfrm>
        </p:spPr>
        <p:txBody>
          <a:bodyPr/>
          <a:lstStyle/>
          <a:p>
            <a:pPr marL="0" indent="0" algn="just" eaLnBrk="1" hangingPunct="1">
              <a:lnSpc>
                <a:spcPct val="120000"/>
              </a:lnSpc>
              <a:buFont typeface="Wingdings" pitchFamily="2" charset="2"/>
              <a:buChar char="p"/>
            </a:pPr>
            <a:r>
              <a:rPr lang="en-US" altLang="zh-CN" sz="2400" b="1" dirty="0">
                <a:latin typeface="Times New Roman" pitchFamily="18" charset="0"/>
              </a:rPr>
              <a:t>  </a:t>
            </a:r>
            <a:r>
              <a:rPr lang="zh-CN" altLang="en-US" sz="2400" b="1" dirty="0">
                <a:latin typeface="Times New Roman" pitchFamily="18" charset="0"/>
              </a:rPr>
              <a:t>例</a:t>
            </a:r>
            <a:r>
              <a:rPr lang="en-US" altLang="zh-CN" sz="2400" b="1" dirty="0">
                <a:latin typeface="Times New Roman" pitchFamily="18" charset="0"/>
              </a:rPr>
              <a:t>5</a:t>
            </a:r>
            <a:r>
              <a:rPr lang="en-US" altLang="zh-CN" sz="2400" dirty="0"/>
              <a:t>  </a:t>
            </a:r>
            <a:r>
              <a:rPr lang="zh-CN" altLang="en-US" sz="2400" dirty="0"/>
              <a:t>求子句集                                                   的  </a:t>
            </a:r>
            <a:r>
              <a:rPr lang="en-US" altLang="zh-CN" sz="2400" i="1" dirty="0">
                <a:latin typeface="Times New Roman" pitchFamily="18" charset="0"/>
              </a:rPr>
              <a:t>H</a:t>
            </a:r>
            <a:r>
              <a:rPr lang="en-US" altLang="zh-CN" sz="2400" dirty="0"/>
              <a:t> </a:t>
            </a:r>
            <a:r>
              <a:rPr lang="zh-CN" altLang="en-US" sz="2400" dirty="0"/>
              <a:t>域。</a:t>
            </a:r>
            <a:r>
              <a:rPr lang="zh-CN" altLang="en-US" sz="2800" dirty="0"/>
              <a:t>      </a:t>
            </a:r>
          </a:p>
        </p:txBody>
      </p:sp>
      <p:sp>
        <p:nvSpPr>
          <p:cNvPr id="19469" name="Rectangle 5"/>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9470" name="Rectangle 8"/>
          <p:cNvSpPr>
            <a:spLocks noChangeArrowheads="1"/>
          </p:cNvSpPr>
          <p:nvPr/>
        </p:nvSpPr>
        <p:spPr bwMode="auto">
          <a:xfrm>
            <a:off x="3124200" y="3581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19458" name="Object 7"/>
          <p:cNvGraphicFramePr>
            <a:graphicFrameLocks noChangeAspect="1"/>
          </p:cNvGraphicFramePr>
          <p:nvPr>
            <p:extLst>
              <p:ext uri="{D42A27DB-BD31-4B8C-83A1-F6EECF244321}">
                <p14:modId xmlns:p14="http://schemas.microsoft.com/office/powerpoint/2010/main" val="2860845840"/>
              </p:ext>
            </p:extLst>
          </p:nvPr>
        </p:nvGraphicFramePr>
        <p:xfrm>
          <a:off x="2819400" y="1025525"/>
          <a:ext cx="3581400" cy="422275"/>
        </p:xfrm>
        <a:graphic>
          <a:graphicData uri="http://schemas.openxmlformats.org/presentationml/2006/ole">
            <mc:AlternateContent xmlns:mc="http://schemas.openxmlformats.org/markup-compatibility/2006">
              <mc:Choice xmlns:v="urn:schemas-microsoft-com:vml" Requires="v">
                <p:oleObj spid="_x0000_s53656" name="Equation" r:id="rId3" imgW="1701720" imgH="203040" progId="Equation.3">
                  <p:embed/>
                </p:oleObj>
              </mc:Choice>
              <mc:Fallback>
                <p:oleObj name="Equation" r:id="rId3" imgW="17017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025525"/>
                        <a:ext cx="3581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71" name="Group 18"/>
          <p:cNvGrpSpPr>
            <a:grpSpLocks/>
          </p:cNvGrpSpPr>
          <p:nvPr/>
        </p:nvGrpSpPr>
        <p:grpSpPr bwMode="auto">
          <a:xfrm>
            <a:off x="533400" y="1692275"/>
            <a:ext cx="7467600" cy="457200"/>
            <a:chOff x="192" y="1066"/>
            <a:chExt cx="4704" cy="288"/>
          </a:xfrm>
        </p:grpSpPr>
        <p:sp>
          <p:nvSpPr>
            <p:cNvPr id="19473" name="Text Box 9"/>
            <p:cNvSpPr txBox="1">
              <a:spLocks noChangeArrowheads="1"/>
            </p:cNvSpPr>
            <p:nvPr/>
          </p:nvSpPr>
          <p:spPr bwMode="auto">
            <a:xfrm>
              <a:off x="192" y="1066"/>
              <a:ext cx="4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None/>
              </a:pPr>
              <a:r>
                <a:rPr lang="en-US" altLang="zh-CN" sz="2400" b="0"/>
                <a:t>   </a:t>
              </a:r>
              <a:r>
                <a:rPr lang="zh-CN" altLang="en-US" sz="2400" b="0"/>
                <a:t>解：指定一个常量       作为个体常量，则得：</a:t>
              </a:r>
            </a:p>
          </p:txBody>
        </p:sp>
        <p:graphicFrame>
          <p:nvGraphicFramePr>
            <p:cNvPr id="19464" name="Object 10"/>
            <p:cNvGraphicFramePr>
              <a:graphicFrameLocks noChangeAspect="1"/>
            </p:cNvGraphicFramePr>
            <p:nvPr/>
          </p:nvGraphicFramePr>
          <p:xfrm>
            <a:off x="2064" y="1104"/>
            <a:ext cx="175" cy="192"/>
          </p:xfrm>
          <a:graphic>
            <a:graphicData uri="http://schemas.openxmlformats.org/presentationml/2006/ole">
              <mc:AlternateContent xmlns:mc="http://schemas.openxmlformats.org/markup-compatibility/2006">
                <mc:Choice xmlns:v="urn:schemas-microsoft-com:vml" Requires="v">
                  <p:oleObj spid="_x0000_s53657" name="公式" r:id="rId5" imgW="126720" imgH="139680" progId="Equation.3">
                    <p:embed/>
                  </p:oleObj>
                </mc:Choice>
                <mc:Fallback>
                  <p:oleObj name="公式" r:id="rId5" imgW="12672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104"/>
                          <a:ext cx="17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59" name="Object 15"/>
          <p:cNvGraphicFramePr>
            <a:graphicFrameLocks noChangeAspect="1"/>
          </p:cNvGraphicFramePr>
          <p:nvPr/>
        </p:nvGraphicFramePr>
        <p:xfrm>
          <a:off x="1381125" y="2362200"/>
          <a:ext cx="1133475" cy="419100"/>
        </p:xfrm>
        <a:graphic>
          <a:graphicData uri="http://schemas.openxmlformats.org/presentationml/2006/ole">
            <mc:AlternateContent xmlns:mc="http://schemas.openxmlformats.org/markup-compatibility/2006">
              <mc:Choice xmlns:v="urn:schemas-microsoft-com:vml" Requires="v">
                <p:oleObj spid="_x0000_s53658" r:id="rId7" imgW="622030" imgH="228501" progId="Equation.3">
                  <p:embed/>
                </p:oleObj>
              </mc:Choice>
              <mc:Fallback>
                <p:oleObj r:id="rId7" imgW="622030"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1125" y="2362200"/>
                        <a:ext cx="11334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14"/>
          <p:cNvGraphicFramePr>
            <a:graphicFrameLocks noChangeAspect="1"/>
          </p:cNvGraphicFramePr>
          <p:nvPr/>
        </p:nvGraphicFramePr>
        <p:xfrm>
          <a:off x="1458913" y="2895600"/>
          <a:ext cx="5614987" cy="452438"/>
        </p:xfrm>
        <a:graphic>
          <a:graphicData uri="http://schemas.openxmlformats.org/presentationml/2006/ole">
            <mc:AlternateContent xmlns:mc="http://schemas.openxmlformats.org/markup-compatibility/2006">
              <mc:Choice xmlns:v="urn:schemas-microsoft-com:vml" Requires="v">
                <p:oleObj spid="_x0000_s53659" name="公式" r:id="rId9" imgW="2831760" imgH="228600" progId="Equation.3">
                  <p:embed/>
                </p:oleObj>
              </mc:Choice>
              <mc:Fallback>
                <p:oleObj name="公式" r:id="rId9" imgW="28317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913" y="2895600"/>
                        <a:ext cx="5614987"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13"/>
          <p:cNvGraphicFramePr>
            <a:graphicFrameLocks noChangeAspect="1"/>
          </p:cNvGraphicFramePr>
          <p:nvPr/>
        </p:nvGraphicFramePr>
        <p:xfrm>
          <a:off x="1447800" y="3505200"/>
          <a:ext cx="6559550" cy="469900"/>
        </p:xfrm>
        <a:graphic>
          <a:graphicData uri="http://schemas.openxmlformats.org/presentationml/2006/ole">
            <mc:AlternateContent xmlns:mc="http://schemas.openxmlformats.org/markup-compatibility/2006">
              <mc:Choice xmlns:v="urn:schemas-microsoft-com:vml" Requires="v">
                <p:oleObj spid="_x0000_s53660" name="公式" r:id="rId11" imgW="3047760" imgH="215640" progId="Equation.3">
                  <p:embed/>
                </p:oleObj>
              </mc:Choice>
              <mc:Fallback>
                <p:oleObj name="公式" r:id="rId11" imgW="30477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3505200"/>
                        <a:ext cx="6559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12"/>
          <p:cNvGraphicFramePr>
            <a:graphicFrameLocks noChangeAspect="1"/>
          </p:cNvGraphicFramePr>
          <p:nvPr/>
        </p:nvGraphicFramePr>
        <p:xfrm>
          <a:off x="1371600" y="4114800"/>
          <a:ext cx="4953000" cy="477838"/>
        </p:xfrm>
        <a:graphic>
          <a:graphicData uri="http://schemas.openxmlformats.org/presentationml/2006/ole">
            <mc:AlternateContent xmlns:mc="http://schemas.openxmlformats.org/markup-compatibility/2006">
              <mc:Choice xmlns:v="urn:schemas-microsoft-com:vml" Requires="v">
                <p:oleObj spid="_x0000_s53661" r:id="rId13" imgW="2374900" imgH="228600" progId="Equation.3">
                  <p:embed/>
                </p:oleObj>
              </mc:Choice>
              <mc:Fallback>
                <p:oleObj r:id="rId13" imgW="23749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4114800"/>
                        <a:ext cx="49530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11"/>
          <p:cNvGraphicFramePr>
            <a:graphicFrameLocks noChangeAspect="1"/>
          </p:cNvGraphicFramePr>
          <p:nvPr/>
        </p:nvGraphicFramePr>
        <p:xfrm>
          <a:off x="1371600" y="5403850"/>
          <a:ext cx="5791200" cy="492125"/>
        </p:xfrm>
        <a:graphic>
          <a:graphicData uri="http://schemas.openxmlformats.org/presentationml/2006/ole">
            <mc:AlternateContent xmlns:mc="http://schemas.openxmlformats.org/markup-compatibility/2006">
              <mc:Choice xmlns:v="urn:schemas-microsoft-com:vml" Requires="v">
                <p:oleObj spid="_x0000_s53662" r:id="rId15" imgW="2578100" imgH="215900" progId="Equation.3">
                  <p:embed/>
                </p:oleObj>
              </mc:Choice>
              <mc:Fallback>
                <p:oleObj r:id="rId15" imgW="2578100" imgH="2159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5403850"/>
                        <a:ext cx="57912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2" name="Text Box 17"/>
          <p:cNvSpPr txBox="1">
            <a:spLocks noChangeArrowheads="1"/>
          </p:cNvSpPr>
          <p:nvPr/>
        </p:nvSpPr>
        <p:spPr bwMode="auto">
          <a:xfrm>
            <a:off x="1600200" y="4648200"/>
            <a:ext cx="3810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50000"/>
              </a:lnSpc>
              <a:spcBef>
                <a:spcPct val="10000"/>
              </a:spcBef>
            </a:pPr>
            <a:r>
              <a:rPr lang="en-US" altLang="zh-CN" sz="2400" b="0"/>
              <a:t>.</a:t>
            </a:r>
          </a:p>
          <a:p>
            <a:pPr eaLnBrk="1" hangingPunct="1">
              <a:lnSpc>
                <a:spcPct val="50000"/>
              </a:lnSpc>
              <a:spcBef>
                <a:spcPct val="10000"/>
              </a:spcBef>
            </a:pPr>
            <a:r>
              <a:rPr lang="en-US" altLang="zh-CN" sz="2400" b="0"/>
              <a:t>.</a:t>
            </a:r>
          </a:p>
          <a:p>
            <a:pPr eaLnBrk="1" hangingPunct="1">
              <a:lnSpc>
                <a:spcPct val="50000"/>
              </a:lnSpc>
              <a:spcBef>
                <a:spcPct val="10000"/>
              </a:spcBef>
            </a:pPr>
            <a:r>
              <a:rPr lang="en-US" altLang="zh-CN" sz="2400" b="0"/>
              <a:t>.</a:t>
            </a:r>
          </a:p>
        </p:txBody>
      </p:sp>
    </p:spTree>
    <p:extLst>
      <p:ext uri="{BB962C8B-B14F-4D97-AF65-F5344CB8AC3E}">
        <p14:creationId xmlns:p14="http://schemas.microsoft.com/office/powerpoint/2010/main" val="336581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9D0A525-65DA-43FF-9062-991F9177D359}" type="slidenum">
              <a:rPr lang="ja-JP" altLang="en-US" b="0">
                <a:solidFill>
                  <a:srgbClr val="A50021"/>
                </a:solidFill>
                <a:ea typeface="ＭＳ Ｐゴシック" pitchFamily="34" charset="-128"/>
              </a:rPr>
              <a:pPr eaLnBrk="1" hangingPunct="1"/>
              <a:t>55</a:t>
            </a:fld>
            <a:endParaRPr lang="en-US" altLang="ja-JP" b="0">
              <a:solidFill>
                <a:srgbClr val="A50021"/>
              </a:solidFill>
              <a:ea typeface="ＭＳ Ｐゴシック" pitchFamily="34" charset="-128"/>
            </a:endParaRPr>
          </a:p>
        </p:txBody>
      </p:sp>
      <p:sp>
        <p:nvSpPr>
          <p:cNvPr id="20487" name="Rectangle 2"/>
          <p:cNvSpPr>
            <a:spLocks noChangeArrowheads="1"/>
          </p:cNvSpPr>
          <p:nvPr/>
        </p:nvSpPr>
        <p:spPr bwMode="auto">
          <a:xfrm>
            <a:off x="685800" y="1676400"/>
            <a:ext cx="7543800" cy="4267200"/>
          </a:xfrm>
          <a:prstGeom prst="rect">
            <a:avLst/>
          </a:prstGeom>
          <a:gradFill rotWithShape="0">
            <a:gsLst>
              <a:gs pos="0">
                <a:srgbClr val="FFFFFF"/>
              </a:gs>
              <a:gs pos="100000">
                <a:srgbClr val="E7FFE7"/>
              </a:gs>
            </a:gsLst>
            <a:path path="shape">
              <a:fillToRect l="50000" t="50000" r="50000" b="50000"/>
            </a:path>
          </a:gradFill>
          <a:ln w="9525">
            <a:solidFill>
              <a:srgbClr val="0033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0488" name="Rectangle 3"/>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3.4  </a:t>
            </a:r>
            <a:r>
              <a:rPr lang="zh-CN" altLang="en-US" sz="3600" b="0" dirty="0">
                <a:latin typeface="Times New Roman" pitchFamily="18" charset="0"/>
                <a:ea typeface="黑体" pitchFamily="2" charset="-122"/>
              </a:rPr>
              <a:t>海伯伦（</a:t>
            </a:r>
            <a:r>
              <a:rPr lang="en-US" altLang="zh-CN" sz="3600" b="0" dirty="0" err="1">
                <a:latin typeface="Times New Roman" pitchFamily="18" charset="0"/>
                <a:ea typeface="黑体" pitchFamily="2" charset="-122"/>
              </a:rPr>
              <a:t>Herbrand</a:t>
            </a:r>
            <a:r>
              <a:rPr lang="zh-CN" altLang="en-US" sz="3600" b="0" dirty="0">
                <a:latin typeface="Times New Roman" pitchFamily="18" charset="0"/>
                <a:ea typeface="黑体" pitchFamily="2" charset="-122"/>
              </a:rPr>
              <a:t>）定理</a:t>
            </a:r>
            <a:r>
              <a:rPr lang="zh-CN" altLang="en-US" dirty="0"/>
              <a:t> </a:t>
            </a:r>
          </a:p>
        </p:txBody>
      </p:sp>
      <p:sp>
        <p:nvSpPr>
          <p:cNvPr id="20489" name="Rectangle 4"/>
          <p:cNvSpPr>
            <a:spLocks noGrp="1" noChangeArrowheads="1"/>
          </p:cNvSpPr>
          <p:nvPr>
            <p:ph type="body" idx="1"/>
          </p:nvPr>
        </p:nvSpPr>
        <p:spPr>
          <a:xfrm>
            <a:off x="654050" y="908050"/>
            <a:ext cx="8642350" cy="615950"/>
          </a:xfrm>
        </p:spPr>
        <p:txBody>
          <a:bodyPr/>
          <a:lstStyle/>
          <a:p>
            <a:pPr marL="0" indent="0" algn="just" eaLnBrk="1" hangingPunct="1">
              <a:lnSpc>
                <a:spcPct val="120000"/>
              </a:lnSpc>
              <a:buFont typeface="Wingdings" pitchFamily="2" charset="2"/>
              <a:buChar char="p"/>
            </a:pPr>
            <a:r>
              <a:rPr lang="en-US" altLang="zh-CN" sz="2400" b="1" dirty="0">
                <a:latin typeface="Times New Roman" pitchFamily="18" charset="0"/>
              </a:rPr>
              <a:t>  </a:t>
            </a:r>
            <a:r>
              <a:rPr lang="zh-CN" altLang="en-US" sz="2400" b="1" dirty="0">
                <a:latin typeface="Times New Roman" pitchFamily="18" charset="0"/>
              </a:rPr>
              <a:t>例</a:t>
            </a:r>
            <a:r>
              <a:rPr lang="en-US" altLang="zh-CN" sz="2400" b="1" dirty="0">
                <a:latin typeface="Times New Roman" pitchFamily="18" charset="0"/>
              </a:rPr>
              <a:t>6</a:t>
            </a:r>
            <a:r>
              <a:rPr lang="en-US" altLang="zh-CN" sz="2400" dirty="0"/>
              <a:t>  </a:t>
            </a:r>
            <a:r>
              <a:rPr lang="zh-CN" altLang="en-US" sz="2400" dirty="0"/>
              <a:t>求子句集                                                   的  </a:t>
            </a:r>
            <a:r>
              <a:rPr lang="en-US" altLang="zh-CN" sz="2400" i="1" dirty="0">
                <a:latin typeface="Times New Roman" pitchFamily="18" charset="0"/>
              </a:rPr>
              <a:t>H</a:t>
            </a:r>
            <a:r>
              <a:rPr lang="en-US" altLang="zh-CN" sz="2400" dirty="0"/>
              <a:t> </a:t>
            </a:r>
            <a:r>
              <a:rPr lang="zh-CN" altLang="en-US" sz="2400" dirty="0"/>
              <a:t>域。</a:t>
            </a:r>
            <a:r>
              <a:rPr lang="zh-CN" altLang="en-US" sz="2800" dirty="0"/>
              <a:t>      </a:t>
            </a:r>
          </a:p>
        </p:txBody>
      </p:sp>
      <p:sp>
        <p:nvSpPr>
          <p:cNvPr id="20490" name="Rectangle 5"/>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0491" name="Rectangle 6"/>
          <p:cNvSpPr>
            <a:spLocks noChangeArrowheads="1"/>
          </p:cNvSpPr>
          <p:nvPr/>
        </p:nvSpPr>
        <p:spPr bwMode="auto">
          <a:xfrm>
            <a:off x="3124200" y="3581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0482" name="Object 7"/>
          <p:cNvGraphicFramePr>
            <a:graphicFrameLocks noChangeAspect="1"/>
          </p:cNvGraphicFramePr>
          <p:nvPr>
            <p:extLst>
              <p:ext uri="{D42A27DB-BD31-4B8C-83A1-F6EECF244321}">
                <p14:modId xmlns:p14="http://schemas.microsoft.com/office/powerpoint/2010/main" val="1043948347"/>
              </p:ext>
            </p:extLst>
          </p:nvPr>
        </p:nvGraphicFramePr>
        <p:xfrm>
          <a:off x="2895600" y="1025525"/>
          <a:ext cx="3581400" cy="422275"/>
        </p:xfrm>
        <a:graphic>
          <a:graphicData uri="http://schemas.openxmlformats.org/presentationml/2006/ole">
            <mc:AlternateContent xmlns:mc="http://schemas.openxmlformats.org/markup-compatibility/2006">
              <mc:Choice xmlns:v="urn:schemas-microsoft-com:vml" Requires="v">
                <p:oleObj spid="_x0000_s54506" name="公式" r:id="rId3" imgW="1701720" imgH="203040" progId="Equation.3">
                  <p:embed/>
                </p:oleObj>
              </mc:Choice>
              <mc:Fallback>
                <p:oleObj name="公式" r:id="rId3" imgW="17017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25525"/>
                        <a:ext cx="3581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2" name="Text Box 9"/>
          <p:cNvSpPr txBox="1">
            <a:spLocks noChangeArrowheads="1"/>
          </p:cNvSpPr>
          <p:nvPr/>
        </p:nvSpPr>
        <p:spPr bwMode="auto">
          <a:xfrm>
            <a:off x="533400" y="1692275"/>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None/>
            </a:pPr>
            <a:r>
              <a:rPr lang="en-US" altLang="zh-CN" sz="2400"/>
              <a:t>   </a:t>
            </a:r>
            <a:r>
              <a:rPr lang="zh-CN" altLang="en-US" sz="2400"/>
              <a:t>解</a:t>
            </a:r>
            <a:r>
              <a:rPr lang="zh-CN" altLang="en-US" sz="2400">
                <a:latin typeface="Times New Roman" pitchFamily="18" charset="0"/>
              </a:rPr>
              <a:t>：根据 </a:t>
            </a:r>
            <a:r>
              <a:rPr lang="en-US" altLang="zh-CN" sz="2400" i="1">
                <a:latin typeface="Times New Roman" pitchFamily="18" charset="0"/>
              </a:rPr>
              <a:t>H </a:t>
            </a:r>
            <a:r>
              <a:rPr lang="zh-CN" altLang="en-US" sz="2400">
                <a:latin typeface="Times New Roman" pitchFamily="18" charset="0"/>
              </a:rPr>
              <a:t>域的定义得：</a:t>
            </a:r>
          </a:p>
        </p:txBody>
      </p:sp>
      <p:graphicFrame>
        <p:nvGraphicFramePr>
          <p:cNvPr id="149515" name="Object 11"/>
          <p:cNvGraphicFramePr>
            <a:graphicFrameLocks noChangeAspect="1"/>
          </p:cNvGraphicFramePr>
          <p:nvPr/>
        </p:nvGraphicFramePr>
        <p:xfrm>
          <a:off x="1676400" y="2424113"/>
          <a:ext cx="1376363" cy="431800"/>
        </p:xfrm>
        <a:graphic>
          <a:graphicData uri="http://schemas.openxmlformats.org/presentationml/2006/ole">
            <mc:AlternateContent xmlns:mc="http://schemas.openxmlformats.org/markup-compatibility/2006">
              <mc:Choice xmlns:v="urn:schemas-microsoft-com:vml" Requires="v">
                <p:oleObj spid="_x0000_s54507" name="公式" r:id="rId5" imgW="609480" imgH="190440" progId="Equation.3">
                  <p:embed/>
                </p:oleObj>
              </mc:Choice>
              <mc:Fallback>
                <p:oleObj name="公式" r:id="rId5" imgW="60948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424113"/>
                        <a:ext cx="1376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6" name="Object 12"/>
          <p:cNvGraphicFramePr>
            <a:graphicFrameLocks noChangeAspect="1"/>
          </p:cNvGraphicFramePr>
          <p:nvPr/>
        </p:nvGraphicFramePr>
        <p:xfrm>
          <a:off x="1620838" y="2978150"/>
          <a:ext cx="5237162" cy="450850"/>
        </p:xfrm>
        <a:graphic>
          <a:graphicData uri="http://schemas.openxmlformats.org/presentationml/2006/ole">
            <mc:AlternateContent xmlns:mc="http://schemas.openxmlformats.org/markup-compatibility/2006">
              <mc:Choice xmlns:v="urn:schemas-microsoft-com:vml" Requires="v">
                <p:oleObj spid="_x0000_s54508" name="公式" r:id="rId7" imgW="2641320" imgH="228600" progId="Equation.3">
                  <p:embed/>
                </p:oleObj>
              </mc:Choice>
              <mc:Fallback>
                <p:oleObj name="公式" r:id="rId7" imgW="26413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838" y="2978150"/>
                        <a:ext cx="52371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7" name="Object 13"/>
          <p:cNvGraphicFramePr>
            <a:graphicFrameLocks noChangeAspect="1"/>
          </p:cNvGraphicFramePr>
          <p:nvPr/>
        </p:nvGraphicFramePr>
        <p:xfrm>
          <a:off x="1614488" y="3576638"/>
          <a:ext cx="5548312" cy="995362"/>
        </p:xfrm>
        <a:graphic>
          <a:graphicData uri="http://schemas.openxmlformats.org/presentationml/2006/ole">
            <mc:AlternateContent xmlns:mc="http://schemas.openxmlformats.org/markup-compatibility/2006">
              <mc:Choice xmlns:v="urn:schemas-microsoft-com:vml" Requires="v">
                <p:oleObj spid="_x0000_s54509" name="公式" r:id="rId9" imgW="2577960" imgH="457200" progId="Equation.3">
                  <p:embed/>
                </p:oleObj>
              </mc:Choice>
              <mc:Fallback>
                <p:oleObj name="公式" r:id="rId9" imgW="25779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4488" y="3576638"/>
                        <a:ext cx="5548312"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0" name="Text Box 16"/>
          <p:cNvSpPr txBox="1">
            <a:spLocks noChangeArrowheads="1"/>
          </p:cNvSpPr>
          <p:nvPr/>
        </p:nvSpPr>
        <p:spPr bwMode="auto">
          <a:xfrm>
            <a:off x="1752600" y="4648200"/>
            <a:ext cx="3810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50000"/>
              </a:lnSpc>
              <a:spcBef>
                <a:spcPct val="10000"/>
              </a:spcBef>
            </a:pPr>
            <a:r>
              <a:rPr lang="en-US" altLang="zh-CN" sz="2400" b="0"/>
              <a:t>.</a:t>
            </a:r>
          </a:p>
          <a:p>
            <a:pPr eaLnBrk="1" hangingPunct="1">
              <a:lnSpc>
                <a:spcPct val="50000"/>
              </a:lnSpc>
              <a:spcBef>
                <a:spcPct val="10000"/>
              </a:spcBef>
            </a:pPr>
            <a:r>
              <a:rPr lang="en-US" altLang="zh-CN" sz="2400" b="0"/>
              <a:t>.</a:t>
            </a:r>
          </a:p>
          <a:p>
            <a:pPr eaLnBrk="1" hangingPunct="1">
              <a:lnSpc>
                <a:spcPct val="50000"/>
              </a:lnSpc>
              <a:spcBef>
                <a:spcPct val="10000"/>
              </a:spcBef>
            </a:pPr>
            <a:r>
              <a:rPr lang="en-US" altLang="zh-CN" sz="2400" b="0"/>
              <a:t>.</a:t>
            </a:r>
          </a:p>
        </p:txBody>
      </p:sp>
      <p:sp>
        <p:nvSpPr>
          <p:cNvPr id="20494" name="Rectangle 1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882672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BA29F40-696E-4AB2-8ED5-74E1439C48AF}" type="slidenum">
              <a:rPr lang="ja-JP" altLang="en-US" b="0">
                <a:solidFill>
                  <a:srgbClr val="A50021"/>
                </a:solidFill>
                <a:ea typeface="ＭＳ Ｐゴシック" pitchFamily="34" charset="-128"/>
              </a:rPr>
              <a:pPr eaLnBrk="1" hangingPunct="1"/>
              <a:t>56</a:t>
            </a:fld>
            <a:endParaRPr lang="en-US" altLang="ja-JP" b="0">
              <a:solidFill>
                <a:srgbClr val="A50021"/>
              </a:solidFill>
              <a:ea typeface="ＭＳ Ｐゴシック" pitchFamily="34" charset="-128"/>
            </a:endParaRPr>
          </a:p>
        </p:txBody>
      </p:sp>
      <p:sp>
        <p:nvSpPr>
          <p:cNvPr id="21512" name="Rectangle 2"/>
          <p:cNvSpPr>
            <a:spLocks noChangeArrowheads="1"/>
          </p:cNvSpPr>
          <p:nvPr/>
        </p:nvSpPr>
        <p:spPr bwMode="auto">
          <a:xfrm>
            <a:off x="304800" y="1371600"/>
            <a:ext cx="8458200" cy="2819400"/>
          </a:xfrm>
          <a:prstGeom prst="rect">
            <a:avLst/>
          </a:prstGeom>
          <a:gradFill rotWithShape="0">
            <a:gsLst>
              <a:gs pos="0">
                <a:srgbClr val="FFFFFF"/>
              </a:gs>
              <a:gs pos="100000">
                <a:srgbClr val="E7FFE7"/>
              </a:gs>
            </a:gsLst>
            <a:path path="shape">
              <a:fillToRect l="50000" t="50000" r="50000" b="50000"/>
            </a:path>
          </a:gradFill>
          <a:ln w="9525">
            <a:solidFill>
              <a:srgbClr val="0033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1513" name="Rectangle 3"/>
          <p:cNvSpPr>
            <a:spLocks noGrp="1" noChangeArrowheads="1"/>
          </p:cNvSpPr>
          <p:nvPr>
            <p:ph type="title"/>
          </p:nvPr>
        </p:nvSpPr>
        <p:spPr/>
        <p:txBody>
          <a:bodyPr/>
          <a:lstStyle/>
          <a:p>
            <a:pPr eaLnBrk="1" hangingPunct="1"/>
            <a:r>
              <a:rPr lang="en-US" altLang="zh-CN" sz="3600" b="0" dirty="0">
                <a:latin typeface="Times New Roman" pitchFamily="18" charset="0"/>
                <a:ea typeface="黑体" pitchFamily="2" charset="-122"/>
              </a:rPr>
              <a:t>3.4  </a:t>
            </a:r>
            <a:r>
              <a:rPr lang="zh-CN" altLang="en-US" sz="3600" b="0" dirty="0">
                <a:latin typeface="Times New Roman" pitchFamily="18" charset="0"/>
                <a:ea typeface="黑体" pitchFamily="2" charset="-122"/>
              </a:rPr>
              <a:t>海伯伦（</a:t>
            </a:r>
            <a:r>
              <a:rPr lang="en-US" altLang="zh-CN" sz="3600" b="0" dirty="0" err="1">
                <a:latin typeface="Times New Roman" pitchFamily="18" charset="0"/>
                <a:ea typeface="黑体" pitchFamily="2" charset="-122"/>
              </a:rPr>
              <a:t>Herbrand</a:t>
            </a:r>
            <a:r>
              <a:rPr lang="zh-CN" altLang="en-US" sz="3600" b="0" dirty="0">
                <a:latin typeface="Times New Roman" pitchFamily="18" charset="0"/>
                <a:ea typeface="黑体" pitchFamily="2" charset="-122"/>
              </a:rPr>
              <a:t>）定理</a:t>
            </a:r>
            <a:r>
              <a:rPr lang="zh-CN" altLang="en-US" dirty="0"/>
              <a:t> </a:t>
            </a:r>
          </a:p>
        </p:txBody>
      </p:sp>
      <p:sp>
        <p:nvSpPr>
          <p:cNvPr id="21514" name="Rectangle 4"/>
          <p:cNvSpPr>
            <a:spLocks noGrp="1" noChangeArrowheads="1"/>
          </p:cNvSpPr>
          <p:nvPr>
            <p:ph type="body" sz="half" idx="1"/>
          </p:nvPr>
        </p:nvSpPr>
        <p:spPr>
          <a:xfrm>
            <a:off x="304800" y="762000"/>
            <a:ext cx="8512175" cy="920750"/>
          </a:xfrm>
        </p:spPr>
        <p:txBody>
          <a:bodyPr/>
          <a:lstStyle/>
          <a:p>
            <a:pPr marL="0" indent="0" algn="just" eaLnBrk="1" hangingPunct="1">
              <a:lnSpc>
                <a:spcPct val="120000"/>
              </a:lnSpc>
              <a:buFont typeface="Wingdings" pitchFamily="2" charset="2"/>
              <a:buChar char="p"/>
            </a:pPr>
            <a:r>
              <a:rPr lang="en-US" altLang="zh-CN" sz="2400" b="1" dirty="0">
                <a:latin typeface="Times New Roman" pitchFamily="18" charset="0"/>
              </a:rPr>
              <a:t>  </a:t>
            </a:r>
            <a:r>
              <a:rPr lang="zh-CN" altLang="en-US" sz="2400" b="1" dirty="0">
                <a:latin typeface="Times New Roman" pitchFamily="18" charset="0"/>
              </a:rPr>
              <a:t>例</a:t>
            </a:r>
            <a:r>
              <a:rPr lang="en-US" altLang="zh-CN" sz="2400" b="1" dirty="0">
                <a:latin typeface="Times New Roman" pitchFamily="18" charset="0"/>
              </a:rPr>
              <a:t>7</a:t>
            </a:r>
            <a:r>
              <a:rPr lang="en-US" altLang="zh-CN" sz="2400" dirty="0"/>
              <a:t>  </a:t>
            </a:r>
            <a:r>
              <a:rPr lang="zh-CN" altLang="en-US" sz="2400" dirty="0"/>
              <a:t>求子句集                                                         的  </a:t>
            </a:r>
            <a:r>
              <a:rPr lang="en-US" altLang="zh-CN" sz="2400" i="1" dirty="0">
                <a:latin typeface="Times New Roman" pitchFamily="18" charset="0"/>
              </a:rPr>
              <a:t>H</a:t>
            </a:r>
            <a:r>
              <a:rPr lang="en-US" altLang="zh-CN" sz="2400" dirty="0"/>
              <a:t> </a:t>
            </a:r>
            <a:r>
              <a:rPr lang="zh-CN" altLang="en-US" sz="2400" dirty="0"/>
              <a:t>域。</a:t>
            </a:r>
            <a:r>
              <a:rPr lang="zh-CN" altLang="en-US" sz="2800" dirty="0"/>
              <a:t>      </a:t>
            </a:r>
          </a:p>
        </p:txBody>
      </p:sp>
      <p:sp>
        <p:nvSpPr>
          <p:cNvPr id="21515" name="Rectangle 5"/>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1516" name="Rectangle 6"/>
          <p:cNvSpPr>
            <a:spLocks noChangeArrowheads="1"/>
          </p:cNvSpPr>
          <p:nvPr/>
        </p:nvSpPr>
        <p:spPr bwMode="auto">
          <a:xfrm>
            <a:off x="3124200" y="3581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1506" name="Object 7"/>
          <p:cNvGraphicFramePr>
            <a:graphicFrameLocks noChangeAspect="1"/>
          </p:cNvGraphicFramePr>
          <p:nvPr/>
        </p:nvGraphicFramePr>
        <p:xfrm>
          <a:off x="2743200" y="914400"/>
          <a:ext cx="3822700" cy="422275"/>
        </p:xfrm>
        <a:graphic>
          <a:graphicData uri="http://schemas.openxmlformats.org/presentationml/2006/ole">
            <mc:AlternateContent xmlns:mc="http://schemas.openxmlformats.org/markup-compatibility/2006">
              <mc:Choice xmlns:v="urn:schemas-microsoft-com:vml" Requires="v">
                <p:oleObj spid="_x0000_s55588" name="公式" r:id="rId3" imgW="1815840" imgH="203040" progId="Equation.3">
                  <p:embed/>
                </p:oleObj>
              </mc:Choice>
              <mc:Fallback>
                <p:oleObj name="公式" r:id="rId3" imgW="1815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914400"/>
                        <a:ext cx="38227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Text Box 8"/>
          <p:cNvSpPr txBox="1">
            <a:spLocks noChangeArrowheads="1"/>
          </p:cNvSpPr>
          <p:nvPr/>
        </p:nvSpPr>
        <p:spPr bwMode="auto">
          <a:xfrm>
            <a:off x="533400" y="14478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None/>
            </a:pPr>
            <a:r>
              <a:rPr lang="en-US" altLang="zh-CN" sz="2400">
                <a:latin typeface="Times New Roman" pitchFamily="18" charset="0"/>
              </a:rPr>
              <a:t>   </a:t>
            </a:r>
            <a:r>
              <a:rPr lang="zh-CN" altLang="en-US" sz="2400">
                <a:latin typeface="Times New Roman" pitchFamily="18" charset="0"/>
              </a:rPr>
              <a:t>解：根据 </a:t>
            </a:r>
            <a:r>
              <a:rPr lang="en-US" altLang="zh-CN" sz="2400" i="1">
                <a:latin typeface="Times New Roman" pitchFamily="18" charset="0"/>
              </a:rPr>
              <a:t>H </a:t>
            </a:r>
            <a:r>
              <a:rPr lang="zh-CN" altLang="en-US" sz="2400">
                <a:latin typeface="Times New Roman" pitchFamily="18" charset="0"/>
              </a:rPr>
              <a:t>域的定义得：</a:t>
            </a:r>
          </a:p>
        </p:txBody>
      </p:sp>
      <p:graphicFrame>
        <p:nvGraphicFramePr>
          <p:cNvPr id="150537" name="Object 9"/>
          <p:cNvGraphicFramePr>
            <a:graphicFrameLocks noChangeAspect="1"/>
          </p:cNvGraphicFramePr>
          <p:nvPr/>
        </p:nvGraphicFramePr>
        <p:xfrm>
          <a:off x="884238" y="1981200"/>
          <a:ext cx="1173162" cy="461963"/>
        </p:xfrm>
        <a:graphic>
          <a:graphicData uri="http://schemas.openxmlformats.org/presentationml/2006/ole">
            <mc:AlternateContent xmlns:mc="http://schemas.openxmlformats.org/markup-compatibility/2006">
              <mc:Choice xmlns:v="urn:schemas-microsoft-com:vml" Requires="v">
                <p:oleObj spid="_x0000_s55589" name="公式" r:id="rId5" imgW="583920" imgH="228600" progId="Equation.3">
                  <p:embed/>
                </p:oleObj>
              </mc:Choice>
              <mc:Fallback>
                <p:oleObj name="公式" r:id="rId5" imgW="5839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38" y="1981200"/>
                        <a:ext cx="117316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8" name="Rectangle 13"/>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1519" name="Rectangle 14"/>
          <p:cNvSpPr>
            <a:spLocks noChangeArrowheads="1"/>
          </p:cNvSpPr>
          <p:nvPr/>
        </p:nvSpPr>
        <p:spPr bwMode="auto">
          <a:xfrm>
            <a:off x="304800" y="4267200"/>
            <a:ext cx="86423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40000"/>
              </a:spcBef>
              <a:buClr>
                <a:schemeClr val="accent2"/>
              </a:buClr>
              <a:buFont typeface="Wingdings" pitchFamily="2" charset="2"/>
              <a:buChar char="p"/>
            </a:pPr>
            <a:r>
              <a:rPr lang="en-US" altLang="zh-CN" sz="2400">
                <a:latin typeface="Times New Roman" pitchFamily="18" charset="0"/>
              </a:rPr>
              <a:t>  </a:t>
            </a:r>
            <a:r>
              <a:rPr lang="zh-CN" altLang="en-US" sz="2400">
                <a:latin typeface="Times New Roman" pitchFamily="18" charset="0"/>
              </a:rPr>
              <a:t>例</a:t>
            </a:r>
            <a:r>
              <a:rPr lang="en-US" altLang="zh-CN" sz="2400">
                <a:latin typeface="Times New Roman" pitchFamily="18" charset="0"/>
              </a:rPr>
              <a:t>8</a:t>
            </a:r>
            <a:r>
              <a:rPr lang="en-US" altLang="zh-CN" sz="2400" b="0"/>
              <a:t>  </a:t>
            </a:r>
            <a:r>
              <a:rPr lang="zh-CN" altLang="en-US" sz="2400" b="0"/>
              <a:t>求子句集                                   的  </a:t>
            </a:r>
            <a:r>
              <a:rPr lang="en-US" altLang="zh-CN" sz="2400" b="0" i="1">
                <a:latin typeface="Times New Roman" pitchFamily="18" charset="0"/>
              </a:rPr>
              <a:t>H</a:t>
            </a:r>
            <a:r>
              <a:rPr lang="en-US" altLang="zh-CN" sz="2400" b="0"/>
              <a:t> </a:t>
            </a:r>
            <a:r>
              <a:rPr lang="zh-CN" altLang="en-US" sz="2400" b="0"/>
              <a:t>域。</a:t>
            </a:r>
            <a:r>
              <a:rPr lang="zh-CN" altLang="en-US" sz="2800" b="0"/>
              <a:t>      </a:t>
            </a:r>
          </a:p>
        </p:txBody>
      </p:sp>
      <p:graphicFrame>
        <p:nvGraphicFramePr>
          <p:cNvPr id="21508" name="Object 17"/>
          <p:cNvGraphicFramePr>
            <a:graphicFrameLocks noGrp="1" noChangeAspect="1"/>
          </p:cNvGraphicFramePr>
          <p:nvPr>
            <p:ph sz="half" idx="2"/>
          </p:nvPr>
        </p:nvGraphicFramePr>
        <p:xfrm>
          <a:off x="2819400" y="4419600"/>
          <a:ext cx="2743200" cy="371475"/>
        </p:xfrm>
        <a:graphic>
          <a:graphicData uri="http://schemas.openxmlformats.org/presentationml/2006/ole">
            <mc:AlternateContent xmlns:mc="http://schemas.openxmlformats.org/markup-compatibility/2006">
              <mc:Choice xmlns:v="urn:schemas-microsoft-com:vml" Requires="v">
                <p:oleObj spid="_x0000_s55590" name="公式" r:id="rId7" imgW="1498320" imgH="203040" progId="Equation.3">
                  <p:embed/>
                </p:oleObj>
              </mc:Choice>
              <mc:Fallback>
                <p:oleObj name="公式" r:id="rId7" imgW="14983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419600"/>
                        <a:ext cx="27432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Rectangle 19"/>
          <p:cNvSpPr>
            <a:spLocks noChangeArrowheads="1"/>
          </p:cNvSpPr>
          <p:nvPr/>
        </p:nvSpPr>
        <p:spPr bwMode="auto">
          <a:xfrm>
            <a:off x="304800" y="5029200"/>
            <a:ext cx="8458200" cy="1295400"/>
          </a:xfrm>
          <a:prstGeom prst="rect">
            <a:avLst/>
          </a:prstGeom>
          <a:gradFill rotWithShape="0">
            <a:gsLst>
              <a:gs pos="0">
                <a:srgbClr val="FFFFFF"/>
              </a:gs>
              <a:gs pos="100000">
                <a:srgbClr val="E7FFE7"/>
              </a:gs>
            </a:gsLst>
            <a:path path="shape">
              <a:fillToRect l="50000" t="50000" r="50000" b="50000"/>
            </a:path>
          </a:gradFill>
          <a:ln w="9525">
            <a:solidFill>
              <a:srgbClr val="0033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1521" name="Text Box 20"/>
          <p:cNvSpPr txBox="1">
            <a:spLocks noChangeArrowheads="1"/>
          </p:cNvSpPr>
          <p:nvPr/>
        </p:nvSpPr>
        <p:spPr bwMode="auto">
          <a:xfrm>
            <a:off x="0" y="50292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None/>
            </a:pPr>
            <a:r>
              <a:rPr lang="en-US" altLang="zh-CN" sz="2400"/>
              <a:t>    </a:t>
            </a:r>
            <a:r>
              <a:rPr lang="zh-CN" altLang="en-US" sz="2400">
                <a:latin typeface="Times New Roman" pitchFamily="18" charset="0"/>
              </a:rPr>
              <a:t>解：根据 </a:t>
            </a:r>
            <a:r>
              <a:rPr lang="en-US" altLang="zh-CN" sz="2400" i="1">
                <a:latin typeface="Times New Roman" pitchFamily="18" charset="0"/>
              </a:rPr>
              <a:t>H </a:t>
            </a:r>
            <a:r>
              <a:rPr lang="zh-CN" altLang="en-US" sz="2400">
                <a:latin typeface="Times New Roman" pitchFamily="18" charset="0"/>
              </a:rPr>
              <a:t>域的定义得：</a:t>
            </a:r>
          </a:p>
        </p:txBody>
      </p:sp>
      <p:graphicFrame>
        <p:nvGraphicFramePr>
          <p:cNvPr id="21509" name="Object 21"/>
          <p:cNvGraphicFramePr>
            <a:graphicFrameLocks noChangeAspect="1"/>
          </p:cNvGraphicFramePr>
          <p:nvPr/>
        </p:nvGraphicFramePr>
        <p:xfrm>
          <a:off x="2976563" y="5637213"/>
          <a:ext cx="3119437" cy="454025"/>
        </p:xfrm>
        <a:graphic>
          <a:graphicData uri="http://schemas.openxmlformats.org/presentationml/2006/ole">
            <mc:AlternateContent xmlns:mc="http://schemas.openxmlformats.org/markup-compatibility/2006">
              <mc:Choice xmlns:v="urn:schemas-microsoft-com:vml" Requires="v">
                <p:oleObj spid="_x0000_s55591" name="公式" r:id="rId9" imgW="1574640" imgH="228600" progId="Equation.3">
                  <p:embed/>
                </p:oleObj>
              </mc:Choice>
              <mc:Fallback>
                <p:oleObj name="公式" r:id="rId9" imgW="15746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563" y="5637213"/>
                        <a:ext cx="31194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2" name="AutoShape 22"/>
          <p:cNvSpPr>
            <a:spLocks noChangeAspect="1" noChangeArrowheads="1" noTextEdit="1"/>
          </p:cNvSpPr>
          <p:nvPr/>
        </p:nvSpPr>
        <p:spPr bwMode="auto">
          <a:xfrm>
            <a:off x="762000" y="3048000"/>
            <a:ext cx="795337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1523" name="Group 99"/>
          <p:cNvGrpSpPr>
            <a:grpSpLocks/>
          </p:cNvGrpSpPr>
          <p:nvPr/>
        </p:nvGrpSpPr>
        <p:grpSpPr bwMode="auto">
          <a:xfrm>
            <a:off x="822325" y="2514600"/>
            <a:ext cx="7867650" cy="1471613"/>
            <a:chOff x="518" y="1584"/>
            <a:chExt cx="4956" cy="927"/>
          </a:xfrm>
        </p:grpSpPr>
        <p:graphicFrame>
          <p:nvGraphicFramePr>
            <p:cNvPr id="21510" name="Object 10"/>
            <p:cNvGraphicFramePr>
              <a:graphicFrameLocks noChangeAspect="1"/>
            </p:cNvGraphicFramePr>
            <p:nvPr/>
          </p:nvGraphicFramePr>
          <p:xfrm>
            <a:off x="536" y="1584"/>
            <a:ext cx="3124" cy="285"/>
          </p:xfrm>
          <a:graphic>
            <a:graphicData uri="http://schemas.openxmlformats.org/presentationml/2006/ole">
              <mc:AlternateContent xmlns:mc="http://schemas.openxmlformats.org/markup-compatibility/2006">
                <mc:Choice xmlns:v="urn:schemas-microsoft-com:vml" Requires="v">
                  <p:oleObj spid="_x0000_s55592" name="公式" r:id="rId11" imgW="2501640" imgH="228600" progId="Equation.3">
                    <p:embed/>
                  </p:oleObj>
                </mc:Choice>
                <mc:Fallback>
                  <p:oleObj name="公式" r:id="rId11" imgW="2501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 y="1584"/>
                          <a:ext cx="3124"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4" name="Rectangle 24"/>
            <p:cNvSpPr>
              <a:spLocks noChangeArrowheads="1"/>
            </p:cNvSpPr>
            <p:nvPr/>
          </p:nvSpPr>
          <p:spPr bwMode="auto">
            <a:xfrm>
              <a:off x="4948" y="2261"/>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25" name="Rectangle 25"/>
            <p:cNvSpPr>
              <a:spLocks noChangeArrowheads="1"/>
            </p:cNvSpPr>
            <p:nvPr/>
          </p:nvSpPr>
          <p:spPr bwMode="auto">
            <a:xfrm>
              <a:off x="4764"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26" name="Rectangle 26"/>
            <p:cNvSpPr>
              <a:spLocks noChangeArrowheads="1"/>
            </p:cNvSpPr>
            <p:nvPr/>
          </p:nvSpPr>
          <p:spPr bwMode="auto">
            <a:xfrm>
              <a:off x="4561"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27" name="Rectangle 27"/>
            <p:cNvSpPr>
              <a:spLocks noChangeArrowheads="1"/>
            </p:cNvSpPr>
            <p:nvPr/>
          </p:nvSpPr>
          <p:spPr bwMode="auto">
            <a:xfrm>
              <a:off x="4219" y="2261"/>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28" name="Rectangle 28"/>
            <p:cNvSpPr>
              <a:spLocks noChangeArrowheads="1"/>
            </p:cNvSpPr>
            <p:nvPr/>
          </p:nvSpPr>
          <p:spPr bwMode="auto">
            <a:xfrm>
              <a:off x="4035"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29" name="Rectangle 29"/>
            <p:cNvSpPr>
              <a:spLocks noChangeArrowheads="1"/>
            </p:cNvSpPr>
            <p:nvPr/>
          </p:nvSpPr>
          <p:spPr bwMode="auto">
            <a:xfrm>
              <a:off x="3815"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0" name="Rectangle 30"/>
            <p:cNvSpPr>
              <a:spLocks noChangeArrowheads="1"/>
            </p:cNvSpPr>
            <p:nvPr/>
          </p:nvSpPr>
          <p:spPr bwMode="auto">
            <a:xfrm>
              <a:off x="3473" y="2261"/>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1" name="Rectangle 31"/>
            <p:cNvSpPr>
              <a:spLocks noChangeArrowheads="1"/>
            </p:cNvSpPr>
            <p:nvPr/>
          </p:nvSpPr>
          <p:spPr bwMode="auto">
            <a:xfrm>
              <a:off x="3289"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2" name="Rectangle 32"/>
            <p:cNvSpPr>
              <a:spLocks noChangeArrowheads="1"/>
            </p:cNvSpPr>
            <p:nvPr/>
          </p:nvSpPr>
          <p:spPr bwMode="auto">
            <a:xfrm>
              <a:off x="3086"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3" name="Rectangle 33"/>
            <p:cNvSpPr>
              <a:spLocks noChangeArrowheads="1"/>
            </p:cNvSpPr>
            <p:nvPr/>
          </p:nvSpPr>
          <p:spPr bwMode="auto">
            <a:xfrm>
              <a:off x="2727" y="2261"/>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4" name="Rectangle 34"/>
            <p:cNvSpPr>
              <a:spLocks noChangeArrowheads="1"/>
            </p:cNvSpPr>
            <p:nvPr/>
          </p:nvSpPr>
          <p:spPr bwMode="auto">
            <a:xfrm>
              <a:off x="2543"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5" name="Rectangle 35"/>
            <p:cNvSpPr>
              <a:spLocks noChangeArrowheads="1"/>
            </p:cNvSpPr>
            <p:nvPr/>
          </p:nvSpPr>
          <p:spPr bwMode="auto">
            <a:xfrm>
              <a:off x="2324"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6" name="Rectangle 36"/>
            <p:cNvSpPr>
              <a:spLocks noChangeArrowheads="1"/>
            </p:cNvSpPr>
            <p:nvPr/>
          </p:nvSpPr>
          <p:spPr bwMode="auto">
            <a:xfrm>
              <a:off x="2033" y="2261"/>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7" name="Rectangle 37"/>
            <p:cNvSpPr>
              <a:spLocks noChangeArrowheads="1"/>
            </p:cNvSpPr>
            <p:nvPr/>
          </p:nvSpPr>
          <p:spPr bwMode="auto">
            <a:xfrm>
              <a:off x="1849"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8" name="Rectangle 38"/>
            <p:cNvSpPr>
              <a:spLocks noChangeArrowheads="1"/>
            </p:cNvSpPr>
            <p:nvPr/>
          </p:nvSpPr>
          <p:spPr bwMode="auto">
            <a:xfrm>
              <a:off x="1575" y="2261"/>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39" name="Rectangle 39"/>
            <p:cNvSpPr>
              <a:spLocks noChangeArrowheads="1"/>
            </p:cNvSpPr>
            <p:nvPr/>
          </p:nvSpPr>
          <p:spPr bwMode="auto">
            <a:xfrm>
              <a:off x="1391" y="2261"/>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0" name="Rectangle 40"/>
            <p:cNvSpPr>
              <a:spLocks noChangeArrowheads="1"/>
            </p:cNvSpPr>
            <p:nvPr/>
          </p:nvSpPr>
          <p:spPr bwMode="auto">
            <a:xfrm>
              <a:off x="1168" y="2261"/>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1" name="Rectangle 41"/>
            <p:cNvSpPr>
              <a:spLocks noChangeArrowheads="1"/>
            </p:cNvSpPr>
            <p:nvPr/>
          </p:nvSpPr>
          <p:spPr bwMode="auto">
            <a:xfrm>
              <a:off x="939" y="2261"/>
              <a:ext cx="1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2" name="Rectangle 42"/>
            <p:cNvSpPr>
              <a:spLocks noChangeArrowheads="1"/>
            </p:cNvSpPr>
            <p:nvPr/>
          </p:nvSpPr>
          <p:spPr bwMode="auto">
            <a:xfrm>
              <a:off x="5236" y="1945"/>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3" name="Rectangle 43"/>
            <p:cNvSpPr>
              <a:spLocks noChangeArrowheads="1"/>
            </p:cNvSpPr>
            <p:nvPr/>
          </p:nvSpPr>
          <p:spPr bwMode="auto">
            <a:xfrm>
              <a:off x="5052"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4" name="Rectangle 44"/>
            <p:cNvSpPr>
              <a:spLocks noChangeArrowheads="1"/>
            </p:cNvSpPr>
            <p:nvPr/>
          </p:nvSpPr>
          <p:spPr bwMode="auto">
            <a:xfrm>
              <a:off x="4849"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5" name="Rectangle 45"/>
            <p:cNvSpPr>
              <a:spLocks noChangeArrowheads="1"/>
            </p:cNvSpPr>
            <p:nvPr/>
          </p:nvSpPr>
          <p:spPr bwMode="auto">
            <a:xfrm>
              <a:off x="4507" y="1945"/>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6" name="Rectangle 46"/>
            <p:cNvSpPr>
              <a:spLocks noChangeArrowheads="1"/>
            </p:cNvSpPr>
            <p:nvPr/>
          </p:nvSpPr>
          <p:spPr bwMode="auto">
            <a:xfrm>
              <a:off x="4323"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7" name="Rectangle 47"/>
            <p:cNvSpPr>
              <a:spLocks noChangeArrowheads="1"/>
            </p:cNvSpPr>
            <p:nvPr/>
          </p:nvSpPr>
          <p:spPr bwMode="auto">
            <a:xfrm>
              <a:off x="4103"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8" name="Rectangle 48"/>
            <p:cNvSpPr>
              <a:spLocks noChangeArrowheads="1"/>
            </p:cNvSpPr>
            <p:nvPr/>
          </p:nvSpPr>
          <p:spPr bwMode="auto">
            <a:xfrm>
              <a:off x="3829" y="1945"/>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49" name="Rectangle 49"/>
            <p:cNvSpPr>
              <a:spLocks noChangeArrowheads="1"/>
            </p:cNvSpPr>
            <p:nvPr/>
          </p:nvSpPr>
          <p:spPr bwMode="auto">
            <a:xfrm>
              <a:off x="3645"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0" name="Rectangle 50"/>
            <p:cNvSpPr>
              <a:spLocks noChangeArrowheads="1"/>
            </p:cNvSpPr>
            <p:nvPr/>
          </p:nvSpPr>
          <p:spPr bwMode="auto">
            <a:xfrm>
              <a:off x="3302" y="1945"/>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1" name="Rectangle 51"/>
            <p:cNvSpPr>
              <a:spLocks noChangeArrowheads="1"/>
            </p:cNvSpPr>
            <p:nvPr/>
          </p:nvSpPr>
          <p:spPr bwMode="auto">
            <a:xfrm>
              <a:off x="3118"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2" name="Rectangle 52"/>
            <p:cNvSpPr>
              <a:spLocks noChangeArrowheads="1"/>
            </p:cNvSpPr>
            <p:nvPr/>
          </p:nvSpPr>
          <p:spPr bwMode="auto">
            <a:xfrm>
              <a:off x="2915"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3" name="Rectangle 53"/>
            <p:cNvSpPr>
              <a:spLocks noChangeArrowheads="1"/>
            </p:cNvSpPr>
            <p:nvPr/>
          </p:nvSpPr>
          <p:spPr bwMode="auto">
            <a:xfrm>
              <a:off x="2557" y="1945"/>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4" name="Rectangle 54"/>
            <p:cNvSpPr>
              <a:spLocks noChangeArrowheads="1"/>
            </p:cNvSpPr>
            <p:nvPr/>
          </p:nvSpPr>
          <p:spPr bwMode="auto">
            <a:xfrm>
              <a:off x="2344"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5" name="Rectangle 55"/>
            <p:cNvSpPr>
              <a:spLocks noChangeArrowheads="1"/>
            </p:cNvSpPr>
            <p:nvPr/>
          </p:nvSpPr>
          <p:spPr bwMode="auto">
            <a:xfrm>
              <a:off x="2124"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6" name="Rectangle 56"/>
            <p:cNvSpPr>
              <a:spLocks noChangeArrowheads="1"/>
            </p:cNvSpPr>
            <p:nvPr/>
          </p:nvSpPr>
          <p:spPr bwMode="auto">
            <a:xfrm>
              <a:off x="1834" y="1945"/>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7" name="Rectangle 57"/>
            <p:cNvSpPr>
              <a:spLocks noChangeArrowheads="1"/>
            </p:cNvSpPr>
            <p:nvPr/>
          </p:nvSpPr>
          <p:spPr bwMode="auto">
            <a:xfrm>
              <a:off x="1650" y="194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8" name="Rectangle 58"/>
            <p:cNvSpPr>
              <a:spLocks noChangeArrowheads="1"/>
            </p:cNvSpPr>
            <p:nvPr/>
          </p:nvSpPr>
          <p:spPr bwMode="auto">
            <a:xfrm>
              <a:off x="1411" y="1945"/>
              <a:ext cx="1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Times New Roman" pitchFamily="18" charset="0"/>
                </a:rPr>
                <a:t>{</a:t>
              </a:r>
              <a:endParaRPr lang="en-US" altLang="zh-CN"/>
            </a:p>
          </p:txBody>
        </p:sp>
        <p:sp>
          <p:nvSpPr>
            <p:cNvPr id="21559" name="Rectangle 59"/>
            <p:cNvSpPr>
              <a:spLocks noChangeArrowheads="1"/>
            </p:cNvSpPr>
            <p:nvPr/>
          </p:nvSpPr>
          <p:spPr bwMode="auto">
            <a:xfrm>
              <a:off x="1136" y="207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500" b="0">
                  <a:solidFill>
                    <a:srgbClr val="000000"/>
                  </a:solidFill>
                  <a:latin typeface="Times New Roman" pitchFamily="18" charset="0"/>
                </a:rPr>
                <a:t>1</a:t>
              </a:r>
              <a:endParaRPr lang="en-US" altLang="zh-CN"/>
            </a:p>
          </p:txBody>
        </p:sp>
        <p:sp>
          <p:nvSpPr>
            <p:cNvPr id="21560" name="Rectangle 60"/>
            <p:cNvSpPr>
              <a:spLocks noChangeArrowheads="1"/>
            </p:cNvSpPr>
            <p:nvPr/>
          </p:nvSpPr>
          <p:spPr bwMode="auto">
            <a:xfrm>
              <a:off x="686" y="207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500" b="0">
                  <a:solidFill>
                    <a:srgbClr val="000000"/>
                  </a:solidFill>
                  <a:latin typeface="Times New Roman" pitchFamily="18" charset="0"/>
                </a:rPr>
                <a:t>2</a:t>
              </a:r>
              <a:endParaRPr lang="en-US" altLang="zh-CN"/>
            </a:p>
          </p:txBody>
        </p:sp>
        <p:sp>
          <p:nvSpPr>
            <p:cNvPr id="21561" name="Rectangle 61"/>
            <p:cNvSpPr>
              <a:spLocks noChangeArrowheads="1"/>
            </p:cNvSpPr>
            <p:nvPr/>
          </p:nvSpPr>
          <p:spPr bwMode="auto">
            <a:xfrm>
              <a:off x="4838"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62" name="Rectangle 62"/>
            <p:cNvSpPr>
              <a:spLocks noChangeArrowheads="1"/>
            </p:cNvSpPr>
            <p:nvPr/>
          </p:nvSpPr>
          <p:spPr bwMode="auto">
            <a:xfrm>
              <a:off x="4645"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63" name="Rectangle 63"/>
            <p:cNvSpPr>
              <a:spLocks noChangeArrowheads="1"/>
            </p:cNvSpPr>
            <p:nvPr/>
          </p:nvSpPr>
          <p:spPr bwMode="auto">
            <a:xfrm>
              <a:off x="4441"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64" name="Rectangle 64"/>
            <p:cNvSpPr>
              <a:spLocks noChangeArrowheads="1"/>
            </p:cNvSpPr>
            <p:nvPr/>
          </p:nvSpPr>
          <p:spPr bwMode="auto">
            <a:xfrm>
              <a:off x="4109"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65" name="Rectangle 65"/>
            <p:cNvSpPr>
              <a:spLocks noChangeArrowheads="1"/>
            </p:cNvSpPr>
            <p:nvPr/>
          </p:nvSpPr>
          <p:spPr bwMode="auto">
            <a:xfrm>
              <a:off x="3928" y="2261"/>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66" name="Rectangle 66"/>
            <p:cNvSpPr>
              <a:spLocks noChangeArrowheads="1"/>
            </p:cNvSpPr>
            <p:nvPr/>
          </p:nvSpPr>
          <p:spPr bwMode="auto">
            <a:xfrm>
              <a:off x="3696"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67" name="Rectangle 67"/>
            <p:cNvSpPr>
              <a:spLocks noChangeArrowheads="1"/>
            </p:cNvSpPr>
            <p:nvPr/>
          </p:nvSpPr>
          <p:spPr bwMode="auto">
            <a:xfrm>
              <a:off x="3363"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68" name="Rectangle 68"/>
            <p:cNvSpPr>
              <a:spLocks noChangeArrowheads="1"/>
            </p:cNvSpPr>
            <p:nvPr/>
          </p:nvSpPr>
          <p:spPr bwMode="auto">
            <a:xfrm>
              <a:off x="3170"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69" name="Rectangle 69"/>
            <p:cNvSpPr>
              <a:spLocks noChangeArrowheads="1"/>
            </p:cNvSpPr>
            <p:nvPr/>
          </p:nvSpPr>
          <p:spPr bwMode="auto">
            <a:xfrm>
              <a:off x="2979" y="2261"/>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70" name="Rectangle 70"/>
            <p:cNvSpPr>
              <a:spLocks noChangeArrowheads="1"/>
            </p:cNvSpPr>
            <p:nvPr/>
          </p:nvSpPr>
          <p:spPr bwMode="auto">
            <a:xfrm>
              <a:off x="2618"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71" name="Rectangle 71"/>
            <p:cNvSpPr>
              <a:spLocks noChangeArrowheads="1"/>
            </p:cNvSpPr>
            <p:nvPr/>
          </p:nvSpPr>
          <p:spPr bwMode="auto">
            <a:xfrm>
              <a:off x="2437" y="2261"/>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72" name="Rectangle 72"/>
            <p:cNvSpPr>
              <a:spLocks noChangeArrowheads="1"/>
            </p:cNvSpPr>
            <p:nvPr/>
          </p:nvSpPr>
          <p:spPr bwMode="auto">
            <a:xfrm>
              <a:off x="2217" y="2261"/>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73" name="Rectangle 73"/>
            <p:cNvSpPr>
              <a:spLocks noChangeArrowheads="1"/>
            </p:cNvSpPr>
            <p:nvPr/>
          </p:nvSpPr>
          <p:spPr bwMode="auto">
            <a:xfrm>
              <a:off x="1923"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74" name="Rectangle 74"/>
            <p:cNvSpPr>
              <a:spLocks noChangeArrowheads="1"/>
            </p:cNvSpPr>
            <p:nvPr/>
          </p:nvSpPr>
          <p:spPr bwMode="auto">
            <a:xfrm>
              <a:off x="1730"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75" name="Rectangle 75"/>
            <p:cNvSpPr>
              <a:spLocks noChangeArrowheads="1"/>
            </p:cNvSpPr>
            <p:nvPr/>
          </p:nvSpPr>
          <p:spPr bwMode="auto">
            <a:xfrm>
              <a:off x="1465" y="226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76" name="Rectangle 76"/>
            <p:cNvSpPr>
              <a:spLocks noChangeArrowheads="1"/>
            </p:cNvSpPr>
            <p:nvPr/>
          </p:nvSpPr>
          <p:spPr bwMode="auto">
            <a:xfrm>
              <a:off x="1284" y="2261"/>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77" name="Rectangle 77"/>
            <p:cNvSpPr>
              <a:spLocks noChangeArrowheads="1"/>
            </p:cNvSpPr>
            <p:nvPr/>
          </p:nvSpPr>
          <p:spPr bwMode="auto">
            <a:xfrm>
              <a:off x="5126"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78" name="Rectangle 78"/>
            <p:cNvSpPr>
              <a:spLocks noChangeArrowheads="1"/>
            </p:cNvSpPr>
            <p:nvPr/>
          </p:nvSpPr>
          <p:spPr bwMode="auto">
            <a:xfrm>
              <a:off x="4933"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79" name="Rectangle 79"/>
            <p:cNvSpPr>
              <a:spLocks noChangeArrowheads="1"/>
            </p:cNvSpPr>
            <p:nvPr/>
          </p:nvSpPr>
          <p:spPr bwMode="auto">
            <a:xfrm>
              <a:off x="4729"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80" name="Rectangle 80"/>
            <p:cNvSpPr>
              <a:spLocks noChangeArrowheads="1"/>
            </p:cNvSpPr>
            <p:nvPr/>
          </p:nvSpPr>
          <p:spPr bwMode="auto">
            <a:xfrm>
              <a:off x="4397"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81" name="Rectangle 81"/>
            <p:cNvSpPr>
              <a:spLocks noChangeArrowheads="1"/>
            </p:cNvSpPr>
            <p:nvPr/>
          </p:nvSpPr>
          <p:spPr bwMode="auto">
            <a:xfrm>
              <a:off x="4216" y="1945"/>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82" name="Rectangle 82"/>
            <p:cNvSpPr>
              <a:spLocks noChangeArrowheads="1"/>
            </p:cNvSpPr>
            <p:nvPr/>
          </p:nvSpPr>
          <p:spPr bwMode="auto">
            <a:xfrm>
              <a:off x="3984"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83" name="Rectangle 83"/>
            <p:cNvSpPr>
              <a:spLocks noChangeArrowheads="1"/>
            </p:cNvSpPr>
            <p:nvPr/>
          </p:nvSpPr>
          <p:spPr bwMode="auto">
            <a:xfrm>
              <a:off x="3719"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84" name="Rectangle 84"/>
            <p:cNvSpPr>
              <a:spLocks noChangeArrowheads="1"/>
            </p:cNvSpPr>
            <p:nvPr/>
          </p:nvSpPr>
          <p:spPr bwMode="auto">
            <a:xfrm>
              <a:off x="3525"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85" name="Rectangle 85"/>
            <p:cNvSpPr>
              <a:spLocks noChangeArrowheads="1"/>
            </p:cNvSpPr>
            <p:nvPr/>
          </p:nvSpPr>
          <p:spPr bwMode="auto">
            <a:xfrm>
              <a:off x="3193"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86" name="Rectangle 86"/>
            <p:cNvSpPr>
              <a:spLocks noChangeArrowheads="1"/>
            </p:cNvSpPr>
            <p:nvPr/>
          </p:nvSpPr>
          <p:spPr bwMode="auto">
            <a:xfrm>
              <a:off x="2999"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g</a:t>
              </a:r>
              <a:endParaRPr lang="en-US" altLang="zh-CN"/>
            </a:p>
          </p:txBody>
        </p:sp>
        <p:sp>
          <p:nvSpPr>
            <p:cNvPr id="21587" name="Rectangle 87"/>
            <p:cNvSpPr>
              <a:spLocks noChangeArrowheads="1"/>
            </p:cNvSpPr>
            <p:nvPr/>
          </p:nvSpPr>
          <p:spPr bwMode="auto">
            <a:xfrm>
              <a:off x="2809" y="1945"/>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88" name="Rectangle 88"/>
            <p:cNvSpPr>
              <a:spLocks noChangeArrowheads="1"/>
            </p:cNvSpPr>
            <p:nvPr/>
          </p:nvSpPr>
          <p:spPr bwMode="auto">
            <a:xfrm>
              <a:off x="2237" y="1945"/>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89" name="Rectangle 89"/>
            <p:cNvSpPr>
              <a:spLocks noChangeArrowheads="1"/>
            </p:cNvSpPr>
            <p:nvPr/>
          </p:nvSpPr>
          <p:spPr bwMode="auto">
            <a:xfrm>
              <a:off x="2018" y="1945"/>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90" name="Rectangle 90"/>
            <p:cNvSpPr>
              <a:spLocks noChangeArrowheads="1"/>
            </p:cNvSpPr>
            <p:nvPr/>
          </p:nvSpPr>
          <p:spPr bwMode="auto">
            <a:xfrm>
              <a:off x="1724" y="19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a</a:t>
              </a:r>
              <a:endParaRPr lang="en-US" altLang="zh-CN"/>
            </a:p>
          </p:txBody>
        </p:sp>
        <p:sp>
          <p:nvSpPr>
            <p:cNvPr id="21591" name="Rectangle 91"/>
            <p:cNvSpPr>
              <a:spLocks noChangeArrowheads="1"/>
            </p:cNvSpPr>
            <p:nvPr/>
          </p:nvSpPr>
          <p:spPr bwMode="auto">
            <a:xfrm>
              <a:off x="1543" y="1945"/>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f</a:t>
              </a:r>
              <a:endParaRPr lang="en-US" altLang="zh-CN"/>
            </a:p>
          </p:txBody>
        </p:sp>
        <p:sp>
          <p:nvSpPr>
            <p:cNvPr id="21592" name="Rectangle 92"/>
            <p:cNvSpPr>
              <a:spLocks noChangeArrowheads="1"/>
            </p:cNvSpPr>
            <p:nvPr/>
          </p:nvSpPr>
          <p:spPr bwMode="auto">
            <a:xfrm>
              <a:off x="982" y="1945"/>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H</a:t>
              </a:r>
              <a:endParaRPr lang="en-US" altLang="zh-CN"/>
            </a:p>
          </p:txBody>
        </p:sp>
        <p:sp>
          <p:nvSpPr>
            <p:cNvPr id="21593" name="Rectangle 93"/>
            <p:cNvSpPr>
              <a:spLocks noChangeArrowheads="1"/>
            </p:cNvSpPr>
            <p:nvPr/>
          </p:nvSpPr>
          <p:spPr bwMode="auto">
            <a:xfrm>
              <a:off x="518" y="1945"/>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Times New Roman" pitchFamily="18" charset="0"/>
                </a:rPr>
                <a:t>H</a:t>
              </a:r>
              <a:endParaRPr lang="en-US" altLang="zh-CN"/>
            </a:p>
          </p:txBody>
        </p:sp>
        <p:sp>
          <p:nvSpPr>
            <p:cNvPr id="21594" name="Rectangle 94"/>
            <p:cNvSpPr>
              <a:spLocks noChangeArrowheads="1"/>
            </p:cNvSpPr>
            <p:nvPr/>
          </p:nvSpPr>
          <p:spPr bwMode="auto">
            <a:xfrm>
              <a:off x="1016" y="2237"/>
              <a:ext cx="1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Symbol" pitchFamily="18" charset="2"/>
                </a:rPr>
                <a:t>a</a:t>
              </a:r>
              <a:endParaRPr lang="en-US" altLang="zh-CN"/>
            </a:p>
          </p:txBody>
        </p:sp>
        <p:sp>
          <p:nvSpPr>
            <p:cNvPr id="21595" name="Rectangle 95"/>
            <p:cNvSpPr>
              <a:spLocks noChangeArrowheads="1"/>
            </p:cNvSpPr>
            <p:nvPr/>
          </p:nvSpPr>
          <p:spPr bwMode="auto">
            <a:xfrm>
              <a:off x="2402" y="1921"/>
              <a:ext cx="1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i="1">
                  <a:solidFill>
                    <a:srgbClr val="000000"/>
                  </a:solidFill>
                  <a:latin typeface="Symbol" pitchFamily="18" charset="2"/>
                </a:rPr>
                <a:t>a</a:t>
              </a:r>
              <a:endParaRPr lang="en-US" altLang="zh-CN"/>
            </a:p>
          </p:txBody>
        </p:sp>
        <p:sp>
          <p:nvSpPr>
            <p:cNvPr id="21596" name="Rectangle 96"/>
            <p:cNvSpPr>
              <a:spLocks noChangeArrowheads="1"/>
            </p:cNvSpPr>
            <p:nvPr/>
          </p:nvSpPr>
          <p:spPr bwMode="auto">
            <a:xfrm>
              <a:off x="797" y="223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Symbol" pitchFamily="18" charset="2"/>
                </a:rPr>
                <a:t>=</a:t>
              </a:r>
              <a:endParaRPr lang="en-US" altLang="zh-CN"/>
            </a:p>
          </p:txBody>
        </p:sp>
        <p:sp>
          <p:nvSpPr>
            <p:cNvPr id="21597" name="Rectangle 97"/>
            <p:cNvSpPr>
              <a:spLocks noChangeArrowheads="1"/>
            </p:cNvSpPr>
            <p:nvPr/>
          </p:nvSpPr>
          <p:spPr bwMode="auto">
            <a:xfrm>
              <a:off x="1200" y="195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a:solidFill>
                    <a:srgbClr val="000000"/>
                  </a:solidFill>
                  <a:latin typeface="Symbol" pitchFamily="18" charset="2"/>
                </a:rPr>
                <a:t>∪</a:t>
              </a:r>
              <a:endParaRPr lang="en-US" altLang="zh-CN"/>
            </a:p>
          </p:txBody>
        </p:sp>
        <p:sp>
          <p:nvSpPr>
            <p:cNvPr id="21598" name="Rectangle 98"/>
            <p:cNvSpPr>
              <a:spLocks noChangeArrowheads="1"/>
            </p:cNvSpPr>
            <p:nvPr/>
          </p:nvSpPr>
          <p:spPr bwMode="auto">
            <a:xfrm>
              <a:off x="814" y="1921"/>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600" b="0">
                  <a:solidFill>
                    <a:srgbClr val="000000"/>
                  </a:solidFill>
                  <a:latin typeface="Symbol" pitchFamily="18" charset="2"/>
                </a:rPr>
                <a:t>=</a:t>
              </a:r>
              <a:endParaRPr lang="en-US" altLang="zh-CN"/>
            </a:p>
          </p:txBody>
        </p:sp>
      </p:grpSp>
    </p:spTree>
    <p:extLst>
      <p:ext uri="{BB962C8B-B14F-4D97-AF65-F5344CB8AC3E}">
        <p14:creationId xmlns:p14="http://schemas.microsoft.com/office/powerpoint/2010/main" val="2241324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CBDCC8C-E987-49F1-B4E3-0BA7988BF2EA}" type="slidenum">
              <a:rPr lang="ja-JP" altLang="en-US" b="0">
                <a:solidFill>
                  <a:srgbClr val="A50021"/>
                </a:solidFill>
                <a:ea typeface="ＭＳ Ｐゴシック" pitchFamily="34" charset="-128"/>
              </a:rPr>
              <a:pPr eaLnBrk="1" hangingPunct="1"/>
              <a:t>57</a:t>
            </a:fld>
            <a:endParaRPr lang="en-US" altLang="ja-JP" b="0">
              <a:solidFill>
                <a:srgbClr val="A50021"/>
              </a:solidFill>
              <a:ea typeface="ＭＳ Ｐゴシック" pitchFamily="34" charset="-128"/>
            </a:endParaRPr>
          </a:p>
        </p:txBody>
      </p:sp>
      <p:sp>
        <p:nvSpPr>
          <p:cNvPr id="69635" name="Rectangle 3"/>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3.4  </a:t>
            </a:r>
            <a:r>
              <a:rPr lang="zh-CN" altLang="en-US" sz="3600" b="0" dirty="0">
                <a:latin typeface="Times New Roman" pitchFamily="18" charset="0"/>
                <a:ea typeface="黑体" pitchFamily="2" charset="-122"/>
              </a:rPr>
              <a:t>海伯伦（</a:t>
            </a:r>
            <a:r>
              <a:rPr lang="en-US" altLang="zh-CN" sz="3600" b="0" dirty="0" err="1">
                <a:latin typeface="Times New Roman" pitchFamily="18" charset="0"/>
                <a:ea typeface="黑体" pitchFamily="2" charset="-122"/>
              </a:rPr>
              <a:t>Herbrand</a:t>
            </a:r>
            <a:r>
              <a:rPr lang="zh-CN" altLang="en-US" sz="3600" b="0" dirty="0">
                <a:latin typeface="Times New Roman" pitchFamily="18" charset="0"/>
                <a:ea typeface="黑体" pitchFamily="2" charset="-122"/>
              </a:rPr>
              <a:t>）定理</a:t>
            </a:r>
            <a:r>
              <a:rPr lang="zh-CN" altLang="en-US" dirty="0"/>
              <a:t> </a:t>
            </a:r>
          </a:p>
        </p:txBody>
      </p:sp>
      <p:sp>
        <p:nvSpPr>
          <p:cNvPr id="69636" name="Rectangle 5"/>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9637" name="Rectangle 6"/>
          <p:cNvSpPr>
            <a:spLocks noChangeArrowheads="1"/>
          </p:cNvSpPr>
          <p:nvPr/>
        </p:nvSpPr>
        <p:spPr bwMode="auto">
          <a:xfrm>
            <a:off x="3124200" y="3581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9638" name="Rectangle 13"/>
          <p:cNvSpPr>
            <a:spLocks noChangeArrowheads="1"/>
          </p:cNvSpPr>
          <p:nvPr/>
        </p:nvSpPr>
        <p:spPr bwMode="auto">
          <a:xfrm flipV="1">
            <a:off x="0" y="28194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69639" name="Rectangle 14"/>
          <p:cNvSpPr>
            <a:spLocks noChangeArrowheads="1"/>
          </p:cNvSpPr>
          <p:nvPr/>
        </p:nvSpPr>
        <p:spPr bwMode="auto">
          <a:xfrm>
            <a:off x="304800" y="1143000"/>
            <a:ext cx="8458200" cy="2667000"/>
          </a:xfrm>
          <a:prstGeom prst="rect">
            <a:avLst/>
          </a:prstGeom>
          <a:gradFill rotWithShape="1">
            <a:gsLst>
              <a:gs pos="0">
                <a:srgbClr val="00FFFF"/>
              </a:gs>
              <a:gs pos="100000">
                <a:schemeClr val="bg1"/>
              </a:gs>
            </a:gsLst>
            <a:path path="shape">
              <a:fillToRect l="50000" t="50000" r="50000" b="50000"/>
            </a:path>
          </a:gradFill>
          <a:ln w="9525">
            <a:solidFill>
              <a:srgbClr val="808080"/>
            </a:solidFill>
            <a:miter lim="800000"/>
            <a:headEnd/>
            <a:tailEnd/>
          </a:ln>
        </p:spPr>
        <p:txBody>
          <a:bodyPr/>
          <a:lstStyle>
            <a:lvl1pPr marL="469900" indent="-469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40000"/>
              </a:spcBef>
              <a:buClr>
                <a:schemeClr val="accent2"/>
              </a:buClr>
              <a:buFont typeface="Wingdings" pitchFamily="2" charset="2"/>
              <a:buBlip>
                <a:blip r:embed="rId2"/>
              </a:buBlip>
            </a:pPr>
            <a:r>
              <a:rPr lang="zh-CN" altLang="en-US" sz="2400">
                <a:solidFill>
                  <a:srgbClr val="0000FF"/>
                </a:solidFill>
                <a:latin typeface="Times New Roman" pitchFamily="18" charset="0"/>
              </a:rPr>
              <a:t>基子句：</a:t>
            </a:r>
            <a:r>
              <a:rPr lang="zh-CN" altLang="en-US" sz="2400">
                <a:latin typeface="Times New Roman" pitchFamily="18" charset="0"/>
              </a:rPr>
              <a:t>用</a:t>
            </a:r>
            <a:r>
              <a:rPr lang="en-US" altLang="zh-CN" sz="2400" i="1">
                <a:latin typeface="Times New Roman" pitchFamily="18" charset="0"/>
              </a:rPr>
              <a:t>H </a:t>
            </a:r>
            <a:r>
              <a:rPr lang="zh-CN" altLang="en-US" sz="2400">
                <a:latin typeface="Times New Roman" pitchFamily="18" charset="0"/>
              </a:rPr>
              <a:t>域中的元素代换子句中的变元后所得的子句，其中的谓词称为</a:t>
            </a:r>
            <a:r>
              <a:rPr lang="zh-CN" altLang="en-US" sz="2400">
                <a:solidFill>
                  <a:srgbClr val="0000FF"/>
                </a:solidFill>
                <a:latin typeface="Times New Roman" pitchFamily="18" charset="0"/>
              </a:rPr>
              <a:t>基原子</a:t>
            </a:r>
            <a:r>
              <a:rPr lang="zh-CN" altLang="en-US" sz="2400">
                <a:latin typeface="Times New Roman" pitchFamily="18" charset="0"/>
              </a:rPr>
              <a:t>。</a:t>
            </a:r>
          </a:p>
          <a:p>
            <a:pPr eaLnBrk="1" hangingPunct="1">
              <a:spcBef>
                <a:spcPct val="40000"/>
              </a:spcBef>
              <a:buClr>
                <a:schemeClr val="accent2"/>
              </a:buClr>
              <a:buFont typeface="Wingdings" pitchFamily="2" charset="2"/>
              <a:buBlip>
                <a:blip r:embed="rId2"/>
              </a:buBlip>
            </a:pPr>
            <a:r>
              <a:rPr lang="zh-CN" altLang="en-US" sz="2400">
                <a:solidFill>
                  <a:srgbClr val="0000FF"/>
                </a:solidFill>
                <a:latin typeface="Times New Roman" pitchFamily="18" charset="0"/>
              </a:rPr>
              <a:t>原子集</a:t>
            </a:r>
            <a:r>
              <a:rPr lang="zh-CN" altLang="en-US" sz="2400">
                <a:latin typeface="Times New Roman" pitchFamily="18" charset="0"/>
              </a:rPr>
              <a:t>：子句集中所有基原子构成的集合。</a:t>
            </a:r>
          </a:p>
          <a:p>
            <a:pPr eaLnBrk="1" hangingPunct="1">
              <a:spcBef>
                <a:spcPct val="40000"/>
              </a:spcBef>
              <a:buClr>
                <a:schemeClr val="accent2"/>
              </a:buClr>
              <a:buFont typeface="Wingdings" pitchFamily="2" charset="2"/>
              <a:buBlip>
                <a:blip r:embed="rId2"/>
              </a:buBlip>
            </a:pPr>
            <a:r>
              <a:rPr lang="zh-CN" altLang="en-US" sz="2400">
                <a:solidFill>
                  <a:srgbClr val="0000FF"/>
                </a:solidFill>
                <a:latin typeface="Times New Roman" pitchFamily="18" charset="0"/>
              </a:rPr>
              <a:t>子句集在 </a:t>
            </a:r>
            <a:r>
              <a:rPr lang="en-US" altLang="zh-CN" sz="2400" i="1">
                <a:solidFill>
                  <a:srgbClr val="0000FF"/>
                </a:solidFill>
                <a:latin typeface="Times New Roman" pitchFamily="18" charset="0"/>
              </a:rPr>
              <a:t>H</a:t>
            </a:r>
            <a:r>
              <a:rPr lang="en-US" altLang="zh-CN" sz="2400">
                <a:solidFill>
                  <a:srgbClr val="0000FF"/>
                </a:solidFill>
                <a:latin typeface="Times New Roman" pitchFamily="18" charset="0"/>
              </a:rPr>
              <a:t> </a:t>
            </a:r>
            <a:r>
              <a:rPr lang="zh-CN" altLang="en-US" sz="2400">
                <a:solidFill>
                  <a:srgbClr val="0000FF"/>
                </a:solidFill>
                <a:latin typeface="Times New Roman" pitchFamily="18" charset="0"/>
              </a:rPr>
              <a:t>域上的解释</a:t>
            </a:r>
            <a:r>
              <a:rPr lang="zh-CN" altLang="en-US" sz="2400">
                <a:latin typeface="Times New Roman" pitchFamily="18" charset="0"/>
              </a:rPr>
              <a:t>：对子句集中出现的常量、函数及谓词取值，一次取值就是一个解释。</a:t>
            </a:r>
            <a:r>
              <a:rPr lang="zh-CN" altLang="en-US" sz="3000" b="0">
                <a:latin typeface="Times New Roman" pitchFamily="18" charset="0"/>
              </a:rPr>
              <a:t> </a:t>
            </a:r>
          </a:p>
        </p:txBody>
      </p:sp>
      <p:sp>
        <p:nvSpPr>
          <p:cNvPr id="69640" name="Rectangle 21"/>
          <p:cNvSpPr>
            <a:spLocks noChangeArrowheads="1"/>
          </p:cNvSpPr>
          <p:nvPr/>
        </p:nvSpPr>
        <p:spPr bwMode="auto">
          <a:xfrm>
            <a:off x="-152400" y="571500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1000" b="0">
                <a:latin typeface="宋体" pitchFamily="2" charset="-122"/>
              </a:rPr>
              <a:t>       </a:t>
            </a:r>
            <a:endParaRPr lang="en-US" altLang="zh-CN" b="0"/>
          </a:p>
        </p:txBody>
      </p:sp>
      <p:sp>
        <p:nvSpPr>
          <p:cNvPr id="151576" name="Rectangle 24"/>
          <p:cNvSpPr>
            <a:spLocks noChangeArrowheads="1"/>
          </p:cNvSpPr>
          <p:nvPr/>
        </p:nvSpPr>
        <p:spPr bwMode="auto">
          <a:xfrm>
            <a:off x="304800" y="4495800"/>
            <a:ext cx="8413750" cy="1530350"/>
          </a:xfrm>
          <a:prstGeom prst="rect">
            <a:avLst/>
          </a:prstGeom>
          <a:gradFill rotWithShape="0">
            <a:gsLst>
              <a:gs pos="0">
                <a:schemeClr val="bg1"/>
              </a:gs>
              <a:gs pos="50000">
                <a:srgbClr val="E7FFE7"/>
              </a:gs>
              <a:gs pos="100000">
                <a:schemeClr val="bg1"/>
              </a:gs>
            </a:gsLst>
            <a:lin ang="5400000" scaled="1"/>
          </a:gradFill>
          <a:ln w="9525">
            <a:solidFill>
              <a:srgbClr val="003300"/>
            </a:solidFill>
            <a:miter lim="800000"/>
            <a:headEnd/>
            <a:tailEnd/>
          </a:ln>
          <a:effectLst/>
        </p:spPr>
        <p:txBody>
          <a:bodyPr/>
          <a:lstStyle/>
          <a:p>
            <a:pPr algn="just">
              <a:lnSpc>
                <a:spcPct val="100000"/>
              </a:lnSpc>
              <a:spcBef>
                <a:spcPct val="40000"/>
              </a:spcBef>
              <a:buClr>
                <a:schemeClr val="accent2"/>
              </a:buClr>
              <a:buFont typeface="Wingdings" pitchFamily="2" charset="2"/>
              <a:buBlip>
                <a:blip r:embed="rId2"/>
              </a:buBlip>
              <a:defRPr/>
            </a:pPr>
            <a:r>
              <a:rPr lang="en-US" altLang="zh-CN" sz="2400"/>
              <a:t>  </a:t>
            </a:r>
            <a:r>
              <a:rPr lang="zh-CN" altLang="en-US" sz="2400">
                <a:latin typeface="Times New Roman" pitchFamily="18" charset="0"/>
              </a:rPr>
              <a:t>定理 </a:t>
            </a:r>
            <a:r>
              <a:rPr lang="en-US" altLang="zh-CN" sz="2400">
                <a:latin typeface="Times New Roman" pitchFamily="18" charset="0"/>
              </a:rPr>
              <a:t>3.2</a:t>
            </a:r>
            <a:r>
              <a:rPr lang="zh-CN" altLang="en-US" sz="2400">
                <a:latin typeface="Times New Roman" pitchFamily="18" charset="0"/>
              </a:rPr>
              <a:t>（海伯伦定理）</a:t>
            </a:r>
            <a:r>
              <a:rPr lang="zh-CN" altLang="en-US" sz="2400" b="0">
                <a:latin typeface="Times New Roman" pitchFamily="18" charset="0"/>
              </a:rPr>
              <a:t>：</a:t>
            </a:r>
          </a:p>
          <a:p>
            <a:pPr algn="just">
              <a:lnSpc>
                <a:spcPct val="100000"/>
              </a:lnSpc>
              <a:spcBef>
                <a:spcPct val="40000"/>
              </a:spcBef>
              <a:buClr>
                <a:schemeClr val="accent2"/>
              </a:buClr>
              <a:buFont typeface="Wingdings" pitchFamily="2" charset="2"/>
              <a:buNone/>
              <a:defRPr/>
            </a:pPr>
            <a:r>
              <a:rPr lang="zh-CN" altLang="en-US" sz="2400" b="0">
                <a:latin typeface="Times New Roman" pitchFamily="18" charset="0"/>
              </a:rPr>
              <a:t>        子句集不可满足的</a:t>
            </a:r>
            <a:r>
              <a:rPr lang="zh-CN" altLang="en-US" sz="2400" b="0">
                <a:solidFill>
                  <a:srgbClr val="0000FF"/>
                </a:solidFill>
                <a:latin typeface="Times New Roman" pitchFamily="18" charset="0"/>
              </a:rPr>
              <a:t>充要条件</a:t>
            </a:r>
            <a:r>
              <a:rPr lang="zh-CN" altLang="en-US" sz="2400" b="0">
                <a:latin typeface="Times New Roman" pitchFamily="18" charset="0"/>
              </a:rPr>
              <a:t>是存在一个有限的不可满足的基子句集 。</a:t>
            </a:r>
          </a:p>
        </p:txBody>
      </p:sp>
    </p:spTree>
    <p:extLst>
      <p:ext uri="{BB962C8B-B14F-4D97-AF65-F5344CB8AC3E}">
        <p14:creationId xmlns:p14="http://schemas.microsoft.com/office/powerpoint/2010/main" val="187908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04273EF4-1109-4B51-9BD6-711CCAF73A23}" type="slidenum">
              <a:rPr lang="ja-JP" altLang="en-US" b="0">
                <a:solidFill>
                  <a:srgbClr val="A50021"/>
                </a:solidFill>
                <a:ea typeface="ＭＳ Ｐゴシック" pitchFamily="34" charset="-128"/>
              </a:rPr>
              <a:pPr eaLnBrk="1" hangingPunct="1"/>
              <a:t>58</a:t>
            </a:fld>
            <a:endParaRPr lang="en-US" altLang="ja-JP" b="0">
              <a:solidFill>
                <a:srgbClr val="A50021"/>
              </a:solidFill>
              <a:ea typeface="ＭＳ Ｐゴシック" pitchFamily="34" charset="-128"/>
            </a:endParaRPr>
          </a:p>
        </p:txBody>
      </p:sp>
      <p:grpSp>
        <p:nvGrpSpPr>
          <p:cNvPr id="70659" name="Group 2"/>
          <p:cNvGrpSpPr>
            <a:grpSpLocks/>
          </p:cNvGrpSpPr>
          <p:nvPr/>
        </p:nvGrpSpPr>
        <p:grpSpPr bwMode="auto">
          <a:xfrm>
            <a:off x="457200" y="1981200"/>
            <a:ext cx="8001000" cy="3429000"/>
            <a:chOff x="576" y="1488"/>
            <a:chExt cx="4512" cy="2160"/>
          </a:xfrm>
        </p:grpSpPr>
        <p:sp>
          <p:nvSpPr>
            <p:cNvPr id="70662"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0663"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70660" name="Rectangle 5"/>
          <p:cNvSpPr>
            <a:spLocks noGrp="1" noChangeArrowheads="1"/>
          </p:cNvSpPr>
          <p:nvPr>
            <p:ph type="title"/>
          </p:nvPr>
        </p:nvSpPr>
        <p:spPr>
          <a:xfrm>
            <a:off x="457200" y="-1524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70661"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pPr>
            <a:r>
              <a:rPr lang="en-US" altLang="zh-CN" sz="2800" b="1">
                <a:latin typeface="Times New Roman" pitchFamily="18" charset="0"/>
              </a:rPr>
              <a:t>3.2  </a:t>
            </a:r>
            <a:r>
              <a:rPr lang="zh-CN" altLang="en-US" sz="2800" b="1">
                <a:latin typeface="Times New Roman" pitchFamily="18" charset="0"/>
              </a:rPr>
              <a:t>自然演绎推理</a:t>
            </a:r>
          </a:p>
          <a:p>
            <a:pPr eaLnBrk="1" hangingPunct="1">
              <a:lnSpc>
                <a:spcPct val="120000"/>
              </a:lnSpc>
            </a:pPr>
            <a:r>
              <a:rPr lang="en-US" altLang="zh-CN" sz="2800" b="1">
                <a:latin typeface="Times New Roman" pitchFamily="18" charset="0"/>
              </a:rPr>
              <a:t>3.3  </a:t>
            </a:r>
            <a:r>
              <a:rPr lang="zh-CN" altLang="en-US" sz="2800" b="1">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solidFill>
                  <a:srgbClr val="0000FF"/>
                </a:solidFill>
                <a:latin typeface="Times New Roman" pitchFamily="18" charset="0"/>
              </a:rPr>
              <a:t>3.5  </a:t>
            </a:r>
            <a:r>
              <a:rPr lang="zh-CN" altLang="en-US" sz="2800" b="1">
                <a:solidFill>
                  <a:srgbClr val="0000FF"/>
                </a:solidFill>
                <a:latin typeface="Times New Roman" pitchFamily="18" charset="0"/>
              </a:rPr>
              <a:t>鲁宾逊归结原理</a:t>
            </a:r>
          </a:p>
          <a:p>
            <a:pPr eaLnBrk="1" hangingPunct="1">
              <a:lnSpc>
                <a:spcPct val="120000"/>
              </a:lnSpc>
            </a:pPr>
            <a:r>
              <a:rPr lang="en-US" altLang="zh-CN" sz="2800" b="1">
                <a:latin typeface="Times New Roman" pitchFamily="18" charset="0"/>
              </a:rPr>
              <a:t>3.6  </a:t>
            </a:r>
            <a:r>
              <a:rPr lang="zh-CN" altLang="en-US" sz="2800" b="1">
                <a:latin typeface="Times New Roman" pitchFamily="18" charset="0"/>
              </a:rPr>
              <a:t>归结反演</a:t>
            </a:r>
          </a:p>
          <a:p>
            <a:pPr eaLnBrk="1" hangingPunct="1">
              <a:lnSpc>
                <a:spcPct val="120000"/>
              </a:lnSpc>
            </a:pPr>
            <a:r>
              <a:rPr lang="en-US" altLang="zh-CN" sz="2800" b="1">
                <a:latin typeface="Times New Roman" pitchFamily="18" charset="0"/>
              </a:rPr>
              <a:t>3.7  </a:t>
            </a:r>
            <a:r>
              <a:rPr lang="zh-CN" altLang="en-US" sz="2800" b="1">
                <a:latin typeface="Times New Roman" pitchFamily="18" charset="0"/>
              </a:rPr>
              <a:t>应用归结反演求解问题</a:t>
            </a:r>
            <a:r>
              <a:rPr lang="zh-CN" altLang="en-US" sz="2800" b="1"/>
              <a:t> </a:t>
            </a:r>
          </a:p>
        </p:txBody>
      </p:sp>
    </p:spTree>
    <p:extLst>
      <p:ext uri="{BB962C8B-B14F-4D97-AF65-F5344CB8AC3E}">
        <p14:creationId xmlns:p14="http://schemas.microsoft.com/office/powerpoint/2010/main" val="6467464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67EE318E-3B7A-44BB-B6EB-E3EEAEC5DD40}" type="slidenum">
              <a:rPr lang="ja-JP" altLang="en-US" b="0">
                <a:solidFill>
                  <a:srgbClr val="A50021"/>
                </a:solidFill>
                <a:ea typeface="ＭＳ Ｐゴシック" pitchFamily="34" charset="-128"/>
              </a:rPr>
              <a:pPr eaLnBrk="1" hangingPunct="1"/>
              <a:t>59</a:t>
            </a:fld>
            <a:endParaRPr lang="en-US" altLang="ja-JP" b="0">
              <a:solidFill>
                <a:srgbClr val="A50021"/>
              </a:solidFill>
              <a:ea typeface="ＭＳ Ｐゴシック" pitchFamily="34" charset="-128"/>
            </a:endParaRPr>
          </a:p>
        </p:txBody>
      </p:sp>
      <p:sp>
        <p:nvSpPr>
          <p:cNvPr id="71683"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
        <p:nvSpPr>
          <p:cNvPr id="71684" name="Rectangle 3"/>
          <p:cNvSpPr>
            <a:spLocks noGrp="1" noChangeArrowheads="1"/>
          </p:cNvSpPr>
          <p:nvPr>
            <p:ph type="body" idx="1"/>
          </p:nvPr>
        </p:nvSpPr>
        <p:spPr>
          <a:xfrm>
            <a:off x="327025" y="2819400"/>
            <a:ext cx="8588375" cy="2362200"/>
          </a:xfrm>
          <a:gradFill rotWithShape="1">
            <a:gsLst>
              <a:gs pos="0">
                <a:srgbClr val="00FFFF"/>
              </a:gs>
              <a:gs pos="100000">
                <a:schemeClr val="bg1"/>
              </a:gs>
            </a:gsLst>
            <a:path path="shape">
              <a:fillToRect l="50000" t="50000" r="50000" b="50000"/>
            </a:path>
          </a:gradFill>
          <a:ln>
            <a:solidFill>
              <a:srgbClr val="808080"/>
            </a:solidFill>
            <a:miter lim="800000"/>
            <a:headEnd/>
            <a:tailEnd/>
          </a:ln>
        </p:spPr>
        <p:txBody>
          <a:bodyPr/>
          <a:lstStyle/>
          <a:p>
            <a:pPr marL="292100" indent="-292100" algn="just" eaLnBrk="1" hangingPunct="1">
              <a:lnSpc>
                <a:spcPct val="120000"/>
              </a:lnSpc>
              <a:buFont typeface="Wingdings" pitchFamily="2" charset="2"/>
              <a:buChar char="u"/>
            </a:pPr>
            <a:r>
              <a:rPr lang="en-US" altLang="zh-CN" sz="2400" b="1" dirty="0"/>
              <a:t> </a:t>
            </a:r>
            <a:r>
              <a:rPr lang="zh-CN" altLang="en-US" sz="2400" b="1" dirty="0"/>
              <a:t>鲁宾逊归结原理（消解原理）</a:t>
            </a:r>
            <a:r>
              <a:rPr lang="zh-CN" altLang="en-US" sz="2400" dirty="0"/>
              <a:t>的</a:t>
            </a:r>
            <a:r>
              <a:rPr lang="zh-CN" altLang="en-US" sz="2400" b="1" dirty="0">
                <a:latin typeface="Times New Roman" pitchFamily="18" charset="0"/>
              </a:rPr>
              <a:t>基本思想：</a:t>
            </a:r>
          </a:p>
          <a:p>
            <a:pPr marL="292100" indent="-292100" algn="just" eaLnBrk="1" hangingPunct="1">
              <a:lnSpc>
                <a:spcPct val="120000"/>
              </a:lnSpc>
              <a:buSzPct val="60000"/>
              <a:buFont typeface="Wingdings" pitchFamily="2" charset="2"/>
              <a:buChar char="p"/>
            </a:pPr>
            <a:r>
              <a:rPr lang="zh-CN" altLang="en-US" sz="2400" b="1" dirty="0">
                <a:latin typeface="Times New Roman" pitchFamily="18" charset="0"/>
              </a:rPr>
              <a:t>检查子句集</a:t>
            </a:r>
            <a:r>
              <a:rPr lang="zh-CN" altLang="en-US" sz="2400" b="1" i="1" dirty="0">
                <a:latin typeface="Times New Roman" pitchFamily="18" charset="0"/>
              </a:rPr>
              <a:t> </a:t>
            </a:r>
            <a:r>
              <a:rPr lang="en-US" altLang="zh-CN" sz="2400" b="1" i="1" dirty="0">
                <a:latin typeface="Times New Roman" pitchFamily="18" charset="0"/>
              </a:rPr>
              <a:t>S</a:t>
            </a:r>
            <a:r>
              <a:rPr lang="en-US" altLang="zh-CN" sz="2400" b="1" dirty="0">
                <a:latin typeface="Times New Roman" pitchFamily="18" charset="0"/>
              </a:rPr>
              <a:t> </a:t>
            </a:r>
            <a:r>
              <a:rPr lang="zh-CN" altLang="en-US" sz="2400" b="1" dirty="0">
                <a:latin typeface="Times New Roman" pitchFamily="18" charset="0"/>
              </a:rPr>
              <a:t>中是否包含空子句，若包含，则 </a:t>
            </a:r>
            <a:r>
              <a:rPr lang="en-US" altLang="zh-CN" sz="2400" b="1" i="1" dirty="0">
                <a:latin typeface="Times New Roman" pitchFamily="18" charset="0"/>
              </a:rPr>
              <a:t>S</a:t>
            </a:r>
            <a:r>
              <a:rPr lang="en-US" altLang="zh-CN" sz="2400" b="1" dirty="0">
                <a:latin typeface="Times New Roman" pitchFamily="18" charset="0"/>
              </a:rPr>
              <a:t> </a:t>
            </a:r>
            <a:r>
              <a:rPr lang="zh-CN" altLang="en-US" sz="2400" b="1" dirty="0">
                <a:latin typeface="Times New Roman" pitchFamily="18" charset="0"/>
              </a:rPr>
              <a:t>不可满足。</a:t>
            </a:r>
          </a:p>
          <a:p>
            <a:pPr marL="292100" indent="-292100" algn="just" eaLnBrk="1" hangingPunct="1">
              <a:lnSpc>
                <a:spcPct val="120000"/>
              </a:lnSpc>
              <a:buSzPct val="60000"/>
              <a:buFont typeface="Wingdings" pitchFamily="2" charset="2"/>
              <a:buChar char="p"/>
            </a:pPr>
            <a:r>
              <a:rPr lang="zh-CN" altLang="en-US" sz="2400" b="1" dirty="0">
                <a:latin typeface="Times New Roman" pitchFamily="18" charset="0"/>
              </a:rPr>
              <a:t>若不包含，在 </a:t>
            </a:r>
            <a:r>
              <a:rPr lang="en-US" altLang="zh-CN" sz="2400" b="1" i="1" dirty="0">
                <a:latin typeface="Times New Roman" pitchFamily="18" charset="0"/>
              </a:rPr>
              <a:t>S</a:t>
            </a:r>
            <a:r>
              <a:rPr lang="en-US" altLang="zh-CN" sz="2400" b="1" dirty="0">
                <a:latin typeface="Times New Roman" pitchFamily="18" charset="0"/>
              </a:rPr>
              <a:t> </a:t>
            </a:r>
            <a:r>
              <a:rPr lang="zh-CN" altLang="en-US" sz="2400" b="1" dirty="0">
                <a:latin typeface="Times New Roman" pitchFamily="18" charset="0"/>
              </a:rPr>
              <a:t>中选择合适的子句进行归结，一旦归结出空子句，就说明 </a:t>
            </a:r>
            <a:r>
              <a:rPr lang="en-US" altLang="zh-CN" sz="2400" b="1" i="1" dirty="0">
                <a:latin typeface="Times New Roman" pitchFamily="18" charset="0"/>
              </a:rPr>
              <a:t>S</a:t>
            </a:r>
            <a:r>
              <a:rPr lang="en-US" altLang="zh-CN" sz="2400" b="1" dirty="0">
                <a:latin typeface="Times New Roman" pitchFamily="18" charset="0"/>
              </a:rPr>
              <a:t> </a:t>
            </a:r>
            <a:r>
              <a:rPr lang="zh-CN" altLang="en-US" sz="2400" b="1" dirty="0">
                <a:latin typeface="Times New Roman" pitchFamily="18" charset="0"/>
              </a:rPr>
              <a:t>是不可满足的。</a:t>
            </a:r>
          </a:p>
        </p:txBody>
      </p:sp>
      <p:sp>
        <p:nvSpPr>
          <p:cNvPr id="7168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0"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1" name="Rectangle 1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2" name="Rectangle 2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3"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4"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6" name="Rectangle 2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7" name="Rectangle 3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8" name="Rectangle 3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99" name="Rectangle 3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0" name="Rectangle 3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1" name="Rectangle 4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2" name="Rectangle 4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3" name="Rectangle 4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4" name="Rectangle 4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5" name="Rectangle 5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6" name="Rectangle 5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07" name="Rectangle 81"/>
          <p:cNvSpPr>
            <a:spLocks noChangeArrowheads="1"/>
          </p:cNvSpPr>
          <p:nvPr/>
        </p:nvSpPr>
        <p:spPr bwMode="auto">
          <a:xfrm>
            <a:off x="304800" y="1219200"/>
            <a:ext cx="8610600" cy="1220788"/>
          </a:xfrm>
          <a:prstGeom prst="rect">
            <a:avLst/>
          </a:prstGeom>
          <a:solidFill>
            <a:srgbClr val="FFFFFF"/>
          </a:solidFill>
          <a:ln w="9525">
            <a:solidFill>
              <a:srgbClr val="808080"/>
            </a:solidFill>
            <a:miter lim="800000"/>
            <a:headEnd/>
            <a:tailEnd/>
          </a:ln>
        </p:spPr>
        <p:txBody>
          <a:bodyPr>
            <a:spAutoFit/>
          </a:bodyPr>
          <a:lstStyle>
            <a:lvl1pPr marL="363538" indent="-363538"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50000"/>
              </a:lnSpc>
              <a:spcBef>
                <a:spcPct val="40000"/>
              </a:spcBef>
              <a:buClr>
                <a:schemeClr val="accent2"/>
              </a:buClr>
              <a:buFont typeface="Wingdings" pitchFamily="2" charset="2"/>
              <a:buChar char="u"/>
            </a:pPr>
            <a:r>
              <a:rPr lang="zh-CN" altLang="en-US" sz="2400"/>
              <a:t>子句集中子句之间是合取关系，只要有一个子句不可满足，  则子句集就不可满足。</a:t>
            </a:r>
            <a:r>
              <a:rPr lang="zh-CN" altLang="en-US" sz="2500"/>
              <a:t> </a:t>
            </a:r>
          </a:p>
        </p:txBody>
      </p:sp>
    </p:spTree>
    <p:extLst>
      <p:ext uri="{BB962C8B-B14F-4D97-AF65-F5344CB8AC3E}">
        <p14:creationId xmlns:p14="http://schemas.microsoft.com/office/powerpoint/2010/main" val="423068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B4A2017-5706-4577-87B8-8C9426A4F1EE}" type="slidenum">
              <a:rPr lang="ja-JP" altLang="en-US" b="0">
                <a:solidFill>
                  <a:srgbClr val="A50021"/>
                </a:solidFill>
                <a:ea typeface="ＭＳ Ｐゴシック" pitchFamily="34" charset="-128"/>
              </a:rPr>
              <a:pPr eaLnBrk="1" hangingPunct="1"/>
              <a:t>6</a:t>
            </a:fld>
            <a:endParaRPr lang="en-US" altLang="ja-JP" b="0">
              <a:solidFill>
                <a:srgbClr val="A50021"/>
              </a:solidFill>
              <a:ea typeface="ＭＳ Ｐゴシック" pitchFamily="34" charset="-128"/>
            </a:endParaRPr>
          </a:p>
        </p:txBody>
      </p:sp>
      <p:grpSp>
        <p:nvGrpSpPr>
          <p:cNvPr id="40963" name="Group 2"/>
          <p:cNvGrpSpPr>
            <a:grpSpLocks/>
          </p:cNvGrpSpPr>
          <p:nvPr/>
        </p:nvGrpSpPr>
        <p:grpSpPr bwMode="auto">
          <a:xfrm>
            <a:off x="457200" y="2057400"/>
            <a:ext cx="8001000" cy="3429000"/>
            <a:chOff x="576" y="1488"/>
            <a:chExt cx="4512" cy="2160"/>
          </a:xfrm>
        </p:grpSpPr>
        <p:sp>
          <p:nvSpPr>
            <p:cNvPr id="40966"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40967"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40965" name="Rectangle 6"/>
          <p:cNvSpPr>
            <a:spLocks noGrp="1" noChangeArrowheads="1"/>
          </p:cNvSpPr>
          <p:nvPr>
            <p:ph type="body" idx="1"/>
          </p:nvPr>
        </p:nvSpPr>
        <p:spPr>
          <a:xfrm>
            <a:off x="425450" y="908050"/>
            <a:ext cx="8642350" cy="5400675"/>
          </a:xfrm>
        </p:spPr>
        <p:txBody>
          <a:bodyPr/>
          <a:lstStyle/>
          <a:p>
            <a:pPr eaLnBrk="1" hangingPunct="1">
              <a:lnSpc>
                <a:spcPct val="120000"/>
              </a:lnSpc>
              <a:buClr>
                <a:srgbClr val="0000FF"/>
              </a:buClr>
              <a:buSzPct val="150000"/>
              <a:buFont typeface="Wingdings" pitchFamily="2" charset="2"/>
              <a:buChar char="ü"/>
            </a:pPr>
            <a:r>
              <a:rPr lang="en-US" altLang="zh-CN" sz="2800" b="1" dirty="0">
                <a:solidFill>
                  <a:srgbClr val="0000FF"/>
                </a:solidFill>
                <a:latin typeface="Times New Roman" pitchFamily="18" charset="0"/>
              </a:rPr>
              <a:t>3.1  </a:t>
            </a:r>
            <a:r>
              <a:rPr lang="zh-CN" altLang="en-US" sz="2800" b="1" dirty="0">
                <a:solidFill>
                  <a:srgbClr val="0000FF"/>
                </a:solidFill>
                <a:latin typeface="Times New Roman" pitchFamily="18" charset="0"/>
              </a:rPr>
              <a:t>推理的基本概念</a:t>
            </a:r>
            <a:r>
              <a:rPr lang="zh-CN" altLang="en-US" sz="2800" b="1" dirty="0">
                <a:latin typeface="Times New Roman" pitchFamily="18" charset="0"/>
              </a:rPr>
              <a:t> </a:t>
            </a:r>
          </a:p>
          <a:p>
            <a:pPr eaLnBrk="1" hangingPunct="1">
              <a:lnSpc>
                <a:spcPct val="120000"/>
              </a:lnSpc>
            </a:pPr>
            <a:r>
              <a:rPr lang="en-US" altLang="zh-CN" sz="2800" b="1" dirty="0">
                <a:latin typeface="Times New Roman" pitchFamily="18" charset="0"/>
              </a:rPr>
              <a:t>3.2  </a:t>
            </a:r>
            <a:r>
              <a:rPr lang="zh-CN" altLang="en-US" sz="2800" b="1" dirty="0">
                <a:latin typeface="Times New Roman" pitchFamily="18" charset="0"/>
              </a:rPr>
              <a:t>自然演绎推理 </a:t>
            </a:r>
          </a:p>
          <a:p>
            <a:pPr eaLnBrk="1" hangingPunct="1">
              <a:lnSpc>
                <a:spcPct val="120000"/>
              </a:lnSpc>
            </a:pPr>
            <a:r>
              <a:rPr lang="en-US" altLang="zh-CN" sz="2800" b="1" dirty="0">
                <a:latin typeface="Times New Roman" pitchFamily="18" charset="0"/>
              </a:rPr>
              <a:t>3.3  </a:t>
            </a:r>
            <a:r>
              <a:rPr lang="zh-CN" altLang="en-US" sz="2800" b="1" dirty="0">
                <a:latin typeface="Times New Roman" pitchFamily="18" charset="0"/>
              </a:rPr>
              <a:t>谓词公式化为子句集的方法</a:t>
            </a:r>
          </a:p>
          <a:p>
            <a:pPr eaLnBrk="1" hangingPunct="1">
              <a:lnSpc>
                <a:spcPct val="120000"/>
              </a:lnSpc>
            </a:pPr>
            <a:r>
              <a:rPr lang="en-US" altLang="zh-CN" sz="2800" b="1" dirty="0">
                <a:latin typeface="Times New Roman" pitchFamily="18" charset="0"/>
              </a:rPr>
              <a:t>3.4  </a:t>
            </a:r>
            <a:r>
              <a:rPr lang="zh-CN" altLang="en-US" sz="2800" b="1" dirty="0">
                <a:latin typeface="Times New Roman" pitchFamily="18" charset="0"/>
              </a:rPr>
              <a:t>海伯伦定理</a:t>
            </a:r>
          </a:p>
          <a:p>
            <a:pPr eaLnBrk="1" hangingPunct="1">
              <a:lnSpc>
                <a:spcPct val="120000"/>
              </a:lnSpc>
            </a:pPr>
            <a:r>
              <a:rPr lang="en-US" altLang="zh-CN" sz="2800" b="1" dirty="0">
                <a:latin typeface="Times New Roman" pitchFamily="18" charset="0"/>
              </a:rPr>
              <a:t>3.5  </a:t>
            </a:r>
            <a:r>
              <a:rPr lang="zh-CN" altLang="en-US" sz="2800" b="1" dirty="0">
                <a:latin typeface="Times New Roman" pitchFamily="18" charset="0"/>
              </a:rPr>
              <a:t>鲁宾逊归结原理</a:t>
            </a:r>
          </a:p>
          <a:p>
            <a:pPr eaLnBrk="1" hangingPunct="1">
              <a:lnSpc>
                <a:spcPct val="120000"/>
              </a:lnSpc>
            </a:pPr>
            <a:r>
              <a:rPr lang="en-US" altLang="zh-CN" sz="2800" b="1" dirty="0">
                <a:latin typeface="Times New Roman" pitchFamily="18" charset="0"/>
              </a:rPr>
              <a:t>3.6  </a:t>
            </a:r>
            <a:r>
              <a:rPr lang="zh-CN" altLang="en-US" sz="2800" b="1" dirty="0">
                <a:latin typeface="Times New Roman" pitchFamily="18" charset="0"/>
              </a:rPr>
              <a:t>归结反演</a:t>
            </a:r>
          </a:p>
          <a:p>
            <a:pPr eaLnBrk="1" hangingPunct="1">
              <a:lnSpc>
                <a:spcPct val="120000"/>
              </a:lnSpc>
            </a:pPr>
            <a:r>
              <a:rPr lang="en-US" altLang="zh-CN" sz="2800" b="1" dirty="0">
                <a:latin typeface="Times New Roman" pitchFamily="18" charset="0"/>
              </a:rPr>
              <a:t>3.7  </a:t>
            </a:r>
            <a:r>
              <a:rPr lang="zh-CN" altLang="en-US" sz="2800" b="1" dirty="0">
                <a:latin typeface="Times New Roman" pitchFamily="18" charset="0"/>
              </a:rPr>
              <a:t>应用归结反演求解问题 </a:t>
            </a:r>
          </a:p>
        </p:txBody>
      </p:sp>
      <p:sp>
        <p:nvSpPr>
          <p:cNvPr id="9" name="Rectangle 18"/>
          <p:cNvSpPr txBox="1">
            <a:spLocks noChangeArrowheads="1"/>
          </p:cNvSpPr>
          <p:nvPr/>
        </p:nvSpPr>
        <p:spPr>
          <a:xfrm>
            <a:off x="0" y="0"/>
            <a:ext cx="9144000" cy="765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itchFamily="18" charset="0"/>
                <a:ea typeface="黑体" pitchFamily="2" charset="-122"/>
              </a:rPr>
              <a:t>第</a:t>
            </a:r>
            <a:r>
              <a:rPr lang="en-US" altLang="zh-CN" sz="3600" dirty="0">
                <a:latin typeface="Times New Roman" pitchFamily="18" charset="0"/>
                <a:ea typeface="黑体" pitchFamily="2" charset="-122"/>
              </a:rPr>
              <a:t>3</a:t>
            </a:r>
            <a:r>
              <a:rPr lang="zh-CN" altLang="en-US" sz="3600" dirty="0">
                <a:latin typeface="Times New Roman" pitchFamily="18" charset="0"/>
                <a:ea typeface="黑体" pitchFamily="2" charset="-122"/>
              </a:rPr>
              <a:t>章  确定性推理方法</a:t>
            </a:r>
          </a:p>
        </p:txBody>
      </p:sp>
    </p:spTree>
    <p:extLst>
      <p:ext uri="{BB962C8B-B14F-4D97-AF65-F5344CB8AC3E}">
        <p14:creationId xmlns:p14="http://schemas.microsoft.com/office/powerpoint/2010/main" val="399398627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7A1DFA28-4305-42FB-A0DF-6E965B96349A}" type="slidenum">
              <a:rPr lang="ja-JP" altLang="en-US" b="0">
                <a:solidFill>
                  <a:srgbClr val="A50021"/>
                </a:solidFill>
                <a:ea typeface="ＭＳ Ｐゴシック" pitchFamily="34" charset="-128"/>
              </a:rPr>
              <a:pPr eaLnBrk="1" hangingPunct="1"/>
              <a:t>60</a:t>
            </a:fld>
            <a:endParaRPr lang="en-US" altLang="ja-JP" b="0">
              <a:solidFill>
                <a:srgbClr val="A50021"/>
              </a:solidFill>
              <a:ea typeface="ＭＳ Ｐゴシック" pitchFamily="34" charset="-128"/>
            </a:endParaRPr>
          </a:p>
        </p:txBody>
      </p:sp>
      <p:sp>
        <p:nvSpPr>
          <p:cNvPr id="22539" name="Rectangle 2"/>
          <p:cNvSpPr>
            <a:spLocks noGrp="1" noChangeArrowheads="1"/>
          </p:cNvSpPr>
          <p:nvPr>
            <p:ph type="title"/>
          </p:nvPr>
        </p:nvSpPr>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
        <p:nvSpPr>
          <p:cNvPr id="22540" name="Rectangle 3"/>
          <p:cNvSpPr>
            <a:spLocks noGrp="1" noChangeArrowheads="1"/>
          </p:cNvSpPr>
          <p:nvPr>
            <p:ph type="body" sz="half" idx="1"/>
          </p:nvPr>
        </p:nvSpPr>
        <p:spPr>
          <a:xfrm>
            <a:off x="250825" y="908050"/>
            <a:ext cx="8588375" cy="2444750"/>
          </a:xfrm>
          <a:ln>
            <a:solidFill>
              <a:schemeClr val="accent2"/>
            </a:solidFill>
            <a:miter lim="800000"/>
            <a:headEnd/>
            <a:tailEnd/>
          </a:ln>
        </p:spPr>
        <p:txBody>
          <a:bodyPr/>
          <a:lstStyle/>
          <a:p>
            <a:pPr marL="292100" indent="-292100" algn="just" eaLnBrk="1" hangingPunct="1">
              <a:lnSpc>
                <a:spcPct val="120000"/>
              </a:lnSpc>
              <a:buFont typeface="Wingdings" pitchFamily="2" charset="2"/>
              <a:buNone/>
            </a:pPr>
            <a:r>
              <a:rPr lang="en-US" altLang="zh-CN" sz="2400" b="1" dirty="0">
                <a:latin typeface="Times New Roman" pitchFamily="18" charset="0"/>
              </a:rPr>
              <a:t>1. </a:t>
            </a:r>
            <a:r>
              <a:rPr lang="zh-CN" altLang="en-US" sz="2400" b="1" dirty="0">
                <a:latin typeface="Times New Roman" pitchFamily="18" charset="0"/>
              </a:rPr>
              <a:t>命题逻辑中的归结原理（基子句的归结）</a:t>
            </a:r>
            <a:endParaRPr lang="zh-CN" altLang="en-US" sz="2400" dirty="0">
              <a:latin typeface="Times New Roman" pitchFamily="18" charset="0"/>
            </a:endParaRPr>
          </a:p>
          <a:p>
            <a:pPr marL="292100" indent="-292100" algn="just" eaLnBrk="1" hangingPunct="1">
              <a:lnSpc>
                <a:spcPct val="120000"/>
              </a:lnSpc>
              <a:buFont typeface="Wingdings" pitchFamily="2" charset="2"/>
              <a:buNone/>
            </a:pPr>
            <a:r>
              <a:rPr lang="zh-CN" altLang="en-US" sz="2400" dirty="0">
                <a:latin typeface="Times New Roman" pitchFamily="18" charset="0"/>
              </a:rPr>
              <a:t>   </a:t>
            </a:r>
            <a:r>
              <a:rPr lang="zh-CN" altLang="en-US" sz="2400" b="1" dirty="0">
                <a:latin typeface="Times New Roman" pitchFamily="18" charset="0"/>
              </a:rPr>
              <a:t>定义</a:t>
            </a:r>
            <a:r>
              <a:rPr lang="en-US" altLang="zh-CN" sz="2400" b="1" dirty="0">
                <a:latin typeface="Times New Roman" pitchFamily="18" charset="0"/>
              </a:rPr>
              <a:t>3.3</a:t>
            </a:r>
            <a:r>
              <a:rPr lang="zh-CN" altLang="en-US" sz="2400" b="1" dirty="0">
                <a:latin typeface="Times New Roman" pitchFamily="18" charset="0"/>
              </a:rPr>
              <a:t>（</a:t>
            </a:r>
            <a:r>
              <a:rPr lang="zh-CN" altLang="en-US" sz="2400" b="1" dirty="0">
                <a:solidFill>
                  <a:schemeClr val="accent2"/>
                </a:solidFill>
                <a:latin typeface="Times New Roman" pitchFamily="18" charset="0"/>
              </a:rPr>
              <a:t>归结</a:t>
            </a:r>
            <a:r>
              <a:rPr lang="zh-CN" altLang="en-US" sz="2400" b="1" dirty="0">
                <a:latin typeface="Times New Roman" pitchFamily="18" charset="0"/>
              </a:rPr>
              <a:t>）</a:t>
            </a:r>
            <a:r>
              <a:rPr lang="zh-CN" altLang="en-US" sz="2400" dirty="0">
                <a:latin typeface="Times New Roman" pitchFamily="18" charset="0"/>
              </a:rPr>
              <a:t>：设</a:t>
            </a:r>
            <a:r>
              <a:rPr lang="en-US" altLang="zh-CN" sz="2400" i="1" dirty="0">
                <a:latin typeface="Times New Roman" pitchFamily="18" charset="0"/>
              </a:rPr>
              <a:t>C</a:t>
            </a:r>
            <a:r>
              <a:rPr lang="en-US" altLang="zh-CN" sz="2400" baseline="-25000" dirty="0">
                <a:latin typeface="Times New Roman" pitchFamily="18" charset="0"/>
              </a:rPr>
              <a:t>1</a:t>
            </a:r>
            <a:r>
              <a:rPr lang="zh-CN" altLang="en-US" sz="2400" dirty="0">
                <a:latin typeface="Times New Roman" pitchFamily="18" charset="0"/>
              </a:rPr>
              <a:t>与</a:t>
            </a:r>
            <a:r>
              <a:rPr lang="en-US" altLang="zh-CN" sz="2400" i="1" dirty="0">
                <a:latin typeface="Times New Roman" pitchFamily="18" charset="0"/>
              </a:rPr>
              <a:t>C</a:t>
            </a:r>
            <a:r>
              <a:rPr lang="en-US" altLang="zh-CN" sz="2400" baseline="-25000" dirty="0">
                <a:latin typeface="Times New Roman" pitchFamily="18" charset="0"/>
              </a:rPr>
              <a:t>2</a:t>
            </a:r>
            <a:r>
              <a:rPr lang="zh-CN" altLang="en-US" sz="2400" dirty="0">
                <a:latin typeface="Times New Roman" pitchFamily="18" charset="0"/>
              </a:rPr>
              <a:t>是子句集中的任意两个子句，如果 </a:t>
            </a:r>
            <a:r>
              <a:rPr lang="en-US" altLang="zh-CN" sz="2400" i="1" dirty="0">
                <a:latin typeface="Times New Roman" pitchFamily="18" charset="0"/>
              </a:rPr>
              <a:t>C</a:t>
            </a:r>
            <a:r>
              <a:rPr lang="en-US" altLang="zh-CN" sz="2400" baseline="-25000" dirty="0">
                <a:latin typeface="Times New Roman" pitchFamily="18" charset="0"/>
              </a:rPr>
              <a:t>1</a:t>
            </a:r>
            <a:r>
              <a:rPr lang="zh-CN" altLang="en-US" sz="2400" dirty="0">
                <a:latin typeface="Times New Roman" pitchFamily="18" charset="0"/>
              </a:rPr>
              <a:t>中的文字</a:t>
            </a:r>
            <a:r>
              <a:rPr lang="en-US" altLang="zh-CN" sz="2400" i="1" dirty="0">
                <a:latin typeface="Times New Roman" pitchFamily="18" charset="0"/>
              </a:rPr>
              <a:t>L</a:t>
            </a:r>
            <a:r>
              <a:rPr lang="en-US" altLang="zh-CN" sz="2400" baseline="-25000" dirty="0">
                <a:latin typeface="Times New Roman" pitchFamily="18" charset="0"/>
              </a:rPr>
              <a:t>1</a:t>
            </a:r>
            <a:r>
              <a:rPr lang="zh-CN" altLang="en-US" sz="2400" dirty="0">
                <a:latin typeface="Times New Roman" pitchFamily="18" charset="0"/>
              </a:rPr>
              <a:t>与 </a:t>
            </a:r>
            <a:r>
              <a:rPr lang="en-US" altLang="zh-CN" sz="2400" i="1" dirty="0">
                <a:latin typeface="Times New Roman" pitchFamily="18" charset="0"/>
              </a:rPr>
              <a:t>C</a:t>
            </a:r>
            <a:r>
              <a:rPr lang="en-US" altLang="zh-CN" sz="2400" baseline="-25000" dirty="0">
                <a:latin typeface="Times New Roman" pitchFamily="18" charset="0"/>
              </a:rPr>
              <a:t>2</a:t>
            </a:r>
            <a:r>
              <a:rPr lang="zh-CN" altLang="en-US" sz="2400" dirty="0">
                <a:latin typeface="Times New Roman" pitchFamily="18" charset="0"/>
              </a:rPr>
              <a:t>中的文字</a:t>
            </a:r>
            <a:r>
              <a:rPr lang="en-US" altLang="zh-CN" sz="2400" i="1" dirty="0">
                <a:latin typeface="Times New Roman" pitchFamily="18" charset="0"/>
              </a:rPr>
              <a:t>L</a:t>
            </a:r>
            <a:r>
              <a:rPr lang="en-US" altLang="zh-CN" sz="2400" baseline="-25000" dirty="0">
                <a:latin typeface="Times New Roman" pitchFamily="18" charset="0"/>
              </a:rPr>
              <a:t>2</a:t>
            </a:r>
            <a:r>
              <a:rPr lang="zh-CN" altLang="en-US" sz="2400" dirty="0">
                <a:latin typeface="Times New Roman" pitchFamily="18" charset="0"/>
              </a:rPr>
              <a:t>互补，那么从</a:t>
            </a:r>
            <a:r>
              <a:rPr lang="en-US" altLang="zh-CN" sz="2400" i="1" dirty="0">
                <a:latin typeface="Times New Roman" pitchFamily="18" charset="0"/>
              </a:rPr>
              <a:t>C</a:t>
            </a:r>
            <a:r>
              <a:rPr lang="en-US" altLang="zh-CN" sz="2400" baseline="-25000" dirty="0">
                <a:latin typeface="Times New Roman" pitchFamily="18" charset="0"/>
              </a:rPr>
              <a:t>1</a:t>
            </a:r>
            <a:r>
              <a:rPr lang="zh-CN" altLang="en-US" sz="2400" dirty="0">
                <a:latin typeface="Times New Roman" pitchFamily="18" charset="0"/>
              </a:rPr>
              <a:t>和 </a:t>
            </a:r>
            <a:r>
              <a:rPr lang="en-US" altLang="zh-CN" sz="2400" i="1" dirty="0">
                <a:latin typeface="Times New Roman" pitchFamily="18" charset="0"/>
              </a:rPr>
              <a:t>C</a:t>
            </a:r>
            <a:r>
              <a:rPr lang="en-US" altLang="zh-CN" sz="2400" baseline="-25000" dirty="0">
                <a:latin typeface="Times New Roman" pitchFamily="18" charset="0"/>
              </a:rPr>
              <a:t>2</a:t>
            </a:r>
            <a:r>
              <a:rPr lang="zh-CN" altLang="en-US" sz="2400" dirty="0">
                <a:latin typeface="Times New Roman" pitchFamily="18" charset="0"/>
              </a:rPr>
              <a:t>中分别消去</a:t>
            </a:r>
            <a:r>
              <a:rPr lang="en-US" altLang="zh-CN" sz="2400" i="1" dirty="0">
                <a:latin typeface="Times New Roman" pitchFamily="18" charset="0"/>
              </a:rPr>
              <a:t>L</a:t>
            </a:r>
            <a:r>
              <a:rPr lang="en-US" altLang="zh-CN" sz="2400" baseline="-25000" dirty="0">
                <a:latin typeface="Times New Roman" pitchFamily="18" charset="0"/>
              </a:rPr>
              <a:t>1</a:t>
            </a:r>
            <a:r>
              <a:rPr lang="zh-CN" altLang="en-US" sz="2400" dirty="0">
                <a:latin typeface="Times New Roman" pitchFamily="18" charset="0"/>
              </a:rPr>
              <a:t>和</a:t>
            </a:r>
            <a:r>
              <a:rPr lang="en-US" altLang="zh-CN" sz="2400" i="1" dirty="0">
                <a:latin typeface="Times New Roman" pitchFamily="18" charset="0"/>
              </a:rPr>
              <a:t>L</a:t>
            </a:r>
            <a:r>
              <a:rPr lang="en-US" altLang="zh-CN" sz="2400" baseline="-25000" dirty="0">
                <a:latin typeface="Times New Roman" pitchFamily="18" charset="0"/>
              </a:rPr>
              <a:t>2</a:t>
            </a:r>
            <a:r>
              <a:rPr lang="zh-CN" altLang="en-US" sz="2400" dirty="0">
                <a:latin typeface="Times New Roman" pitchFamily="18" charset="0"/>
              </a:rPr>
              <a:t>，并将二个子句中余下的部分</a:t>
            </a:r>
            <a:r>
              <a:rPr lang="zh-CN" altLang="en-US" sz="2400" dirty="0">
                <a:solidFill>
                  <a:srgbClr val="0000FF"/>
                </a:solidFill>
                <a:latin typeface="Times New Roman" pitchFamily="18" charset="0"/>
              </a:rPr>
              <a:t>析取</a:t>
            </a:r>
            <a:r>
              <a:rPr lang="zh-CN" altLang="en-US" sz="2400" dirty="0">
                <a:latin typeface="Times New Roman" pitchFamily="18" charset="0"/>
              </a:rPr>
              <a:t>，构成一个新子句</a:t>
            </a:r>
            <a:r>
              <a:rPr lang="en-US" altLang="zh-CN" sz="2400" i="1" dirty="0">
                <a:latin typeface="Times New Roman" pitchFamily="18" charset="0"/>
              </a:rPr>
              <a:t>C</a:t>
            </a:r>
            <a:r>
              <a:rPr lang="en-US" altLang="zh-CN" sz="2400" baseline="-25000" dirty="0">
                <a:latin typeface="Times New Roman" pitchFamily="18" charset="0"/>
              </a:rPr>
              <a:t>12</a:t>
            </a:r>
            <a:r>
              <a:rPr lang="en-US" altLang="zh-CN" sz="2400" dirty="0">
                <a:latin typeface="Times New Roman" pitchFamily="18" charset="0"/>
              </a:rPr>
              <a:t> </a:t>
            </a:r>
            <a:r>
              <a:rPr lang="zh-CN" altLang="en-US" sz="2400" dirty="0">
                <a:latin typeface="Times New Roman" pitchFamily="18" charset="0"/>
              </a:rPr>
              <a:t>。</a:t>
            </a:r>
          </a:p>
        </p:txBody>
      </p:sp>
      <p:pic>
        <p:nvPicPr>
          <p:cNvPr id="22541" name="Picture 56"/>
          <p:cNvPicPr>
            <a:picLocks noChangeAspect="1" noChangeArrowheads="1"/>
          </p:cNvPicPr>
          <p:nvPr/>
        </p:nvPicPr>
        <p:blipFill>
          <a:blip r:embed="rId3" cstate="print">
            <a:extLst>
              <a:ext uri="{28A0092B-C50C-407E-A947-70E740481C1C}">
                <a14:useLocalDpi xmlns:a14="http://schemas.microsoft.com/office/drawing/2010/main" val="0"/>
              </a:ext>
            </a:extLst>
          </a:blip>
          <a:srcRect l="-1482" t="-6026" r="4002" b="23300"/>
          <a:stretch>
            <a:fillRect/>
          </a:stretch>
        </p:blipFill>
        <p:spPr bwMode="auto">
          <a:xfrm>
            <a:off x="3887788" y="3506788"/>
            <a:ext cx="4951412" cy="3122612"/>
          </a:xfrm>
          <a:prstGeom prst="rect">
            <a:avLst/>
          </a:prstGeom>
          <a:solidFill>
            <a:schemeClr val="bg2"/>
          </a:solidFill>
          <a:ln w="9525">
            <a:solidFill>
              <a:srgbClr val="808080"/>
            </a:solidFill>
            <a:prstDash val="dash"/>
            <a:miter lim="800000"/>
            <a:headEnd/>
            <a:tailEnd/>
          </a:ln>
        </p:spPr>
      </p:pic>
      <p:graphicFrame>
        <p:nvGraphicFramePr>
          <p:cNvPr id="22530" name="Object 61"/>
          <p:cNvGraphicFramePr>
            <a:graphicFrameLocks noChangeAspect="1"/>
          </p:cNvGraphicFramePr>
          <p:nvPr/>
        </p:nvGraphicFramePr>
        <p:xfrm>
          <a:off x="5411788" y="3962400"/>
          <a:ext cx="312737" cy="360363"/>
        </p:xfrm>
        <a:graphic>
          <a:graphicData uri="http://schemas.openxmlformats.org/presentationml/2006/ole">
            <mc:AlternateContent xmlns:mc="http://schemas.openxmlformats.org/markup-compatibility/2006">
              <mc:Choice xmlns:v="urn:schemas-microsoft-com:vml" Requires="v">
                <p:oleObj spid="_x0000_s56786" name="Equation" r:id="rId4" imgW="177480" imgH="215640" progId="Equation.3">
                  <p:embed/>
                </p:oleObj>
              </mc:Choice>
              <mc:Fallback>
                <p:oleObj name="Equation" r:id="rId4" imgW="1774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788" y="3962400"/>
                        <a:ext cx="312737" cy="360363"/>
                      </a:xfrm>
                      <a:prstGeom prst="rect">
                        <a:avLst/>
                      </a:prstGeom>
                      <a:solidFill>
                        <a:schemeClr val="bg1"/>
                      </a:solidFill>
                    </p:spPr>
                  </p:pic>
                </p:oleObj>
              </mc:Fallback>
            </mc:AlternateContent>
          </a:graphicData>
        </a:graphic>
      </p:graphicFrame>
      <p:graphicFrame>
        <p:nvGraphicFramePr>
          <p:cNvPr id="22531" name="Object 62"/>
          <p:cNvGraphicFramePr>
            <a:graphicFrameLocks noChangeAspect="1"/>
          </p:cNvGraphicFramePr>
          <p:nvPr/>
        </p:nvGraphicFramePr>
        <p:xfrm>
          <a:off x="7608888" y="3962400"/>
          <a:ext cx="336550" cy="360363"/>
        </p:xfrm>
        <a:graphic>
          <a:graphicData uri="http://schemas.openxmlformats.org/presentationml/2006/ole">
            <mc:AlternateContent xmlns:mc="http://schemas.openxmlformats.org/markup-compatibility/2006">
              <mc:Choice xmlns:v="urn:schemas-microsoft-com:vml" Requires="v">
                <p:oleObj spid="_x0000_s56787" name="Equation" r:id="rId6" imgW="190440" imgH="215640" progId="Equation.3">
                  <p:embed/>
                </p:oleObj>
              </mc:Choice>
              <mc:Fallback>
                <p:oleObj name="Equation" r:id="rId6" imgW="19044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8888" y="3962400"/>
                        <a:ext cx="336550" cy="360363"/>
                      </a:xfrm>
                      <a:prstGeom prst="rect">
                        <a:avLst/>
                      </a:prstGeom>
                      <a:solidFill>
                        <a:schemeClr val="bg1"/>
                      </a:solidFill>
                    </p:spPr>
                  </p:pic>
                </p:oleObj>
              </mc:Fallback>
            </mc:AlternateContent>
          </a:graphicData>
        </a:graphic>
      </p:graphicFrame>
      <p:graphicFrame>
        <p:nvGraphicFramePr>
          <p:cNvPr id="22532" name="Object 69"/>
          <p:cNvGraphicFramePr>
            <a:graphicFrameLocks noChangeAspect="1"/>
          </p:cNvGraphicFramePr>
          <p:nvPr/>
        </p:nvGraphicFramePr>
        <p:xfrm>
          <a:off x="8316913" y="5322888"/>
          <a:ext cx="325437" cy="403225"/>
        </p:xfrm>
        <a:graphic>
          <a:graphicData uri="http://schemas.openxmlformats.org/presentationml/2006/ole">
            <mc:AlternateContent xmlns:mc="http://schemas.openxmlformats.org/markup-compatibility/2006">
              <mc:Choice xmlns:v="urn:schemas-microsoft-com:vml" Requires="v">
                <p:oleObj spid="_x0000_s56788" name="公式" r:id="rId8" imgW="190440" imgH="228600" progId="Equation.3">
                  <p:embed/>
                </p:oleObj>
              </mc:Choice>
              <mc:Fallback>
                <p:oleObj name="公式" r:id="rId8" imgW="1904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6913" y="5322888"/>
                        <a:ext cx="325437" cy="403225"/>
                      </a:xfrm>
                      <a:prstGeom prst="rect">
                        <a:avLst/>
                      </a:prstGeom>
                      <a:solidFill>
                        <a:srgbClr val="FFFFFF"/>
                      </a:solidFill>
                    </p:spPr>
                  </p:pic>
                </p:oleObj>
              </mc:Fallback>
            </mc:AlternateContent>
          </a:graphicData>
        </a:graphic>
      </p:graphicFrame>
      <p:sp>
        <p:nvSpPr>
          <p:cNvPr id="225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8" name="Rectangle 1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49" name="Rectangle 18"/>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0"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3" name="Rectangle 2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4" name="Rectangle 2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2533" name="Object 28"/>
          <p:cNvGraphicFramePr>
            <a:graphicFrameLocks noChangeAspect="1"/>
          </p:cNvGraphicFramePr>
          <p:nvPr/>
        </p:nvGraphicFramePr>
        <p:xfrm>
          <a:off x="228600" y="3886200"/>
          <a:ext cx="2895600" cy="454025"/>
        </p:xfrm>
        <a:graphic>
          <a:graphicData uri="http://schemas.openxmlformats.org/presentationml/2006/ole">
            <mc:AlternateContent xmlns:mc="http://schemas.openxmlformats.org/markup-compatibility/2006">
              <mc:Choice xmlns:v="urn:schemas-microsoft-com:vml" Requires="v">
                <p:oleObj spid="_x0000_s56789" name="公式" r:id="rId10" imgW="1396800" imgH="215640" progId="Equation.3">
                  <p:embed/>
                </p:oleObj>
              </mc:Choice>
              <mc:Fallback>
                <p:oleObj name="公式" r:id="rId10" imgW="139680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886200"/>
                        <a:ext cx="2895600" cy="454025"/>
                      </a:xfrm>
                      <a:prstGeom prst="rect">
                        <a:avLst/>
                      </a:prstGeom>
                      <a:solidFill>
                        <a:srgbClr val="CCFFFF"/>
                      </a:solidFill>
                    </p:spPr>
                  </p:pic>
                </p:oleObj>
              </mc:Fallback>
            </mc:AlternateContent>
          </a:graphicData>
        </a:graphic>
      </p:graphicFrame>
      <p:sp>
        <p:nvSpPr>
          <p:cNvPr id="22555" name="Rectangle 2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6" name="Rectangle 3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7" name="Rectangle 3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8" name="Rectangle 3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59" name="Rectangle 3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60" name="Rectangle 3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61" name="Rectangle 3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62" name="Rectangle 3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2563" name="Rectangle 37"/>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2534" name="Object 38"/>
          <p:cNvGraphicFramePr>
            <a:graphicFrameLocks noChangeAspect="1"/>
          </p:cNvGraphicFramePr>
          <p:nvPr/>
        </p:nvGraphicFramePr>
        <p:xfrm>
          <a:off x="228600" y="4572000"/>
          <a:ext cx="3276600" cy="454025"/>
        </p:xfrm>
        <a:graphic>
          <a:graphicData uri="http://schemas.openxmlformats.org/presentationml/2006/ole">
            <mc:AlternateContent xmlns:mc="http://schemas.openxmlformats.org/markup-compatibility/2006">
              <mc:Choice xmlns:v="urn:schemas-microsoft-com:vml" Requires="v">
                <p:oleObj spid="_x0000_s56790" name="公式" r:id="rId12" imgW="1536480" imgH="215640" progId="Equation.3">
                  <p:embed/>
                </p:oleObj>
              </mc:Choice>
              <mc:Fallback>
                <p:oleObj name="公式" r:id="rId12" imgW="15364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572000"/>
                        <a:ext cx="3276600" cy="454025"/>
                      </a:xfrm>
                      <a:prstGeom prst="rect">
                        <a:avLst/>
                      </a:prstGeom>
                      <a:solidFill>
                        <a:srgbClr val="CCFFCC"/>
                      </a:solidFill>
                    </p:spPr>
                  </p:pic>
                </p:oleObj>
              </mc:Fallback>
            </mc:AlternateContent>
          </a:graphicData>
        </a:graphic>
      </p:graphicFrame>
      <p:sp>
        <p:nvSpPr>
          <p:cNvPr id="22564" name="Rectangle 40"/>
          <p:cNvSpPr>
            <a:spLocks noChangeArrowheads="1"/>
          </p:cNvSpPr>
          <p:nvPr/>
        </p:nvSpPr>
        <p:spPr bwMode="auto">
          <a:xfrm>
            <a:off x="35337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10"/>
          <p:cNvGrpSpPr>
            <a:grpSpLocks/>
          </p:cNvGrpSpPr>
          <p:nvPr/>
        </p:nvGrpSpPr>
        <p:grpSpPr bwMode="auto">
          <a:xfrm>
            <a:off x="4495800" y="4227513"/>
            <a:ext cx="3276600" cy="1106487"/>
            <a:chOff x="2832" y="2663"/>
            <a:chExt cx="2064" cy="697"/>
          </a:xfrm>
        </p:grpSpPr>
        <p:sp>
          <p:nvSpPr>
            <p:cNvPr id="22570" name="Line 58"/>
            <p:cNvSpPr>
              <a:spLocks noChangeShapeType="1"/>
            </p:cNvSpPr>
            <p:nvPr/>
          </p:nvSpPr>
          <p:spPr bwMode="auto">
            <a:xfrm>
              <a:off x="2832" y="2678"/>
              <a:ext cx="720" cy="40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59"/>
            <p:cNvSpPr>
              <a:spLocks noChangeShapeType="1"/>
            </p:cNvSpPr>
            <p:nvPr/>
          </p:nvSpPr>
          <p:spPr bwMode="auto">
            <a:xfrm flipH="1">
              <a:off x="3504" y="2663"/>
              <a:ext cx="816" cy="40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Text Box 60"/>
            <p:cNvSpPr txBox="1">
              <a:spLocks noChangeArrowheads="1"/>
            </p:cNvSpPr>
            <p:nvPr/>
          </p:nvSpPr>
          <p:spPr bwMode="auto">
            <a:xfrm>
              <a:off x="4176" y="2769"/>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a:solidFill>
                    <a:schemeClr val="accent2"/>
                  </a:solidFill>
                </a:rPr>
                <a:t>（归结）</a:t>
              </a:r>
            </a:p>
          </p:txBody>
        </p:sp>
        <p:graphicFrame>
          <p:nvGraphicFramePr>
            <p:cNvPr id="22537" name="Object 63"/>
            <p:cNvGraphicFramePr>
              <a:graphicFrameLocks noChangeAspect="1"/>
            </p:cNvGraphicFramePr>
            <p:nvPr/>
          </p:nvGraphicFramePr>
          <p:xfrm>
            <a:off x="4031" y="3133"/>
            <a:ext cx="254" cy="227"/>
          </p:xfrm>
          <a:graphic>
            <a:graphicData uri="http://schemas.openxmlformats.org/presentationml/2006/ole">
              <mc:AlternateContent xmlns:mc="http://schemas.openxmlformats.org/markup-compatibility/2006">
                <mc:Choice xmlns:v="urn:schemas-microsoft-com:vml" Requires="v">
                  <p:oleObj spid="_x0000_s56791" name="Equation" r:id="rId14" imgW="228600" imgH="215640" progId="Equation.3">
                    <p:embed/>
                  </p:oleObj>
                </mc:Choice>
                <mc:Fallback>
                  <p:oleObj name="Equation" r:id="rId14" imgW="22860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1" y="3133"/>
                          <a:ext cx="254" cy="227"/>
                        </a:xfrm>
                        <a:prstGeom prst="rect">
                          <a:avLst/>
                        </a:prstGeom>
                        <a:solidFill>
                          <a:schemeClr val="bg1"/>
                        </a:solidFill>
                      </p:spPr>
                    </p:pic>
                  </p:oleObj>
                </mc:Fallback>
              </mc:AlternateContent>
            </a:graphicData>
          </a:graphic>
        </p:graphicFrame>
      </p:grpSp>
      <p:grpSp>
        <p:nvGrpSpPr>
          <p:cNvPr id="3" name="Group 72"/>
          <p:cNvGrpSpPr>
            <a:grpSpLocks/>
          </p:cNvGrpSpPr>
          <p:nvPr/>
        </p:nvGrpSpPr>
        <p:grpSpPr bwMode="auto">
          <a:xfrm>
            <a:off x="5562600" y="5348288"/>
            <a:ext cx="2743200" cy="1154112"/>
            <a:chOff x="3504" y="3360"/>
            <a:chExt cx="1728" cy="727"/>
          </a:xfrm>
        </p:grpSpPr>
        <p:sp>
          <p:nvSpPr>
            <p:cNvPr id="22567" name="Text Box 65"/>
            <p:cNvSpPr txBox="1">
              <a:spLocks noChangeArrowheads="1"/>
            </p:cNvSpPr>
            <p:nvPr/>
          </p:nvSpPr>
          <p:spPr bwMode="auto">
            <a:xfrm>
              <a:off x="4512" y="36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a:solidFill>
                    <a:schemeClr val="accent2"/>
                  </a:solidFill>
                </a:rPr>
                <a:t>（归结）</a:t>
              </a:r>
            </a:p>
          </p:txBody>
        </p:sp>
        <p:sp>
          <p:nvSpPr>
            <p:cNvPr id="22568" name="Line 66"/>
            <p:cNvSpPr>
              <a:spLocks noChangeShapeType="1"/>
            </p:cNvSpPr>
            <p:nvPr/>
          </p:nvSpPr>
          <p:spPr bwMode="auto">
            <a:xfrm flipH="1">
              <a:off x="4320" y="3360"/>
              <a:ext cx="816" cy="40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67"/>
            <p:cNvSpPr>
              <a:spLocks noChangeShapeType="1"/>
            </p:cNvSpPr>
            <p:nvPr/>
          </p:nvSpPr>
          <p:spPr bwMode="auto">
            <a:xfrm>
              <a:off x="3504" y="3360"/>
              <a:ext cx="816" cy="40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36" name="Object 70"/>
            <p:cNvGraphicFramePr>
              <a:graphicFrameLocks noChangeAspect="1"/>
            </p:cNvGraphicFramePr>
            <p:nvPr/>
          </p:nvGraphicFramePr>
          <p:xfrm>
            <a:off x="4623" y="3833"/>
            <a:ext cx="287" cy="254"/>
          </p:xfrm>
          <a:graphic>
            <a:graphicData uri="http://schemas.openxmlformats.org/presentationml/2006/ole">
              <mc:AlternateContent xmlns:mc="http://schemas.openxmlformats.org/markup-compatibility/2006">
                <mc:Choice xmlns:v="urn:schemas-microsoft-com:vml" Requires="v">
                  <p:oleObj spid="_x0000_s56792" name="公式" r:id="rId16" imgW="266400" imgH="228600" progId="Equation.3">
                    <p:embed/>
                  </p:oleObj>
                </mc:Choice>
                <mc:Fallback>
                  <p:oleObj name="公式" r:id="rId16" imgW="2664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3" y="3833"/>
                          <a:ext cx="287" cy="254"/>
                        </a:xfrm>
                        <a:prstGeom prst="rect">
                          <a:avLst/>
                        </a:prstGeom>
                        <a:solidFill>
                          <a:srgbClr val="FFFFFF"/>
                        </a:solidFill>
                      </p:spPr>
                    </p:pic>
                  </p:oleObj>
                </mc:Fallback>
              </mc:AlternateContent>
            </a:graphicData>
          </a:graphic>
        </p:graphicFrame>
      </p:grpSp>
      <p:graphicFrame>
        <p:nvGraphicFramePr>
          <p:cNvPr id="22535" name="Object 74"/>
          <p:cNvGraphicFramePr>
            <a:graphicFrameLocks noGrp="1" noChangeAspect="1"/>
          </p:cNvGraphicFramePr>
          <p:nvPr>
            <p:ph sz="half" idx="2"/>
          </p:nvPr>
        </p:nvGraphicFramePr>
        <p:xfrm>
          <a:off x="228600" y="5238750"/>
          <a:ext cx="3267075" cy="933450"/>
        </p:xfrm>
        <a:graphic>
          <a:graphicData uri="http://schemas.openxmlformats.org/presentationml/2006/ole">
            <mc:AlternateContent xmlns:mc="http://schemas.openxmlformats.org/markup-compatibility/2006">
              <mc:Choice xmlns:v="urn:schemas-microsoft-com:vml" Requires="v">
                <p:oleObj spid="_x0000_s56793" name="公式" r:id="rId18" imgW="1600200" imgH="457200" progId="Equation.3">
                  <p:embed/>
                </p:oleObj>
              </mc:Choice>
              <mc:Fallback>
                <p:oleObj name="公式" r:id="rId18" imgW="1600200" imgH="457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 y="5238750"/>
                        <a:ext cx="3267075" cy="933450"/>
                      </a:xfrm>
                      <a:prstGeom prst="rect">
                        <a:avLst/>
                      </a:prstGeom>
                      <a:solidFill>
                        <a:schemeClr val="bg2"/>
                      </a:solidFill>
                      <a:ln w="9525" cap="flat">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55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E1106617-DF85-4A08-9B90-EC7985646662}" type="slidenum">
              <a:rPr lang="ja-JP" altLang="en-US" b="0">
                <a:solidFill>
                  <a:srgbClr val="A50021"/>
                </a:solidFill>
                <a:ea typeface="ＭＳ Ｐゴシック" pitchFamily="34" charset="-128"/>
              </a:rPr>
              <a:pPr eaLnBrk="1" hangingPunct="1"/>
              <a:t>61</a:t>
            </a:fld>
            <a:endParaRPr lang="en-US" altLang="ja-JP" b="0">
              <a:solidFill>
                <a:srgbClr val="A50021"/>
              </a:solidFill>
              <a:ea typeface="ＭＳ Ｐゴシック" pitchFamily="34" charset="-128"/>
            </a:endParaRPr>
          </a:p>
        </p:txBody>
      </p:sp>
      <p:sp>
        <p:nvSpPr>
          <p:cNvPr id="23558" name="Rectangle 69"/>
          <p:cNvSpPr>
            <a:spLocks noChangeArrowheads="1"/>
          </p:cNvSpPr>
          <p:nvPr/>
        </p:nvSpPr>
        <p:spPr bwMode="auto">
          <a:xfrm>
            <a:off x="228600" y="2371725"/>
            <a:ext cx="8686800" cy="1819275"/>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buClr>
                <a:schemeClr val="accent2"/>
              </a:buClr>
              <a:buSzPct val="80000"/>
              <a:buFont typeface="Wingdings" pitchFamily="2" charset="2"/>
              <a:buChar char="u"/>
            </a:pPr>
            <a:r>
              <a:rPr lang="en-US" altLang="zh-CN" sz="2300">
                <a:latin typeface="Times New Roman" pitchFamily="18" charset="0"/>
              </a:rPr>
              <a:t> </a:t>
            </a:r>
            <a:r>
              <a:rPr lang="zh-CN" altLang="en-US" sz="2300">
                <a:latin typeface="Times New Roman" pitchFamily="18" charset="0"/>
              </a:rPr>
              <a:t>推论</a:t>
            </a:r>
            <a:r>
              <a:rPr lang="en-US" altLang="zh-CN" sz="2300">
                <a:latin typeface="Times New Roman" pitchFamily="18" charset="0"/>
              </a:rPr>
              <a:t>1</a:t>
            </a:r>
            <a:r>
              <a:rPr lang="zh-CN" altLang="en-US" sz="2300">
                <a:latin typeface="Times New Roman" pitchFamily="18" charset="0"/>
              </a:rPr>
              <a:t>：</a:t>
            </a:r>
            <a:r>
              <a:rPr lang="zh-CN" altLang="en-US" sz="2300" b="0">
                <a:latin typeface="Times New Roman" pitchFamily="18" charset="0"/>
              </a:rPr>
              <a:t>设</a:t>
            </a:r>
            <a:r>
              <a:rPr lang="en-US" altLang="zh-CN" sz="2300" b="0" i="1">
                <a:latin typeface="Times New Roman" pitchFamily="18" charset="0"/>
              </a:rPr>
              <a:t>C</a:t>
            </a:r>
            <a:r>
              <a:rPr lang="en-US" altLang="zh-CN" sz="2300" b="0" baseline="-25000">
                <a:latin typeface="Times New Roman" pitchFamily="18" charset="0"/>
              </a:rPr>
              <a:t>1</a:t>
            </a:r>
            <a:r>
              <a:rPr lang="zh-CN" altLang="en-US" sz="2300" b="0">
                <a:latin typeface="Times New Roman" pitchFamily="18" charset="0"/>
              </a:rPr>
              <a:t>与</a:t>
            </a:r>
            <a:r>
              <a:rPr lang="en-US" altLang="zh-CN" sz="2300" b="0" i="1">
                <a:latin typeface="Times New Roman" pitchFamily="18" charset="0"/>
              </a:rPr>
              <a:t>C</a:t>
            </a:r>
            <a:r>
              <a:rPr lang="en-US" altLang="zh-CN" sz="2300" b="0" baseline="-25000">
                <a:latin typeface="Times New Roman" pitchFamily="18" charset="0"/>
              </a:rPr>
              <a:t>2</a:t>
            </a:r>
            <a:r>
              <a:rPr lang="zh-CN" altLang="en-US" sz="2300" b="0">
                <a:latin typeface="Times New Roman" pitchFamily="18" charset="0"/>
              </a:rPr>
              <a:t>是子句集</a:t>
            </a:r>
            <a:r>
              <a:rPr lang="en-US" altLang="zh-CN" sz="2300" b="0" i="1">
                <a:latin typeface="Times New Roman" pitchFamily="18" charset="0"/>
              </a:rPr>
              <a:t>S</a:t>
            </a:r>
            <a:r>
              <a:rPr lang="zh-CN" altLang="en-US" sz="2300" b="0">
                <a:latin typeface="Times New Roman" pitchFamily="18" charset="0"/>
              </a:rPr>
              <a:t>中的两个子句，</a:t>
            </a:r>
            <a:r>
              <a:rPr lang="en-US" altLang="zh-CN" sz="2300" b="0" i="1">
                <a:latin typeface="Times New Roman" pitchFamily="18" charset="0"/>
              </a:rPr>
              <a:t>C</a:t>
            </a:r>
            <a:r>
              <a:rPr lang="en-US" altLang="zh-CN" sz="2300" b="0" baseline="-25000">
                <a:latin typeface="Times New Roman" pitchFamily="18" charset="0"/>
              </a:rPr>
              <a:t>12</a:t>
            </a:r>
            <a:r>
              <a:rPr lang="zh-CN" altLang="en-US" sz="2300" b="0">
                <a:latin typeface="Times New Roman" pitchFamily="18" charset="0"/>
              </a:rPr>
              <a:t>是它们的归结式，若用</a:t>
            </a:r>
            <a:r>
              <a:rPr lang="en-US" altLang="zh-CN" sz="2300" b="0" i="1">
                <a:latin typeface="Times New Roman" pitchFamily="18" charset="0"/>
              </a:rPr>
              <a:t>C</a:t>
            </a:r>
            <a:r>
              <a:rPr lang="en-US" altLang="zh-CN" sz="2300" b="0" baseline="-25000">
                <a:latin typeface="Times New Roman" pitchFamily="18" charset="0"/>
              </a:rPr>
              <a:t>12</a:t>
            </a:r>
            <a:r>
              <a:rPr lang="zh-CN" altLang="en-US" sz="2300" b="0">
                <a:latin typeface="Times New Roman" pitchFamily="18" charset="0"/>
              </a:rPr>
              <a:t>代替</a:t>
            </a:r>
            <a:r>
              <a:rPr lang="en-US" altLang="zh-CN" sz="2300" b="0" i="1">
                <a:latin typeface="Times New Roman" pitchFamily="18" charset="0"/>
              </a:rPr>
              <a:t>C</a:t>
            </a:r>
            <a:r>
              <a:rPr lang="en-US" altLang="zh-CN" sz="2300" b="0" baseline="-25000">
                <a:latin typeface="Times New Roman" pitchFamily="18" charset="0"/>
              </a:rPr>
              <a:t>1</a:t>
            </a:r>
            <a:r>
              <a:rPr lang="zh-CN" altLang="en-US" sz="2300" b="0">
                <a:latin typeface="Times New Roman" pitchFamily="18" charset="0"/>
              </a:rPr>
              <a:t>与</a:t>
            </a:r>
            <a:r>
              <a:rPr lang="en-US" altLang="zh-CN" sz="2300" b="0" i="1">
                <a:latin typeface="Times New Roman" pitchFamily="18" charset="0"/>
              </a:rPr>
              <a:t>C</a:t>
            </a:r>
            <a:r>
              <a:rPr lang="en-US" altLang="zh-CN" sz="2300" b="0" baseline="-25000">
                <a:latin typeface="Times New Roman" pitchFamily="18" charset="0"/>
              </a:rPr>
              <a:t>2</a:t>
            </a:r>
            <a:r>
              <a:rPr lang="zh-CN" altLang="en-US" sz="2300" b="0">
                <a:latin typeface="Times New Roman" pitchFamily="18" charset="0"/>
              </a:rPr>
              <a:t>后得到新子句集</a:t>
            </a:r>
            <a:r>
              <a:rPr lang="en-US" altLang="zh-CN" sz="2300" b="0" i="1">
                <a:latin typeface="Times New Roman" pitchFamily="18" charset="0"/>
              </a:rPr>
              <a:t>S</a:t>
            </a:r>
            <a:r>
              <a:rPr lang="en-US" altLang="zh-CN" sz="2300" b="0" baseline="-25000">
                <a:latin typeface="Times New Roman" pitchFamily="18" charset="0"/>
              </a:rPr>
              <a:t>1</a:t>
            </a:r>
            <a:r>
              <a:rPr lang="zh-CN" altLang="en-US" sz="2300" b="0">
                <a:latin typeface="Times New Roman" pitchFamily="18" charset="0"/>
              </a:rPr>
              <a:t>，则由</a:t>
            </a:r>
            <a:r>
              <a:rPr lang="en-US" altLang="zh-CN" sz="2300" b="0" i="1">
                <a:latin typeface="Times New Roman" pitchFamily="18" charset="0"/>
              </a:rPr>
              <a:t>S</a:t>
            </a:r>
            <a:r>
              <a:rPr lang="en-US" altLang="zh-CN" sz="2300" b="0" baseline="-25000">
                <a:latin typeface="Times New Roman" pitchFamily="18" charset="0"/>
              </a:rPr>
              <a:t>1</a:t>
            </a:r>
            <a:r>
              <a:rPr lang="zh-CN" altLang="en-US" sz="2300" b="0">
                <a:latin typeface="Times New Roman" pitchFamily="18" charset="0"/>
              </a:rPr>
              <a:t>不可满足性可推出原子句集</a:t>
            </a:r>
            <a:r>
              <a:rPr lang="en-US" altLang="zh-CN" sz="2300" b="0" i="1">
                <a:latin typeface="Times New Roman" pitchFamily="18" charset="0"/>
              </a:rPr>
              <a:t>S</a:t>
            </a:r>
            <a:r>
              <a:rPr lang="zh-CN" altLang="en-US" sz="2300" b="0">
                <a:latin typeface="Times New Roman" pitchFamily="18" charset="0"/>
              </a:rPr>
              <a:t>的不可满足性，即：</a:t>
            </a:r>
            <a:r>
              <a:rPr lang="zh-CN" altLang="en-US" sz="2400">
                <a:latin typeface="Times New Roman" pitchFamily="18" charset="0"/>
              </a:rPr>
              <a:t> </a:t>
            </a:r>
          </a:p>
          <a:p>
            <a:pPr algn="just" eaLnBrk="1" hangingPunct="1"/>
            <a:endParaRPr lang="en-US" altLang="zh-CN" sz="2400">
              <a:latin typeface="Times New Roman" pitchFamily="18" charset="0"/>
            </a:endParaRPr>
          </a:p>
        </p:txBody>
      </p:sp>
      <p:sp>
        <p:nvSpPr>
          <p:cNvPr id="23559" name="Rectangle 68"/>
          <p:cNvSpPr>
            <a:spLocks noChangeArrowheads="1"/>
          </p:cNvSpPr>
          <p:nvPr/>
        </p:nvSpPr>
        <p:spPr bwMode="auto">
          <a:xfrm>
            <a:off x="228600" y="4495800"/>
            <a:ext cx="8686800" cy="1928813"/>
          </a:xfrm>
          <a:prstGeom prst="rect">
            <a:avLst/>
          </a:prstGeom>
          <a:gradFill rotWithShape="1">
            <a:gsLst>
              <a:gs pos="0">
                <a:srgbClr val="CCFFCC"/>
              </a:gs>
              <a:gs pos="100000">
                <a:schemeClr val="bg1"/>
              </a:gs>
            </a:gsLst>
            <a:path path="shape">
              <a:fillToRect l="50000" t="50000" r="50000" b="5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buClr>
                <a:schemeClr val="accent2"/>
              </a:buClr>
              <a:buSzPct val="80000"/>
              <a:buFont typeface="Wingdings" pitchFamily="2" charset="2"/>
              <a:buChar char="u"/>
            </a:pPr>
            <a:r>
              <a:rPr lang="en-US" altLang="zh-CN" sz="2400" dirty="0"/>
              <a:t> </a:t>
            </a:r>
            <a:r>
              <a:rPr lang="zh-CN" altLang="en-US" sz="2400" dirty="0">
                <a:latin typeface="Times New Roman" pitchFamily="18" charset="0"/>
              </a:rPr>
              <a:t>推论</a:t>
            </a:r>
            <a:r>
              <a:rPr lang="en-US" altLang="zh-CN" sz="2400" dirty="0">
                <a:latin typeface="Times New Roman" pitchFamily="18" charset="0"/>
              </a:rPr>
              <a:t>2</a:t>
            </a:r>
            <a:r>
              <a:rPr lang="zh-CN" altLang="en-US" sz="2400" dirty="0">
                <a:latin typeface="Times New Roman" pitchFamily="18" charset="0"/>
              </a:rPr>
              <a:t>：</a:t>
            </a:r>
            <a:r>
              <a:rPr lang="zh-CN" altLang="en-US" sz="2300" b="0" dirty="0">
                <a:latin typeface="Times New Roman" pitchFamily="18" charset="0"/>
              </a:rPr>
              <a:t>设</a:t>
            </a:r>
            <a:r>
              <a:rPr lang="en-US" altLang="zh-CN" sz="2300" b="0" i="1" dirty="0">
                <a:latin typeface="Times New Roman" pitchFamily="18" charset="0"/>
              </a:rPr>
              <a:t>C</a:t>
            </a:r>
            <a:r>
              <a:rPr lang="en-US" altLang="zh-CN" sz="2300" b="0" baseline="-25000" dirty="0">
                <a:latin typeface="Times New Roman" pitchFamily="18" charset="0"/>
              </a:rPr>
              <a:t>1</a:t>
            </a:r>
            <a:r>
              <a:rPr lang="zh-CN" altLang="en-US" sz="2300" b="0" dirty="0">
                <a:latin typeface="Times New Roman" pitchFamily="18" charset="0"/>
              </a:rPr>
              <a:t>与</a:t>
            </a:r>
            <a:r>
              <a:rPr lang="en-US" altLang="zh-CN" sz="2300" b="0" i="1" dirty="0">
                <a:latin typeface="Times New Roman" pitchFamily="18" charset="0"/>
              </a:rPr>
              <a:t>C</a:t>
            </a:r>
            <a:r>
              <a:rPr lang="en-US" altLang="zh-CN" sz="2300" b="0" baseline="-25000" dirty="0">
                <a:latin typeface="Times New Roman" pitchFamily="18" charset="0"/>
              </a:rPr>
              <a:t>2</a:t>
            </a:r>
            <a:r>
              <a:rPr lang="zh-CN" altLang="en-US" sz="2300" b="0" dirty="0">
                <a:latin typeface="Times New Roman" pitchFamily="18" charset="0"/>
              </a:rPr>
              <a:t>是子句集</a:t>
            </a:r>
            <a:r>
              <a:rPr lang="en-US" altLang="zh-CN" sz="2300" b="0" i="1" dirty="0">
                <a:latin typeface="Times New Roman" pitchFamily="18" charset="0"/>
              </a:rPr>
              <a:t>S</a:t>
            </a:r>
            <a:r>
              <a:rPr lang="zh-CN" altLang="en-US" sz="2300" b="0" dirty="0">
                <a:latin typeface="Times New Roman" pitchFamily="18" charset="0"/>
              </a:rPr>
              <a:t>中的两个子句，</a:t>
            </a:r>
            <a:r>
              <a:rPr lang="en-US" altLang="zh-CN" sz="2300" b="0" i="1" dirty="0">
                <a:latin typeface="Times New Roman" pitchFamily="18" charset="0"/>
              </a:rPr>
              <a:t>C</a:t>
            </a:r>
            <a:r>
              <a:rPr lang="en-US" altLang="zh-CN" sz="2300" b="0" baseline="-25000" dirty="0">
                <a:latin typeface="Times New Roman" pitchFamily="18" charset="0"/>
              </a:rPr>
              <a:t>12</a:t>
            </a:r>
            <a:r>
              <a:rPr lang="zh-CN" altLang="en-US" sz="2300" b="0" dirty="0">
                <a:latin typeface="Times New Roman" pitchFamily="18" charset="0"/>
              </a:rPr>
              <a:t>是它们的归结式，若</a:t>
            </a:r>
            <a:r>
              <a:rPr lang="en-US" altLang="zh-CN" sz="2300" b="0" i="1" dirty="0">
                <a:latin typeface="Times New Roman" pitchFamily="18" charset="0"/>
              </a:rPr>
              <a:t>C</a:t>
            </a:r>
            <a:r>
              <a:rPr lang="en-US" altLang="zh-CN" sz="2300" b="0" baseline="-25000" dirty="0">
                <a:latin typeface="Times New Roman" pitchFamily="18" charset="0"/>
              </a:rPr>
              <a:t>12</a:t>
            </a:r>
            <a:r>
              <a:rPr lang="en-US" altLang="zh-CN" sz="2300" b="0" i="1" baseline="-25000" dirty="0">
                <a:latin typeface="Times New Roman" pitchFamily="18" charset="0"/>
              </a:rPr>
              <a:t> </a:t>
            </a:r>
            <a:r>
              <a:rPr lang="zh-CN" altLang="en-US" sz="2300" b="0" dirty="0">
                <a:latin typeface="Times New Roman" pitchFamily="18" charset="0"/>
              </a:rPr>
              <a:t>加入原子句集</a:t>
            </a:r>
            <a:r>
              <a:rPr lang="en-US" altLang="zh-CN" sz="2300" b="0" i="1" dirty="0">
                <a:latin typeface="Times New Roman" pitchFamily="18" charset="0"/>
              </a:rPr>
              <a:t>S</a:t>
            </a:r>
            <a:r>
              <a:rPr lang="zh-CN" altLang="en-US" sz="2300" b="0" dirty="0">
                <a:latin typeface="Times New Roman" pitchFamily="18" charset="0"/>
              </a:rPr>
              <a:t>，得到新子句集</a:t>
            </a:r>
            <a:r>
              <a:rPr lang="en-US" altLang="zh-CN" sz="2300" b="0" i="1" dirty="0">
                <a:latin typeface="Times New Roman" pitchFamily="18" charset="0"/>
              </a:rPr>
              <a:t>S</a:t>
            </a:r>
            <a:r>
              <a:rPr lang="en-US" altLang="zh-CN" sz="2300" b="0" baseline="-25000" dirty="0">
                <a:latin typeface="Times New Roman" pitchFamily="18" charset="0"/>
              </a:rPr>
              <a:t>1</a:t>
            </a:r>
            <a:r>
              <a:rPr lang="zh-CN" altLang="en-US" sz="2300" b="0" dirty="0">
                <a:latin typeface="Times New Roman" pitchFamily="18" charset="0"/>
              </a:rPr>
              <a:t>，则</a:t>
            </a:r>
            <a:r>
              <a:rPr lang="en-US" altLang="zh-CN" sz="2300" b="0" i="1" dirty="0">
                <a:latin typeface="Times New Roman" pitchFamily="18" charset="0"/>
              </a:rPr>
              <a:t>S</a:t>
            </a:r>
            <a:r>
              <a:rPr lang="zh-CN" altLang="en-US" sz="2300" b="0" dirty="0">
                <a:latin typeface="Times New Roman" pitchFamily="18" charset="0"/>
              </a:rPr>
              <a:t>与</a:t>
            </a:r>
            <a:r>
              <a:rPr lang="en-US" altLang="zh-CN" sz="2300" b="0" i="1" dirty="0">
                <a:latin typeface="Times New Roman" pitchFamily="18" charset="0"/>
              </a:rPr>
              <a:t>S</a:t>
            </a:r>
            <a:r>
              <a:rPr lang="en-US" altLang="zh-CN" sz="2300" b="0" baseline="-25000" dirty="0">
                <a:latin typeface="Times New Roman" pitchFamily="18" charset="0"/>
              </a:rPr>
              <a:t>1</a:t>
            </a:r>
            <a:r>
              <a:rPr lang="zh-CN" altLang="en-US" sz="2300" b="0" dirty="0">
                <a:latin typeface="Times New Roman" pitchFamily="18" charset="0"/>
              </a:rPr>
              <a:t>在不可满足的意义上是等价的，即：</a:t>
            </a:r>
          </a:p>
          <a:p>
            <a:pPr eaLnBrk="1" hangingPunct="1">
              <a:lnSpc>
                <a:spcPct val="150000"/>
              </a:lnSpc>
            </a:pPr>
            <a:r>
              <a:rPr lang="zh-CN" altLang="en-US" sz="2400" dirty="0">
                <a:latin typeface="Times New Roman" pitchFamily="18" charset="0"/>
              </a:rPr>
              <a:t> </a:t>
            </a:r>
          </a:p>
        </p:txBody>
      </p:sp>
      <p:sp>
        <p:nvSpPr>
          <p:cNvPr id="23560" name="Rectangle 3"/>
          <p:cNvSpPr>
            <a:spLocks noGrp="1" noChangeArrowheads="1"/>
          </p:cNvSpPr>
          <p:nvPr>
            <p:ph type="body" idx="1"/>
          </p:nvPr>
        </p:nvSpPr>
        <p:spPr>
          <a:xfrm>
            <a:off x="228600" y="990600"/>
            <a:ext cx="8642350" cy="1066800"/>
          </a:xfrm>
          <a:gradFill rotWithShape="1">
            <a:gsLst>
              <a:gs pos="0">
                <a:srgbClr val="99CCFF"/>
              </a:gs>
              <a:gs pos="100000">
                <a:schemeClr val="bg1"/>
              </a:gs>
            </a:gsLst>
            <a:path path="shape">
              <a:fillToRect l="50000" t="50000" r="50000" b="50000"/>
            </a:path>
          </a:gradFill>
          <a:ln>
            <a:solidFill>
              <a:srgbClr val="808080"/>
            </a:solidFill>
            <a:miter lim="800000"/>
            <a:headEnd/>
            <a:tailEnd/>
          </a:ln>
        </p:spPr>
        <p:txBody>
          <a:bodyPr/>
          <a:lstStyle/>
          <a:p>
            <a:pPr marL="0" indent="0" algn="just" eaLnBrk="1" hangingPunct="1">
              <a:lnSpc>
                <a:spcPct val="120000"/>
              </a:lnSpc>
              <a:buSzPct val="80000"/>
              <a:buFont typeface="Wingdings" pitchFamily="2" charset="2"/>
              <a:buChar char="u"/>
            </a:pPr>
            <a:r>
              <a:rPr lang="en-US" altLang="zh-CN" sz="2400" b="1">
                <a:latin typeface="Times New Roman" pitchFamily="18" charset="0"/>
              </a:rPr>
              <a:t> </a:t>
            </a:r>
            <a:r>
              <a:rPr lang="zh-CN" altLang="en-US" sz="2400" b="1">
                <a:latin typeface="Times New Roman" pitchFamily="18" charset="0"/>
              </a:rPr>
              <a:t>定理</a:t>
            </a:r>
            <a:r>
              <a:rPr lang="en-US" altLang="zh-CN" sz="2400" b="1">
                <a:latin typeface="Times New Roman" pitchFamily="18" charset="0"/>
              </a:rPr>
              <a:t>3.3</a:t>
            </a:r>
            <a:r>
              <a:rPr lang="zh-CN" altLang="en-US" sz="2400" b="1">
                <a:latin typeface="Times New Roman" pitchFamily="18" charset="0"/>
              </a:rPr>
              <a:t>：</a:t>
            </a:r>
            <a:r>
              <a:rPr lang="zh-CN" altLang="en-US" sz="2400">
                <a:latin typeface="Times New Roman" pitchFamily="18" charset="0"/>
              </a:rPr>
              <a:t>归结式</a:t>
            </a:r>
            <a:r>
              <a:rPr lang="en-US" altLang="zh-CN" sz="2400" i="1">
                <a:latin typeface="Times New Roman" pitchFamily="18" charset="0"/>
              </a:rPr>
              <a:t>C</a:t>
            </a:r>
            <a:r>
              <a:rPr lang="en-US" altLang="zh-CN" sz="2400" baseline="-25000">
                <a:latin typeface="Times New Roman" pitchFamily="18" charset="0"/>
              </a:rPr>
              <a:t>12</a:t>
            </a:r>
            <a:r>
              <a:rPr lang="zh-CN" altLang="en-US" sz="2400">
                <a:latin typeface="Times New Roman" pitchFamily="18" charset="0"/>
              </a:rPr>
              <a:t>是其亲本子句</a:t>
            </a:r>
            <a:r>
              <a:rPr lang="en-US" altLang="zh-CN" sz="2400" i="1">
                <a:latin typeface="Times New Roman" pitchFamily="18" charset="0"/>
              </a:rPr>
              <a:t>C</a:t>
            </a:r>
            <a:r>
              <a:rPr lang="en-US" altLang="zh-CN" sz="2400" baseline="-25000">
                <a:latin typeface="Times New Roman" pitchFamily="18" charset="0"/>
              </a:rPr>
              <a:t>1</a:t>
            </a:r>
            <a:r>
              <a:rPr lang="zh-CN" altLang="en-US" sz="2400">
                <a:latin typeface="Times New Roman" pitchFamily="18" charset="0"/>
              </a:rPr>
              <a:t>与</a:t>
            </a:r>
            <a:r>
              <a:rPr lang="en-US" altLang="zh-CN" sz="2400" i="1">
                <a:latin typeface="Times New Roman" pitchFamily="18" charset="0"/>
              </a:rPr>
              <a:t>C</a:t>
            </a:r>
            <a:r>
              <a:rPr lang="en-US" altLang="zh-CN" sz="2400" baseline="-25000">
                <a:latin typeface="Times New Roman" pitchFamily="18" charset="0"/>
              </a:rPr>
              <a:t>2</a:t>
            </a:r>
            <a:r>
              <a:rPr lang="zh-CN" altLang="en-US" sz="2400">
                <a:latin typeface="Times New Roman" pitchFamily="18" charset="0"/>
              </a:rPr>
              <a:t>的逻辑结论。即如果 </a:t>
            </a:r>
            <a:r>
              <a:rPr lang="en-US" altLang="zh-CN" sz="2400" i="1">
                <a:latin typeface="Times New Roman" pitchFamily="18" charset="0"/>
              </a:rPr>
              <a:t>C</a:t>
            </a:r>
            <a:r>
              <a:rPr lang="en-US" altLang="zh-CN" sz="2400" baseline="-25000">
                <a:latin typeface="Times New Roman" pitchFamily="18" charset="0"/>
              </a:rPr>
              <a:t>1</a:t>
            </a:r>
            <a:r>
              <a:rPr lang="zh-CN" altLang="en-US" sz="2400">
                <a:latin typeface="Times New Roman" pitchFamily="18" charset="0"/>
              </a:rPr>
              <a:t>与</a:t>
            </a:r>
            <a:r>
              <a:rPr lang="en-US" altLang="zh-CN" sz="2400" i="1">
                <a:latin typeface="Times New Roman" pitchFamily="18" charset="0"/>
              </a:rPr>
              <a:t>C</a:t>
            </a:r>
            <a:r>
              <a:rPr lang="en-US" altLang="zh-CN" sz="2400" baseline="-25000">
                <a:latin typeface="Times New Roman" pitchFamily="18" charset="0"/>
              </a:rPr>
              <a:t>2</a:t>
            </a:r>
            <a:r>
              <a:rPr lang="zh-CN" altLang="en-US" sz="2400">
                <a:latin typeface="Times New Roman" pitchFamily="18" charset="0"/>
              </a:rPr>
              <a:t>为真，则</a:t>
            </a:r>
            <a:r>
              <a:rPr lang="en-US" altLang="zh-CN" sz="2400" i="1">
                <a:latin typeface="Times New Roman" pitchFamily="18" charset="0"/>
              </a:rPr>
              <a:t>C</a:t>
            </a:r>
            <a:r>
              <a:rPr lang="en-US" altLang="zh-CN" sz="2400" baseline="-25000">
                <a:latin typeface="Times New Roman" pitchFamily="18" charset="0"/>
              </a:rPr>
              <a:t>12</a:t>
            </a:r>
            <a:r>
              <a:rPr lang="zh-CN" altLang="en-US" sz="2400">
                <a:latin typeface="Times New Roman" pitchFamily="18" charset="0"/>
              </a:rPr>
              <a:t>为真。</a:t>
            </a:r>
            <a:endParaRPr lang="zh-CN" altLang="en-US" sz="2800" b="1">
              <a:solidFill>
                <a:schemeClr val="accent2"/>
              </a:solidFill>
              <a:latin typeface="Times New Roman" pitchFamily="18" charset="0"/>
            </a:endParaRPr>
          </a:p>
        </p:txBody>
      </p:sp>
      <p:sp>
        <p:nvSpPr>
          <p:cNvPr id="235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8" name="Rectangle 1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69" name="Rectangle 18"/>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0"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3" name="Rectangle 2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4" name="Rectangle 28"/>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5" name="Rectangle 3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6" name="Rectangle 32"/>
          <p:cNvSpPr>
            <a:spLocks noChangeArrowheads="1"/>
          </p:cNvSpPr>
          <p:nvPr/>
        </p:nvSpPr>
        <p:spPr bwMode="auto">
          <a:xfrm>
            <a:off x="0" y="502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7" name="Rectangle 3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8" name="Rectangle 3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79" name="Rectangle 38"/>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80" name="Rectangle 4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81" name="Rectangle 4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82" name="Rectangle 4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83" name="Rectangle 46"/>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3584" name="Rectangle 48"/>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58"/>
          <p:cNvGrpSpPr>
            <a:grpSpLocks/>
          </p:cNvGrpSpPr>
          <p:nvPr/>
        </p:nvGrpSpPr>
        <p:grpSpPr bwMode="auto">
          <a:xfrm>
            <a:off x="1973263" y="3657600"/>
            <a:ext cx="5341937" cy="533400"/>
            <a:chOff x="988" y="2112"/>
            <a:chExt cx="3365" cy="336"/>
          </a:xfrm>
        </p:grpSpPr>
        <p:sp>
          <p:nvSpPr>
            <p:cNvPr id="23588" name="Rectangle 56"/>
            <p:cNvSpPr>
              <a:spLocks noChangeArrowheads="1"/>
            </p:cNvSpPr>
            <p:nvPr/>
          </p:nvSpPr>
          <p:spPr bwMode="auto">
            <a:xfrm>
              <a:off x="1248" y="2112"/>
              <a:ext cx="31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40000"/>
                </a:spcBef>
                <a:buClr>
                  <a:schemeClr val="accent2"/>
                </a:buClr>
                <a:buFont typeface="Wingdings" pitchFamily="2" charset="2"/>
                <a:buNone/>
              </a:pPr>
              <a:r>
                <a:rPr lang="zh-CN" altLang="en-US" sz="2400">
                  <a:solidFill>
                    <a:schemeClr val="accent2"/>
                  </a:solidFill>
                </a:rPr>
                <a:t>的不可满足性          </a:t>
              </a:r>
              <a:r>
                <a:rPr lang="en-US" altLang="zh-CN" sz="2400" i="1">
                  <a:solidFill>
                    <a:schemeClr val="accent2"/>
                  </a:solidFill>
                  <a:latin typeface="Times New Roman" pitchFamily="18" charset="0"/>
                  <a:ea typeface="隶书" pitchFamily="49" charset="-122"/>
                </a:rPr>
                <a:t>S </a:t>
              </a:r>
              <a:r>
                <a:rPr lang="zh-CN" altLang="en-US" sz="2400">
                  <a:solidFill>
                    <a:schemeClr val="accent2"/>
                  </a:solidFill>
                </a:rPr>
                <a:t>的不可满足性</a:t>
              </a:r>
            </a:p>
          </p:txBody>
        </p:sp>
        <p:graphicFrame>
          <p:nvGraphicFramePr>
            <p:cNvPr id="23555" name="Object 47"/>
            <p:cNvGraphicFramePr>
              <a:graphicFrameLocks noChangeAspect="1"/>
            </p:cNvGraphicFramePr>
            <p:nvPr/>
          </p:nvGraphicFramePr>
          <p:xfrm>
            <a:off x="988" y="2160"/>
            <a:ext cx="212" cy="288"/>
          </p:xfrm>
          <a:graphic>
            <a:graphicData uri="http://schemas.openxmlformats.org/presentationml/2006/ole">
              <mc:AlternateContent xmlns:mc="http://schemas.openxmlformats.org/markup-compatibility/2006">
                <mc:Choice xmlns:v="urn:schemas-microsoft-com:vml" Requires="v">
                  <p:oleObj spid="_x0000_s57520" r:id="rId3" imgW="164885" imgH="215619" progId="Equation.3">
                    <p:embed/>
                  </p:oleObj>
                </mc:Choice>
                <mc:Fallback>
                  <p:oleObj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60"/>
                          <a:ext cx="2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49"/>
            <p:cNvGraphicFramePr>
              <a:graphicFrameLocks noChangeAspect="1"/>
            </p:cNvGraphicFramePr>
            <p:nvPr/>
          </p:nvGraphicFramePr>
          <p:xfrm>
            <a:off x="2592" y="2160"/>
            <a:ext cx="288" cy="230"/>
          </p:xfrm>
          <a:graphic>
            <a:graphicData uri="http://schemas.openxmlformats.org/presentationml/2006/ole">
              <mc:AlternateContent xmlns:mc="http://schemas.openxmlformats.org/markup-compatibility/2006">
                <mc:Choice xmlns:v="urn:schemas-microsoft-com:vml" Requires="v">
                  <p:oleObj spid="_x0000_s57521" name="公式" r:id="rId5" imgW="190417" imgH="152334" progId="Equation.3">
                    <p:embed/>
                  </p:oleObj>
                </mc:Choice>
                <mc:Fallback>
                  <p:oleObj name="公式" r:id="rId5" imgW="190417" imgH="1523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160"/>
                          <a:ext cx="288"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0"/>
          <p:cNvGrpSpPr>
            <a:grpSpLocks/>
          </p:cNvGrpSpPr>
          <p:nvPr/>
        </p:nvGrpSpPr>
        <p:grpSpPr bwMode="auto">
          <a:xfrm>
            <a:off x="1981200" y="5943600"/>
            <a:ext cx="5124450" cy="457200"/>
            <a:chOff x="1322" y="3744"/>
            <a:chExt cx="3228" cy="288"/>
          </a:xfrm>
        </p:grpSpPr>
        <p:sp>
          <p:nvSpPr>
            <p:cNvPr id="23587" name="Rectangle 57"/>
            <p:cNvSpPr>
              <a:spLocks noChangeArrowheads="1"/>
            </p:cNvSpPr>
            <p:nvPr/>
          </p:nvSpPr>
          <p:spPr bwMode="auto">
            <a:xfrm>
              <a:off x="1322" y="3744"/>
              <a:ext cx="3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2400" i="1">
                  <a:solidFill>
                    <a:schemeClr val="accent2"/>
                  </a:solidFill>
                  <a:latin typeface="Times New Roman" pitchFamily="18" charset="0"/>
                </a:rPr>
                <a:t>S</a:t>
              </a:r>
              <a:r>
                <a:rPr lang="en-US" altLang="zh-CN" sz="2400" i="1" baseline="-25000">
                  <a:solidFill>
                    <a:schemeClr val="accent2"/>
                  </a:solidFill>
                  <a:latin typeface="Times New Roman" pitchFamily="18" charset="0"/>
                </a:rPr>
                <a:t>1</a:t>
              </a:r>
              <a:r>
                <a:rPr lang="zh-CN" altLang="en-US" sz="2400">
                  <a:solidFill>
                    <a:schemeClr val="accent2"/>
                  </a:solidFill>
                </a:rPr>
                <a:t>的不可满足性          </a:t>
              </a:r>
              <a:r>
                <a:rPr lang="en-US" altLang="zh-CN" sz="2400" i="1">
                  <a:solidFill>
                    <a:schemeClr val="accent2"/>
                  </a:solidFill>
                  <a:latin typeface="Times New Roman" pitchFamily="18" charset="0"/>
                  <a:ea typeface="隶书" pitchFamily="49" charset="-122"/>
                </a:rPr>
                <a:t>S</a:t>
              </a:r>
              <a:r>
                <a:rPr lang="zh-CN" altLang="en-US" sz="2400">
                  <a:solidFill>
                    <a:schemeClr val="accent2"/>
                  </a:solidFill>
                </a:rPr>
                <a:t>的不可满足性</a:t>
              </a:r>
            </a:p>
          </p:txBody>
        </p:sp>
        <p:graphicFrame>
          <p:nvGraphicFramePr>
            <p:cNvPr id="23554" name="Object 55"/>
            <p:cNvGraphicFramePr>
              <a:graphicFrameLocks noChangeAspect="1"/>
            </p:cNvGraphicFramePr>
            <p:nvPr/>
          </p:nvGraphicFramePr>
          <p:xfrm>
            <a:off x="2842" y="3754"/>
            <a:ext cx="326" cy="230"/>
          </p:xfrm>
          <a:graphic>
            <a:graphicData uri="http://schemas.openxmlformats.org/presentationml/2006/ole">
              <mc:AlternateContent xmlns:mc="http://schemas.openxmlformats.org/markup-compatibility/2006">
                <mc:Choice xmlns:v="urn:schemas-microsoft-com:vml" Requires="v">
                  <p:oleObj spid="_x0000_s57522" name="Equation" r:id="rId7" imgW="215640" imgH="152280" progId="Equation.3">
                    <p:embed/>
                  </p:oleObj>
                </mc:Choice>
                <mc:Fallback>
                  <p:oleObj name="Equation" r:id="rId7" imgW="215640" imgH="152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2" y="3754"/>
                          <a:ext cx="326"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 name="Rectangle 2"/>
          <p:cNvSpPr>
            <a:spLocks noGrp="1" noChangeArrowheads="1"/>
          </p:cNvSpPr>
          <p:nvPr>
            <p:ph type="title"/>
          </p:nvPr>
        </p:nvSpPr>
        <p:spPr>
          <a:xfrm>
            <a:off x="0" y="0"/>
            <a:ext cx="9144000" cy="765175"/>
          </a:xfrm>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Tree>
    <p:extLst>
      <p:ext uri="{BB962C8B-B14F-4D97-AF65-F5344CB8AC3E}">
        <p14:creationId xmlns:p14="http://schemas.microsoft.com/office/powerpoint/2010/main" val="677617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46E295AC-D888-4199-8646-98035C706F04}" type="slidenum">
              <a:rPr lang="ja-JP" altLang="en-US" b="0">
                <a:solidFill>
                  <a:srgbClr val="A50021"/>
                </a:solidFill>
                <a:ea typeface="ＭＳ Ｐゴシック" pitchFamily="34" charset="-128"/>
              </a:rPr>
              <a:pPr eaLnBrk="1" hangingPunct="1"/>
              <a:t>62</a:t>
            </a:fld>
            <a:endParaRPr lang="en-US" altLang="ja-JP" b="0">
              <a:solidFill>
                <a:srgbClr val="A50021"/>
              </a:solidFill>
              <a:ea typeface="ＭＳ Ｐゴシック" pitchFamily="34" charset="-128"/>
            </a:endParaRPr>
          </a:p>
        </p:txBody>
      </p:sp>
      <p:sp>
        <p:nvSpPr>
          <p:cNvPr id="24594" name="Rectangle 3"/>
          <p:cNvSpPr>
            <a:spLocks noGrp="1" noChangeArrowheads="1"/>
          </p:cNvSpPr>
          <p:nvPr>
            <p:ph type="body" idx="1"/>
          </p:nvPr>
        </p:nvSpPr>
        <p:spPr>
          <a:xfrm>
            <a:off x="457200" y="1066800"/>
            <a:ext cx="8229600" cy="4525963"/>
          </a:xfrm>
        </p:spPr>
        <p:txBody>
          <a:bodyPr/>
          <a:lstStyle/>
          <a:p>
            <a:pPr marL="571500" indent="-571500" eaLnBrk="1" hangingPunct="1">
              <a:buFont typeface="Wingdings" pitchFamily="2" charset="2"/>
              <a:buNone/>
            </a:pPr>
            <a:r>
              <a:rPr lang="en-US" altLang="zh-CN" sz="2600" b="1">
                <a:latin typeface="Times New Roman" pitchFamily="18" charset="0"/>
              </a:rPr>
              <a:t>2.</a:t>
            </a:r>
            <a:r>
              <a:rPr lang="en-US" altLang="zh-CN" sz="2600" b="1"/>
              <a:t> </a:t>
            </a:r>
            <a:r>
              <a:rPr lang="zh-CN" altLang="en-US" sz="2600" b="1"/>
              <a:t>谓词逻辑中的归结原理（含有变量的子句的归结）</a:t>
            </a:r>
            <a:r>
              <a:rPr lang="zh-CN" altLang="en-US" sz="2800" b="1"/>
              <a:t> </a:t>
            </a:r>
          </a:p>
          <a:p>
            <a:pPr marL="571500" indent="-571500" eaLnBrk="1" hangingPunct="1">
              <a:buFont typeface="Wingdings" pitchFamily="2" charset="2"/>
              <a:buNone/>
            </a:pPr>
            <a:r>
              <a:rPr lang="zh-CN" altLang="en-US" sz="2800" b="1"/>
              <a:t>例：</a:t>
            </a:r>
          </a:p>
        </p:txBody>
      </p:sp>
      <p:sp>
        <p:nvSpPr>
          <p:cNvPr id="24595" name="Rectangle 8"/>
          <p:cNvSpPr>
            <a:spLocks noChangeArrowheads="1"/>
          </p:cNvSpPr>
          <p:nvPr/>
        </p:nvSpPr>
        <p:spPr bwMode="auto">
          <a:xfrm>
            <a:off x="39624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endParaRPr lang="zh-CN" altLang="zh-CN" b="0"/>
          </a:p>
        </p:txBody>
      </p:sp>
      <p:graphicFrame>
        <p:nvGraphicFramePr>
          <p:cNvPr id="24578" name="Object 7"/>
          <p:cNvGraphicFramePr>
            <a:graphicFrameLocks noChangeAspect="1"/>
          </p:cNvGraphicFramePr>
          <p:nvPr/>
        </p:nvGraphicFramePr>
        <p:xfrm>
          <a:off x="1066800" y="1600200"/>
          <a:ext cx="2514600" cy="498475"/>
        </p:xfrm>
        <a:graphic>
          <a:graphicData uri="http://schemas.openxmlformats.org/presentationml/2006/ole">
            <mc:AlternateContent xmlns:mc="http://schemas.openxmlformats.org/markup-compatibility/2006">
              <mc:Choice xmlns:v="urn:schemas-microsoft-com:vml" Requires="v">
                <p:oleObj spid="_x0000_s59196" r:id="rId4" imgW="1104421" imgH="215806" progId="Equation.3">
                  <p:embed/>
                </p:oleObj>
              </mc:Choice>
              <mc:Fallback>
                <p:oleObj r:id="rId4" imgW="1104421"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600200"/>
                        <a:ext cx="25146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6"/>
          <p:cNvGraphicFramePr>
            <a:graphicFrameLocks noChangeAspect="1"/>
          </p:cNvGraphicFramePr>
          <p:nvPr/>
        </p:nvGraphicFramePr>
        <p:xfrm>
          <a:off x="1066800" y="2417763"/>
          <a:ext cx="2438400" cy="438150"/>
        </p:xfrm>
        <a:graphic>
          <a:graphicData uri="http://schemas.openxmlformats.org/presentationml/2006/ole">
            <mc:AlternateContent xmlns:mc="http://schemas.openxmlformats.org/markup-compatibility/2006">
              <mc:Choice xmlns:v="urn:schemas-microsoft-com:vml" Requires="v">
                <p:oleObj spid="_x0000_s59197" r:id="rId6" imgW="1218671" imgH="215806" progId="Equation.3">
                  <p:embed/>
                </p:oleObj>
              </mc:Choice>
              <mc:Fallback>
                <p:oleObj r:id="rId6" imgW="1218671"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417763"/>
                        <a:ext cx="24384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1" name="Oval 9"/>
          <p:cNvSpPr>
            <a:spLocks noChangeArrowheads="1"/>
          </p:cNvSpPr>
          <p:nvPr/>
        </p:nvSpPr>
        <p:spPr bwMode="auto">
          <a:xfrm>
            <a:off x="1752600" y="1600200"/>
            <a:ext cx="762000" cy="533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3802" name="Oval 10"/>
          <p:cNvSpPr>
            <a:spLocks noChangeArrowheads="1"/>
          </p:cNvSpPr>
          <p:nvPr/>
        </p:nvSpPr>
        <p:spPr bwMode="auto">
          <a:xfrm>
            <a:off x="1981200" y="2286000"/>
            <a:ext cx="609600" cy="6858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3803" name="Object 11"/>
          <p:cNvGraphicFramePr>
            <a:graphicFrameLocks noChangeAspect="1"/>
          </p:cNvGraphicFramePr>
          <p:nvPr/>
        </p:nvGraphicFramePr>
        <p:xfrm>
          <a:off x="3810000" y="2743200"/>
          <a:ext cx="1328738" cy="457200"/>
        </p:xfrm>
        <a:graphic>
          <a:graphicData uri="http://schemas.openxmlformats.org/presentationml/2006/ole">
            <mc:AlternateContent xmlns:mc="http://schemas.openxmlformats.org/markup-compatibility/2006">
              <mc:Choice xmlns:v="urn:schemas-microsoft-com:vml" Requires="v">
                <p:oleObj spid="_x0000_s59198" r:id="rId8" imgW="672808" imgH="203112" progId="Equation.3">
                  <p:embed/>
                </p:oleObj>
              </mc:Choice>
              <mc:Fallback>
                <p:oleObj r:id="rId8" imgW="672808"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743200"/>
                        <a:ext cx="13287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AutoShape 13"/>
          <p:cNvSpPr>
            <a:spLocks noChangeArrowheads="1"/>
          </p:cNvSpPr>
          <p:nvPr/>
        </p:nvSpPr>
        <p:spPr bwMode="auto">
          <a:xfrm>
            <a:off x="3810000" y="2286000"/>
            <a:ext cx="1524000" cy="457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bg1"/>
              </a:gs>
              <a:gs pos="50000">
                <a:schemeClr val="accent1"/>
              </a:gs>
              <a:gs pos="100000">
                <a:schemeClr val="bg1"/>
              </a:gs>
            </a:gsLst>
            <a:lin ang="5400000" scaled="1"/>
          </a:gradFill>
          <a:ln w="9525">
            <a:solidFill>
              <a:schemeClr val="accent2"/>
            </a:solidFill>
            <a:miter lim="800000"/>
            <a:headEnd/>
            <a:tailEnd/>
          </a:ln>
          <a:effectLst/>
        </p:spPr>
        <p:txBody>
          <a:bodyPr wrap="none" anchor="ctr"/>
          <a:lstStyle/>
          <a:p>
            <a:pPr>
              <a:defRPr/>
            </a:pPr>
            <a:endParaRPr lang="zh-CN" altLang="en-US"/>
          </a:p>
        </p:txBody>
      </p:sp>
      <p:sp>
        <p:nvSpPr>
          <p:cNvPr id="24599" name="Rectangle 15"/>
          <p:cNvSpPr>
            <a:spLocks noChangeArrowheads="1"/>
          </p:cNvSpPr>
          <p:nvPr/>
        </p:nvSpPr>
        <p:spPr bwMode="auto">
          <a:xfrm>
            <a:off x="3967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3806" name="Object 14"/>
          <p:cNvGraphicFramePr>
            <a:graphicFrameLocks noChangeAspect="1"/>
          </p:cNvGraphicFramePr>
          <p:nvPr/>
        </p:nvGraphicFramePr>
        <p:xfrm>
          <a:off x="5562600" y="1663700"/>
          <a:ext cx="2590800" cy="469900"/>
        </p:xfrm>
        <a:graphic>
          <a:graphicData uri="http://schemas.openxmlformats.org/presentationml/2006/ole">
            <mc:AlternateContent xmlns:mc="http://schemas.openxmlformats.org/markup-compatibility/2006">
              <mc:Choice xmlns:v="urn:schemas-microsoft-com:vml" Requires="v">
                <p:oleObj spid="_x0000_s59199" r:id="rId10" imgW="1205977" imgH="215806" progId="Equation.3">
                  <p:embed/>
                </p:oleObj>
              </mc:Choice>
              <mc:Fallback>
                <p:oleObj r:id="rId10" imgW="1205977" imgH="21580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1663700"/>
                        <a:ext cx="2590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0" name="Rectangle 17"/>
          <p:cNvSpPr>
            <a:spLocks noChangeArrowheads="1"/>
          </p:cNvSpPr>
          <p:nvPr/>
        </p:nvSpPr>
        <p:spPr bwMode="auto">
          <a:xfrm>
            <a:off x="3910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3808" name="Object 16"/>
          <p:cNvGraphicFramePr>
            <a:graphicFrameLocks noChangeAspect="1"/>
          </p:cNvGraphicFramePr>
          <p:nvPr/>
        </p:nvGraphicFramePr>
        <p:xfrm>
          <a:off x="5486400" y="2390775"/>
          <a:ext cx="3048000" cy="504825"/>
        </p:xfrm>
        <a:graphic>
          <a:graphicData uri="http://schemas.openxmlformats.org/presentationml/2006/ole">
            <mc:AlternateContent xmlns:mc="http://schemas.openxmlformats.org/markup-compatibility/2006">
              <mc:Choice xmlns:v="urn:schemas-microsoft-com:vml" Requires="v">
                <p:oleObj spid="_x0000_s59200" r:id="rId12" imgW="1320227" imgH="215806" progId="Equation.3">
                  <p:embed/>
                </p:oleObj>
              </mc:Choice>
              <mc:Fallback>
                <p:oleObj r:id="rId12" imgW="1320227" imgH="21580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2390775"/>
                        <a:ext cx="3048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0" name="AutoShape 18"/>
          <p:cNvSpPr>
            <a:spLocks noChangeArrowheads="1"/>
          </p:cNvSpPr>
          <p:nvPr/>
        </p:nvSpPr>
        <p:spPr bwMode="auto">
          <a:xfrm>
            <a:off x="8534400" y="1905000"/>
            <a:ext cx="304800" cy="1752600"/>
          </a:xfrm>
          <a:prstGeom prst="curvedLeftArrow">
            <a:avLst>
              <a:gd name="adj1" fmla="val 115000"/>
              <a:gd name="adj2" fmla="val 230000"/>
              <a:gd name="adj3" fmla="val 41667"/>
            </a:avLst>
          </a:prstGeom>
          <a:gradFill rotWithShape="0">
            <a:gsLst>
              <a:gs pos="0">
                <a:schemeClr val="accent1"/>
              </a:gs>
              <a:gs pos="100000">
                <a:schemeClr val="bg1"/>
              </a:gs>
            </a:gsLst>
            <a:lin ang="5400000" scaled="1"/>
          </a:gradFill>
          <a:ln w="9525">
            <a:solidFill>
              <a:schemeClr val="accent2"/>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4602" name="Rectangle 20"/>
          <p:cNvSpPr>
            <a:spLocks noChangeArrowheads="1"/>
          </p:cNvSpPr>
          <p:nvPr/>
        </p:nvSpPr>
        <p:spPr bwMode="auto">
          <a:xfrm>
            <a:off x="4171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3811" name="Object 19"/>
          <p:cNvGraphicFramePr>
            <a:graphicFrameLocks noChangeAspect="1"/>
          </p:cNvGraphicFramePr>
          <p:nvPr/>
        </p:nvGraphicFramePr>
        <p:xfrm>
          <a:off x="5486400" y="3108325"/>
          <a:ext cx="2906713" cy="546100"/>
        </p:xfrm>
        <a:graphic>
          <a:graphicData uri="http://schemas.openxmlformats.org/presentationml/2006/ole">
            <mc:AlternateContent xmlns:mc="http://schemas.openxmlformats.org/markup-compatibility/2006">
              <mc:Choice xmlns:v="urn:schemas-microsoft-com:vml" Requires="v">
                <p:oleObj spid="_x0000_s59201" name="公式" r:id="rId14" imgW="1130040" imgH="215640" progId="Equation.3">
                  <p:embed/>
                </p:oleObj>
              </mc:Choice>
              <mc:Fallback>
                <p:oleObj name="公式" r:id="rId14" imgW="113004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3108325"/>
                        <a:ext cx="290671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3" name="AutoShape 21"/>
          <p:cNvSpPr>
            <a:spLocks noChangeArrowheads="1"/>
          </p:cNvSpPr>
          <p:nvPr/>
        </p:nvSpPr>
        <p:spPr bwMode="auto">
          <a:xfrm>
            <a:off x="762000" y="1905000"/>
            <a:ext cx="228600" cy="1752600"/>
          </a:xfrm>
          <a:prstGeom prst="curvedRightArrow">
            <a:avLst>
              <a:gd name="adj1" fmla="val 153333"/>
              <a:gd name="adj2" fmla="val 306667"/>
              <a:gd name="adj3" fmla="val 33333"/>
            </a:avLst>
          </a:prstGeom>
          <a:gradFill rotWithShape="0">
            <a:gsLst>
              <a:gs pos="0">
                <a:schemeClr val="bg1"/>
              </a:gs>
              <a:gs pos="100000">
                <a:schemeClr val="accent1"/>
              </a:gs>
            </a:gsLst>
            <a:lin ang="0" scaled="1"/>
          </a:gra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3814" name="Text Box 22"/>
          <p:cNvSpPr txBox="1">
            <a:spLocks noChangeArrowheads="1"/>
          </p:cNvSpPr>
          <p:nvPr/>
        </p:nvSpPr>
        <p:spPr bwMode="auto">
          <a:xfrm>
            <a:off x="1371600" y="3048000"/>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4000">
                <a:solidFill>
                  <a:schemeClr val="accent2"/>
                </a:solidFill>
              </a:rPr>
              <a:t>？</a:t>
            </a:r>
          </a:p>
        </p:txBody>
      </p:sp>
      <p:sp>
        <p:nvSpPr>
          <p:cNvPr id="24605" name="Rectangle 26"/>
          <p:cNvSpPr>
            <a:spLocks noChangeArrowheads="1"/>
          </p:cNvSpPr>
          <p:nvPr/>
        </p:nvSpPr>
        <p:spPr bwMode="auto">
          <a:xfrm>
            <a:off x="43243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4606" name="Rectangle 31"/>
          <p:cNvSpPr>
            <a:spLocks noChangeArrowheads="1"/>
          </p:cNvSpPr>
          <p:nvPr/>
        </p:nvSpPr>
        <p:spPr bwMode="auto">
          <a:xfrm>
            <a:off x="44243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38"/>
          <p:cNvGrpSpPr>
            <a:grpSpLocks/>
          </p:cNvGrpSpPr>
          <p:nvPr/>
        </p:nvGrpSpPr>
        <p:grpSpPr bwMode="auto">
          <a:xfrm>
            <a:off x="228600" y="3962400"/>
            <a:ext cx="8610600" cy="2165350"/>
            <a:chOff x="144" y="2496"/>
            <a:chExt cx="5424" cy="1364"/>
          </a:xfrm>
        </p:grpSpPr>
        <p:sp>
          <p:nvSpPr>
            <p:cNvPr id="24609" name="Text Box 23"/>
            <p:cNvSpPr txBox="1">
              <a:spLocks noChangeArrowheads="1"/>
            </p:cNvSpPr>
            <p:nvPr/>
          </p:nvSpPr>
          <p:spPr bwMode="auto">
            <a:xfrm>
              <a:off x="144" y="2496"/>
              <a:ext cx="5424" cy="1364"/>
            </a:xfrm>
            <a:prstGeom prst="rect">
              <a:avLst/>
            </a:prstGeom>
            <a:gradFill rotWithShape="1">
              <a:gsLst>
                <a:gs pos="0">
                  <a:srgbClr val="FFFF99"/>
                </a:gs>
                <a:gs pos="100000">
                  <a:srgbClr val="FFFFFF"/>
                </a:gs>
              </a:gsLst>
              <a:path path="rect">
                <a:fillToRect l="100000" t="100000"/>
              </a:path>
            </a:gra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40000"/>
                </a:spcBef>
              </a:pPr>
              <a:r>
                <a:rPr lang="zh-CN" altLang="en-US" sz="2600" dirty="0">
                  <a:latin typeface="Times New Roman" pitchFamily="18" charset="0"/>
                </a:rPr>
                <a:t>定义 </a:t>
              </a:r>
              <a:r>
                <a:rPr lang="en-US" altLang="zh-CN" sz="2600" dirty="0">
                  <a:latin typeface="Times New Roman" pitchFamily="18" charset="0"/>
                </a:rPr>
                <a:t>3.4</a:t>
              </a:r>
              <a:r>
                <a:rPr lang="en-US" altLang="zh-CN" sz="2600" b="0" dirty="0"/>
                <a:t> </a:t>
              </a:r>
              <a:r>
                <a:rPr lang="zh-CN" altLang="en-US" sz="2600" b="0" dirty="0"/>
                <a:t>：</a:t>
              </a:r>
              <a:r>
                <a:rPr lang="zh-CN" altLang="en-US" sz="2600" b="0" dirty="0">
                  <a:latin typeface="宋体" pitchFamily="2" charset="-122"/>
                </a:rPr>
                <a:t>设是       两个没有相同变元的子句，  和  分别是      中的文字，若   是       的</a:t>
              </a:r>
              <a:r>
                <a:rPr lang="zh-CN" altLang="en-US" sz="2600" b="0" dirty="0">
                  <a:solidFill>
                    <a:schemeClr val="accent2"/>
                  </a:solidFill>
                  <a:latin typeface="宋体" pitchFamily="2" charset="-122"/>
                </a:rPr>
                <a:t>最一般合一</a:t>
              </a:r>
              <a:r>
                <a:rPr lang="zh-CN" altLang="en-US" sz="2600" b="0" dirty="0">
                  <a:latin typeface="宋体" pitchFamily="2" charset="-122"/>
                </a:rPr>
                <a:t>，则称</a:t>
              </a:r>
              <a:r>
                <a:rPr lang="zh-CN" altLang="en-US" sz="2600" b="0" dirty="0"/>
                <a:t> </a:t>
              </a:r>
            </a:p>
            <a:p>
              <a:pPr eaLnBrk="1" hangingPunct="1">
                <a:spcBef>
                  <a:spcPct val="40000"/>
                </a:spcBef>
              </a:pPr>
              <a:r>
                <a:rPr lang="zh-CN" altLang="en-US" sz="2600" b="0" dirty="0">
                  <a:latin typeface="宋体" pitchFamily="2" charset="-122"/>
                </a:rPr>
                <a:t>为      的二元归结式。</a:t>
              </a:r>
              <a:r>
                <a:rPr lang="zh-CN" altLang="en-US" sz="2600" b="0" dirty="0"/>
                <a:t> </a:t>
              </a:r>
            </a:p>
          </p:txBody>
        </p:sp>
        <p:graphicFrame>
          <p:nvGraphicFramePr>
            <p:cNvPr id="24584" name="Object 30"/>
            <p:cNvGraphicFramePr>
              <a:graphicFrameLocks noChangeAspect="1"/>
            </p:cNvGraphicFramePr>
            <p:nvPr>
              <p:extLst>
                <p:ext uri="{D42A27DB-BD31-4B8C-83A1-F6EECF244321}">
                  <p14:modId xmlns:p14="http://schemas.microsoft.com/office/powerpoint/2010/main" val="2398896080"/>
                </p:ext>
              </p:extLst>
            </p:nvPr>
          </p:nvGraphicFramePr>
          <p:xfrm>
            <a:off x="3216" y="2784"/>
            <a:ext cx="695" cy="269"/>
          </p:xfrm>
          <a:graphic>
            <a:graphicData uri="http://schemas.openxmlformats.org/presentationml/2006/ole">
              <mc:AlternateContent xmlns:mc="http://schemas.openxmlformats.org/markup-compatibility/2006">
                <mc:Choice xmlns:v="urn:schemas-microsoft-com:vml" Requires="v">
                  <p:oleObj spid="_x0000_s59202" name="Equation" r:id="rId16" imgW="558720" imgH="215640" progId="Equation.3">
                    <p:embed/>
                  </p:oleObj>
                </mc:Choice>
                <mc:Fallback>
                  <p:oleObj name="Equation" r:id="rId16" imgW="55872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 y="2784"/>
                          <a:ext cx="695"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25"/>
            <p:cNvGraphicFramePr>
              <a:graphicFrameLocks noChangeAspect="1"/>
            </p:cNvGraphicFramePr>
            <p:nvPr>
              <p:extLst>
                <p:ext uri="{D42A27DB-BD31-4B8C-83A1-F6EECF244321}">
                  <p14:modId xmlns:p14="http://schemas.microsoft.com/office/powerpoint/2010/main" val="2858514996"/>
                </p:ext>
              </p:extLst>
            </p:nvPr>
          </p:nvGraphicFramePr>
          <p:xfrm>
            <a:off x="1680" y="2544"/>
            <a:ext cx="624" cy="275"/>
          </p:xfrm>
          <a:graphic>
            <a:graphicData uri="http://schemas.openxmlformats.org/presentationml/2006/ole">
              <mc:AlternateContent xmlns:mc="http://schemas.openxmlformats.org/markup-compatibility/2006">
                <mc:Choice xmlns:v="urn:schemas-microsoft-com:vml" Requires="v">
                  <p:oleObj spid="_x0000_s59203" r:id="rId18" imgW="494870" imgH="215713" progId="Equation.3">
                    <p:embed/>
                  </p:oleObj>
                </mc:Choice>
                <mc:Fallback>
                  <p:oleObj r:id="rId18" imgW="494870" imgH="215713"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0" y="2544"/>
                          <a:ext cx="624"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6" name="Object 27"/>
            <p:cNvGraphicFramePr>
              <a:graphicFrameLocks noChangeAspect="1"/>
            </p:cNvGraphicFramePr>
            <p:nvPr/>
          </p:nvGraphicFramePr>
          <p:xfrm>
            <a:off x="4756" y="2577"/>
            <a:ext cx="284" cy="255"/>
          </p:xfrm>
          <a:graphic>
            <a:graphicData uri="http://schemas.openxmlformats.org/presentationml/2006/ole">
              <mc:AlternateContent xmlns:mc="http://schemas.openxmlformats.org/markup-compatibility/2006">
                <mc:Choice xmlns:v="urn:schemas-microsoft-com:vml" Requires="v">
                  <p:oleObj spid="_x0000_s59204" name="Equation" r:id="rId20" imgW="164880" imgH="215640" progId="Equation.3">
                    <p:embed/>
                  </p:oleObj>
                </mc:Choice>
                <mc:Fallback>
                  <p:oleObj name="Equation" r:id="rId20" imgW="164880" imgH="2156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6" y="2577"/>
                          <a:ext cx="28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28"/>
            <p:cNvGraphicFramePr>
              <a:graphicFrameLocks noChangeAspect="1"/>
            </p:cNvGraphicFramePr>
            <p:nvPr/>
          </p:nvGraphicFramePr>
          <p:xfrm>
            <a:off x="5269" y="2583"/>
            <a:ext cx="299" cy="249"/>
          </p:xfrm>
          <a:graphic>
            <a:graphicData uri="http://schemas.openxmlformats.org/presentationml/2006/ole">
              <mc:AlternateContent xmlns:mc="http://schemas.openxmlformats.org/markup-compatibility/2006">
                <mc:Choice xmlns:v="urn:schemas-microsoft-com:vml" Requires="v">
                  <p:oleObj spid="_x0000_s59205" name="Equation" r:id="rId22" imgW="177480" imgH="215640" progId="Equation.3">
                    <p:embed/>
                  </p:oleObj>
                </mc:Choice>
                <mc:Fallback>
                  <p:oleObj name="Equation" r:id="rId22" imgW="17748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69" y="2583"/>
                          <a:ext cx="29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29"/>
            <p:cNvGraphicFramePr>
              <a:graphicFrameLocks noChangeAspect="1"/>
            </p:cNvGraphicFramePr>
            <p:nvPr>
              <p:extLst>
                <p:ext uri="{D42A27DB-BD31-4B8C-83A1-F6EECF244321}">
                  <p14:modId xmlns:p14="http://schemas.microsoft.com/office/powerpoint/2010/main" val="3995034886"/>
                </p:ext>
              </p:extLst>
            </p:nvPr>
          </p:nvGraphicFramePr>
          <p:xfrm>
            <a:off x="824" y="2784"/>
            <a:ext cx="608" cy="275"/>
          </p:xfrm>
          <a:graphic>
            <a:graphicData uri="http://schemas.openxmlformats.org/presentationml/2006/ole">
              <mc:AlternateContent xmlns:mc="http://schemas.openxmlformats.org/markup-compatibility/2006">
                <mc:Choice xmlns:v="urn:schemas-microsoft-com:vml" Requires="v">
                  <p:oleObj spid="_x0000_s59206" name="Equation" r:id="rId24" imgW="482400" imgH="215640" progId="Equation.3">
                    <p:embed/>
                  </p:oleObj>
                </mc:Choice>
                <mc:Fallback>
                  <p:oleObj name="Equation" r:id="rId24" imgW="48240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4" y="2784"/>
                          <a:ext cx="608"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9" name="Object 32"/>
            <p:cNvGraphicFramePr>
              <a:graphicFrameLocks noChangeAspect="1"/>
            </p:cNvGraphicFramePr>
            <p:nvPr>
              <p:extLst>
                <p:ext uri="{D42A27DB-BD31-4B8C-83A1-F6EECF244321}">
                  <p14:modId xmlns:p14="http://schemas.microsoft.com/office/powerpoint/2010/main" val="3450493724"/>
                </p:ext>
              </p:extLst>
            </p:nvPr>
          </p:nvGraphicFramePr>
          <p:xfrm>
            <a:off x="2784" y="2832"/>
            <a:ext cx="192" cy="176"/>
          </p:xfrm>
          <a:graphic>
            <a:graphicData uri="http://schemas.openxmlformats.org/presentationml/2006/ole">
              <mc:AlternateContent xmlns:mc="http://schemas.openxmlformats.org/markup-compatibility/2006">
                <mc:Choice xmlns:v="urn:schemas-microsoft-com:vml" Requires="v">
                  <p:oleObj spid="_x0000_s59207" name="Equation" r:id="rId26" imgW="152280" imgH="139680" progId="Equation.3">
                    <p:embed/>
                  </p:oleObj>
                </mc:Choice>
                <mc:Fallback>
                  <p:oleObj name="Equation" r:id="rId26" imgW="152280" imgH="1396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4" y="2832"/>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33"/>
            <p:cNvGraphicFramePr>
              <a:graphicFrameLocks noChangeAspect="1"/>
            </p:cNvGraphicFramePr>
            <p:nvPr>
              <p:extLst>
                <p:ext uri="{D42A27DB-BD31-4B8C-83A1-F6EECF244321}">
                  <p14:modId xmlns:p14="http://schemas.microsoft.com/office/powerpoint/2010/main" val="777140897"/>
                </p:ext>
              </p:extLst>
            </p:nvPr>
          </p:nvGraphicFramePr>
          <p:xfrm>
            <a:off x="1152" y="3072"/>
            <a:ext cx="3024" cy="289"/>
          </p:xfrm>
          <a:graphic>
            <a:graphicData uri="http://schemas.openxmlformats.org/presentationml/2006/ole">
              <mc:AlternateContent xmlns:mc="http://schemas.openxmlformats.org/markup-compatibility/2006">
                <mc:Choice xmlns:v="urn:schemas-microsoft-com:vml" Requires="v">
                  <p:oleObj spid="_x0000_s59208" r:id="rId28" imgW="2298700" imgH="215900" progId="Equation.3">
                    <p:embed/>
                  </p:oleObj>
                </mc:Choice>
                <mc:Fallback>
                  <p:oleObj r:id="rId28" imgW="2298700" imgH="2159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52" y="3072"/>
                          <a:ext cx="3024"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1" name="Object 35"/>
            <p:cNvGraphicFramePr>
              <a:graphicFrameLocks noChangeAspect="1"/>
            </p:cNvGraphicFramePr>
            <p:nvPr>
              <p:extLst>
                <p:ext uri="{D42A27DB-BD31-4B8C-83A1-F6EECF244321}">
                  <p14:modId xmlns:p14="http://schemas.microsoft.com/office/powerpoint/2010/main" val="3548754378"/>
                </p:ext>
              </p:extLst>
            </p:nvPr>
          </p:nvGraphicFramePr>
          <p:xfrm>
            <a:off x="432" y="3408"/>
            <a:ext cx="608" cy="275"/>
          </p:xfrm>
          <a:graphic>
            <a:graphicData uri="http://schemas.openxmlformats.org/presentationml/2006/ole">
              <mc:AlternateContent xmlns:mc="http://schemas.openxmlformats.org/markup-compatibility/2006">
                <mc:Choice xmlns:v="urn:schemas-microsoft-com:vml" Requires="v">
                  <p:oleObj spid="_x0000_s59209" name="Equation" r:id="rId30" imgW="482400" imgH="215640" progId="Equation.3">
                    <p:embed/>
                  </p:oleObj>
                </mc:Choice>
                <mc:Fallback>
                  <p:oleObj name="Equation" r:id="rId30" imgW="48240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2" y="3408"/>
                          <a:ext cx="608"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608" name="Text Box 39"/>
          <p:cNvSpPr txBox="1">
            <a:spLocks noChangeArrowheads="1"/>
          </p:cNvSpPr>
          <p:nvPr/>
        </p:nvSpPr>
        <p:spPr bwMode="auto">
          <a:xfrm>
            <a:off x="3733800" y="167640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zh-CN" altLang="en-US" sz="2000" dirty="0">
                <a:solidFill>
                  <a:schemeClr val="accent2"/>
                </a:solidFill>
              </a:rPr>
              <a:t>最一般合一</a:t>
            </a:r>
          </a:p>
        </p:txBody>
      </p:sp>
      <p:sp>
        <p:nvSpPr>
          <p:cNvPr id="35" name="Rectangle 2"/>
          <p:cNvSpPr>
            <a:spLocks noGrp="1" noChangeArrowheads="1"/>
          </p:cNvSpPr>
          <p:nvPr>
            <p:ph type="title"/>
          </p:nvPr>
        </p:nvSpPr>
        <p:spPr>
          <a:xfrm>
            <a:off x="0" y="0"/>
            <a:ext cx="9144000" cy="765175"/>
          </a:xfrm>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Tree>
    <p:extLst>
      <p:ext uri="{BB962C8B-B14F-4D97-AF65-F5344CB8AC3E}">
        <p14:creationId xmlns:p14="http://schemas.microsoft.com/office/powerpoint/2010/main" val="528852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80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80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 fill="hold" grpId="0" nodeType="clickEffect">
                                  <p:stCondLst>
                                    <p:cond delay="0"/>
                                  </p:stCondLst>
                                  <p:childTnLst>
                                    <p:set>
                                      <p:cBhvr>
                                        <p:cTn id="13" dur="1" fill="hold">
                                          <p:stCondLst>
                                            <p:cond delay="0"/>
                                          </p:stCondLst>
                                        </p:cTn>
                                        <p:tgtEl>
                                          <p:spTgt spid="33813"/>
                                        </p:tgtEl>
                                        <p:attrNameLst>
                                          <p:attrName>style.visibility</p:attrName>
                                        </p:attrNameLst>
                                      </p:cBhvr>
                                      <p:to>
                                        <p:strVal val="visible"/>
                                      </p:to>
                                    </p:set>
                                    <p:anim calcmode="lin" valueType="num">
                                      <p:cBhvr>
                                        <p:cTn id="14" dur="500" fill="hold"/>
                                        <p:tgtEl>
                                          <p:spTgt spid="33813"/>
                                        </p:tgtEl>
                                        <p:attrNameLst>
                                          <p:attrName>ppt_x</p:attrName>
                                        </p:attrNameLst>
                                      </p:cBhvr>
                                      <p:tavLst>
                                        <p:tav tm="0">
                                          <p:val>
                                            <p:strVal val="#ppt_x"/>
                                          </p:val>
                                        </p:tav>
                                        <p:tav tm="100000">
                                          <p:val>
                                            <p:strVal val="#ppt_x"/>
                                          </p:val>
                                        </p:tav>
                                      </p:tavLst>
                                    </p:anim>
                                    <p:anim calcmode="lin" valueType="num">
                                      <p:cBhvr>
                                        <p:cTn id="15" dur="500" fill="hold"/>
                                        <p:tgtEl>
                                          <p:spTgt spid="33813"/>
                                        </p:tgtEl>
                                        <p:attrNameLst>
                                          <p:attrName>ppt_y</p:attrName>
                                        </p:attrNameLst>
                                      </p:cBhvr>
                                      <p:tavLst>
                                        <p:tav tm="0">
                                          <p:val>
                                            <p:strVal val="#ppt_y-#ppt_h/2"/>
                                          </p:val>
                                        </p:tav>
                                        <p:tav tm="100000">
                                          <p:val>
                                            <p:strVal val="#ppt_y"/>
                                          </p:val>
                                        </p:tav>
                                      </p:tavLst>
                                    </p:anim>
                                    <p:anim calcmode="lin" valueType="num">
                                      <p:cBhvr>
                                        <p:cTn id="16" dur="500" fill="hold"/>
                                        <p:tgtEl>
                                          <p:spTgt spid="33813"/>
                                        </p:tgtEl>
                                        <p:attrNameLst>
                                          <p:attrName>ppt_w</p:attrName>
                                        </p:attrNameLst>
                                      </p:cBhvr>
                                      <p:tavLst>
                                        <p:tav tm="0">
                                          <p:val>
                                            <p:strVal val="#ppt_w"/>
                                          </p:val>
                                        </p:tav>
                                        <p:tav tm="100000">
                                          <p:val>
                                            <p:strVal val="#ppt_w"/>
                                          </p:val>
                                        </p:tav>
                                      </p:tavLst>
                                    </p:anim>
                                    <p:anim calcmode="lin" valueType="num">
                                      <p:cBhvr>
                                        <p:cTn id="17" dur="500" fill="hold"/>
                                        <p:tgtEl>
                                          <p:spTgt spid="33813"/>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19" presetClass="entr" presetSubtype="10" fill="hold" grpId="0" nodeType="afterEffect">
                                  <p:stCondLst>
                                    <p:cond delay="0"/>
                                  </p:stCondLst>
                                  <p:childTnLst>
                                    <p:set>
                                      <p:cBhvr>
                                        <p:cTn id="20" dur="1" fill="hold">
                                          <p:stCondLst>
                                            <p:cond delay="0"/>
                                          </p:stCondLst>
                                        </p:cTn>
                                        <p:tgtEl>
                                          <p:spTgt spid="33814"/>
                                        </p:tgtEl>
                                        <p:attrNameLst>
                                          <p:attrName>style.visibility</p:attrName>
                                        </p:attrNameLst>
                                      </p:cBhvr>
                                      <p:to>
                                        <p:strVal val="visible"/>
                                      </p:to>
                                    </p:set>
                                    <p:anim calcmode="lin" valueType="num">
                                      <p:cBhvr>
                                        <p:cTn id="21" dur="1000" fill="hold"/>
                                        <p:tgtEl>
                                          <p:spTgt spid="33814"/>
                                        </p:tgtEl>
                                        <p:attrNameLst>
                                          <p:attrName>ppt_w</p:attrName>
                                        </p:attrNameLst>
                                      </p:cBhvr>
                                      <p:tavLst>
                                        <p:tav tm="0" fmla="#ppt_w*sin(2.5*pi*$)">
                                          <p:val>
                                            <p:fltVal val="0"/>
                                          </p:val>
                                        </p:tav>
                                        <p:tav tm="100000">
                                          <p:val>
                                            <p:fltVal val="1"/>
                                          </p:val>
                                        </p:tav>
                                      </p:tavLst>
                                    </p:anim>
                                    <p:anim calcmode="lin" valueType="num">
                                      <p:cBhvr>
                                        <p:cTn id="22" dur="1000" fill="hold"/>
                                        <p:tgtEl>
                                          <p:spTgt spid="3381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3805"/>
                                        </p:tgtEl>
                                        <p:attrNameLst>
                                          <p:attrName>style.visibility</p:attrName>
                                        </p:attrNameLst>
                                      </p:cBhvr>
                                      <p:to>
                                        <p:strVal val="visible"/>
                                      </p:to>
                                    </p:set>
                                    <p:anim calcmode="lin" valueType="num">
                                      <p:cBhvr>
                                        <p:cTn id="27" dur="500" fill="hold"/>
                                        <p:tgtEl>
                                          <p:spTgt spid="33805"/>
                                        </p:tgtEl>
                                        <p:attrNameLst>
                                          <p:attrName>ppt_x</p:attrName>
                                        </p:attrNameLst>
                                      </p:cBhvr>
                                      <p:tavLst>
                                        <p:tav tm="0">
                                          <p:val>
                                            <p:strVal val="#ppt_x-#ppt_w/2"/>
                                          </p:val>
                                        </p:tav>
                                        <p:tav tm="100000">
                                          <p:val>
                                            <p:strVal val="#ppt_x"/>
                                          </p:val>
                                        </p:tav>
                                      </p:tavLst>
                                    </p:anim>
                                    <p:anim calcmode="lin" valueType="num">
                                      <p:cBhvr>
                                        <p:cTn id="28" dur="500" fill="hold"/>
                                        <p:tgtEl>
                                          <p:spTgt spid="33805"/>
                                        </p:tgtEl>
                                        <p:attrNameLst>
                                          <p:attrName>ppt_y</p:attrName>
                                        </p:attrNameLst>
                                      </p:cBhvr>
                                      <p:tavLst>
                                        <p:tav tm="0">
                                          <p:val>
                                            <p:strVal val="#ppt_y"/>
                                          </p:val>
                                        </p:tav>
                                        <p:tav tm="100000">
                                          <p:val>
                                            <p:strVal val="#ppt_y"/>
                                          </p:val>
                                        </p:tav>
                                      </p:tavLst>
                                    </p:anim>
                                    <p:anim calcmode="lin" valueType="num">
                                      <p:cBhvr>
                                        <p:cTn id="29" dur="500" fill="hold"/>
                                        <p:tgtEl>
                                          <p:spTgt spid="33805"/>
                                        </p:tgtEl>
                                        <p:attrNameLst>
                                          <p:attrName>ppt_w</p:attrName>
                                        </p:attrNameLst>
                                      </p:cBhvr>
                                      <p:tavLst>
                                        <p:tav tm="0">
                                          <p:val>
                                            <p:fltVal val="0"/>
                                          </p:val>
                                        </p:tav>
                                        <p:tav tm="100000">
                                          <p:val>
                                            <p:strVal val="#ppt_w"/>
                                          </p:val>
                                        </p:tav>
                                      </p:tavLst>
                                    </p:anim>
                                    <p:anim calcmode="lin" valueType="num">
                                      <p:cBhvr>
                                        <p:cTn id="30" dur="500" fill="hold"/>
                                        <p:tgtEl>
                                          <p:spTgt spid="33805"/>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33803"/>
                                        </p:tgtEl>
                                        <p:attrNameLst>
                                          <p:attrName>style.visibility</p:attrName>
                                        </p:attrNameLst>
                                      </p:cBhvr>
                                      <p:to>
                                        <p:strVal val="visible"/>
                                      </p:to>
                                    </p:set>
                                  </p:childTnLst>
                                </p:cTn>
                              </p:par>
                            </p:childTnLst>
                          </p:cTn>
                        </p:par>
                        <p:par>
                          <p:cTn id="34" fill="hold" nodeType="afterGroup">
                            <p:stCondLst>
                              <p:cond delay="1000"/>
                            </p:stCondLst>
                            <p:childTnLst>
                              <p:par>
                                <p:cTn id="35" presetID="2" presetClass="entr" presetSubtype="2" fill="hold" nodeType="afterEffect">
                                  <p:stCondLst>
                                    <p:cond delay="0"/>
                                  </p:stCondLst>
                                  <p:childTnLst>
                                    <p:set>
                                      <p:cBhvr>
                                        <p:cTn id="36" dur="1" fill="hold">
                                          <p:stCondLst>
                                            <p:cond delay="0"/>
                                          </p:stCondLst>
                                        </p:cTn>
                                        <p:tgtEl>
                                          <p:spTgt spid="33806"/>
                                        </p:tgtEl>
                                        <p:attrNameLst>
                                          <p:attrName>style.visibility</p:attrName>
                                        </p:attrNameLst>
                                      </p:cBhvr>
                                      <p:to>
                                        <p:strVal val="visible"/>
                                      </p:to>
                                    </p:set>
                                    <p:anim calcmode="lin" valueType="num">
                                      <p:cBhvr additive="base">
                                        <p:cTn id="37" dur="2000" fill="hold"/>
                                        <p:tgtEl>
                                          <p:spTgt spid="33806"/>
                                        </p:tgtEl>
                                        <p:attrNameLst>
                                          <p:attrName>ppt_x</p:attrName>
                                        </p:attrNameLst>
                                      </p:cBhvr>
                                      <p:tavLst>
                                        <p:tav tm="0">
                                          <p:val>
                                            <p:strVal val="1+#ppt_w/2"/>
                                          </p:val>
                                        </p:tav>
                                        <p:tav tm="100000">
                                          <p:val>
                                            <p:strVal val="#ppt_x"/>
                                          </p:val>
                                        </p:tav>
                                      </p:tavLst>
                                    </p:anim>
                                    <p:anim calcmode="lin" valueType="num">
                                      <p:cBhvr additive="base">
                                        <p:cTn id="38" dur="2000" fill="hold"/>
                                        <p:tgtEl>
                                          <p:spTgt spid="3380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000"/>
                            </p:stCondLst>
                            <p:childTnLst>
                              <p:par>
                                <p:cTn id="40" presetID="2" presetClass="entr" presetSubtype="2" fill="hold" nodeType="afterEffect">
                                  <p:stCondLst>
                                    <p:cond delay="0"/>
                                  </p:stCondLst>
                                  <p:childTnLst>
                                    <p:set>
                                      <p:cBhvr>
                                        <p:cTn id="41" dur="1" fill="hold">
                                          <p:stCondLst>
                                            <p:cond delay="0"/>
                                          </p:stCondLst>
                                        </p:cTn>
                                        <p:tgtEl>
                                          <p:spTgt spid="33808"/>
                                        </p:tgtEl>
                                        <p:attrNameLst>
                                          <p:attrName>style.visibility</p:attrName>
                                        </p:attrNameLst>
                                      </p:cBhvr>
                                      <p:to>
                                        <p:strVal val="visible"/>
                                      </p:to>
                                    </p:set>
                                    <p:anim calcmode="lin" valueType="num">
                                      <p:cBhvr additive="base">
                                        <p:cTn id="42" dur="2000" fill="hold"/>
                                        <p:tgtEl>
                                          <p:spTgt spid="33808"/>
                                        </p:tgtEl>
                                        <p:attrNameLst>
                                          <p:attrName>ppt_x</p:attrName>
                                        </p:attrNameLst>
                                      </p:cBhvr>
                                      <p:tavLst>
                                        <p:tav tm="0">
                                          <p:val>
                                            <p:strVal val="1+#ppt_w/2"/>
                                          </p:val>
                                        </p:tav>
                                        <p:tav tm="100000">
                                          <p:val>
                                            <p:strVal val="#ppt_x"/>
                                          </p:val>
                                        </p:tav>
                                      </p:tavLst>
                                    </p:anim>
                                    <p:anim calcmode="lin" valueType="num">
                                      <p:cBhvr additive="base">
                                        <p:cTn id="43" dur="2000" fill="hold"/>
                                        <p:tgtEl>
                                          <p:spTgt spid="3380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33810"/>
                                        </p:tgtEl>
                                        <p:attrNameLst>
                                          <p:attrName>style.visibility</p:attrName>
                                        </p:attrNameLst>
                                      </p:cBhvr>
                                      <p:to>
                                        <p:strVal val="visible"/>
                                      </p:to>
                                    </p:set>
                                    <p:anim calcmode="lin" valueType="num">
                                      <p:cBhvr>
                                        <p:cTn id="48" dur="500" fill="hold"/>
                                        <p:tgtEl>
                                          <p:spTgt spid="33810"/>
                                        </p:tgtEl>
                                        <p:attrNameLst>
                                          <p:attrName>ppt_x</p:attrName>
                                        </p:attrNameLst>
                                      </p:cBhvr>
                                      <p:tavLst>
                                        <p:tav tm="0">
                                          <p:val>
                                            <p:strVal val="#ppt_x"/>
                                          </p:val>
                                        </p:tav>
                                        <p:tav tm="100000">
                                          <p:val>
                                            <p:strVal val="#ppt_x"/>
                                          </p:val>
                                        </p:tav>
                                      </p:tavLst>
                                    </p:anim>
                                    <p:anim calcmode="lin" valueType="num">
                                      <p:cBhvr>
                                        <p:cTn id="49" dur="500" fill="hold"/>
                                        <p:tgtEl>
                                          <p:spTgt spid="33810"/>
                                        </p:tgtEl>
                                        <p:attrNameLst>
                                          <p:attrName>ppt_y</p:attrName>
                                        </p:attrNameLst>
                                      </p:cBhvr>
                                      <p:tavLst>
                                        <p:tav tm="0">
                                          <p:val>
                                            <p:strVal val="#ppt_y-#ppt_h/2"/>
                                          </p:val>
                                        </p:tav>
                                        <p:tav tm="100000">
                                          <p:val>
                                            <p:strVal val="#ppt_y"/>
                                          </p:val>
                                        </p:tav>
                                      </p:tavLst>
                                    </p:anim>
                                    <p:anim calcmode="lin" valueType="num">
                                      <p:cBhvr>
                                        <p:cTn id="50" dur="500" fill="hold"/>
                                        <p:tgtEl>
                                          <p:spTgt spid="33810"/>
                                        </p:tgtEl>
                                        <p:attrNameLst>
                                          <p:attrName>ppt_w</p:attrName>
                                        </p:attrNameLst>
                                      </p:cBhvr>
                                      <p:tavLst>
                                        <p:tav tm="0">
                                          <p:val>
                                            <p:strVal val="#ppt_w"/>
                                          </p:val>
                                        </p:tav>
                                        <p:tav tm="100000">
                                          <p:val>
                                            <p:strVal val="#ppt_w"/>
                                          </p:val>
                                        </p:tav>
                                      </p:tavLst>
                                    </p:anim>
                                    <p:anim calcmode="lin" valueType="num">
                                      <p:cBhvr>
                                        <p:cTn id="51" dur="500" fill="hold"/>
                                        <p:tgtEl>
                                          <p:spTgt spid="33810"/>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 presetClass="entr" presetSubtype="2" fill="hold" nodeType="afterEffect">
                                  <p:stCondLst>
                                    <p:cond delay="0"/>
                                  </p:stCondLst>
                                  <p:childTnLst>
                                    <p:set>
                                      <p:cBhvr>
                                        <p:cTn id="54" dur="1" fill="hold">
                                          <p:stCondLst>
                                            <p:cond delay="0"/>
                                          </p:stCondLst>
                                        </p:cTn>
                                        <p:tgtEl>
                                          <p:spTgt spid="33811"/>
                                        </p:tgtEl>
                                        <p:attrNameLst>
                                          <p:attrName>style.visibility</p:attrName>
                                        </p:attrNameLst>
                                      </p:cBhvr>
                                      <p:to>
                                        <p:strVal val="visible"/>
                                      </p:to>
                                    </p:set>
                                    <p:anim calcmode="lin" valueType="num">
                                      <p:cBhvr additive="base">
                                        <p:cTn id="55" dur="500" fill="hold"/>
                                        <p:tgtEl>
                                          <p:spTgt spid="33811"/>
                                        </p:tgtEl>
                                        <p:attrNameLst>
                                          <p:attrName>ppt_x</p:attrName>
                                        </p:attrNameLst>
                                      </p:cBhvr>
                                      <p:tavLst>
                                        <p:tav tm="0">
                                          <p:val>
                                            <p:strVal val="1+#ppt_w/2"/>
                                          </p:val>
                                        </p:tav>
                                        <p:tav tm="100000">
                                          <p:val>
                                            <p:strVal val="#ppt_x"/>
                                          </p:val>
                                        </p:tav>
                                      </p:tavLst>
                                    </p:anim>
                                    <p:anim calcmode="lin" valueType="num">
                                      <p:cBhvr additive="base">
                                        <p:cTn id="56" dur="500" fill="hold"/>
                                        <p:tgtEl>
                                          <p:spTgt spid="33811"/>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1000"/>
                            </p:stCondLst>
                            <p:childTnLst>
                              <p:par>
                                <p:cTn id="58" presetID="55"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1000" fill="hold"/>
                                        <p:tgtEl>
                                          <p:spTgt spid="2"/>
                                        </p:tgtEl>
                                        <p:attrNameLst>
                                          <p:attrName>ppt_w</p:attrName>
                                        </p:attrNameLst>
                                      </p:cBhvr>
                                      <p:tavLst>
                                        <p:tav tm="0">
                                          <p:val>
                                            <p:strVal val="#ppt_w*0.70"/>
                                          </p:val>
                                        </p:tav>
                                        <p:tav tm="100000">
                                          <p:val>
                                            <p:strVal val="#ppt_w"/>
                                          </p:val>
                                        </p:tav>
                                      </p:tavLst>
                                    </p:anim>
                                    <p:anim calcmode="lin" valueType="num">
                                      <p:cBhvr>
                                        <p:cTn id="61" dur="1000" fill="hold"/>
                                        <p:tgtEl>
                                          <p:spTgt spid="2"/>
                                        </p:tgtEl>
                                        <p:attrNameLst>
                                          <p:attrName>ppt_h</p:attrName>
                                        </p:attrNameLst>
                                      </p:cBhvr>
                                      <p:tavLst>
                                        <p:tav tm="0">
                                          <p:val>
                                            <p:strVal val="#ppt_h"/>
                                          </p:val>
                                        </p:tav>
                                        <p:tav tm="100000">
                                          <p:val>
                                            <p:strVal val="#ppt_h"/>
                                          </p:val>
                                        </p:tav>
                                      </p:tavLst>
                                    </p:anim>
                                    <p:animEffect transition="in" filter="fade">
                                      <p:cBhvr>
                                        <p:cTn id="6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2" grpId="0" animBg="1"/>
      <p:bldP spid="33805" grpId="0" animBg="1"/>
      <p:bldP spid="33810" grpId="0" animBg="1"/>
      <p:bldP spid="33813" grpId="0" animBg="1"/>
      <p:bldP spid="3381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2CF92E1-D689-4184-84B6-D15885F8837A}" type="slidenum">
              <a:rPr lang="ja-JP" altLang="en-US" b="0">
                <a:solidFill>
                  <a:srgbClr val="A50021"/>
                </a:solidFill>
                <a:ea typeface="ＭＳ Ｐゴシック" pitchFamily="34" charset="-128"/>
              </a:rPr>
              <a:pPr eaLnBrk="1" hangingPunct="1"/>
              <a:t>63</a:t>
            </a:fld>
            <a:endParaRPr lang="en-US" altLang="ja-JP" b="0">
              <a:solidFill>
                <a:srgbClr val="A50021"/>
              </a:solidFill>
              <a:ea typeface="ＭＳ Ｐゴシック" pitchFamily="34" charset="-128"/>
            </a:endParaRPr>
          </a:p>
        </p:txBody>
      </p:sp>
      <p:sp>
        <p:nvSpPr>
          <p:cNvPr id="25612" name="Rectangle 2"/>
          <p:cNvSpPr>
            <a:spLocks noGrp="1" noChangeArrowheads="1"/>
          </p:cNvSpPr>
          <p:nvPr>
            <p:ph type="title"/>
          </p:nvPr>
        </p:nvSpPr>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
        <p:nvSpPr>
          <p:cNvPr id="25613" name="Rectangle 3"/>
          <p:cNvSpPr>
            <a:spLocks noGrp="1" noChangeArrowheads="1"/>
          </p:cNvSpPr>
          <p:nvPr>
            <p:ph type="body" sz="half" idx="1"/>
          </p:nvPr>
        </p:nvSpPr>
        <p:spPr>
          <a:xfrm>
            <a:off x="304800" y="908050"/>
            <a:ext cx="4244975" cy="5400675"/>
          </a:xfrm>
        </p:spPr>
        <p:txBody>
          <a:bodyPr/>
          <a:lstStyle/>
          <a:p>
            <a:pPr eaLnBrk="1" hangingPunct="1"/>
            <a:r>
              <a:rPr lang="zh-CN" altLang="en-US" sz="2400" b="1" dirty="0">
                <a:latin typeface="Times New Roman" pitchFamily="18" charset="0"/>
              </a:rPr>
              <a:t>例</a:t>
            </a:r>
            <a:r>
              <a:rPr lang="en-US" altLang="zh-CN" sz="2400" b="1" dirty="0">
                <a:latin typeface="Times New Roman" pitchFamily="18" charset="0"/>
              </a:rPr>
              <a:t>10 </a:t>
            </a:r>
            <a:r>
              <a:rPr lang="zh-CN" altLang="en-US" sz="2400" b="1" dirty="0">
                <a:latin typeface="Times New Roman" pitchFamily="18" charset="0"/>
              </a:rPr>
              <a:t>设：</a:t>
            </a:r>
            <a:r>
              <a:rPr lang="zh-CN" altLang="en-US" sz="2400" dirty="0"/>
              <a:t> </a:t>
            </a:r>
          </a:p>
        </p:txBody>
      </p:sp>
      <p:sp>
        <p:nvSpPr>
          <p:cNvPr id="25614" name="Rectangle 4"/>
          <p:cNvSpPr>
            <a:spLocks noChangeArrowheads="1"/>
          </p:cNvSpPr>
          <p:nvPr/>
        </p:nvSpPr>
        <p:spPr bwMode="auto">
          <a:xfrm>
            <a:off x="37480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5615" name="Rectangle 6"/>
          <p:cNvSpPr>
            <a:spLocks noChangeArrowheads="1"/>
          </p:cNvSpPr>
          <p:nvPr/>
        </p:nvSpPr>
        <p:spPr bwMode="auto">
          <a:xfrm>
            <a:off x="39624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5616" name="Text Box 8"/>
          <p:cNvSpPr txBox="1">
            <a:spLocks noChangeArrowheads="1"/>
          </p:cNvSpPr>
          <p:nvPr/>
        </p:nvSpPr>
        <p:spPr bwMode="auto">
          <a:xfrm>
            <a:off x="685800" y="2057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dirty="0"/>
              <a:t>求其二元归结式。</a:t>
            </a:r>
          </a:p>
        </p:txBody>
      </p:sp>
      <p:sp>
        <p:nvSpPr>
          <p:cNvPr id="25617" name="Rectangle 9"/>
          <p:cNvSpPr>
            <a:spLocks noChangeArrowheads="1"/>
          </p:cNvSpPr>
          <p:nvPr/>
        </p:nvSpPr>
        <p:spPr bwMode="auto">
          <a:xfrm>
            <a:off x="38671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5618" name="Rectangle 10"/>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868" name="Text Box 20"/>
          <p:cNvSpPr txBox="1">
            <a:spLocks noChangeArrowheads="1"/>
          </p:cNvSpPr>
          <p:nvPr/>
        </p:nvSpPr>
        <p:spPr bwMode="auto">
          <a:xfrm>
            <a:off x="533400" y="4862512"/>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dirty="0"/>
              <a:t>得：</a:t>
            </a:r>
          </a:p>
        </p:txBody>
      </p:sp>
      <p:sp>
        <p:nvSpPr>
          <p:cNvPr id="25620" name="Rectangle 22"/>
          <p:cNvSpPr>
            <a:spLocks noChangeArrowheads="1"/>
          </p:cNvSpPr>
          <p:nvPr/>
        </p:nvSpPr>
        <p:spPr bwMode="auto">
          <a:xfrm>
            <a:off x="40195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5602" name="Object 21"/>
          <p:cNvGraphicFramePr>
            <a:graphicFrameLocks noChangeAspect="1"/>
          </p:cNvGraphicFramePr>
          <p:nvPr/>
        </p:nvGraphicFramePr>
        <p:xfrm>
          <a:off x="1524000" y="1524000"/>
          <a:ext cx="2133600" cy="423863"/>
        </p:xfrm>
        <a:graphic>
          <a:graphicData uri="http://schemas.openxmlformats.org/presentationml/2006/ole">
            <mc:AlternateContent xmlns:mc="http://schemas.openxmlformats.org/markup-compatibility/2006">
              <mc:Choice xmlns:v="urn:schemas-microsoft-com:vml" Requires="v">
                <p:oleObj spid="_x0000_s59925" name="Equation" r:id="rId3" imgW="1104840" imgH="215640" progId="Equation.3">
                  <p:embed/>
                </p:oleObj>
              </mc:Choice>
              <mc:Fallback>
                <p:oleObj name="Equation" r:id="rId3" imgW="11048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21336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1" name="Rectangle 24"/>
          <p:cNvSpPr>
            <a:spLocks noChangeArrowheads="1"/>
          </p:cNvSpPr>
          <p:nvPr/>
        </p:nvSpPr>
        <p:spPr bwMode="auto">
          <a:xfrm>
            <a:off x="3967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5603" name="Object 23"/>
          <p:cNvGraphicFramePr>
            <a:graphicFrameLocks noChangeAspect="1"/>
          </p:cNvGraphicFramePr>
          <p:nvPr/>
        </p:nvGraphicFramePr>
        <p:xfrm>
          <a:off x="3962400" y="1524000"/>
          <a:ext cx="2281238" cy="412750"/>
        </p:xfrm>
        <a:graphic>
          <a:graphicData uri="http://schemas.openxmlformats.org/presentationml/2006/ole">
            <mc:AlternateContent xmlns:mc="http://schemas.openxmlformats.org/markup-compatibility/2006">
              <mc:Choice xmlns:v="urn:schemas-microsoft-com:vml" Requires="v">
                <p:oleObj spid="_x0000_s59926" r:id="rId5" imgW="1205977" imgH="215806" progId="Equation.3">
                  <p:embed/>
                </p:oleObj>
              </mc:Choice>
              <mc:Fallback>
                <p:oleObj r:id="rId5" imgW="1205977"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524000"/>
                        <a:ext cx="2281238"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5" name="Object 27"/>
          <p:cNvGraphicFramePr>
            <a:graphicFrameLocks noChangeAspect="1"/>
          </p:cNvGraphicFramePr>
          <p:nvPr>
            <p:extLst>
              <p:ext uri="{D42A27DB-BD31-4B8C-83A1-F6EECF244321}">
                <p14:modId xmlns:p14="http://schemas.microsoft.com/office/powerpoint/2010/main" val="1600641859"/>
              </p:ext>
            </p:extLst>
          </p:nvPr>
        </p:nvGraphicFramePr>
        <p:xfrm>
          <a:off x="762000" y="5334000"/>
          <a:ext cx="7543800" cy="457200"/>
        </p:xfrm>
        <a:graphic>
          <a:graphicData uri="http://schemas.openxmlformats.org/presentationml/2006/ole">
            <mc:AlternateContent xmlns:mc="http://schemas.openxmlformats.org/markup-compatibility/2006">
              <mc:Choice xmlns:v="urn:schemas-microsoft-com:vml" Requires="v">
                <p:oleObj spid="_x0000_s59927" r:id="rId7" imgW="3606800" imgH="215900" progId="Equation.3">
                  <p:embed/>
                </p:oleObj>
              </mc:Choice>
              <mc:Fallback>
                <p:oleObj r:id="rId7" imgW="3606800" imgH="215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334000"/>
                        <a:ext cx="7543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4" name="Object 26"/>
          <p:cNvGraphicFramePr>
            <a:graphicFrameLocks noChangeAspect="1"/>
          </p:cNvGraphicFramePr>
          <p:nvPr>
            <p:extLst>
              <p:ext uri="{D42A27DB-BD31-4B8C-83A1-F6EECF244321}">
                <p14:modId xmlns:p14="http://schemas.microsoft.com/office/powerpoint/2010/main" val="2134360872"/>
              </p:ext>
            </p:extLst>
          </p:nvPr>
        </p:nvGraphicFramePr>
        <p:xfrm>
          <a:off x="1295400" y="5943600"/>
          <a:ext cx="2133600" cy="412750"/>
        </p:xfrm>
        <a:graphic>
          <a:graphicData uri="http://schemas.openxmlformats.org/presentationml/2006/ole">
            <mc:AlternateContent xmlns:mc="http://schemas.openxmlformats.org/markup-compatibility/2006">
              <mc:Choice xmlns:v="urn:schemas-microsoft-com:vml" Requires="v">
                <p:oleObj spid="_x0000_s59928" name="Equation" r:id="rId9" imgW="927000" imgH="203040" progId="Equation.3">
                  <p:embed/>
                </p:oleObj>
              </mc:Choice>
              <mc:Fallback>
                <p:oleObj name="Equation" r:id="rId9" imgW="9270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5943600"/>
                        <a:ext cx="2133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3" name="Object 25"/>
          <p:cNvGraphicFramePr>
            <a:graphicFrameLocks noChangeAspect="1"/>
          </p:cNvGraphicFramePr>
          <p:nvPr>
            <p:extLst>
              <p:ext uri="{D42A27DB-BD31-4B8C-83A1-F6EECF244321}">
                <p14:modId xmlns:p14="http://schemas.microsoft.com/office/powerpoint/2010/main" val="275127481"/>
              </p:ext>
            </p:extLst>
          </p:nvPr>
        </p:nvGraphicFramePr>
        <p:xfrm>
          <a:off x="1295400" y="6400800"/>
          <a:ext cx="2133600" cy="434975"/>
        </p:xfrm>
        <a:graphic>
          <a:graphicData uri="http://schemas.openxmlformats.org/presentationml/2006/ole">
            <mc:AlternateContent xmlns:mc="http://schemas.openxmlformats.org/markup-compatibility/2006">
              <mc:Choice xmlns:v="urn:schemas-microsoft-com:vml" Requires="v">
                <p:oleObj spid="_x0000_s59929" name="Equation" r:id="rId11" imgW="901440" imgH="203040" progId="Equation.3">
                  <p:embed/>
                </p:oleObj>
              </mc:Choice>
              <mc:Fallback>
                <p:oleObj name="Equation" r:id="rId11" imgW="90144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6400800"/>
                        <a:ext cx="2133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
          <p:cNvGrpSpPr>
            <a:grpSpLocks/>
          </p:cNvGrpSpPr>
          <p:nvPr/>
        </p:nvGrpSpPr>
        <p:grpSpPr bwMode="auto">
          <a:xfrm>
            <a:off x="-228600" y="2667000"/>
            <a:ext cx="6477000" cy="1004888"/>
            <a:chOff x="192" y="1680"/>
            <a:chExt cx="4080" cy="633"/>
          </a:xfrm>
        </p:grpSpPr>
        <p:sp>
          <p:nvSpPr>
            <p:cNvPr id="25626" name="Text Box 12"/>
            <p:cNvSpPr txBox="1">
              <a:spLocks noChangeArrowheads="1"/>
            </p:cNvSpPr>
            <p:nvPr/>
          </p:nvSpPr>
          <p:spPr bwMode="auto">
            <a:xfrm>
              <a:off x="192" y="1680"/>
              <a:ext cx="408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Char char="§"/>
              </a:pPr>
              <a:r>
                <a:rPr lang="en-US" altLang="zh-CN" sz="2400" dirty="0"/>
                <a:t>   </a:t>
              </a:r>
              <a:r>
                <a:rPr lang="zh-CN" altLang="en-US" sz="2400" dirty="0"/>
                <a:t>解：令</a:t>
              </a:r>
            </a:p>
            <a:p>
              <a:pPr eaLnBrk="1" hangingPunct="1">
                <a:lnSpc>
                  <a:spcPct val="100000"/>
                </a:lnSpc>
                <a:spcBef>
                  <a:spcPct val="50000"/>
                </a:spcBef>
                <a:buClr>
                  <a:srgbClr val="0000FF"/>
                </a:buClr>
                <a:buFont typeface="Wingdings" pitchFamily="2" charset="2"/>
                <a:buNone/>
              </a:pPr>
              <a:r>
                <a:rPr lang="zh-CN" altLang="en-US" sz="2400" dirty="0"/>
                <a:t>    选                                   则</a:t>
              </a:r>
            </a:p>
          </p:txBody>
        </p:sp>
        <p:graphicFrame>
          <p:nvGraphicFramePr>
            <p:cNvPr id="25608" name="Object 13"/>
            <p:cNvGraphicFramePr>
              <a:graphicFrameLocks noChangeAspect="1"/>
            </p:cNvGraphicFramePr>
            <p:nvPr/>
          </p:nvGraphicFramePr>
          <p:xfrm>
            <a:off x="768" y="2035"/>
            <a:ext cx="1667" cy="269"/>
          </p:xfrm>
          <a:graphic>
            <a:graphicData uri="http://schemas.openxmlformats.org/presentationml/2006/ole">
              <mc:AlternateContent xmlns:mc="http://schemas.openxmlformats.org/markup-compatibility/2006">
                <mc:Choice xmlns:v="urn:schemas-microsoft-com:vml" Requires="v">
                  <p:oleObj spid="_x0000_s59930" name="Equation" r:id="rId13" imgW="1358640" imgH="215640" progId="Equation.3">
                    <p:embed/>
                  </p:oleObj>
                </mc:Choice>
                <mc:Fallback>
                  <p:oleObj name="Equation" r:id="rId13" imgW="13586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2035"/>
                          <a:ext cx="166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14"/>
            <p:cNvGraphicFramePr>
              <a:graphicFrameLocks noChangeAspect="1"/>
            </p:cNvGraphicFramePr>
            <p:nvPr/>
          </p:nvGraphicFramePr>
          <p:xfrm>
            <a:off x="2784" y="2064"/>
            <a:ext cx="786" cy="238"/>
          </p:xfrm>
          <a:graphic>
            <a:graphicData uri="http://schemas.openxmlformats.org/presentationml/2006/ole">
              <mc:AlternateContent xmlns:mc="http://schemas.openxmlformats.org/markup-compatibility/2006">
                <mc:Choice xmlns:v="urn:schemas-microsoft-com:vml" Requires="v">
                  <p:oleObj spid="_x0000_s59931" name="Equation" r:id="rId15" imgW="660240" imgH="203040" progId="Equation.3">
                    <p:embed/>
                  </p:oleObj>
                </mc:Choice>
                <mc:Fallback>
                  <p:oleObj name="Equation" r:id="rId15" imgW="66024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 y="2064"/>
                          <a:ext cx="786"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30"/>
            <p:cNvGraphicFramePr>
              <a:graphicFrameLocks noChangeAspect="1"/>
            </p:cNvGraphicFramePr>
            <p:nvPr/>
          </p:nvGraphicFramePr>
          <p:xfrm>
            <a:off x="1111" y="1680"/>
            <a:ext cx="1422" cy="260"/>
          </p:xfrm>
          <a:graphic>
            <a:graphicData uri="http://schemas.openxmlformats.org/presentationml/2006/ole">
              <mc:AlternateContent xmlns:mc="http://schemas.openxmlformats.org/markup-compatibility/2006">
                <mc:Choice xmlns:v="urn:schemas-microsoft-com:vml" Requires="v">
                  <p:oleObj spid="_x0000_s59932" name="Equation" r:id="rId17" imgW="1193760" imgH="215640" progId="Equation.3">
                    <p:embed/>
                  </p:oleObj>
                </mc:Choice>
                <mc:Fallback>
                  <p:oleObj name="Equation" r:id="rId17" imgW="119376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1" y="1680"/>
                          <a:ext cx="1422"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879" name="Oval 31"/>
          <p:cNvSpPr>
            <a:spLocks noChangeArrowheads="1"/>
          </p:cNvSpPr>
          <p:nvPr/>
        </p:nvSpPr>
        <p:spPr bwMode="auto">
          <a:xfrm>
            <a:off x="3886200" y="1447800"/>
            <a:ext cx="25146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880" name="Oval 32"/>
          <p:cNvSpPr>
            <a:spLocks noChangeArrowheads="1"/>
          </p:cNvSpPr>
          <p:nvPr/>
        </p:nvSpPr>
        <p:spPr bwMode="auto">
          <a:xfrm>
            <a:off x="1676400" y="2590800"/>
            <a:ext cx="25146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882" name="AutoShape 34"/>
          <p:cNvSpPr>
            <a:spLocks noChangeArrowheads="1"/>
          </p:cNvSpPr>
          <p:nvPr/>
        </p:nvSpPr>
        <p:spPr bwMode="auto">
          <a:xfrm rot="1434368">
            <a:off x="4572000" y="2133600"/>
            <a:ext cx="381000" cy="838200"/>
          </a:xfrm>
          <a:prstGeom prst="curvedLeftArrow">
            <a:avLst>
              <a:gd name="adj1" fmla="val 44000"/>
              <a:gd name="adj2" fmla="val 88000"/>
              <a:gd name="adj3" fmla="val 33333"/>
            </a:avLst>
          </a:prstGeom>
          <a:solidFill>
            <a:srgbClr val="FFFFFF"/>
          </a:solidFill>
          <a:ln w="9525">
            <a:solidFill>
              <a:schemeClr val="accent2"/>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78884" name="Object 36"/>
          <p:cNvGraphicFramePr>
            <a:graphicFrameLocks noGrp="1" noChangeAspect="1"/>
          </p:cNvGraphicFramePr>
          <p:nvPr>
            <p:ph sz="half" idx="2"/>
            <p:extLst>
              <p:ext uri="{D42A27DB-BD31-4B8C-83A1-F6EECF244321}">
                <p14:modId xmlns:p14="http://schemas.microsoft.com/office/powerpoint/2010/main" val="1824850254"/>
              </p:ext>
            </p:extLst>
          </p:nvPr>
        </p:nvGraphicFramePr>
        <p:xfrm>
          <a:off x="5058815" y="2072322"/>
          <a:ext cx="4358183" cy="3117850"/>
        </p:xfrm>
        <a:graphic>
          <a:graphicData uri="http://schemas.openxmlformats.org/presentationml/2006/ole">
            <mc:AlternateContent xmlns:mc="http://schemas.openxmlformats.org/markup-compatibility/2006">
              <mc:Choice xmlns:v="urn:schemas-microsoft-com:vml" Requires="v">
                <p:oleObj spid="_x0000_s59933" name="SmartDraw" r:id="rId19" imgW="4215240" imgH="2486880" progId="SmartDraw.2">
                  <p:embed/>
                </p:oleObj>
              </mc:Choice>
              <mc:Fallback>
                <p:oleObj name="SmartDraw" r:id="rId19" imgW="4215240" imgH="2486880" progId="SmartDraw.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58815" y="2072322"/>
                        <a:ext cx="4358183" cy="3117850"/>
                      </a:xfrm>
                      <a:prstGeom prst="rect">
                        <a:avLst/>
                      </a:prstGeom>
                      <a:solidFill>
                        <a:srgbClr val="FFFFFF"/>
                      </a:solidFill>
                      <a:ln w="9525">
                        <a:solidFill>
                          <a:schemeClr val="folHlink"/>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887769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78879"/>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78880"/>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78882"/>
                                        </p:tgtEl>
                                        <p:attrNameLst>
                                          <p:attrName>style.visibility</p:attrName>
                                        </p:attrNameLst>
                                      </p:cBhvr>
                                      <p:to>
                                        <p:strVal val="visible"/>
                                      </p:to>
                                    </p:set>
                                    <p:animEffect transition="in" filter="dissolve">
                                      <p:cBhvr>
                                        <p:cTn id="18" dur="500"/>
                                        <p:tgtEl>
                                          <p:spTgt spid="788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8868"/>
                                        </p:tgtEl>
                                        <p:attrNameLst>
                                          <p:attrName>style.visibility</p:attrName>
                                        </p:attrNameLst>
                                      </p:cBhvr>
                                      <p:to>
                                        <p:strVal val="visible"/>
                                      </p:to>
                                    </p:set>
                                    <p:anim calcmode="lin" valueType="num">
                                      <p:cBhvr additive="base">
                                        <p:cTn id="23" dur="500" fill="hold"/>
                                        <p:tgtEl>
                                          <p:spTgt spid="78868"/>
                                        </p:tgtEl>
                                        <p:attrNameLst>
                                          <p:attrName>ppt_x</p:attrName>
                                        </p:attrNameLst>
                                      </p:cBhvr>
                                      <p:tavLst>
                                        <p:tav tm="0">
                                          <p:val>
                                            <p:strVal val="0-#ppt_w/2"/>
                                          </p:val>
                                        </p:tav>
                                        <p:tav tm="100000">
                                          <p:val>
                                            <p:strVal val="#ppt_x"/>
                                          </p:val>
                                        </p:tav>
                                      </p:tavLst>
                                    </p:anim>
                                    <p:anim calcmode="lin" valueType="num">
                                      <p:cBhvr additive="base">
                                        <p:cTn id="24" dur="500" fill="hold"/>
                                        <p:tgtEl>
                                          <p:spTgt spid="7886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78875"/>
                                        </p:tgtEl>
                                        <p:attrNameLst>
                                          <p:attrName>style.visibility</p:attrName>
                                        </p:attrNameLst>
                                      </p:cBhvr>
                                      <p:to>
                                        <p:strVal val="visible"/>
                                      </p:to>
                                    </p:set>
                                    <p:anim calcmode="lin" valueType="num">
                                      <p:cBhvr additive="base">
                                        <p:cTn id="28" dur="500" fill="hold"/>
                                        <p:tgtEl>
                                          <p:spTgt spid="78875"/>
                                        </p:tgtEl>
                                        <p:attrNameLst>
                                          <p:attrName>ppt_x</p:attrName>
                                        </p:attrNameLst>
                                      </p:cBhvr>
                                      <p:tavLst>
                                        <p:tav tm="0">
                                          <p:val>
                                            <p:strVal val="0-#ppt_w/2"/>
                                          </p:val>
                                        </p:tav>
                                        <p:tav tm="100000">
                                          <p:val>
                                            <p:strVal val="#ppt_x"/>
                                          </p:val>
                                        </p:tav>
                                      </p:tavLst>
                                    </p:anim>
                                    <p:anim calcmode="lin" valueType="num">
                                      <p:cBhvr additive="base">
                                        <p:cTn id="29" dur="500" fill="hold"/>
                                        <p:tgtEl>
                                          <p:spTgt spid="7887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8" fill="hold" nodeType="afterEffect">
                                  <p:stCondLst>
                                    <p:cond delay="0"/>
                                  </p:stCondLst>
                                  <p:childTnLst>
                                    <p:set>
                                      <p:cBhvr>
                                        <p:cTn id="32" dur="1" fill="hold">
                                          <p:stCondLst>
                                            <p:cond delay="0"/>
                                          </p:stCondLst>
                                        </p:cTn>
                                        <p:tgtEl>
                                          <p:spTgt spid="78874"/>
                                        </p:tgtEl>
                                        <p:attrNameLst>
                                          <p:attrName>style.visibility</p:attrName>
                                        </p:attrNameLst>
                                      </p:cBhvr>
                                      <p:to>
                                        <p:strVal val="visible"/>
                                      </p:to>
                                    </p:set>
                                    <p:anim calcmode="lin" valueType="num">
                                      <p:cBhvr additive="base">
                                        <p:cTn id="33" dur="500" fill="hold"/>
                                        <p:tgtEl>
                                          <p:spTgt spid="78874"/>
                                        </p:tgtEl>
                                        <p:attrNameLst>
                                          <p:attrName>ppt_x</p:attrName>
                                        </p:attrNameLst>
                                      </p:cBhvr>
                                      <p:tavLst>
                                        <p:tav tm="0">
                                          <p:val>
                                            <p:strVal val="0-#ppt_w/2"/>
                                          </p:val>
                                        </p:tav>
                                        <p:tav tm="100000">
                                          <p:val>
                                            <p:strVal val="#ppt_x"/>
                                          </p:val>
                                        </p:tav>
                                      </p:tavLst>
                                    </p:anim>
                                    <p:anim calcmode="lin" valueType="num">
                                      <p:cBhvr additive="base">
                                        <p:cTn id="34" dur="500" fill="hold"/>
                                        <p:tgtEl>
                                          <p:spTgt spid="78874"/>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500"/>
                            </p:stCondLst>
                            <p:childTnLst>
                              <p:par>
                                <p:cTn id="36" presetID="2" presetClass="entr" presetSubtype="8" fill="hold" nodeType="afterEffect">
                                  <p:stCondLst>
                                    <p:cond delay="0"/>
                                  </p:stCondLst>
                                  <p:childTnLst>
                                    <p:set>
                                      <p:cBhvr>
                                        <p:cTn id="37" dur="1" fill="hold">
                                          <p:stCondLst>
                                            <p:cond delay="0"/>
                                          </p:stCondLst>
                                        </p:cTn>
                                        <p:tgtEl>
                                          <p:spTgt spid="78873"/>
                                        </p:tgtEl>
                                        <p:attrNameLst>
                                          <p:attrName>style.visibility</p:attrName>
                                        </p:attrNameLst>
                                      </p:cBhvr>
                                      <p:to>
                                        <p:strVal val="visible"/>
                                      </p:to>
                                    </p:set>
                                    <p:anim calcmode="lin" valueType="num">
                                      <p:cBhvr additive="base">
                                        <p:cTn id="38" dur="500" fill="hold"/>
                                        <p:tgtEl>
                                          <p:spTgt spid="78873"/>
                                        </p:tgtEl>
                                        <p:attrNameLst>
                                          <p:attrName>ppt_x</p:attrName>
                                        </p:attrNameLst>
                                      </p:cBhvr>
                                      <p:tavLst>
                                        <p:tav tm="0">
                                          <p:val>
                                            <p:strVal val="0-#ppt_w/2"/>
                                          </p:val>
                                        </p:tav>
                                        <p:tav tm="100000">
                                          <p:val>
                                            <p:strVal val="#ppt_x"/>
                                          </p:val>
                                        </p:tav>
                                      </p:tavLst>
                                    </p:anim>
                                    <p:anim calcmode="lin" valueType="num">
                                      <p:cBhvr additive="base">
                                        <p:cTn id="39" dur="500" fill="hold"/>
                                        <p:tgtEl>
                                          <p:spTgt spid="7887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78884"/>
                                        </p:tgtEl>
                                        <p:attrNameLst>
                                          <p:attrName>style.visibility</p:attrName>
                                        </p:attrNameLst>
                                      </p:cBhvr>
                                      <p:to>
                                        <p:strVal val="visible"/>
                                      </p:to>
                                    </p:set>
                                    <p:anim calcmode="lin" valueType="num">
                                      <p:cBhvr>
                                        <p:cTn id="44" dur="1000" fill="hold"/>
                                        <p:tgtEl>
                                          <p:spTgt spid="78884"/>
                                        </p:tgtEl>
                                        <p:attrNameLst>
                                          <p:attrName>ppt_w</p:attrName>
                                        </p:attrNameLst>
                                      </p:cBhvr>
                                      <p:tavLst>
                                        <p:tav tm="0">
                                          <p:val>
                                            <p:strVal val="#ppt_w*0.70"/>
                                          </p:val>
                                        </p:tav>
                                        <p:tav tm="100000">
                                          <p:val>
                                            <p:strVal val="#ppt_w"/>
                                          </p:val>
                                        </p:tav>
                                      </p:tavLst>
                                    </p:anim>
                                    <p:anim calcmode="lin" valueType="num">
                                      <p:cBhvr>
                                        <p:cTn id="45" dur="1000" fill="hold"/>
                                        <p:tgtEl>
                                          <p:spTgt spid="78884"/>
                                        </p:tgtEl>
                                        <p:attrNameLst>
                                          <p:attrName>ppt_h</p:attrName>
                                        </p:attrNameLst>
                                      </p:cBhvr>
                                      <p:tavLst>
                                        <p:tav tm="0">
                                          <p:val>
                                            <p:strVal val="#ppt_h"/>
                                          </p:val>
                                        </p:tav>
                                        <p:tav tm="100000">
                                          <p:val>
                                            <p:strVal val="#ppt_h"/>
                                          </p:val>
                                        </p:tav>
                                      </p:tavLst>
                                    </p:anim>
                                    <p:animEffect transition="in" filter="fade">
                                      <p:cBhvr>
                                        <p:cTn id="46" dur="1000"/>
                                        <p:tgtEl>
                                          <p:spTgt spid="78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8" grpId="0" autoUpdateAnimBg="0"/>
      <p:bldP spid="78879" grpId="0" animBg="1"/>
      <p:bldP spid="78880" grpId="0" animBg="1"/>
      <p:bldP spid="7888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46DFF74-0FCB-499A-8657-48DC7A50878B}" type="slidenum">
              <a:rPr lang="ja-JP" altLang="en-US" b="0">
                <a:solidFill>
                  <a:srgbClr val="A50021"/>
                </a:solidFill>
                <a:ea typeface="ＭＳ Ｐゴシック" pitchFamily="34" charset="-128"/>
              </a:rPr>
              <a:pPr eaLnBrk="1" hangingPunct="1"/>
              <a:t>64</a:t>
            </a:fld>
            <a:endParaRPr lang="en-US" altLang="ja-JP" b="0">
              <a:solidFill>
                <a:srgbClr val="A50021"/>
              </a:solidFill>
              <a:ea typeface="ＭＳ Ｐゴシック" pitchFamily="34" charset="-128"/>
            </a:endParaRPr>
          </a:p>
        </p:txBody>
      </p:sp>
      <p:sp>
        <p:nvSpPr>
          <p:cNvPr id="26634"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3.5  </a:t>
            </a:r>
            <a:r>
              <a:rPr lang="zh-CN" altLang="en-US" sz="3600" b="0">
                <a:solidFill>
                  <a:schemeClr val="bg1"/>
                </a:solidFill>
                <a:latin typeface="Times New Roman" pitchFamily="18" charset="0"/>
                <a:ea typeface="黑体" pitchFamily="2" charset="-122"/>
              </a:rPr>
              <a:t>鲁宾逊归结原理</a:t>
            </a:r>
          </a:p>
        </p:txBody>
      </p:sp>
      <p:sp>
        <p:nvSpPr>
          <p:cNvPr id="26635" name="Rectangle 5"/>
          <p:cNvSpPr>
            <a:spLocks noChangeArrowheads="1"/>
          </p:cNvSpPr>
          <p:nvPr/>
        </p:nvSpPr>
        <p:spPr bwMode="auto">
          <a:xfrm>
            <a:off x="304800" y="908050"/>
            <a:ext cx="42449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40000"/>
              </a:spcBef>
              <a:buClr>
                <a:schemeClr val="accent2"/>
              </a:buClr>
              <a:buFont typeface="Wingdings" pitchFamily="2" charset="2"/>
              <a:buBlip>
                <a:blip r:embed="rId3"/>
              </a:buBlip>
            </a:pPr>
            <a:r>
              <a:rPr lang="zh-CN" altLang="en-US" sz="2400">
                <a:latin typeface="宋体" pitchFamily="2" charset="-122"/>
              </a:rPr>
              <a:t>例</a:t>
            </a:r>
            <a:r>
              <a:rPr lang="en-US" altLang="zh-CN" sz="2400">
                <a:latin typeface="Times New Roman" pitchFamily="18" charset="0"/>
              </a:rPr>
              <a:t>11  </a:t>
            </a:r>
            <a:r>
              <a:rPr lang="zh-CN" altLang="en-US" sz="2400">
                <a:latin typeface="宋体" pitchFamily="2" charset="-122"/>
              </a:rPr>
              <a:t>设：</a:t>
            </a:r>
            <a:r>
              <a:rPr lang="zh-CN" altLang="en-US" sz="2400" b="0"/>
              <a:t> </a:t>
            </a:r>
          </a:p>
        </p:txBody>
      </p:sp>
      <p:sp>
        <p:nvSpPr>
          <p:cNvPr id="26636" name="Text Box 6"/>
          <p:cNvSpPr txBox="1">
            <a:spLocks noChangeArrowheads="1"/>
          </p:cNvSpPr>
          <p:nvPr/>
        </p:nvSpPr>
        <p:spPr bwMode="auto">
          <a:xfrm>
            <a:off x="685800" y="2057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a:t>求其二元归结式。</a:t>
            </a:r>
          </a:p>
        </p:txBody>
      </p:sp>
      <p:sp>
        <p:nvSpPr>
          <p:cNvPr id="176135" name="Text Box 7"/>
          <p:cNvSpPr txBox="1">
            <a:spLocks noChangeArrowheads="1"/>
          </p:cNvSpPr>
          <p:nvPr/>
        </p:nvSpPr>
        <p:spPr bwMode="auto">
          <a:xfrm>
            <a:off x="990600" y="3810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a:t>则得：</a:t>
            </a:r>
          </a:p>
        </p:txBody>
      </p:sp>
      <p:graphicFrame>
        <p:nvGraphicFramePr>
          <p:cNvPr id="26626" name="Object 8"/>
          <p:cNvGraphicFramePr>
            <a:graphicFrameLocks noChangeAspect="1"/>
          </p:cNvGraphicFramePr>
          <p:nvPr/>
        </p:nvGraphicFramePr>
        <p:xfrm>
          <a:off x="1371600" y="1430338"/>
          <a:ext cx="3581400" cy="468312"/>
        </p:xfrm>
        <a:graphic>
          <a:graphicData uri="http://schemas.openxmlformats.org/presentationml/2006/ole">
            <mc:AlternateContent xmlns:mc="http://schemas.openxmlformats.org/markup-compatibility/2006">
              <mc:Choice xmlns:v="urn:schemas-microsoft-com:vml" Requires="v">
                <p:oleObj spid="_x0000_s60824" name="公式" r:id="rId4" imgW="1485720" imgH="190440" progId="Equation.3">
                  <p:embed/>
                </p:oleObj>
              </mc:Choice>
              <mc:Fallback>
                <p:oleObj name="公式" r:id="rId4" imgW="148572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30338"/>
                        <a:ext cx="358140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9"/>
          <p:cNvGraphicFramePr>
            <a:graphicFrameLocks noChangeAspect="1"/>
          </p:cNvGraphicFramePr>
          <p:nvPr/>
        </p:nvGraphicFramePr>
        <p:xfrm>
          <a:off x="5105400" y="1400175"/>
          <a:ext cx="2438400" cy="460375"/>
        </p:xfrm>
        <a:graphic>
          <a:graphicData uri="http://schemas.openxmlformats.org/presentationml/2006/ole">
            <mc:AlternateContent xmlns:mc="http://schemas.openxmlformats.org/markup-compatibility/2006">
              <mc:Choice xmlns:v="urn:schemas-microsoft-com:vml" Requires="v">
                <p:oleObj spid="_x0000_s60825" name="公式" r:id="rId6" imgW="1015920" imgH="190440" progId="Equation.3">
                  <p:embed/>
                </p:oleObj>
              </mc:Choice>
              <mc:Fallback>
                <p:oleObj name="公式" r:id="rId6" imgW="101592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400175"/>
                        <a:ext cx="24384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8" name="Object 10"/>
          <p:cNvGraphicFramePr>
            <a:graphicFrameLocks noChangeAspect="1"/>
          </p:cNvGraphicFramePr>
          <p:nvPr/>
        </p:nvGraphicFramePr>
        <p:xfrm>
          <a:off x="1981200" y="3776663"/>
          <a:ext cx="2895600" cy="490537"/>
        </p:xfrm>
        <a:graphic>
          <a:graphicData uri="http://schemas.openxmlformats.org/presentationml/2006/ole">
            <mc:AlternateContent xmlns:mc="http://schemas.openxmlformats.org/markup-compatibility/2006">
              <mc:Choice xmlns:v="urn:schemas-microsoft-com:vml" Requires="v">
                <p:oleObj spid="_x0000_s60826" name="公式" r:id="rId8" imgW="1143000" imgH="190440" progId="Equation.3">
                  <p:embed/>
                </p:oleObj>
              </mc:Choice>
              <mc:Fallback>
                <p:oleObj name="公式" r:id="rId8" imgW="114300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776663"/>
                        <a:ext cx="28956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8" name="Text Box 14"/>
          <p:cNvSpPr txBox="1">
            <a:spLocks noChangeArrowheads="1"/>
          </p:cNvSpPr>
          <p:nvPr/>
        </p:nvSpPr>
        <p:spPr bwMode="auto">
          <a:xfrm>
            <a:off x="609600" y="2667000"/>
            <a:ext cx="6477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Char char="§"/>
            </a:pPr>
            <a:r>
              <a:rPr lang="en-US" altLang="zh-CN" sz="2400"/>
              <a:t>   </a:t>
            </a:r>
            <a:r>
              <a:rPr lang="zh-CN" altLang="en-US" sz="2400"/>
              <a:t>解：</a:t>
            </a:r>
          </a:p>
          <a:p>
            <a:pPr eaLnBrk="1" hangingPunct="1">
              <a:lnSpc>
                <a:spcPct val="100000"/>
              </a:lnSpc>
              <a:spcBef>
                <a:spcPct val="50000"/>
              </a:spcBef>
              <a:buClr>
                <a:srgbClr val="0000FF"/>
              </a:buClr>
              <a:buFont typeface="Wingdings" pitchFamily="2" charset="2"/>
              <a:buNone/>
            </a:pPr>
            <a:r>
              <a:rPr lang="zh-CN" altLang="en-US" sz="2400"/>
              <a:t>    选</a:t>
            </a:r>
          </a:p>
        </p:txBody>
      </p:sp>
      <p:graphicFrame>
        <p:nvGraphicFramePr>
          <p:cNvPr id="26629" name="Object 15"/>
          <p:cNvGraphicFramePr>
            <a:graphicFrameLocks noChangeAspect="1"/>
          </p:cNvGraphicFramePr>
          <p:nvPr/>
        </p:nvGraphicFramePr>
        <p:xfrm>
          <a:off x="1524000" y="3200400"/>
          <a:ext cx="3429000" cy="487363"/>
        </p:xfrm>
        <a:graphic>
          <a:graphicData uri="http://schemas.openxmlformats.org/presentationml/2006/ole">
            <mc:AlternateContent xmlns:mc="http://schemas.openxmlformats.org/markup-compatibility/2006">
              <mc:Choice xmlns:v="urn:schemas-microsoft-com:vml" Requires="v">
                <p:oleObj spid="_x0000_s60827" name="公式" r:id="rId10" imgW="1358640" imgH="190440" progId="Equation.3">
                  <p:embed/>
                </p:oleObj>
              </mc:Choice>
              <mc:Fallback>
                <p:oleObj name="公式" r:id="rId10" imgW="135864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3200400"/>
                        <a:ext cx="34290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16"/>
          <p:cNvGraphicFramePr>
            <a:graphicFrameLocks noChangeAspect="1"/>
          </p:cNvGraphicFramePr>
          <p:nvPr/>
        </p:nvGraphicFramePr>
        <p:xfrm>
          <a:off x="1744663" y="2640013"/>
          <a:ext cx="1912937" cy="477837"/>
        </p:xfrm>
        <a:graphic>
          <a:graphicData uri="http://schemas.openxmlformats.org/presentationml/2006/ole">
            <mc:AlternateContent xmlns:mc="http://schemas.openxmlformats.org/markup-compatibility/2006">
              <mc:Choice xmlns:v="urn:schemas-microsoft-com:vml" Requires="v">
                <p:oleObj spid="_x0000_s60828" name="Equation" r:id="rId12" imgW="749160" imgH="190440" progId="Equation.3">
                  <p:embed/>
                </p:oleObj>
              </mc:Choice>
              <mc:Fallback>
                <p:oleObj name="Equation" r:id="rId12" imgW="74916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4663" y="2640013"/>
                        <a:ext cx="191293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22"/>
          <p:cNvGraphicFramePr>
            <a:graphicFrameLocks noChangeAspect="1"/>
          </p:cNvGraphicFramePr>
          <p:nvPr/>
        </p:nvGraphicFramePr>
        <p:xfrm>
          <a:off x="4267200" y="2657475"/>
          <a:ext cx="3124200" cy="438150"/>
        </p:xfrm>
        <a:graphic>
          <a:graphicData uri="http://schemas.openxmlformats.org/presentationml/2006/ole">
            <mc:AlternateContent xmlns:mc="http://schemas.openxmlformats.org/markup-compatibility/2006">
              <mc:Choice xmlns:v="urn:schemas-microsoft-com:vml" Requires="v">
                <p:oleObj spid="_x0000_s60829" name="公式" r:id="rId14" imgW="1384200" imgH="190440" progId="Equation.3">
                  <p:embed/>
                </p:oleObj>
              </mc:Choice>
              <mc:Fallback>
                <p:oleObj name="公式" r:id="rId14" imgW="138420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7200" y="2657475"/>
                        <a:ext cx="31242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23"/>
          <p:cNvGraphicFramePr>
            <a:graphicFrameLocks noChangeAspect="1"/>
          </p:cNvGraphicFramePr>
          <p:nvPr/>
        </p:nvGraphicFramePr>
        <p:xfrm>
          <a:off x="5334000" y="3162300"/>
          <a:ext cx="1981200" cy="495300"/>
        </p:xfrm>
        <a:graphic>
          <a:graphicData uri="http://schemas.openxmlformats.org/presentationml/2006/ole">
            <mc:AlternateContent xmlns:mc="http://schemas.openxmlformats.org/markup-compatibility/2006">
              <mc:Choice xmlns:v="urn:schemas-microsoft-com:vml" Requires="v">
                <p:oleObj spid="_x0000_s60830" name="公式" r:id="rId16" imgW="749160" imgH="190440" progId="Equation.3">
                  <p:embed/>
                </p:oleObj>
              </mc:Choice>
              <mc:Fallback>
                <p:oleObj name="公式" r:id="rId16" imgW="749160" imgH="1904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3162300"/>
                        <a:ext cx="1981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877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 calcmode="lin" valueType="num">
                                      <p:cBhvr additive="base">
                                        <p:cTn id="7" dur="500" fill="hold"/>
                                        <p:tgtEl>
                                          <p:spTgt spid="176135"/>
                                        </p:tgtEl>
                                        <p:attrNameLst>
                                          <p:attrName>ppt_x</p:attrName>
                                        </p:attrNameLst>
                                      </p:cBhvr>
                                      <p:tavLst>
                                        <p:tav tm="0">
                                          <p:val>
                                            <p:strVal val="0-#ppt_w/2"/>
                                          </p:val>
                                        </p:tav>
                                        <p:tav tm="100000">
                                          <p:val>
                                            <p:strVal val="#ppt_x"/>
                                          </p:val>
                                        </p:tav>
                                      </p:tavLst>
                                    </p:anim>
                                    <p:anim calcmode="lin" valueType="num">
                                      <p:cBhvr additive="base">
                                        <p:cTn id="8" dur="500" fill="hold"/>
                                        <p:tgtEl>
                                          <p:spTgt spid="1761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76138"/>
                                        </p:tgtEl>
                                        <p:attrNameLst>
                                          <p:attrName>style.visibility</p:attrName>
                                        </p:attrNameLst>
                                      </p:cBhvr>
                                      <p:to>
                                        <p:strVal val="visible"/>
                                      </p:to>
                                    </p:set>
                                    <p:anim calcmode="lin" valueType="num">
                                      <p:cBhvr additive="base">
                                        <p:cTn id="12" dur="500" fill="hold"/>
                                        <p:tgtEl>
                                          <p:spTgt spid="176138"/>
                                        </p:tgtEl>
                                        <p:attrNameLst>
                                          <p:attrName>ppt_x</p:attrName>
                                        </p:attrNameLst>
                                      </p:cBhvr>
                                      <p:tavLst>
                                        <p:tav tm="0">
                                          <p:val>
                                            <p:strVal val="0-#ppt_w/2"/>
                                          </p:val>
                                        </p:tav>
                                        <p:tav tm="100000">
                                          <p:val>
                                            <p:strVal val="#ppt_x"/>
                                          </p:val>
                                        </p:tav>
                                      </p:tavLst>
                                    </p:anim>
                                    <p:anim calcmode="lin" valueType="num">
                                      <p:cBhvr additive="base">
                                        <p:cTn id="13"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4565449-44E4-4779-B7E1-77454D768A97}" type="slidenum">
              <a:rPr lang="ja-JP" altLang="en-US" b="0">
                <a:solidFill>
                  <a:srgbClr val="A50021"/>
                </a:solidFill>
                <a:ea typeface="ＭＳ Ｐゴシック" pitchFamily="34" charset="-128"/>
              </a:rPr>
              <a:pPr eaLnBrk="1" hangingPunct="1"/>
              <a:t>65</a:t>
            </a:fld>
            <a:endParaRPr lang="en-US" altLang="ja-JP" b="0">
              <a:solidFill>
                <a:srgbClr val="A50021"/>
              </a:solidFill>
              <a:ea typeface="ＭＳ Ｐゴシック" pitchFamily="34" charset="-128"/>
            </a:endParaRPr>
          </a:p>
        </p:txBody>
      </p:sp>
      <p:sp>
        <p:nvSpPr>
          <p:cNvPr id="72708" name="Rectangle 3"/>
          <p:cNvSpPr>
            <a:spLocks noGrp="1" noChangeArrowheads="1"/>
          </p:cNvSpPr>
          <p:nvPr>
            <p:ph type="body" idx="1"/>
          </p:nvPr>
        </p:nvSpPr>
        <p:spPr>
          <a:xfrm>
            <a:off x="250825" y="1000125"/>
            <a:ext cx="8642350" cy="5400675"/>
          </a:xfrm>
        </p:spPr>
        <p:txBody>
          <a:bodyPr/>
          <a:lstStyle/>
          <a:p>
            <a:pPr algn="just" eaLnBrk="1" hangingPunct="1">
              <a:lnSpc>
                <a:spcPct val="120000"/>
              </a:lnSpc>
            </a:pPr>
            <a:r>
              <a:rPr lang="zh-CN" altLang="en-US" sz="2800" dirty="0">
                <a:latin typeface="Times New Roman" pitchFamily="18" charset="0"/>
              </a:rPr>
              <a:t>对于谓词逻辑，归结式是其亲本子句的逻辑结论。 </a:t>
            </a:r>
          </a:p>
          <a:p>
            <a:pPr algn="just" eaLnBrk="1" hangingPunct="1">
              <a:lnSpc>
                <a:spcPct val="120000"/>
              </a:lnSpc>
            </a:pPr>
            <a:r>
              <a:rPr lang="zh-CN" altLang="en-US" sz="2800" dirty="0">
                <a:latin typeface="Times New Roman" pitchFamily="18" charset="0"/>
              </a:rPr>
              <a:t>对于一阶谓词逻辑，即若子句集是不可满足的，则必存在一个从该子句集到空子句的归结演绎；若从子句集存在一个到空子句的演绎，则该子句集是不可满足的。</a:t>
            </a:r>
          </a:p>
          <a:p>
            <a:pPr algn="just" eaLnBrk="1" hangingPunct="1">
              <a:lnSpc>
                <a:spcPct val="120000"/>
              </a:lnSpc>
            </a:pPr>
            <a:r>
              <a:rPr lang="zh-CN" altLang="en-US" sz="2800" dirty="0">
                <a:latin typeface="Times New Roman" pitchFamily="18" charset="0"/>
              </a:rPr>
              <a:t>如果没有归结出空子句，则既不能说 </a:t>
            </a:r>
            <a:r>
              <a:rPr lang="en-US" altLang="zh-CN" sz="2800" i="1" dirty="0">
                <a:latin typeface="Times New Roman" pitchFamily="18" charset="0"/>
              </a:rPr>
              <a:t>S </a:t>
            </a:r>
            <a:r>
              <a:rPr lang="zh-CN" altLang="en-US" sz="2800" dirty="0">
                <a:latin typeface="Times New Roman" pitchFamily="18" charset="0"/>
              </a:rPr>
              <a:t>不可满足，也不能说 </a:t>
            </a:r>
            <a:r>
              <a:rPr lang="en-US" altLang="zh-CN" sz="2800" i="1" dirty="0">
                <a:latin typeface="Times New Roman" pitchFamily="18" charset="0"/>
              </a:rPr>
              <a:t>S </a:t>
            </a:r>
            <a:r>
              <a:rPr lang="zh-CN" altLang="en-US" sz="2800" dirty="0">
                <a:latin typeface="Times New Roman" pitchFamily="18" charset="0"/>
              </a:rPr>
              <a:t>是可满足的。</a:t>
            </a:r>
            <a:r>
              <a:rPr lang="zh-CN" altLang="en-US" dirty="0"/>
              <a:t>  </a:t>
            </a:r>
          </a:p>
        </p:txBody>
      </p:sp>
      <p:sp>
        <p:nvSpPr>
          <p:cNvPr id="6" name="Rectangle 2"/>
          <p:cNvSpPr>
            <a:spLocks noGrp="1" noChangeArrowheads="1"/>
          </p:cNvSpPr>
          <p:nvPr>
            <p:ph type="title"/>
          </p:nvPr>
        </p:nvSpPr>
        <p:spPr>
          <a:xfrm>
            <a:off x="0" y="0"/>
            <a:ext cx="9144000" cy="765175"/>
          </a:xfrm>
        </p:spPr>
        <p:txBody>
          <a:bodyPr/>
          <a:lstStyle/>
          <a:p>
            <a:pPr eaLnBrk="1" hangingPunct="1"/>
            <a:r>
              <a:rPr lang="en-US" altLang="zh-CN" sz="3600" b="0" dirty="0">
                <a:latin typeface="Times New Roman" pitchFamily="18" charset="0"/>
                <a:ea typeface="黑体" pitchFamily="2" charset="-122"/>
              </a:rPr>
              <a:t>3.5  </a:t>
            </a:r>
            <a:r>
              <a:rPr lang="zh-CN" altLang="en-US" sz="3600" b="0" dirty="0">
                <a:latin typeface="Times New Roman" pitchFamily="18" charset="0"/>
                <a:ea typeface="黑体" pitchFamily="2" charset="-122"/>
              </a:rPr>
              <a:t>鲁宾逊归结原理</a:t>
            </a:r>
          </a:p>
        </p:txBody>
      </p:sp>
    </p:spTree>
    <p:extLst>
      <p:ext uri="{BB962C8B-B14F-4D97-AF65-F5344CB8AC3E}">
        <p14:creationId xmlns:p14="http://schemas.microsoft.com/office/powerpoint/2010/main" val="3466564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C00F0FA3-8137-423B-B23E-867AC348A700}" type="slidenum">
              <a:rPr lang="ja-JP" altLang="en-US" b="0">
                <a:solidFill>
                  <a:srgbClr val="A50021"/>
                </a:solidFill>
                <a:ea typeface="ＭＳ Ｐゴシック" pitchFamily="34" charset="-128"/>
              </a:rPr>
              <a:pPr eaLnBrk="1" hangingPunct="1"/>
              <a:t>66</a:t>
            </a:fld>
            <a:endParaRPr lang="en-US" altLang="ja-JP" b="0">
              <a:solidFill>
                <a:srgbClr val="A50021"/>
              </a:solidFill>
              <a:ea typeface="ＭＳ Ｐゴシック" pitchFamily="34" charset="-128"/>
            </a:endParaRPr>
          </a:p>
        </p:txBody>
      </p:sp>
      <p:grpSp>
        <p:nvGrpSpPr>
          <p:cNvPr id="73731" name="Group 2"/>
          <p:cNvGrpSpPr>
            <a:grpSpLocks/>
          </p:cNvGrpSpPr>
          <p:nvPr/>
        </p:nvGrpSpPr>
        <p:grpSpPr bwMode="auto">
          <a:xfrm>
            <a:off x="457200" y="1981200"/>
            <a:ext cx="8001000" cy="3429000"/>
            <a:chOff x="576" y="1488"/>
            <a:chExt cx="4512" cy="2160"/>
          </a:xfrm>
        </p:grpSpPr>
        <p:sp>
          <p:nvSpPr>
            <p:cNvPr id="73734"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35"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73732" name="Rectangle 5"/>
          <p:cNvSpPr>
            <a:spLocks noGrp="1" noChangeArrowheads="1"/>
          </p:cNvSpPr>
          <p:nvPr>
            <p:ph type="title"/>
          </p:nvPr>
        </p:nvSpPr>
        <p:spPr>
          <a:xfrm>
            <a:off x="457200" y="-2286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73733"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pPr>
            <a:r>
              <a:rPr lang="en-US" altLang="zh-CN" sz="2800" b="1">
                <a:latin typeface="Times New Roman" pitchFamily="18" charset="0"/>
              </a:rPr>
              <a:t>3.2  </a:t>
            </a:r>
            <a:r>
              <a:rPr lang="zh-CN" altLang="en-US" sz="2800" b="1">
                <a:latin typeface="Times New Roman" pitchFamily="18" charset="0"/>
              </a:rPr>
              <a:t>自然演绎推理</a:t>
            </a:r>
          </a:p>
          <a:p>
            <a:pPr eaLnBrk="1" hangingPunct="1">
              <a:lnSpc>
                <a:spcPct val="120000"/>
              </a:lnSpc>
            </a:pPr>
            <a:r>
              <a:rPr lang="en-US" altLang="zh-CN" sz="2800" b="1">
                <a:latin typeface="Times New Roman" pitchFamily="18" charset="0"/>
              </a:rPr>
              <a:t>3.3  </a:t>
            </a:r>
            <a:r>
              <a:rPr lang="zh-CN" altLang="en-US" sz="2800" b="1">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latin typeface="Times New Roman" pitchFamily="18" charset="0"/>
              </a:rPr>
              <a:t>3.5  </a:t>
            </a:r>
            <a:r>
              <a:rPr lang="zh-CN" altLang="en-US" sz="2800" b="1">
                <a:latin typeface="Times New Roman" pitchFamily="18" charset="0"/>
              </a:rPr>
              <a:t>鲁宾逊归结原理</a:t>
            </a:r>
          </a:p>
          <a:p>
            <a:pPr eaLnBrk="1" hangingPunct="1">
              <a:lnSpc>
                <a:spcPct val="120000"/>
              </a:lnSpc>
            </a:pPr>
            <a:r>
              <a:rPr lang="en-US" altLang="zh-CN" sz="2800" b="1">
                <a:solidFill>
                  <a:srgbClr val="0000FF"/>
                </a:solidFill>
                <a:latin typeface="Times New Roman" pitchFamily="18" charset="0"/>
              </a:rPr>
              <a:t>3.6  </a:t>
            </a:r>
            <a:r>
              <a:rPr lang="zh-CN" altLang="en-US" sz="2800" b="1">
                <a:solidFill>
                  <a:srgbClr val="0000FF"/>
                </a:solidFill>
                <a:latin typeface="Times New Roman" pitchFamily="18" charset="0"/>
              </a:rPr>
              <a:t>归结反演</a:t>
            </a:r>
          </a:p>
          <a:p>
            <a:pPr eaLnBrk="1" hangingPunct="1">
              <a:lnSpc>
                <a:spcPct val="120000"/>
              </a:lnSpc>
            </a:pPr>
            <a:r>
              <a:rPr lang="en-US" altLang="zh-CN" sz="2800" b="1">
                <a:latin typeface="Times New Roman" pitchFamily="18" charset="0"/>
              </a:rPr>
              <a:t>3.7  </a:t>
            </a:r>
            <a:r>
              <a:rPr lang="zh-CN" altLang="en-US" sz="2800" b="1">
                <a:latin typeface="Times New Roman" pitchFamily="18" charset="0"/>
              </a:rPr>
              <a:t>应用归结反演求解问题 </a:t>
            </a:r>
          </a:p>
        </p:txBody>
      </p:sp>
    </p:spTree>
    <p:extLst>
      <p:ext uri="{BB962C8B-B14F-4D97-AF65-F5344CB8AC3E}">
        <p14:creationId xmlns:p14="http://schemas.microsoft.com/office/powerpoint/2010/main" val="419893991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955C0FA9-DECA-4DBE-8984-A14FE1561749}" type="slidenum">
              <a:rPr lang="ja-JP" altLang="en-US" b="0">
                <a:solidFill>
                  <a:srgbClr val="A50021"/>
                </a:solidFill>
                <a:ea typeface="ＭＳ Ｐゴシック" pitchFamily="34" charset="-128"/>
              </a:rPr>
              <a:pPr eaLnBrk="1" hangingPunct="1"/>
              <a:t>67</a:t>
            </a:fld>
            <a:endParaRPr lang="en-US" altLang="ja-JP" b="0">
              <a:solidFill>
                <a:srgbClr val="A50021"/>
              </a:solidFill>
              <a:ea typeface="ＭＳ Ｐゴシック" pitchFamily="34" charset="-128"/>
            </a:endParaRPr>
          </a:p>
        </p:txBody>
      </p:sp>
      <p:sp>
        <p:nvSpPr>
          <p:cNvPr id="27652" name="Rectangle 19"/>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3.6  </a:t>
            </a:r>
            <a:r>
              <a:rPr lang="zh-CN" altLang="en-US" sz="3600" b="0">
                <a:solidFill>
                  <a:schemeClr val="bg1"/>
                </a:solidFill>
                <a:latin typeface="Times New Roman" pitchFamily="18" charset="0"/>
                <a:ea typeface="黑体" pitchFamily="2" charset="-122"/>
              </a:rPr>
              <a:t>归结反演</a:t>
            </a:r>
          </a:p>
        </p:txBody>
      </p:sp>
      <p:sp>
        <p:nvSpPr>
          <p:cNvPr id="27653" name="Rectangle 20"/>
          <p:cNvSpPr>
            <a:spLocks noChangeArrowheads="1"/>
          </p:cNvSpPr>
          <p:nvPr/>
        </p:nvSpPr>
        <p:spPr bwMode="auto">
          <a:xfrm>
            <a:off x="76200" y="1000125"/>
            <a:ext cx="8991600" cy="5400675"/>
          </a:xfrm>
          <a:prstGeom prst="rect">
            <a:avLst/>
          </a:prstGeom>
          <a:gradFill rotWithShape="1">
            <a:gsLst>
              <a:gs pos="0">
                <a:srgbClr val="00FFFF"/>
              </a:gs>
              <a:gs pos="100000">
                <a:schemeClr val="bg1"/>
              </a:gs>
            </a:gsLst>
            <a:path path="shape">
              <a:fillToRect l="50000" t="50000" r="50000" b="50000"/>
            </a:path>
          </a:gradFill>
          <a:ln w="9525">
            <a:solidFill>
              <a:srgbClr val="808080"/>
            </a:solidFill>
            <a:miter lim="800000"/>
            <a:headEnd/>
            <a:tailEnd/>
          </a:ln>
        </p:spPr>
        <p:txBody>
          <a:bodyPr/>
          <a:lstStyle>
            <a:lvl1pPr marL="495300" indent="-4953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40000"/>
              </a:spcBef>
              <a:buClr>
                <a:schemeClr val="accent2"/>
              </a:buClr>
              <a:buFont typeface="Wingdings" pitchFamily="2" charset="2"/>
              <a:buBlip>
                <a:blip r:embed="rId3"/>
              </a:buBlip>
            </a:pPr>
            <a:r>
              <a:rPr lang="zh-CN" altLang="en-US" sz="2600" b="0" dirty="0"/>
              <a:t>应用归结原理证明定理的过程称为归结反演。</a:t>
            </a:r>
          </a:p>
          <a:p>
            <a:pPr eaLnBrk="1" hangingPunct="1">
              <a:spcBef>
                <a:spcPct val="40000"/>
              </a:spcBef>
              <a:buClr>
                <a:schemeClr val="accent2"/>
              </a:buClr>
              <a:buFont typeface="Wingdings" pitchFamily="2" charset="2"/>
              <a:buBlip>
                <a:blip r:embed="rId3"/>
              </a:buBlip>
            </a:pPr>
            <a:r>
              <a:rPr lang="zh-CN" altLang="en-US" sz="2600" b="0" dirty="0"/>
              <a:t>用归结反演证明的步骤是：</a:t>
            </a:r>
          </a:p>
          <a:p>
            <a:pPr eaLnBrk="1" hangingPunct="1">
              <a:spcBef>
                <a:spcPct val="40000"/>
              </a:spcBef>
              <a:buClr>
                <a:schemeClr val="accent2"/>
              </a:buClr>
              <a:buFont typeface="Wingdings" pitchFamily="2" charset="2"/>
              <a:buNone/>
            </a:pPr>
            <a:r>
              <a:rPr lang="zh-CN" altLang="en-US" sz="2600" b="0" dirty="0">
                <a:latin typeface="Times New Roman" pitchFamily="18" charset="0"/>
              </a:rPr>
              <a:t>（</a:t>
            </a:r>
            <a:r>
              <a:rPr lang="en-US" altLang="zh-CN" sz="2600" b="0" dirty="0">
                <a:latin typeface="Times New Roman" pitchFamily="18" charset="0"/>
              </a:rPr>
              <a:t>1</a:t>
            </a:r>
            <a:r>
              <a:rPr lang="zh-CN" altLang="en-US" sz="2600" b="0" dirty="0">
                <a:latin typeface="Times New Roman" pitchFamily="18" charset="0"/>
              </a:rPr>
              <a:t>）将已知前提表示为谓词公式</a:t>
            </a:r>
            <a:r>
              <a:rPr lang="en-US" altLang="zh-CN" sz="2600" b="0" i="1" dirty="0">
                <a:latin typeface="Times New Roman" pitchFamily="18" charset="0"/>
              </a:rPr>
              <a:t>F</a:t>
            </a:r>
            <a:r>
              <a:rPr lang="zh-CN" altLang="en-US" sz="2600" b="0" dirty="0">
                <a:latin typeface="Times New Roman" pitchFamily="18" charset="0"/>
              </a:rPr>
              <a:t>。</a:t>
            </a:r>
          </a:p>
          <a:p>
            <a:pPr eaLnBrk="1" hangingPunct="1">
              <a:spcBef>
                <a:spcPct val="40000"/>
              </a:spcBef>
              <a:buClr>
                <a:schemeClr val="accent2"/>
              </a:buClr>
              <a:buFont typeface="Wingdings" pitchFamily="2" charset="2"/>
              <a:buNone/>
            </a:pPr>
            <a:r>
              <a:rPr lang="zh-CN" altLang="en-US" sz="2600" b="0" dirty="0">
                <a:latin typeface="Times New Roman" pitchFamily="18" charset="0"/>
              </a:rPr>
              <a:t>（</a:t>
            </a:r>
            <a:r>
              <a:rPr lang="en-US" altLang="zh-CN" sz="2600" b="0" dirty="0">
                <a:latin typeface="Times New Roman" pitchFamily="18" charset="0"/>
              </a:rPr>
              <a:t>2</a:t>
            </a:r>
            <a:r>
              <a:rPr lang="zh-CN" altLang="en-US" sz="2600" b="0" dirty="0">
                <a:latin typeface="Times New Roman" pitchFamily="18" charset="0"/>
              </a:rPr>
              <a:t>）将待证明的结论表示为谓词公式</a:t>
            </a:r>
            <a:r>
              <a:rPr lang="en-US" altLang="zh-CN" sz="2600" b="0" i="1" dirty="0">
                <a:latin typeface="Times New Roman" pitchFamily="18" charset="0"/>
              </a:rPr>
              <a:t>Q</a:t>
            </a:r>
            <a:r>
              <a:rPr lang="zh-CN" altLang="en-US" sz="2600" b="0" dirty="0">
                <a:latin typeface="Times New Roman" pitchFamily="18" charset="0"/>
              </a:rPr>
              <a:t>，并否定得到</a:t>
            </a:r>
            <a:r>
              <a:rPr lang="en-US" altLang="zh-CN" sz="2600" b="0" dirty="0">
                <a:latin typeface="Times New Roman" pitchFamily="18" charset="0"/>
              </a:rPr>
              <a:t>﹁ </a:t>
            </a:r>
            <a:r>
              <a:rPr lang="en-US" altLang="zh-CN" sz="2600" b="0" i="1" dirty="0">
                <a:latin typeface="Times New Roman" pitchFamily="18" charset="0"/>
              </a:rPr>
              <a:t>Q</a:t>
            </a:r>
            <a:r>
              <a:rPr lang="en-US" altLang="zh-CN" sz="2600" b="0" i="1" dirty="0">
                <a:solidFill>
                  <a:schemeClr val="accent2"/>
                </a:solidFill>
                <a:latin typeface="Times New Roman" pitchFamily="18" charset="0"/>
              </a:rPr>
              <a:t> </a:t>
            </a:r>
            <a:r>
              <a:rPr lang="zh-CN" altLang="en-US" sz="2600" b="0" dirty="0">
                <a:latin typeface="Times New Roman" pitchFamily="18" charset="0"/>
              </a:rPr>
              <a:t>。</a:t>
            </a:r>
          </a:p>
          <a:p>
            <a:pPr eaLnBrk="1" hangingPunct="1">
              <a:spcBef>
                <a:spcPct val="40000"/>
              </a:spcBef>
              <a:buClr>
                <a:schemeClr val="accent2"/>
              </a:buClr>
              <a:buFont typeface="Wingdings" pitchFamily="2" charset="2"/>
              <a:buNone/>
            </a:pPr>
            <a:r>
              <a:rPr lang="zh-CN" altLang="en-US" sz="2600" b="0" dirty="0">
                <a:latin typeface="Times New Roman" pitchFamily="18" charset="0"/>
              </a:rPr>
              <a:t>（</a:t>
            </a:r>
            <a:r>
              <a:rPr lang="en-US" altLang="zh-CN" sz="2600" b="0" dirty="0">
                <a:latin typeface="Times New Roman" pitchFamily="18" charset="0"/>
              </a:rPr>
              <a:t>3</a:t>
            </a:r>
            <a:r>
              <a:rPr lang="zh-CN" altLang="en-US" sz="2600" b="0" dirty="0">
                <a:latin typeface="Times New Roman" pitchFamily="18" charset="0"/>
              </a:rPr>
              <a:t>）把谓词公式集</a:t>
            </a:r>
            <a:r>
              <a:rPr lang="en-US" altLang="zh-CN" sz="2600" b="0" dirty="0">
                <a:latin typeface="Times New Roman" pitchFamily="18" charset="0"/>
              </a:rPr>
              <a:t>{</a:t>
            </a:r>
            <a:r>
              <a:rPr lang="en-US" altLang="zh-CN" sz="2600" b="0" i="1" dirty="0">
                <a:latin typeface="Times New Roman" pitchFamily="18" charset="0"/>
              </a:rPr>
              <a:t>F</a:t>
            </a:r>
            <a:r>
              <a:rPr lang="zh-CN" altLang="en-US" sz="2600" b="0" dirty="0">
                <a:latin typeface="Times New Roman" pitchFamily="18" charset="0"/>
              </a:rPr>
              <a:t>，   </a:t>
            </a:r>
            <a:r>
              <a:rPr lang="en-US" altLang="zh-CN" sz="2600" b="0" i="1" dirty="0">
                <a:latin typeface="Times New Roman" pitchFamily="18" charset="0"/>
              </a:rPr>
              <a:t>Q</a:t>
            </a:r>
            <a:r>
              <a:rPr lang="en-US" altLang="zh-CN" sz="2600" b="0" dirty="0">
                <a:latin typeface="Times New Roman" pitchFamily="18" charset="0"/>
              </a:rPr>
              <a:t>} </a:t>
            </a:r>
            <a:r>
              <a:rPr lang="zh-CN" altLang="en-US" sz="2600" b="0" dirty="0">
                <a:latin typeface="Times New Roman" pitchFamily="18" charset="0"/>
              </a:rPr>
              <a:t>化为子句集</a:t>
            </a:r>
            <a:r>
              <a:rPr lang="en-US" altLang="zh-CN" sz="2600" b="0" i="1" dirty="0">
                <a:latin typeface="Times New Roman" pitchFamily="18" charset="0"/>
              </a:rPr>
              <a:t>S</a:t>
            </a:r>
            <a:r>
              <a:rPr lang="zh-CN" altLang="en-US" sz="2600" b="0" dirty="0">
                <a:latin typeface="Times New Roman" pitchFamily="18" charset="0"/>
              </a:rPr>
              <a:t>。</a:t>
            </a:r>
          </a:p>
          <a:p>
            <a:pPr eaLnBrk="1" hangingPunct="1">
              <a:spcBef>
                <a:spcPct val="40000"/>
              </a:spcBef>
              <a:buClr>
                <a:schemeClr val="accent2"/>
              </a:buClr>
              <a:buFont typeface="Wingdings" pitchFamily="2" charset="2"/>
              <a:buNone/>
            </a:pPr>
            <a:r>
              <a:rPr lang="zh-CN" altLang="en-US" sz="2600" b="0" dirty="0">
                <a:latin typeface="Times New Roman" pitchFamily="18" charset="0"/>
              </a:rPr>
              <a:t>（</a:t>
            </a:r>
            <a:r>
              <a:rPr lang="en-US" altLang="zh-CN" sz="2600" b="0" dirty="0">
                <a:latin typeface="Times New Roman" pitchFamily="18" charset="0"/>
              </a:rPr>
              <a:t>4</a:t>
            </a:r>
            <a:r>
              <a:rPr lang="zh-CN" altLang="en-US" sz="2600" b="0" dirty="0">
                <a:latin typeface="Times New Roman" pitchFamily="18" charset="0"/>
              </a:rPr>
              <a:t>）应用归结原理对子句集</a:t>
            </a:r>
            <a:r>
              <a:rPr lang="en-US" altLang="zh-CN" sz="2600" b="0" i="1" dirty="0">
                <a:latin typeface="Times New Roman" pitchFamily="18" charset="0"/>
              </a:rPr>
              <a:t>S</a:t>
            </a:r>
            <a:r>
              <a:rPr lang="zh-CN" altLang="en-US" sz="2600" b="0" dirty="0">
                <a:latin typeface="Times New Roman" pitchFamily="18" charset="0"/>
              </a:rPr>
              <a:t>中的子句进行归结，并把每次   </a:t>
            </a:r>
          </a:p>
          <a:p>
            <a:pPr eaLnBrk="1" hangingPunct="1">
              <a:spcBef>
                <a:spcPct val="40000"/>
              </a:spcBef>
              <a:buClr>
                <a:schemeClr val="accent2"/>
              </a:buClr>
              <a:buFont typeface="Wingdings" pitchFamily="2" charset="2"/>
              <a:buNone/>
            </a:pPr>
            <a:r>
              <a:rPr lang="zh-CN" altLang="en-US" sz="2600" b="0" dirty="0">
                <a:latin typeface="Times New Roman" pitchFamily="18" charset="0"/>
              </a:rPr>
              <a:t>          归结得到的归结式都并入到</a:t>
            </a:r>
            <a:r>
              <a:rPr lang="en-US" altLang="zh-CN" sz="2600" b="0" i="1" dirty="0">
                <a:latin typeface="Times New Roman" pitchFamily="18" charset="0"/>
              </a:rPr>
              <a:t>S</a:t>
            </a:r>
            <a:r>
              <a:rPr lang="zh-CN" altLang="en-US" sz="2600" b="0" dirty="0">
                <a:latin typeface="Times New Roman" pitchFamily="18" charset="0"/>
              </a:rPr>
              <a:t>中。如此反复进行，若出 </a:t>
            </a:r>
          </a:p>
          <a:p>
            <a:pPr eaLnBrk="1" hangingPunct="1">
              <a:spcBef>
                <a:spcPct val="40000"/>
              </a:spcBef>
              <a:buClr>
                <a:schemeClr val="accent2"/>
              </a:buClr>
              <a:buFont typeface="Wingdings" pitchFamily="2" charset="2"/>
              <a:buNone/>
            </a:pPr>
            <a:r>
              <a:rPr lang="zh-CN" altLang="en-US" sz="2600" b="0" dirty="0">
                <a:latin typeface="Times New Roman" pitchFamily="18" charset="0"/>
              </a:rPr>
              <a:t>          现了空子句，则停止归结，此时就证明了</a:t>
            </a:r>
            <a:r>
              <a:rPr lang="en-US" altLang="zh-CN" sz="2600" b="0" i="1" dirty="0">
                <a:latin typeface="Times New Roman" pitchFamily="18" charset="0"/>
              </a:rPr>
              <a:t>Q</a:t>
            </a:r>
            <a:r>
              <a:rPr lang="zh-CN" altLang="en-US" sz="2600" b="0" dirty="0">
                <a:latin typeface="Times New Roman" pitchFamily="18" charset="0"/>
              </a:rPr>
              <a:t>为真。</a:t>
            </a:r>
          </a:p>
        </p:txBody>
      </p:sp>
      <p:graphicFrame>
        <p:nvGraphicFramePr>
          <p:cNvPr id="27650" name="Object 21"/>
          <p:cNvGraphicFramePr>
            <a:graphicFrameLocks noChangeAspect="1"/>
          </p:cNvGraphicFramePr>
          <p:nvPr>
            <p:extLst>
              <p:ext uri="{D42A27DB-BD31-4B8C-83A1-F6EECF244321}">
                <p14:modId xmlns:p14="http://schemas.microsoft.com/office/powerpoint/2010/main" val="1724478959"/>
              </p:ext>
            </p:extLst>
          </p:nvPr>
        </p:nvGraphicFramePr>
        <p:xfrm>
          <a:off x="3505200" y="3352800"/>
          <a:ext cx="457200" cy="290513"/>
        </p:xfrm>
        <a:graphic>
          <a:graphicData uri="http://schemas.openxmlformats.org/presentationml/2006/ole">
            <mc:AlternateContent xmlns:mc="http://schemas.openxmlformats.org/markup-compatibility/2006">
              <mc:Choice xmlns:v="urn:schemas-microsoft-com:vml" Requires="v">
                <p:oleObj spid="_x0000_s61500" name="公式" r:id="rId4" imgW="139680" imgH="88560" progId="Equation.3">
                  <p:embed/>
                </p:oleObj>
              </mc:Choice>
              <mc:Fallback>
                <p:oleObj name="公式" r:id="rId4" imgW="139680" imgH="88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352800"/>
                        <a:ext cx="4572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6773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D1DA00C-BB4C-4D91-8283-50C94CCDD9A3}" type="slidenum">
              <a:rPr lang="ja-JP" altLang="en-US" b="0">
                <a:solidFill>
                  <a:srgbClr val="A50021"/>
                </a:solidFill>
                <a:ea typeface="ＭＳ Ｐゴシック" pitchFamily="34" charset="-128"/>
              </a:rPr>
              <a:pPr eaLnBrk="1" hangingPunct="1"/>
              <a:t>68</a:t>
            </a:fld>
            <a:endParaRPr lang="en-US" altLang="ja-JP" b="0">
              <a:solidFill>
                <a:srgbClr val="A50021"/>
              </a:solidFill>
              <a:ea typeface="ＭＳ Ｐゴシック" pitchFamily="34" charset="-128"/>
            </a:endParaRPr>
          </a:p>
        </p:txBody>
      </p:sp>
      <p:sp>
        <p:nvSpPr>
          <p:cNvPr id="74755"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3.6  </a:t>
            </a:r>
            <a:r>
              <a:rPr lang="zh-CN" altLang="en-US" sz="3600" b="0" dirty="0">
                <a:latin typeface="Times New Roman" pitchFamily="18" charset="0"/>
                <a:ea typeface="黑体" pitchFamily="2" charset="-122"/>
              </a:rPr>
              <a:t>归结反演</a:t>
            </a:r>
          </a:p>
        </p:txBody>
      </p:sp>
      <p:sp>
        <p:nvSpPr>
          <p:cNvPr id="74756" name="Rectangle 4"/>
          <p:cNvSpPr>
            <a:spLocks noGrp="1" noChangeArrowheads="1"/>
          </p:cNvSpPr>
          <p:nvPr>
            <p:ph type="body" idx="1"/>
          </p:nvPr>
        </p:nvSpPr>
        <p:spPr>
          <a:xfrm>
            <a:off x="250825" y="1060450"/>
            <a:ext cx="8642350" cy="3587750"/>
          </a:xfrm>
          <a:gradFill rotWithShape="1">
            <a:gsLst>
              <a:gs pos="0">
                <a:srgbClr val="00FFFF"/>
              </a:gs>
              <a:gs pos="100000">
                <a:schemeClr val="bg1"/>
              </a:gs>
            </a:gsLst>
            <a:path path="shape">
              <a:fillToRect l="50000" t="50000" r="50000" b="50000"/>
            </a:path>
          </a:gradFill>
          <a:ln>
            <a:solidFill>
              <a:srgbClr val="808080"/>
            </a:solidFill>
            <a:miter lim="800000"/>
            <a:headEnd/>
            <a:tailEnd/>
          </a:ln>
        </p:spPr>
        <p:txBody>
          <a:bodyPr/>
          <a:lstStyle/>
          <a:p>
            <a:pPr marL="0" indent="0" algn="just" eaLnBrk="1" hangingPunct="1"/>
            <a:r>
              <a:rPr lang="en-US" altLang="zh-CN" sz="2700" dirty="0">
                <a:latin typeface="宋体" pitchFamily="2" charset="-122"/>
              </a:rPr>
              <a:t> </a:t>
            </a:r>
            <a:r>
              <a:rPr lang="zh-CN" altLang="en-US" sz="2700" dirty="0">
                <a:latin typeface="Times New Roman" pitchFamily="18" charset="0"/>
              </a:rPr>
              <a:t>例</a:t>
            </a:r>
            <a:r>
              <a:rPr lang="en-US" altLang="zh-CN" sz="2700" dirty="0">
                <a:latin typeface="Times New Roman" pitchFamily="18" charset="0"/>
              </a:rPr>
              <a:t>12  </a:t>
            </a:r>
            <a:r>
              <a:rPr lang="zh-CN" altLang="en-US" sz="2700" dirty="0">
                <a:latin typeface="Times New Roman" pitchFamily="18" charset="0"/>
              </a:rPr>
              <a:t>某公司招聘工作人员，</a:t>
            </a:r>
            <a:r>
              <a:rPr lang="en-US" altLang="zh-CN" sz="2700" i="1" dirty="0">
                <a:latin typeface="Times New Roman" pitchFamily="18" charset="0"/>
              </a:rPr>
              <a:t>A</a:t>
            </a:r>
            <a:r>
              <a:rPr lang="zh-CN" altLang="en-US" sz="2700" i="1" dirty="0">
                <a:latin typeface="Times New Roman" pitchFamily="18" charset="0"/>
              </a:rPr>
              <a:t>，</a:t>
            </a:r>
            <a:r>
              <a:rPr lang="en-US" altLang="zh-CN" sz="2700" i="1" dirty="0">
                <a:latin typeface="Times New Roman" pitchFamily="18" charset="0"/>
              </a:rPr>
              <a:t>B </a:t>
            </a:r>
            <a:r>
              <a:rPr lang="zh-CN" altLang="en-US" sz="2700" i="1" dirty="0">
                <a:latin typeface="Times New Roman" pitchFamily="18" charset="0"/>
              </a:rPr>
              <a:t>，</a:t>
            </a:r>
            <a:r>
              <a:rPr lang="en-US" altLang="zh-CN" sz="2700" i="1" dirty="0">
                <a:latin typeface="Times New Roman" pitchFamily="18" charset="0"/>
              </a:rPr>
              <a:t>C </a:t>
            </a:r>
            <a:r>
              <a:rPr lang="zh-CN" altLang="en-US" sz="2700" dirty="0">
                <a:latin typeface="Times New Roman" pitchFamily="18" charset="0"/>
              </a:rPr>
              <a:t>三人应试，经面试后公司表示如下想法：</a:t>
            </a:r>
          </a:p>
          <a:p>
            <a:pPr marL="0" indent="0" algn="just" eaLnBrk="1" hangingPunct="1">
              <a:buFont typeface="Wingdings" pitchFamily="2" charset="2"/>
              <a:buNone/>
            </a:pPr>
            <a:r>
              <a:rPr lang="zh-CN" altLang="en-US" sz="2700" dirty="0">
                <a:latin typeface="Times New Roman" pitchFamily="18" charset="0"/>
              </a:rPr>
              <a:t>（</a:t>
            </a:r>
            <a:r>
              <a:rPr lang="en-US" altLang="zh-CN" sz="2700" dirty="0">
                <a:latin typeface="Times New Roman" pitchFamily="18" charset="0"/>
              </a:rPr>
              <a:t>1</a:t>
            </a:r>
            <a:r>
              <a:rPr lang="zh-CN" altLang="en-US" sz="2700" dirty="0">
                <a:latin typeface="Times New Roman" pitchFamily="18" charset="0"/>
              </a:rPr>
              <a:t>）</a:t>
            </a:r>
            <a:r>
              <a:rPr lang="zh-CN" altLang="en-US" sz="2700" dirty="0">
                <a:latin typeface="Times New Roman" pitchFamily="18" charset="0"/>
                <a:cs typeface="Times New Roman" pitchFamily="18" charset="0"/>
              </a:rPr>
              <a:t> </a:t>
            </a:r>
            <a:r>
              <a:rPr lang="zh-CN" altLang="en-US" sz="2700" dirty="0">
                <a:latin typeface="Times New Roman" pitchFamily="18" charset="0"/>
              </a:rPr>
              <a:t>三人中至少录取一人。</a:t>
            </a:r>
          </a:p>
          <a:p>
            <a:pPr marL="0" indent="0" algn="just" eaLnBrk="1" hangingPunct="1">
              <a:buFont typeface="Wingdings" pitchFamily="2" charset="2"/>
              <a:buNone/>
            </a:pPr>
            <a:r>
              <a:rPr lang="zh-CN" altLang="en-US" sz="2700" dirty="0">
                <a:latin typeface="Times New Roman" pitchFamily="18" charset="0"/>
              </a:rPr>
              <a:t>（</a:t>
            </a:r>
            <a:r>
              <a:rPr lang="en-US" altLang="zh-CN" sz="2700" dirty="0">
                <a:latin typeface="Times New Roman" pitchFamily="18" charset="0"/>
              </a:rPr>
              <a:t>2</a:t>
            </a:r>
            <a:r>
              <a:rPr lang="zh-CN" altLang="en-US" sz="2700" dirty="0">
                <a:latin typeface="Times New Roman" pitchFamily="18" charset="0"/>
              </a:rPr>
              <a:t>）</a:t>
            </a:r>
            <a:r>
              <a:rPr lang="zh-CN" altLang="en-US" sz="2700" dirty="0">
                <a:latin typeface="Times New Roman" pitchFamily="18" charset="0"/>
                <a:cs typeface="Times New Roman" pitchFamily="18" charset="0"/>
              </a:rPr>
              <a:t> </a:t>
            </a:r>
            <a:r>
              <a:rPr lang="zh-CN" altLang="en-US" sz="2700" dirty="0">
                <a:latin typeface="Times New Roman" pitchFamily="18" charset="0"/>
              </a:rPr>
              <a:t>如果录取 </a:t>
            </a:r>
            <a:r>
              <a:rPr lang="en-US" altLang="zh-CN" sz="2700" i="1" dirty="0">
                <a:latin typeface="Times New Roman" pitchFamily="18" charset="0"/>
              </a:rPr>
              <a:t>A</a:t>
            </a:r>
            <a:r>
              <a:rPr lang="en-US" altLang="zh-CN" sz="2700" dirty="0">
                <a:latin typeface="Times New Roman" pitchFamily="18" charset="0"/>
              </a:rPr>
              <a:t> </a:t>
            </a:r>
            <a:r>
              <a:rPr lang="zh-CN" altLang="en-US" sz="2700" dirty="0">
                <a:latin typeface="Times New Roman" pitchFamily="18" charset="0"/>
              </a:rPr>
              <a:t>而不录取 </a:t>
            </a:r>
            <a:r>
              <a:rPr lang="en-US" altLang="zh-CN" sz="2700" i="1" dirty="0">
                <a:latin typeface="Times New Roman" pitchFamily="18" charset="0"/>
              </a:rPr>
              <a:t>B</a:t>
            </a:r>
            <a:r>
              <a:rPr lang="en-US" altLang="zh-CN" sz="2700" dirty="0">
                <a:latin typeface="Times New Roman" pitchFamily="18" charset="0"/>
              </a:rPr>
              <a:t> </a:t>
            </a:r>
            <a:r>
              <a:rPr lang="zh-CN" altLang="en-US" sz="2700" dirty="0">
                <a:latin typeface="Times New Roman" pitchFamily="18" charset="0"/>
              </a:rPr>
              <a:t>，则一定录取 </a:t>
            </a:r>
            <a:r>
              <a:rPr lang="en-US" altLang="zh-CN" sz="2700" i="1" dirty="0">
                <a:latin typeface="Times New Roman" pitchFamily="18" charset="0"/>
              </a:rPr>
              <a:t>C</a:t>
            </a:r>
            <a:r>
              <a:rPr lang="zh-CN" altLang="en-US" sz="2700" dirty="0">
                <a:latin typeface="Times New Roman" pitchFamily="18" charset="0"/>
              </a:rPr>
              <a:t>。</a:t>
            </a:r>
          </a:p>
          <a:p>
            <a:pPr marL="0" indent="0" algn="just" eaLnBrk="1" hangingPunct="1">
              <a:buFont typeface="Wingdings" pitchFamily="2" charset="2"/>
              <a:buNone/>
            </a:pPr>
            <a:r>
              <a:rPr lang="zh-CN" altLang="en-US" sz="2700" dirty="0">
                <a:latin typeface="Times New Roman" pitchFamily="18" charset="0"/>
              </a:rPr>
              <a:t>（</a:t>
            </a:r>
            <a:r>
              <a:rPr lang="en-US" altLang="zh-CN" sz="2700" dirty="0">
                <a:latin typeface="Times New Roman" pitchFamily="18" charset="0"/>
              </a:rPr>
              <a:t>3</a:t>
            </a:r>
            <a:r>
              <a:rPr lang="zh-CN" altLang="en-US" sz="2700" dirty="0">
                <a:latin typeface="Times New Roman" pitchFamily="18" charset="0"/>
              </a:rPr>
              <a:t>） 如果录取 </a:t>
            </a:r>
            <a:r>
              <a:rPr lang="en-US" altLang="zh-CN" sz="2700" i="1" dirty="0">
                <a:latin typeface="Times New Roman" pitchFamily="18" charset="0"/>
              </a:rPr>
              <a:t>B</a:t>
            </a:r>
            <a:r>
              <a:rPr lang="en-US" altLang="zh-CN" sz="2700" dirty="0">
                <a:latin typeface="Times New Roman" pitchFamily="18" charset="0"/>
              </a:rPr>
              <a:t> </a:t>
            </a:r>
            <a:r>
              <a:rPr lang="zh-CN" altLang="en-US" sz="2700" dirty="0">
                <a:latin typeface="Times New Roman" pitchFamily="18" charset="0"/>
              </a:rPr>
              <a:t>，则一定录取 </a:t>
            </a:r>
            <a:r>
              <a:rPr lang="en-US" altLang="zh-CN" sz="2700" i="1" dirty="0">
                <a:latin typeface="Times New Roman" pitchFamily="18" charset="0"/>
              </a:rPr>
              <a:t>C</a:t>
            </a:r>
            <a:r>
              <a:rPr lang="en-US" altLang="zh-CN" sz="2700" dirty="0">
                <a:latin typeface="Times New Roman" pitchFamily="18" charset="0"/>
              </a:rPr>
              <a:t> </a:t>
            </a:r>
            <a:r>
              <a:rPr lang="zh-CN" altLang="en-US" sz="2700" dirty="0">
                <a:latin typeface="Times New Roman" pitchFamily="18" charset="0"/>
              </a:rPr>
              <a:t>。</a:t>
            </a:r>
            <a:r>
              <a:rPr lang="zh-CN" altLang="en-US" sz="2800" dirty="0">
                <a:latin typeface="Times New Roman" pitchFamily="18" charset="0"/>
              </a:rPr>
              <a:t> </a:t>
            </a:r>
          </a:p>
        </p:txBody>
      </p:sp>
      <p:sp>
        <p:nvSpPr>
          <p:cNvPr id="74757" name="Text Box 7"/>
          <p:cNvSpPr txBox="1">
            <a:spLocks noChangeArrowheads="1"/>
          </p:cNvSpPr>
          <p:nvPr/>
        </p:nvSpPr>
        <p:spPr bwMode="auto">
          <a:xfrm>
            <a:off x="381000" y="39624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SzPct val="60000"/>
              <a:buFont typeface="Wingdings" pitchFamily="2" charset="2"/>
              <a:buChar char="n"/>
            </a:pPr>
            <a:r>
              <a:rPr lang="en-US" altLang="zh-CN" sz="2700" dirty="0">
                <a:latin typeface="Times New Roman" pitchFamily="18" charset="0"/>
              </a:rPr>
              <a:t>  </a:t>
            </a:r>
            <a:r>
              <a:rPr lang="zh-CN" altLang="en-US" sz="2700" dirty="0">
                <a:latin typeface="Times New Roman" pitchFamily="18" charset="0"/>
              </a:rPr>
              <a:t>求证：公司一定录取 </a:t>
            </a:r>
            <a:r>
              <a:rPr lang="en-US" altLang="zh-CN" sz="2700" i="1" dirty="0">
                <a:latin typeface="Times New Roman" pitchFamily="18" charset="0"/>
              </a:rPr>
              <a:t>C</a:t>
            </a:r>
            <a:r>
              <a:rPr lang="zh-CN" altLang="en-US" sz="2700" dirty="0">
                <a:latin typeface="Times New Roman" pitchFamily="18" charset="0"/>
              </a:rPr>
              <a:t>。</a:t>
            </a:r>
            <a:r>
              <a:rPr lang="zh-CN" altLang="en-US" sz="2800" dirty="0"/>
              <a:t>   </a:t>
            </a:r>
          </a:p>
        </p:txBody>
      </p:sp>
    </p:spTree>
    <p:extLst>
      <p:ext uri="{BB962C8B-B14F-4D97-AF65-F5344CB8AC3E}">
        <p14:creationId xmlns:p14="http://schemas.microsoft.com/office/powerpoint/2010/main" val="1808305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5DDBC07-CCC6-4581-AD37-D41F4668623E}" type="slidenum">
              <a:rPr lang="ja-JP" altLang="en-US" b="0">
                <a:solidFill>
                  <a:srgbClr val="A50021"/>
                </a:solidFill>
                <a:ea typeface="ＭＳ Ｐゴシック" pitchFamily="34" charset="-128"/>
              </a:rPr>
              <a:pPr eaLnBrk="1" hangingPunct="1"/>
              <a:t>69</a:t>
            </a:fld>
            <a:endParaRPr lang="en-US" altLang="ja-JP" b="0">
              <a:solidFill>
                <a:srgbClr val="A50021"/>
              </a:solidFill>
              <a:ea typeface="ＭＳ Ｐゴシック" pitchFamily="34" charset="-128"/>
            </a:endParaRPr>
          </a:p>
        </p:txBody>
      </p:sp>
      <p:sp>
        <p:nvSpPr>
          <p:cNvPr id="28686"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3.6  </a:t>
            </a:r>
            <a:r>
              <a:rPr lang="zh-CN" altLang="en-US" sz="3600" b="0">
                <a:solidFill>
                  <a:schemeClr val="bg1"/>
                </a:solidFill>
                <a:latin typeface="Times New Roman" pitchFamily="18" charset="0"/>
                <a:ea typeface="黑体" pitchFamily="2" charset="-122"/>
              </a:rPr>
              <a:t>归结反演</a:t>
            </a:r>
          </a:p>
        </p:txBody>
      </p:sp>
      <p:sp>
        <p:nvSpPr>
          <p:cNvPr id="28687" name="Rectangle 5"/>
          <p:cNvSpPr>
            <a:spLocks noChangeArrowheads="1"/>
          </p:cNvSpPr>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spcBef>
                <a:spcPct val="40000"/>
              </a:spcBef>
              <a:buClr>
                <a:schemeClr val="accent2"/>
              </a:buClr>
              <a:buFont typeface="Wingdings" pitchFamily="2" charset="2"/>
              <a:buBlip>
                <a:blip r:embed="rId3"/>
              </a:buBlip>
            </a:pPr>
            <a:r>
              <a:rPr lang="zh-CN" altLang="en-US" sz="2400" b="0" dirty="0">
                <a:latin typeface="宋体" pitchFamily="2" charset="-122"/>
              </a:rPr>
              <a:t>证明：公司的想法用谓词公式表示：             。         </a:t>
            </a:r>
            <a:endParaRPr lang="zh-CN" altLang="en-US" sz="2400" b="0" dirty="0">
              <a:latin typeface="Times New Roman" pitchFamily="18" charset="0"/>
              <a:cs typeface="Times New Roman" pitchFamily="18" charset="0"/>
            </a:endParaRPr>
          </a:p>
          <a:p>
            <a:pPr eaLnBrk="1" hangingPunct="1">
              <a:lnSpc>
                <a:spcPct val="100000"/>
              </a:lnSpc>
              <a:spcBef>
                <a:spcPct val="40000"/>
              </a:spcBef>
              <a:buClr>
                <a:schemeClr val="accent2"/>
              </a:buClr>
              <a:buFont typeface="Wingdings" pitchFamily="2" charset="2"/>
              <a:buNone/>
            </a:pPr>
            <a:endParaRPr lang="en-US" altLang="zh-CN" sz="3000" b="0" dirty="0"/>
          </a:p>
        </p:txBody>
      </p:sp>
      <p:graphicFrame>
        <p:nvGraphicFramePr>
          <p:cNvPr id="173062" name="Object 6"/>
          <p:cNvGraphicFramePr>
            <a:graphicFrameLocks noChangeAspect="1"/>
          </p:cNvGraphicFramePr>
          <p:nvPr>
            <p:extLst>
              <p:ext uri="{D42A27DB-BD31-4B8C-83A1-F6EECF244321}">
                <p14:modId xmlns:p14="http://schemas.microsoft.com/office/powerpoint/2010/main" val="2135845170"/>
              </p:ext>
            </p:extLst>
          </p:nvPr>
        </p:nvGraphicFramePr>
        <p:xfrm>
          <a:off x="5715000" y="923925"/>
          <a:ext cx="1793875" cy="447675"/>
        </p:xfrm>
        <a:graphic>
          <a:graphicData uri="http://schemas.openxmlformats.org/presentationml/2006/ole">
            <mc:AlternateContent xmlns:mc="http://schemas.openxmlformats.org/markup-compatibility/2006">
              <mc:Choice xmlns:v="urn:schemas-microsoft-com:vml" Requires="v">
                <p:oleObj spid="_x0000_s62988" name="公式" r:id="rId4" imgW="850680" imgH="215640" progId="Equation.3">
                  <p:embed/>
                </p:oleObj>
              </mc:Choice>
              <mc:Fallback>
                <p:oleObj name="公式" r:id="rId4" imgW="8506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923925"/>
                        <a:ext cx="1793875" cy="447675"/>
                      </a:xfrm>
                      <a:prstGeom prst="rect">
                        <a:avLst/>
                      </a:prstGeom>
                      <a:solidFill>
                        <a:schemeClr val="accent1"/>
                      </a:solidFill>
                    </p:spPr>
                  </p:pic>
                </p:oleObj>
              </mc:Fallback>
            </mc:AlternateContent>
          </a:graphicData>
        </a:graphic>
      </p:graphicFrame>
      <p:sp>
        <p:nvSpPr>
          <p:cNvPr id="173063" name="Rectangle 7"/>
          <p:cNvSpPr>
            <a:spLocks noChangeArrowheads="1"/>
          </p:cNvSpPr>
          <p:nvPr/>
        </p:nvSpPr>
        <p:spPr bwMode="auto">
          <a:xfrm>
            <a:off x="304800" y="2971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buClr>
                <a:srgbClr val="0000FF"/>
              </a:buClr>
              <a:buFont typeface="Wingdings" pitchFamily="2" charset="2"/>
              <a:buChar char="§"/>
            </a:pPr>
            <a:r>
              <a:rPr lang="en-US" altLang="zh-CN" sz="2400" b="0" dirty="0">
                <a:latin typeface="宋体" pitchFamily="2" charset="-122"/>
              </a:rPr>
              <a:t>  </a:t>
            </a:r>
            <a:r>
              <a:rPr lang="zh-CN" altLang="en-US" sz="2400" b="0" dirty="0">
                <a:latin typeface="宋体" pitchFamily="2" charset="-122"/>
              </a:rPr>
              <a:t>把要求证的结论用谓词公式表示出来并否定，得：</a:t>
            </a:r>
            <a:endParaRPr lang="zh-CN" altLang="en-US" sz="2400" b="0" dirty="0"/>
          </a:p>
        </p:txBody>
      </p:sp>
      <p:grpSp>
        <p:nvGrpSpPr>
          <p:cNvPr id="2" name="Group 8"/>
          <p:cNvGrpSpPr>
            <a:grpSpLocks/>
          </p:cNvGrpSpPr>
          <p:nvPr/>
        </p:nvGrpSpPr>
        <p:grpSpPr bwMode="auto">
          <a:xfrm>
            <a:off x="381000" y="1371600"/>
            <a:ext cx="3962400" cy="1557338"/>
            <a:chOff x="240" y="864"/>
            <a:chExt cx="2496" cy="981"/>
          </a:xfrm>
        </p:grpSpPr>
        <p:graphicFrame>
          <p:nvGraphicFramePr>
            <p:cNvPr id="28680" name="Object 9"/>
            <p:cNvGraphicFramePr>
              <a:graphicFrameLocks noChangeAspect="1"/>
            </p:cNvGraphicFramePr>
            <p:nvPr/>
          </p:nvGraphicFramePr>
          <p:xfrm>
            <a:off x="768" y="919"/>
            <a:ext cx="1680" cy="259"/>
          </p:xfrm>
          <a:graphic>
            <a:graphicData uri="http://schemas.openxmlformats.org/presentationml/2006/ole">
              <mc:AlternateContent xmlns:mc="http://schemas.openxmlformats.org/markup-compatibility/2006">
                <mc:Choice xmlns:v="urn:schemas-microsoft-com:vml" Requires="v">
                  <p:oleObj spid="_x0000_s62989" r:id="rId6" imgW="1295400" imgH="203200" progId="Equation.3">
                    <p:embed/>
                  </p:oleObj>
                </mc:Choice>
                <mc:Fallback>
                  <p:oleObj r:id="rId6" imgW="12954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919"/>
                          <a:ext cx="1680"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1" name="Object 10"/>
            <p:cNvGraphicFramePr>
              <a:graphicFrameLocks noChangeAspect="1"/>
            </p:cNvGraphicFramePr>
            <p:nvPr/>
          </p:nvGraphicFramePr>
          <p:xfrm>
            <a:off x="768" y="1214"/>
            <a:ext cx="1776" cy="261"/>
          </p:xfrm>
          <a:graphic>
            <a:graphicData uri="http://schemas.openxmlformats.org/presentationml/2006/ole">
              <mc:AlternateContent xmlns:mc="http://schemas.openxmlformats.org/markup-compatibility/2006">
                <mc:Choice xmlns:v="urn:schemas-microsoft-com:vml" Requires="v">
                  <p:oleObj spid="_x0000_s62990" r:id="rId8" imgW="1459866" imgH="203112" progId="Equation.3">
                    <p:embed/>
                  </p:oleObj>
                </mc:Choice>
                <mc:Fallback>
                  <p:oleObj r:id="rId8" imgW="1459866"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1214"/>
                          <a:ext cx="1776"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2" name="Object 11"/>
            <p:cNvGraphicFramePr>
              <a:graphicFrameLocks noChangeAspect="1"/>
            </p:cNvGraphicFramePr>
            <p:nvPr/>
          </p:nvGraphicFramePr>
          <p:xfrm>
            <a:off x="771" y="1580"/>
            <a:ext cx="1197" cy="265"/>
          </p:xfrm>
          <a:graphic>
            <a:graphicData uri="http://schemas.openxmlformats.org/presentationml/2006/ole">
              <mc:AlternateContent xmlns:mc="http://schemas.openxmlformats.org/markup-compatibility/2006">
                <mc:Choice xmlns:v="urn:schemas-microsoft-com:vml" Requires="v">
                  <p:oleObj spid="_x0000_s62991" r:id="rId10" imgW="901309" imgH="203112" progId="Equation.3">
                    <p:embed/>
                  </p:oleObj>
                </mc:Choice>
                <mc:Fallback>
                  <p:oleObj r:id="rId10" imgW="901309" imgH="20311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 y="1580"/>
                          <a:ext cx="1197"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6" name="Text Box 12"/>
            <p:cNvSpPr txBox="1">
              <a:spLocks noChangeArrowheads="1"/>
            </p:cNvSpPr>
            <p:nvPr/>
          </p:nvSpPr>
          <p:spPr bwMode="auto">
            <a:xfrm>
              <a:off x="240" y="864"/>
              <a:ext cx="24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b="0" dirty="0">
                  <a:latin typeface="Times New Roman" pitchFamily="18" charset="0"/>
                </a:rPr>
                <a:t>（</a:t>
              </a:r>
              <a:r>
                <a:rPr lang="en-US" altLang="zh-CN" sz="2400" b="0" dirty="0">
                  <a:latin typeface="Times New Roman" pitchFamily="18" charset="0"/>
                </a:rPr>
                <a:t>1</a:t>
              </a:r>
              <a:r>
                <a:rPr lang="zh-CN" altLang="en-US" sz="2400" b="0" dirty="0">
                  <a:latin typeface="Times New Roman" pitchFamily="18" charset="0"/>
                </a:rPr>
                <a:t>）</a:t>
              </a:r>
            </a:p>
            <a:p>
              <a:pPr eaLnBrk="1" hangingPunct="1">
                <a:lnSpc>
                  <a:spcPct val="100000"/>
                </a:lnSpc>
                <a:spcBef>
                  <a:spcPct val="50000"/>
                </a:spcBef>
              </a:pPr>
              <a:r>
                <a:rPr lang="zh-CN" altLang="en-US" sz="2400" b="0" dirty="0">
                  <a:latin typeface="Times New Roman" pitchFamily="18" charset="0"/>
                </a:rPr>
                <a:t>（</a:t>
              </a:r>
              <a:r>
                <a:rPr lang="en-US" altLang="zh-CN" sz="2400" b="0" dirty="0">
                  <a:latin typeface="Times New Roman" pitchFamily="18" charset="0"/>
                </a:rPr>
                <a:t>2</a:t>
              </a:r>
              <a:r>
                <a:rPr lang="zh-CN" altLang="en-US" sz="2400" b="0" dirty="0">
                  <a:latin typeface="Times New Roman" pitchFamily="18" charset="0"/>
                </a:rPr>
                <a:t>）</a:t>
              </a:r>
            </a:p>
            <a:p>
              <a:pPr eaLnBrk="1" hangingPunct="1">
                <a:lnSpc>
                  <a:spcPct val="100000"/>
                </a:lnSpc>
                <a:spcBef>
                  <a:spcPct val="50000"/>
                </a:spcBef>
              </a:pPr>
              <a:r>
                <a:rPr lang="zh-CN" altLang="en-US" sz="2400" b="0" dirty="0">
                  <a:latin typeface="Times New Roman" pitchFamily="18" charset="0"/>
                </a:rPr>
                <a:t>（</a:t>
              </a:r>
              <a:r>
                <a:rPr lang="en-US" altLang="zh-CN" sz="2400" b="0" dirty="0">
                  <a:latin typeface="Times New Roman" pitchFamily="18" charset="0"/>
                </a:rPr>
                <a:t>3</a:t>
              </a:r>
              <a:r>
                <a:rPr lang="zh-CN" altLang="en-US" sz="2400" b="0" dirty="0">
                  <a:latin typeface="Times New Roman" pitchFamily="18" charset="0"/>
                </a:rPr>
                <a:t>）</a:t>
              </a:r>
            </a:p>
          </p:txBody>
        </p:sp>
      </p:grpSp>
      <p:grpSp>
        <p:nvGrpSpPr>
          <p:cNvPr id="3" name="Group 13"/>
          <p:cNvGrpSpPr>
            <a:grpSpLocks/>
          </p:cNvGrpSpPr>
          <p:nvPr/>
        </p:nvGrpSpPr>
        <p:grpSpPr bwMode="auto">
          <a:xfrm>
            <a:off x="381000" y="3505200"/>
            <a:ext cx="3962400" cy="457200"/>
            <a:chOff x="240" y="2208"/>
            <a:chExt cx="2496" cy="288"/>
          </a:xfrm>
        </p:grpSpPr>
        <p:sp>
          <p:nvSpPr>
            <p:cNvPr id="28695" name="Text Box 14"/>
            <p:cNvSpPr txBox="1">
              <a:spLocks noChangeArrowheads="1"/>
            </p:cNvSpPr>
            <p:nvPr/>
          </p:nvSpPr>
          <p:spPr bwMode="auto">
            <a:xfrm>
              <a:off x="240" y="2208"/>
              <a:ext cx="2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400" b="0"/>
                <a:t> </a:t>
              </a:r>
              <a:r>
                <a:rPr lang="zh-CN" altLang="en-US" sz="2400" b="0">
                  <a:latin typeface="Times New Roman" pitchFamily="18" charset="0"/>
                </a:rPr>
                <a:t>（</a:t>
              </a:r>
              <a:r>
                <a:rPr lang="en-US" altLang="zh-CN" sz="2400" b="0">
                  <a:latin typeface="Times New Roman" pitchFamily="18" charset="0"/>
                </a:rPr>
                <a:t>4</a:t>
              </a:r>
              <a:r>
                <a:rPr lang="zh-CN" altLang="en-US" sz="2400" b="0">
                  <a:latin typeface="Times New Roman" pitchFamily="18" charset="0"/>
                </a:rPr>
                <a:t>）</a:t>
              </a:r>
            </a:p>
          </p:txBody>
        </p:sp>
        <p:graphicFrame>
          <p:nvGraphicFramePr>
            <p:cNvPr id="28679" name="Object 15"/>
            <p:cNvGraphicFramePr>
              <a:graphicFrameLocks noChangeAspect="1"/>
            </p:cNvGraphicFramePr>
            <p:nvPr/>
          </p:nvGraphicFramePr>
          <p:xfrm>
            <a:off x="768" y="2249"/>
            <a:ext cx="576" cy="247"/>
          </p:xfrm>
          <a:graphic>
            <a:graphicData uri="http://schemas.openxmlformats.org/presentationml/2006/ole">
              <mc:AlternateContent xmlns:mc="http://schemas.openxmlformats.org/markup-compatibility/2006">
                <mc:Choice xmlns:v="urn:schemas-microsoft-com:vml" Requires="v">
                  <p:oleObj spid="_x0000_s62992" r:id="rId12" imgW="469696" imgH="203112" progId="Equation.3">
                    <p:embed/>
                  </p:oleObj>
                </mc:Choice>
                <mc:Fallback>
                  <p:oleObj r:id="rId12" imgW="469696"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 y="2249"/>
                          <a:ext cx="5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3072" name="Text Box 16"/>
          <p:cNvSpPr txBox="1">
            <a:spLocks noChangeArrowheads="1"/>
          </p:cNvSpPr>
          <p:nvPr/>
        </p:nvSpPr>
        <p:spPr bwMode="auto">
          <a:xfrm>
            <a:off x="3048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Char char="§"/>
            </a:pPr>
            <a:r>
              <a:rPr lang="en-US" altLang="zh-CN" sz="2400" b="0">
                <a:latin typeface="宋体" pitchFamily="2" charset="-122"/>
              </a:rPr>
              <a:t>  </a:t>
            </a:r>
            <a:r>
              <a:rPr lang="zh-CN" altLang="en-US" sz="2400" b="0">
                <a:latin typeface="宋体" pitchFamily="2" charset="-122"/>
              </a:rPr>
              <a:t>把上述公式化成子句集：</a:t>
            </a:r>
            <a:r>
              <a:rPr lang="zh-CN" altLang="en-US" b="0"/>
              <a:t> </a:t>
            </a:r>
          </a:p>
        </p:txBody>
      </p:sp>
      <p:grpSp>
        <p:nvGrpSpPr>
          <p:cNvPr id="4" name="Group 17"/>
          <p:cNvGrpSpPr>
            <a:grpSpLocks/>
          </p:cNvGrpSpPr>
          <p:nvPr/>
        </p:nvGrpSpPr>
        <p:grpSpPr bwMode="auto">
          <a:xfrm>
            <a:off x="457200" y="4343400"/>
            <a:ext cx="3962400" cy="2100263"/>
            <a:chOff x="288" y="2736"/>
            <a:chExt cx="2496" cy="1323"/>
          </a:xfrm>
        </p:grpSpPr>
        <p:sp>
          <p:nvSpPr>
            <p:cNvPr id="28694" name="Text Box 18"/>
            <p:cNvSpPr txBox="1">
              <a:spLocks noChangeArrowheads="1"/>
            </p:cNvSpPr>
            <p:nvPr/>
          </p:nvSpPr>
          <p:spPr bwMode="auto">
            <a:xfrm>
              <a:off x="288" y="2736"/>
              <a:ext cx="2496"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1</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2</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3</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4</a:t>
              </a:r>
              <a:r>
                <a:rPr lang="zh-CN" altLang="en-US" sz="2400" b="0">
                  <a:latin typeface="Times New Roman" pitchFamily="18" charset="0"/>
                </a:rPr>
                <a:t>）</a:t>
              </a:r>
            </a:p>
          </p:txBody>
        </p:sp>
        <p:graphicFrame>
          <p:nvGraphicFramePr>
            <p:cNvPr id="28675" name="Object 19"/>
            <p:cNvGraphicFramePr>
              <a:graphicFrameLocks noChangeAspect="1"/>
            </p:cNvGraphicFramePr>
            <p:nvPr/>
          </p:nvGraphicFramePr>
          <p:xfrm>
            <a:off x="816" y="2784"/>
            <a:ext cx="1680" cy="260"/>
          </p:xfrm>
          <a:graphic>
            <a:graphicData uri="http://schemas.openxmlformats.org/presentationml/2006/ole">
              <mc:AlternateContent xmlns:mc="http://schemas.openxmlformats.org/markup-compatibility/2006">
                <mc:Choice xmlns:v="urn:schemas-microsoft-com:vml" Requires="v">
                  <p:oleObj spid="_x0000_s62993" r:id="rId14" imgW="1295400" imgH="203200" progId="Equation.3">
                    <p:embed/>
                  </p:oleObj>
                </mc:Choice>
                <mc:Fallback>
                  <p:oleObj r:id="rId14" imgW="12954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784"/>
                          <a:ext cx="16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20"/>
            <p:cNvGraphicFramePr>
              <a:graphicFrameLocks noChangeAspect="1"/>
            </p:cNvGraphicFramePr>
            <p:nvPr/>
          </p:nvGraphicFramePr>
          <p:xfrm>
            <a:off x="816" y="3120"/>
            <a:ext cx="1728" cy="247"/>
          </p:xfrm>
          <a:graphic>
            <a:graphicData uri="http://schemas.openxmlformats.org/presentationml/2006/ole">
              <mc:AlternateContent xmlns:mc="http://schemas.openxmlformats.org/markup-compatibility/2006">
                <mc:Choice xmlns:v="urn:schemas-microsoft-com:vml" Requires="v">
                  <p:oleObj spid="_x0000_s62994" r:id="rId15" imgW="1396394" imgH="203112" progId="Equation.3">
                    <p:embed/>
                  </p:oleObj>
                </mc:Choice>
                <mc:Fallback>
                  <p:oleObj r:id="rId15" imgW="1396394"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3120"/>
                          <a:ext cx="1728"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21"/>
            <p:cNvGraphicFramePr>
              <a:graphicFrameLocks noChangeAspect="1"/>
            </p:cNvGraphicFramePr>
            <p:nvPr/>
          </p:nvGraphicFramePr>
          <p:xfrm>
            <a:off x="816" y="3408"/>
            <a:ext cx="1248" cy="271"/>
          </p:xfrm>
          <a:graphic>
            <a:graphicData uri="http://schemas.openxmlformats.org/presentationml/2006/ole">
              <mc:AlternateContent xmlns:mc="http://schemas.openxmlformats.org/markup-compatibility/2006">
                <mc:Choice xmlns:v="urn:schemas-microsoft-com:vml" Requires="v">
                  <p:oleObj spid="_x0000_s62995" r:id="rId17" imgW="926698" imgH="203112" progId="Equation.3">
                    <p:embed/>
                  </p:oleObj>
                </mc:Choice>
                <mc:Fallback>
                  <p:oleObj r:id="rId17" imgW="926698"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 y="3408"/>
                          <a:ext cx="1248"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22"/>
            <p:cNvGraphicFramePr>
              <a:graphicFrameLocks noChangeAspect="1"/>
            </p:cNvGraphicFramePr>
            <p:nvPr/>
          </p:nvGraphicFramePr>
          <p:xfrm>
            <a:off x="864" y="3792"/>
            <a:ext cx="576" cy="247"/>
          </p:xfrm>
          <a:graphic>
            <a:graphicData uri="http://schemas.openxmlformats.org/presentationml/2006/ole">
              <mc:AlternateContent xmlns:mc="http://schemas.openxmlformats.org/markup-compatibility/2006">
                <mc:Choice xmlns:v="urn:schemas-microsoft-com:vml" Requires="v">
                  <p:oleObj spid="_x0000_s62996" r:id="rId19" imgW="469696" imgH="203112" progId="Equation.3">
                    <p:embed/>
                  </p:oleObj>
                </mc:Choice>
                <mc:Fallback>
                  <p:oleObj r:id="rId19" imgW="469696"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3792"/>
                          <a:ext cx="5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3079" name="AutoShape 23"/>
          <p:cNvSpPr>
            <a:spLocks noChangeArrowheads="1"/>
          </p:cNvSpPr>
          <p:nvPr/>
        </p:nvSpPr>
        <p:spPr bwMode="auto">
          <a:xfrm>
            <a:off x="4267200" y="21336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gradFill>
          <a:ln w="9525">
            <a:solidFill>
              <a:srgbClr val="FF00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23145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9F4F38A8-E218-4255-BD0C-8235E5A5B4FB}" type="slidenum">
              <a:rPr lang="ja-JP" altLang="en-US" b="0">
                <a:solidFill>
                  <a:srgbClr val="A50021"/>
                </a:solidFill>
                <a:ea typeface="ＭＳ Ｐゴシック" pitchFamily="34" charset="-128"/>
              </a:rPr>
              <a:pPr eaLnBrk="1" hangingPunct="1"/>
              <a:t>7</a:t>
            </a:fld>
            <a:endParaRPr lang="en-US" altLang="ja-JP" b="0">
              <a:solidFill>
                <a:srgbClr val="A50021"/>
              </a:solidFill>
              <a:ea typeface="ＭＳ Ｐゴシック" pitchFamily="34" charset="-128"/>
            </a:endParaRPr>
          </a:p>
        </p:txBody>
      </p:sp>
      <p:sp>
        <p:nvSpPr>
          <p:cNvPr id="4198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  </a:t>
            </a:r>
            <a:r>
              <a:rPr lang="zh-CN" altLang="en-US" sz="3600" b="0" dirty="0">
                <a:latin typeface="Times New Roman" pitchFamily="18" charset="0"/>
                <a:ea typeface="黑体" pitchFamily="2" charset="-122"/>
              </a:rPr>
              <a:t>推理的基本概念</a:t>
            </a:r>
          </a:p>
        </p:txBody>
      </p:sp>
      <p:sp>
        <p:nvSpPr>
          <p:cNvPr id="41988" name="Rectangle 3"/>
          <p:cNvSpPr>
            <a:spLocks noGrp="1" noChangeArrowheads="1"/>
          </p:cNvSpPr>
          <p:nvPr>
            <p:ph type="body" idx="1"/>
          </p:nvPr>
        </p:nvSpPr>
        <p:spPr>
          <a:xfrm>
            <a:off x="381000" y="908050"/>
            <a:ext cx="8512175" cy="5400675"/>
          </a:xfrm>
        </p:spPr>
        <p:txBody>
          <a:bodyPr/>
          <a:lstStyle/>
          <a:p>
            <a:pPr eaLnBrk="1" hangingPunct="1">
              <a:lnSpc>
                <a:spcPct val="140000"/>
              </a:lnSpc>
              <a:buSzPct val="60000"/>
              <a:buFontTx/>
              <a:buBlip>
                <a:blip r:embed="rId3"/>
              </a:buBlip>
            </a:pPr>
            <a:r>
              <a:rPr lang="en-US" altLang="zh-CN" b="1">
                <a:latin typeface="Times New Roman" pitchFamily="18" charset="0"/>
              </a:rPr>
              <a:t>3.1.1  </a:t>
            </a:r>
            <a:r>
              <a:rPr lang="zh-CN" altLang="en-US" b="1">
                <a:latin typeface="Times New Roman" pitchFamily="18" charset="0"/>
              </a:rPr>
              <a:t>推理的定义</a:t>
            </a:r>
          </a:p>
          <a:p>
            <a:pPr eaLnBrk="1" hangingPunct="1">
              <a:lnSpc>
                <a:spcPct val="140000"/>
              </a:lnSpc>
              <a:buSzPct val="60000"/>
              <a:buFontTx/>
              <a:buBlip>
                <a:blip r:embed="rId3"/>
              </a:buBlip>
            </a:pPr>
            <a:r>
              <a:rPr lang="en-US" altLang="zh-CN" b="1">
                <a:latin typeface="Times New Roman" pitchFamily="18" charset="0"/>
              </a:rPr>
              <a:t>3.1.2  </a:t>
            </a:r>
            <a:r>
              <a:rPr lang="zh-CN" altLang="en-US" b="1">
                <a:latin typeface="Times New Roman" pitchFamily="18" charset="0"/>
              </a:rPr>
              <a:t>推理方式及其分类</a:t>
            </a:r>
          </a:p>
          <a:p>
            <a:pPr eaLnBrk="1" hangingPunct="1">
              <a:lnSpc>
                <a:spcPct val="140000"/>
              </a:lnSpc>
              <a:buSzPct val="60000"/>
              <a:buFontTx/>
              <a:buBlip>
                <a:blip r:embed="rId3"/>
              </a:buBlip>
            </a:pPr>
            <a:r>
              <a:rPr lang="en-US" altLang="zh-CN" b="1">
                <a:latin typeface="Times New Roman" pitchFamily="18" charset="0"/>
              </a:rPr>
              <a:t>3.1.3  </a:t>
            </a:r>
            <a:r>
              <a:rPr lang="zh-CN" altLang="en-US" b="1">
                <a:latin typeface="Times New Roman" pitchFamily="18" charset="0"/>
              </a:rPr>
              <a:t>推理的方向</a:t>
            </a:r>
          </a:p>
          <a:p>
            <a:pPr eaLnBrk="1" hangingPunct="1">
              <a:lnSpc>
                <a:spcPct val="140000"/>
              </a:lnSpc>
              <a:buSzPct val="60000"/>
              <a:buFontTx/>
              <a:buBlip>
                <a:blip r:embed="rId3"/>
              </a:buBlip>
            </a:pPr>
            <a:r>
              <a:rPr lang="en-US" altLang="zh-CN" b="1">
                <a:latin typeface="Times New Roman" pitchFamily="18" charset="0"/>
              </a:rPr>
              <a:t>3.1.4  </a:t>
            </a:r>
            <a:r>
              <a:rPr lang="zh-CN" altLang="en-US" b="1">
                <a:latin typeface="Times New Roman" pitchFamily="18" charset="0"/>
              </a:rPr>
              <a:t>冲突消解策略</a:t>
            </a:r>
          </a:p>
        </p:txBody>
      </p:sp>
    </p:spTree>
    <p:extLst>
      <p:ext uri="{BB962C8B-B14F-4D97-AF65-F5344CB8AC3E}">
        <p14:creationId xmlns:p14="http://schemas.microsoft.com/office/powerpoint/2010/main" val="3599034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8D393812-A5D0-4F22-AC0C-80C77923FE1B}" type="slidenum">
              <a:rPr lang="ja-JP" altLang="en-US" b="0">
                <a:solidFill>
                  <a:srgbClr val="A50021"/>
                </a:solidFill>
                <a:ea typeface="ＭＳ Ｐゴシック" pitchFamily="34" charset="-128"/>
              </a:rPr>
              <a:pPr eaLnBrk="1" hangingPunct="1"/>
              <a:t>70</a:t>
            </a:fld>
            <a:endParaRPr lang="en-US" altLang="ja-JP" b="0">
              <a:solidFill>
                <a:srgbClr val="A50021"/>
              </a:solidFill>
              <a:ea typeface="ＭＳ Ｐゴシック" pitchFamily="34" charset="-128"/>
            </a:endParaRPr>
          </a:p>
        </p:txBody>
      </p:sp>
      <p:sp>
        <p:nvSpPr>
          <p:cNvPr id="29702"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3.6  </a:t>
            </a:r>
            <a:r>
              <a:rPr lang="zh-CN" altLang="en-US" sz="3600" b="0" dirty="0">
                <a:latin typeface="Times New Roman" pitchFamily="18" charset="0"/>
                <a:ea typeface="黑体" pitchFamily="2" charset="-122"/>
              </a:rPr>
              <a:t>归结反演</a:t>
            </a:r>
          </a:p>
        </p:txBody>
      </p:sp>
      <p:sp>
        <p:nvSpPr>
          <p:cNvPr id="29703" name="Rectangle 3"/>
          <p:cNvSpPr>
            <a:spLocks noGrp="1" noChangeArrowheads="1"/>
          </p:cNvSpPr>
          <p:nvPr>
            <p:ph type="body" idx="1"/>
          </p:nvPr>
        </p:nvSpPr>
        <p:spPr/>
        <p:txBody>
          <a:bodyPr/>
          <a:lstStyle/>
          <a:p>
            <a:pPr eaLnBrk="1" hangingPunct="1">
              <a:buClr>
                <a:srgbClr val="0000FF"/>
              </a:buClr>
              <a:buFont typeface="Wingdings" pitchFamily="2" charset="2"/>
              <a:buChar char="§"/>
            </a:pPr>
            <a:r>
              <a:rPr lang="zh-CN" altLang="en-US" sz="2400" b="1">
                <a:latin typeface="宋体" pitchFamily="2" charset="-122"/>
              </a:rPr>
              <a:t>应用归结原理进行归结：</a:t>
            </a:r>
            <a:r>
              <a:rPr lang="zh-CN" altLang="en-US"/>
              <a:t> </a:t>
            </a:r>
          </a:p>
        </p:txBody>
      </p:sp>
      <p:sp>
        <p:nvSpPr>
          <p:cNvPr id="29704" name="Rectangle 6"/>
          <p:cNvSpPr>
            <a:spLocks noChangeArrowheads="1"/>
          </p:cNvSpPr>
          <p:nvPr/>
        </p:nvSpPr>
        <p:spPr bwMode="auto">
          <a:xfrm>
            <a:off x="41576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9705" name="Rectangle 8"/>
          <p:cNvSpPr>
            <a:spLocks noChangeArrowheads="1"/>
          </p:cNvSpPr>
          <p:nvPr/>
        </p:nvSpPr>
        <p:spPr bwMode="auto">
          <a:xfrm>
            <a:off x="4386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9706" name="Rectangle 10"/>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9707" name="Group 13"/>
          <p:cNvGrpSpPr>
            <a:grpSpLocks/>
          </p:cNvGrpSpPr>
          <p:nvPr/>
        </p:nvGrpSpPr>
        <p:grpSpPr bwMode="auto">
          <a:xfrm>
            <a:off x="609600" y="1571625"/>
            <a:ext cx="8001000" cy="1406525"/>
            <a:chOff x="384" y="990"/>
            <a:chExt cx="5040" cy="886"/>
          </a:xfrm>
        </p:grpSpPr>
        <p:sp>
          <p:nvSpPr>
            <p:cNvPr id="29719" name="Text Box 4"/>
            <p:cNvSpPr txBox="1">
              <a:spLocks noChangeArrowheads="1"/>
            </p:cNvSpPr>
            <p:nvPr/>
          </p:nvSpPr>
          <p:spPr bwMode="auto">
            <a:xfrm>
              <a:off x="384" y="990"/>
              <a:ext cx="5040"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spcBef>
                  <a:spcPct val="30000"/>
                </a:spcBef>
              </a:pPr>
              <a:r>
                <a:rPr lang="zh-CN" altLang="en-US" sz="2400" b="0">
                  <a:latin typeface="宋体" pitchFamily="2" charset="-122"/>
                </a:rPr>
                <a:t>（</a:t>
              </a:r>
              <a:r>
                <a:rPr lang="en-US" altLang="zh-CN" sz="2400" b="0">
                  <a:latin typeface="宋体" pitchFamily="2" charset="-122"/>
                </a:rPr>
                <a:t>5</a:t>
              </a:r>
              <a:r>
                <a:rPr lang="zh-CN" altLang="en-US" sz="2400" b="0">
                  <a:latin typeface="宋体" pitchFamily="2" charset="-122"/>
                </a:rPr>
                <a:t>）                            （</a:t>
              </a:r>
              <a:r>
                <a:rPr lang="en-US" altLang="zh-CN" sz="2400" b="0">
                  <a:latin typeface="宋体" pitchFamily="2" charset="-122"/>
                </a:rPr>
                <a:t>1</a:t>
              </a:r>
              <a:r>
                <a:rPr lang="zh-CN" altLang="en-US" sz="2400" b="0">
                  <a:latin typeface="宋体" pitchFamily="2" charset="-122"/>
                </a:rPr>
                <a:t>）与（</a:t>
              </a:r>
              <a:r>
                <a:rPr lang="en-US" altLang="zh-CN" sz="2400" b="0">
                  <a:latin typeface="宋体" pitchFamily="2" charset="-122"/>
                </a:rPr>
                <a:t>2</a:t>
              </a:r>
              <a:r>
                <a:rPr lang="zh-CN" altLang="en-US" sz="2400" b="0">
                  <a:latin typeface="宋体" pitchFamily="2" charset="-122"/>
                </a:rPr>
                <a:t>）归结</a:t>
              </a:r>
              <a:endParaRPr lang="zh-CN" altLang="en-US" sz="2400" b="0">
                <a:latin typeface="Times New Roman" pitchFamily="18" charset="0"/>
                <a:cs typeface="Times New Roman" pitchFamily="18" charset="0"/>
              </a:endParaRPr>
            </a:p>
            <a:p>
              <a:pPr algn="just" eaLnBrk="1" hangingPunct="1">
                <a:lnSpc>
                  <a:spcPct val="100000"/>
                </a:lnSpc>
                <a:spcBef>
                  <a:spcPct val="30000"/>
                </a:spcBef>
              </a:pPr>
              <a:r>
                <a:rPr lang="zh-CN" altLang="en-US" sz="2400" b="0">
                  <a:latin typeface="宋体" pitchFamily="2" charset="-122"/>
                </a:rPr>
                <a:t>（</a:t>
              </a:r>
              <a:r>
                <a:rPr lang="en-US" altLang="zh-CN" sz="2400" b="0">
                  <a:latin typeface="宋体" pitchFamily="2" charset="-122"/>
                </a:rPr>
                <a:t>6</a:t>
              </a:r>
              <a:r>
                <a:rPr lang="zh-CN" altLang="en-US" sz="2400" b="0">
                  <a:latin typeface="宋体" pitchFamily="2" charset="-122"/>
                </a:rPr>
                <a:t>）                            （</a:t>
              </a:r>
              <a:r>
                <a:rPr lang="en-US" altLang="zh-CN" sz="2400" b="0">
                  <a:latin typeface="宋体" pitchFamily="2" charset="-122"/>
                </a:rPr>
                <a:t>3</a:t>
              </a:r>
              <a:r>
                <a:rPr lang="zh-CN" altLang="en-US" sz="2400" b="0">
                  <a:latin typeface="宋体" pitchFamily="2" charset="-122"/>
                </a:rPr>
                <a:t>）与（</a:t>
              </a:r>
              <a:r>
                <a:rPr lang="en-US" altLang="zh-CN" sz="2400" b="0">
                  <a:latin typeface="宋体" pitchFamily="2" charset="-122"/>
                </a:rPr>
                <a:t>5</a:t>
              </a:r>
              <a:r>
                <a:rPr lang="zh-CN" altLang="en-US" sz="2400" b="0">
                  <a:latin typeface="宋体" pitchFamily="2" charset="-122"/>
                </a:rPr>
                <a:t>）归结</a:t>
              </a:r>
              <a:endParaRPr lang="zh-CN" altLang="en-US" sz="2400" b="0">
                <a:latin typeface="Times New Roman" pitchFamily="18" charset="0"/>
                <a:cs typeface="Times New Roman" pitchFamily="18" charset="0"/>
              </a:endParaRPr>
            </a:p>
            <a:p>
              <a:pPr eaLnBrk="1" hangingPunct="1">
                <a:lnSpc>
                  <a:spcPct val="100000"/>
                </a:lnSpc>
                <a:spcBef>
                  <a:spcPct val="30000"/>
                </a:spcBef>
              </a:pPr>
              <a:r>
                <a:rPr lang="zh-CN" altLang="en-US" sz="2400" b="0">
                  <a:latin typeface="宋体" pitchFamily="2" charset="-122"/>
                </a:rPr>
                <a:t>（</a:t>
              </a:r>
              <a:r>
                <a:rPr lang="en-US" altLang="zh-CN" sz="2400" b="0">
                  <a:latin typeface="宋体" pitchFamily="2" charset="-122"/>
                </a:rPr>
                <a:t>7</a:t>
              </a:r>
              <a:r>
                <a:rPr lang="zh-CN" altLang="en-US" sz="2400" b="0">
                  <a:latin typeface="宋体" pitchFamily="2" charset="-122"/>
                </a:rPr>
                <a:t>）                            （</a:t>
              </a:r>
              <a:r>
                <a:rPr lang="en-US" altLang="zh-CN" sz="2400" b="0">
                  <a:latin typeface="宋体" pitchFamily="2" charset="-122"/>
                </a:rPr>
                <a:t>4</a:t>
              </a:r>
              <a:r>
                <a:rPr lang="zh-CN" altLang="en-US" sz="2400" b="0">
                  <a:latin typeface="宋体" pitchFamily="2" charset="-122"/>
                </a:rPr>
                <a:t>）与（</a:t>
              </a:r>
              <a:r>
                <a:rPr lang="en-US" altLang="zh-CN" sz="2400" b="0">
                  <a:latin typeface="宋体" pitchFamily="2" charset="-122"/>
                </a:rPr>
                <a:t>6</a:t>
              </a:r>
              <a:r>
                <a:rPr lang="zh-CN" altLang="en-US" sz="2400" b="0">
                  <a:latin typeface="宋体" pitchFamily="2" charset="-122"/>
                </a:rPr>
                <a:t>）归结</a:t>
              </a:r>
              <a:r>
                <a:rPr lang="zh-CN" altLang="en-US" sz="2400" b="0"/>
                <a:t> </a:t>
              </a:r>
            </a:p>
          </p:txBody>
        </p:sp>
        <p:graphicFrame>
          <p:nvGraphicFramePr>
            <p:cNvPr id="29698" name="Object 5"/>
            <p:cNvGraphicFramePr>
              <a:graphicFrameLocks noChangeAspect="1"/>
            </p:cNvGraphicFramePr>
            <p:nvPr/>
          </p:nvGraphicFramePr>
          <p:xfrm>
            <a:off x="1008" y="1028"/>
            <a:ext cx="1056" cy="255"/>
          </p:xfrm>
          <a:graphic>
            <a:graphicData uri="http://schemas.openxmlformats.org/presentationml/2006/ole">
              <mc:AlternateContent xmlns:mc="http://schemas.openxmlformats.org/markup-compatibility/2006">
                <mc:Choice xmlns:v="urn:schemas-microsoft-com:vml" Requires="v">
                  <p:oleObj spid="_x0000_s63664" r:id="rId3" imgW="825500" imgH="203200" progId="Equation.3">
                    <p:embed/>
                  </p:oleObj>
                </mc:Choice>
                <mc:Fallback>
                  <p:oleObj r:id="rId3" imgW="8255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1028"/>
                          <a:ext cx="1056"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7"/>
            <p:cNvGraphicFramePr>
              <a:graphicFrameLocks noChangeAspect="1"/>
            </p:cNvGraphicFramePr>
            <p:nvPr/>
          </p:nvGraphicFramePr>
          <p:xfrm>
            <a:off x="1008" y="1344"/>
            <a:ext cx="480" cy="259"/>
          </p:xfrm>
          <a:graphic>
            <a:graphicData uri="http://schemas.openxmlformats.org/presentationml/2006/ole">
              <mc:AlternateContent xmlns:mc="http://schemas.openxmlformats.org/markup-compatibility/2006">
                <mc:Choice xmlns:v="urn:schemas-microsoft-com:vml" Requires="v">
                  <p:oleObj spid="_x0000_s63665" r:id="rId5" imgW="368140" imgH="203112" progId="Equation.3">
                    <p:embed/>
                  </p:oleObj>
                </mc:Choice>
                <mc:Fallback>
                  <p:oleObj r:id="rId5" imgW="368140"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344"/>
                          <a:ext cx="480"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9"/>
            <p:cNvGraphicFramePr>
              <a:graphicFrameLocks noChangeAspect="1"/>
            </p:cNvGraphicFramePr>
            <p:nvPr/>
          </p:nvGraphicFramePr>
          <p:xfrm>
            <a:off x="1056" y="1632"/>
            <a:ext cx="384" cy="235"/>
          </p:xfrm>
          <a:graphic>
            <a:graphicData uri="http://schemas.openxmlformats.org/presentationml/2006/ole">
              <mc:AlternateContent xmlns:mc="http://schemas.openxmlformats.org/markup-compatibility/2006">
                <mc:Choice xmlns:v="urn:schemas-microsoft-com:vml" Requires="v">
                  <p:oleObj spid="_x0000_s63666" r:id="rId7" imgW="291847" imgH="177646" progId="Equation.3">
                    <p:embed/>
                  </p:oleObj>
                </mc:Choice>
                <mc:Fallback>
                  <p:oleObj r:id="rId7" imgW="291847"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632"/>
                          <a:ext cx="384"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08" name="Rectangle 12"/>
          <p:cNvSpPr>
            <a:spLocks noChangeArrowheads="1"/>
          </p:cNvSpPr>
          <p:nvPr/>
        </p:nvSpPr>
        <p:spPr bwMode="auto">
          <a:xfrm>
            <a:off x="2447925" y="2066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pic>
        <p:nvPicPr>
          <p:cNvPr id="7581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657350"/>
            <a:ext cx="73231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4"/>
          <p:cNvGrpSpPr>
            <a:grpSpLocks/>
          </p:cNvGrpSpPr>
          <p:nvPr/>
        </p:nvGrpSpPr>
        <p:grpSpPr bwMode="auto">
          <a:xfrm>
            <a:off x="3200400" y="3581400"/>
            <a:ext cx="3048000" cy="914400"/>
            <a:chOff x="2064" y="2256"/>
            <a:chExt cx="1920" cy="576"/>
          </a:xfrm>
        </p:grpSpPr>
        <p:sp>
          <p:nvSpPr>
            <p:cNvPr id="29717" name="Line 26"/>
            <p:cNvSpPr>
              <a:spLocks noChangeShapeType="1"/>
            </p:cNvSpPr>
            <p:nvPr/>
          </p:nvSpPr>
          <p:spPr bwMode="auto">
            <a:xfrm>
              <a:off x="2064" y="2256"/>
              <a:ext cx="384"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9"/>
            <p:cNvSpPr>
              <a:spLocks noChangeShapeType="1"/>
            </p:cNvSpPr>
            <p:nvPr/>
          </p:nvSpPr>
          <p:spPr bwMode="auto">
            <a:xfrm flipH="1">
              <a:off x="2448" y="2256"/>
              <a:ext cx="1536"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5"/>
          <p:cNvGrpSpPr>
            <a:grpSpLocks/>
          </p:cNvGrpSpPr>
          <p:nvPr/>
        </p:nvGrpSpPr>
        <p:grpSpPr bwMode="auto">
          <a:xfrm>
            <a:off x="3733800" y="5029200"/>
            <a:ext cx="2438400" cy="685800"/>
            <a:chOff x="2352" y="3168"/>
            <a:chExt cx="1536" cy="432"/>
          </a:xfrm>
        </p:grpSpPr>
        <p:sp>
          <p:nvSpPr>
            <p:cNvPr id="29715" name="Line 30"/>
            <p:cNvSpPr>
              <a:spLocks noChangeShapeType="1"/>
            </p:cNvSpPr>
            <p:nvPr/>
          </p:nvSpPr>
          <p:spPr bwMode="auto">
            <a:xfrm>
              <a:off x="2352" y="3168"/>
              <a:ext cx="81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31"/>
            <p:cNvSpPr>
              <a:spLocks noChangeShapeType="1"/>
            </p:cNvSpPr>
            <p:nvPr/>
          </p:nvSpPr>
          <p:spPr bwMode="auto">
            <a:xfrm flipH="1">
              <a:off x="3168" y="3168"/>
              <a:ext cx="72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3"/>
          <p:cNvGrpSpPr>
            <a:grpSpLocks/>
          </p:cNvGrpSpPr>
          <p:nvPr/>
        </p:nvGrpSpPr>
        <p:grpSpPr bwMode="auto">
          <a:xfrm>
            <a:off x="2362200" y="2209800"/>
            <a:ext cx="3886200" cy="838200"/>
            <a:chOff x="1536" y="1392"/>
            <a:chExt cx="2448" cy="528"/>
          </a:xfrm>
        </p:grpSpPr>
        <p:sp>
          <p:nvSpPr>
            <p:cNvPr id="29713" name="Line 22"/>
            <p:cNvSpPr>
              <a:spLocks noChangeShapeType="1"/>
            </p:cNvSpPr>
            <p:nvPr/>
          </p:nvSpPr>
          <p:spPr bwMode="auto">
            <a:xfrm>
              <a:off x="1536" y="1392"/>
              <a:ext cx="432" cy="52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32"/>
            <p:cNvSpPr>
              <a:spLocks noChangeShapeType="1"/>
            </p:cNvSpPr>
            <p:nvPr/>
          </p:nvSpPr>
          <p:spPr bwMode="auto">
            <a:xfrm flipH="1">
              <a:off x="1968" y="1392"/>
              <a:ext cx="2016" cy="52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70309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6FD7596-5A9E-4B49-A0F8-A5A144FE036E}" type="slidenum">
              <a:rPr lang="ja-JP" altLang="en-US" b="0">
                <a:solidFill>
                  <a:srgbClr val="A50021"/>
                </a:solidFill>
                <a:ea typeface="ＭＳ Ｐゴシック" pitchFamily="34" charset="-128"/>
              </a:rPr>
              <a:pPr eaLnBrk="1" hangingPunct="1"/>
              <a:t>71</a:t>
            </a:fld>
            <a:endParaRPr lang="en-US" altLang="ja-JP" b="0">
              <a:solidFill>
                <a:srgbClr val="A50021"/>
              </a:solidFill>
              <a:ea typeface="ＭＳ Ｐゴシック" pitchFamily="34" charset="-128"/>
            </a:endParaRPr>
          </a:p>
        </p:txBody>
      </p:sp>
      <p:sp>
        <p:nvSpPr>
          <p:cNvPr id="75779"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3.6  </a:t>
            </a:r>
            <a:r>
              <a:rPr lang="zh-CN" altLang="en-US" sz="3600" b="0">
                <a:solidFill>
                  <a:schemeClr val="bg1"/>
                </a:solidFill>
                <a:latin typeface="Times New Roman" pitchFamily="18" charset="0"/>
                <a:ea typeface="黑体" pitchFamily="2" charset="-122"/>
              </a:rPr>
              <a:t>归结反演</a:t>
            </a:r>
          </a:p>
        </p:txBody>
      </p:sp>
      <p:sp>
        <p:nvSpPr>
          <p:cNvPr id="93187" name="Rectangle 3"/>
          <p:cNvSpPr>
            <a:spLocks noChangeArrowheads="1"/>
          </p:cNvSpPr>
          <p:nvPr/>
        </p:nvSpPr>
        <p:spPr bwMode="auto">
          <a:xfrm>
            <a:off x="250825" y="908050"/>
            <a:ext cx="8642350" cy="5645150"/>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spcBef>
                <a:spcPct val="40000"/>
              </a:spcBef>
              <a:buClr>
                <a:schemeClr val="accent2"/>
              </a:buClr>
              <a:buFont typeface="Wingdings" pitchFamily="2" charset="2"/>
              <a:buBlip>
                <a:blip r:embed="rId2"/>
              </a:buBlip>
            </a:pPr>
            <a:r>
              <a:rPr lang="en-US" altLang="zh-CN" sz="2600" dirty="0">
                <a:latin typeface="宋体" pitchFamily="2" charset="-122"/>
              </a:rPr>
              <a:t> </a:t>
            </a:r>
            <a:r>
              <a:rPr lang="zh-CN" altLang="en-US" sz="2500" dirty="0">
                <a:latin typeface="Times New Roman" pitchFamily="18" charset="0"/>
              </a:rPr>
              <a:t>例</a:t>
            </a:r>
            <a:r>
              <a:rPr lang="en-US" altLang="zh-CN" sz="2500" dirty="0">
                <a:latin typeface="Times New Roman" pitchFamily="18" charset="0"/>
              </a:rPr>
              <a:t>13  </a:t>
            </a:r>
            <a:r>
              <a:rPr lang="zh-CN" altLang="en-US" sz="2500" dirty="0">
                <a:latin typeface="Times New Roman" pitchFamily="18" charset="0"/>
              </a:rPr>
              <a:t>已知：</a:t>
            </a:r>
            <a:r>
              <a:rPr lang="zh-CN" altLang="en-US" sz="2500" dirty="0">
                <a:latin typeface="Times New Roman" pitchFamily="18" charset="0"/>
                <a:cs typeface="Times New Roman" pitchFamily="18" charset="0"/>
              </a:rPr>
              <a:t> </a:t>
            </a:r>
          </a:p>
          <a:p>
            <a:pPr algn="just" eaLnBrk="1" hangingPunct="1">
              <a:spcBef>
                <a:spcPct val="40000"/>
              </a:spcBef>
              <a:buClr>
                <a:schemeClr val="accent2"/>
              </a:buClr>
              <a:buFont typeface="Wingdings" pitchFamily="2" charset="2"/>
              <a:buNone/>
            </a:pPr>
            <a:r>
              <a:rPr lang="zh-CN" altLang="en-US" sz="2500" dirty="0">
                <a:latin typeface="Times New Roman" pitchFamily="18" charset="0"/>
              </a:rPr>
              <a:t>           规则</a:t>
            </a:r>
            <a:r>
              <a:rPr lang="en-US" altLang="zh-CN" sz="2500" dirty="0">
                <a:latin typeface="Times New Roman" pitchFamily="18" charset="0"/>
                <a:cs typeface="Times New Roman" pitchFamily="18" charset="0"/>
              </a:rPr>
              <a:t>1</a:t>
            </a:r>
            <a:r>
              <a:rPr lang="zh-CN" altLang="en-US" sz="2500" dirty="0">
                <a:latin typeface="Times New Roman" pitchFamily="18" charset="0"/>
              </a:rPr>
              <a:t>：任何人的兄弟不是女性；</a:t>
            </a:r>
            <a:endParaRPr lang="zh-CN" altLang="en-US" sz="2500" dirty="0">
              <a:latin typeface="Times New Roman" pitchFamily="18" charset="0"/>
              <a:cs typeface="Times New Roman" pitchFamily="18" charset="0"/>
            </a:endParaRPr>
          </a:p>
          <a:p>
            <a:pPr algn="just" eaLnBrk="1" hangingPunct="1">
              <a:spcBef>
                <a:spcPct val="40000"/>
              </a:spcBef>
              <a:buClr>
                <a:schemeClr val="accent2"/>
              </a:buClr>
              <a:buFont typeface="Wingdings" pitchFamily="2" charset="2"/>
              <a:buNone/>
            </a:pPr>
            <a:r>
              <a:rPr lang="zh-CN" altLang="en-US" sz="2500" dirty="0">
                <a:latin typeface="Times New Roman" pitchFamily="18" charset="0"/>
              </a:rPr>
              <a:t>           规则</a:t>
            </a:r>
            <a:r>
              <a:rPr lang="en-US" altLang="zh-CN" sz="2500" dirty="0">
                <a:latin typeface="Times New Roman" pitchFamily="18" charset="0"/>
                <a:cs typeface="Times New Roman" pitchFamily="18" charset="0"/>
              </a:rPr>
              <a:t>2</a:t>
            </a:r>
            <a:r>
              <a:rPr lang="zh-CN" altLang="en-US" sz="2500" dirty="0">
                <a:latin typeface="Times New Roman" pitchFamily="18" charset="0"/>
              </a:rPr>
              <a:t>：任何人的姐妹必是女性。</a:t>
            </a:r>
            <a:endParaRPr lang="zh-CN" altLang="en-US" sz="2500" dirty="0">
              <a:latin typeface="Times New Roman" pitchFamily="18" charset="0"/>
              <a:cs typeface="Times New Roman" pitchFamily="18" charset="0"/>
            </a:endParaRPr>
          </a:p>
          <a:p>
            <a:pPr algn="just" eaLnBrk="1" hangingPunct="1">
              <a:spcBef>
                <a:spcPct val="40000"/>
              </a:spcBef>
              <a:buClr>
                <a:schemeClr val="accent2"/>
              </a:buClr>
              <a:buFont typeface="Wingdings" pitchFamily="2" charset="2"/>
              <a:buNone/>
            </a:pPr>
            <a:r>
              <a:rPr lang="zh-CN" altLang="en-US" sz="2500" dirty="0">
                <a:latin typeface="Times New Roman" pitchFamily="18" charset="0"/>
              </a:rPr>
              <a:t>           事 实：</a:t>
            </a:r>
            <a:r>
              <a:rPr lang="en-US" altLang="zh-CN" sz="2500" i="1" dirty="0">
                <a:latin typeface="Times New Roman" pitchFamily="18" charset="0"/>
                <a:cs typeface="Times New Roman" pitchFamily="18" charset="0"/>
              </a:rPr>
              <a:t>Mary</a:t>
            </a:r>
            <a:r>
              <a:rPr lang="en-US" altLang="zh-CN" sz="2500" dirty="0">
                <a:latin typeface="Times New Roman" pitchFamily="18" charset="0"/>
                <a:cs typeface="Times New Roman" pitchFamily="18" charset="0"/>
              </a:rPr>
              <a:t> </a:t>
            </a:r>
            <a:r>
              <a:rPr lang="zh-CN" altLang="en-US" sz="2500" dirty="0">
                <a:latin typeface="Times New Roman" pitchFamily="18" charset="0"/>
              </a:rPr>
              <a:t>是</a:t>
            </a:r>
            <a:r>
              <a:rPr lang="zh-CN" altLang="en-US" sz="2500" i="1" dirty="0">
                <a:latin typeface="Times New Roman" pitchFamily="18" charset="0"/>
              </a:rPr>
              <a:t> </a:t>
            </a:r>
            <a:r>
              <a:rPr lang="en-US" altLang="zh-CN" sz="2500" i="1" dirty="0">
                <a:latin typeface="Times New Roman" pitchFamily="18" charset="0"/>
                <a:cs typeface="Times New Roman" pitchFamily="18" charset="0"/>
              </a:rPr>
              <a:t>Bill </a:t>
            </a:r>
            <a:r>
              <a:rPr lang="zh-CN" altLang="en-US" sz="2500" dirty="0">
                <a:latin typeface="Times New Roman" pitchFamily="18" charset="0"/>
              </a:rPr>
              <a:t>的姐妹。</a:t>
            </a:r>
          </a:p>
          <a:p>
            <a:pPr algn="just" eaLnBrk="1" hangingPunct="1">
              <a:spcBef>
                <a:spcPct val="40000"/>
              </a:spcBef>
              <a:buClr>
                <a:schemeClr val="accent2"/>
              </a:buClr>
              <a:buFont typeface="Wingdings" pitchFamily="2" charset="2"/>
              <a:buNone/>
            </a:pPr>
            <a:r>
              <a:rPr lang="zh-CN" altLang="en-US" sz="2500" dirty="0">
                <a:latin typeface="Times New Roman" pitchFamily="18" charset="0"/>
              </a:rPr>
              <a:t>     求证：</a:t>
            </a:r>
            <a:r>
              <a:rPr lang="zh-CN" altLang="en-US"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Mary</a:t>
            </a:r>
            <a:r>
              <a:rPr lang="en-US" altLang="zh-CN" sz="2500" dirty="0">
                <a:latin typeface="Times New Roman" pitchFamily="18" charset="0"/>
                <a:cs typeface="Times New Roman" pitchFamily="18" charset="0"/>
              </a:rPr>
              <a:t> </a:t>
            </a:r>
            <a:r>
              <a:rPr lang="zh-CN" altLang="en-US" sz="2500" dirty="0">
                <a:latin typeface="Times New Roman" pitchFamily="18" charset="0"/>
              </a:rPr>
              <a:t>不是 </a:t>
            </a:r>
            <a:r>
              <a:rPr lang="en-US" altLang="zh-CN" sz="2500" i="1" dirty="0">
                <a:latin typeface="Times New Roman" pitchFamily="18" charset="0"/>
                <a:cs typeface="Times New Roman" pitchFamily="18" charset="0"/>
              </a:rPr>
              <a:t>Tom </a:t>
            </a:r>
            <a:r>
              <a:rPr lang="zh-CN" altLang="en-US" sz="2500" dirty="0">
                <a:latin typeface="Times New Roman" pitchFamily="18" charset="0"/>
              </a:rPr>
              <a:t>的兄弟。</a:t>
            </a:r>
            <a:endParaRPr lang="zh-CN" altLang="en-US" sz="2500" dirty="0">
              <a:latin typeface="Times New Roman" pitchFamily="18" charset="0"/>
              <a:cs typeface="Times New Roman" pitchFamily="18" charset="0"/>
            </a:endParaRPr>
          </a:p>
          <a:p>
            <a:pPr algn="just" eaLnBrk="1" hangingPunct="1">
              <a:spcBef>
                <a:spcPct val="40000"/>
              </a:spcBef>
              <a:buClr>
                <a:schemeClr val="accent2"/>
              </a:buClr>
              <a:buFont typeface="Wingdings" pitchFamily="2" charset="2"/>
              <a:buBlip>
                <a:blip r:embed="rId2"/>
              </a:buBlip>
            </a:pPr>
            <a:r>
              <a:rPr lang="zh-CN" altLang="en-US" sz="2500" dirty="0">
                <a:latin typeface="Times New Roman" pitchFamily="18" charset="0"/>
              </a:rPr>
              <a:t>  证明：定义谓词</a:t>
            </a:r>
          </a:p>
          <a:p>
            <a:pPr algn="just" eaLnBrk="1" hangingPunct="1">
              <a:spcBef>
                <a:spcPct val="40000"/>
              </a:spcBef>
              <a:buClr>
                <a:schemeClr val="accent2"/>
              </a:buClr>
              <a:buFont typeface="Wingdings" pitchFamily="2" charset="2"/>
              <a:buNone/>
            </a:pPr>
            <a:r>
              <a:rPr lang="zh-CN" altLang="en-US"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brother</a:t>
            </a:r>
            <a:r>
              <a:rPr lang="en-US" altLang="zh-CN" sz="2500" dirty="0">
                <a:latin typeface="Times New Roman" pitchFamily="18" charset="0"/>
                <a:cs typeface="Times New Roman" pitchFamily="18" charset="0"/>
              </a:rPr>
              <a:t> ( </a:t>
            </a:r>
            <a:r>
              <a:rPr lang="en-US" altLang="zh-CN" sz="2500" i="1" dirty="0">
                <a:latin typeface="Times New Roman" pitchFamily="18" charset="0"/>
                <a:cs typeface="Times New Roman" pitchFamily="18" charset="0"/>
              </a:rPr>
              <a:t>x</a:t>
            </a:r>
            <a:r>
              <a:rPr lang="en-US" altLang="zh-CN"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y</a:t>
            </a:r>
            <a:r>
              <a:rPr lang="en-US" altLang="zh-CN" sz="2500" dirty="0">
                <a:latin typeface="Times New Roman" pitchFamily="18" charset="0"/>
                <a:cs typeface="Times New Roman" pitchFamily="18" charset="0"/>
              </a:rPr>
              <a:t> ) :  </a:t>
            </a:r>
            <a:r>
              <a:rPr lang="en-US" altLang="zh-CN" sz="2500" i="1" dirty="0">
                <a:latin typeface="Times New Roman" pitchFamily="18" charset="0"/>
                <a:cs typeface="Times New Roman" pitchFamily="18" charset="0"/>
              </a:rPr>
              <a:t>x </a:t>
            </a:r>
            <a:r>
              <a:rPr lang="zh-CN" altLang="en-US" sz="2500" dirty="0">
                <a:latin typeface="Times New Roman" pitchFamily="18" charset="0"/>
              </a:rPr>
              <a:t>是 </a:t>
            </a:r>
            <a:r>
              <a:rPr lang="en-US" altLang="zh-CN" sz="2500" i="1" dirty="0">
                <a:latin typeface="Times New Roman" pitchFamily="18" charset="0"/>
              </a:rPr>
              <a:t>y</a:t>
            </a:r>
            <a:r>
              <a:rPr lang="en-US" altLang="zh-CN" sz="2500" dirty="0">
                <a:latin typeface="Times New Roman" pitchFamily="18" charset="0"/>
              </a:rPr>
              <a:t>  </a:t>
            </a:r>
            <a:r>
              <a:rPr lang="zh-CN" altLang="en-US" sz="2500" dirty="0">
                <a:latin typeface="Times New Roman" pitchFamily="18" charset="0"/>
              </a:rPr>
              <a:t>的兄弟  </a:t>
            </a:r>
            <a:endParaRPr lang="zh-CN" altLang="en-US" sz="2500" dirty="0">
              <a:latin typeface="Times New Roman" pitchFamily="18" charset="0"/>
              <a:cs typeface="Times New Roman" pitchFamily="18" charset="0"/>
            </a:endParaRPr>
          </a:p>
          <a:p>
            <a:pPr algn="just" eaLnBrk="1" hangingPunct="1">
              <a:spcBef>
                <a:spcPct val="40000"/>
              </a:spcBef>
              <a:buClr>
                <a:schemeClr val="accent2"/>
              </a:buClr>
              <a:buFont typeface="Wingdings" pitchFamily="2" charset="2"/>
              <a:buNone/>
            </a:pPr>
            <a:r>
              <a:rPr lang="zh-CN" altLang="en-US"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sister</a:t>
            </a:r>
            <a:r>
              <a:rPr lang="en-US" altLang="zh-CN" sz="2500" dirty="0">
                <a:latin typeface="Times New Roman" pitchFamily="18" charset="0"/>
                <a:cs typeface="Times New Roman" pitchFamily="18" charset="0"/>
              </a:rPr>
              <a:t> ( </a:t>
            </a:r>
            <a:r>
              <a:rPr lang="en-US" altLang="zh-CN" sz="2500" i="1" dirty="0">
                <a:latin typeface="Times New Roman" pitchFamily="18" charset="0"/>
                <a:cs typeface="Times New Roman" pitchFamily="18" charset="0"/>
              </a:rPr>
              <a:t>x</a:t>
            </a:r>
            <a:r>
              <a:rPr lang="en-US" altLang="zh-CN"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y</a:t>
            </a:r>
            <a:r>
              <a:rPr lang="en-US" altLang="zh-CN" sz="2500" dirty="0">
                <a:latin typeface="Times New Roman" pitchFamily="18" charset="0"/>
                <a:cs typeface="Times New Roman" pitchFamily="18" charset="0"/>
              </a:rPr>
              <a:t> ) :   </a:t>
            </a:r>
            <a:r>
              <a:rPr lang="en-US" altLang="zh-CN" sz="2500" i="1" dirty="0">
                <a:latin typeface="Times New Roman" pitchFamily="18" charset="0"/>
                <a:cs typeface="Times New Roman" pitchFamily="18" charset="0"/>
              </a:rPr>
              <a:t>x</a:t>
            </a:r>
            <a:r>
              <a:rPr lang="en-US" altLang="zh-CN" sz="2500" dirty="0">
                <a:latin typeface="Times New Roman" pitchFamily="18" charset="0"/>
                <a:cs typeface="Times New Roman" pitchFamily="18" charset="0"/>
              </a:rPr>
              <a:t> </a:t>
            </a:r>
            <a:r>
              <a:rPr lang="zh-CN" altLang="en-US" sz="2500" dirty="0">
                <a:latin typeface="Times New Roman" pitchFamily="18" charset="0"/>
              </a:rPr>
              <a:t>是 </a:t>
            </a:r>
            <a:r>
              <a:rPr lang="en-US" altLang="zh-CN" sz="2500" i="1" dirty="0">
                <a:latin typeface="Times New Roman" pitchFamily="18" charset="0"/>
              </a:rPr>
              <a:t>y</a:t>
            </a:r>
            <a:r>
              <a:rPr lang="en-US" altLang="zh-CN" sz="2500" dirty="0">
                <a:latin typeface="Times New Roman" pitchFamily="18" charset="0"/>
              </a:rPr>
              <a:t>  </a:t>
            </a:r>
            <a:r>
              <a:rPr lang="zh-CN" altLang="en-US" sz="2500" dirty="0">
                <a:latin typeface="Times New Roman" pitchFamily="18" charset="0"/>
              </a:rPr>
              <a:t>的姐妹</a:t>
            </a:r>
            <a:endParaRPr lang="zh-CN" altLang="en-US" sz="2500" dirty="0">
              <a:latin typeface="Times New Roman" pitchFamily="18" charset="0"/>
              <a:cs typeface="Times New Roman" pitchFamily="18" charset="0"/>
            </a:endParaRPr>
          </a:p>
          <a:p>
            <a:pPr algn="just" eaLnBrk="1" hangingPunct="1">
              <a:spcBef>
                <a:spcPct val="40000"/>
              </a:spcBef>
              <a:buClr>
                <a:schemeClr val="accent2"/>
              </a:buClr>
              <a:buFont typeface="Wingdings" pitchFamily="2" charset="2"/>
              <a:buNone/>
            </a:pPr>
            <a:r>
              <a:rPr lang="zh-CN" altLang="en-US"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woman </a:t>
            </a:r>
            <a:r>
              <a:rPr lang="en-US" altLang="zh-CN" sz="2500" dirty="0">
                <a:latin typeface="Times New Roman" pitchFamily="18" charset="0"/>
                <a:cs typeface="Times New Roman" pitchFamily="18" charset="0"/>
              </a:rPr>
              <a:t>( </a:t>
            </a:r>
            <a:r>
              <a:rPr lang="en-US" altLang="zh-CN" sz="2500" i="1" dirty="0">
                <a:latin typeface="Times New Roman" pitchFamily="18" charset="0"/>
                <a:cs typeface="Times New Roman" pitchFamily="18" charset="0"/>
              </a:rPr>
              <a:t>x</a:t>
            </a:r>
            <a:r>
              <a:rPr lang="en-US" altLang="zh-CN" sz="2500" dirty="0">
                <a:latin typeface="Times New Roman" pitchFamily="18" charset="0"/>
                <a:cs typeface="Times New Roman" pitchFamily="18" charset="0"/>
              </a:rPr>
              <a:t> ) :  </a:t>
            </a:r>
            <a:r>
              <a:rPr lang="en-US" altLang="zh-CN" sz="2500" i="1" dirty="0">
                <a:latin typeface="Times New Roman" pitchFamily="18" charset="0"/>
                <a:cs typeface="Times New Roman" pitchFamily="18" charset="0"/>
              </a:rPr>
              <a:t>x </a:t>
            </a:r>
            <a:r>
              <a:rPr lang="zh-CN" altLang="en-US" sz="2500" dirty="0">
                <a:latin typeface="Times New Roman" pitchFamily="18" charset="0"/>
              </a:rPr>
              <a:t>是女性</a:t>
            </a:r>
          </a:p>
        </p:txBody>
      </p:sp>
      <p:sp>
        <p:nvSpPr>
          <p:cNvPr id="75781" name="Rectangle 6"/>
          <p:cNvSpPr>
            <a:spLocks noChangeArrowheads="1"/>
          </p:cNvSpPr>
          <p:nvPr/>
        </p:nvSpPr>
        <p:spPr bwMode="auto">
          <a:xfrm>
            <a:off x="41529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782" name="Rectangle 8"/>
          <p:cNvSpPr>
            <a:spLocks noChangeArrowheads="1"/>
          </p:cNvSpPr>
          <p:nvPr/>
        </p:nvSpPr>
        <p:spPr bwMode="auto">
          <a:xfrm>
            <a:off x="4510088"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783" name="Rectangle 10"/>
          <p:cNvSpPr>
            <a:spLocks noChangeArrowheads="1"/>
          </p:cNvSpPr>
          <p:nvPr/>
        </p:nvSpPr>
        <p:spPr bwMode="auto">
          <a:xfrm>
            <a:off x="4500563"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784" name="Rectangle 12"/>
          <p:cNvSpPr>
            <a:spLocks noChangeArrowheads="1"/>
          </p:cNvSpPr>
          <p:nvPr/>
        </p:nvSpPr>
        <p:spPr bwMode="auto">
          <a:xfrm>
            <a:off x="42100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785" name="Rectangle 16"/>
          <p:cNvSpPr>
            <a:spLocks noChangeArrowheads="1"/>
          </p:cNvSpPr>
          <p:nvPr/>
        </p:nvSpPr>
        <p:spPr bwMode="auto">
          <a:xfrm>
            <a:off x="42338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0512031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A5F05B0A-D187-40B0-9400-706534358E41}" type="slidenum">
              <a:rPr lang="ja-JP" altLang="en-US" b="0">
                <a:solidFill>
                  <a:srgbClr val="A50021"/>
                </a:solidFill>
                <a:ea typeface="ＭＳ Ｐゴシック" pitchFamily="34" charset="-128"/>
              </a:rPr>
              <a:pPr eaLnBrk="1" hangingPunct="1"/>
              <a:t>72</a:t>
            </a:fld>
            <a:endParaRPr lang="en-US" altLang="ja-JP" b="0">
              <a:solidFill>
                <a:srgbClr val="A50021"/>
              </a:solidFill>
              <a:ea typeface="ＭＳ Ｐゴシック" pitchFamily="34" charset="-128"/>
            </a:endParaRPr>
          </a:p>
        </p:txBody>
      </p:sp>
      <p:sp>
        <p:nvSpPr>
          <p:cNvPr id="30734"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pPr>
            <a:r>
              <a:rPr lang="en-US" altLang="zh-CN" sz="3600" b="0">
                <a:solidFill>
                  <a:schemeClr val="bg1"/>
                </a:solidFill>
                <a:latin typeface="Times New Roman" pitchFamily="18" charset="0"/>
                <a:ea typeface="黑体" pitchFamily="2" charset="-122"/>
              </a:rPr>
              <a:t>3.6  </a:t>
            </a:r>
            <a:r>
              <a:rPr lang="zh-CN" altLang="en-US" sz="3600" b="0">
                <a:solidFill>
                  <a:schemeClr val="bg1"/>
                </a:solidFill>
                <a:latin typeface="Times New Roman" pitchFamily="18" charset="0"/>
                <a:ea typeface="黑体" pitchFamily="2" charset="-122"/>
              </a:rPr>
              <a:t>归结反演</a:t>
            </a:r>
          </a:p>
        </p:txBody>
      </p:sp>
      <p:sp>
        <p:nvSpPr>
          <p:cNvPr id="94211" name="Rectangle 3"/>
          <p:cNvSpPr>
            <a:spLocks noChangeArrowheads="1"/>
          </p:cNvSpPr>
          <p:nvPr/>
        </p:nvSpPr>
        <p:spPr bwMode="auto">
          <a:xfrm>
            <a:off x="250825" y="908050"/>
            <a:ext cx="8740775" cy="572135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lstStyle>
            <a:lvl1pPr marL="469900" indent="-469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spcBef>
                <a:spcPct val="40000"/>
              </a:spcBef>
              <a:buClr>
                <a:schemeClr val="accent2"/>
              </a:buClr>
              <a:buFont typeface="Wingdings" pitchFamily="2" charset="2"/>
              <a:buBlip>
                <a:blip r:embed="rId3"/>
              </a:buBlip>
            </a:pPr>
            <a:r>
              <a:rPr lang="zh-CN" altLang="en-US" sz="2400">
                <a:latin typeface="宋体" pitchFamily="2" charset="-122"/>
              </a:rPr>
              <a:t>证明：将规则与事实用谓词公式表示：</a:t>
            </a:r>
            <a:endParaRPr lang="zh-CN" altLang="en-US" sz="2400">
              <a:latin typeface="Times New Roman" pitchFamily="18" charset="0"/>
              <a:cs typeface="Times New Roman" pitchFamily="18" charset="0"/>
            </a:endParaRPr>
          </a:p>
          <a:p>
            <a:pPr eaLnBrk="1" hangingPunct="1">
              <a:lnSpc>
                <a:spcPct val="100000"/>
              </a:lnSpc>
              <a:spcBef>
                <a:spcPct val="40000"/>
              </a:spcBef>
              <a:buClr>
                <a:schemeClr val="accent2"/>
              </a:buClr>
              <a:buFont typeface="Wingdings" pitchFamily="2" charset="2"/>
              <a:buNone/>
            </a:pPr>
            <a:endParaRPr lang="en-US" altLang="zh-CN" sz="3000" b="0"/>
          </a:p>
        </p:txBody>
      </p:sp>
      <p:sp>
        <p:nvSpPr>
          <p:cNvPr id="94213" name="Rectangle 5"/>
          <p:cNvSpPr>
            <a:spLocks noChangeArrowheads="1"/>
          </p:cNvSpPr>
          <p:nvPr/>
        </p:nvSpPr>
        <p:spPr bwMode="auto">
          <a:xfrm>
            <a:off x="304800" y="2971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buClr>
                <a:srgbClr val="0000FF"/>
              </a:buClr>
              <a:buFont typeface="Wingdings" pitchFamily="2" charset="2"/>
              <a:buChar char="§"/>
            </a:pPr>
            <a:r>
              <a:rPr lang="en-US" altLang="zh-CN" sz="2400" b="0" dirty="0">
                <a:latin typeface="宋体" pitchFamily="2" charset="-122"/>
              </a:rPr>
              <a:t> </a:t>
            </a:r>
            <a:r>
              <a:rPr lang="zh-CN" altLang="en-US" sz="2400" dirty="0">
                <a:latin typeface="宋体" pitchFamily="2" charset="-122"/>
              </a:rPr>
              <a:t>把要求证的结论用谓词公式表示出来并否定，得：</a:t>
            </a:r>
            <a:endParaRPr lang="zh-CN" altLang="en-US" sz="2400" dirty="0"/>
          </a:p>
        </p:txBody>
      </p:sp>
      <p:sp>
        <p:nvSpPr>
          <p:cNvPr id="94222" name="Text Box 14"/>
          <p:cNvSpPr txBox="1">
            <a:spLocks noChangeArrowheads="1"/>
          </p:cNvSpPr>
          <p:nvPr/>
        </p:nvSpPr>
        <p:spPr bwMode="auto">
          <a:xfrm>
            <a:off x="3048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Char char="§"/>
            </a:pPr>
            <a:r>
              <a:rPr lang="en-US" altLang="zh-CN" sz="2400" b="0">
                <a:latin typeface="宋体" pitchFamily="2" charset="-122"/>
              </a:rPr>
              <a:t> </a:t>
            </a:r>
            <a:r>
              <a:rPr lang="zh-CN" altLang="en-US" sz="2400">
                <a:latin typeface="宋体" pitchFamily="2" charset="-122"/>
              </a:rPr>
              <a:t>把上述公式化成子句集：</a:t>
            </a:r>
            <a:r>
              <a:rPr lang="zh-CN" altLang="en-US" b="0"/>
              <a:t> </a:t>
            </a:r>
          </a:p>
        </p:txBody>
      </p:sp>
      <p:sp>
        <p:nvSpPr>
          <p:cNvPr id="94229" name="AutoShape 21"/>
          <p:cNvSpPr>
            <a:spLocks noChangeArrowheads="1"/>
          </p:cNvSpPr>
          <p:nvPr/>
        </p:nvSpPr>
        <p:spPr bwMode="auto">
          <a:xfrm>
            <a:off x="4267200" y="16002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gradFill>
          <a:ln w="9525">
            <a:solidFill>
              <a:srgbClr val="FF000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9" name="Rectangle 23"/>
          <p:cNvSpPr>
            <a:spLocks noChangeArrowheads="1"/>
          </p:cNvSpPr>
          <p:nvPr/>
        </p:nvSpPr>
        <p:spPr bwMode="auto">
          <a:xfrm>
            <a:off x="34480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Rectangle 25"/>
          <p:cNvSpPr>
            <a:spLocks noChangeArrowheads="1"/>
          </p:cNvSpPr>
          <p:nvPr/>
        </p:nvSpPr>
        <p:spPr bwMode="auto">
          <a:xfrm>
            <a:off x="35575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1" name="Rectangle 27"/>
          <p:cNvSpPr>
            <a:spLocks noChangeArrowheads="1"/>
          </p:cNvSpPr>
          <p:nvPr/>
        </p:nvSpPr>
        <p:spPr bwMode="auto">
          <a:xfrm>
            <a:off x="4005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10"/>
          <p:cNvSpPr txBox="1">
            <a:spLocks noChangeArrowheads="1"/>
          </p:cNvSpPr>
          <p:nvPr/>
        </p:nvSpPr>
        <p:spPr bwMode="auto">
          <a:xfrm>
            <a:off x="381000" y="1371600"/>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1</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2</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3</a:t>
            </a:r>
            <a:r>
              <a:rPr lang="zh-CN" altLang="en-US" sz="2400" b="0">
                <a:latin typeface="Times New Roman" pitchFamily="18" charset="0"/>
              </a:rPr>
              <a:t>）</a:t>
            </a:r>
          </a:p>
        </p:txBody>
      </p:sp>
      <p:graphicFrame>
        <p:nvGraphicFramePr>
          <p:cNvPr id="30722" name="Object 22"/>
          <p:cNvGraphicFramePr>
            <a:graphicFrameLocks noChangeAspect="1"/>
          </p:cNvGraphicFramePr>
          <p:nvPr/>
        </p:nvGraphicFramePr>
        <p:xfrm>
          <a:off x="1103313" y="1371600"/>
          <a:ext cx="5068887" cy="414338"/>
        </p:xfrm>
        <a:graphic>
          <a:graphicData uri="http://schemas.openxmlformats.org/presentationml/2006/ole">
            <mc:AlternateContent xmlns:mc="http://schemas.openxmlformats.org/markup-compatibility/2006">
              <mc:Choice xmlns:v="urn:schemas-microsoft-com:vml" Requires="v">
                <p:oleObj spid="_x0000_s65152" name="公式" r:id="rId4" imgW="2450880" imgH="203040" progId="Equation.3">
                  <p:embed/>
                </p:oleObj>
              </mc:Choice>
              <mc:Fallback>
                <p:oleObj name="公式" r:id="rId4" imgW="24508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371600"/>
                        <a:ext cx="5068887"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24"/>
          <p:cNvGraphicFramePr>
            <a:graphicFrameLocks noChangeAspect="1"/>
          </p:cNvGraphicFramePr>
          <p:nvPr/>
        </p:nvGraphicFramePr>
        <p:xfrm>
          <a:off x="1100138" y="1981200"/>
          <a:ext cx="4583112" cy="412750"/>
        </p:xfrm>
        <a:graphic>
          <a:graphicData uri="http://schemas.openxmlformats.org/presentationml/2006/ole">
            <mc:AlternateContent xmlns:mc="http://schemas.openxmlformats.org/markup-compatibility/2006">
              <mc:Choice xmlns:v="urn:schemas-microsoft-com:vml" Requires="v">
                <p:oleObj spid="_x0000_s65153" name="公式" r:id="rId6" imgW="2222280" imgH="203040" progId="Equation.3">
                  <p:embed/>
                </p:oleObj>
              </mc:Choice>
              <mc:Fallback>
                <p:oleObj name="公式" r:id="rId6" imgW="22222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138" y="1981200"/>
                        <a:ext cx="45831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6"/>
          <p:cNvGraphicFramePr>
            <a:graphicFrameLocks noChangeAspect="1"/>
          </p:cNvGraphicFramePr>
          <p:nvPr/>
        </p:nvGraphicFramePr>
        <p:xfrm>
          <a:off x="1143000" y="2514600"/>
          <a:ext cx="2286000" cy="401638"/>
        </p:xfrm>
        <a:graphic>
          <a:graphicData uri="http://schemas.openxmlformats.org/presentationml/2006/ole">
            <mc:AlternateContent xmlns:mc="http://schemas.openxmlformats.org/markup-compatibility/2006">
              <mc:Choice xmlns:v="urn:schemas-microsoft-com:vml" Requires="v">
                <p:oleObj spid="_x0000_s65154" r:id="rId8" imgW="1130300" imgH="203200" progId="Equation.3">
                  <p:embed/>
                </p:oleObj>
              </mc:Choice>
              <mc:Fallback>
                <p:oleObj r:id="rId8" imgW="11303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514600"/>
                        <a:ext cx="22860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3" name="Rectangle 29"/>
          <p:cNvSpPr>
            <a:spLocks noChangeArrowheads="1"/>
          </p:cNvSpPr>
          <p:nvPr/>
        </p:nvSpPr>
        <p:spPr bwMode="auto">
          <a:xfrm>
            <a:off x="3881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12"/>
          <p:cNvSpPr txBox="1">
            <a:spLocks noChangeArrowheads="1"/>
          </p:cNvSpPr>
          <p:nvPr/>
        </p:nvSpPr>
        <p:spPr bwMode="auto">
          <a:xfrm>
            <a:off x="381000" y="3505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4</a:t>
            </a:r>
            <a:r>
              <a:rPr lang="zh-CN" altLang="en-US" sz="2400" b="0">
                <a:latin typeface="Times New Roman" pitchFamily="18" charset="0"/>
              </a:rPr>
              <a:t>）</a:t>
            </a:r>
          </a:p>
        </p:txBody>
      </p:sp>
      <p:graphicFrame>
        <p:nvGraphicFramePr>
          <p:cNvPr id="30725" name="Object 28"/>
          <p:cNvGraphicFramePr>
            <a:graphicFrameLocks noChangeAspect="1"/>
          </p:cNvGraphicFramePr>
          <p:nvPr/>
        </p:nvGraphicFramePr>
        <p:xfrm>
          <a:off x="1143000" y="3505200"/>
          <a:ext cx="2795588" cy="441325"/>
        </p:xfrm>
        <a:graphic>
          <a:graphicData uri="http://schemas.openxmlformats.org/presentationml/2006/ole">
            <mc:AlternateContent xmlns:mc="http://schemas.openxmlformats.org/markup-compatibility/2006">
              <mc:Choice xmlns:v="urn:schemas-microsoft-com:vml" Requires="v">
                <p:oleObj spid="_x0000_s65155" name="公式" r:id="rId10" imgW="1269720" imgH="203040" progId="Equation.3">
                  <p:embed/>
                </p:oleObj>
              </mc:Choice>
              <mc:Fallback>
                <p:oleObj name="公式" r:id="rId10" imgW="12697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505200"/>
                        <a:ext cx="27955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5" name="Rectangle 31"/>
          <p:cNvSpPr>
            <a:spLocks noChangeArrowheads="1"/>
          </p:cNvSpPr>
          <p:nvPr/>
        </p:nvSpPr>
        <p:spPr bwMode="auto">
          <a:xfrm>
            <a:off x="34909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6" name="Rectangle 33"/>
          <p:cNvSpPr>
            <a:spLocks noChangeArrowheads="1"/>
          </p:cNvSpPr>
          <p:nvPr/>
        </p:nvSpPr>
        <p:spPr bwMode="auto">
          <a:xfrm>
            <a:off x="3600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7" name="Rectangle 35"/>
          <p:cNvSpPr>
            <a:spLocks noChangeArrowheads="1"/>
          </p:cNvSpPr>
          <p:nvPr/>
        </p:nvSpPr>
        <p:spPr bwMode="auto">
          <a:xfrm>
            <a:off x="38481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8" name="Rectangle 37"/>
          <p:cNvSpPr>
            <a:spLocks noChangeArrowheads="1"/>
          </p:cNvSpPr>
          <p:nvPr/>
        </p:nvSpPr>
        <p:spPr bwMode="auto">
          <a:xfrm>
            <a:off x="37671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47"/>
          <p:cNvGrpSpPr>
            <a:grpSpLocks/>
          </p:cNvGrpSpPr>
          <p:nvPr/>
        </p:nvGrpSpPr>
        <p:grpSpPr bwMode="auto">
          <a:xfrm>
            <a:off x="457200" y="4419600"/>
            <a:ext cx="4724400" cy="2055813"/>
            <a:chOff x="288" y="2784"/>
            <a:chExt cx="2976" cy="1295"/>
          </a:xfrm>
        </p:grpSpPr>
        <p:graphicFrame>
          <p:nvGraphicFramePr>
            <p:cNvPr id="30729" name="Object 30"/>
            <p:cNvGraphicFramePr>
              <a:graphicFrameLocks noChangeAspect="1"/>
            </p:cNvGraphicFramePr>
            <p:nvPr/>
          </p:nvGraphicFramePr>
          <p:xfrm>
            <a:off x="288" y="2784"/>
            <a:ext cx="2976" cy="301"/>
          </p:xfrm>
          <a:graphic>
            <a:graphicData uri="http://schemas.openxmlformats.org/presentationml/2006/ole">
              <mc:AlternateContent xmlns:mc="http://schemas.openxmlformats.org/markup-compatibility/2006">
                <mc:Choice xmlns:v="urn:schemas-microsoft-com:vml" Requires="v">
                  <p:oleObj spid="_x0000_s65156" r:id="rId12" imgW="2159000" imgH="215900" progId="Equation.3">
                    <p:embed/>
                  </p:oleObj>
                </mc:Choice>
                <mc:Fallback>
                  <p:oleObj r:id="rId12" imgW="2159000" imgH="215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 y="2784"/>
                          <a:ext cx="2976"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0" name="Object 32"/>
            <p:cNvGraphicFramePr>
              <a:graphicFrameLocks noChangeAspect="1"/>
            </p:cNvGraphicFramePr>
            <p:nvPr/>
          </p:nvGraphicFramePr>
          <p:xfrm>
            <a:off x="288" y="3120"/>
            <a:ext cx="2832" cy="319"/>
          </p:xfrm>
          <a:graphic>
            <a:graphicData uri="http://schemas.openxmlformats.org/presentationml/2006/ole">
              <mc:AlternateContent xmlns:mc="http://schemas.openxmlformats.org/markup-compatibility/2006">
                <mc:Choice xmlns:v="urn:schemas-microsoft-com:vml" Requires="v">
                  <p:oleObj spid="_x0000_s65157" r:id="rId14" imgW="1943100" imgH="215900" progId="Equation.3">
                    <p:embed/>
                  </p:oleObj>
                </mc:Choice>
                <mc:Fallback>
                  <p:oleObj r:id="rId14" imgW="1943100" imgH="215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 y="3120"/>
                          <a:ext cx="2832"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1" name="Object 34"/>
            <p:cNvGraphicFramePr>
              <a:graphicFrameLocks noChangeAspect="1"/>
            </p:cNvGraphicFramePr>
            <p:nvPr/>
          </p:nvGraphicFramePr>
          <p:xfrm>
            <a:off x="288" y="3456"/>
            <a:ext cx="1968" cy="310"/>
          </p:xfrm>
          <a:graphic>
            <a:graphicData uri="http://schemas.openxmlformats.org/presentationml/2006/ole">
              <mc:AlternateContent xmlns:mc="http://schemas.openxmlformats.org/markup-compatibility/2006">
                <mc:Choice xmlns:v="urn:schemas-microsoft-com:vml" Requires="v">
                  <p:oleObj spid="_x0000_s65158" r:id="rId16" imgW="1447800" imgH="228600" progId="Equation.3">
                    <p:embed/>
                  </p:oleObj>
                </mc:Choice>
                <mc:Fallback>
                  <p:oleObj r:id="rId16" imgW="14478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3456"/>
                          <a:ext cx="1968"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2" name="Object 36"/>
            <p:cNvGraphicFramePr>
              <a:graphicFrameLocks noChangeAspect="1"/>
            </p:cNvGraphicFramePr>
            <p:nvPr/>
          </p:nvGraphicFramePr>
          <p:xfrm>
            <a:off x="305" y="3792"/>
            <a:ext cx="2078" cy="287"/>
          </p:xfrm>
          <a:graphic>
            <a:graphicData uri="http://schemas.openxmlformats.org/presentationml/2006/ole">
              <mc:AlternateContent xmlns:mc="http://schemas.openxmlformats.org/markup-compatibility/2006">
                <mc:Choice xmlns:v="urn:schemas-microsoft-com:vml" Requires="v">
                  <p:oleObj spid="_x0000_s65159" name="公式" r:id="rId18" imgW="1587240" imgH="215640" progId="Equation.3">
                    <p:embed/>
                  </p:oleObj>
                </mc:Choice>
                <mc:Fallback>
                  <p:oleObj name="公式" r:id="rId18" imgW="1587240" imgH="215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 y="3792"/>
                          <a:ext cx="2078"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46" name="Text Box 38"/>
          <p:cNvSpPr txBox="1">
            <a:spLocks noChangeArrowheads="1"/>
          </p:cNvSpPr>
          <p:nvPr/>
        </p:nvSpPr>
        <p:spPr bwMode="auto">
          <a:xfrm>
            <a:off x="54102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rgbClr val="0000FF"/>
              </a:buClr>
              <a:buFont typeface="Wingdings" pitchFamily="2" charset="2"/>
              <a:buChar char="§"/>
            </a:pPr>
            <a:r>
              <a:rPr lang="en-US" altLang="zh-CN" sz="2400">
                <a:latin typeface="宋体" pitchFamily="2" charset="-122"/>
              </a:rPr>
              <a:t> </a:t>
            </a:r>
            <a:r>
              <a:rPr lang="zh-CN" altLang="en-US" sz="2400">
                <a:latin typeface="宋体" pitchFamily="2" charset="-122"/>
              </a:rPr>
              <a:t>将子句集进行归结：</a:t>
            </a:r>
            <a:r>
              <a:rPr lang="zh-CN" altLang="en-US" b="0"/>
              <a:t> </a:t>
            </a:r>
          </a:p>
        </p:txBody>
      </p:sp>
      <p:sp>
        <p:nvSpPr>
          <p:cNvPr id="30751" name="Rectangle 40"/>
          <p:cNvSpPr>
            <a:spLocks noChangeArrowheads="1"/>
          </p:cNvSpPr>
          <p:nvPr/>
        </p:nvSpPr>
        <p:spPr bwMode="auto">
          <a:xfrm>
            <a:off x="3919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52" name="Rectangle 42"/>
          <p:cNvSpPr>
            <a:spLocks noChangeArrowheads="1"/>
          </p:cNvSpPr>
          <p:nvPr/>
        </p:nvSpPr>
        <p:spPr bwMode="auto">
          <a:xfrm>
            <a:off x="37671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53" name="Rectangle 44"/>
          <p:cNvSpPr>
            <a:spLocks noChangeArrowheads="1"/>
          </p:cNvSpPr>
          <p:nvPr/>
        </p:nvSpPr>
        <p:spPr bwMode="auto">
          <a:xfrm>
            <a:off x="41957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3" name="Group 48"/>
          <p:cNvGrpSpPr>
            <a:grpSpLocks/>
          </p:cNvGrpSpPr>
          <p:nvPr/>
        </p:nvGrpSpPr>
        <p:grpSpPr bwMode="auto">
          <a:xfrm>
            <a:off x="5486400" y="4419600"/>
            <a:ext cx="3429000" cy="1774825"/>
            <a:chOff x="3456" y="2784"/>
            <a:chExt cx="2160" cy="1118"/>
          </a:xfrm>
        </p:grpSpPr>
        <p:graphicFrame>
          <p:nvGraphicFramePr>
            <p:cNvPr id="30726" name="Object 39"/>
            <p:cNvGraphicFramePr>
              <a:graphicFrameLocks noChangeAspect="1"/>
            </p:cNvGraphicFramePr>
            <p:nvPr/>
          </p:nvGraphicFramePr>
          <p:xfrm>
            <a:off x="3456" y="2784"/>
            <a:ext cx="1824" cy="319"/>
          </p:xfrm>
          <a:graphic>
            <a:graphicData uri="http://schemas.openxmlformats.org/presentationml/2006/ole">
              <mc:AlternateContent xmlns:mc="http://schemas.openxmlformats.org/markup-compatibility/2006">
                <mc:Choice xmlns:v="urn:schemas-microsoft-com:vml" Requires="v">
                  <p:oleObj spid="_x0000_s65160" r:id="rId20" imgW="1308100" imgH="228600" progId="Equation.3">
                    <p:embed/>
                  </p:oleObj>
                </mc:Choice>
                <mc:Fallback>
                  <p:oleObj r:id="rId20" imgW="130810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6" y="2784"/>
                          <a:ext cx="1824"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41"/>
            <p:cNvGraphicFramePr>
              <a:graphicFrameLocks noChangeAspect="1"/>
            </p:cNvGraphicFramePr>
            <p:nvPr/>
          </p:nvGraphicFramePr>
          <p:xfrm>
            <a:off x="3456" y="3168"/>
            <a:ext cx="2160" cy="307"/>
          </p:xfrm>
          <a:graphic>
            <a:graphicData uri="http://schemas.openxmlformats.org/presentationml/2006/ole">
              <mc:AlternateContent xmlns:mc="http://schemas.openxmlformats.org/markup-compatibility/2006">
                <mc:Choice xmlns:v="urn:schemas-microsoft-com:vml" Requires="v">
                  <p:oleObj spid="_x0000_s65161" r:id="rId22" imgW="1612900" imgH="228600" progId="Equation.3">
                    <p:embed/>
                  </p:oleObj>
                </mc:Choice>
                <mc:Fallback>
                  <p:oleObj r:id="rId22" imgW="161290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56" y="3168"/>
                          <a:ext cx="2160"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43"/>
            <p:cNvGraphicFramePr>
              <a:graphicFrameLocks noChangeAspect="1"/>
            </p:cNvGraphicFramePr>
            <p:nvPr/>
          </p:nvGraphicFramePr>
          <p:xfrm>
            <a:off x="3456" y="3552"/>
            <a:ext cx="1152" cy="350"/>
          </p:xfrm>
          <a:graphic>
            <a:graphicData uri="http://schemas.openxmlformats.org/presentationml/2006/ole">
              <mc:AlternateContent xmlns:mc="http://schemas.openxmlformats.org/markup-compatibility/2006">
                <mc:Choice xmlns:v="urn:schemas-microsoft-com:vml" Requires="v">
                  <p:oleObj spid="_x0000_s65162" r:id="rId24" imgW="749300" imgH="228600" progId="Equation.3">
                    <p:embed/>
                  </p:oleObj>
                </mc:Choice>
                <mc:Fallback>
                  <p:oleObj r:id="rId24" imgW="749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56" y="3552"/>
                          <a:ext cx="1152"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80705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D3C599D-4EED-4AEF-B9AD-12FE47136AF0}" type="slidenum">
              <a:rPr lang="ja-JP" altLang="en-US" b="0">
                <a:solidFill>
                  <a:srgbClr val="A50021"/>
                </a:solidFill>
                <a:ea typeface="ＭＳ Ｐゴシック" pitchFamily="34" charset="-128"/>
              </a:rPr>
              <a:pPr eaLnBrk="1" hangingPunct="1"/>
              <a:t>73</a:t>
            </a:fld>
            <a:endParaRPr lang="en-US" altLang="ja-JP" b="0">
              <a:solidFill>
                <a:srgbClr val="A50021"/>
              </a:solidFill>
              <a:ea typeface="ＭＳ Ｐゴシック" pitchFamily="34" charset="-128"/>
            </a:endParaRPr>
          </a:p>
        </p:txBody>
      </p:sp>
      <p:grpSp>
        <p:nvGrpSpPr>
          <p:cNvPr id="76803" name="Group 2"/>
          <p:cNvGrpSpPr>
            <a:grpSpLocks/>
          </p:cNvGrpSpPr>
          <p:nvPr/>
        </p:nvGrpSpPr>
        <p:grpSpPr bwMode="auto">
          <a:xfrm>
            <a:off x="457200" y="1981200"/>
            <a:ext cx="8001000" cy="3429000"/>
            <a:chOff x="576" y="1488"/>
            <a:chExt cx="4512" cy="2160"/>
          </a:xfrm>
        </p:grpSpPr>
        <p:sp>
          <p:nvSpPr>
            <p:cNvPr id="76806" name="AutoShape 3"/>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07" name="Text Box 4"/>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30000"/>
                </a:spcBef>
              </a:pPr>
              <a:r>
                <a:rPr lang="zh-CN" altLang="en-US" sz="2900"/>
                <a:t>归</a:t>
              </a:r>
            </a:p>
            <a:p>
              <a:pPr eaLnBrk="1" hangingPunct="1">
                <a:lnSpc>
                  <a:spcPct val="100000"/>
                </a:lnSpc>
                <a:spcBef>
                  <a:spcPct val="30000"/>
                </a:spcBef>
              </a:pPr>
              <a:r>
                <a:rPr lang="zh-CN" altLang="en-US" sz="2900"/>
                <a:t>结</a:t>
              </a:r>
            </a:p>
            <a:p>
              <a:pPr eaLnBrk="1" hangingPunct="1">
                <a:lnSpc>
                  <a:spcPct val="100000"/>
                </a:lnSpc>
                <a:spcBef>
                  <a:spcPct val="30000"/>
                </a:spcBef>
              </a:pPr>
              <a:r>
                <a:rPr lang="zh-CN" altLang="en-US" sz="2900"/>
                <a:t>演</a:t>
              </a:r>
            </a:p>
            <a:p>
              <a:pPr eaLnBrk="1" hangingPunct="1">
                <a:lnSpc>
                  <a:spcPct val="100000"/>
                </a:lnSpc>
                <a:spcBef>
                  <a:spcPct val="30000"/>
                </a:spcBef>
              </a:pPr>
              <a:r>
                <a:rPr lang="zh-CN" altLang="en-US" sz="2900"/>
                <a:t>绎</a:t>
              </a:r>
            </a:p>
            <a:p>
              <a:pPr eaLnBrk="1" hangingPunct="1">
                <a:lnSpc>
                  <a:spcPct val="100000"/>
                </a:lnSpc>
                <a:spcBef>
                  <a:spcPct val="30000"/>
                </a:spcBef>
              </a:pPr>
              <a:r>
                <a:rPr lang="zh-CN" altLang="en-US" sz="2900"/>
                <a:t>推</a:t>
              </a:r>
            </a:p>
            <a:p>
              <a:pPr eaLnBrk="1" hangingPunct="1">
                <a:lnSpc>
                  <a:spcPct val="100000"/>
                </a:lnSpc>
                <a:spcBef>
                  <a:spcPct val="30000"/>
                </a:spcBef>
              </a:pPr>
              <a:r>
                <a:rPr lang="zh-CN" altLang="en-US" sz="2900"/>
                <a:t>理</a:t>
              </a:r>
            </a:p>
          </p:txBody>
        </p:sp>
      </p:grpSp>
      <p:sp>
        <p:nvSpPr>
          <p:cNvPr id="76804" name="Rectangle 5"/>
          <p:cNvSpPr>
            <a:spLocks noGrp="1" noChangeArrowheads="1"/>
          </p:cNvSpPr>
          <p:nvPr>
            <p:ph type="title"/>
          </p:nvPr>
        </p:nvSpPr>
        <p:spPr>
          <a:xfrm>
            <a:off x="457200" y="-228600"/>
            <a:ext cx="8229600" cy="1143000"/>
          </a:xfrm>
        </p:spPr>
        <p:txBody>
          <a:bodyPr/>
          <a:lstStyle/>
          <a:p>
            <a:pPr eaLnBrk="1" hangingPunct="1"/>
            <a:r>
              <a:rPr lang="zh-CN" altLang="en-US" sz="3600" b="0" dirty="0">
                <a:latin typeface="Times New Roman" pitchFamily="18" charset="0"/>
                <a:ea typeface="黑体" pitchFamily="2" charset="-122"/>
              </a:rPr>
              <a:t>第</a:t>
            </a:r>
            <a:r>
              <a:rPr lang="en-US" altLang="zh-CN" sz="3600" b="0" dirty="0">
                <a:latin typeface="Times New Roman" pitchFamily="18" charset="0"/>
                <a:ea typeface="黑体" pitchFamily="2" charset="-122"/>
              </a:rPr>
              <a:t>3</a:t>
            </a:r>
            <a:r>
              <a:rPr lang="zh-CN" altLang="en-US" sz="3600" b="0" dirty="0">
                <a:latin typeface="Times New Roman" pitchFamily="18" charset="0"/>
                <a:ea typeface="黑体" pitchFamily="2" charset="-122"/>
              </a:rPr>
              <a:t>章  确定性推理方法</a:t>
            </a:r>
          </a:p>
        </p:txBody>
      </p:sp>
      <p:sp>
        <p:nvSpPr>
          <p:cNvPr id="76805" name="Rectangle 6"/>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itchFamily="18" charset="0"/>
              </a:rPr>
              <a:t>3.1  </a:t>
            </a:r>
            <a:r>
              <a:rPr lang="zh-CN" altLang="en-US" sz="2800" b="1">
                <a:latin typeface="Times New Roman" pitchFamily="18" charset="0"/>
              </a:rPr>
              <a:t>推理的基本概念 </a:t>
            </a:r>
          </a:p>
          <a:p>
            <a:pPr eaLnBrk="1" hangingPunct="1">
              <a:lnSpc>
                <a:spcPct val="120000"/>
              </a:lnSpc>
            </a:pPr>
            <a:r>
              <a:rPr lang="en-US" altLang="zh-CN" sz="2800" b="1">
                <a:latin typeface="Times New Roman" pitchFamily="18" charset="0"/>
              </a:rPr>
              <a:t>3.2  </a:t>
            </a:r>
            <a:r>
              <a:rPr lang="zh-CN" altLang="en-US" sz="2800" b="1">
                <a:latin typeface="Times New Roman" pitchFamily="18" charset="0"/>
              </a:rPr>
              <a:t>自然演绎推理</a:t>
            </a:r>
          </a:p>
          <a:p>
            <a:pPr eaLnBrk="1" hangingPunct="1">
              <a:lnSpc>
                <a:spcPct val="120000"/>
              </a:lnSpc>
            </a:pPr>
            <a:r>
              <a:rPr lang="en-US" altLang="zh-CN" sz="2800" b="1">
                <a:latin typeface="Times New Roman" pitchFamily="18" charset="0"/>
              </a:rPr>
              <a:t>3.3  </a:t>
            </a:r>
            <a:r>
              <a:rPr lang="zh-CN" altLang="en-US" sz="2800" b="1">
                <a:latin typeface="Times New Roman" pitchFamily="18" charset="0"/>
              </a:rPr>
              <a:t>谓词公式化为子句集的方法</a:t>
            </a:r>
          </a:p>
          <a:p>
            <a:pPr eaLnBrk="1" hangingPunct="1">
              <a:lnSpc>
                <a:spcPct val="120000"/>
              </a:lnSpc>
            </a:pPr>
            <a:r>
              <a:rPr lang="en-US" altLang="zh-CN" sz="2800" b="1">
                <a:latin typeface="Times New Roman" pitchFamily="18" charset="0"/>
              </a:rPr>
              <a:t>3.4  </a:t>
            </a:r>
            <a:r>
              <a:rPr lang="zh-CN" altLang="en-US" sz="2800" b="1">
                <a:latin typeface="Times New Roman" pitchFamily="18" charset="0"/>
              </a:rPr>
              <a:t>海伯伦定理</a:t>
            </a:r>
          </a:p>
          <a:p>
            <a:pPr eaLnBrk="1" hangingPunct="1">
              <a:lnSpc>
                <a:spcPct val="120000"/>
              </a:lnSpc>
            </a:pPr>
            <a:r>
              <a:rPr lang="en-US" altLang="zh-CN" sz="2800" b="1">
                <a:latin typeface="Times New Roman" pitchFamily="18" charset="0"/>
              </a:rPr>
              <a:t>3.5  </a:t>
            </a:r>
            <a:r>
              <a:rPr lang="zh-CN" altLang="en-US" sz="2800" b="1">
                <a:latin typeface="Times New Roman" pitchFamily="18" charset="0"/>
              </a:rPr>
              <a:t>鲁宾逊归结原理</a:t>
            </a:r>
          </a:p>
          <a:p>
            <a:pPr eaLnBrk="1" hangingPunct="1">
              <a:lnSpc>
                <a:spcPct val="120000"/>
              </a:lnSpc>
            </a:pPr>
            <a:r>
              <a:rPr lang="en-US" altLang="zh-CN" sz="2800" b="1">
                <a:latin typeface="Times New Roman" pitchFamily="18" charset="0"/>
              </a:rPr>
              <a:t>3.6  </a:t>
            </a:r>
            <a:r>
              <a:rPr lang="zh-CN" altLang="en-US" sz="2800" b="1">
                <a:latin typeface="Times New Roman" pitchFamily="18" charset="0"/>
              </a:rPr>
              <a:t>归结反演</a:t>
            </a:r>
          </a:p>
          <a:p>
            <a:pPr eaLnBrk="1" hangingPunct="1">
              <a:lnSpc>
                <a:spcPct val="120000"/>
              </a:lnSpc>
            </a:pPr>
            <a:r>
              <a:rPr lang="en-US" altLang="zh-CN" sz="2800" b="1">
                <a:solidFill>
                  <a:srgbClr val="0000FF"/>
                </a:solidFill>
                <a:latin typeface="Times New Roman" pitchFamily="18" charset="0"/>
              </a:rPr>
              <a:t>3.7  </a:t>
            </a:r>
            <a:r>
              <a:rPr lang="zh-CN" altLang="en-US" sz="2800" b="1">
                <a:solidFill>
                  <a:srgbClr val="0000FF"/>
                </a:solidFill>
                <a:latin typeface="Times New Roman" pitchFamily="18" charset="0"/>
              </a:rPr>
              <a:t>应用归结反演求解问题</a:t>
            </a:r>
            <a:r>
              <a:rPr lang="zh-CN" altLang="en-US" sz="2800" b="1"/>
              <a:t> </a:t>
            </a:r>
          </a:p>
        </p:txBody>
      </p:sp>
    </p:spTree>
    <p:extLst>
      <p:ext uri="{BB962C8B-B14F-4D97-AF65-F5344CB8AC3E}">
        <p14:creationId xmlns:p14="http://schemas.microsoft.com/office/powerpoint/2010/main" val="294794302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F30B458A-7035-4474-8BAE-09EF9FEFBABB}" type="slidenum">
              <a:rPr lang="ja-JP" altLang="en-US" b="0">
                <a:solidFill>
                  <a:srgbClr val="A50021"/>
                </a:solidFill>
                <a:ea typeface="ＭＳ Ｐゴシック" pitchFamily="34" charset="-128"/>
              </a:rPr>
              <a:pPr eaLnBrk="1" hangingPunct="1"/>
              <a:t>74</a:t>
            </a:fld>
            <a:endParaRPr lang="en-US" altLang="ja-JP" b="0">
              <a:solidFill>
                <a:srgbClr val="A50021"/>
              </a:solidFill>
              <a:ea typeface="ＭＳ Ｐゴシック" pitchFamily="34" charset="-128"/>
            </a:endParaRPr>
          </a:p>
        </p:txBody>
      </p:sp>
      <p:sp>
        <p:nvSpPr>
          <p:cNvPr id="31749" name="Rectangle 13"/>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3.7  </a:t>
            </a:r>
            <a:r>
              <a:rPr lang="zh-CN" altLang="en-US" sz="3600" b="0" dirty="0">
                <a:latin typeface="Times New Roman" pitchFamily="18" charset="0"/>
                <a:ea typeface="黑体" pitchFamily="2" charset="-122"/>
              </a:rPr>
              <a:t>应用归结原理求解问题</a:t>
            </a:r>
          </a:p>
        </p:txBody>
      </p:sp>
      <p:sp>
        <p:nvSpPr>
          <p:cNvPr id="31750" name="Rectangle 14"/>
          <p:cNvSpPr>
            <a:spLocks noGrp="1" noChangeArrowheads="1"/>
          </p:cNvSpPr>
          <p:nvPr>
            <p:ph type="body" idx="1"/>
          </p:nvPr>
        </p:nvSpPr>
        <p:spPr>
          <a:xfrm>
            <a:off x="228600" y="960437"/>
            <a:ext cx="8229600" cy="4525963"/>
          </a:xfrm>
        </p:spPr>
        <p:txBody>
          <a:bodyPr/>
          <a:lstStyle/>
          <a:p>
            <a:pPr eaLnBrk="1" hangingPunct="1">
              <a:lnSpc>
                <a:spcPct val="120000"/>
              </a:lnSpc>
            </a:pPr>
            <a:r>
              <a:rPr lang="en-US" altLang="zh-CN" sz="2800" b="1" dirty="0">
                <a:latin typeface="Times New Roman" pitchFamily="18" charset="0"/>
              </a:rPr>
              <a:t> </a:t>
            </a:r>
            <a:r>
              <a:rPr lang="zh-CN" altLang="en-US" sz="2600" b="1" dirty="0">
                <a:latin typeface="Times New Roman" pitchFamily="18" charset="0"/>
              </a:rPr>
              <a:t>应用归结原理求解问题的步骤：</a:t>
            </a:r>
          </a:p>
          <a:p>
            <a:pPr eaLnBrk="1" hangingPunct="1">
              <a:lnSpc>
                <a:spcPct val="120000"/>
              </a:lnSpc>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）已知前提 </a:t>
            </a:r>
            <a:r>
              <a:rPr lang="en-US" altLang="zh-CN" sz="2400" b="1" i="1" dirty="0">
                <a:latin typeface="Times New Roman" pitchFamily="18" charset="0"/>
              </a:rPr>
              <a:t>F</a:t>
            </a:r>
            <a:r>
              <a:rPr lang="en-US" altLang="zh-CN" sz="2400" b="1" dirty="0">
                <a:latin typeface="Times New Roman" pitchFamily="18" charset="0"/>
              </a:rPr>
              <a:t> </a:t>
            </a:r>
            <a:r>
              <a:rPr lang="zh-CN" altLang="en-US" sz="2400" b="1" dirty="0">
                <a:latin typeface="Times New Roman" pitchFamily="18" charset="0"/>
              </a:rPr>
              <a:t>用谓词公式表示，并化为子句集 </a:t>
            </a:r>
            <a:r>
              <a:rPr lang="en-US" altLang="zh-CN" sz="2400" b="1" i="1" dirty="0">
                <a:solidFill>
                  <a:schemeClr val="accent2"/>
                </a:solidFill>
                <a:latin typeface="Times New Roman" pitchFamily="18" charset="0"/>
              </a:rPr>
              <a:t>S</a:t>
            </a:r>
            <a:r>
              <a:rPr lang="en-US" altLang="zh-CN" sz="2400" b="1" i="1" dirty="0">
                <a:latin typeface="Times New Roman" pitchFamily="18" charset="0"/>
              </a:rPr>
              <a:t> </a:t>
            </a:r>
            <a:r>
              <a:rPr lang="zh-CN" altLang="en-US" sz="2400" b="1" dirty="0">
                <a:latin typeface="Times New Roman" pitchFamily="18" charset="0"/>
              </a:rPr>
              <a:t>；</a:t>
            </a:r>
            <a:endParaRPr lang="en-US" altLang="zh-CN" sz="2400" b="1" dirty="0">
              <a:latin typeface="Times New Roman" pitchFamily="18" charset="0"/>
            </a:endParaRPr>
          </a:p>
          <a:p>
            <a:pPr eaLnBrk="1" hangingPunct="1">
              <a:lnSpc>
                <a:spcPct val="120000"/>
              </a:lnSpc>
              <a:buFont typeface="Wingdings" pitchFamily="2" charset="2"/>
              <a:buNone/>
            </a:pPr>
            <a:endParaRPr lang="zh-CN" altLang="en-US" sz="2400" b="1" dirty="0">
              <a:latin typeface="Times New Roman" pitchFamily="18" charset="0"/>
            </a:endParaRPr>
          </a:p>
          <a:p>
            <a:pPr eaLnBrk="1" hangingPunct="1">
              <a:lnSpc>
                <a:spcPct val="120000"/>
              </a:lnSpc>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）把待求解的问题 </a:t>
            </a:r>
            <a:r>
              <a:rPr lang="en-US" altLang="zh-CN" sz="2400" b="1" i="1" dirty="0">
                <a:latin typeface="Times New Roman" pitchFamily="18" charset="0"/>
              </a:rPr>
              <a:t>Q</a:t>
            </a:r>
            <a:r>
              <a:rPr lang="en-US" altLang="zh-CN" sz="2400" b="1" dirty="0">
                <a:latin typeface="Times New Roman" pitchFamily="18" charset="0"/>
              </a:rPr>
              <a:t> </a:t>
            </a:r>
            <a:r>
              <a:rPr lang="zh-CN" altLang="en-US" sz="2400" b="1" dirty="0">
                <a:latin typeface="Times New Roman" pitchFamily="18" charset="0"/>
              </a:rPr>
              <a:t>用谓词公式表示，并否定 </a:t>
            </a:r>
            <a:r>
              <a:rPr lang="en-US" altLang="zh-CN" sz="2400" b="1" i="1" dirty="0">
                <a:latin typeface="Times New Roman" pitchFamily="18" charset="0"/>
              </a:rPr>
              <a:t>Q</a:t>
            </a:r>
            <a:r>
              <a:rPr lang="zh-CN" altLang="en-US" sz="2400" b="1" dirty="0">
                <a:latin typeface="Times New Roman" pitchFamily="18" charset="0"/>
              </a:rPr>
              <a:t>，再与  </a:t>
            </a:r>
            <a:r>
              <a:rPr lang="en-US" altLang="zh-CN" sz="2400" b="1" i="1" dirty="0">
                <a:latin typeface="Times New Roman" pitchFamily="18" charset="0"/>
              </a:rPr>
              <a:t>ANSWER </a:t>
            </a:r>
            <a:r>
              <a:rPr lang="zh-CN" altLang="en-US" sz="2400" b="1" dirty="0">
                <a:latin typeface="Times New Roman" pitchFamily="18" charset="0"/>
              </a:rPr>
              <a:t>构成析取式（</a:t>
            </a:r>
            <a:r>
              <a:rPr lang="en-US" altLang="zh-CN" sz="2600" b="1" dirty="0">
                <a:solidFill>
                  <a:schemeClr val="accent2"/>
                </a:solidFill>
              </a:rPr>
              <a:t>﹁</a:t>
            </a:r>
            <a:r>
              <a:rPr lang="en-US" altLang="zh-CN" sz="2400" b="1" dirty="0">
                <a:solidFill>
                  <a:schemeClr val="accent2"/>
                </a:solidFill>
                <a:latin typeface="Times New Roman" pitchFamily="18" charset="0"/>
              </a:rPr>
              <a:t> </a:t>
            </a:r>
            <a:r>
              <a:rPr lang="en-US" altLang="zh-CN" sz="2400" b="1" i="1" dirty="0">
                <a:solidFill>
                  <a:schemeClr val="accent2"/>
                </a:solidFill>
                <a:latin typeface="Times New Roman" pitchFamily="18" charset="0"/>
              </a:rPr>
              <a:t>Q </a:t>
            </a:r>
            <a:r>
              <a:rPr lang="en-US" altLang="en-US" sz="2600" b="1" dirty="0">
                <a:solidFill>
                  <a:schemeClr val="accent2"/>
                </a:solidFill>
              </a:rPr>
              <a:t>∨ </a:t>
            </a:r>
            <a:r>
              <a:rPr lang="en-US" altLang="zh-CN" sz="2400" b="1" i="1" dirty="0">
                <a:solidFill>
                  <a:schemeClr val="accent2"/>
                </a:solidFill>
                <a:latin typeface="Times New Roman" pitchFamily="18" charset="0"/>
              </a:rPr>
              <a:t>ANSWER</a:t>
            </a:r>
            <a:r>
              <a:rPr lang="en-US" altLang="zh-CN" sz="2400" b="1" dirty="0">
                <a:latin typeface="Times New Roman" pitchFamily="18" charset="0"/>
              </a:rPr>
              <a:t> </a:t>
            </a:r>
            <a:r>
              <a:rPr lang="zh-CN" altLang="en-US" sz="2400" b="1" dirty="0">
                <a:latin typeface="Times New Roman" pitchFamily="18" charset="0"/>
              </a:rPr>
              <a:t>）；</a:t>
            </a:r>
            <a:endParaRPr lang="en-US" altLang="zh-CN" sz="2400" b="1" dirty="0">
              <a:latin typeface="Times New Roman" pitchFamily="18" charset="0"/>
            </a:endParaRPr>
          </a:p>
          <a:p>
            <a:pPr eaLnBrk="1" hangingPunct="1">
              <a:lnSpc>
                <a:spcPct val="120000"/>
              </a:lnSpc>
              <a:buFont typeface="Wingdings" pitchFamily="2" charset="2"/>
              <a:buNone/>
            </a:pPr>
            <a:endParaRPr lang="zh-CN" altLang="en-US" sz="2400" b="1" dirty="0">
              <a:latin typeface="Times New Roman" pitchFamily="18" charset="0"/>
            </a:endParaRPr>
          </a:p>
        </p:txBody>
      </p:sp>
      <p:sp>
        <p:nvSpPr>
          <p:cNvPr id="3175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31752" name="Group 15"/>
          <p:cNvGrpSpPr>
            <a:grpSpLocks/>
          </p:cNvGrpSpPr>
          <p:nvPr/>
        </p:nvGrpSpPr>
        <p:grpSpPr bwMode="auto">
          <a:xfrm>
            <a:off x="228600" y="3756025"/>
            <a:ext cx="8534400" cy="968375"/>
            <a:chOff x="144" y="2016"/>
            <a:chExt cx="5376" cy="610"/>
          </a:xfrm>
        </p:grpSpPr>
        <p:sp>
          <p:nvSpPr>
            <p:cNvPr id="31757" name="Rectangle 10"/>
            <p:cNvSpPr>
              <a:spLocks noChangeArrowheads="1"/>
            </p:cNvSpPr>
            <p:nvPr/>
          </p:nvSpPr>
          <p:spPr bwMode="auto">
            <a:xfrm>
              <a:off x="144" y="2016"/>
              <a:ext cx="537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50000"/>
                </a:spcBef>
                <a:buClr>
                  <a:schemeClr val="accent2"/>
                </a:buClr>
                <a:buFont typeface="Wingdings" pitchFamily="2" charset="2"/>
                <a:buNone/>
              </a:pPr>
              <a:r>
                <a:rPr lang="zh-CN" altLang="en-US" sz="2400" dirty="0">
                  <a:latin typeface="Times New Roman" pitchFamily="18" charset="0"/>
                </a:rPr>
                <a:t>（</a:t>
              </a:r>
              <a:r>
                <a:rPr lang="en-US" altLang="zh-CN" sz="2400" dirty="0">
                  <a:latin typeface="Times New Roman" pitchFamily="18" charset="0"/>
                </a:rPr>
                <a:t>3</a:t>
              </a:r>
              <a:r>
                <a:rPr lang="zh-CN" altLang="en-US" sz="2400" dirty="0">
                  <a:latin typeface="Times New Roman" pitchFamily="18" charset="0"/>
                </a:rPr>
                <a:t>）把（</a:t>
              </a:r>
              <a:r>
                <a:rPr lang="en-US" altLang="zh-CN" sz="2400" dirty="0">
                  <a:latin typeface="Times New Roman" pitchFamily="18" charset="0"/>
                </a:rPr>
                <a:t>﹁ </a:t>
              </a:r>
              <a:r>
                <a:rPr lang="en-US" altLang="zh-CN" sz="2400" i="1" dirty="0">
                  <a:latin typeface="Times New Roman" pitchFamily="18" charset="0"/>
                </a:rPr>
                <a:t>Q</a:t>
              </a:r>
              <a:r>
                <a:rPr lang="en-US" altLang="en-US" sz="2400" dirty="0">
                  <a:latin typeface="Times New Roman" pitchFamily="18" charset="0"/>
                </a:rPr>
                <a:t>∨ </a:t>
              </a:r>
              <a:r>
                <a:rPr lang="en-US" altLang="zh-CN" sz="2400" i="1" dirty="0">
                  <a:latin typeface="Times New Roman" pitchFamily="18" charset="0"/>
                </a:rPr>
                <a:t>ANSWER</a:t>
              </a:r>
              <a:r>
                <a:rPr lang="zh-CN" altLang="en-US" sz="2400" dirty="0">
                  <a:latin typeface="Times New Roman" pitchFamily="18" charset="0"/>
                </a:rPr>
                <a:t>）</a:t>
              </a:r>
              <a:r>
                <a:rPr lang="zh-CN" altLang="en-US" dirty="0"/>
                <a:t> </a:t>
              </a:r>
              <a:r>
                <a:rPr lang="zh-CN" altLang="en-US" sz="2400" dirty="0">
                  <a:latin typeface="Times New Roman" pitchFamily="18" charset="0"/>
                </a:rPr>
                <a:t>化为子句集，并入到子句集 </a:t>
              </a:r>
              <a:r>
                <a:rPr lang="en-US" altLang="zh-CN" sz="2400" i="1" dirty="0">
                  <a:latin typeface="Times New Roman" pitchFamily="18" charset="0"/>
                </a:rPr>
                <a:t>S</a:t>
              </a:r>
              <a:r>
                <a:rPr lang="zh-CN" altLang="en-US" sz="2400" dirty="0">
                  <a:latin typeface="Times New Roman" pitchFamily="18" charset="0"/>
                </a:rPr>
                <a:t>中，得到子句集      ；</a:t>
              </a:r>
            </a:p>
          </p:txBody>
        </p:sp>
        <p:graphicFrame>
          <p:nvGraphicFramePr>
            <p:cNvPr id="31747" name="Object 4"/>
            <p:cNvGraphicFramePr>
              <a:graphicFrameLocks noChangeAspect="1"/>
            </p:cNvGraphicFramePr>
            <p:nvPr>
              <p:extLst>
                <p:ext uri="{D42A27DB-BD31-4B8C-83A1-F6EECF244321}">
                  <p14:modId xmlns:p14="http://schemas.microsoft.com/office/powerpoint/2010/main" val="48403942"/>
                </p:ext>
              </p:extLst>
            </p:nvPr>
          </p:nvGraphicFramePr>
          <p:xfrm>
            <a:off x="1456" y="2290"/>
            <a:ext cx="224" cy="240"/>
          </p:xfrm>
          <a:graphic>
            <a:graphicData uri="http://schemas.openxmlformats.org/presentationml/2006/ole">
              <mc:AlternateContent xmlns:mc="http://schemas.openxmlformats.org/markup-compatibility/2006">
                <mc:Choice xmlns:v="urn:schemas-microsoft-com:vml" Requires="v">
                  <p:oleObj spid="_x0000_s65654" name="公式" r:id="rId3" imgW="164957" imgH="203024" progId="Equation.3">
                    <p:embed/>
                  </p:oleObj>
                </mc:Choice>
                <mc:Fallback>
                  <p:oleObj name="公式" r:id="rId3" imgW="164957"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 y="2290"/>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31754" name="Group 12"/>
          <p:cNvGrpSpPr>
            <a:grpSpLocks/>
          </p:cNvGrpSpPr>
          <p:nvPr/>
        </p:nvGrpSpPr>
        <p:grpSpPr bwMode="auto">
          <a:xfrm>
            <a:off x="228600" y="4803775"/>
            <a:ext cx="5257800" cy="530225"/>
            <a:chOff x="144" y="2640"/>
            <a:chExt cx="3024" cy="334"/>
          </a:xfrm>
        </p:grpSpPr>
        <p:sp>
          <p:nvSpPr>
            <p:cNvPr id="31756" name="Rectangle 9"/>
            <p:cNvSpPr>
              <a:spLocks noChangeArrowheads="1"/>
            </p:cNvSpPr>
            <p:nvPr/>
          </p:nvSpPr>
          <p:spPr bwMode="auto">
            <a:xfrm>
              <a:off x="144" y="2640"/>
              <a:ext cx="30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50000"/>
                </a:spcBef>
                <a:buClr>
                  <a:schemeClr val="accent2"/>
                </a:buClr>
                <a:buFont typeface="Wingdings" pitchFamily="2" charset="2"/>
                <a:buNone/>
              </a:pPr>
              <a:r>
                <a:rPr lang="zh-CN" altLang="en-US" sz="2400" dirty="0">
                  <a:latin typeface="Times New Roman" pitchFamily="18" charset="0"/>
                </a:rPr>
                <a:t>（</a:t>
              </a:r>
              <a:r>
                <a:rPr lang="en-US" altLang="zh-CN" sz="2400" dirty="0">
                  <a:latin typeface="Times New Roman" pitchFamily="18" charset="0"/>
                </a:rPr>
                <a:t>4</a:t>
              </a:r>
              <a:r>
                <a:rPr lang="zh-CN" altLang="en-US" sz="2400" dirty="0">
                  <a:latin typeface="Times New Roman" pitchFamily="18" charset="0"/>
                </a:rPr>
                <a:t>）对       应用归结原理进行归结；</a:t>
              </a:r>
            </a:p>
          </p:txBody>
        </p:sp>
        <p:graphicFrame>
          <p:nvGraphicFramePr>
            <p:cNvPr id="31746" name="Object 6"/>
            <p:cNvGraphicFramePr>
              <a:graphicFrameLocks noChangeAspect="1"/>
            </p:cNvGraphicFramePr>
            <p:nvPr/>
          </p:nvGraphicFramePr>
          <p:xfrm>
            <a:off x="910" y="2688"/>
            <a:ext cx="194" cy="240"/>
          </p:xfrm>
          <a:graphic>
            <a:graphicData uri="http://schemas.openxmlformats.org/presentationml/2006/ole">
              <mc:AlternateContent xmlns:mc="http://schemas.openxmlformats.org/markup-compatibility/2006">
                <mc:Choice xmlns:v="urn:schemas-microsoft-com:vml" Requires="v">
                  <p:oleObj spid="_x0000_s65655" name="公式" r:id="rId5" imgW="164957" imgH="203024" progId="Equation.3">
                    <p:embed/>
                  </p:oleObj>
                </mc:Choice>
                <mc:Fallback>
                  <p:oleObj name="公式" r:id="rId5" imgW="164957"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 y="2688"/>
                          <a:ext cx="19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55" name="Rectangle 8"/>
          <p:cNvSpPr>
            <a:spLocks noChangeArrowheads="1"/>
          </p:cNvSpPr>
          <p:nvPr/>
        </p:nvSpPr>
        <p:spPr bwMode="auto">
          <a:xfrm>
            <a:off x="228600" y="5489575"/>
            <a:ext cx="8305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spcBef>
                <a:spcPct val="50000"/>
              </a:spcBef>
              <a:buClr>
                <a:schemeClr val="accent2"/>
              </a:buClr>
              <a:buFont typeface="Wingdings" pitchFamily="2" charset="2"/>
              <a:buNone/>
            </a:pPr>
            <a:r>
              <a:rPr lang="zh-CN" altLang="en-US" sz="2400" dirty="0">
                <a:latin typeface="Times New Roman" pitchFamily="18" charset="0"/>
              </a:rPr>
              <a:t>（</a:t>
            </a:r>
            <a:r>
              <a:rPr lang="en-US" altLang="zh-CN" sz="2400" dirty="0">
                <a:latin typeface="Times New Roman" pitchFamily="18" charset="0"/>
              </a:rPr>
              <a:t>5</a:t>
            </a:r>
            <a:r>
              <a:rPr lang="zh-CN" altLang="en-US" sz="2400" dirty="0">
                <a:latin typeface="Times New Roman" pitchFamily="18" charset="0"/>
              </a:rPr>
              <a:t>）若得到归结式 </a:t>
            </a:r>
            <a:r>
              <a:rPr lang="en-US" altLang="zh-CN" sz="2400" i="1" dirty="0">
                <a:latin typeface="Times New Roman" pitchFamily="18" charset="0"/>
              </a:rPr>
              <a:t>ANSWER</a:t>
            </a:r>
            <a:r>
              <a:rPr lang="en-US" altLang="zh-CN" sz="2400" dirty="0">
                <a:latin typeface="Times New Roman" pitchFamily="18" charset="0"/>
              </a:rPr>
              <a:t> </a:t>
            </a:r>
            <a:r>
              <a:rPr lang="zh-CN" altLang="en-US" sz="2400" dirty="0">
                <a:latin typeface="Times New Roman" pitchFamily="18" charset="0"/>
              </a:rPr>
              <a:t>，则答案就在 </a:t>
            </a:r>
            <a:r>
              <a:rPr lang="en-US" altLang="zh-CN" sz="2400" i="1" dirty="0">
                <a:latin typeface="Times New Roman" pitchFamily="18" charset="0"/>
              </a:rPr>
              <a:t>ANSWER </a:t>
            </a:r>
            <a:r>
              <a:rPr lang="zh-CN" altLang="en-US" sz="2400" dirty="0">
                <a:latin typeface="Times New Roman" pitchFamily="18" charset="0"/>
              </a:rPr>
              <a:t>中。</a:t>
            </a:r>
          </a:p>
        </p:txBody>
      </p:sp>
    </p:spTree>
    <p:extLst>
      <p:ext uri="{BB962C8B-B14F-4D97-AF65-F5344CB8AC3E}">
        <p14:creationId xmlns:p14="http://schemas.microsoft.com/office/powerpoint/2010/main" val="13844081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783EF51-212A-46D5-9B5D-296058943470}" type="slidenum">
              <a:rPr lang="ja-JP" altLang="en-US" b="0">
                <a:solidFill>
                  <a:srgbClr val="A50021"/>
                </a:solidFill>
                <a:ea typeface="ＭＳ Ｐゴシック" pitchFamily="34" charset="-128"/>
              </a:rPr>
              <a:pPr eaLnBrk="1" hangingPunct="1"/>
              <a:t>75</a:t>
            </a:fld>
            <a:endParaRPr lang="en-US" altLang="ja-JP" b="0">
              <a:solidFill>
                <a:srgbClr val="A50021"/>
              </a:solidFill>
              <a:ea typeface="ＭＳ Ｐゴシック" pitchFamily="34" charset="-128"/>
            </a:endParaRPr>
          </a:p>
        </p:txBody>
      </p:sp>
      <p:sp>
        <p:nvSpPr>
          <p:cNvPr id="43012" name="Rectangle 4"/>
          <p:cNvSpPr>
            <a:spLocks noGrp="1" noChangeArrowheads="1"/>
          </p:cNvSpPr>
          <p:nvPr>
            <p:ph type="body" idx="1"/>
          </p:nvPr>
        </p:nvSpPr>
        <p:spPr>
          <a:xfrm>
            <a:off x="403225" y="1371600"/>
            <a:ext cx="8283575" cy="4121150"/>
          </a:xfrm>
          <a:gradFill rotWithShape="0">
            <a:gsLst>
              <a:gs pos="0">
                <a:srgbClr val="CCFFFF"/>
              </a:gs>
              <a:gs pos="50000">
                <a:schemeClr val="bg1"/>
              </a:gs>
              <a:gs pos="100000">
                <a:srgbClr val="CCFFFF"/>
              </a:gs>
            </a:gsLst>
            <a:lin ang="5400000" scaled="1"/>
          </a:gradFill>
          <a:ln>
            <a:solidFill>
              <a:srgbClr val="008080"/>
            </a:solidFill>
          </a:ln>
        </p:spPr>
        <p:txBody>
          <a:bodyPr/>
          <a:lstStyle/>
          <a:p>
            <a:pPr marL="0" indent="0" algn="just" eaLnBrk="1" hangingPunct="1">
              <a:defRPr/>
            </a:pPr>
            <a:r>
              <a:rPr lang="en-US" altLang="zh-CN" sz="2800" b="1" dirty="0">
                <a:latin typeface="宋体" pitchFamily="2" charset="-122"/>
              </a:rPr>
              <a:t> </a:t>
            </a:r>
            <a:r>
              <a:rPr lang="zh-CN" altLang="en-US" sz="2800" b="1" dirty="0">
                <a:latin typeface="宋体" pitchFamily="2" charset="-122"/>
              </a:rPr>
              <a:t>例</a:t>
            </a:r>
            <a:r>
              <a:rPr lang="en-US" altLang="zh-CN" sz="2800" b="1" dirty="0">
                <a:latin typeface="Times New Roman" pitchFamily="18" charset="0"/>
                <a:cs typeface="Times New Roman" pitchFamily="18" charset="0"/>
              </a:rPr>
              <a:t>14</a:t>
            </a:r>
            <a:r>
              <a:rPr lang="en-US" altLang="zh-CN" sz="2800" dirty="0">
                <a:latin typeface="宋体" pitchFamily="2" charset="-122"/>
              </a:rPr>
              <a:t> </a:t>
            </a:r>
            <a:r>
              <a:rPr lang="zh-CN" altLang="en-US" sz="2800" dirty="0">
                <a:latin typeface="宋体" pitchFamily="2" charset="-122"/>
              </a:rPr>
              <a:t>已知：</a:t>
            </a:r>
            <a:endParaRPr lang="zh-CN" altLang="en-US" sz="2800" dirty="0">
              <a:latin typeface="Times New Roman" pitchFamily="18" charset="0"/>
              <a:cs typeface="Times New Roman" pitchFamily="18" charset="0"/>
            </a:endParaRPr>
          </a:p>
          <a:p>
            <a:pPr marL="0" indent="0" algn="just" eaLnBrk="1" hangingPunct="1">
              <a:buFont typeface="Wingdings" pitchFamily="2" charset="2"/>
              <a:buNone/>
              <a:defRPr/>
            </a:pPr>
            <a:r>
              <a:rPr lang="zh-CN" altLang="en-US" sz="2800" dirty="0">
                <a:latin typeface="Times New Roman" pitchFamily="18" charset="0"/>
                <a:cs typeface="Times New Roman" pitchFamily="18" charset="0"/>
              </a:rPr>
              <a:t>        </a:t>
            </a:r>
            <a:r>
              <a:rPr lang="zh-CN" altLang="en-US" sz="2800" dirty="0">
                <a:latin typeface="宋体" pitchFamily="2" charset="-122"/>
              </a:rPr>
              <a:t>：王（</a:t>
            </a:r>
            <a:r>
              <a:rPr lang="en-US" altLang="zh-CN" sz="2800" dirty="0">
                <a:latin typeface="Times New Roman" pitchFamily="18" charset="0"/>
              </a:rPr>
              <a:t>Wang</a:t>
            </a:r>
            <a:r>
              <a:rPr lang="zh-CN" altLang="en-US" sz="2800" dirty="0">
                <a:latin typeface="Times New Roman" pitchFamily="18" charset="0"/>
              </a:rPr>
              <a:t>）先生是小李（</a:t>
            </a:r>
            <a:r>
              <a:rPr lang="en-US" altLang="zh-CN" sz="2800" dirty="0">
                <a:latin typeface="Times New Roman" pitchFamily="18" charset="0"/>
              </a:rPr>
              <a:t>Li</a:t>
            </a:r>
            <a:r>
              <a:rPr lang="zh-CN" altLang="en-US" sz="2800" dirty="0">
                <a:latin typeface="Times New Roman" pitchFamily="18" charset="0"/>
              </a:rPr>
              <a:t>）的老师。</a:t>
            </a:r>
            <a:endParaRPr lang="zh-CN" altLang="en-US" sz="2800" dirty="0">
              <a:latin typeface="Times New Roman" pitchFamily="18" charset="0"/>
              <a:cs typeface="Times New Roman" pitchFamily="18" charset="0"/>
            </a:endParaRPr>
          </a:p>
          <a:p>
            <a:pPr marL="0" indent="0" algn="just" eaLnBrk="1" hangingPunct="1">
              <a:buFont typeface="Wingdings" pitchFamily="2" charset="2"/>
              <a:buNone/>
              <a:defRPr/>
            </a:pPr>
            <a:r>
              <a:rPr lang="zh-CN" altLang="en-US" sz="2800" dirty="0">
                <a:latin typeface="Times New Roman" pitchFamily="18" charset="0"/>
              </a:rPr>
              <a:t>        ：小李与小张（</a:t>
            </a:r>
            <a:r>
              <a:rPr lang="en-US" altLang="zh-CN" sz="2800" dirty="0">
                <a:latin typeface="Times New Roman" pitchFamily="18" charset="0"/>
              </a:rPr>
              <a:t>Zhang</a:t>
            </a:r>
            <a:r>
              <a:rPr lang="zh-CN" altLang="en-US" sz="2800" dirty="0">
                <a:latin typeface="Times New Roman" pitchFamily="18" charset="0"/>
              </a:rPr>
              <a:t>）是同班同学。</a:t>
            </a:r>
            <a:endParaRPr lang="zh-CN" altLang="en-US" sz="2800" dirty="0">
              <a:latin typeface="Times New Roman" pitchFamily="18" charset="0"/>
              <a:cs typeface="Times New Roman" pitchFamily="18" charset="0"/>
            </a:endParaRPr>
          </a:p>
          <a:p>
            <a:pPr marL="0" indent="0" algn="just" eaLnBrk="1" hangingPunct="1">
              <a:buFont typeface="Wingdings" pitchFamily="2" charset="2"/>
              <a:buNone/>
              <a:defRPr/>
            </a:pPr>
            <a:r>
              <a:rPr lang="zh-CN" altLang="en-US" sz="2800" dirty="0">
                <a:latin typeface="Times New Roman" pitchFamily="18" charset="0"/>
              </a:rPr>
              <a:t>        ：如果  与  是同班同学，则  的老师也是</a:t>
            </a:r>
          </a:p>
          <a:p>
            <a:pPr marL="0" indent="0" algn="just" eaLnBrk="1" hangingPunct="1">
              <a:buFont typeface="Wingdings" pitchFamily="2" charset="2"/>
              <a:buNone/>
              <a:defRPr/>
            </a:pPr>
            <a:r>
              <a:rPr lang="zh-CN" altLang="en-US" sz="2800" dirty="0">
                <a:latin typeface="Times New Roman" pitchFamily="18" charset="0"/>
              </a:rPr>
              <a:t>            的老师。</a:t>
            </a:r>
          </a:p>
        </p:txBody>
      </p:sp>
      <p:sp>
        <p:nvSpPr>
          <p:cNvPr id="32779" name="Rectangle 14"/>
          <p:cNvSpPr>
            <a:spLocks noChangeArrowheads="1"/>
          </p:cNvSpPr>
          <p:nvPr/>
        </p:nvSpPr>
        <p:spPr bwMode="auto">
          <a:xfrm>
            <a:off x="685800" y="44196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None/>
            </a:pPr>
            <a:r>
              <a:rPr lang="zh-CN" altLang="en-US" sz="2800" b="0">
                <a:latin typeface="宋体" pitchFamily="2" charset="-122"/>
              </a:rPr>
              <a:t>求：小张的老师是谁？</a:t>
            </a:r>
            <a:r>
              <a:rPr lang="zh-CN" altLang="en-US" sz="2800" b="0"/>
              <a:t> </a:t>
            </a:r>
          </a:p>
        </p:txBody>
      </p:sp>
      <p:sp>
        <p:nvSpPr>
          <p:cNvPr id="32780"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3.7  </a:t>
            </a:r>
            <a:r>
              <a:rPr lang="zh-CN" altLang="en-US" sz="3600" b="0" dirty="0">
                <a:latin typeface="Times New Roman" pitchFamily="18" charset="0"/>
                <a:ea typeface="黑体" pitchFamily="2" charset="-122"/>
              </a:rPr>
              <a:t>应用归结原理求解问题</a:t>
            </a:r>
          </a:p>
        </p:txBody>
      </p:sp>
      <p:sp>
        <p:nvSpPr>
          <p:cNvPr id="32781" name="Rectangle 6"/>
          <p:cNvSpPr>
            <a:spLocks noChangeArrowheads="1"/>
          </p:cNvSpPr>
          <p:nvPr/>
        </p:nvSpPr>
        <p:spPr bwMode="auto">
          <a:xfrm>
            <a:off x="44910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2770" name="Object 5"/>
          <p:cNvGraphicFramePr>
            <a:graphicFrameLocks noChangeAspect="1"/>
          </p:cNvGraphicFramePr>
          <p:nvPr/>
        </p:nvGraphicFramePr>
        <p:xfrm>
          <a:off x="825500" y="1828800"/>
          <a:ext cx="393700" cy="533400"/>
        </p:xfrm>
        <a:graphic>
          <a:graphicData uri="http://schemas.openxmlformats.org/presentationml/2006/ole">
            <mc:AlternateContent xmlns:mc="http://schemas.openxmlformats.org/markup-compatibility/2006">
              <mc:Choice xmlns:v="urn:schemas-microsoft-com:vml" Requires="v">
                <p:oleObj spid="_x0000_s66968" r:id="rId3" imgW="164885" imgH="215619" progId="Equation.3">
                  <p:embed/>
                </p:oleObj>
              </mc:Choice>
              <mc:Fallback>
                <p:oleObj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828800"/>
                        <a:ext cx="393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7"/>
          <p:cNvGraphicFramePr>
            <a:graphicFrameLocks noChangeAspect="1"/>
          </p:cNvGraphicFramePr>
          <p:nvPr/>
        </p:nvGraphicFramePr>
        <p:xfrm>
          <a:off x="795338" y="2438400"/>
          <a:ext cx="423862" cy="533400"/>
        </p:xfrm>
        <a:graphic>
          <a:graphicData uri="http://schemas.openxmlformats.org/presentationml/2006/ole">
            <mc:AlternateContent xmlns:mc="http://schemas.openxmlformats.org/markup-compatibility/2006">
              <mc:Choice xmlns:v="urn:schemas-microsoft-com:vml" Requires="v">
                <p:oleObj spid="_x0000_s66969" name="Equation" r:id="rId5" imgW="177480" imgH="215640" progId="Equation.3">
                  <p:embed/>
                </p:oleObj>
              </mc:Choice>
              <mc:Fallback>
                <p:oleObj name="Equation" r:id="rId5" imgW="1774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2438400"/>
                        <a:ext cx="42386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8"/>
          <p:cNvGraphicFramePr>
            <a:graphicFrameLocks noChangeAspect="1"/>
          </p:cNvGraphicFramePr>
          <p:nvPr/>
        </p:nvGraphicFramePr>
        <p:xfrm>
          <a:off x="795338" y="3016250"/>
          <a:ext cx="423862" cy="565150"/>
        </p:xfrm>
        <a:graphic>
          <a:graphicData uri="http://schemas.openxmlformats.org/presentationml/2006/ole">
            <mc:AlternateContent xmlns:mc="http://schemas.openxmlformats.org/markup-compatibility/2006">
              <mc:Choice xmlns:v="urn:schemas-microsoft-com:vml" Requires="v">
                <p:oleObj spid="_x0000_s66970" name="Equation" r:id="rId7" imgW="177480" imgH="228600" progId="Equation.3">
                  <p:embed/>
                </p:oleObj>
              </mc:Choice>
              <mc:Fallback>
                <p:oleObj name="Equation" r:id="rId7" imgW="177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8" y="3016250"/>
                        <a:ext cx="42386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2" name="Rectangle 10"/>
          <p:cNvSpPr>
            <a:spLocks noChangeArrowheads="1"/>
          </p:cNvSpPr>
          <p:nvPr/>
        </p:nvSpPr>
        <p:spPr bwMode="auto">
          <a:xfrm>
            <a:off x="4510088"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32773" name="Object 9"/>
          <p:cNvGraphicFramePr>
            <a:graphicFrameLocks noChangeAspect="1"/>
          </p:cNvGraphicFramePr>
          <p:nvPr/>
        </p:nvGraphicFramePr>
        <p:xfrm>
          <a:off x="2251075" y="3124200"/>
          <a:ext cx="263525" cy="304800"/>
        </p:xfrm>
        <a:graphic>
          <a:graphicData uri="http://schemas.openxmlformats.org/presentationml/2006/ole">
            <mc:AlternateContent xmlns:mc="http://schemas.openxmlformats.org/markup-compatibility/2006">
              <mc:Choice xmlns:v="urn:schemas-microsoft-com:vml" Requires="v">
                <p:oleObj spid="_x0000_s66971" name="公式" r:id="rId9" imgW="126720" imgH="139680" progId="Equation.3">
                  <p:embed/>
                </p:oleObj>
              </mc:Choice>
              <mc:Fallback>
                <p:oleObj name="公式"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1075" y="31242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11"/>
          <p:cNvGraphicFramePr>
            <a:graphicFrameLocks noChangeAspect="1"/>
          </p:cNvGraphicFramePr>
          <p:nvPr/>
        </p:nvGraphicFramePr>
        <p:xfrm>
          <a:off x="5451475" y="3124200"/>
          <a:ext cx="263525" cy="304800"/>
        </p:xfrm>
        <a:graphic>
          <a:graphicData uri="http://schemas.openxmlformats.org/presentationml/2006/ole">
            <mc:AlternateContent xmlns:mc="http://schemas.openxmlformats.org/markup-compatibility/2006">
              <mc:Choice xmlns:v="urn:schemas-microsoft-com:vml" Requires="v">
                <p:oleObj spid="_x0000_s66972" name="公式" r:id="rId11" imgW="126720" imgH="139680" progId="Equation.3">
                  <p:embed/>
                </p:oleObj>
              </mc:Choice>
              <mc:Fallback>
                <p:oleObj name="公式"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1475" y="31242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12"/>
          <p:cNvGraphicFramePr>
            <a:graphicFrameLocks noChangeAspect="1"/>
          </p:cNvGraphicFramePr>
          <p:nvPr/>
        </p:nvGraphicFramePr>
        <p:xfrm>
          <a:off x="7467600" y="3124200"/>
          <a:ext cx="290513" cy="360363"/>
        </p:xfrm>
        <a:graphic>
          <a:graphicData uri="http://schemas.openxmlformats.org/presentationml/2006/ole">
            <mc:AlternateContent xmlns:mc="http://schemas.openxmlformats.org/markup-compatibility/2006">
              <mc:Choice xmlns:v="urn:schemas-microsoft-com:vml" Requires="v">
                <p:oleObj spid="_x0000_s66973" name="Equation" r:id="rId13" imgW="139680" imgH="164880" progId="Equation.3">
                  <p:embed/>
                </p:oleObj>
              </mc:Choice>
              <mc:Fallback>
                <p:oleObj name="Equation" r:id="rId13" imgW="1396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7600" y="3124200"/>
                        <a:ext cx="29051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6" name="Object 13"/>
          <p:cNvGraphicFramePr>
            <a:graphicFrameLocks noChangeAspect="1"/>
          </p:cNvGraphicFramePr>
          <p:nvPr/>
        </p:nvGraphicFramePr>
        <p:xfrm>
          <a:off x="2743200" y="3124200"/>
          <a:ext cx="290513" cy="360363"/>
        </p:xfrm>
        <a:graphic>
          <a:graphicData uri="http://schemas.openxmlformats.org/presentationml/2006/ole">
            <mc:AlternateContent xmlns:mc="http://schemas.openxmlformats.org/markup-compatibility/2006">
              <mc:Choice xmlns:v="urn:schemas-microsoft-com:vml" Requires="v">
                <p:oleObj spid="_x0000_s66974" name="Equation" r:id="rId15" imgW="139680" imgH="164880" progId="Equation.3">
                  <p:embed/>
                </p:oleObj>
              </mc:Choice>
              <mc:Fallback>
                <p:oleObj name="Equation" r:id="rId15" imgW="1396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3124200"/>
                        <a:ext cx="29051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252714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0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9B31B5A-18B0-4821-8E89-F7AB38AED7F1}" type="slidenum">
              <a:rPr lang="ja-JP" altLang="en-US" b="0">
                <a:solidFill>
                  <a:srgbClr val="A50021"/>
                </a:solidFill>
                <a:ea typeface="ＭＳ Ｐゴシック" pitchFamily="34" charset="-128"/>
              </a:rPr>
              <a:pPr eaLnBrk="1" hangingPunct="1"/>
              <a:t>76</a:t>
            </a:fld>
            <a:endParaRPr lang="en-US" altLang="ja-JP" b="0">
              <a:solidFill>
                <a:srgbClr val="A50021"/>
              </a:solidFill>
              <a:ea typeface="ＭＳ Ｐゴシック" pitchFamily="34" charset="-128"/>
            </a:endParaRPr>
          </a:p>
        </p:txBody>
      </p:sp>
      <p:sp>
        <p:nvSpPr>
          <p:cNvPr id="33805"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3.7  </a:t>
            </a:r>
            <a:r>
              <a:rPr lang="zh-CN" altLang="en-US" sz="3600" b="0" dirty="0">
                <a:latin typeface="Times New Roman" pitchFamily="18" charset="0"/>
                <a:ea typeface="黑体" pitchFamily="2" charset="-122"/>
              </a:rPr>
              <a:t>应用归结原理求解问题</a:t>
            </a:r>
          </a:p>
        </p:txBody>
      </p:sp>
      <p:sp>
        <p:nvSpPr>
          <p:cNvPr id="44040" name="Rectangle 8"/>
          <p:cNvSpPr>
            <a:spLocks noGrp="1" noChangeArrowheads="1"/>
          </p:cNvSpPr>
          <p:nvPr>
            <p:ph type="body" idx="1"/>
          </p:nvPr>
        </p:nvSpPr>
        <p:spPr>
          <a:xfrm>
            <a:off x="250825" y="908050"/>
            <a:ext cx="8642350" cy="5264150"/>
          </a:xfrm>
          <a:solidFill>
            <a:srgbClr val="E7FFE7"/>
          </a:solidFill>
          <a:ln>
            <a:solidFill>
              <a:srgbClr val="808080"/>
            </a:solidFill>
            <a:miter lim="800000"/>
            <a:headEnd/>
            <a:tailEnd/>
          </a:ln>
        </p:spPr>
        <p:txBody>
          <a:bodyPr/>
          <a:lstStyle/>
          <a:p>
            <a:pPr marL="0" indent="0" algn="just" eaLnBrk="1" hangingPunct="1">
              <a:buFont typeface="Wingdings" pitchFamily="2" charset="2"/>
              <a:buBlip>
                <a:blip r:embed="rId3"/>
              </a:buBlip>
            </a:pPr>
            <a:r>
              <a:rPr lang="en-US" altLang="zh-CN" sz="2600" b="1">
                <a:latin typeface="宋体" pitchFamily="2" charset="-122"/>
              </a:rPr>
              <a:t> </a:t>
            </a:r>
            <a:r>
              <a:rPr lang="zh-CN" altLang="en-US" sz="2600" b="1">
                <a:latin typeface="宋体" pitchFamily="2" charset="-122"/>
              </a:rPr>
              <a:t>解：</a:t>
            </a:r>
          </a:p>
          <a:p>
            <a:pPr marL="0" indent="0" algn="just" eaLnBrk="1" hangingPunct="1">
              <a:buFont typeface="Wingdings" pitchFamily="2" charset="2"/>
              <a:buChar char="§"/>
            </a:pPr>
            <a:r>
              <a:rPr lang="zh-CN" altLang="en-US" sz="2600" b="1">
                <a:solidFill>
                  <a:schemeClr val="folHlink"/>
                </a:solidFill>
                <a:latin typeface="宋体" pitchFamily="2" charset="-122"/>
              </a:rPr>
              <a:t> </a:t>
            </a:r>
            <a:r>
              <a:rPr lang="zh-CN" altLang="en-US" sz="2400" b="1">
                <a:solidFill>
                  <a:schemeClr val="folHlink"/>
                </a:solidFill>
                <a:latin typeface="宋体" pitchFamily="2" charset="-122"/>
              </a:rPr>
              <a:t>定义谓词</a:t>
            </a:r>
            <a:r>
              <a:rPr lang="zh-CN" altLang="en-US" sz="2400" b="1">
                <a:latin typeface="宋体" pitchFamily="2" charset="-122"/>
              </a:rPr>
              <a:t>：</a:t>
            </a:r>
            <a:endParaRPr lang="zh-CN" altLang="en-US" sz="2400" b="1">
              <a:latin typeface="Times New Roman" pitchFamily="18" charset="0"/>
              <a:cs typeface="Times New Roman" pitchFamily="18" charset="0"/>
            </a:endParaRPr>
          </a:p>
          <a:p>
            <a:pPr marL="0" indent="0" algn="just" eaLnBrk="1" hangingPunct="1">
              <a:buFont typeface="Wingdings" pitchFamily="2" charset="2"/>
              <a:buNone/>
            </a:pPr>
            <a:r>
              <a:rPr lang="zh-CN" altLang="en-US" sz="2600">
                <a:latin typeface="Times New Roman" pitchFamily="18" charset="0"/>
                <a:cs typeface="Times New Roman" pitchFamily="18" charset="0"/>
              </a:rPr>
              <a:t>                </a:t>
            </a:r>
            <a:endParaRPr lang="zh-CN" altLang="en-US" sz="2600"/>
          </a:p>
        </p:txBody>
      </p:sp>
      <p:sp>
        <p:nvSpPr>
          <p:cNvPr id="33807" name="Rectangle 10"/>
          <p:cNvSpPr>
            <a:spLocks noChangeArrowheads="1"/>
          </p:cNvSpPr>
          <p:nvPr/>
        </p:nvSpPr>
        <p:spPr bwMode="auto">
          <a:xfrm>
            <a:off x="43386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25"/>
          <p:cNvGrpSpPr>
            <a:grpSpLocks/>
          </p:cNvGrpSpPr>
          <p:nvPr/>
        </p:nvGrpSpPr>
        <p:grpSpPr bwMode="auto">
          <a:xfrm>
            <a:off x="533400" y="1905000"/>
            <a:ext cx="5257800" cy="1039813"/>
            <a:chOff x="336" y="1200"/>
            <a:chExt cx="3312" cy="655"/>
          </a:xfrm>
        </p:grpSpPr>
        <p:sp>
          <p:nvSpPr>
            <p:cNvPr id="33814" name="Rectangle 16"/>
            <p:cNvSpPr>
              <a:spLocks noChangeArrowheads="1"/>
            </p:cNvSpPr>
            <p:nvPr/>
          </p:nvSpPr>
          <p:spPr bwMode="auto">
            <a:xfrm>
              <a:off x="768" y="1200"/>
              <a:ext cx="28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20000"/>
                </a:spcBef>
                <a:buClr>
                  <a:schemeClr val="accent2"/>
                </a:buClr>
                <a:buFont typeface="Wingdings" pitchFamily="2" charset="2"/>
                <a:buNone/>
              </a:pPr>
              <a:r>
                <a:rPr lang="en-US" altLang="zh-CN" sz="2400" b="0">
                  <a:latin typeface="宋体" pitchFamily="2" charset="-122"/>
                </a:rPr>
                <a:t> </a:t>
              </a:r>
              <a:r>
                <a:rPr lang="zh-CN" altLang="en-US" sz="2400" b="0">
                  <a:latin typeface="宋体" pitchFamily="2" charset="-122"/>
                </a:rPr>
                <a:t>：  是   的老师。</a:t>
              </a:r>
              <a:endParaRPr lang="zh-CN" altLang="en-US" sz="2400" b="0">
                <a:latin typeface="Times New Roman" pitchFamily="18" charset="0"/>
                <a:cs typeface="Times New Roman" pitchFamily="18" charset="0"/>
              </a:endParaRPr>
            </a:p>
            <a:p>
              <a:pPr eaLnBrk="1" hangingPunct="1">
                <a:lnSpc>
                  <a:spcPct val="100000"/>
                </a:lnSpc>
                <a:spcBef>
                  <a:spcPct val="20000"/>
                </a:spcBef>
                <a:buClr>
                  <a:schemeClr val="accent2"/>
                </a:buClr>
                <a:buFont typeface="Wingdings" pitchFamily="2" charset="2"/>
                <a:buNone/>
              </a:pPr>
              <a:r>
                <a:rPr lang="zh-CN" altLang="en-US" sz="2400" b="0">
                  <a:latin typeface="宋体" pitchFamily="2" charset="-122"/>
                </a:rPr>
                <a:t> ：  与   是同班同学</a:t>
              </a:r>
              <a:r>
                <a:rPr lang="zh-CN" altLang="en-US" sz="3000" b="0">
                  <a:latin typeface="宋体" pitchFamily="2" charset="-122"/>
                </a:rPr>
                <a:t>。</a:t>
              </a:r>
            </a:p>
          </p:txBody>
        </p:sp>
        <p:graphicFrame>
          <p:nvGraphicFramePr>
            <p:cNvPr id="33798" name="Object 9"/>
            <p:cNvGraphicFramePr>
              <a:graphicFrameLocks noChangeAspect="1"/>
            </p:cNvGraphicFramePr>
            <p:nvPr/>
          </p:nvGraphicFramePr>
          <p:xfrm>
            <a:off x="336" y="1248"/>
            <a:ext cx="579" cy="248"/>
          </p:xfrm>
          <a:graphic>
            <a:graphicData uri="http://schemas.openxmlformats.org/presentationml/2006/ole">
              <mc:AlternateContent xmlns:mc="http://schemas.openxmlformats.org/markup-compatibility/2006">
                <mc:Choice xmlns:v="urn:schemas-microsoft-com:vml" Requires="v">
                  <p:oleObj spid="_x0000_s68166" r:id="rId4" imgW="469696" imgH="203112" progId="Equation.3">
                    <p:embed/>
                  </p:oleObj>
                </mc:Choice>
                <mc:Fallback>
                  <p:oleObj r:id="rId4" imgW="46969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48"/>
                          <a:ext cx="57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11"/>
            <p:cNvGraphicFramePr>
              <a:graphicFrameLocks noChangeAspect="1"/>
            </p:cNvGraphicFramePr>
            <p:nvPr/>
          </p:nvGraphicFramePr>
          <p:xfrm>
            <a:off x="336" y="1584"/>
            <a:ext cx="594" cy="248"/>
          </p:xfrm>
          <a:graphic>
            <a:graphicData uri="http://schemas.openxmlformats.org/presentationml/2006/ole">
              <mc:AlternateContent xmlns:mc="http://schemas.openxmlformats.org/markup-compatibility/2006">
                <mc:Choice xmlns:v="urn:schemas-microsoft-com:vml" Requires="v">
                  <p:oleObj spid="_x0000_s68167" name="Equation" r:id="rId6" imgW="482400" imgH="203040" progId="Equation.3">
                    <p:embed/>
                  </p:oleObj>
                </mc:Choice>
                <mc:Fallback>
                  <p:oleObj name="Equation" r:id="rId6" imgW="482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584"/>
                          <a:ext cx="59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12"/>
            <p:cNvGraphicFramePr>
              <a:graphicFrameLocks noChangeAspect="1"/>
            </p:cNvGraphicFramePr>
            <p:nvPr/>
          </p:nvGraphicFramePr>
          <p:xfrm>
            <a:off x="1056" y="1632"/>
            <a:ext cx="171" cy="188"/>
          </p:xfrm>
          <a:graphic>
            <a:graphicData uri="http://schemas.openxmlformats.org/presentationml/2006/ole">
              <mc:AlternateContent xmlns:mc="http://schemas.openxmlformats.org/markup-compatibility/2006">
                <mc:Choice xmlns:v="urn:schemas-microsoft-com:vml" Requires="v">
                  <p:oleObj spid="_x0000_s68168" name="Equation" r:id="rId8" imgW="126720" imgH="139680" progId="Equation.3">
                    <p:embed/>
                  </p:oleObj>
                </mc:Choice>
                <mc:Fallback>
                  <p:oleObj name="Equation" r:id="rId8" imgW="126720" imgH="1396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1632"/>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3"/>
            <p:cNvGraphicFramePr>
              <a:graphicFrameLocks noChangeAspect="1"/>
            </p:cNvGraphicFramePr>
            <p:nvPr/>
          </p:nvGraphicFramePr>
          <p:xfrm>
            <a:off x="1584" y="1248"/>
            <a:ext cx="188" cy="222"/>
          </p:xfrm>
          <a:graphic>
            <a:graphicData uri="http://schemas.openxmlformats.org/presentationml/2006/ole">
              <mc:AlternateContent xmlns:mc="http://schemas.openxmlformats.org/markup-compatibility/2006">
                <mc:Choice xmlns:v="urn:schemas-microsoft-com:vml" Requires="v">
                  <p:oleObj spid="_x0000_s68169" name="Equation" r:id="rId10" imgW="139680" imgH="164880" progId="Equation.3">
                    <p:embed/>
                  </p:oleObj>
                </mc:Choice>
                <mc:Fallback>
                  <p:oleObj name="Equation" r:id="rId10" imgW="13968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1248"/>
                          <a:ext cx="18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4"/>
            <p:cNvGraphicFramePr>
              <a:graphicFrameLocks noChangeAspect="1"/>
            </p:cNvGraphicFramePr>
            <p:nvPr/>
          </p:nvGraphicFramePr>
          <p:xfrm>
            <a:off x="1104" y="1248"/>
            <a:ext cx="171" cy="188"/>
          </p:xfrm>
          <a:graphic>
            <a:graphicData uri="http://schemas.openxmlformats.org/presentationml/2006/ole">
              <mc:AlternateContent xmlns:mc="http://schemas.openxmlformats.org/markup-compatibility/2006">
                <mc:Choice xmlns:v="urn:schemas-microsoft-com:vml" Requires="v">
                  <p:oleObj spid="_x0000_s68170" name="Equation" r:id="rId12" imgW="126720" imgH="139680" progId="Equation.3">
                    <p:embed/>
                  </p:oleObj>
                </mc:Choice>
                <mc:Fallback>
                  <p:oleObj name="Equation" r:id="rId12" imgW="126720" imgH="1396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 y="1248"/>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5"/>
            <p:cNvGraphicFramePr>
              <a:graphicFrameLocks noChangeAspect="1"/>
            </p:cNvGraphicFramePr>
            <p:nvPr/>
          </p:nvGraphicFramePr>
          <p:xfrm>
            <a:off x="1584" y="1632"/>
            <a:ext cx="188" cy="223"/>
          </p:xfrm>
          <a:graphic>
            <a:graphicData uri="http://schemas.openxmlformats.org/presentationml/2006/ole">
              <mc:AlternateContent xmlns:mc="http://schemas.openxmlformats.org/markup-compatibility/2006">
                <mc:Choice xmlns:v="urn:schemas-microsoft-com:vml" Requires="v">
                  <p:oleObj spid="_x0000_s68171" name="Equation" r:id="rId13" imgW="139680" imgH="164880" progId="Equation.3">
                    <p:embed/>
                  </p:oleObj>
                </mc:Choice>
                <mc:Fallback>
                  <p:oleObj name="Equation" r:id="rId13" imgW="13968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1632"/>
                          <a:ext cx="1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049" name="Text Box 17"/>
          <p:cNvSpPr txBox="1">
            <a:spLocks noChangeArrowheads="1"/>
          </p:cNvSpPr>
          <p:nvPr/>
        </p:nvSpPr>
        <p:spPr bwMode="auto">
          <a:xfrm>
            <a:off x="228600" y="2971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Char char="§"/>
            </a:pPr>
            <a:r>
              <a:rPr lang="en-US" altLang="zh-CN" sz="2400" b="0">
                <a:latin typeface="宋体" pitchFamily="2" charset="-122"/>
              </a:rPr>
              <a:t> </a:t>
            </a:r>
            <a:r>
              <a:rPr lang="zh-CN" altLang="en-US" sz="2400">
                <a:solidFill>
                  <a:schemeClr val="folHlink"/>
                </a:solidFill>
                <a:latin typeface="宋体" pitchFamily="2" charset="-122"/>
              </a:rPr>
              <a:t>把已知前提表示成谓词公式</a:t>
            </a:r>
            <a:r>
              <a:rPr lang="zh-CN" altLang="en-US" sz="2400">
                <a:latin typeface="宋体" pitchFamily="2" charset="-122"/>
              </a:rPr>
              <a:t>：</a:t>
            </a:r>
            <a:r>
              <a:rPr lang="zh-CN" altLang="en-US" b="0"/>
              <a:t> </a:t>
            </a:r>
          </a:p>
        </p:txBody>
      </p:sp>
      <p:sp>
        <p:nvSpPr>
          <p:cNvPr id="33810" name="Rectangle 21"/>
          <p:cNvSpPr>
            <a:spLocks noChangeArrowheads="1"/>
          </p:cNvSpPr>
          <p:nvPr/>
        </p:nvSpPr>
        <p:spPr bwMode="auto">
          <a:xfrm>
            <a:off x="31003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44052" name="Object 20"/>
          <p:cNvGraphicFramePr>
            <a:graphicFrameLocks noChangeAspect="1"/>
          </p:cNvGraphicFramePr>
          <p:nvPr/>
        </p:nvGraphicFramePr>
        <p:xfrm>
          <a:off x="533400" y="3513138"/>
          <a:ext cx="2209800" cy="449262"/>
        </p:xfrm>
        <a:graphic>
          <a:graphicData uri="http://schemas.openxmlformats.org/presentationml/2006/ole">
            <mc:AlternateContent xmlns:mc="http://schemas.openxmlformats.org/markup-compatibility/2006">
              <mc:Choice xmlns:v="urn:schemas-microsoft-com:vml" Requires="v">
                <p:oleObj spid="_x0000_s68172" r:id="rId14" imgW="1079032" imgH="215806" progId="Equation.3">
                  <p:embed/>
                </p:oleObj>
              </mc:Choice>
              <mc:Fallback>
                <p:oleObj r:id="rId14" imgW="1079032" imgH="21580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3513138"/>
                        <a:ext cx="2209800"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1" name="Object 19"/>
          <p:cNvGraphicFramePr>
            <a:graphicFrameLocks noChangeAspect="1"/>
          </p:cNvGraphicFramePr>
          <p:nvPr/>
        </p:nvGraphicFramePr>
        <p:xfrm>
          <a:off x="533400" y="4000500"/>
          <a:ext cx="2438400" cy="461963"/>
        </p:xfrm>
        <a:graphic>
          <a:graphicData uri="http://schemas.openxmlformats.org/presentationml/2006/ole">
            <mc:AlternateContent xmlns:mc="http://schemas.openxmlformats.org/markup-compatibility/2006">
              <mc:Choice xmlns:v="urn:schemas-microsoft-com:vml" Requires="v">
                <p:oleObj spid="_x0000_s68173" r:id="rId16" imgW="1155199" imgH="215806" progId="Equation.3">
                  <p:embed/>
                </p:oleObj>
              </mc:Choice>
              <mc:Fallback>
                <p:oleObj r:id="rId16" imgW="1155199" imgH="21580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4000500"/>
                        <a:ext cx="24384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0" name="Object 18"/>
          <p:cNvGraphicFramePr>
            <a:graphicFrameLocks noChangeAspect="1"/>
          </p:cNvGraphicFramePr>
          <p:nvPr/>
        </p:nvGraphicFramePr>
        <p:xfrm>
          <a:off x="533400" y="4495800"/>
          <a:ext cx="6096000" cy="473075"/>
        </p:xfrm>
        <a:graphic>
          <a:graphicData uri="http://schemas.openxmlformats.org/presentationml/2006/ole">
            <mc:AlternateContent xmlns:mc="http://schemas.openxmlformats.org/markup-compatibility/2006">
              <mc:Choice xmlns:v="urn:schemas-microsoft-com:vml" Requires="v">
                <p:oleObj spid="_x0000_s68174" r:id="rId18" imgW="2946400" imgH="228600" progId="Equation.3">
                  <p:embed/>
                </p:oleObj>
              </mc:Choice>
              <mc:Fallback>
                <p:oleObj r:id="rId18" imgW="2946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 y="4495800"/>
                        <a:ext cx="60960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4" name="Text Box 22"/>
          <p:cNvSpPr txBox="1">
            <a:spLocks noChangeArrowheads="1"/>
          </p:cNvSpPr>
          <p:nvPr/>
        </p:nvSpPr>
        <p:spPr bwMode="auto">
          <a:xfrm>
            <a:off x="304800" y="5029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Char char="§"/>
            </a:pPr>
            <a:r>
              <a:rPr lang="en-US" altLang="zh-CN" sz="2400" b="0">
                <a:latin typeface="宋体" pitchFamily="2" charset="-122"/>
              </a:rPr>
              <a:t> </a:t>
            </a:r>
            <a:r>
              <a:rPr lang="zh-CN" altLang="en-US" sz="2400">
                <a:solidFill>
                  <a:schemeClr val="folHlink"/>
                </a:solidFill>
                <a:latin typeface="宋体" pitchFamily="2" charset="-122"/>
              </a:rPr>
              <a:t>把目标表示成谓词公式，并把它否定后与 </a:t>
            </a:r>
            <a:r>
              <a:rPr lang="en-US" altLang="zh-CN" sz="2400" i="1">
                <a:solidFill>
                  <a:schemeClr val="folHlink"/>
                </a:solidFill>
                <a:latin typeface="Times New Roman" pitchFamily="18" charset="0"/>
              </a:rPr>
              <a:t>ANSWER </a:t>
            </a:r>
            <a:r>
              <a:rPr lang="zh-CN" altLang="en-US" sz="2400">
                <a:solidFill>
                  <a:schemeClr val="folHlink"/>
                </a:solidFill>
                <a:latin typeface="宋体" pitchFamily="2" charset="-122"/>
              </a:rPr>
              <a:t>析取：</a:t>
            </a:r>
            <a:r>
              <a:rPr lang="zh-CN" altLang="en-US" sz="2400" b="0"/>
              <a:t> </a:t>
            </a:r>
          </a:p>
        </p:txBody>
      </p:sp>
      <p:sp>
        <p:nvSpPr>
          <p:cNvPr id="33812" name="Rectangle 24"/>
          <p:cNvSpPr>
            <a:spLocks noChangeArrowheads="1"/>
          </p:cNvSpPr>
          <p:nvPr/>
        </p:nvSpPr>
        <p:spPr bwMode="auto">
          <a:xfrm>
            <a:off x="3333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44055" name="Object 23"/>
          <p:cNvGraphicFramePr>
            <a:graphicFrameLocks noChangeAspect="1"/>
          </p:cNvGraphicFramePr>
          <p:nvPr/>
        </p:nvGraphicFramePr>
        <p:xfrm>
          <a:off x="609600" y="5562600"/>
          <a:ext cx="5486400" cy="442913"/>
        </p:xfrm>
        <a:graphic>
          <a:graphicData uri="http://schemas.openxmlformats.org/presentationml/2006/ole">
            <mc:AlternateContent xmlns:mc="http://schemas.openxmlformats.org/markup-compatibility/2006">
              <mc:Choice xmlns:v="urn:schemas-microsoft-com:vml" Requires="v">
                <p:oleObj spid="_x0000_s68175" r:id="rId20" imgW="2476500" imgH="203200" progId="Equation.3">
                  <p:embed/>
                </p:oleObj>
              </mc:Choice>
              <mc:Fallback>
                <p:oleObj r:id="rId20" imgW="2476500" imgH="203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9600" y="5562600"/>
                        <a:ext cx="54864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8" name="Rectangle 26"/>
          <p:cNvSpPr>
            <a:spLocks noChangeArrowheads="1"/>
          </p:cNvSpPr>
          <p:nvPr/>
        </p:nvSpPr>
        <p:spPr bwMode="auto">
          <a:xfrm>
            <a:off x="4079875" y="734569"/>
            <a:ext cx="6302375" cy="178003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headEnd/>
            <a:tailEnd/>
          </a:ln>
          <a:effectLst/>
        </p:spPr>
        <p:txBody>
          <a:bodyPr/>
          <a:lstStyle/>
          <a:p>
            <a:pPr algn="just">
              <a:buClr>
                <a:schemeClr val="accent2"/>
              </a:buClr>
              <a:buFont typeface="Wingdings" pitchFamily="2" charset="2"/>
              <a:buNone/>
              <a:defRPr/>
            </a:pPr>
            <a:r>
              <a:rPr lang="en-US" altLang="zh-CN" sz="2200" i="1" dirty="0">
                <a:latin typeface="Times New Roman" pitchFamily="18" charset="0"/>
                <a:cs typeface="Times New Roman" pitchFamily="18" charset="0"/>
              </a:rPr>
              <a:t>F</a:t>
            </a:r>
            <a:r>
              <a:rPr lang="en-US" altLang="zh-CN" sz="2200" baseline="-25000" dirty="0">
                <a:latin typeface="Times New Roman" pitchFamily="18" charset="0"/>
                <a:cs typeface="Times New Roman" pitchFamily="18" charset="0"/>
              </a:rPr>
              <a:t>1</a:t>
            </a:r>
            <a:r>
              <a:rPr lang="zh-CN" altLang="en-US" sz="2200" dirty="0">
                <a:latin typeface="Times New Roman" pitchFamily="18" charset="0"/>
              </a:rPr>
              <a:t>：王（</a:t>
            </a:r>
            <a:r>
              <a:rPr lang="en-US" altLang="zh-CN" sz="2200" dirty="0">
                <a:latin typeface="Times New Roman" pitchFamily="18" charset="0"/>
              </a:rPr>
              <a:t>Wang</a:t>
            </a:r>
            <a:r>
              <a:rPr lang="zh-CN" altLang="en-US" sz="2200" dirty="0">
                <a:latin typeface="Times New Roman" pitchFamily="18" charset="0"/>
              </a:rPr>
              <a:t>）先生是小李（</a:t>
            </a:r>
            <a:r>
              <a:rPr lang="en-US" altLang="zh-CN" sz="2200" dirty="0">
                <a:latin typeface="Times New Roman" pitchFamily="18" charset="0"/>
              </a:rPr>
              <a:t>Li</a:t>
            </a:r>
            <a:r>
              <a:rPr lang="zh-CN" altLang="en-US" sz="2200" dirty="0">
                <a:latin typeface="Times New Roman" pitchFamily="18" charset="0"/>
              </a:rPr>
              <a:t>）的老师。</a:t>
            </a:r>
          </a:p>
          <a:p>
            <a:pPr algn="just">
              <a:buClr>
                <a:schemeClr val="accent2"/>
              </a:buClr>
              <a:buFont typeface="Wingdings" pitchFamily="2" charset="2"/>
              <a:buNone/>
              <a:defRPr/>
            </a:pPr>
            <a:r>
              <a:rPr lang="en-US" altLang="zh-CN" sz="2200" i="1" dirty="0">
                <a:latin typeface="Times New Roman" pitchFamily="18" charset="0"/>
              </a:rPr>
              <a:t>F</a:t>
            </a:r>
            <a:r>
              <a:rPr lang="en-US" altLang="zh-CN" sz="2200" baseline="-25000" dirty="0">
                <a:latin typeface="Times New Roman" pitchFamily="18" charset="0"/>
              </a:rPr>
              <a:t>2</a:t>
            </a:r>
            <a:r>
              <a:rPr lang="zh-CN" altLang="en-US" sz="2200" dirty="0">
                <a:latin typeface="Times New Roman" pitchFamily="18" charset="0"/>
              </a:rPr>
              <a:t>：小李与小张（</a:t>
            </a:r>
            <a:r>
              <a:rPr lang="en-US" altLang="zh-CN" sz="2200" dirty="0">
                <a:latin typeface="Times New Roman" pitchFamily="18" charset="0"/>
              </a:rPr>
              <a:t>Zhang</a:t>
            </a:r>
            <a:r>
              <a:rPr lang="zh-CN" altLang="en-US" sz="2200" dirty="0">
                <a:latin typeface="Times New Roman" pitchFamily="18" charset="0"/>
              </a:rPr>
              <a:t>）是同班同学。</a:t>
            </a:r>
          </a:p>
          <a:p>
            <a:pPr algn="just">
              <a:buClr>
                <a:schemeClr val="accent2"/>
              </a:buClr>
              <a:buFont typeface="Wingdings" pitchFamily="2" charset="2"/>
              <a:buNone/>
              <a:defRPr/>
            </a:pPr>
            <a:r>
              <a:rPr lang="en-US" altLang="zh-CN" sz="2200" i="1" dirty="0">
                <a:latin typeface="Times New Roman" pitchFamily="18" charset="0"/>
              </a:rPr>
              <a:t>F</a:t>
            </a:r>
            <a:r>
              <a:rPr lang="en-US" altLang="zh-CN" sz="2200" baseline="-25000" dirty="0">
                <a:latin typeface="Times New Roman" pitchFamily="18" charset="0"/>
              </a:rPr>
              <a:t>3</a:t>
            </a:r>
            <a:r>
              <a:rPr lang="zh-CN" altLang="en-US" sz="2200" dirty="0">
                <a:latin typeface="Times New Roman" pitchFamily="18" charset="0"/>
              </a:rPr>
              <a:t>：如果 </a:t>
            </a:r>
            <a:r>
              <a:rPr lang="en-US" altLang="zh-CN" sz="2200" i="1" dirty="0">
                <a:latin typeface="Times New Roman" pitchFamily="18" charset="0"/>
              </a:rPr>
              <a:t>x</a:t>
            </a:r>
            <a:r>
              <a:rPr lang="zh-CN" altLang="en-US" sz="2200" dirty="0">
                <a:latin typeface="Times New Roman" pitchFamily="18" charset="0"/>
              </a:rPr>
              <a:t>与 </a:t>
            </a:r>
            <a:r>
              <a:rPr lang="en-US" altLang="zh-CN" sz="2200" i="1" dirty="0">
                <a:latin typeface="Times New Roman" pitchFamily="18" charset="0"/>
              </a:rPr>
              <a:t>y </a:t>
            </a:r>
            <a:r>
              <a:rPr lang="zh-CN" altLang="en-US" sz="2200" dirty="0">
                <a:latin typeface="Times New Roman" pitchFamily="18" charset="0"/>
              </a:rPr>
              <a:t>是同班同学，则 </a:t>
            </a:r>
            <a:r>
              <a:rPr lang="en-US" altLang="zh-CN" sz="2200" i="1" dirty="0">
                <a:latin typeface="Times New Roman" pitchFamily="18" charset="0"/>
              </a:rPr>
              <a:t>x</a:t>
            </a:r>
            <a:r>
              <a:rPr lang="zh-CN" altLang="en-US" sz="2200" dirty="0">
                <a:latin typeface="Times New Roman" pitchFamily="18" charset="0"/>
              </a:rPr>
              <a:t>的老师也是 </a:t>
            </a:r>
            <a:r>
              <a:rPr lang="en-US" altLang="zh-CN" sz="2200" i="1" dirty="0">
                <a:latin typeface="Times New Roman" pitchFamily="18" charset="0"/>
              </a:rPr>
              <a:t>y</a:t>
            </a:r>
            <a:r>
              <a:rPr lang="zh-CN" altLang="en-US" sz="2200" dirty="0">
                <a:latin typeface="Times New Roman" pitchFamily="18" charset="0"/>
              </a:rPr>
              <a:t>的  </a:t>
            </a:r>
          </a:p>
          <a:p>
            <a:pPr algn="just">
              <a:buClr>
                <a:schemeClr val="accent2"/>
              </a:buClr>
              <a:buFont typeface="Wingdings" pitchFamily="2" charset="2"/>
              <a:buNone/>
              <a:defRPr/>
            </a:pPr>
            <a:r>
              <a:rPr lang="zh-CN" altLang="en-US" sz="2200" dirty="0">
                <a:latin typeface="Times New Roman" pitchFamily="18" charset="0"/>
              </a:rPr>
              <a:t>        老师。</a:t>
            </a:r>
          </a:p>
          <a:p>
            <a:pPr algn="just">
              <a:buClr>
                <a:schemeClr val="accent2"/>
              </a:buClr>
              <a:buFont typeface="Wingdings" pitchFamily="2" charset="2"/>
              <a:buNone/>
              <a:defRPr/>
            </a:pPr>
            <a:r>
              <a:rPr lang="zh-CN" altLang="en-US" sz="2200" dirty="0"/>
              <a:t>求：小张的老师是谁？</a:t>
            </a:r>
          </a:p>
        </p:txBody>
      </p:sp>
    </p:spTree>
    <p:extLst>
      <p:ext uri="{BB962C8B-B14F-4D97-AF65-F5344CB8AC3E}">
        <p14:creationId xmlns:p14="http://schemas.microsoft.com/office/powerpoint/2010/main" val="3296133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40">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6" presetClass="entr" presetSubtype="2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49"/>
                                        </p:tgtEl>
                                        <p:attrNameLst>
                                          <p:attrName>style.visibility</p:attrName>
                                        </p:attrNameLst>
                                      </p:cBhvr>
                                      <p:to>
                                        <p:strVal val="visible"/>
                                      </p:to>
                                    </p:set>
                                    <p:anim calcmode="lin" valueType="num">
                                      <p:cBhvr additive="base">
                                        <p:cTn id="19" dur="500" fill="hold"/>
                                        <p:tgtEl>
                                          <p:spTgt spid="44049"/>
                                        </p:tgtEl>
                                        <p:attrNameLst>
                                          <p:attrName>ppt_x</p:attrName>
                                        </p:attrNameLst>
                                      </p:cBhvr>
                                      <p:tavLst>
                                        <p:tav tm="0">
                                          <p:val>
                                            <p:strVal val="0-#ppt_w/2"/>
                                          </p:val>
                                        </p:tav>
                                        <p:tav tm="100000">
                                          <p:val>
                                            <p:strVal val="#ppt_x"/>
                                          </p:val>
                                        </p:tav>
                                      </p:tavLst>
                                    </p:anim>
                                    <p:anim calcmode="lin" valueType="num">
                                      <p:cBhvr additive="base">
                                        <p:cTn id="20" dur="500" fill="hold"/>
                                        <p:tgtEl>
                                          <p:spTgt spid="4404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44058"/>
                                        </p:tgtEl>
                                        <p:attrNameLst>
                                          <p:attrName>style.visibility</p:attrName>
                                        </p:attrNameLst>
                                      </p:cBhvr>
                                      <p:to>
                                        <p:strVal val="visible"/>
                                      </p:to>
                                    </p:set>
                                  </p:childTnLst>
                                </p:cTn>
                              </p:par>
                            </p:childTnLst>
                          </p:cTn>
                        </p:par>
                        <p:par>
                          <p:cTn id="24" fill="hold" nodeType="after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44052"/>
                                        </p:tgtEl>
                                        <p:attrNameLst>
                                          <p:attrName>style.visibility</p:attrName>
                                        </p:attrNameLst>
                                      </p:cBhvr>
                                      <p:to>
                                        <p:strVal val="visible"/>
                                      </p:to>
                                    </p:set>
                                    <p:anim calcmode="lin" valueType="num">
                                      <p:cBhvr additive="base">
                                        <p:cTn id="27" dur="500" fill="hold"/>
                                        <p:tgtEl>
                                          <p:spTgt spid="44052"/>
                                        </p:tgtEl>
                                        <p:attrNameLst>
                                          <p:attrName>ppt_x</p:attrName>
                                        </p:attrNameLst>
                                      </p:cBhvr>
                                      <p:tavLst>
                                        <p:tav tm="0">
                                          <p:val>
                                            <p:strVal val="0-#ppt_w/2"/>
                                          </p:val>
                                        </p:tav>
                                        <p:tav tm="100000">
                                          <p:val>
                                            <p:strVal val="#ppt_x"/>
                                          </p:val>
                                        </p:tav>
                                      </p:tavLst>
                                    </p:anim>
                                    <p:anim calcmode="lin" valueType="num">
                                      <p:cBhvr additive="base">
                                        <p:cTn id="28" dur="500" fill="hold"/>
                                        <p:tgtEl>
                                          <p:spTgt spid="4405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2" presetClass="entr" presetSubtype="8" fill="hold" nodeType="afterEffect">
                                  <p:stCondLst>
                                    <p:cond delay="0"/>
                                  </p:stCondLst>
                                  <p:childTnLst>
                                    <p:set>
                                      <p:cBhvr>
                                        <p:cTn id="31" dur="1" fill="hold">
                                          <p:stCondLst>
                                            <p:cond delay="0"/>
                                          </p:stCondLst>
                                        </p:cTn>
                                        <p:tgtEl>
                                          <p:spTgt spid="44051"/>
                                        </p:tgtEl>
                                        <p:attrNameLst>
                                          <p:attrName>style.visibility</p:attrName>
                                        </p:attrNameLst>
                                      </p:cBhvr>
                                      <p:to>
                                        <p:strVal val="visible"/>
                                      </p:to>
                                    </p:set>
                                    <p:anim calcmode="lin" valueType="num">
                                      <p:cBhvr additive="base">
                                        <p:cTn id="32" dur="500" fill="hold"/>
                                        <p:tgtEl>
                                          <p:spTgt spid="44051"/>
                                        </p:tgtEl>
                                        <p:attrNameLst>
                                          <p:attrName>ppt_x</p:attrName>
                                        </p:attrNameLst>
                                      </p:cBhvr>
                                      <p:tavLst>
                                        <p:tav tm="0">
                                          <p:val>
                                            <p:strVal val="0-#ppt_w/2"/>
                                          </p:val>
                                        </p:tav>
                                        <p:tav tm="100000">
                                          <p:val>
                                            <p:strVal val="#ppt_x"/>
                                          </p:val>
                                        </p:tav>
                                      </p:tavLst>
                                    </p:anim>
                                    <p:anim calcmode="lin" valueType="num">
                                      <p:cBhvr additive="base">
                                        <p:cTn id="33" dur="500" fill="hold"/>
                                        <p:tgtEl>
                                          <p:spTgt spid="44051"/>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500"/>
                            </p:stCondLst>
                            <p:childTnLst>
                              <p:par>
                                <p:cTn id="35" presetID="2" presetClass="entr" presetSubtype="8" fill="hold" nodeType="afterEffect">
                                  <p:stCondLst>
                                    <p:cond delay="0"/>
                                  </p:stCondLst>
                                  <p:childTnLst>
                                    <p:set>
                                      <p:cBhvr>
                                        <p:cTn id="36" dur="1" fill="hold">
                                          <p:stCondLst>
                                            <p:cond delay="0"/>
                                          </p:stCondLst>
                                        </p:cTn>
                                        <p:tgtEl>
                                          <p:spTgt spid="44050"/>
                                        </p:tgtEl>
                                        <p:attrNameLst>
                                          <p:attrName>style.visibility</p:attrName>
                                        </p:attrNameLst>
                                      </p:cBhvr>
                                      <p:to>
                                        <p:strVal val="visible"/>
                                      </p:to>
                                    </p:set>
                                    <p:anim calcmode="lin" valueType="num">
                                      <p:cBhvr additive="base">
                                        <p:cTn id="37" dur="500" fill="hold"/>
                                        <p:tgtEl>
                                          <p:spTgt spid="44050"/>
                                        </p:tgtEl>
                                        <p:attrNameLst>
                                          <p:attrName>ppt_x</p:attrName>
                                        </p:attrNameLst>
                                      </p:cBhvr>
                                      <p:tavLst>
                                        <p:tav tm="0">
                                          <p:val>
                                            <p:strVal val="0-#ppt_w/2"/>
                                          </p:val>
                                        </p:tav>
                                        <p:tav tm="100000">
                                          <p:val>
                                            <p:strVal val="#ppt_x"/>
                                          </p:val>
                                        </p:tav>
                                      </p:tavLst>
                                    </p:anim>
                                    <p:anim calcmode="lin" valueType="num">
                                      <p:cBhvr additive="base">
                                        <p:cTn id="38" dur="500" fill="hold"/>
                                        <p:tgtEl>
                                          <p:spTgt spid="4405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054"/>
                                        </p:tgtEl>
                                        <p:attrNameLst>
                                          <p:attrName>style.visibility</p:attrName>
                                        </p:attrNameLst>
                                      </p:cBhvr>
                                      <p:to>
                                        <p:strVal val="visible"/>
                                      </p:to>
                                    </p:set>
                                    <p:anim calcmode="lin" valueType="num">
                                      <p:cBhvr additive="base">
                                        <p:cTn id="43" dur="500" fill="hold"/>
                                        <p:tgtEl>
                                          <p:spTgt spid="44054"/>
                                        </p:tgtEl>
                                        <p:attrNameLst>
                                          <p:attrName>ppt_x</p:attrName>
                                        </p:attrNameLst>
                                      </p:cBhvr>
                                      <p:tavLst>
                                        <p:tav tm="0">
                                          <p:val>
                                            <p:strVal val="0-#ppt_w/2"/>
                                          </p:val>
                                        </p:tav>
                                        <p:tav tm="100000">
                                          <p:val>
                                            <p:strVal val="#ppt_x"/>
                                          </p:val>
                                        </p:tav>
                                      </p:tavLst>
                                    </p:anim>
                                    <p:anim calcmode="lin" valueType="num">
                                      <p:cBhvr additive="base">
                                        <p:cTn id="44" dur="500" fill="hold"/>
                                        <p:tgtEl>
                                          <p:spTgt spid="44054"/>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4" fill="hold" nodeType="afterEffect">
                                  <p:stCondLst>
                                    <p:cond delay="0"/>
                                  </p:stCondLst>
                                  <p:childTnLst>
                                    <p:set>
                                      <p:cBhvr>
                                        <p:cTn id="47" dur="1" fill="hold">
                                          <p:stCondLst>
                                            <p:cond delay="0"/>
                                          </p:stCondLst>
                                        </p:cTn>
                                        <p:tgtEl>
                                          <p:spTgt spid="44055"/>
                                        </p:tgtEl>
                                        <p:attrNameLst>
                                          <p:attrName>style.visibility</p:attrName>
                                        </p:attrNameLst>
                                      </p:cBhvr>
                                      <p:to>
                                        <p:strVal val="visible"/>
                                      </p:to>
                                    </p:set>
                                    <p:anim calcmode="lin" valueType="num">
                                      <p:cBhvr additive="base">
                                        <p:cTn id="48" dur="500" fill="hold"/>
                                        <p:tgtEl>
                                          <p:spTgt spid="44055"/>
                                        </p:tgtEl>
                                        <p:attrNameLst>
                                          <p:attrName>ppt_x</p:attrName>
                                        </p:attrNameLst>
                                      </p:cBhvr>
                                      <p:tavLst>
                                        <p:tav tm="0">
                                          <p:val>
                                            <p:strVal val="#ppt_x"/>
                                          </p:val>
                                        </p:tav>
                                        <p:tav tm="100000">
                                          <p:val>
                                            <p:strVal val="#ppt_x"/>
                                          </p:val>
                                        </p:tav>
                                      </p:tavLst>
                                    </p:anim>
                                    <p:anim calcmode="lin" valueType="num">
                                      <p:cBhvr additive="base">
                                        <p:cTn id="49" dur="500" fill="hold"/>
                                        <p:tgtEl>
                                          <p:spTgt spid="44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build="p" autoUpdateAnimBg="0"/>
      <p:bldP spid="44049" grpId="0" autoUpdateAnimBg="0"/>
      <p:bldP spid="44054" grpId="0" autoUpdateAnimBg="0"/>
      <p:bldP spid="4405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BCF1A56E-406B-40E5-BB84-95D0A2E2E23A}" type="slidenum">
              <a:rPr lang="ja-JP" altLang="en-US" b="0">
                <a:solidFill>
                  <a:srgbClr val="A50021"/>
                </a:solidFill>
                <a:ea typeface="ＭＳ Ｐゴシック" pitchFamily="34" charset="-128"/>
              </a:rPr>
              <a:pPr eaLnBrk="1" hangingPunct="1"/>
              <a:t>77</a:t>
            </a:fld>
            <a:endParaRPr lang="en-US" altLang="ja-JP" b="0">
              <a:solidFill>
                <a:srgbClr val="A50021"/>
              </a:solidFill>
              <a:ea typeface="ＭＳ Ｐゴシック" pitchFamily="34" charset="-128"/>
            </a:endParaRPr>
          </a:p>
        </p:txBody>
      </p:sp>
      <p:sp>
        <p:nvSpPr>
          <p:cNvPr id="34826" name="Text Box 4"/>
          <p:cNvSpPr txBox="1">
            <a:spLocks noChangeArrowheads="1"/>
          </p:cNvSpPr>
          <p:nvPr/>
        </p:nvSpPr>
        <p:spPr bwMode="auto">
          <a:xfrm>
            <a:off x="381000" y="1066800"/>
            <a:ext cx="8534400" cy="5260975"/>
          </a:xfrm>
          <a:prstGeom prst="rect">
            <a:avLst/>
          </a:prstGeom>
          <a:solidFill>
            <a:srgbClr val="E7FFE7"/>
          </a:solidFill>
          <a:ln w="9525">
            <a:solidFill>
              <a:srgbClr val="808080"/>
            </a:solidFill>
            <a:miter lim="800000"/>
            <a:headEnd/>
            <a:tailEnd/>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Char char="§"/>
            </a:pPr>
            <a:r>
              <a:rPr lang="en-US" altLang="zh-CN" sz="2400" b="0">
                <a:latin typeface="宋体" pitchFamily="2" charset="-122"/>
              </a:rPr>
              <a:t> </a:t>
            </a:r>
            <a:r>
              <a:rPr lang="zh-CN" altLang="en-US" sz="2400">
                <a:solidFill>
                  <a:schemeClr val="folHlink"/>
                </a:solidFill>
                <a:latin typeface="宋体" pitchFamily="2" charset="-122"/>
              </a:rPr>
              <a:t>把上述公式化为子句集：</a:t>
            </a: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Char char="§"/>
            </a:pPr>
            <a:endParaRPr lang="zh-CN" altLang="en-US" sz="2400">
              <a:solidFill>
                <a:schemeClr val="folHlink"/>
              </a:solidFill>
              <a:latin typeface="宋体" pitchFamily="2" charset="-122"/>
            </a:endParaRPr>
          </a:p>
          <a:p>
            <a:pPr eaLnBrk="1" hangingPunct="1">
              <a:lnSpc>
                <a:spcPct val="100000"/>
              </a:lnSpc>
              <a:spcBef>
                <a:spcPct val="50000"/>
              </a:spcBef>
              <a:buClr>
                <a:schemeClr val="accent2"/>
              </a:buClr>
              <a:buFont typeface="Wingdings" pitchFamily="2" charset="2"/>
              <a:buNone/>
            </a:pPr>
            <a:r>
              <a:rPr lang="zh-CN" altLang="en-US" b="0"/>
              <a:t> </a:t>
            </a:r>
          </a:p>
        </p:txBody>
      </p:sp>
      <p:sp>
        <p:nvSpPr>
          <p:cNvPr id="34827"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3.7  </a:t>
            </a:r>
            <a:r>
              <a:rPr lang="zh-CN" altLang="en-US" sz="3600" b="0" dirty="0">
                <a:latin typeface="Times New Roman" pitchFamily="18" charset="0"/>
                <a:ea typeface="黑体" pitchFamily="2" charset="-122"/>
              </a:rPr>
              <a:t>应用归结原理求解问题</a:t>
            </a:r>
          </a:p>
        </p:txBody>
      </p:sp>
      <p:grpSp>
        <p:nvGrpSpPr>
          <p:cNvPr id="2" name="Group 19"/>
          <p:cNvGrpSpPr>
            <a:grpSpLocks/>
          </p:cNvGrpSpPr>
          <p:nvPr/>
        </p:nvGrpSpPr>
        <p:grpSpPr bwMode="auto">
          <a:xfrm>
            <a:off x="381000" y="1600200"/>
            <a:ext cx="4635500" cy="2100263"/>
            <a:chOff x="240" y="1008"/>
            <a:chExt cx="2920" cy="1323"/>
          </a:xfrm>
        </p:grpSpPr>
        <p:sp>
          <p:nvSpPr>
            <p:cNvPr id="34835" name="Text Box 5"/>
            <p:cNvSpPr txBox="1">
              <a:spLocks noChangeArrowheads="1"/>
            </p:cNvSpPr>
            <p:nvPr/>
          </p:nvSpPr>
          <p:spPr bwMode="auto">
            <a:xfrm>
              <a:off x="240" y="1008"/>
              <a:ext cx="2016"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1</a:t>
              </a:r>
              <a:r>
                <a:rPr lang="zh-CN" altLang="en-US" sz="2400" b="0">
                  <a:latin typeface="Times New Roman" pitchFamily="18" charset="0"/>
                </a:rPr>
                <a:t>） </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2</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3</a:t>
              </a:r>
              <a:r>
                <a:rPr lang="zh-CN" altLang="en-US" sz="2400" b="0">
                  <a:latin typeface="Times New Roman" pitchFamily="18" charset="0"/>
                </a:rPr>
                <a:t>）</a:t>
              </a:r>
            </a:p>
            <a:p>
              <a:pPr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rPr>
                <a:t>4</a:t>
              </a:r>
              <a:r>
                <a:rPr lang="zh-CN" altLang="en-US" sz="2400" b="0">
                  <a:latin typeface="Times New Roman" pitchFamily="18" charset="0"/>
                </a:rPr>
                <a:t>）</a:t>
              </a:r>
            </a:p>
          </p:txBody>
        </p:sp>
        <p:graphicFrame>
          <p:nvGraphicFramePr>
            <p:cNvPr id="34821" name="Object 9"/>
            <p:cNvGraphicFramePr>
              <a:graphicFrameLocks noChangeAspect="1"/>
            </p:cNvGraphicFramePr>
            <p:nvPr/>
          </p:nvGraphicFramePr>
          <p:xfrm>
            <a:off x="912" y="1056"/>
            <a:ext cx="1056" cy="264"/>
          </p:xfrm>
          <a:graphic>
            <a:graphicData uri="http://schemas.openxmlformats.org/presentationml/2006/ole">
              <mc:AlternateContent xmlns:mc="http://schemas.openxmlformats.org/markup-compatibility/2006">
                <mc:Choice xmlns:v="urn:schemas-microsoft-com:vml" Requires="v">
                  <p:oleObj spid="_x0000_s69016" r:id="rId3" imgW="799753" imgH="203112" progId="Equation.3">
                    <p:embed/>
                  </p:oleObj>
                </mc:Choice>
                <mc:Fallback>
                  <p:oleObj r:id="rId3" imgW="799753"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56"/>
                          <a:ext cx="105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8"/>
            <p:cNvGraphicFramePr>
              <a:graphicFrameLocks noChangeAspect="1"/>
            </p:cNvGraphicFramePr>
            <p:nvPr/>
          </p:nvGraphicFramePr>
          <p:xfrm>
            <a:off x="864" y="1392"/>
            <a:ext cx="1104" cy="255"/>
          </p:xfrm>
          <a:graphic>
            <a:graphicData uri="http://schemas.openxmlformats.org/presentationml/2006/ole">
              <mc:AlternateContent xmlns:mc="http://schemas.openxmlformats.org/markup-compatibility/2006">
                <mc:Choice xmlns:v="urn:schemas-microsoft-com:vml" Requires="v">
                  <p:oleObj spid="_x0000_s69017" r:id="rId5" imgW="863225" imgH="203112" progId="Equation.3">
                    <p:embed/>
                  </p:oleObj>
                </mc:Choice>
                <mc:Fallback>
                  <p:oleObj r:id="rId5" imgW="863225"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392"/>
                          <a:ext cx="1104"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nvGraphicFramePr>
          <p:xfrm>
            <a:off x="872" y="1728"/>
            <a:ext cx="2288" cy="251"/>
          </p:xfrm>
          <a:graphic>
            <a:graphicData uri="http://schemas.openxmlformats.org/presentationml/2006/ole">
              <mc:AlternateContent xmlns:mc="http://schemas.openxmlformats.org/markup-compatibility/2006">
                <mc:Choice xmlns:v="urn:schemas-microsoft-com:vml" Requires="v">
                  <p:oleObj spid="_x0000_s69018" name="公式" r:id="rId7" imgW="1828800" imgH="203040" progId="Equation.3">
                    <p:embed/>
                  </p:oleObj>
                </mc:Choice>
                <mc:Fallback>
                  <p:oleObj name="公式" r:id="rId7" imgW="182880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 y="1728"/>
                          <a:ext cx="228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6"/>
            <p:cNvGraphicFramePr>
              <a:graphicFrameLocks noChangeAspect="1"/>
            </p:cNvGraphicFramePr>
            <p:nvPr/>
          </p:nvGraphicFramePr>
          <p:xfrm>
            <a:off x="864" y="2064"/>
            <a:ext cx="2208" cy="240"/>
          </p:xfrm>
          <a:graphic>
            <a:graphicData uri="http://schemas.openxmlformats.org/presentationml/2006/ole">
              <mc:AlternateContent xmlns:mc="http://schemas.openxmlformats.org/markup-compatibility/2006">
                <mc:Choice xmlns:v="urn:schemas-microsoft-com:vml" Requires="v">
                  <p:oleObj spid="_x0000_s69019" r:id="rId9" imgW="1841500" imgH="203200" progId="Equation.3">
                    <p:embed/>
                  </p:oleObj>
                </mc:Choice>
                <mc:Fallback>
                  <p:oleObj r:id="rId9" imgW="18415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064"/>
                          <a:ext cx="220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715" name="Text Box 11"/>
          <p:cNvSpPr txBox="1">
            <a:spLocks noChangeArrowheads="1"/>
          </p:cNvSpPr>
          <p:nvPr/>
        </p:nvSpPr>
        <p:spPr bwMode="auto">
          <a:xfrm>
            <a:off x="457200" y="38100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buClr>
                <a:schemeClr val="accent2"/>
              </a:buClr>
              <a:buFont typeface="Wingdings" pitchFamily="2" charset="2"/>
              <a:buChar char="§"/>
            </a:pPr>
            <a:r>
              <a:rPr lang="en-US" altLang="zh-CN" sz="2400" b="0">
                <a:latin typeface="宋体" pitchFamily="2" charset="-122"/>
              </a:rPr>
              <a:t> </a:t>
            </a:r>
            <a:r>
              <a:rPr lang="zh-CN" altLang="en-US" sz="2400">
                <a:solidFill>
                  <a:schemeClr val="folHlink"/>
                </a:solidFill>
                <a:latin typeface="宋体" pitchFamily="2" charset="-122"/>
              </a:rPr>
              <a:t>应用归结原理进行归结：</a:t>
            </a:r>
            <a:r>
              <a:rPr lang="zh-CN" altLang="en-US" sz="2400" b="0"/>
              <a:t> </a:t>
            </a:r>
          </a:p>
        </p:txBody>
      </p:sp>
      <p:sp>
        <p:nvSpPr>
          <p:cNvPr id="34830" name="Rectangle 14"/>
          <p:cNvSpPr>
            <a:spLocks noChangeArrowheads="1"/>
          </p:cNvSpPr>
          <p:nvPr/>
        </p:nvSpPr>
        <p:spPr bwMode="auto">
          <a:xfrm>
            <a:off x="3824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4831" name="Rectangle 16"/>
          <p:cNvSpPr>
            <a:spLocks noChangeArrowheads="1"/>
          </p:cNvSpPr>
          <p:nvPr/>
        </p:nvSpPr>
        <p:spPr bwMode="auto">
          <a:xfrm>
            <a:off x="3481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4832" name="Rectangle 18"/>
          <p:cNvSpPr>
            <a:spLocks noChangeArrowheads="1"/>
          </p:cNvSpPr>
          <p:nvPr/>
        </p:nvSpPr>
        <p:spPr bwMode="auto">
          <a:xfrm>
            <a:off x="4019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3" name="Group 20"/>
          <p:cNvGrpSpPr>
            <a:grpSpLocks/>
          </p:cNvGrpSpPr>
          <p:nvPr/>
        </p:nvGrpSpPr>
        <p:grpSpPr bwMode="auto">
          <a:xfrm>
            <a:off x="381000" y="4343400"/>
            <a:ext cx="7772400" cy="1570038"/>
            <a:chOff x="240" y="2736"/>
            <a:chExt cx="4896" cy="989"/>
          </a:xfrm>
        </p:grpSpPr>
        <p:sp>
          <p:nvSpPr>
            <p:cNvPr id="34834" name="Text Box 12"/>
            <p:cNvSpPr txBox="1">
              <a:spLocks noChangeArrowheads="1"/>
            </p:cNvSpPr>
            <p:nvPr/>
          </p:nvSpPr>
          <p:spPr bwMode="auto">
            <a:xfrm>
              <a:off x="240" y="2736"/>
              <a:ext cx="48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just"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cs typeface="Times New Roman" pitchFamily="18" charset="0"/>
                </a:rPr>
                <a:t>5</a:t>
              </a:r>
              <a:r>
                <a:rPr lang="zh-CN" altLang="en-US" sz="2400" b="0">
                  <a:latin typeface="Times New Roman" pitchFamily="18" charset="0"/>
                </a:rPr>
                <a:t>）</a:t>
              </a:r>
              <a:r>
                <a:rPr lang="zh-CN" altLang="en-US" sz="2400" b="0">
                  <a:latin typeface="Times New Roman" pitchFamily="18" charset="0"/>
                  <a:cs typeface="Times New Roman" pitchFamily="18" charset="0"/>
                </a:rPr>
                <a:t>                                                         </a:t>
              </a:r>
              <a:r>
                <a:rPr lang="zh-CN" altLang="en-US" sz="2400" b="0">
                  <a:latin typeface="Times New Roman" pitchFamily="18" charset="0"/>
                </a:rPr>
                <a:t>（</a:t>
              </a:r>
              <a:r>
                <a:rPr lang="en-US" altLang="zh-CN" sz="2400" b="0">
                  <a:latin typeface="Times New Roman" pitchFamily="18" charset="0"/>
                  <a:cs typeface="Times New Roman" pitchFamily="18" charset="0"/>
                </a:rPr>
                <a:t>1</a:t>
              </a:r>
              <a:r>
                <a:rPr lang="zh-CN" altLang="en-US" sz="2400" b="0">
                  <a:latin typeface="Times New Roman" pitchFamily="18" charset="0"/>
                </a:rPr>
                <a:t>）与（</a:t>
              </a:r>
              <a:r>
                <a:rPr lang="en-US" altLang="zh-CN" sz="2400" b="0">
                  <a:latin typeface="Times New Roman" pitchFamily="18" charset="0"/>
                  <a:cs typeface="Times New Roman" pitchFamily="18" charset="0"/>
                </a:rPr>
                <a:t>3</a:t>
              </a:r>
              <a:r>
                <a:rPr lang="zh-CN" altLang="en-US" sz="2400" b="0">
                  <a:latin typeface="Times New Roman" pitchFamily="18" charset="0"/>
                </a:rPr>
                <a:t>）归结</a:t>
              </a:r>
              <a:endParaRPr lang="zh-CN" altLang="en-US" sz="2400" b="0">
                <a:latin typeface="Times New Roman" pitchFamily="18" charset="0"/>
                <a:cs typeface="Times New Roman" pitchFamily="18" charset="0"/>
              </a:endParaRPr>
            </a:p>
            <a:p>
              <a:pPr algn="just"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cs typeface="Times New Roman" pitchFamily="18" charset="0"/>
                </a:rPr>
                <a:t>6</a:t>
              </a:r>
              <a:r>
                <a:rPr lang="zh-CN" altLang="en-US" sz="2400" b="0">
                  <a:latin typeface="Times New Roman" pitchFamily="18" charset="0"/>
                </a:rPr>
                <a:t>）</a:t>
              </a:r>
              <a:r>
                <a:rPr lang="zh-CN" altLang="en-US" sz="2400" b="0">
                  <a:latin typeface="Times New Roman" pitchFamily="18" charset="0"/>
                  <a:cs typeface="Times New Roman" pitchFamily="18" charset="0"/>
                </a:rPr>
                <a:t>                                                         </a:t>
              </a:r>
              <a:r>
                <a:rPr lang="zh-CN" altLang="en-US" sz="2400" b="0">
                  <a:latin typeface="Times New Roman" pitchFamily="18" charset="0"/>
                </a:rPr>
                <a:t>（</a:t>
              </a:r>
              <a:r>
                <a:rPr lang="en-US" altLang="zh-CN" sz="2400" b="0">
                  <a:latin typeface="Times New Roman" pitchFamily="18" charset="0"/>
                  <a:cs typeface="Times New Roman" pitchFamily="18" charset="0"/>
                </a:rPr>
                <a:t>4</a:t>
              </a:r>
              <a:r>
                <a:rPr lang="zh-CN" altLang="en-US" sz="2400" b="0">
                  <a:latin typeface="Times New Roman" pitchFamily="18" charset="0"/>
                </a:rPr>
                <a:t>）与（</a:t>
              </a:r>
              <a:r>
                <a:rPr lang="en-US" altLang="zh-CN" sz="2400" b="0">
                  <a:latin typeface="Times New Roman" pitchFamily="18" charset="0"/>
                  <a:cs typeface="Times New Roman" pitchFamily="18" charset="0"/>
                </a:rPr>
                <a:t>5</a:t>
              </a:r>
              <a:r>
                <a:rPr lang="zh-CN" altLang="en-US" sz="2400" b="0">
                  <a:latin typeface="Times New Roman" pitchFamily="18" charset="0"/>
                </a:rPr>
                <a:t>）归结</a:t>
              </a:r>
              <a:endParaRPr lang="zh-CN" altLang="en-US" sz="2400" b="0">
                <a:latin typeface="Times New Roman" pitchFamily="18" charset="0"/>
                <a:cs typeface="Times New Roman" pitchFamily="18" charset="0"/>
              </a:endParaRPr>
            </a:p>
            <a:p>
              <a:pPr algn="just" eaLnBrk="1" hangingPunct="1">
                <a:lnSpc>
                  <a:spcPct val="100000"/>
                </a:lnSpc>
                <a:spcBef>
                  <a:spcPct val="50000"/>
                </a:spcBef>
              </a:pPr>
              <a:r>
                <a:rPr lang="zh-CN" altLang="en-US" sz="2400" b="0">
                  <a:latin typeface="Times New Roman" pitchFamily="18" charset="0"/>
                </a:rPr>
                <a:t>（</a:t>
              </a:r>
              <a:r>
                <a:rPr lang="en-US" altLang="zh-CN" sz="2400" b="0">
                  <a:latin typeface="Times New Roman" pitchFamily="18" charset="0"/>
                  <a:cs typeface="Times New Roman" pitchFamily="18" charset="0"/>
                </a:rPr>
                <a:t>7</a:t>
              </a:r>
              <a:r>
                <a:rPr lang="zh-CN" altLang="en-US" sz="2400" b="0">
                  <a:latin typeface="Times New Roman" pitchFamily="18" charset="0"/>
                </a:rPr>
                <a:t>）</a:t>
              </a:r>
              <a:r>
                <a:rPr lang="zh-CN" altLang="en-US" sz="2400" b="0">
                  <a:latin typeface="Times New Roman" pitchFamily="18" charset="0"/>
                  <a:cs typeface="Times New Roman" pitchFamily="18" charset="0"/>
                </a:rPr>
                <a:t>                                                         </a:t>
              </a:r>
              <a:r>
                <a:rPr lang="zh-CN" altLang="en-US" sz="2400" b="0">
                  <a:latin typeface="Times New Roman" pitchFamily="18" charset="0"/>
                </a:rPr>
                <a:t>（</a:t>
              </a:r>
              <a:r>
                <a:rPr lang="en-US" altLang="zh-CN" sz="2400" b="0">
                  <a:latin typeface="Times New Roman" pitchFamily="18" charset="0"/>
                  <a:cs typeface="Times New Roman" pitchFamily="18" charset="0"/>
                </a:rPr>
                <a:t>2</a:t>
              </a:r>
              <a:r>
                <a:rPr lang="zh-CN" altLang="en-US" sz="2400" b="0">
                  <a:latin typeface="Times New Roman" pitchFamily="18" charset="0"/>
                </a:rPr>
                <a:t>）与（</a:t>
              </a:r>
              <a:r>
                <a:rPr lang="en-US" altLang="zh-CN" sz="2400" b="0">
                  <a:latin typeface="Times New Roman" pitchFamily="18" charset="0"/>
                  <a:cs typeface="Times New Roman" pitchFamily="18" charset="0"/>
                </a:rPr>
                <a:t>6</a:t>
              </a:r>
              <a:r>
                <a:rPr lang="zh-CN" altLang="en-US" sz="2400" b="0">
                  <a:latin typeface="Times New Roman" pitchFamily="18" charset="0"/>
                </a:rPr>
                <a:t>）归结</a:t>
              </a:r>
            </a:p>
          </p:txBody>
        </p:sp>
        <p:graphicFrame>
          <p:nvGraphicFramePr>
            <p:cNvPr id="34818" name="Object 13"/>
            <p:cNvGraphicFramePr>
              <a:graphicFrameLocks noChangeAspect="1"/>
            </p:cNvGraphicFramePr>
            <p:nvPr/>
          </p:nvGraphicFramePr>
          <p:xfrm>
            <a:off x="816" y="2736"/>
            <a:ext cx="1920" cy="257"/>
          </p:xfrm>
          <a:graphic>
            <a:graphicData uri="http://schemas.openxmlformats.org/presentationml/2006/ole">
              <mc:AlternateContent xmlns:mc="http://schemas.openxmlformats.org/markup-compatibility/2006">
                <mc:Choice xmlns:v="urn:schemas-microsoft-com:vml" Requires="v">
                  <p:oleObj spid="_x0000_s69020" r:id="rId11" imgW="1497950" imgH="203112" progId="Equation.3">
                    <p:embed/>
                  </p:oleObj>
                </mc:Choice>
                <mc:Fallback>
                  <p:oleObj r:id="rId11" imgW="1497950"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2736"/>
                          <a:ext cx="1920"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15"/>
            <p:cNvGraphicFramePr>
              <a:graphicFrameLocks noChangeAspect="1"/>
            </p:cNvGraphicFramePr>
            <p:nvPr/>
          </p:nvGraphicFramePr>
          <p:xfrm>
            <a:off x="768" y="3120"/>
            <a:ext cx="2544" cy="233"/>
          </p:xfrm>
          <a:graphic>
            <a:graphicData uri="http://schemas.openxmlformats.org/presentationml/2006/ole">
              <mc:AlternateContent xmlns:mc="http://schemas.openxmlformats.org/markup-compatibility/2006">
                <mc:Choice xmlns:v="urn:schemas-microsoft-com:vml" Requires="v">
                  <p:oleObj spid="_x0000_s69021" r:id="rId13" imgW="2184400" imgH="203200" progId="Equation.3">
                    <p:embed/>
                  </p:oleObj>
                </mc:Choice>
                <mc:Fallback>
                  <p:oleObj r:id="rId13" imgW="2184400" imgH="203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3120"/>
                          <a:ext cx="2544"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17"/>
            <p:cNvGraphicFramePr>
              <a:graphicFrameLocks noChangeAspect="1"/>
            </p:cNvGraphicFramePr>
            <p:nvPr/>
          </p:nvGraphicFramePr>
          <p:xfrm>
            <a:off x="816" y="3456"/>
            <a:ext cx="1488" cy="269"/>
          </p:xfrm>
          <a:graphic>
            <a:graphicData uri="http://schemas.openxmlformats.org/presentationml/2006/ole">
              <mc:AlternateContent xmlns:mc="http://schemas.openxmlformats.org/markup-compatibility/2006">
                <mc:Choice xmlns:v="urn:schemas-microsoft-com:vml" Requires="v">
                  <p:oleObj spid="_x0000_s69022" r:id="rId15" imgW="1104900" imgH="203200" progId="Equation.3">
                    <p:embed/>
                  </p:oleObj>
                </mc:Choice>
                <mc:Fallback>
                  <p:oleObj r:id="rId15" imgW="1104900" imgH="203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3456"/>
                          <a:ext cx="1488"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2535434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1E1243E-622D-4885-9B58-32FB143CDC3F}" type="slidenum">
              <a:rPr lang="ja-JP" altLang="en-US" b="0">
                <a:solidFill>
                  <a:srgbClr val="A50021"/>
                </a:solidFill>
                <a:ea typeface="ＭＳ Ｐゴシック" pitchFamily="34" charset="-128"/>
              </a:rPr>
              <a:pPr eaLnBrk="1" hangingPunct="1"/>
              <a:t>78</a:t>
            </a:fld>
            <a:endParaRPr lang="en-US" altLang="ja-JP" b="0">
              <a:solidFill>
                <a:srgbClr val="A50021"/>
              </a:solidFill>
              <a:ea typeface="ＭＳ Ｐゴシック" pitchFamily="34" charset="-128"/>
            </a:endParaRPr>
          </a:p>
        </p:txBody>
      </p:sp>
      <p:pic>
        <p:nvPicPr>
          <p:cNvPr id="7782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0104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2"/>
          <p:cNvSpPr>
            <a:spLocks noGrp="1" noChangeArrowheads="1"/>
          </p:cNvSpPr>
          <p:nvPr>
            <p:ph type="title"/>
          </p:nvPr>
        </p:nvSpPr>
        <p:spPr>
          <a:xfrm>
            <a:off x="457200" y="-152400"/>
            <a:ext cx="8229600" cy="1143000"/>
          </a:xfrm>
        </p:spPr>
        <p:txBody>
          <a:bodyPr/>
          <a:lstStyle/>
          <a:p>
            <a:pPr eaLnBrk="1" hangingPunct="1"/>
            <a:r>
              <a:rPr lang="en-US" altLang="zh-CN" sz="3600" b="0" dirty="0">
                <a:latin typeface="Times New Roman" pitchFamily="18" charset="0"/>
                <a:ea typeface="黑体" pitchFamily="2" charset="-122"/>
              </a:rPr>
              <a:t>3.7  </a:t>
            </a:r>
            <a:r>
              <a:rPr lang="zh-CN" altLang="en-US" sz="3600" b="0" dirty="0">
                <a:latin typeface="Times New Roman" pitchFamily="18" charset="0"/>
                <a:ea typeface="黑体" pitchFamily="2" charset="-122"/>
              </a:rPr>
              <a:t>应用归结原理求解问题</a:t>
            </a:r>
          </a:p>
        </p:txBody>
      </p:sp>
      <p:grpSp>
        <p:nvGrpSpPr>
          <p:cNvPr id="2" name="Group 12"/>
          <p:cNvGrpSpPr>
            <a:grpSpLocks/>
          </p:cNvGrpSpPr>
          <p:nvPr/>
        </p:nvGrpSpPr>
        <p:grpSpPr bwMode="auto">
          <a:xfrm>
            <a:off x="1905000" y="2209800"/>
            <a:ext cx="3962400" cy="508000"/>
            <a:chOff x="1296" y="1200"/>
            <a:chExt cx="2304" cy="336"/>
          </a:xfrm>
        </p:grpSpPr>
        <p:sp>
          <p:nvSpPr>
            <p:cNvPr id="77846" name="Line 6"/>
            <p:cNvSpPr>
              <a:spLocks noChangeShapeType="1"/>
            </p:cNvSpPr>
            <p:nvPr/>
          </p:nvSpPr>
          <p:spPr bwMode="auto">
            <a:xfrm>
              <a:off x="1296" y="1200"/>
              <a:ext cx="768"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Line 7"/>
            <p:cNvSpPr>
              <a:spLocks noChangeShapeType="1"/>
            </p:cNvSpPr>
            <p:nvPr/>
          </p:nvSpPr>
          <p:spPr bwMode="auto">
            <a:xfrm flipH="1">
              <a:off x="2064" y="1200"/>
              <a:ext cx="1536"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p:cNvGrpSpPr>
            <a:grpSpLocks/>
          </p:cNvGrpSpPr>
          <p:nvPr/>
        </p:nvGrpSpPr>
        <p:grpSpPr bwMode="auto">
          <a:xfrm>
            <a:off x="2667000" y="3276600"/>
            <a:ext cx="3556000" cy="609600"/>
            <a:chOff x="1728" y="1872"/>
            <a:chExt cx="2112" cy="432"/>
          </a:xfrm>
        </p:grpSpPr>
        <p:sp>
          <p:nvSpPr>
            <p:cNvPr id="77844" name="Line 8"/>
            <p:cNvSpPr>
              <a:spLocks noChangeShapeType="1"/>
            </p:cNvSpPr>
            <p:nvPr/>
          </p:nvSpPr>
          <p:spPr bwMode="auto">
            <a:xfrm>
              <a:off x="1728" y="1872"/>
              <a:ext cx="81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Line 9"/>
            <p:cNvSpPr>
              <a:spLocks noChangeShapeType="1"/>
            </p:cNvSpPr>
            <p:nvPr/>
          </p:nvSpPr>
          <p:spPr bwMode="auto">
            <a:xfrm flipH="1">
              <a:off x="2544" y="1872"/>
              <a:ext cx="129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4"/>
          <p:cNvGrpSpPr>
            <a:grpSpLocks/>
          </p:cNvGrpSpPr>
          <p:nvPr/>
        </p:nvGrpSpPr>
        <p:grpSpPr bwMode="auto">
          <a:xfrm>
            <a:off x="3962400" y="4419600"/>
            <a:ext cx="3276600" cy="609600"/>
            <a:chOff x="2496" y="2592"/>
            <a:chExt cx="1920" cy="432"/>
          </a:xfrm>
        </p:grpSpPr>
        <p:sp>
          <p:nvSpPr>
            <p:cNvPr id="77842" name="Line 10"/>
            <p:cNvSpPr>
              <a:spLocks noChangeShapeType="1"/>
            </p:cNvSpPr>
            <p:nvPr/>
          </p:nvSpPr>
          <p:spPr bwMode="auto">
            <a:xfrm>
              <a:off x="2496" y="2592"/>
              <a:ext cx="1440"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3" name="Line 11"/>
            <p:cNvSpPr>
              <a:spLocks noChangeShapeType="1"/>
            </p:cNvSpPr>
            <p:nvPr/>
          </p:nvSpPr>
          <p:spPr bwMode="auto">
            <a:xfrm flipH="1">
              <a:off x="3936" y="2640"/>
              <a:ext cx="480" cy="38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2"/>
          <p:cNvGrpSpPr>
            <a:grpSpLocks/>
          </p:cNvGrpSpPr>
          <p:nvPr/>
        </p:nvGrpSpPr>
        <p:grpSpPr bwMode="auto">
          <a:xfrm>
            <a:off x="1676400" y="2209800"/>
            <a:ext cx="4572000" cy="473075"/>
            <a:chOff x="1824" y="1104"/>
            <a:chExt cx="2880" cy="298"/>
          </a:xfrm>
        </p:grpSpPr>
        <p:sp>
          <p:nvSpPr>
            <p:cNvPr id="77840" name="Text Box 15"/>
            <p:cNvSpPr txBox="1">
              <a:spLocks noChangeArrowheads="1"/>
            </p:cNvSpPr>
            <p:nvPr/>
          </p:nvSpPr>
          <p:spPr bwMode="auto">
            <a:xfrm>
              <a:off x="1824" y="110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(1)</a:t>
              </a:r>
            </a:p>
          </p:txBody>
        </p:sp>
        <p:sp>
          <p:nvSpPr>
            <p:cNvPr id="77841" name="Text Box 16"/>
            <p:cNvSpPr txBox="1">
              <a:spLocks noChangeArrowheads="1"/>
            </p:cNvSpPr>
            <p:nvPr/>
          </p:nvSpPr>
          <p:spPr bwMode="auto">
            <a:xfrm>
              <a:off x="4272" y="11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(3)</a:t>
              </a:r>
            </a:p>
          </p:txBody>
        </p:sp>
      </p:grpSp>
      <p:grpSp>
        <p:nvGrpSpPr>
          <p:cNvPr id="6" name="Group 23"/>
          <p:cNvGrpSpPr>
            <a:grpSpLocks/>
          </p:cNvGrpSpPr>
          <p:nvPr/>
        </p:nvGrpSpPr>
        <p:grpSpPr bwMode="auto">
          <a:xfrm>
            <a:off x="3657600" y="3276600"/>
            <a:ext cx="3810000" cy="396875"/>
            <a:chOff x="2448" y="1824"/>
            <a:chExt cx="2400" cy="250"/>
          </a:xfrm>
        </p:grpSpPr>
        <p:sp>
          <p:nvSpPr>
            <p:cNvPr id="77838" name="Text Box 17"/>
            <p:cNvSpPr txBox="1">
              <a:spLocks noChangeArrowheads="1"/>
            </p:cNvSpPr>
            <p:nvPr/>
          </p:nvSpPr>
          <p:spPr bwMode="auto">
            <a:xfrm>
              <a:off x="2448"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(5)</a:t>
              </a:r>
            </a:p>
          </p:txBody>
        </p:sp>
        <p:sp>
          <p:nvSpPr>
            <p:cNvPr id="77839" name="Text Box 18"/>
            <p:cNvSpPr txBox="1">
              <a:spLocks noChangeArrowheads="1"/>
            </p:cNvSpPr>
            <p:nvPr/>
          </p:nvSpPr>
          <p:spPr bwMode="auto">
            <a:xfrm>
              <a:off x="4416"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(4)</a:t>
              </a:r>
            </a:p>
          </p:txBody>
        </p:sp>
      </p:grpSp>
      <p:grpSp>
        <p:nvGrpSpPr>
          <p:cNvPr id="7" name="Group 24"/>
          <p:cNvGrpSpPr>
            <a:grpSpLocks/>
          </p:cNvGrpSpPr>
          <p:nvPr/>
        </p:nvGrpSpPr>
        <p:grpSpPr bwMode="auto">
          <a:xfrm>
            <a:off x="5562600" y="4419600"/>
            <a:ext cx="2362200" cy="396875"/>
            <a:chOff x="3408" y="2592"/>
            <a:chExt cx="1488" cy="250"/>
          </a:xfrm>
        </p:grpSpPr>
        <p:sp>
          <p:nvSpPr>
            <p:cNvPr id="77836" name="Text Box 19"/>
            <p:cNvSpPr txBox="1">
              <a:spLocks noChangeArrowheads="1"/>
            </p:cNvSpPr>
            <p:nvPr/>
          </p:nvSpPr>
          <p:spPr bwMode="auto">
            <a:xfrm>
              <a:off x="4464" y="259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(2)</a:t>
              </a:r>
            </a:p>
          </p:txBody>
        </p:sp>
        <p:sp>
          <p:nvSpPr>
            <p:cNvPr id="77837" name="Text Box 20"/>
            <p:cNvSpPr txBox="1">
              <a:spLocks noChangeArrowheads="1"/>
            </p:cNvSpPr>
            <p:nvPr/>
          </p:nvSpPr>
          <p:spPr bwMode="auto">
            <a:xfrm>
              <a:off x="3408" y="259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(6)</a:t>
              </a:r>
            </a:p>
          </p:txBody>
        </p:sp>
      </p:grpSp>
      <p:sp>
        <p:nvSpPr>
          <p:cNvPr id="45077" name="Text Box 21"/>
          <p:cNvSpPr txBox="1">
            <a:spLocks noChangeArrowheads="1"/>
          </p:cNvSpPr>
          <p:nvPr/>
        </p:nvSpPr>
        <p:spPr bwMode="auto">
          <a:xfrm>
            <a:off x="6400800" y="56229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lnSpc>
                <a:spcPct val="100000"/>
              </a:lnSpc>
              <a:spcBef>
                <a:spcPct val="50000"/>
              </a:spcBef>
            </a:pPr>
            <a:r>
              <a:rPr lang="en-US" altLang="zh-CN" sz="2000" b="0">
                <a:solidFill>
                  <a:schemeClr val="accent2"/>
                </a:solidFill>
                <a:latin typeface="Times New Roman" pitchFamily="18" charset="0"/>
              </a:rPr>
              <a:t>(7)</a:t>
            </a:r>
          </a:p>
        </p:txBody>
      </p:sp>
    </p:spTree>
    <p:extLst>
      <p:ext uri="{BB962C8B-B14F-4D97-AF65-F5344CB8AC3E}">
        <p14:creationId xmlns:p14="http://schemas.microsoft.com/office/powerpoint/2010/main" val="287718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33CAD53F-33A9-4CD9-9C7B-F5488E983ED8}" type="slidenum">
              <a:rPr lang="ja-JP" altLang="en-US" b="0">
                <a:solidFill>
                  <a:srgbClr val="A50021"/>
                </a:solidFill>
                <a:ea typeface="ＭＳ Ｐゴシック" pitchFamily="34" charset="-128"/>
              </a:rPr>
              <a:pPr eaLnBrk="1" hangingPunct="1"/>
              <a:t>8</a:t>
            </a:fld>
            <a:endParaRPr lang="en-US" altLang="ja-JP" b="0">
              <a:solidFill>
                <a:srgbClr val="A50021"/>
              </a:solidFill>
              <a:ea typeface="ＭＳ Ｐゴシック" pitchFamily="34" charset="-128"/>
            </a:endParaRPr>
          </a:p>
        </p:txBody>
      </p:sp>
      <p:grpSp>
        <p:nvGrpSpPr>
          <p:cNvPr id="2053" name="Group 53"/>
          <p:cNvGrpSpPr>
            <a:grpSpLocks/>
          </p:cNvGrpSpPr>
          <p:nvPr/>
        </p:nvGrpSpPr>
        <p:grpSpPr bwMode="auto">
          <a:xfrm>
            <a:off x="152400" y="3200400"/>
            <a:ext cx="8763000" cy="3276600"/>
            <a:chOff x="96" y="2016"/>
            <a:chExt cx="5520" cy="2064"/>
          </a:xfrm>
        </p:grpSpPr>
        <p:sp>
          <p:nvSpPr>
            <p:cNvPr id="2073" name="Rectangle 47"/>
            <p:cNvSpPr>
              <a:spLocks noChangeArrowheads="1"/>
            </p:cNvSpPr>
            <p:nvPr/>
          </p:nvSpPr>
          <p:spPr bwMode="auto">
            <a:xfrm>
              <a:off x="96" y="2016"/>
              <a:ext cx="5520" cy="2064"/>
            </a:xfrm>
            <a:prstGeom prst="rect">
              <a:avLst/>
            </a:prstGeom>
            <a:solidFill>
              <a:srgbClr val="FFFFFF"/>
            </a:solidFill>
            <a:ln w="9525">
              <a:solidFill>
                <a:srgbClr val="808080"/>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aphicFrame>
          <p:nvGraphicFramePr>
            <p:cNvPr id="2051" name="Object 4"/>
            <p:cNvGraphicFramePr>
              <a:graphicFrameLocks noChangeAspect="1"/>
            </p:cNvGraphicFramePr>
            <p:nvPr/>
          </p:nvGraphicFramePr>
          <p:xfrm>
            <a:off x="240" y="2215"/>
            <a:ext cx="2880" cy="1625"/>
          </p:xfrm>
          <a:graphic>
            <a:graphicData uri="http://schemas.openxmlformats.org/presentationml/2006/ole">
              <mc:AlternateContent xmlns:mc="http://schemas.openxmlformats.org/markup-compatibility/2006">
                <mc:Choice xmlns:v="urn:schemas-microsoft-com:vml" Requires="v">
                  <p:oleObj spid="_x0000_s35958" name="SmartDraw" r:id="rId3" imgW="3337560" imgH="1819440" progId="SmartDraw.2">
                    <p:embed/>
                  </p:oleObj>
                </mc:Choice>
                <mc:Fallback>
                  <p:oleObj name="SmartDraw" r:id="rId3" imgW="3337560" imgH="181944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215"/>
                          <a:ext cx="2880" cy="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4" name="Text Box 48"/>
            <p:cNvSpPr txBox="1">
              <a:spLocks noChangeArrowheads="1"/>
            </p:cNvSpPr>
            <p:nvPr/>
          </p:nvSpPr>
          <p:spPr bwMode="auto">
            <a:xfrm>
              <a:off x="4512" y="2112"/>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algn="ctr" eaLnBrk="1" hangingPunct="1">
                <a:lnSpc>
                  <a:spcPct val="100000"/>
                </a:lnSpc>
                <a:spcBef>
                  <a:spcPct val="50000"/>
                </a:spcBef>
              </a:pPr>
              <a:r>
                <a:rPr lang="zh-CN" altLang="en-US"/>
                <a:t>医疗专家系统</a:t>
              </a:r>
            </a:p>
          </p:txBody>
        </p:sp>
      </p:grpSp>
      <p:sp>
        <p:nvSpPr>
          <p:cNvPr id="2054" name="Rectangle 5"/>
          <p:cNvSpPr>
            <a:spLocks noGrp="1" noChangeArrowheads="1"/>
          </p:cNvSpPr>
          <p:nvPr>
            <p:ph type="title"/>
          </p:nvPr>
        </p:nvSpPr>
        <p:spPr/>
        <p:txBody>
          <a:bodyPr/>
          <a:lstStyle/>
          <a:p>
            <a:pPr eaLnBrk="1" hangingPunct="1"/>
            <a:r>
              <a:rPr lang="en-US" altLang="zh-CN" sz="3600" b="0">
                <a:latin typeface="Times New Roman" pitchFamily="18" charset="0"/>
                <a:ea typeface="黑体" pitchFamily="2" charset="-122"/>
              </a:rPr>
              <a:t>3.1.1  </a:t>
            </a:r>
            <a:r>
              <a:rPr lang="zh-CN" altLang="en-US" sz="3600" b="0">
                <a:latin typeface="Times New Roman" pitchFamily="18" charset="0"/>
                <a:ea typeface="黑体" pitchFamily="2" charset="-122"/>
              </a:rPr>
              <a:t>推理的定义</a:t>
            </a:r>
          </a:p>
        </p:txBody>
      </p:sp>
      <p:sp>
        <p:nvSpPr>
          <p:cNvPr id="2055" name="Rectangle 7"/>
          <p:cNvSpPr>
            <a:spLocks noGrp="1" noChangeArrowheads="1"/>
          </p:cNvSpPr>
          <p:nvPr>
            <p:ph type="body" sz="half" idx="1"/>
          </p:nvPr>
        </p:nvSpPr>
        <p:spPr>
          <a:xfrm>
            <a:off x="228600" y="923925"/>
            <a:ext cx="4244975" cy="5400675"/>
          </a:xfrm>
        </p:spPr>
        <p:txBody>
          <a:bodyPr/>
          <a:lstStyle/>
          <a:p>
            <a:pPr eaLnBrk="1" hangingPunct="1"/>
            <a:endParaRPr lang="en-US" altLang="zh-CN" sz="2600" b="1"/>
          </a:p>
          <a:p>
            <a:pPr eaLnBrk="1" hangingPunct="1"/>
            <a:r>
              <a:rPr lang="zh-CN" altLang="en-US" sz="2600" b="1"/>
              <a:t>推理：</a:t>
            </a:r>
          </a:p>
        </p:txBody>
      </p:sp>
      <p:graphicFrame>
        <p:nvGraphicFramePr>
          <p:cNvPr id="2050" name="Object 12"/>
          <p:cNvGraphicFramePr>
            <a:graphicFrameLocks noGrp="1" noChangeAspect="1"/>
          </p:cNvGraphicFramePr>
          <p:nvPr>
            <p:ph sz="quarter" idx="2"/>
          </p:nvPr>
        </p:nvGraphicFramePr>
        <p:xfrm>
          <a:off x="1905000" y="989013"/>
          <a:ext cx="4419600" cy="1865312"/>
        </p:xfrm>
        <a:graphic>
          <a:graphicData uri="http://schemas.openxmlformats.org/presentationml/2006/ole">
            <mc:AlternateContent xmlns:mc="http://schemas.openxmlformats.org/markup-compatibility/2006">
              <mc:Choice xmlns:v="urn:schemas-microsoft-com:vml" Requires="v">
                <p:oleObj spid="_x0000_s35959" name="SmartDraw" r:id="rId5" imgW="2967120" imgH="1252440" progId="SmartDraw.2">
                  <p:embed/>
                </p:oleObj>
              </mc:Choice>
              <mc:Fallback>
                <p:oleObj name="SmartDraw" r:id="rId5" imgW="2967120" imgH="1252440"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989013"/>
                        <a:ext cx="4419600"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7" name="Group 49"/>
          <p:cNvGraphicFramePr>
            <a:graphicFrameLocks noGrp="1"/>
          </p:cNvGraphicFramePr>
          <p:nvPr>
            <p:ph sz="quarter" idx="3"/>
          </p:nvPr>
        </p:nvGraphicFramePr>
        <p:xfrm>
          <a:off x="5105400" y="4130675"/>
          <a:ext cx="3581400" cy="1662114"/>
        </p:xfrm>
        <a:graphic>
          <a:graphicData uri="http://schemas.openxmlformats.org/drawingml/2006/table">
            <a:tbl>
              <a:tblPr/>
              <a:tblGrid>
                <a:gridCol w="808038">
                  <a:extLst>
                    <a:ext uri="{9D8B030D-6E8A-4147-A177-3AD203B41FA5}">
                      <a16:colId xmlns:a16="http://schemas.microsoft.com/office/drawing/2014/main" val="20000"/>
                    </a:ext>
                  </a:extLst>
                </a:gridCol>
                <a:gridCol w="2773362">
                  <a:extLst>
                    <a:ext uri="{9D8B030D-6E8A-4147-A177-3AD203B41FA5}">
                      <a16:colId xmlns:a16="http://schemas.microsoft.com/office/drawing/2014/main" val="20001"/>
                    </a:ext>
                  </a:extLst>
                </a:gridCol>
              </a:tblGrid>
              <a:tr h="462140">
                <a:tc>
                  <a:txBody>
                    <a:bodyPr/>
                    <a:lstStyle/>
                    <a:p>
                      <a:pPr marL="0" marR="0" lvl="0" indent="0" algn="ctr" defTabSz="914400" rtl="0" eaLnBrk="1" fontAlgn="base" latinLnBrk="0" hangingPunct="1">
                        <a:lnSpc>
                          <a:spcPct val="100000"/>
                        </a:lnSpc>
                        <a:spcBef>
                          <a:spcPct val="4000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accent2"/>
                          </a:solidFill>
                          <a:effectLst/>
                          <a:latin typeface="Arial" charset="0"/>
                          <a:ea typeface="宋体" pitchFamily="2" charset="-122"/>
                        </a:rPr>
                        <a:t>知识</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4000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pitchFamily="2" charset="-122"/>
                        </a:rPr>
                        <a:t>专家的经验、医学常识</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01308">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accent2"/>
                          </a:solidFill>
                          <a:effectLst/>
                          <a:latin typeface="Arial" charset="0"/>
                          <a:ea typeface="宋体" pitchFamily="2" charset="-122"/>
                        </a:rPr>
                        <a:t>初始</a:t>
                      </a:r>
                    </a:p>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accent2"/>
                          </a:solidFill>
                          <a:effectLst/>
                          <a:latin typeface="Arial" charset="0"/>
                          <a:ea typeface="宋体" pitchFamily="2" charset="-122"/>
                        </a:rPr>
                        <a:t>证据</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pitchFamily="2" charset="-122"/>
                        </a:rPr>
                        <a:t>病人的症状、化验结果</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98666">
                <a:tc>
                  <a:txBody>
                    <a:bodyPr/>
                    <a:lstStyle/>
                    <a:p>
                      <a:pPr marL="0" marR="0" lvl="0" indent="0" algn="ctr" defTabSz="914400" rtl="0" eaLnBrk="1" fontAlgn="base" latinLnBrk="0" hangingPunct="1">
                        <a:lnSpc>
                          <a:spcPct val="100000"/>
                        </a:lnSpc>
                        <a:spcBef>
                          <a:spcPct val="4000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pitchFamily="2" charset="-122"/>
                        </a:rPr>
                        <a:t>证据</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40000"/>
                        </a:spcBef>
                        <a:spcAft>
                          <a:spcPct val="0"/>
                        </a:spcAft>
                        <a:buClr>
                          <a:schemeClr val="accent2"/>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pitchFamily="2" charset="-122"/>
                        </a:rPr>
                        <a:t>中间结论</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130099" name="Line 51"/>
          <p:cNvSpPr>
            <a:spLocks noChangeShapeType="1"/>
          </p:cNvSpPr>
          <p:nvPr/>
        </p:nvSpPr>
        <p:spPr bwMode="auto">
          <a:xfrm>
            <a:off x="1066800" y="1905000"/>
            <a:ext cx="457200" cy="3657600"/>
          </a:xfrm>
          <a:prstGeom prst="line">
            <a:avLst/>
          </a:prstGeom>
          <a:noFill/>
          <a:ln w="38100">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0102" name="Line 54"/>
          <p:cNvSpPr>
            <a:spLocks noChangeShapeType="1"/>
          </p:cNvSpPr>
          <p:nvPr/>
        </p:nvSpPr>
        <p:spPr bwMode="auto">
          <a:xfrm flipH="1">
            <a:off x="1371600" y="1828800"/>
            <a:ext cx="685800" cy="2286000"/>
          </a:xfrm>
          <a:prstGeom prst="line">
            <a:avLst/>
          </a:prstGeom>
          <a:noFill/>
          <a:ln w="38100">
            <a:solidFill>
              <a:srgbClr val="0000FF"/>
            </a:solidFill>
            <a:round/>
            <a:headEnd type="triangle" w="lg"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3" name="Line 55"/>
          <p:cNvSpPr>
            <a:spLocks noChangeShapeType="1"/>
          </p:cNvSpPr>
          <p:nvPr/>
        </p:nvSpPr>
        <p:spPr bwMode="auto">
          <a:xfrm>
            <a:off x="2667000" y="2743200"/>
            <a:ext cx="76200" cy="1219200"/>
          </a:xfrm>
          <a:prstGeom prst="line">
            <a:avLst/>
          </a:prstGeom>
          <a:noFill/>
          <a:ln w="38100">
            <a:solidFill>
              <a:srgbClr val="0000FF"/>
            </a:solidFill>
            <a:round/>
            <a:headEnd type="triangle" w="lg"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1478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lnSpc>
                <a:spcPct val="120000"/>
              </a:lnSpc>
              <a:spcBef>
                <a:spcPct val="0"/>
              </a:spcBef>
              <a:spcAft>
                <a:spcPct val="0"/>
              </a:spcAft>
              <a:defRPr b="1">
                <a:solidFill>
                  <a:schemeClr val="tx1"/>
                </a:solidFill>
                <a:latin typeface="Arial" charset="0"/>
                <a:ea typeface="宋体" pitchFamily="2" charset="-122"/>
              </a:defRPr>
            </a:lvl6pPr>
            <a:lvl7pPr marL="2971800" indent="-228600" eaLnBrk="0" fontAlgn="base" hangingPunct="0">
              <a:lnSpc>
                <a:spcPct val="120000"/>
              </a:lnSpc>
              <a:spcBef>
                <a:spcPct val="0"/>
              </a:spcBef>
              <a:spcAft>
                <a:spcPct val="0"/>
              </a:spcAft>
              <a:defRPr b="1">
                <a:solidFill>
                  <a:schemeClr val="tx1"/>
                </a:solidFill>
                <a:latin typeface="Arial" charset="0"/>
                <a:ea typeface="宋体" pitchFamily="2" charset="-122"/>
              </a:defRPr>
            </a:lvl7pPr>
            <a:lvl8pPr marL="3429000" indent="-228600" eaLnBrk="0" fontAlgn="base" hangingPunct="0">
              <a:lnSpc>
                <a:spcPct val="120000"/>
              </a:lnSpc>
              <a:spcBef>
                <a:spcPct val="0"/>
              </a:spcBef>
              <a:spcAft>
                <a:spcPct val="0"/>
              </a:spcAft>
              <a:defRPr b="1">
                <a:solidFill>
                  <a:schemeClr val="tx1"/>
                </a:solidFill>
                <a:latin typeface="Arial" charset="0"/>
                <a:ea typeface="宋体" pitchFamily="2" charset="-122"/>
              </a:defRPr>
            </a:lvl8pPr>
            <a:lvl9pPr marL="3886200" indent="-228600" eaLnBrk="0" fontAlgn="base" hangingPunct="0">
              <a:lnSpc>
                <a:spcPct val="120000"/>
              </a:lnSpc>
              <a:spcBef>
                <a:spcPct val="0"/>
              </a:spcBef>
              <a:spcAft>
                <a:spcPct val="0"/>
              </a:spcAft>
              <a:defRPr b="1">
                <a:solidFill>
                  <a:schemeClr val="tx1"/>
                </a:solidFill>
                <a:latin typeface="Arial" charset="0"/>
                <a:ea typeface="宋体" pitchFamily="2" charset="-122"/>
              </a:defRPr>
            </a:lvl9pPr>
          </a:lstStyle>
          <a:p>
            <a:pPr eaLnBrk="1" hangingPunct="1"/>
            <a:fld id="{5CB3AC30-79BF-41C3-8275-23982839A0F0}" type="slidenum">
              <a:rPr lang="ja-JP" altLang="en-US" b="0">
                <a:solidFill>
                  <a:srgbClr val="A50021"/>
                </a:solidFill>
                <a:ea typeface="ＭＳ Ｐゴシック" pitchFamily="34" charset="-128"/>
              </a:rPr>
              <a:pPr eaLnBrk="1" hangingPunct="1"/>
              <a:t>9</a:t>
            </a:fld>
            <a:endParaRPr lang="en-US" altLang="ja-JP" b="0">
              <a:solidFill>
                <a:srgbClr val="A50021"/>
              </a:solidFill>
              <a:ea typeface="ＭＳ Ｐゴシック" pitchFamily="34" charset="-128"/>
            </a:endParaRPr>
          </a:p>
        </p:txBody>
      </p:sp>
      <p:sp>
        <p:nvSpPr>
          <p:cNvPr id="43011" name="Rectangle 2"/>
          <p:cNvSpPr>
            <a:spLocks noGrp="1" noChangeArrowheads="1"/>
          </p:cNvSpPr>
          <p:nvPr>
            <p:ph type="title"/>
          </p:nvPr>
        </p:nvSpPr>
        <p:spPr>
          <a:xfrm>
            <a:off x="457200" y="-228600"/>
            <a:ext cx="8229600" cy="1143000"/>
          </a:xfrm>
        </p:spPr>
        <p:txBody>
          <a:bodyPr/>
          <a:lstStyle/>
          <a:p>
            <a:pPr eaLnBrk="1" hangingPunct="1"/>
            <a:r>
              <a:rPr lang="en-US" altLang="zh-CN" sz="3600" b="0" dirty="0">
                <a:latin typeface="Times New Roman" pitchFamily="18" charset="0"/>
                <a:ea typeface="黑体" pitchFamily="2" charset="-122"/>
              </a:rPr>
              <a:t>3.1  </a:t>
            </a:r>
            <a:r>
              <a:rPr lang="zh-CN" altLang="en-US" sz="3600" b="0" dirty="0">
                <a:latin typeface="Times New Roman" pitchFamily="18" charset="0"/>
                <a:ea typeface="黑体" pitchFamily="2" charset="-122"/>
              </a:rPr>
              <a:t>推理的基本概念</a:t>
            </a:r>
          </a:p>
        </p:txBody>
      </p:sp>
      <p:sp>
        <p:nvSpPr>
          <p:cNvPr id="43012" name="Rectangle 3"/>
          <p:cNvSpPr>
            <a:spLocks noGrp="1" noChangeArrowheads="1"/>
          </p:cNvSpPr>
          <p:nvPr>
            <p:ph type="body" idx="1"/>
          </p:nvPr>
        </p:nvSpPr>
        <p:spPr>
          <a:xfrm>
            <a:off x="457200" y="908050"/>
            <a:ext cx="8435975" cy="5400675"/>
          </a:xfrm>
        </p:spPr>
        <p:txBody>
          <a:bodyPr/>
          <a:lstStyle/>
          <a:p>
            <a:pPr eaLnBrk="1" hangingPunct="1">
              <a:lnSpc>
                <a:spcPct val="140000"/>
              </a:lnSpc>
              <a:buSzPct val="60000"/>
              <a:buFontTx/>
              <a:buBlip>
                <a:blip r:embed="rId3"/>
              </a:buBlip>
            </a:pPr>
            <a:r>
              <a:rPr lang="en-US" altLang="zh-CN" b="1" dirty="0">
                <a:latin typeface="Times New Roman" pitchFamily="18" charset="0"/>
              </a:rPr>
              <a:t>3.1.1  </a:t>
            </a:r>
            <a:r>
              <a:rPr lang="zh-CN" altLang="en-US" b="1" dirty="0">
                <a:latin typeface="Times New Roman" pitchFamily="18" charset="0"/>
              </a:rPr>
              <a:t>推理的定义</a:t>
            </a:r>
          </a:p>
          <a:p>
            <a:pPr eaLnBrk="1" hangingPunct="1">
              <a:lnSpc>
                <a:spcPct val="140000"/>
              </a:lnSpc>
              <a:buSzPct val="60000"/>
              <a:buFontTx/>
              <a:buBlip>
                <a:blip r:embed="rId3"/>
              </a:buBlip>
            </a:pPr>
            <a:r>
              <a:rPr lang="en-US" altLang="zh-CN" b="1" dirty="0">
                <a:solidFill>
                  <a:srgbClr val="0000FF"/>
                </a:solidFill>
                <a:latin typeface="Times New Roman" pitchFamily="18" charset="0"/>
              </a:rPr>
              <a:t>3.1.2  </a:t>
            </a:r>
            <a:r>
              <a:rPr lang="zh-CN" altLang="en-US" b="1" dirty="0">
                <a:solidFill>
                  <a:srgbClr val="0000FF"/>
                </a:solidFill>
                <a:latin typeface="Times New Roman" pitchFamily="18" charset="0"/>
              </a:rPr>
              <a:t>推理方式及其分类</a:t>
            </a:r>
          </a:p>
          <a:p>
            <a:pPr eaLnBrk="1" hangingPunct="1">
              <a:lnSpc>
                <a:spcPct val="140000"/>
              </a:lnSpc>
              <a:buSzPct val="60000"/>
              <a:buFontTx/>
              <a:buBlip>
                <a:blip r:embed="rId3"/>
              </a:buBlip>
            </a:pPr>
            <a:r>
              <a:rPr lang="en-US" altLang="zh-CN" b="1" dirty="0">
                <a:latin typeface="Times New Roman" pitchFamily="18" charset="0"/>
              </a:rPr>
              <a:t>3.1.3  </a:t>
            </a:r>
            <a:r>
              <a:rPr lang="zh-CN" altLang="en-US" b="1" dirty="0">
                <a:latin typeface="Times New Roman" pitchFamily="18" charset="0"/>
              </a:rPr>
              <a:t>推理的方向</a:t>
            </a:r>
          </a:p>
          <a:p>
            <a:pPr eaLnBrk="1" hangingPunct="1">
              <a:lnSpc>
                <a:spcPct val="140000"/>
              </a:lnSpc>
              <a:buSzPct val="60000"/>
              <a:buFontTx/>
              <a:buBlip>
                <a:blip r:embed="rId3"/>
              </a:buBlip>
            </a:pPr>
            <a:r>
              <a:rPr lang="en-US" altLang="zh-CN" b="1" dirty="0">
                <a:latin typeface="Times New Roman" pitchFamily="18" charset="0"/>
              </a:rPr>
              <a:t>3.1.4  </a:t>
            </a:r>
            <a:r>
              <a:rPr lang="zh-CN" altLang="en-US" b="1" dirty="0">
                <a:latin typeface="Times New Roman" pitchFamily="18" charset="0"/>
              </a:rPr>
              <a:t>冲突消解策略</a:t>
            </a:r>
          </a:p>
        </p:txBody>
      </p:sp>
    </p:spTree>
    <p:extLst>
      <p:ext uri="{BB962C8B-B14F-4D97-AF65-F5344CB8AC3E}">
        <p14:creationId xmlns:p14="http://schemas.microsoft.com/office/powerpoint/2010/main" val="2440523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TotalTime>
  <Words>4892</Words>
  <Application>Microsoft Office PowerPoint</Application>
  <PresentationFormat>全屏显示(4:3)</PresentationFormat>
  <Paragraphs>782</Paragraphs>
  <Slides>78</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78</vt:i4>
      </vt:variant>
    </vt:vector>
  </HeadingPairs>
  <TitlesOfParts>
    <vt:vector size="93" baseType="lpstr">
      <vt:lpstr>ＭＳ Ｐゴシック</vt:lpstr>
      <vt:lpstr>黑体</vt:lpstr>
      <vt:lpstr>华文新魏</vt:lpstr>
      <vt:lpstr>隶书</vt:lpstr>
      <vt:lpstr>宋体</vt:lpstr>
      <vt:lpstr>Arial</vt:lpstr>
      <vt:lpstr>Calibri</vt:lpstr>
      <vt:lpstr>Symbol</vt:lpstr>
      <vt:lpstr>Times New Roman</vt:lpstr>
      <vt:lpstr>Wingdings</vt:lpstr>
      <vt:lpstr>Office Theme</vt:lpstr>
      <vt:lpstr>SmartDraw</vt:lpstr>
      <vt:lpstr>公式</vt:lpstr>
      <vt:lpstr>Equation.3</vt:lpstr>
      <vt:lpstr>Equation</vt:lpstr>
      <vt:lpstr>PowerPoint 演示文稿</vt:lpstr>
      <vt:lpstr>第 3 章   确定性推理方法</vt:lpstr>
      <vt:lpstr>PowerPoint 演示文稿</vt:lpstr>
      <vt:lpstr>第3章  确定性推理方法</vt:lpstr>
      <vt:lpstr>PowerPoint 演示文稿</vt:lpstr>
      <vt:lpstr>PowerPoint 演示文稿</vt:lpstr>
      <vt:lpstr>3.1  推理的基本概念</vt:lpstr>
      <vt:lpstr>3.1.1  推理的定义</vt:lpstr>
      <vt:lpstr>3.1  推理的基本概念</vt:lpstr>
      <vt:lpstr>3.1.2  推理方式及其分类</vt:lpstr>
      <vt:lpstr>3.1.2  推理方式及其分类</vt:lpstr>
      <vt:lpstr>PowerPoint 演示文稿</vt:lpstr>
      <vt:lpstr>3.1.2  推理方式及其分类</vt:lpstr>
      <vt:lpstr>3.1.2  推理方式及其分类</vt:lpstr>
      <vt:lpstr>3.1.2  推理方式及其分类</vt:lpstr>
      <vt:lpstr>3.1  推理的基本概念</vt:lpstr>
      <vt:lpstr>3.1.3  推理的方向</vt:lpstr>
      <vt:lpstr>3.1.3  推理的方向</vt:lpstr>
      <vt:lpstr>PowerPoint 演示文稿</vt:lpstr>
      <vt:lpstr>3.1.3  推理的方向</vt:lpstr>
      <vt:lpstr>3.1.3  推理的方向</vt:lpstr>
      <vt:lpstr>PowerPoint 演示文稿</vt:lpstr>
      <vt:lpstr>3.1.3  推理的方向</vt:lpstr>
      <vt:lpstr>3.1.3  推理的方向</vt:lpstr>
      <vt:lpstr>PowerPoint 演示文稿</vt:lpstr>
      <vt:lpstr>PowerPoint 演示文稿</vt:lpstr>
      <vt:lpstr>3.1.3  推理的方向</vt:lpstr>
      <vt:lpstr>3.1  推理的基本概念</vt:lpstr>
      <vt:lpstr>3.1.4  冲突消解策略</vt:lpstr>
      <vt:lpstr>3.1.4  冲突消解策略</vt:lpstr>
      <vt:lpstr>第3章  确定性推理方法</vt:lpstr>
      <vt:lpstr>3.2  自然演绎推理</vt:lpstr>
      <vt:lpstr>3.2  自然演绎推理</vt:lpstr>
      <vt:lpstr>3.2  自然演绎推理</vt:lpstr>
      <vt:lpstr>3.2  自然演绎推理</vt:lpstr>
      <vt:lpstr>3.2  自然演绎推理</vt:lpstr>
      <vt:lpstr>3.2  自然演绎推理</vt:lpstr>
      <vt:lpstr>第3章  确定性推理方法</vt:lpstr>
      <vt:lpstr>归 结 演 绎 推 理</vt:lpstr>
      <vt:lpstr>PowerPoint 演示文稿</vt:lpstr>
      <vt:lpstr>3.3  谓词公式化为子句集的方法</vt:lpstr>
      <vt:lpstr>PowerPoint 演示文稿</vt:lpstr>
      <vt:lpstr>PowerPoint 演示文稿</vt:lpstr>
      <vt:lpstr>3.3  谓词公式化为子句集的方法</vt:lpstr>
      <vt:lpstr>3.3  谓词公式化为子句集的方法</vt:lpstr>
      <vt:lpstr>3.3  谓词公式化为子句集的方法</vt:lpstr>
      <vt:lpstr>3.3  谓词公式化为子句集的方法</vt:lpstr>
      <vt:lpstr>PowerPoint 演示文稿</vt:lpstr>
      <vt:lpstr>PowerPoint 演示文稿</vt:lpstr>
      <vt:lpstr>PowerPoint 演示文稿</vt:lpstr>
      <vt:lpstr>PowerPoint 演示文稿</vt:lpstr>
      <vt:lpstr>第3章  确定性推理方法</vt:lpstr>
      <vt:lpstr>PowerPoint 演示文稿</vt:lpstr>
      <vt:lpstr>3.4  海伯伦（Herbrand）定理 </vt:lpstr>
      <vt:lpstr>3.4  海伯伦（Herbrand）定理 </vt:lpstr>
      <vt:lpstr>3.4  海伯伦（Herbrand）定理 </vt:lpstr>
      <vt:lpstr>3.4  海伯伦（Herbrand）定理 </vt:lpstr>
      <vt:lpstr>第3章  确定性推理方法</vt:lpstr>
      <vt:lpstr>3.5  鲁宾逊归结原理</vt:lpstr>
      <vt:lpstr>3.5  鲁宾逊归结原理</vt:lpstr>
      <vt:lpstr>3.5  鲁宾逊归结原理</vt:lpstr>
      <vt:lpstr>3.5  鲁宾逊归结原理</vt:lpstr>
      <vt:lpstr>3.5  鲁宾逊归结原理</vt:lpstr>
      <vt:lpstr>PowerPoint 演示文稿</vt:lpstr>
      <vt:lpstr>3.5  鲁宾逊归结原理</vt:lpstr>
      <vt:lpstr>第3章  确定性推理方法</vt:lpstr>
      <vt:lpstr>PowerPoint 演示文稿</vt:lpstr>
      <vt:lpstr>3.6  归结反演</vt:lpstr>
      <vt:lpstr>PowerPoint 演示文稿</vt:lpstr>
      <vt:lpstr>3.6  归结反演</vt:lpstr>
      <vt:lpstr>PowerPoint 演示文稿</vt:lpstr>
      <vt:lpstr>PowerPoint 演示文稿</vt:lpstr>
      <vt:lpstr>第3章  确定性推理方法</vt:lpstr>
      <vt:lpstr>3.7  应用归结原理求解问题</vt:lpstr>
      <vt:lpstr>3.7  应用归结原理求解问题</vt:lpstr>
      <vt:lpstr>3.7  应用归结原理求解问题</vt:lpstr>
      <vt:lpstr>3.7  应用归结原理求解问题</vt:lpstr>
      <vt:lpstr>3.7  应用归结原理求解问题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wlchen</cp:lastModifiedBy>
  <cp:revision>100</cp:revision>
  <dcterms:created xsi:type="dcterms:W3CDTF">2006-08-16T00:00:00Z</dcterms:created>
  <dcterms:modified xsi:type="dcterms:W3CDTF">2021-09-30T06:06:39Z</dcterms:modified>
</cp:coreProperties>
</file>