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8" r:id="rId3"/>
    <p:sldId id="259" r:id="rId4"/>
    <p:sldId id="260" r:id="rId5"/>
    <p:sldId id="261" r:id="rId6"/>
    <p:sldId id="265" r:id="rId7"/>
    <p:sldId id="262" r:id="rId8"/>
    <p:sldId id="263" r:id="rId9"/>
    <p:sldId id="266" r:id="rId10"/>
    <p:sldId id="267" r:id="rId11"/>
    <p:sldId id="264" r:id="rId12"/>
    <p:sldId id="268" r:id="rId13"/>
    <p:sldId id="269" r:id="rId14"/>
    <p:sldId id="270" r:id="rId15"/>
    <p:sldId id="275" r:id="rId16"/>
    <p:sldId id="276" r:id="rId17"/>
    <p:sldId id="271" r:id="rId18"/>
    <p:sldId id="277" r:id="rId19"/>
    <p:sldId id="272" r:id="rId20"/>
    <p:sldId id="278" r:id="rId21"/>
    <p:sldId id="273" r:id="rId22"/>
    <p:sldId id="274" r:id="rId23"/>
    <p:sldId id="279" r:id="rId24"/>
    <p:sldId id="280" r:id="rId25"/>
    <p:sldId id="284" r:id="rId26"/>
    <p:sldId id="281" r:id="rId27"/>
    <p:sldId id="285" r:id="rId28"/>
    <p:sldId id="282" r:id="rId29"/>
    <p:sldId id="28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 id="310" r:id="rId53"/>
    <p:sldId id="311" r:id="rId54"/>
    <p:sldId id="312" r:id="rId55"/>
    <p:sldId id="313" r:id="rId56"/>
    <p:sldId id="309" r:id="rId57"/>
    <p:sldId id="314" r:id="rId58"/>
    <p:sldId id="315" r:id="rId59"/>
    <p:sldId id="316" r:id="rId60"/>
    <p:sldId id="317" r:id="rId61"/>
    <p:sldId id="318" r:id="rId62"/>
    <p:sldId id="321" r:id="rId63"/>
    <p:sldId id="319" r:id="rId64"/>
    <p:sldId id="320" r:id="rId65"/>
    <p:sldId id="304"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1C5ED-4D83-48D2-A991-9A0EA5F8769D}" type="datetimeFigureOut">
              <a:rPr lang="zh-CN" altLang="en-US" smtClean="0"/>
              <a:t>2021/10/20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4DF0A-7A29-4BFB-BC90-DE0426A0121F}" type="slidenum">
              <a:rPr lang="zh-CN" altLang="en-US" smtClean="0"/>
              <a:t>‹#›</a:t>
            </a:fld>
            <a:endParaRPr lang="zh-CN" altLang="en-US"/>
          </a:p>
        </p:txBody>
      </p:sp>
    </p:spTree>
    <p:extLst>
      <p:ext uri="{BB962C8B-B14F-4D97-AF65-F5344CB8AC3E}">
        <p14:creationId xmlns:p14="http://schemas.microsoft.com/office/powerpoint/2010/main" val="321749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边搜索边生成</a:t>
            </a:r>
          </a:p>
        </p:txBody>
      </p:sp>
      <p:sp>
        <p:nvSpPr>
          <p:cNvPr id="4" name="灯片编号占位符 3"/>
          <p:cNvSpPr>
            <a:spLocks noGrp="1"/>
          </p:cNvSpPr>
          <p:nvPr>
            <p:ph type="sldNum" sz="quarter" idx="5"/>
          </p:nvPr>
        </p:nvSpPr>
        <p:spPr/>
        <p:txBody>
          <a:bodyPr/>
          <a:lstStyle/>
          <a:p>
            <a:fld id="{87A4DF0A-7A29-4BFB-BC90-DE0426A0121F}" type="slidenum">
              <a:rPr lang="zh-CN" altLang="en-US" smtClean="0"/>
              <a:t>13</a:t>
            </a:fld>
            <a:endParaRPr lang="zh-CN" altLang="en-US"/>
          </a:p>
        </p:txBody>
      </p:sp>
    </p:spTree>
    <p:extLst>
      <p:ext uri="{BB962C8B-B14F-4D97-AF65-F5344CB8AC3E}">
        <p14:creationId xmlns:p14="http://schemas.microsoft.com/office/powerpoint/2010/main" val="257461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49779EC-22B4-4AD6-A992-842B1A688EC1}" type="datetime1">
              <a:rPr lang="zh-CN" altLang="en-US" smtClean="0"/>
              <a:t>2021/10/20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40040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30CAA1F-E7B6-4722-A236-9CDA24F72161}" type="datetime1">
              <a:rPr lang="zh-CN" altLang="en-US" smtClean="0"/>
              <a:t>2021/10/20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308655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F4ACB08-7C1B-4862-A079-DC588BCFAA63}" type="datetime1">
              <a:rPr lang="zh-CN" altLang="en-US" smtClean="0"/>
              <a:t>2021/10/20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355134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B4D4C-2874-430A-8D32-C1183E227AE9}" type="datetime1">
              <a:rPr lang="zh-CN" altLang="en-US" smtClean="0"/>
              <a:t>2021/10/20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dirty="0"/>
          </a:p>
        </p:txBody>
      </p:sp>
      <p:cxnSp>
        <p:nvCxnSpPr>
          <p:cNvPr id="7" name="直接连接符 6">
            <a:extLst>
              <a:ext uri="{FF2B5EF4-FFF2-40B4-BE49-F238E27FC236}">
                <a16:creationId xmlns:a16="http://schemas.microsoft.com/office/drawing/2014/main" id="{3B0027DA-391B-4C78-A60E-3641DC61254B}"/>
              </a:ext>
            </a:extLst>
          </p:cNvPr>
          <p:cNvCxnSpPr/>
          <p:nvPr userDrawn="1"/>
        </p:nvCxnSpPr>
        <p:spPr>
          <a:xfrm>
            <a:off x="0" y="1421916"/>
            <a:ext cx="91440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75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C3DFDB-4AB4-4005-8430-47F679D891D4}" type="datetime1">
              <a:rPr lang="zh-CN" altLang="en-US" smtClean="0"/>
              <a:t>2021/10/20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381944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A4287CB-7DFA-453F-9677-B9AF0226F8F1}" type="datetime1">
              <a:rPr lang="zh-CN" altLang="en-US" smtClean="0"/>
              <a:t>2021/10/20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371075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9A2C0E-A767-4FD9-9A5F-0FEDEB8F3451}" type="datetime1">
              <a:rPr lang="zh-CN" altLang="en-US" smtClean="0"/>
              <a:t>2021/10/20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56821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A198BF9-77ED-43BB-97E6-F1DEEF1B50B2}" type="datetime1">
              <a:rPr lang="zh-CN" altLang="en-US" smtClean="0"/>
              <a:t>2021/10/20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269743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A6789-5714-4193-875B-A7E5808EFA7C}" type="datetime1">
              <a:rPr lang="zh-CN" altLang="en-US" smtClean="0"/>
              <a:t>2021/10/20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146014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205784E-12E9-4545-B682-37CF71E479C6}" type="datetime1">
              <a:rPr lang="zh-CN" altLang="en-US" smtClean="0"/>
              <a:t>2021/10/20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52072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8D2C0EE-74C1-4F5B-8A58-C73E026E4EA2}" type="datetime1">
              <a:rPr lang="zh-CN" altLang="en-US" smtClean="0"/>
              <a:t>2021/10/20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ECBF24-AD54-4E1A-AEB0-F65595FB36B2}" type="slidenum">
              <a:rPr lang="zh-CN" altLang="en-US" smtClean="0"/>
              <a:t>‹#›</a:t>
            </a:fld>
            <a:endParaRPr lang="zh-CN" altLang="en-US"/>
          </a:p>
        </p:txBody>
      </p:sp>
    </p:spTree>
    <p:extLst>
      <p:ext uri="{BB962C8B-B14F-4D97-AF65-F5344CB8AC3E}">
        <p14:creationId xmlns:p14="http://schemas.microsoft.com/office/powerpoint/2010/main" val="100913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F25FD-61B3-4C9E-B118-B7C86134A563}" type="datetime1">
              <a:rPr lang="zh-CN" altLang="en-US" smtClean="0"/>
              <a:t>2021/10/20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CBF24-AD54-4E1A-AEB0-F65595FB36B2}" type="slidenum">
              <a:rPr lang="zh-CN" altLang="en-US" smtClean="0"/>
              <a:t>‹#›</a:t>
            </a:fld>
            <a:endParaRPr lang="zh-CN" altLang="en-US" dirty="0"/>
          </a:p>
        </p:txBody>
      </p:sp>
      <p:pic>
        <p:nvPicPr>
          <p:cNvPr id="7" name="图片 6">
            <a:extLst>
              <a:ext uri="{FF2B5EF4-FFF2-40B4-BE49-F238E27FC236}">
                <a16:creationId xmlns:a16="http://schemas.microsoft.com/office/drawing/2014/main" id="{1CB10E3C-CA27-4276-9F37-BB6BE9FCCF5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10201" y="0"/>
            <a:ext cx="633799" cy="868218"/>
          </a:xfrm>
          <a:prstGeom prst="rect">
            <a:avLst/>
          </a:prstGeom>
        </p:spPr>
      </p:pic>
    </p:spTree>
    <p:extLst>
      <p:ext uri="{BB962C8B-B14F-4D97-AF65-F5344CB8AC3E}">
        <p14:creationId xmlns:p14="http://schemas.microsoft.com/office/powerpoint/2010/main" val="948974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ea typeface="华文新魏" panose="02010800040101010101" pitchFamily="2" charset="-122"/>
              </a:rPr>
              <a:t>搜索推理技术</a:t>
            </a:r>
            <a:endParaRPr lang="zh-CN" altLang="en-US" dirty="0"/>
          </a:p>
        </p:txBody>
      </p:sp>
      <p:sp>
        <p:nvSpPr>
          <p:cNvPr id="3" name="副标题 2"/>
          <p:cNvSpPr>
            <a:spLocks noGrp="1"/>
          </p:cNvSpPr>
          <p:nvPr>
            <p:ph type="subTitle" idx="1"/>
          </p:nvPr>
        </p:nvSpPr>
        <p:spPr/>
        <p:txBody>
          <a:bodyPr/>
          <a:lstStyle/>
          <a:p>
            <a:pPr>
              <a:spcBef>
                <a:spcPct val="50000"/>
              </a:spcBef>
            </a:pPr>
            <a:r>
              <a:rPr lang="zh-CN" altLang="en-US" sz="3000" dirty="0">
                <a:latin typeface="隶书" panose="02010509060101010101" pitchFamily="49" charset="-122"/>
                <a:ea typeface="华文新魏" panose="02010800040101010101" pitchFamily="2" charset="-122"/>
              </a:rPr>
              <a:t>陈文亮</a:t>
            </a:r>
          </a:p>
          <a:p>
            <a:pPr>
              <a:spcBef>
                <a:spcPct val="50000"/>
              </a:spcBef>
            </a:pPr>
            <a:r>
              <a:rPr lang="zh-CN" altLang="en-US" dirty="0">
                <a:latin typeface="隶书" panose="02010509060101010101" pitchFamily="49" charset="-122"/>
                <a:ea typeface="华文新魏" panose="02010800040101010101" pitchFamily="2" charset="-122"/>
              </a:rPr>
              <a:t>苏州大学计算机科学与技术学院</a:t>
            </a:r>
          </a:p>
          <a:p>
            <a:endParaRPr lang="zh-CN" altLang="en-US" dirty="0"/>
          </a:p>
        </p:txBody>
      </p:sp>
      <p:sp>
        <p:nvSpPr>
          <p:cNvPr id="4" name="灯片编号占位符 3"/>
          <p:cNvSpPr>
            <a:spLocks noGrp="1"/>
          </p:cNvSpPr>
          <p:nvPr>
            <p:ph type="sldNum" sz="quarter" idx="12"/>
          </p:nvPr>
        </p:nvSpPr>
        <p:spPr/>
        <p:txBody>
          <a:bodyPr/>
          <a:lstStyle/>
          <a:p>
            <a:fld id="{F5ECBF24-AD54-4E1A-AEB0-F65595FB36B2}" type="slidenum">
              <a:rPr lang="zh-CN" altLang="en-US" smtClean="0"/>
              <a:t>1</a:t>
            </a:fld>
            <a:endParaRPr lang="zh-CN" altLang="en-US"/>
          </a:p>
        </p:txBody>
      </p:sp>
    </p:spTree>
    <p:extLst>
      <p:ext uri="{BB962C8B-B14F-4D97-AF65-F5344CB8AC3E}">
        <p14:creationId xmlns:p14="http://schemas.microsoft.com/office/powerpoint/2010/main" val="271029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A69F1-1680-42C5-91DA-3F71D5202B74}"/>
              </a:ext>
            </a:extLst>
          </p:cNvPr>
          <p:cNvSpPr>
            <a:spLocks noGrp="1"/>
          </p:cNvSpPr>
          <p:nvPr>
            <p:ph type="title"/>
          </p:nvPr>
        </p:nvSpPr>
        <p:spPr/>
        <p:txBody>
          <a:bodyPr/>
          <a:lstStyle/>
          <a:p>
            <a:r>
              <a:rPr lang="en-US" altLang="zh-CN" dirty="0"/>
              <a:t>3.2. </a:t>
            </a:r>
            <a:r>
              <a:rPr lang="zh-CN" altLang="en-US" dirty="0"/>
              <a:t>图搜索策略</a:t>
            </a:r>
          </a:p>
        </p:txBody>
      </p:sp>
      <p:sp>
        <p:nvSpPr>
          <p:cNvPr id="3" name="文本占位符 2">
            <a:extLst>
              <a:ext uri="{FF2B5EF4-FFF2-40B4-BE49-F238E27FC236}">
                <a16:creationId xmlns:a16="http://schemas.microsoft.com/office/drawing/2014/main" id="{30681FFD-8CF2-4A28-9CDE-5AC7BB5D898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5FD033A-6EEF-4806-99FE-A9BA12818DF7}"/>
              </a:ext>
            </a:extLst>
          </p:cNvPr>
          <p:cNvSpPr>
            <a:spLocks noGrp="1"/>
          </p:cNvSpPr>
          <p:nvPr>
            <p:ph type="sldNum" sz="quarter" idx="12"/>
          </p:nvPr>
        </p:nvSpPr>
        <p:spPr/>
        <p:txBody>
          <a:bodyPr/>
          <a:lstStyle/>
          <a:p>
            <a:fld id="{F5ECBF24-AD54-4E1A-AEB0-F65595FB36B2}" type="slidenum">
              <a:rPr lang="zh-CN" altLang="en-US" smtClean="0"/>
              <a:t>10</a:t>
            </a:fld>
            <a:endParaRPr lang="zh-CN" altLang="en-US"/>
          </a:p>
        </p:txBody>
      </p:sp>
    </p:spTree>
    <p:extLst>
      <p:ext uri="{BB962C8B-B14F-4D97-AF65-F5344CB8AC3E}">
        <p14:creationId xmlns:p14="http://schemas.microsoft.com/office/powerpoint/2010/main" val="261202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BF585-FC3F-4743-A273-7816D9EFC0C7}"/>
              </a:ext>
            </a:extLst>
          </p:cNvPr>
          <p:cNvSpPr>
            <a:spLocks noGrp="1"/>
          </p:cNvSpPr>
          <p:nvPr>
            <p:ph type="title"/>
          </p:nvPr>
        </p:nvSpPr>
        <p:spPr/>
        <p:txBody>
          <a:bodyPr/>
          <a:lstStyle/>
          <a:p>
            <a:r>
              <a:rPr lang="en-US" altLang="zh-CN" dirty="0"/>
              <a:t>3.2. </a:t>
            </a:r>
            <a:r>
              <a:rPr lang="zh-CN" altLang="en-US" dirty="0"/>
              <a:t>图搜索策略（</a:t>
            </a:r>
            <a:r>
              <a:rPr lang="en-US" altLang="zh-CN" dirty="0"/>
              <a:t>1</a:t>
            </a:r>
            <a:r>
              <a:rPr lang="zh-CN" altLang="en-US" dirty="0"/>
              <a:t>）</a:t>
            </a:r>
          </a:p>
        </p:txBody>
      </p:sp>
      <p:sp>
        <p:nvSpPr>
          <p:cNvPr id="3" name="内容占位符 2">
            <a:extLst>
              <a:ext uri="{FF2B5EF4-FFF2-40B4-BE49-F238E27FC236}">
                <a16:creationId xmlns:a16="http://schemas.microsoft.com/office/drawing/2014/main" id="{9542C648-B2BE-4C61-8B33-7D98A717BDAA}"/>
              </a:ext>
            </a:extLst>
          </p:cNvPr>
          <p:cNvSpPr>
            <a:spLocks noGrp="1"/>
          </p:cNvSpPr>
          <p:nvPr>
            <p:ph idx="1"/>
          </p:nvPr>
        </p:nvSpPr>
        <p:spPr/>
        <p:txBody>
          <a:bodyPr/>
          <a:lstStyle/>
          <a:p>
            <a:pPr>
              <a:buFont typeface="Wingdings" panose="05000000000000000000" pitchFamily="2" charset="2"/>
              <a:buChar char="u"/>
            </a:pPr>
            <a:r>
              <a:rPr lang="zh-CN" altLang="en-US" dirty="0"/>
              <a:t>什么是</a:t>
            </a:r>
            <a:r>
              <a:rPr lang="zh-CN" altLang="en-US" dirty="0">
                <a:solidFill>
                  <a:srgbClr val="FF0000"/>
                </a:solidFill>
              </a:rPr>
              <a:t>状态空间图</a:t>
            </a:r>
            <a:r>
              <a:rPr lang="zh-CN" altLang="en-US" dirty="0"/>
              <a:t>？</a:t>
            </a:r>
          </a:p>
          <a:p>
            <a:r>
              <a:rPr lang="zh-CN" altLang="en-US" dirty="0"/>
              <a:t>使用图示的方式用状态空间图对一个问题进行描述的方法。</a:t>
            </a:r>
          </a:p>
          <a:p>
            <a:endParaRPr lang="en-US" altLang="zh-CN" dirty="0"/>
          </a:p>
          <a:p>
            <a:r>
              <a:rPr lang="zh-CN" altLang="en-US" dirty="0"/>
              <a:t>状态空间图是一个有向图。当把一个待求解的问题表示为状态空间以后，就可以通过对状态空间的搜索，实现对问题的求解。如果从状态空间的角度来看，则对问题的求解就相当于在有向图上寻找一条从某一节点（初始状态节点）到另一节点（目标节点）的路径。</a:t>
            </a:r>
          </a:p>
          <a:p>
            <a:endParaRPr lang="zh-CN" altLang="en-US"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5F314802-D205-4BC5-8550-F088BEB2A09A}"/>
              </a:ext>
            </a:extLst>
          </p:cNvPr>
          <p:cNvSpPr>
            <a:spLocks noGrp="1"/>
          </p:cNvSpPr>
          <p:nvPr>
            <p:ph type="sldNum" sz="quarter" idx="12"/>
          </p:nvPr>
        </p:nvSpPr>
        <p:spPr/>
        <p:txBody>
          <a:bodyPr/>
          <a:lstStyle/>
          <a:p>
            <a:fld id="{F5ECBF24-AD54-4E1A-AEB0-F65595FB36B2}" type="slidenum">
              <a:rPr lang="zh-CN" altLang="en-US" smtClean="0"/>
              <a:t>11</a:t>
            </a:fld>
            <a:endParaRPr lang="zh-CN" altLang="en-US" dirty="0"/>
          </a:p>
        </p:txBody>
      </p:sp>
    </p:spTree>
    <p:extLst>
      <p:ext uri="{BB962C8B-B14F-4D97-AF65-F5344CB8AC3E}">
        <p14:creationId xmlns:p14="http://schemas.microsoft.com/office/powerpoint/2010/main" val="298866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794FB-265B-47CF-9383-9F9E4AE7070F}"/>
              </a:ext>
            </a:extLst>
          </p:cNvPr>
          <p:cNvSpPr>
            <a:spLocks noGrp="1"/>
          </p:cNvSpPr>
          <p:nvPr>
            <p:ph type="title"/>
          </p:nvPr>
        </p:nvSpPr>
        <p:spPr/>
        <p:txBody>
          <a:bodyPr/>
          <a:lstStyle/>
          <a:p>
            <a:r>
              <a:rPr lang="zh-CN" altLang="en-US" dirty="0"/>
              <a:t>自动机</a:t>
            </a:r>
          </a:p>
        </p:txBody>
      </p:sp>
      <p:sp>
        <p:nvSpPr>
          <p:cNvPr id="3" name="内容占位符 2">
            <a:extLst>
              <a:ext uri="{FF2B5EF4-FFF2-40B4-BE49-F238E27FC236}">
                <a16:creationId xmlns:a16="http://schemas.microsoft.com/office/drawing/2014/main" id="{326D6D86-5E82-42E8-B9DE-11C2DEF4056E}"/>
              </a:ext>
            </a:extLst>
          </p:cNvPr>
          <p:cNvSpPr>
            <a:spLocks noGrp="1"/>
          </p:cNvSpPr>
          <p:nvPr>
            <p:ph idx="1"/>
          </p:nvPr>
        </p:nvSpPr>
        <p:spPr/>
        <p:txBody>
          <a:bodyPr/>
          <a:lstStyle/>
          <a:p>
            <a:r>
              <a:rPr lang="zh-CN" altLang="en-US" dirty="0"/>
              <a:t>自动机实现节点根据不同条件进行跳转</a:t>
            </a:r>
          </a:p>
          <a:p>
            <a:endParaRPr lang="zh-CN" altLang="en-US" dirty="0"/>
          </a:p>
          <a:p>
            <a:r>
              <a:rPr lang="zh-CN" altLang="en-US" dirty="0"/>
              <a:t>怎么用自动机来实现日期识别？</a:t>
            </a:r>
          </a:p>
          <a:p>
            <a:endParaRPr lang="zh-CN" altLang="en-US" dirty="0"/>
          </a:p>
          <a:p>
            <a:r>
              <a:rPr lang="zh-CN" altLang="en-US" dirty="0">
                <a:solidFill>
                  <a:srgbClr val="FF0000"/>
                </a:solidFill>
              </a:rPr>
              <a:t>上到这里！</a:t>
            </a:r>
          </a:p>
          <a:p>
            <a:endParaRPr lang="zh-CN" altLang="en-US" dirty="0"/>
          </a:p>
        </p:txBody>
      </p:sp>
      <p:sp>
        <p:nvSpPr>
          <p:cNvPr id="4" name="灯片编号占位符 3">
            <a:extLst>
              <a:ext uri="{FF2B5EF4-FFF2-40B4-BE49-F238E27FC236}">
                <a16:creationId xmlns:a16="http://schemas.microsoft.com/office/drawing/2014/main" id="{96352A5A-441B-4866-A18B-771512526507}"/>
              </a:ext>
            </a:extLst>
          </p:cNvPr>
          <p:cNvSpPr>
            <a:spLocks noGrp="1"/>
          </p:cNvSpPr>
          <p:nvPr>
            <p:ph type="sldNum" sz="quarter" idx="12"/>
          </p:nvPr>
        </p:nvSpPr>
        <p:spPr/>
        <p:txBody>
          <a:bodyPr/>
          <a:lstStyle/>
          <a:p>
            <a:fld id="{F5ECBF24-AD54-4E1A-AEB0-F65595FB36B2}" type="slidenum">
              <a:rPr lang="zh-CN" altLang="en-US" smtClean="0"/>
              <a:t>12</a:t>
            </a:fld>
            <a:endParaRPr lang="zh-CN" altLang="en-US" dirty="0"/>
          </a:p>
        </p:txBody>
      </p:sp>
    </p:spTree>
    <p:extLst>
      <p:ext uri="{BB962C8B-B14F-4D97-AF65-F5344CB8AC3E}">
        <p14:creationId xmlns:p14="http://schemas.microsoft.com/office/powerpoint/2010/main" val="89815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47881-45B6-4049-999D-958CE2EE070B}"/>
              </a:ext>
            </a:extLst>
          </p:cNvPr>
          <p:cNvSpPr>
            <a:spLocks noGrp="1"/>
          </p:cNvSpPr>
          <p:nvPr>
            <p:ph type="title"/>
          </p:nvPr>
        </p:nvSpPr>
        <p:spPr/>
        <p:txBody>
          <a:bodyPr/>
          <a:lstStyle/>
          <a:p>
            <a:r>
              <a:rPr lang="en-US" altLang="zh-CN" dirty="0"/>
              <a:t>3.2. </a:t>
            </a:r>
            <a:r>
              <a:rPr lang="zh-CN" altLang="en-US" dirty="0"/>
              <a:t>图搜索策略（</a:t>
            </a:r>
            <a:r>
              <a:rPr lang="en-US" altLang="zh-CN" dirty="0"/>
              <a:t>2</a:t>
            </a:r>
            <a:r>
              <a:rPr lang="zh-CN" altLang="en-US" dirty="0"/>
              <a:t>）</a:t>
            </a:r>
          </a:p>
        </p:txBody>
      </p:sp>
      <p:sp>
        <p:nvSpPr>
          <p:cNvPr id="3" name="内容占位符 2">
            <a:extLst>
              <a:ext uri="{FF2B5EF4-FFF2-40B4-BE49-F238E27FC236}">
                <a16:creationId xmlns:a16="http://schemas.microsoft.com/office/drawing/2014/main" id="{1DC45940-C1DD-467E-95EB-C78808FC517C}"/>
              </a:ext>
            </a:extLst>
          </p:cNvPr>
          <p:cNvSpPr>
            <a:spLocks noGrp="1"/>
          </p:cNvSpPr>
          <p:nvPr>
            <p:ph idx="1"/>
          </p:nvPr>
        </p:nvSpPr>
        <p:spPr/>
        <p:txBody>
          <a:bodyPr/>
          <a:lstStyle/>
          <a:p>
            <a:pPr>
              <a:buFont typeface="Wingdings" panose="05000000000000000000" pitchFamily="2" charset="2"/>
              <a:buChar char="u"/>
            </a:pPr>
            <a:r>
              <a:rPr lang="zh-CN" altLang="en-US" dirty="0"/>
              <a:t>存储空间</a:t>
            </a:r>
            <a:r>
              <a:rPr lang="en-US" altLang="zh-CN" dirty="0"/>
              <a:t>:    </a:t>
            </a:r>
          </a:p>
          <a:p>
            <a:r>
              <a:rPr lang="zh-CN" altLang="en-US" dirty="0"/>
              <a:t>表示问题的整个状态空间需要占据巨大的存储空间，尤其对比较复杂的问题，这几乎是不能实现的</a:t>
            </a:r>
          </a:p>
          <a:p>
            <a:r>
              <a:rPr lang="zh-CN" altLang="en-US" dirty="0"/>
              <a:t>对于一个具体的问题，其解往往只与状态空间的一部分相关，只要计算机生成并存储与问题有关的解状态空间部分，即可将问题解决（也就是部分空间）</a:t>
            </a:r>
          </a:p>
          <a:p>
            <a:r>
              <a:rPr lang="zh-CN" altLang="en-US" dirty="0"/>
              <a:t>如何生成并存储与问题有关的部分状态空间？</a:t>
            </a:r>
          </a:p>
          <a:p>
            <a:endParaRPr lang="zh-CN" altLang="en-US" dirty="0"/>
          </a:p>
        </p:txBody>
      </p:sp>
      <p:sp>
        <p:nvSpPr>
          <p:cNvPr id="4" name="灯片编号占位符 3">
            <a:extLst>
              <a:ext uri="{FF2B5EF4-FFF2-40B4-BE49-F238E27FC236}">
                <a16:creationId xmlns:a16="http://schemas.microsoft.com/office/drawing/2014/main" id="{42111E11-571E-41F0-AFC8-BB2C8D565ACF}"/>
              </a:ext>
            </a:extLst>
          </p:cNvPr>
          <p:cNvSpPr>
            <a:spLocks noGrp="1"/>
          </p:cNvSpPr>
          <p:nvPr>
            <p:ph type="sldNum" sz="quarter" idx="12"/>
          </p:nvPr>
        </p:nvSpPr>
        <p:spPr/>
        <p:txBody>
          <a:bodyPr/>
          <a:lstStyle/>
          <a:p>
            <a:fld id="{F5ECBF24-AD54-4E1A-AEB0-F65595FB36B2}" type="slidenum">
              <a:rPr lang="zh-CN" altLang="en-US" smtClean="0"/>
              <a:t>13</a:t>
            </a:fld>
            <a:endParaRPr lang="zh-CN" altLang="en-US" dirty="0"/>
          </a:p>
        </p:txBody>
      </p:sp>
    </p:spTree>
    <p:extLst>
      <p:ext uri="{BB962C8B-B14F-4D97-AF65-F5344CB8AC3E}">
        <p14:creationId xmlns:p14="http://schemas.microsoft.com/office/powerpoint/2010/main" val="246240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47881-45B6-4049-999D-958CE2EE070B}"/>
              </a:ext>
            </a:extLst>
          </p:cNvPr>
          <p:cNvSpPr>
            <a:spLocks noGrp="1"/>
          </p:cNvSpPr>
          <p:nvPr>
            <p:ph type="title"/>
          </p:nvPr>
        </p:nvSpPr>
        <p:spPr/>
        <p:txBody>
          <a:bodyPr/>
          <a:lstStyle/>
          <a:p>
            <a:r>
              <a:rPr lang="en-US" altLang="zh-CN" dirty="0"/>
              <a:t>3.2. </a:t>
            </a:r>
            <a:r>
              <a:rPr lang="zh-CN" altLang="en-US" dirty="0"/>
              <a:t>图搜索策略（</a:t>
            </a:r>
            <a:r>
              <a:rPr lang="en-US" altLang="zh-CN" dirty="0"/>
              <a:t>3</a:t>
            </a:r>
            <a:r>
              <a:rPr lang="zh-CN" altLang="en-US" dirty="0"/>
              <a:t>）</a:t>
            </a:r>
          </a:p>
        </p:txBody>
      </p:sp>
      <p:sp>
        <p:nvSpPr>
          <p:cNvPr id="3" name="内容占位符 2">
            <a:extLst>
              <a:ext uri="{FF2B5EF4-FFF2-40B4-BE49-F238E27FC236}">
                <a16:creationId xmlns:a16="http://schemas.microsoft.com/office/drawing/2014/main" id="{1DC45940-C1DD-467E-95EB-C78808FC517C}"/>
              </a:ext>
            </a:extLst>
          </p:cNvPr>
          <p:cNvSpPr>
            <a:spLocks noGrp="1"/>
          </p:cNvSpPr>
          <p:nvPr>
            <p:ph idx="1"/>
          </p:nvPr>
        </p:nvSpPr>
        <p:spPr/>
        <p:txBody>
          <a:bodyPr>
            <a:normAutofit fontScale="92500" lnSpcReduction="10000"/>
          </a:bodyPr>
          <a:lstStyle/>
          <a:p>
            <a:pPr>
              <a:buFont typeface="Wingdings" panose="05000000000000000000" pitchFamily="2" charset="2"/>
              <a:buChar char="u"/>
            </a:pPr>
            <a:r>
              <a:rPr lang="zh-CN" altLang="en-US" dirty="0"/>
              <a:t>求解的基本思想</a:t>
            </a:r>
          </a:p>
          <a:p>
            <a:r>
              <a:rPr lang="zh-CN" altLang="en-US" dirty="0"/>
              <a:t>（</a:t>
            </a:r>
            <a:r>
              <a:rPr lang="en-US" altLang="zh-CN" dirty="0"/>
              <a:t>1</a:t>
            </a:r>
            <a:r>
              <a:rPr lang="zh-CN" altLang="en-US" dirty="0"/>
              <a:t>）将问题的初始状态（状态空间图中的初始节点）当作当前节点，选择一适当的算符作用于当前状态，生成一组后继状态（或后继节点）。</a:t>
            </a:r>
          </a:p>
          <a:p>
            <a:r>
              <a:rPr lang="zh-CN" altLang="en-US" dirty="0"/>
              <a:t>（</a:t>
            </a:r>
            <a:r>
              <a:rPr lang="en-US" altLang="zh-CN" dirty="0"/>
              <a:t>2</a:t>
            </a:r>
            <a:r>
              <a:rPr lang="zh-CN" altLang="en-US" dirty="0"/>
              <a:t>）检查这组后继状态中有没有目标状态，如果有，则说明搜索成功，从初始状态到目标状态的一系列算符即是问题的解。</a:t>
            </a:r>
          </a:p>
          <a:p>
            <a:r>
              <a:rPr lang="zh-CN" altLang="en-US" dirty="0"/>
              <a:t>（</a:t>
            </a:r>
            <a:r>
              <a:rPr lang="en-US" altLang="zh-CN" dirty="0"/>
              <a:t>3</a:t>
            </a:r>
            <a:r>
              <a:rPr lang="zh-CN" altLang="en-US" dirty="0"/>
              <a:t>）若没有，则按照某种控制策略从已生成的状态中再选择一个状态作为当前状态。</a:t>
            </a:r>
          </a:p>
          <a:p>
            <a:r>
              <a:rPr lang="zh-CN" altLang="en-US" dirty="0"/>
              <a:t>（</a:t>
            </a:r>
            <a:r>
              <a:rPr lang="en-US" altLang="zh-CN" dirty="0"/>
              <a:t>4</a:t>
            </a:r>
            <a:r>
              <a:rPr lang="zh-CN" altLang="en-US" dirty="0"/>
              <a:t>）重复上述过程，直到目标状态出现或不再有可供操作的状态及算符时为止。</a:t>
            </a:r>
          </a:p>
        </p:txBody>
      </p:sp>
      <p:sp>
        <p:nvSpPr>
          <p:cNvPr id="4" name="灯片编号占位符 3">
            <a:extLst>
              <a:ext uri="{FF2B5EF4-FFF2-40B4-BE49-F238E27FC236}">
                <a16:creationId xmlns:a16="http://schemas.microsoft.com/office/drawing/2014/main" id="{42111E11-571E-41F0-AFC8-BB2C8D565ACF}"/>
              </a:ext>
            </a:extLst>
          </p:cNvPr>
          <p:cNvSpPr>
            <a:spLocks noGrp="1"/>
          </p:cNvSpPr>
          <p:nvPr>
            <p:ph type="sldNum" sz="quarter" idx="12"/>
          </p:nvPr>
        </p:nvSpPr>
        <p:spPr/>
        <p:txBody>
          <a:bodyPr/>
          <a:lstStyle/>
          <a:p>
            <a:fld id="{F5ECBF24-AD54-4E1A-AEB0-F65595FB36B2}" type="slidenum">
              <a:rPr lang="zh-CN" altLang="en-US" smtClean="0"/>
              <a:t>14</a:t>
            </a:fld>
            <a:endParaRPr lang="zh-CN" altLang="en-US" dirty="0"/>
          </a:p>
        </p:txBody>
      </p:sp>
    </p:spTree>
    <p:extLst>
      <p:ext uri="{BB962C8B-B14F-4D97-AF65-F5344CB8AC3E}">
        <p14:creationId xmlns:p14="http://schemas.microsoft.com/office/powerpoint/2010/main" val="109451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47881-45B6-4049-999D-958CE2EE070B}"/>
              </a:ext>
            </a:extLst>
          </p:cNvPr>
          <p:cNvSpPr>
            <a:spLocks noGrp="1"/>
          </p:cNvSpPr>
          <p:nvPr>
            <p:ph type="title"/>
          </p:nvPr>
        </p:nvSpPr>
        <p:spPr/>
        <p:txBody>
          <a:bodyPr/>
          <a:lstStyle/>
          <a:p>
            <a:r>
              <a:rPr lang="en-US" altLang="zh-CN" dirty="0"/>
              <a:t>3.2. </a:t>
            </a:r>
            <a:r>
              <a:rPr lang="zh-CN" altLang="en-US" dirty="0"/>
              <a:t>图搜索策略（</a:t>
            </a:r>
            <a:r>
              <a:rPr lang="en-US" altLang="zh-CN" dirty="0"/>
              <a:t>4</a:t>
            </a:r>
            <a:r>
              <a:rPr lang="zh-CN" altLang="en-US" dirty="0"/>
              <a:t>）</a:t>
            </a:r>
          </a:p>
        </p:txBody>
      </p:sp>
      <p:sp>
        <p:nvSpPr>
          <p:cNvPr id="3" name="内容占位符 2">
            <a:extLst>
              <a:ext uri="{FF2B5EF4-FFF2-40B4-BE49-F238E27FC236}">
                <a16:creationId xmlns:a16="http://schemas.microsoft.com/office/drawing/2014/main" id="{1DC45940-C1DD-467E-95EB-C78808FC517C}"/>
              </a:ext>
            </a:extLst>
          </p:cNvPr>
          <p:cNvSpPr>
            <a:spLocks noGrp="1"/>
          </p:cNvSpPr>
          <p:nvPr>
            <p:ph idx="1"/>
          </p:nvPr>
        </p:nvSpPr>
        <p:spPr/>
        <p:txBody>
          <a:bodyPr>
            <a:normAutofit/>
          </a:bodyPr>
          <a:lstStyle/>
          <a:p>
            <a:r>
              <a:rPr lang="zh-CN" altLang="en-US" dirty="0"/>
              <a:t>状态空间图是由节点和分支构成的集合。节点数目有限的状态空间图被称为有限节点图。</a:t>
            </a:r>
          </a:p>
          <a:p>
            <a:r>
              <a:rPr lang="zh-CN" altLang="en-US" dirty="0"/>
              <a:t>一个分支连接两个节点，其中有方向的分支称为有向分支，没有方向的称为无向分支。</a:t>
            </a:r>
          </a:p>
          <a:p>
            <a:r>
              <a:rPr lang="zh-CN" altLang="en-US" dirty="0"/>
              <a:t>当存在从节点</a:t>
            </a:r>
            <a:r>
              <a:rPr lang="en-US" altLang="zh-CN" dirty="0"/>
              <a:t>N1</a:t>
            </a:r>
            <a:r>
              <a:rPr lang="zh-CN" altLang="en-US" dirty="0"/>
              <a:t>到节点</a:t>
            </a:r>
            <a:r>
              <a:rPr lang="en-US" altLang="zh-CN" dirty="0"/>
              <a:t>N2</a:t>
            </a:r>
            <a:r>
              <a:rPr lang="zh-CN" altLang="en-US" dirty="0"/>
              <a:t>的路径时，节点</a:t>
            </a:r>
            <a:r>
              <a:rPr lang="en-US" altLang="zh-CN" dirty="0"/>
              <a:t>N1</a:t>
            </a:r>
            <a:r>
              <a:rPr lang="zh-CN" altLang="en-US" dirty="0"/>
              <a:t>被称为节点</a:t>
            </a:r>
            <a:r>
              <a:rPr lang="en-US" altLang="zh-CN" dirty="0"/>
              <a:t>N2</a:t>
            </a:r>
            <a:r>
              <a:rPr lang="zh-CN" altLang="en-US" dirty="0"/>
              <a:t>的父节点；节点</a:t>
            </a:r>
            <a:r>
              <a:rPr lang="en-US" altLang="zh-CN" dirty="0"/>
              <a:t>N2</a:t>
            </a:r>
            <a:r>
              <a:rPr lang="zh-CN" altLang="en-US" dirty="0"/>
              <a:t>被称为节点</a:t>
            </a:r>
            <a:r>
              <a:rPr lang="en-US" altLang="zh-CN" dirty="0"/>
              <a:t>N1</a:t>
            </a:r>
            <a:r>
              <a:rPr lang="zh-CN" altLang="en-US" dirty="0"/>
              <a:t>的子节点。</a:t>
            </a:r>
          </a:p>
          <a:p>
            <a:r>
              <a:rPr lang="zh-CN" altLang="en-US" dirty="0"/>
              <a:t>如果从</a:t>
            </a:r>
            <a:r>
              <a:rPr lang="en-US" altLang="zh-CN" dirty="0"/>
              <a:t>N1</a:t>
            </a:r>
            <a:r>
              <a:rPr lang="zh-CN" altLang="en-US" dirty="0"/>
              <a:t>到</a:t>
            </a:r>
            <a:r>
              <a:rPr lang="en-US" altLang="zh-CN" dirty="0"/>
              <a:t>N2</a:t>
            </a:r>
            <a:r>
              <a:rPr lang="zh-CN" altLang="en-US" dirty="0"/>
              <a:t>的路径只有一条的时候，而且两端的节点相同，则这种路径称为闭路。</a:t>
            </a:r>
          </a:p>
          <a:p>
            <a:pPr>
              <a:buFont typeface="Wingdings" panose="05000000000000000000" pitchFamily="2" charset="2"/>
              <a:buChar char="u"/>
            </a:pPr>
            <a:endParaRPr lang="zh-CN" altLang="en-US" dirty="0"/>
          </a:p>
        </p:txBody>
      </p:sp>
      <p:sp>
        <p:nvSpPr>
          <p:cNvPr id="4" name="灯片编号占位符 3">
            <a:extLst>
              <a:ext uri="{FF2B5EF4-FFF2-40B4-BE49-F238E27FC236}">
                <a16:creationId xmlns:a16="http://schemas.microsoft.com/office/drawing/2014/main" id="{42111E11-571E-41F0-AFC8-BB2C8D565ACF}"/>
              </a:ext>
            </a:extLst>
          </p:cNvPr>
          <p:cNvSpPr>
            <a:spLocks noGrp="1"/>
          </p:cNvSpPr>
          <p:nvPr>
            <p:ph type="sldNum" sz="quarter" idx="12"/>
          </p:nvPr>
        </p:nvSpPr>
        <p:spPr/>
        <p:txBody>
          <a:bodyPr/>
          <a:lstStyle/>
          <a:p>
            <a:fld id="{F5ECBF24-AD54-4E1A-AEB0-F65595FB36B2}" type="slidenum">
              <a:rPr lang="zh-CN" altLang="en-US" smtClean="0"/>
              <a:t>15</a:t>
            </a:fld>
            <a:endParaRPr lang="zh-CN" altLang="en-US" dirty="0"/>
          </a:p>
        </p:txBody>
      </p:sp>
    </p:spTree>
    <p:extLst>
      <p:ext uri="{BB962C8B-B14F-4D97-AF65-F5344CB8AC3E}">
        <p14:creationId xmlns:p14="http://schemas.microsoft.com/office/powerpoint/2010/main" val="75855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47881-45B6-4049-999D-958CE2EE070B}"/>
              </a:ext>
            </a:extLst>
          </p:cNvPr>
          <p:cNvSpPr>
            <a:spLocks noGrp="1"/>
          </p:cNvSpPr>
          <p:nvPr>
            <p:ph type="title"/>
          </p:nvPr>
        </p:nvSpPr>
        <p:spPr/>
        <p:txBody>
          <a:bodyPr/>
          <a:lstStyle/>
          <a:p>
            <a:r>
              <a:rPr lang="en-US" altLang="zh-CN" dirty="0"/>
              <a:t>3.2. </a:t>
            </a:r>
            <a:r>
              <a:rPr lang="zh-CN" altLang="en-US" dirty="0"/>
              <a:t>图搜索策略（</a:t>
            </a:r>
            <a:r>
              <a:rPr lang="en-US" altLang="zh-CN" dirty="0"/>
              <a:t>5</a:t>
            </a:r>
            <a:r>
              <a:rPr lang="zh-CN" altLang="en-US" dirty="0"/>
              <a:t>）</a:t>
            </a:r>
          </a:p>
        </p:txBody>
      </p:sp>
      <p:sp>
        <p:nvSpPr>
          <p:cNvPr id="3" name="内容占位符 2">
            <a:extLst>
              <a:ext uri="{FF2B5EF4-FFF2-40B4-BE49-F238E27FC236}">
                <a16:creationId xmlns:a16="http://schemas.microsoft.com/office/drawing/2014/main" id="{1DC45940-C1DD-467E-95EB-C78808FC517C}"/>
              </a:ext>
            </a:extLst>
          </p:cNvPr>
          <p:cNvSpPr>
            <a:spLocks noGrp="1"/>
          </p:cNvSpPr>
          <p:nvPr>
            <p:ph idx="1"/>
          </p:nvPr>
        </p:nvSpPr>
        <p:spPr>
          <a:xfrm>
            <a:off x="628650" y="1825625"/>
            <a:ext cx="7886700" cy="2573655"/>
          </a:xfrm>
        </p:spPr>
        <p:txBody>
          <a:bodyPr>
            <a:normAutofit/>
          </a:bodyPr>
          <a:lstStyle/>
          <a:p>
            <a:pPr>
              <a:buFont typeface="Wingdings" panose="05000000000000000000" pitchFamily="2" charset="2"/>
              <a:buChar char="u"/>
            </a:pPr>
            <a:r>
              <a:rPr lang="zh-CN" altLang="en-US" dirty="0"/>
              <a:t>已扩展节点</a:t>
            </a:r>
          </a:p>
          <a:p>
            <a:r>
              <a:rPr lang="zh-CN" altLang="en-US" dirty="0"/>
              <a:t>    用适合的算符对某个节点进行操作生成一组后继节点，扩展过程实际上就是求后继节点的过程。所以，对状态空间图的某个节点，如果求出了它的后继节点，则此节点为</a:t>
            </a:r>
            <a:r>
              <a:rPr lang="zh-CN" altLang="en-US" b="1" dirty="0">
                <a:solidFill>
                  <a:srgbClr val="FF0000"/>
                </a:solidFill>
              </a:rPr>
              <a:t>已扩展的节点</a:t>
            </a:r>
            <a:r>
              <a:rPr lang="zh-CN" altLang="en-US" dirty="0"/>
              <a:t>，而尚未求出它的后继节点的节点称为</a:t>
            </a:r>
            <a:r>
              <a:rPr lang="zh-CN" altLang="en-US" dirty="0">
                <a:solidFill>
                  <a:srgbClr val="FF0000"/>
                </a:solidFill>
              </a:rPr>
              <a:t>未扩展节点</a:t>
            </a:r>
            <a:r>
              <a:rPr lang="zh-CN" altLang="en-US" dirty="0"/>
              <a:t>。 </a:t>
            </a:r>
          </a:p>
        </p:txBody>
      </p:sp>
      <p:sp>
        <p:nvSpPr>
          <p:cNvPr id="4" name="灯片编号占位符 3">
            <a:extLst>
              <a:ext uri="{FF2B5EF4-FFF2-40B4-BE49-F238E27FC236}">
                <a16:creationId xmlns:a16="http://schemas.microsoft.com/office/drawing/2014/main" id="{42111E11-571E-41F0-AFC8-BB2C8D565ACF}"/>
              </a:ext>
            </a:extLst>
          </p:cNvPr>
          <p:cNvSpPr>
            <a:spLocks noGrp="1"/>
          </p:cNvSpPr>
          <p:nvPr>
            <p:ph type="sldNum" sz="quarter" idx="12"/>
          </p:nvPr>
        </p:nvSpPr>
        <p:spPr/>
        <p:txBody>
          <a:bodyPr/>
          <a:lstStyle/>
          <a:p>
            <a:fld id="{F5ECBF24-AD54-4E1A-AEB0-F65595FB36B2}" type="slidenum">
              <a:rPr lang="zh-CN" altLang="en-US" smtClean="0"/>
              <a:t>16</a:t>
            </a:fld>
            <a:endParaRPr lang="zh-CN" altLang="en-US" dirty="0"/>
          </a:p>
        </p:txBody>
      </p:sp>
      <p:graphicFrame>
        <p:nvGraphicFramePr>
          <p:cNvPr id="5" name="Group 3125">
            <a:extLst>
              <a:ext uri="{FF2B5EF4-FFF2-40B4-BE49-F238E27FC236}">
                <a16:creationId xmlns:a16="http://schemas.microsoft.com/office/drawing/2014/main" id="{4980FF12-272B-4BCE-BF0F-6A4393E2568D}"/>
              </a:ext>
            </a:extLst>
          </p:cNvPr>
          <p:cNvGraphicFramePr>
            <a:graphicFrameLocks noGrp="1"/>
          </p:cNvGraphicFramePr>
          <p:nvPr>
            <p:extLst>
              <p:ext uri="{D42A27DB-BD31-4B8C-83A1-F6EECF244321}">
                <p14:modId xmlns:p14="http://schemas.microsoft.com/office/powerpoint/2010/main" val="3565693018"/>
              </p:ext>
            </p:extLst>
          </p:nvPr>
        </p:nvGraphicFramePr>
        <p:xfrm>
          <a:off x="838200" y="5496560"/>
          <a:ext cx="3048000" cy="1000128"/>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4820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charset="0"/>
                          <a:ea typeface="宋体" pitchFamily="2" charset="-122"/>
                        </a:rPr>
                        <a:t>状态节点</a:t>
                      </a: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pitchFamily="2" charset="-122"/>
                        </a:rPr>
                        <a:t>父节点</a:t>
                      </a: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180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sp>
        <p:nvSpPr>
          <p:cNvPr id="6" name="Text Box 3126">
            <a:extLst>
              <a:ext uri="{FF2B5EF4-FFF2-40B4-BE49-F238E27FC236}">
                <a16:creationId xmlns:a16="http://schemas.microsoft.com/office/drawing/2014/main" id="{E4CBFCAF-E6FE-4979-AE37-64115877CA6B}"/>
              </a:ext>
            </a:extLst>
          </p:cNvPr>
          <p:cNvSpPr txBox="1">
            <a:spLocks noChangeArrowheads="1"/>
          </p:cNvSpPr>
          <p:nvPr/>
        </p:nvSpPr>
        <p:spPr bwMode="auto">
          <a:xfrm>
            <a:off x="990600" y="481076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800" b="1" dirty="0"/>
              <a:t>未扩展</a:t>
            </a:r>
            <a:r>
              <a:rPr lang="en-US" altLang="zh-CN" sz="2800" b="1" dirty="0"/>
              <a:t>OPEN</a:t>
            </a:r>
            <a:r>
              <a:rPr lang="zh-CN" altLang="en-US" sz="2800" b="1" dirty="0"/>
              <a:t>表</a:t>
            </a:r>
          </a:p>
        </p:txBody>
      </p:sp>
      <p:graphicFrame>
        <p:nvGraphicFramePr>
          <p:cNvPr id="7" name="Group 3150">
            <a:extLst>
              <a:ext uri="{FF2B5EF4-FFF2-40B4-BE49-F238E27FC236}">
                <a16:creationId xmlns:a16="http://schemas.microsoft.com/office/drawing/2014/main" id="{564830AD-3BAC-4FDB-A090-E5C77D814A48}"/>
              </a:ext>
            </a:extLst>
          </p:cNvPr>
          <p:cNvGraphicFramePr>
            <a:graphicFrameLocks noGrp="1"/>
          </p:cNvGraphicFramePr>
          <p:nvPr>
            <p:extLst>
              <p:ext uri="{D42A27DB-BD31-4B8C-83A1-F6EECF244321}">
                <p14:modId xmlns:p14="http://schemas.microsoft.com/office/powerpoint/2010/main" val="3183143680"/>
              </p:ext>
            </p:extLst>
          </p:nvPr>
        </p:nvGraphicFramePr>
        <p:xfrm>
          <a:off x="4191000" y="5496560"/>
          <a:ext cx="4038600" cy="974872"/>
        </p:xfrm>
        <a:graphic>
          <a:graphicData uri="http://schemas.openxmlformats.org/drawingml/2006/table">
            <a:tbl>
              <a:tblPr/>
              <a:tblGrid>
                <a:gridCol w="1346200">
                  <a:extLst>
                    <a:ext uri="{9D8B030D-6E8A-4147-A177-3AD203B41FA5}">
                      <a16:colId xmlns:a16="http://schemas.microsoft.com/office/drawing/2014/main" val="20000"/>
                    </a:ext>
                  </a:extLst>
                </a:gridCol>
                <a:gridCol w="1536700">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tblGrid>
              <a:tr h="45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charset="0"/>
                          <a:ea typeface="宋体" pitchFamily="2" charset="-122"/>
                        </a:rPr>
                        <a:t>编号</a:t>
                      </a:r>
                    </a:p>
                  </a:txBody>
                  <a:tcPr marT="45598" marB="455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charset="0"/>
                          <a:ea typeface="宋体" pitchFamily="2" charset="-122"/>
                        </a:rPr>
                        <a:t>状态节点</a:t>
                      </a:r>
                    </a:p>
                  </a:txBody>
                  <a:tcPr marT="45598" marB="455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Arial" charset="0"/>
                          <a:ea typeface="宋体" pitchFamily="2" charset="-122"/>
                        </a:rPr>
                        <a:t>父节点</a:t>
                      </a:r>
                    </a:p>
                  </a:txBody>
                  <a:tcPr marT="45598" marB="455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17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598" marB="455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598" marB="455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598" marB="455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sp>
        <p:nvSpPr>
          <p:cNvPr id="8" name="Text Box 3151">
            <a:extLst>
              <a:ext uri="{FF2B5EF4-FFF2-40B4-BE49-F238E27FC236}">
                <a16:creationId xmlns:a16="http://schemas.microsoft.com/office/drawing/2014/main" id="{5042691F-40D5-4CCE-9D44-5DC41493FE83}"/>
              </a:ext>
            </a:extLst>
          </p:cNvPr>
          <p:cNvSpPr txBox="1">
            <a:spLocks noChangeArrowheads="1"/>
          </p:cNvSpPr>
          <p:nvPr/>
        </p:nvSpPr>
        <p:spPr bwMode="auto">
          <a:xfrm>
            <a:off x="4800600" y="481076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800" b="1" dirty="0"/>
              <a:t>扩展</a:t>
            </a:r>
            <a:r>
              <a:rPr lang="en-US" altLang="zh-CN" sz="2800" b="1" dirty="0"/>
              <a:t>CLOSED</a:t>
            </a:r>
            <a:r>
              <a:rPr lang="zh-CN" altLang="en-US" sz="2800" b="1" dirty="0">
                <a:solidFill>
                  <a:schemeClr val="bg1"/>
                </a:solidFill>
              </a:rPr>
              <a:t>表</a:t>
            </a:r>
          </a:p>
        </p:txBody>
      </p:sp>
    </p:spTree>
    <p:extLst>
      <p:ext uri="{BB962C8B-B14F-4D97-AF65-F5344CB8AC3E}">
        <p14:creationId xmlns:p14="http://schemas.microsoft.com/office/powerpoint/2010/main" val="199045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DA9C6-E8CA-4A8F-9029-05657E9DD7F3}"/>
              </a:ext>
            </a:extLst>
          </p:cNvPr>
          <p:cNvSpPr>
            <a:spLocks noGrp="1"/>
          </p:cNvSpPr>
          <p:nvPr>
            <p:ph type="title"/>
          </p:nvPr>
        </p:nvSpPr>
        <p:spPr/>
        <p:txBody>
          <a:bodyPr/>
          <a:lstStyle/>
          <a:p>
            <a:r>
              <a:rPr lang="en-US" altLang="zh-CN" dirty="0"/>
              <a:t>3.2. </a:t>
            </a:r>
            <a:r>
              <a:rPr lang="zh-CN" altLang="en-US" dirty="0"/>
              <a:t>图搜索策略（</a:t>
            </a:r>
            <a:r>
              <a:rPr lang="en-US" altLang="zh-CN" dirty="0"/>
              <a:t>6</a:t>
            </a:r>
            <a:r>
              <a:rPr lang="zh-CN" altLang="en-US" dirty="0"/>
              <a:t>）</a:t>
            </a:r>
          </a:p>
        </p:txBody>
      </p:sp>
      <p:sp>
        <p:nvSpPr>
          <p:cNvPr id="3" name="内容占位符 2">
            <a:extLst>
              <a:ext uri="{FF2B5EF4-FFF2-40B4-BE49-F238E27FC236}">
                <a16:creationId xmlns:a16="http://schemas.microsoft.com/office/drawing/2014/main" id="{E9D39A62-F5A8-4E26-B7EC-87E58CD7BDE8}"/>
              </a:ext>
            </a:extLst>
          </p:cNvPr>
          <p:cNvSpPr>
            <a:spLocks noGrp="1"/>
          </p:cNvSpPr>
          <p:nvPr>
            <p:ph idx="1"/>
          </p:nvPr>
        </p:nvSpPr>
        <p:spPr>
          <a:xfrm>
            <a:off x="628650" y="1541464"/>
            <a:ext cx="7886700" cy="815975"/>
          </a:xfrm>
        </p:spPr>
        <p:txBody>
          <a:bodyPr/>
          <a:lstStyle/>
          <a:p>
            <a:r>
              <a:rPr lang="zh-CN" altLang="en-US" dirty="0"/>
              <a:t>状态空间的搜索算法如下：</a:t>
            </a:r>
          </a:p>
        </p:txBody>
      </p:sp>
      <p:sp>
        <p:nvSpPr>
          <p:cNvPr id="4" name="灯片编号占位符 3">
            <a:extLst>
              <a:ext uri="{FF2B5EF4-FFF2-40B4-BE49-F238E27FC236}">
                <a16:creationId xmlns:a16="http://schemas.microsoft.com/office/drawing/2014/main" id="{4419CC97-E0AF-4BEC-8800-1CFD859FDB84}"/>
              </a:ext>
            </a:extLst>
          </p:cNvPr>
          <p:cNvSpPr>
            <a:spLocks noGrp="1"/>
          </p:cNvSpPr>
          <p:nvPr>
            <p:ph type="sldNum" sz="quarter" idx="12"/>
          </p:nvPr>
        </p:nvSpPr>
        <p:spPr/>
        <p:txBody>
          <a:bodyPr/>
          <a:lstStyle/>
          <a:p>
            <a:fld id="{F5ECBF24-AD54-4E1A-AEB0-F65595FB36B2}" type="slidenum">
              <a:rPr lang="zh-CN" altLang="en-US" smtClean="0"/>
              <a:t>17</a:t>
            </a:fld>
            <a:endParaRPr lang="zh-CN" altLang="en-US" dirty="0"/>
          </a:p>
        </p:txBody>
      </p:sp>
      <p:sp>
        <p:nvSpPr>
          <p:cNvPr id="6" name="Rectangle 33">
            <a:extLst>
              <a:ext uri="{FF2B5EF4-FFF2-40B4-BE49-F238E27FC236}">
                <a16:creationId xmlns:a16="http://schemas.microsoft.com/office/drawing/2014/main" id="{2EEA0CF9-04EA-4368-8347-C673C6320621}"/>
              </a:ext>
            </a:extLst>
          </p:cNvPr>
          <p:cNvSpPr>
            <a:spLocks noChangeArrowheads="1"/>
          </p:cNvSpPr>
          <p:nvPr/>
        </p:nvSpPr>
        <p:spPr bwMode="auto">
          <a:xfrm>
            <a:off x="800100" y="1981200"/>
            <a:ext cx="7543800" cy="4876800"/>
          </a:xfrm>
          <a:prstGeom prst="rect">
            <a:avLst/>
          </a:prstGeom>
          <a:solidFill>
            <a:schemeClr val="accent1"/>
          </a:solidFill>
          <a:ln w="9525">
            <a:solidFill>
              <a:srgbClr val="FFFF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t>（</a:t>
            </a:r>
            <a:r>
              <a:rPr lang="en-US" altLang="zh-CN" sz="2000" b="1" dirty="0"/>
              <a:t>1</a:t>
            </a:r>
            <a:r>
              <a:rPr lang="zh-CN" altLang="en-US" sz="2000" b="1" dirty="0"/>
              <a:t>）建立一个只含有初始节点</a:t>
            </a:r>
            <a:r>
              <a:rPr lang="en-US" altLang="zh-CN" sz="2000" b="1" dirty="0"/>
              <a:t>S</a:t>
            </a:r>
            <a:r>
              <a:rPr lang="zh-CN" altLang="en-US" sz="2000" b="1" dirty="0"/>
              <a:t>的搜索图</a:t>
            </a:r>
            <a:r>
              <a:rPr lang="en-US" altLang="zh-CN" sz="2000" b="1" dirty="0"/>
              <a:t>G,</a:t>
            </a:r>
            <a:r>
              <a:rPr lang="zh-CN" altLang="en-US" sz="2000" b="1" dirty="0"/>
              <a:t>把</a:t>
            </a:r>
            <a:r>
              <a:rPr lang="en-US" altLang="zh-CN" sz="2000" b="1" dirty="0"/>
              <a:t>S</a:t>
            </a:r>
            <a:r>
              <a:rPr lang="zh-CN" altLang="en-US" sz="2000" b="1" dirty="0"/>
              <a:t>放入</a:t>
            </a:r>
            <a:r>
              <a:rPr lang="en-US" altLang="zh-CN" sz="2000" b="1" dirty="0"/>
              <a:t>OPEN</a:t>
            </a:r>
            <a:r>
              <a:rPr lang="zh-CN" altLang="en-US" sz="2000" b="1" dirty="0"/>
              <a:t>表中。</a:t>
            </a:r>
          </a:p>
          <a:p>
            <a:pPr eaLnBrk="1" hangingPunct="1">
              <a:spcBef>
                <a:spcPct val="0"/>
              </a:spcBef>
              <a:buFontTx/>
              <a:buNone/>
            </a:pPr>
            <a:r>
              <a:rPr lang="zh-CN" altLang="en-US" sz="2000" b="1" dirty="0"/>
              <a:t>（</a:t>
            </a:r>
            <a:r>
              <a:rPr lang="en-US" altLang="zh-CN" sz="2000" b="1" dirty="0"/>
              <a:t>2</a:t>
            </a:r>
            <a:r>
              <a:rPr lang="zh-CN" altLang="en-US" sz="2000" b="1" dirty="0"/>
              <a:t>）建立</a:t>
            </a:r>
            <a:r>
              <a:rPr lang="en-US" altLang="zh-CN" sz="2000" b="1" dirty="0"/>
              <a:t>CLOSED</a:t>
            </a:r>
            <a:r>
              <a:rPr lang="zh-CN" altLang="en-US" sz="2000" b="1" dirty="0"/>
              <a:t>表，且置为空表。</a:t>
            </a:r>
          </a:p>
          <a:p>
            <a:pPr eaLnBrk="1" hangingPunct="1">
              <a:spcBef>
                <a:spcPct val="0"/>
              </a:spcBef>
              <a:buFontTx/>
              <a:buNone/>
            </a:pPr>
            <a:r>
              <a:rPr lang="zh-CN" altLang="en-US" sz="2000" b="1" dirty="0"/>
              <a:t>（</a:t>
            </a:r>
            <a:r>
              <a:rPr lang="en-US" altLang="zh-CN" sz="2000" b="1" dirty="0"/>
              <a:t>3</a:t>
            </a:r>
            <a:r>
              <a:rPr lang="zh-CN" altLang="en-US" sz="2000" b="1" dirty="0"/>
              <a:t>）</a:t>
            </a:r>
            <a:r>
              <a:rPr lang="en-US" altLang="zh-CN" sz="2000" b="1" dirty="0"/>
              <a:t>LOOP: </a:t>
            </a:r>
            <a:r>
              <a:rPr lang="zh-CN" altLang="en-US" sz="2000" b="1" dirty="0"/>
              <a:t>若</a:t>
            </a:r>
            <a:r>
              <a:rPr lang="en-US" altLang="zh-CN" sz="2000" b="1" dirty="0"/>
              <a:t>OPEN</a:t>
            </a:r>
            <a:r>
              <a:rPr lang="zh-CN" altLang="en-US" sz="2000" b="1" dirty="0"/>
              <a:t>表是空表，则失败退出。</a:t>
            </a:r>
          </a:p>
          <a:p>
            <a:pPr eaLnBrk="1" hangingPunct="1">
              <a:spcBef>
                <a:spcPct val="0"/>
              </a:spcBef>
              <a:buFontTx/>
              <a:buNone/>
            </a:pPr>
            <a:r>
              <a:rPr lang="zh-CN" altLang="en-US" sz="2000" b="1" dirty="0"/>
              <a:t>（</a:t>
            </a:r>
            <a:r>
              <a:rPr lang="en-US" altLang="zh-CN" sz="2000" b="1" dirty="0"/>
              <a:t>4</a:t>
            </a:r>
            <a:r>
              <a:rPr lang="zh-CN" altLang="en-US" sz="2000" b="1" dirty="0"/>
              <a:t>）选择</a:t>
            </a:r>
            <a:r>
              <a:rPr lang="en-US" altLang="zh-CN" sz="2000" b="1" dirty="0"/>
              <a:t>OPEN</a:t>
            </a:r>
            <a:r>
              <a:rPr lang="zh-CN" altLang="en-US" sz="2000" b="1" dirty="0"/>
              <a:t>表上的第一个节点，把它从</a:t>
            </a:r>
            <a:r>
              <a:rPr lang="en-US" altLang="zh-CN" sz="2000" b="1" dirty="0"/>
              <a:t>OPEN</a:t>
            </a:r>
            <a:r>
              <a:rPr lang="zh-CN" altLang="en-US" sz="2000" b="1" dirty="0"/>
              <a:t>表移出并放进</a:t>
            </a:r>
          </a:p>
          <a:p>
            <a:pPr eaLnBrk="1" hangingPunct="1">
              <a:spcBef>
                <a:spcPct val="0"/>
              </a:spcBef>
              <a:buFontTx/>
              <a:buNone/>
            </a:pPr>
            <a:r>
              <a:rPr lang="en-US" altLang="zh-CN" sz="2000" b="1" dirty="0"/>
              <a:t>CLOSED</a:t>
            </a:r>
            <a:r>
              <a:rPr lang="zh-CN" altLang="en-US" sz="2000" b="1" dirty="0"/>
              <a:t>表中，称此节点为节点</a:t>
            </a:r>
            <a:r>
              <a:rPr lang="en-US" altLang="zh-CN" sz="2000" b="1" dirty="0"/>
              <a:t>n</a:t>
            </a:r>
            <a:r>
              <a:rPr lang="zh-CN" altLang="en-US" sz="2000" b="1" dirty="0"/>
              <a:t>。</a:t>
            </a:r>
          </a:p>
          <a:p>
            <a:pPr eaLnBrk="1" hangingPunct="1">
              <a:spcBef>
                <a:spcPct val="0"/>
              </a:spcBef>
              <a:buFontTx/>
              <a:buNone/>
            </a:pPr>
            <a:r>
              <a:rPr lang="zh-CN" altLang="en-US" sz="2000" b="1" dirty="0"/>
              <a:t>（</a:t>
            </a:r>
            <a:r>
              <a:rPr lang="en-US" altLang="zh-CN" sz="2000" b="1" dirty="0"/>
              <a:t>5</a:t>
            </a:r>
            <a:r>
              <a:rPr lang="zh-CN" altLang="en-US" sz="2000" b="1" dirty="0"/>
              <a:t>）若</a:t>
            </a:r>
            <a:r>
              <a:rPr lang="en-US" altLang="zh-CN" sz="2000" b="1" dirty="0"/>
              <a:t>n</a:t>
            </a:r>
            <a:r>
              <a:rPr lang="zh-CN" altLang="en-US" sz="2000" b="1" dirty="0"/>
              <a:t>为一目标节点，则有解并成功退出，此解是追踪图</a:t>
            </a:r>
            <a:r>
              <a:rPr lang="en-US" altLang="zh-CN" sz="2000" b="1" dirty="0"/>
              <a:t>G</a:t>
            </a:r>
            <a:r>
              <a:rPr lang="zh-CN" altLang="en-US" sz="2000" b="1" dirty="0"/>
              <a:t>中</a:t>
            </a:r>
          </a:p>
          <a:p>
            <a:pPr eaLnBrk="1" hangingPunct="1">
              <a:spcBef>
                <a:spcPct val="0"/>
              </a:spcBef>
              <a:buFontTx/>
              <a:buNone/>
            </a:pPr>
            <a:r>
              <a:rPr lang="zh-CN" altLang="en-US" sz="2000" b="1" dirty="0"/>
              <a:t>沿着指针从</a:t>
            </a:r>
            <a:r>
              <a:rPr lang="en-US" altLang="zh-CN" sz="2000" b="1" dirty="0"/>
              <a:t>n</a:t>
            </a:r>
            <a:r>
              <a:rPr lang="zh-CN" altLang="en-US" sz="2000" b="1" dirty="0"/>
              <a:t>到</a:t>
            </a:r>
            <a:r>
              <a:rPr lang="en-US" altLang="zh-CN" sz="2000" b="1" dirty="0"/>
              <a:t>S</a:t>
            </a:r>
            <a:r>
              <a:rPr lang="zh-CN" altLang="en-US" sz="2000" b="1" dirty="0"/>
              <a:t>这条路径而得到的。</a:t>
            </a:r>
          </a:p>
          <a:p>
            <a:pPr eaLnBrk="1" hangingPunct="1">
              <a:spcBef>
                <a:spcPct val="0"/>
              </a:spcBef>
              <a:buFontTx/>
              <a:buNone/>
            </a:pPr>
            <a:r>
              <a:rPr lang="zh-CN" altLang="en-US" sz="2000" b="1" dirty="0"/>
              <a:t>（</a:t>
            </a:r>
            <a:r>
              <a:rPr lang="en-US" altLang="zh-CN" sz="2000" b="1" dirty="0"/>
              <a:t>6</a:t>
            </a:r>
            <a:r>
              <a:rPr lang="zh-CN" altLang="en-US" sz="2000" b="1" dirty="0"/>
              <a:t>）扩展节点</a:t>
            </a:r>
            <a:r>
              <a:rPr lang="en-US" altLang="zh-CN" sz="2000" b="1" dirty="0"/>
              <a:t>n</a:t>
            </a:r>
            <a:r>
              <a:rPr lang="zh-CN" altLang="en-US" sz="2000" b="1" dirty="0"/>
              <a:t>，同时生成不是</a:t>
            </a:r>
            <a:r>
              <a:rPr lang="en-US" altLang="zh-CN" sz="2000" b="1" dirty="0"/>
              <a:t>n</a:t>
            </a:r>
            <a:r>
              <a:rPr lang="zh-CN" altLang="en-US" sz="2000" b="1" dirty="0"/>
              <a:t>的祖先的那些后继节点的集合</a:t>
            </a:r>
          </a:p>
          <a:p>
            <a:pPr eaLnBrk="1" hangingPunct="1">
              <a:spcBef>
                <a:spcPct val="0"/>
              </a:spcBef>
              <a:buFontTx/>
              <a:buNone/>
            </a:pPr>
            <a:r>
              <a:rPr lang="en-US" altLang="zh-CN" sz="2000" b="1" dirty="0"/>
              <a:t>M</a:t>
            </a:r>
            <a:r>
              <a:rPr lang="zh-CN" altLang="en-US" sz="2000" b="1" dirty="0"/>
              <a:t>。把</a:t>
            </a:r>
            <a:r>
              <a:rPr lang="en-US" altLang="zh-CN" sz="2000" b="1" dirty="0"/>
              <a:t>M</a:t>
            </a:r>
            <a:r>
              <a:rPr lang="zh-CN" altLang="en-US" sz="2000" b="1" dirty="0"/>
              <a:t>的这些成员作为</a:t>
            </a:r>
            <a:r>
              <a:rPr lang="en-US" altLang="zh-CN" sz="2000" b="1" dirty="0"/>
              <a:t>n</a:t>
            </a:r>
            <a:r>
              <a:rPr lang="zh-CN" altLang="en-US" sz="2000" b="1" dirty="0"/>
              <a:t>的后继节点添入图</a:t>
            </a:r>
            <a:r>
              <a:rPr lang="en-US" altLang="zh-CN" sz="2000" b="1" dirty="0"/>
              <a:t>G</a:t>
            </a:r>
            <a:r>
              <a:rPr lang="zh-CN" altLang="en-US" sz="2000" b="1" dirty="0"/>
              <a:t>中。</a:t>
            </a:r>
          </a:p>
          <a:p>
            <a:pPr eaLnBrk="1" hangingPunct="1">
              <a:spcBef>
                <a:spcPct val="0"/>
              </a:spcBef>
              <a:buFontTx/>
              <a:buNone/>
            </a:pPr>
            <a:r>
              <a:rPr lang="zh-CN" altLang="en-US" sz="2000" b="1" dirty="0"/>
              <a:t>（</a:t>
            </a:r>
            <a:r>
              <a:rPr lang="en-US" altLang="zh-CN" sz="2000" b="1" dirty="0"/>
              <a:t>7</a:t>
            </a:r>
            <a:r>
              <a:rPr lang="zh-CN" altLang="en-US" sz="2000" b="1" dirty="0"/>
              <a:t>）对那些未曾在</a:t>
            </a:r>
            <a:r>
              <a:rPr lang="en-US" altLang="zh-CN" sz="2000" b="1" dirty="0"/>
              <a:t>G</a:t>
            </a:r>
            <a:r>
              <a:rPr lang="zh-CN" altLang="en-US" sz="2000" b="1" dirty="0"/>
              <a:t>中出现过的，</a:t>
            </a:r>
            <a:r>
              <a:rPr lang="en-US" altLang="zh-CN" sz="2000" b="1" dirty="0"/>
              <a:t>M</a:t>
            </a:r>
            <a:r>
              <a:rPr lang="zh-CN" altLang="en-US" sz="2000" b="1" dirty="0"/>
              <a:t>成员设置一个通向</a:t>
            </a:r>
            <a:r>
              <a:rPr lang="en-US" altLang="zh-CN" sz="2000" b="1" dirty="0"/>
              <a:t>n</a:t>
            </a:r>
            <a:r>
              <a:rPr lang="zh-CN" altLang="en-US" sz="2000" b="1" dirty="0"/>
              <a:t>的指针，</a:t>
            </a:r>
          </a:p>
          <a:p>
            <a:pPr eaLnBrk="1" hangingPunct="1">
              <a:spcBef>
                <a:spcPct val="0"/>
              </a:spcBef>
              <a:buFontTx/>
              <a:buNone/>
            </a:pPr>
            <a:r>
              <a:rPr lang="zh-CN" altLang="en-US" sz="2000" b="1" dirty="0"/>
              <a:t>把</a:t>
            </a:r>
            <a:r>
              <a:rPr lang="en-US" altLang="zh-CN" sz="2000" b="1" dirty="0"/>
              <a:t>M</a:t>
            </a:r>
            <a:r>
              <a:rPr lang="zh-CN" altLang="en-US" sz="2000" b="1" dirty="0"/>
              <a:t>的这些成员加进</a:t>
            </a:r>
            <a:r>
              <a:rPr lang="en-US" altLang="zh-CN" sz="2000" b="1" dirty="0"/>
              <a:t>OPEN</a:t>
            </a:r>
            <a:r>
              <a:rPr lang="zh-CN" altLang="en-US" sz="2000" b="1" dirty="0"/>
              <a:t>表。对已经在</a:t>
            </a:r>
            <a:r>
              <a:rPr lang="en-US" altLang="zh-CN" sz="2000" b="1" dirty="0"/>
              <a:t>OPEN</a:t>
            </a:r>
            <a:r>
              <a:rPr lang="zh-CN" altLang="en-US" sz="2000" b="1" dirty="0"/>
              <a:t>或</a:t>
            </a:r>
            <a:r>
              <a:rPr lang="en-US" altLang="zh-CN" sz="2000" b="1" dirty="0"/>
              <a:t>CLOSED</a:t>
            </a:r>
            <a:r>
              <a:rPr lang="zh-CN" altLang="en-US" sz="2000" b="1" dirty="0"/>
              <a:t>表上</a:t>
            </a:r>
          </a:p>
          <a:p>
            <a:pPr eaLnBrk="1" hangingPunct="1">
              <a:spcBef>
                <a:spcPct val="0"/>
              </a:spcBef>
              <a:buFontTx/>
              <a:buNone/>
            </a:pPr>
            <a:r>
              <a:rPr lang="zh-CN" altLang="en-US" sz="2000" b="1" dirty="0"/>
              <a:t>的每一个</a:t>
            </a:r>
            <a:r>
              <a:rPr lang="en-US" altLang="zh-CN" sz="2000" b="1" dirty="0"/>
              <a:t>M</a:t>
            </a:r>
            <a:r>
              <a:rPr lang="zh-CN" altLang="en-US" sz="2000" b="1" dirty="0"/>
              <a:t>成员，确定是否需要更改通到</a:t>
            </a:r>
            <a:r>
              <a:rPr lang="en-US" altLang="zh-CN" sz="2000" b="1" dirty="0"/>
              <a:t>n</a:t>
            </a:r>
            <a:r>
              <a:rPr lang="zh-CN" altLang="en-US" sz="2000" b="1" dirty="0"/>
              <a:t>的指针方向。对已在</a:t>
            </a:r>
          </a:p>
          <a:p>
            <a:pPr eaLnBrk="1" hangingPunct="1">
              <a:spcBef>
                <a:spcPct val="0"/>
              </a:spcBef>
              <a:buFontTx/>
              <a:buNone/>
            </a:pPr>
            <a:r>
              <a:rPr lang="en-US" altLang="zh-CN" sz="2000" b="1" dirty="0"/>
              <a:t>CLOSED</a:t>
            </a:r>
            <a:r>
              <a:rPr lang="zh-CN" altLang="en-US" sz="2000" b="1" dirty="0"/>
              <a:t>表上的每个</a:t>
            </a:r>
            <a:r>
              <a:rPr lang="en-US" altLang="zh-CN" sz="2000" b="1" dirty="0"/>
              <a:t>M</a:t>
            </a:r>
            <a:r>
              <a:rPr lang="zh-CN" altLang="en-US" sz="2000" b="1" dirty="0"/>
              <a:t>成员，确定是否需要更改图</a:t>
            </a:r>
            <a:r>
              <a:rPr lang="en-US" altLang="zh-CN" sz="2000" b="1" dirty="0"/>
              <a:t>G</a:t>
            </a:r>
            <a:r>
              <a:rPr lang="zh-CN" altLang="en-US" sz="2000" b="1" dirty="0"/>
              <a:t>中通向它的</a:t>
            </a:r>
          </a:p>
          <a:p>
            <a:pPr eaLnBrk="1" hangingPunct="1">
              <a:spcBef>
                <a:spcPct val="0"/>
              </a:spcBef>
              <a:buFontTx/>
              <a:buNone/>
            </a:pPr>
            <a:r>
              <a:rPr lang="zh-CN" altLang="en-US" sz="2000" b="1" dirty="0"/>
              <a:t>每个后裔节点的指针方向。</a:t>
            </a:r>
          </a:p>
          <a:p>
            <a:pPr eaLnBrk="1" hangingPunct="1">
              <a:spcBef>
                <a:spcPct val="0"/>
              </a:spcBef>
              <a:buFontTx/>
              <a:buNone/>
            </a:pPr>
            <a:r>
              <a:rPr lang="zh-CN" altLang="en-US" sz="2000" b="1" dirty="0"/>
              <a:t>（</a:t>
            </a:r>
            <a:r>
              <a:rPr lang="en-US" altLang="zh-CN" sz="2000" b="1" dirty="0"/>
              <a:t>8</a:t>
            </a:r>
            <a:r>
              <a:rPr lang="zh-CN" altLang="en-US" sz="2000" b="1" dirty="0"/>
              <a:t>）按某一任意方式或按某个试探值，重排</a:t>
            </a:r>
            <a:r>
              <a:rPr lang="en-US" altLang="zh-CN" sz="2000" b="1" dirty="0"/>
              <a:t>OPEN</a:t>
            </a:r>
            <a:r>
              <a:rPr lang="zh-CN" altLang="en-US" sz="2000" b="1" dirty="0"/>
              <a:t>表。</a:t>
            </a:r>
          </a:p>
          <a:p>
            <a:pPr eaLnBrk="1" hangingPunct="1">
              <a:spcBef>
                <a:spcPct val="0"/>
              </a:spcBef>
              <a:buFontTx/>
              <a:buNone/>
            </a:pPr>
            <a:r>
              <a:rPr lang="zh-CN" altLang="en-US" sz="2000" b="1" dirty="0"/>
              <a:t>（</a:t>
            </a:r>
            <a:r>
              <a:rPr lang="en-US" altLang="zh-CN" sz="2000" b="1" dirty="0"/>
              <a:t>9</a:t>
            </a:r>
            <a:r>
              <a:rPr lang="zh-CN" altLang="en-US" sz="2000" b="1" dirty="0"/>
              <a:t>）</a:t>
            </a:r>
            <a:r>
              <a:rPr lang="en-US" altLang="zh-CN" sz="2000" b="1" dirty="0"/>
              <a:t>GO LOOP</a:t>
            </a:r>
          </a:p>
        </p:txBody>
      </p:sp>
    </p:spTree>
    <p:extLst>
      <p:ext uri="{BB962C8B-B14F-4D97-AF65-F5344CB8AC3E}">
        <p14:creationId xmlns:p14="http://schemas.microsoft.com/office/powerpoint/2010/main" val="81620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BBD0D-514D-4C06-8B5D-46A69E18D9F8}"/>
              </a:ext>
            </a:extLst>
          </p:cNvPr>
          <p:cNvSpPr>
            <a:spLocks noGrp="1"/>
          </p:cNvSpPr>
          <p:nvPr>
            <p:ph type="title"/>
          </p:nvPr>
        </p:nvSpPr>
        <p:spPr/>
        <p:txBody>
          <a:bodyPr/>
          <a:lstStyle/>
          <a:p>
            <a:r>
              <a:rPr lang="en-US" altLang="zh-CN" dirty="0"/>
              <a:t>3.2. </a:t>
            </a:r>
            <a:r>
              <a:rPr lang="zh-CN" altLang="en-US" dirty="0"/>
              <a:t>图搜索策略（</a:t>
            </a:r>
            <a:r>
              <a:rPr lang="en-US" altLang="zh-CN" dirty="0"/>
              <a:t>7</a:t>
            </a:r>
            <a:r>
              <a:rPr lang="zh-CN" altLang="en-US" dirty="0"/>
              <a:t>）</a:t>
            </a:r>
          </a:p>
        </p:txBody>
      </p:sp>
      <p:sp>
        <p:nvSpPr>
          <p:cNvPr id="4" name="灯片编号占位符 3">
            <a:extLst>
              <a:ext uri="{FF2B5EF4-FFF2-40B4-BE49-F238E27FC236}">
                <a16:creationId xmlns:a16="http://schemas.microsoft.com/office/drawing/2014/main" id="{33D99489-D3EE-4BD4-8DD2-8B4C907C546A}"/>
              </a:ext>
            </a:extLst>
          </p:cNvPr>
          <p:cNvSpPr>
            <a:spLocks noGrp="1"/>
          </p:cNvSpPr>
          <p:nvPr>
            <p:ph type="sldNum" sz="quarter" idx="12"/>
          </p:nvPr>
        </p:nvSpPr>
        <p:spPr>
          <a:ln>
            <a:solidFill>
              <a:schemeClr val="tx1"/>
            </a:solidFill>
          </a:ln>
        </p:spPr>
        <p:txBody>
          <a:bodyPr/>
          <a:lstStyle/>
          <a:p>
            <a:fld id="{F5ECBF24-AD54-4E1A-AEB0-F65595FB36B2}" type="slidenum">
              <a:rPr lang="zh-CN" altLang="en-US" smtClean="0"/>
              <a:t>18</a:t>
            </a:fld>
            <a:endParaRPr lang="zh-CN" altLang="en-US" dirty="0"/>
          </a:p>
        </p:txBody>
      </p:sp>
      <p:sp>
        <p:nvSpPr>
          <p:cNvPr id="5" name="AutoShape 34">
            <a:extLst>
              <a:ext uri="{FF2B5EF4-FFF2-40B4-BE49-F238E27FC236}">
                <a16:creationId xmlns:a16="http://schemas.microsoft.com/office/drawing/2014/main" id="{4ADAFA3F-BCA7-44E0-B0DB-6D77F15E9F89}"/>
              </a:ext>
            </a:extLst>
          </p:cNvPr>
          <p:cNvSpPr>
            <a:spLocks noChangeArrowheads="1"/>
          </p:cNvSpPr>
          <p:nvPr/>
        </p:nvSpPr>
        <p:spPr bwMode="auto">
          <a:xfrm>
            <a:off x="3884613" y="1503680"/>
            <a:ext cx="763587" cy="282575"/>
          </a:xfrm>
          <a:prstGeom prst="roundRect">
            <a:avLst>
              <a:gd name="adj" fmla="val 16667"/>
            </a:avLst>
          </a:prstGeom>
          <a:solidFill>
            <a:schemeClr val="accent1"/>
          </a:solidFill>
          <a:ln w="9525">
            <a:solidFill>
              <a:schemeClr val="tx1"/>
            </a:solidFill>
            <a:round/>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latin typeface="Times New Roman" panose="02020603050405020304" pitchFamily="18" charset="0"/>
              </a:rPr>
              <a:t>开始</a:t>
            </a:r>
          </a:p>
        </p:txBody>
      </p:sp>
      <p:sp>
        <p:nvSpPr>
          <p:cNvPr id="6" name="AutoShape 35">
            <a:extLst>
              <a:ext uri="{FF2B5EF4-FFF2-40B4-BE49-F238E27FC236}">
                <a16:creationId xmlns:a16="http://schemas.microsoft.com/office/drawing/2014/main" id="{41C8FB6C-F758-406D-B492-F4378D108C4F}"/>
              </a:ext>
            </a:extLst>
          </p:cNvPr>
          <p:cNvSpPr>
            <a:spLocks noChangeArrowheads="1"/>
          </p:cNvSpPr>
          <p:nvPr/>
        </p:nvSpPr>
        <p:spPr bwMode="auto">
          <a:xfrm>
            <a:off x="2667000" y="4475480"/>
            <a:ext cx="3197225" cy="987425"/>
          </a:xfrm>
          <a:prstGeom prst="flowChartDecision">
            <a:avLst/>
          </a:prstGeom>
          <a:solidFill>
            <a:schemeClr val="accent1"/>
          </a:solidFill>
          <a:ln w="9525">
            <a:solidFill>
              <a:schemeClr val="tx1"/>
            </a:solidFill>
            <a:miter lim="800000"/>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latin typeface="Times New Roman" panose="02020603050405020304" pitchFamily="18" charset="0"/>
              </a:rPr>
              <a:t>节点</a:t>
            </a:r>
            <a:r>
              <a:rPr kumimoji="1" lang="en-US" altLang="zh-CN" sz="1600" b="1">
                <a:latin typeface="Times New Roman" panose="02020603050405020304" pitchFamily="18" charset="0"/>
              </a:rPr>
              <a:t>n</a:t>
            </a:r>
            <a:r>
              <a:rPr kumimoji="1" lang="zh-CN" altLang="en-US" sz="1600" b="1">
                <a:latin typeface="Times New Roman" panose="02020603050405020304" pitchFamily="18" charset="0"/>
              </a:rPr>
              <a:t>是否为</a:t>
            </a:r>
          </a:p>
          <a:p>
            <a:pPr algn="ctr" eaLnBrk="1" hangingPunct="1">
              <a:spcBef>
                <a:spcPct val="0"/>
              </a:spcBef>
              <a:buFontTx/>
              <a:buNone/>
            </a:pPr>
            <a:r>
              <a:rPr kumimoji="1" lang="zh-CN" altLang="en-US" sz="1600" b="1">
                <a:latin typeface="Times New Roman" panose="02020603050405020304" pitchFamily="18" charset="0"/>
              </a:rPr>
              <a:t>目标节点</a:t>
            </a:r>
          </a:p>
        </p:txBody>
      </p:sp>
      <p:sp>
        <p:nvSpPr>
          <p:cNvPr id="7" name="Line 36">
            <a:extLst>
              <a:ext uri="{FF2B5EF4-FFF2-40B4-BE49-F238E27FC236}">
                <a16:creationId xmlns:a16="http://schemas.microsoft.com/office/drawing/2014/main" id="{6275B18F-D863-41D2-B1BE-AA6B7D23E850}"/>
              </a:ext>
            </a:extLst>
          </p:cNvPr>
          <p:cNvSpPr>
            <a:spLocks noChangeShapeType="1"/>
          </p:cNvSpPr>
          <p:nvPr/>
        </p:nvSpPr>
        <p:spPr bwMode="auto">
          <a:xfrm>
            <a:off x="4267200" y="182435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8" name="Line 37">
            <a:extLst>
              <a:ext uri="{FF2B5EF4-FFF2-40B4-BE49-F238E27FC236}">
                <a16:creationId xmlns:a16="http://schemas.microsoft.com/office/drawing/2014/main" id="{DFF52D23-36DB-46AF-9CE3-64DFD9A575A9}"/>
              </a:ext>
            </a:extLst>
          </p:cNvPr>
          <p:cNvSpPr>
            <a:spLocks noChangeShapeType="1"/>
          </p:cNvSpPr>
          <p:nvPr/>
        </p:nvSpPr>
        <p:spPr bwMode="auto">
          <a:xfrm>
            <a:off x="5791200" y="302768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9" name="AutoShape 38">
            <a:extLst>
              <a:ext uri="{FF2B5EF4-FFF2-40B4-BE49-F238E27FC236}">
                <a16:creationId xmlns:a16="http://schemas.microsoft.com/office/drawing/2014/main" id="{40EDF68E-6024-4052-9222-039E81E185EA}"/>
              </a:ext>
            </a:extLst>
          </p:cNvPr>
          <p:cNvSpPr>
            <a:spLocks noChangeArrowheads="1"/>
          </p:cNvSpPr>
          <p:nvPr/>
        </p:nvSpPr>
        <p:spPr bwMode="auto">
          <a:xfrm>
            <a:off x="6477000" y="2722880"/>
            <a:ext cx="838200" cy="660400"/>
          </a:xfrm>
          <a:prstGeom prst="flowChartProcess">
            <a:avLst/>
          </a:prstGeom>
          <a:solidFill>
            <a:schemeClr val="accent1"/>
          </a:solidFill>
          <a:ln w="9525">
            <a:solidFill>
              <a:schemeClr val="tx1"/>
            </a:solidFill>
            <a:miter lim="800000"/>
            <a:headEnd/>
            <a:tailEnd/>
          </a:ln>
        </p:spPr>
        <p:txBody>
          <a:bodyPr lIns="0" tIns="16200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latin typeface="Times New Roman" panose="02020603050405020304" pitchFamily="18" charset="0"/>
              </a:rPr>
              <a:t>失败退出</a:t>
            </a:r>
          </a:p>
          <a:p>
            <a:pPr algn="ctr" eaLnBrk="1" hangingPunct="1">
              <a:spcBef>
                <a:spcPct val="0"/>
              </a:spcBef>
              <a:buFontTx/>
              <a:buNone/>
            </a:pPr>
            <a:endParaRPr kumimoji="1" lang="en-US" altLang="zh-CN" sz="1600">
              <a:latin typeface="Times New Roman" panose="02020603050405020304" pitchFamily="18" charset="0"/>
            </a:endParaRPr>
          </a:p>
        </p:txBody>
      </p:sp>
      <p:sp>
        <p:nvSpPr>
          <p:cNvPr id="10" name="Text Box 39">
            <a:extLst>
              <a:ext uri="{FF2B5EF4-FFF2-40B4-BE49-F238E27FC236}">
                <a16:creationId xmlns:a16="http://schemas.microsoft.com/office/drawing/2014/main" id="{5B9E2D89-980B-49F1-BF0E-48C8E4C369A6}"/>
              </a:ext>
            </a:extLst>
          </p:cNvPr>
          <p:cNvSpPr txBox="1">
            <a:spLocks noChangeArrowheads="1"/>
          </p:cNvSpPr>
          <p:nvPr/>
        </p:nvSpPr>
        <p:spPr bwMode="auto">
          <a:xfrm>
            <a:off x="6096000" y="2722880"/>
            <a:ext cx="146050" cy="24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dirty="0">
                <a:latin typeface="Times New Roman" panose="02020603050405020304" pitchFamily="18" charset="0"/>
              </a:rPr>
              <a:t>Y</a:t>
            </a:r>
          </a:p>
        </p:txBody>
      </p:sp>
      <p:sp>
        <p:nvSpPr>
          <p:cNvPr id="11" name="Line 40">
            <a:extLst>
              <a:ext uri="{FF2B5EF4-FFF2-40B4-BE49-F238E27FC236}">
                <a16:creationId xmlns:a16="http://schemas.microsoft.com/office/drawing/2014/main" id="{4513E326-01FD-43FD-8C7F-DC6FDA0DF854}"/>
              </a:ext>
            </a:extLst>
          </p:cNvPr>
          <p:cNvSpPr>
            <a:spLocks noChangeShapeType="1"/>
          </p:cNvSpPr>
          <p:nvPr/>
        </p:nvSpPr>
        <p:spPr bwMode="auto">
          <a:xfrm>
            <a:off x="4267200" y="325628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12" name="Text Box 41">
            <a:extLst>
              <a:ext uri="{FF2B5EF4-FFF2-40B4-BE49-F238E27FC236}">
                <a16:creationId xmlns:a16="http://schemas.microsoft.com/office/drawing/2014/main" id="{E837CA55-467B-46D4-B94F-9CBB2E8FEEDE}"/>
              </a:ext>
            </a:extLst>
          </p:cNvPr>
          <p:cNvSpPr txBox="1">
            <a:spLocks noChangeArrowheads="1"/>
          </p:cNvSpPr>
          <p:nvPr/>
        </p:nvSpPr>
        <p:spPr bwMode="auto">
          <a:xfrm>
            <a:off x="4343400" y="3332480"/>
            <a:ext cx="146050" cy="24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dirty="0">
                <a:latin typeface="Times New Roman" panose="02020603050405020304" pitchFamily="18" charset="0"/>
              </a:rPr>
              <a:t>N</a:t>
            </a:r>
          </a:p>
        </p:txBody>
      </p:sp>
      <p:sp>
        <p:nvSpPr>
          <p:cNvPr id="13" name="Rectangle 42">
            <a:extLst>
              <a:ext uri="{FF2B5EF4-FFF2-40B4-BE49-F238E27FC236}">
                <a16:creationId xmlns:a16="http://schemas.microsoft.com/office/drawing/2014/main" id="{82A5F821-69A8-4AC9-809A-41CB9D6F4CBA}"/>
              </a:ext>
            </a:extLst>
          </p:cNvPr>
          <p:cNvSpPr>
            <a:spLocks noChangeArrowheads="1"/>
          </p:cNvSpPr>
          <p:nvPr/>
        </p:nvSpPr>
        <p:spPr bwMode="auto">
          <a:xfrm>
            <a:off x="2735263" y="3616643"/>
            <a:ext cx="3081337" cy="498475"/>
          </a:xfrm>
          <a:prstGeom prst="rect">
            <a:avLst/>
          </a:prstGeom>
          <a:solidFill>
            <a:schemeClr val="accent1"/>
          </a:solidFill>
          <a:ln w="9525">
            <a:solidFill>
              <a:schemeClr val="tx1"/>
            </a:solidFill>
            <a:miter lim="800000"/>
            <a:headEnd/>
            <a:tailEnd/>
          </a:ln>
        </p:spPr>
        <p:txBody>
          <a:bodyPr wrap="none"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latin typeface="Times New Roman" panose="02020603050405020304" pitchFamily="18" charset="0"/>
              </a:rPr>
              <a:t>根据后入先出或先入先出的原则从</a:t>
            </a:r>
          </a:p>
          <a:p>
            <a:pPr algn="ctr" eaLnBrk="1" hangingPunct="1">
              <a:spcBef>
                <a:spcPct val="0"/>
              </a:spcBef>
              <a:buFontTx/>
              <a:buNone/>
            </a:pPr>
            <a:r>
              <a:rPr kumimoji="1" lang="en-US" altLang="zh-CN" sz="1600" b="1">
                <a:latin typeface="Times New Roman" panose="02020603050405020304" pitchFamily="18" charset="0"/>
              </a:rPr>
              <a:t>Open</a:t>
            </a:r>
            <a:r>
              <a:rPr kumimoji="1" lang="zh-CN" altLang="en-US" sz="1600" b="1">
                <a:latin typeface="Times New Roman" panose="02020603050405020304" pitchFamily="18" charset="0"/>
              </a:rPr>
              <a:t>表中选择一个节点，并置为</a:t>
            </a:r>
            <a:r>
              <a:rPr kumimoji="1" lang="en-US" altLang="zh-CN" sz="1600" b="1">
                <a:latin typeface="Times New Roman" panose="02020603050405020304" pitchFamily="18" charset="0"/>
              </a:rPr>
              <a:t>n</a:t>
            </a:r>
          </a:p>
        </p:txBody>
      </p:sp>
      <p:sp>
        <p:nvSpPr>
          <p:cNvPr id="14" name="Rectangle 43">
            <a:extLst>
              <a:ext uri="{FF2B5EF4-FFF2-40B4-BE49-F238E27FC236}">
                <a16:creationId xmlns:a16="http://schemas.microsoft.com/office/drawing/2014/main" id="{3B0DA550-58F8-4322-83A7-F1C2AC2FACE2}"/>
              </a:ext>
            </a:extLst>
          </p:cNvPr>
          <p:cNvSpPr>
            <a:spLocks noChangeArrowheads="1"/>
          </p:cNvSpPr>
          <p:nvPr/>
        </p:nvSpPr>
        <p:spPr bwMode="auto">
          <a:xfrm>
            <a:off x="2794000" y="5805805"/>
            <a:ext cx="2962275" cy="498475"/>
          </a:xfrm>
          <a:prstGeom prst="rect">
            <a:avLst/>
          </a:prstGeom>
          <a:solidFill>
            <a:schemeClr val="accent1"/>
          </a:solidFill>
          <a:ln w="9525">
            <a:solidFill>
              <a:schemeClr val="tx1"/>
            </a:solidFill>
            <a:miter lim="800000"/>
            <a:headEnd/>
            <a:tailEnd/>
          </a:ln>
        </p:spPr>
        <p:txBody>
          <a:bodyPr wrap="none"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dirty="0">
                <a:latin typeface="Times New Roman" panose="02020603050405020304" pitchFamily="18" charset="0"/>
              </a:rPr>
              <a:t>将</a:t>
            </a:r>
            <a:r>
              <a:rPr kumimoji="1" lang="en-US" altLang="zh-CN" sz="1600" b="1" dirty="0">
                <a:latin typeface="Times New Roman" panose="02020603050405020304" pitchFamily="18" charset="0"/>
              </a:rPr>
              <a:t>n</a:t>
            </a:r>
            <a:r>
              <a:rPr kumimoji="1" lang="zh-CN" altLang="en-US" sz="1600" b="1" dirty="0">
                <a:latin typeface="Times New Roman" panose="02020603050405020304" pitchFamily="18" charset="0"/>
              </a:rPr>
              <a:t>的子节点中未包含在</a:t>
            </a:r>
            <a:r>
              <a:rPr kumimoji="1" lang="en-US" altLang="zh-CN" sz="1600" b="1" dirty="0">
                <a:latin typeface="Times New Roman" panose="02020603050405020304" pitchFamily="18" charset="0"/>
              </a:rPr>
              <a:t>Closed</a:t>
            </a:r>
            <a:r>
              <a:rPr kumimoji="1" lang="zh-CN" altLang="en-US" sz="1600" b="1" dirty="0">
                <a:latin typeface="Times New Roman" panose="02020603050405020304" pitchFamily="18" charset="0"/>
              </a:rPr>
              <a:t>表</a:t>
            </a:r>
          </a:p>
          <a:p>
            <a:pPr algn="ctr" eaLnBrk="1" hangingPunct="1">
              <a:spcBef>
                <a:spcPct val="0"/>
              </a:spcBef>
              <a:buFontTx/>
              <a:buNone/>
            </a:pPr>
            <a:r>
              <a:rPr kumimoji="1" lang="zh-CN" altLang="en-US" sz="1600" b="1" dirty="0">
                <a:latin typeface="Times New Roman" panose="02020603050405020304" pitchFamily="18" charset="0"/>
              </a:rPr>
              <a:t>中的节点加入</a:t>
            </a:r>
            <a:r>
              <a:rPr kumimoji="1" lang="en-US" altLang="zh-CN" sz="1600" b="1" dirty="0">
                <a:latin typeface="Times New Roman" panose="02020603050405020304" pitchFamily="18" charset="0"/>
              </a:rPr>
              <a:t>Open</a:t>
            </a:r>
            <a:r>
              <a:rPr kumimoji="1" lang="zh-CN" altLang="en-US" sz="1600" b="1" dirty="0">
                <a:latin typeface="Times New Roman" panose="02020603050405020304" pitchFamily="18" charset="0"/>
              </a:rPr>
              <a:t>表中</a:t>
            </a:r>
          </a:p>
        </p:txBody>
      </p:sp>
      <p:sp>
        <p:nvSpPr>
          <p:cNvPr id="15" name="Line 44">
            <a:extLst>
              <a:ext uri="{FF2B5EF4-FFF2-40B4-BE49-F238E27FC236}">
                <a16:creationId xmlns:a16="http://schemas.microsoft.com/office/drawing/2014/main" id="{C1520669-10CC-476D-8142-BFDB147B18D8}"/>
              </a:ext>
            </a:extLst>
          </p:cNvPr>
          <p:cNvSpPr>
            <a:spLocks noChangeShapeType="1"/>
          </p:cNvSpPr>
          <p:nvPr/>
        </p:nvSpPr>
        <p:spPr bwMode="auto">
          <a:xfrm>
            <a:off x="4267200" y="409448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16" name="AutoShape 45">
            <a:extLst>
              <a:ext uri="{FF2B5EF4-FFF2-40B4-BE49-F238E27FC236}">
                <a16:creationId xmlns:a16="http://schemas.microsoft.com/office/drawing/2014/main" id="{06059964-B3A8-4F79-AE7F-2E589DDA5422}"/>
              </a:ext>
            </a:extLst>
          </p:cNvPr>
          <p:cNvSpPr>
            <a:spLocks noChangeArrowheads="1"/>
          </p:cNvSpPr>
          <p:nvPr/>
        </p:nvSpPr>
        <p:spPr bwMode="auto">
          <a:xfrm>
            <a:off x="2667000" y="2799080"/>
            <a:ext cx="3197225" cy="498475"/>
          </a:xfrm>
          <a:prstGeom prst="flowChartDecision">
            <a:avLst/>
          </a:prstGeom>
          <a:solidFill>
            <a:schemeClr val="accent1"/>
          </a:solidFill>
          <a:ln w="9525">
            <a:solidFill>
              <a:schemeClr val="tx1"/>
            </a:solidFill>
            <a:miter lim="800000"/>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latin typeface="Times New Roman" panose="02020603050405020304" pitchFamily="18" charset="0"/>
              </a:rPr>
              <a:t>Open</a:t>
            </a:r>
            <a:r>
              <a:rPr kumimoji="1" lang="zh-CN" altLang="en-US" sz="1600" b="1">
                <a:latin typeface="Times New Roman" panose="02020603050405020304" pitchFamily="18" charset="0"/>
              </a:rPr>
              <a:t>表是否空</a:t>
            </a:r>
          </a:p>
        </p:txBody>
      </p:sp>
      <p:sp>
        <p:nvSpPr>
          <p:cNvPr id="17" name="Line 46">
            <a:extLst>
              <a:ext uri="{FF2B5EF4-FFF2-40B4-BE49-F238E27FC236}">
                <a16:creationId xmlns:a16="http://schemas.microsoft.com/office/drawing/2014/main" id="{A598D2BD-88A4-4190-A673-7CDF31577E8E}"/>
              </a:ext>
            </a:extLst>
          </p:cNvPr>
          <p:cNvSpPr>
            <a:spLocks noChangeShapeType="1"/>
          </p:cNvSpPr>
          <p:nvPr/>
        </p:nvSpPr>
        <p:spPr bwMode="auto">
          <a:xfrm>
            <a:off x="4267200" y="542480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18" name="Line 47">
            <a:extLst>
              <a:ext uri="{FF2B5EF4-FFF2-40B4-BE49-F238E27FC236}">
                <a16:creationId xmlns:a16="http://schemas.microsoft.com/office/drawing/2014/main" id="{466E7F12-1113-4A2B-AB06-1DADFCDA1F05}"/>
              </a:ext>
            </a:extLst>
          </p:cNvPr>
          <p:cNvSpPr>
            <a:spLocks noChangeShapeType="1"/>
          </p:cNvSpPr>
          <p:nvPr/>
        </p:nvSpPr>
        <p:spPr bwMode="auto">
          <a:xfrm>
            <a:off x="5791200" y="499618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19" name="AutoShape 48">
            <a:extLst>
              <a:ext uri="{FF2B5EF4-FFF2-40B4-BE49-F238E27FC236}">
                <a16:creationId xmlns:a16="http://schemas.microsoft.com/office/drawing/2014/main" id="{C9013DA6-7E14-46FB-A232-AF342DBEEA57}"/>
              </a:ext>
            </a:extLst>
          </p:cNvPr>
          <p:cNvSpPr>
            <a:spLocks noChangeArrowheads="1"/>
          </p:cNvSpPr>
          <p:nvPr/>
        </p:nvSpPr>
        <p:spPr bwMode="auto">
          <a:xfrm>
            <a:off x="6477000" y="4673918"/>
            <a:ext cx="838200" cy="677862"/>
          </a:xfrm>
          <a:prstGeom prst="flowChartProcess">
            <a:avLst/>
          </a:prstGeom>
          <a:solidFill>
            <a:schemeClr val="accent1"/>
          </a:solidFill>
          <a:ln w="9525">
            <a:solidFill>
              <a:schemeClr val="tx1"/>
            </a:solidFill>
            <a:miter lim="800000"/>
            <a:headEnd/>
            <a:tailEnd/>
          </a:ln>
        </p:spPr>
        <p:txBody>
          <a:bodyPr lIns="0" tIns="18000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latin typeface="Times New Roman" panose="02020603050405020304" pitchFamily="18" charset="0"/>
              </a:rPr>
              <a:t>成功退出</a:t>
            </a:r>
          </a:p>
          <a:p>
            <a:pPr algn="ctr" eaLnBrk="1" hangingPunct="1">
              <a:spcBef>
                <a:spcPct val="0"/>
              </a:spcBef>
              <a:buFontTx/>
              <a:buNone/>
            </a:pPr>
            <a:endParaRPr kumimoji="1" lang="en-US" altLang="zh-CN" sz="1600">
              <a:latin typeface="Times New Roman" panose="02020603050405020304" pitchFamily="18" charset="0"/>
            </a:endParaRPr>
          </a:p>
        </p:txBody>
      </p:sp>
      <p:sp>
        <p:nvSpPr>
          <p:cNvPr id="20" name="Text Box 49">
            <a:extLst>
              <a:ext uri="{FF2B5EF4-FFF2-40B4-BE49-F238E27FC236}">
                <a16:creationId xmlns:a16="http://schemas.microsoft.com/office/drawing/2014/main" id="{8066744F-E17A-430D-8C82-A1F8EF0D8A0A}"/>
              </a:ext>
            </a:extLst>
          </p:cNvPr>
          <p:cNvSpPr txBox="1">
            <a:spLocks noChangeArrowheads="1"/>
          </p:cNvSpPr>
          <p:nvPr/>
        </p:nvSpPr>
        <p:spPr bwMode="auto">
          <a:xfrm>
            <a:off x="6096000" y="4691380"/>
            <a:ext cx="146050" cy="24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dirty="0">
                <a:latin typeface="Times New Roman" panose="02020603050405020304" pitchFamily="18" charset="0"/>
              </a:rPr>
              <a:t>Y</a:t>
            </a:r>
          </a:p>
        </p:txBody>
      </p:sp>
      <p:sp>
        <p:nvSpPr>
          <p:cNvPr id="21" name="Text Box 50">
            <a:extLst>
              <a:ext uri="{FF2B5EF4-FFF2-40B4-BE49-F238E27FC236}">
                <a16:creationId xmlns:a16="http://schemas.microsoft.com/office/drawing/2014/main" id="{42AB2062-37E8-4C82-BEA9-8BAD2C950099}"/>
              </a:ext>
            </a:extLst>
          </p:cNvPr>
          <p:cNvSpPr txBox="1">
            <a:spLocks noChangeArrowheads="1"/>
          </p:cNvSpPr>
          <p:nvPr/>
        </p:nvSpPr>
        <p:spPr bwMode="auto">
          <a:xfrm>
            <a:off x="4343400" y="5501005"/>
            <a:ext cx="146050" cy="24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dirty="0">
                <a:latin typeface="Times New Roman" panose="02020603050405020304" pitchFamily="18" charset="0"/>
              </a:rPr>
              <a:t>N</a:t>
            </a:r>
          </a:p>
        </p:txBody>
      </p:sp>
      <p:sp>
        <p:nvSpPr>
          <p:cNvPr id="22" name="Line 51">
            <a:extLst>
              <a:ext uri="{FF2B5EF4-FFF2-40B4-BE49-F238E27FC236}">
                <a16:creationId xmlns:a16="http://schemas.microsoft.com/office/drawing/2014/main" id="{5D8567D0-A3BD-4DB0-BDFC-8460B2143ECE}"/>
              </a:ext>
            </a:extLst>
          </p:cNvPr>
          <p:cNvSpPr>
            <a:spLocks noChangeShapeType="1"/>
          </p:cNvSpPr>
          <p:nvPr/>
        </p:nvSpPr>
        <p:spPr bwMode="auto">
          <a:xfrm>
            <a:off x="4267200" y="633920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23" name="Line 52">
            <a:extLst>
              <a:ext uri="{FF2B5EF4-FFF2-40B4-BE49-F238E27FC236}">
                <a16:creationId xmlns:a16="http://schemas.microsoft.com/office/drawing/2014/main" id="{84CE957C-E3F5-4439-9AED-F0B22B329430}"/>
              </a:ext>
            </a:extLst>
          </p:cNvPr>
          <p:cNvSpPr>
            <a:spLocks noChangeShapeType="1"/>
          </p:cNvSpPr>
          <p:nvPr/>
        </p:nvSpPr>
        <p:spPr bwMode="auto">
          <a:xfrm flipH="1">
            <a:off x="1981200" y="6720205"/>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4" name="Line 53">
            <a:extLst>
              <a:ext uri="{FF2B5EF4-FFF2-40B4-BE49-F238E27FC236}">
                <a16:creationId xmlns:a16="http://schemas.microsoft.com/office/drawing/2014/main" id="{D931605B-EAFB-4453-888C-096E60D3C383}"/>
              </a:ext>
            </a:extLst>
          </p:cNvPr>
          <p:cNvSpPr>
            <a:spLocks noChangeShapeType="1"/>
          </p:cNvSpPr>
          <p:nvPr/>
        </p:nvSpPr>
        <p:spPr bwMode="auto">
          <a:xfrm flipH="1" flipV="1">
            <a:off x="1981200" y="3027680"/>
            <a:ext cx="0" cy="369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5" name="Line 54">
            <a:extLst>
              <a:ext uri="{FF2B5EF4-FFF2-40B4-BE49-F238E27FC236}">
                <a16:creationId xmlns:a16="http://schemas.microsoft.com/office/drawing/2014/main" id="{BEEDE628-0F1E-45D3-943E-B5545C00EFC7}"/>
              </a:ext>
            </a:extLst>
          </p:cNvPr>
          <p:cNvSpPr>
            <a:spLocks noChangeShapeType="1"/>
          </p:cNvSpPr>
          <p:nvPr/>
        </p:nvSpPr>
        <p:spPr bwMode="auto">
          <a:xfrm>
            <a:off x="1981200" y="302768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6" name="AutoShape 55">
            <a:extLst>
              <a:ext uri="{FF2B5EF4-FFF2-40B4-BE49-F238E27FC236}">
                <a16:creationId xmlns:a16="http://schemas.microsoft.com/office/drawing/2014/main" id="{BAD5E10B-5486-4276-9361-C9A8063C2036}"/>
              </a:ext>
            </a:extLst>
          </p:cNvPr>
          <p:cNvSpPr>
            <a:spLocks noChangeArrowheads="1"/>
          </p:cNvSpPr>
          <p:nvPr/>
        </p:nvSpPr>
        <p:spPr bwMode="auto">
          <a:xfrm>
            <a:off x="3048000" y="2054543"/>
            <a:ext cx="2438400" cy="498475"/>
          </a:xfrm>
          <a:prstGeom prst="flowChartProcess">
            <a:avLst/>
          </a:prstGeom>
          <a:solidFill>
            <a:schemeClr val="accent1"/>
          </a:solidFill>
          <a:ln w="9525">
            <a:solidFill>
              <a:schemeClr val="tx1"/>
            </a:solidFill>
            <a:miter lim="800000"/>
            <a:headEnd/>
            <a:tailEnd/>
          </a:ln>
        </p:spPr>
        <p:txBody>
          <a:bodyPr lIns="0" tIns="0" rIns="0" bIns="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b="1">
                <a:latin typeface="Times New Roman" panose="02020603050405020304" pitchFamily="18" charset="0"/>
              </a:rPr>
              <a:t>将初始节点加入</a:t>
            </a:r>
            <a:r>
              <a:rPr kumimoji="1" lang="en-US" altLang="zh-CN" sz="1600" b="1">
                <a:latin typeface="Times New Roman" panose="02020603050405020304" pitchFamily="18" charset="0"/>
              </a:rPr>
              <a:t>Open</a:t>
            </a:r>
            <a:r>
              <a:rPr kumimoji="1" lang="zh-CN" altLang="en-US" sz="1600" b="1">
                <a:latin typeface="Times New Roman" panose="02020603050405020304" pitchFamily="18" charset="0"/>
              </a:rPr>
              <a:t>表</a:t>
            </a:r>
          </a:p>
          <a:p>
            <a:pPr algn="ctr" eaLnBrk="1" hangingPunct="1">
              <a:spcBef>
                <a:spcPct val="0"/>
              </a:spcBef>
              <a:buFontTx/>
              <a:buNone/>
            </a:pPr>
            <a:r>
              <a:rPr kumimoji="1" lang="en-US" altLang="zh-CN" sz="1600" b="1">
                <a:latin typeface="Times New Roman" panose="02020603050405020304" pitchFamily="18" charset="0"/>
              </a:rPr>
              <a:t>Closed</a:t>
            </a:r>
            <a:r>
              <a:rPr kumimoji="1" lang="zh-CN" altLang="en-US" sz="1600" b="1">
                <a:latin typeface="Times New Roman" panose="02020603050405020304" pitchFamily="18" charset="0"/>
              </a:rPr>
              <a:t>表置空</a:t>
            </a:r>
          </a:p>
        </p:txBody>
      </p:sp>
      <p:sp>
        <p:nvSpPr>
          <p:cNvPr id="27" name="Line 56">
            <a:extLst>
              <a:ext uri="{FF2B5EF4-FFF2-40B4-BE49-F238E27FC236}">
                <a16:creationId xmlns:a16="http://schemas.microsoft.com/office/drawing/2014/main" id="{95427A20-CBAA-4EB9-A4D5-1DBC5EC19508}"/>
              </a:ext>
            </a:extLst>
          </p:cNvPr>
          <p:cNvSpPr>
            <a:spLocks noChangeShapeType="1"/>
          </p:cNvSpPr>
          <p:nvPr/>
        </p:nvSpPr>
        <p:spPr bwMode="auto">
          <a:xfrm>
            <a:off x="4267200" y="249428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Tree>
    <p:extLst>
      <p:ext uri="{BB962C8B-B14F-4D97-AF65-F5344CB8AC3E}">
        <p14:creationId xmlns:p14="http://schemas.microsoft.com/office/powerpoint/2010/main" val="360676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16EE4-3F03-4DC8-95AE-B80D74E65E84}"/>
              </a:ext>
            </a:extLst>
          </p:cNvPr>
          <p:cNvSpPr>
            <a:spLocks noGrp="1"/>
          </p:cNvSpPr>
          <p:nvPr>
            <p:ph type="title"/>
          </p:nvPr>
        </p:nvSpPr>
        <p:spPr/>
        <p:txBody>
          <a:bodyPr/>
          <a:lstStyle/>
          <a:p>
            <a:r>
              <a:rPr lang="en-US" altLang="zh-CN" dirty="0"/>
              <a:t>3.2. </a:t>
            </a:r>
            <a:r>
              <a:rPr lang="zh-CN" altLang="en-US" dirty="0"/>
              <a:t>图搜索策略（</a:t>
            </a:r>
            <a:r>
              <a:rPr lang="en-US" altLang="zh-CN" dirty="0"/>
              <a:t>8</a:t>
            </a:r>
            <a:r>
              <a:rPr lang="zh-CN" altLang="en-US" dirty="0"/>
              <a:t>）</a:t>
            </a:r>
          </a:p>
        </p:txBody>
      </p:sp>
      <p:sp>
        <p:nvSpPr>
          <p:cNvPr id="3" name="内容占位符 2">
            <a:extLst>
              <a:ext uri="{FF2B5EF4-FFF2-40B4-BE49-F238E27FC236}">
                <a16:creationId xmlns:a16="http://schemas.microsoft.com/office/drawing/2014/main" id="{F853DA4C-8A68-4A81-BB8C-4F5C7BE54477}"/>
              </a:ext>
            </a:extLst>
          </p:cNvPr>
          <p:cNvSpPr>
            <a:spLocks noGrp="1"/>
          </p:cNvSpPr>
          <p:nvPr>
            <p:ph idx="1"/>
          </p:nvPr>
        </p:nvSpPr>
        <p:spPr/>
        <p:txBody>
          <a:bodyPr/>
          <a:lstStyle/>
          <a:p>
            <a:pPr>
              <a:buFont typeface="Wingdings" panose="05000000000000000000" pitchFamily="2" charset="2"/>
              <a:buChar char="u"/>
            </a:pPr>
            <a:r>
              <a:rPr lang="zh-CN" altLang="en-US" dirty="0"/>
              <a:t>各种搜索策略的主要区别</a:t>
            </a:r>
          </a:p>
          <a:p>
            <a:r>
              <a:rPr lang="zh-CN" altLang="en-US" dirty="0"/>
              <a:t>    第（</a:t>
            </a:r>
            <a:r>
              <a:rPr lang="en-US" altLang="zh-CN" dirty="0"/>
              <a:t>8</a:t>
            </a:r>
            <a:r>
              <a:rPr lang="zh-CN" altLang="en-US" dirty="0"/>
              <a:t>）步对</a:t>
            </a:r>
            <a:r>
              <a:rPr lang="en-US" altLang="zh-CN" dirty="0"/>
              <a:t>OPEN</a:t>
            </a:r>
            <a:r>
              <a:rPr lang="zh-CN" altLang="en-US" dirty="0"/>
              <a:t>表中的节点排序的算法不同。在（</a:t>
            </a:r>
            <a:r>
              <a:rPr lang="en-US" altLang="zh-CN" dirty="0"/>
              <a:t>8</a:t>
            </a:r>
            <a:r>
              <a:rPr lang="zh-CN" altLang="en-US" dirty="0"/>
              <a:t>）中对</a:t>
            </a:r>
            <a:r>
              <a:rPr lang="en-US" altLang="zh-CN" dirty="0"/>
              <a:t>OPEN</a:t>
            </a:r>
            <a:r>
              <a:rPr lang="zh-CN" altLang="en-US" dirty="0"/>
              <a:t>表中的节点排序时，主要希望从未扩展的节点中选出一个最有希望的节点作为第（</a:t>
            </a:r>
            <a:r>
              <a:rPr lang="en-US" altLang="zh-CN" dirty="0"/>
              <a:t>4</a:t>
            </a:r>
            <a:r>
              <a:rPr lang="zh-CN" altLang="en-US" dirty="0"/>
              <a:t>）步扩展来用。若这时的排序是</a:t>
            </a:r>
            <a:r>
              <a:rPr lang="zh-CN" altLang="en-US" dirty="0">
                <a:solidFill>
                  <a:srgbClr val="FF0000"/>
                </a:solidFill>
              </a:rPr>
              <a:t>任意的</a:t>
            </a:r>
            <a:r>
              <a:rPr lang="zh-CN" altLang="en-US" dirty="0"/>
              <a:t>或者</a:t>
            </a:r>
            <a:r>
              <a:rPr lang="zh-CN" altLang="en-US" dirty="0">
                <a:solidFill>
                  <a:srgbClr val="FF0000"/>
                </a:solidFill>
              </a:rPr>
              <a:t>盲目的</a:t>
            </a:r>
            <a:r>
              <a:rPr lang="zh-CN" altLang="en-US" dirty="0"/>
              <a:t>，则搜索即为盲目搜索，按照某种启发信息或准则进行排序，则其就是启发式搜索。</a:t>
            </a:r>
          </a:p>
          <a:p>
            <a:r>
              <a:rPr lang="zh-CN" altLang="en-US" dirty="0"/>
              <a:t>    在搜索过程中，生成一个图</a:t>
            </a:r>
            <a:r>
              <a:rPr lang="en-US" altLang="zh-CN" dirty="0"/>
              <a:t>G</a:t>
            </a:r>
            <a:r>
              <a:rPr lang="zh-CN" altLang="en-US" dirty="0"/>
              <a:t>，它是问题状态空间图的一部分，称为搜索图。</a:t>
            </a:r>
          </a:p>
          <a:p>
            <a:endParaRPr lang="zh-CN" altLang="en-US" dirty="0"/>
          </a:p>
        </p:txBody>
      </p:sp>
      <p:sp>
        <p:nvSpPr>
          <p:cNvPr id="4" name="灯片编号占位符 3">
            <a:extLst>
              <a:ext uri="{FF2B5EF4-FFF2-40B4-BE49-F238E27FC236}">
                <a16:creationId xmlns:a16="http://schemas.microsoft.com/office/drawing/2014/main" id="{F1DB6CD5-70DC-4299-B25B-E971FF2E7FB5}"/>
              </a:ext>
            </a:extLst>
          </p:cNvPr>
          <p:cNvSpPr>
            <a:spLocks noGrp="1"/>
          </p:cNvSpPr>
          <p:nvPr>
            <p:ph type="sldNum" sz="quarter" idx="12"/>
          </p:nvPr>
        </p:nvSpPr>
        <p:spPr/>
        <p:txBody>
          <a:bodyPr/>
          <a:lstStyle/>
          <a:p>
            <a:fld id="{F5ECBF24-AD54-4E1A-AEB0-F65595FB36B2}" type="slidenum">
              <a:rPr lang="zh-CN" altLang="en-US" smtClean="0"/>
              <a:t>19</a:t>
            </a:fld>
            <a:endParaRPr lang="zh-CN" altLang="en-US" dirty="0"/>
          </a:p>
        </p:txBody>
      </p:sp>
    </p:spTree>
    <p:extLst>
      <p:ext uri="{BB962C8B-B14F-4D97-AF65-F5344CB8AC3E}">
        <p14:creationId xmlns:p14="http://schemas.microsoft.com/office/powerpoint/2010/main" val="162147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华文新魏" panose="02010800040101010101" pitchFamily="2" charset="-122"/>
              </a:rPr>
              <a:t>搜索推理技术</a:t>
            </a:r>
            <a:endParaRPr lang="zh-CN" altLang="en-US" dirty="0"/>
          </a:p>
        </p:txBody>
      </p:sp>
      <p:sp>
        <p:nvSpPr>
          <p:cNvPr id="3" name="内容占位符 2"/>
          <p:cNvSpPr>
            <a:spLocks noGrp="1"/>
          </p:cNvSpPr>
          <p:nvPr>
            <p:ph idx="1"/>
          </p:nvPr>
        </p:nvSpPr>
        <p:spPr/>
        <p:txBody>
          <a:bodyPr/>
          <a:lstStyle/>
          <a:p>
            <a:pPr>
              <a:spcBef>
                <a:spcPct val="10000"/>
              </a:spcBef>
              <a:buNone/>
            </a:pPr>
            <a:r>
              <a:rPr lang="en-US" altLang="zh-CN" dirty="0"/>
              <a:t>1. </a:t>
            </a:r>
            <a:r>
              <a:rPr lang="zh-CN" altLang="en-US" dirty="0"/>
              <a:t>搜索的概念和种类</a:t>
            </a:r>
            <a:endParaRPr lang="en-US" altLang="zh-CN" dirty="0"/>
          </a:p>
          <a:p>
            <a:pPr>
              <a:spcBef>
                <a:spcPct val="10000"/>
              </a:spcBef>
              <a:buNone/>
            </a:pPr>
            <a:endParaRPr lang="zh-CN" altLang="en-US" dirty="0"/>
          </a:p>
          <a:p>
            <a:pPr>
              <a:spcBef>
                <a:spcPct val="10000"/>
              </a:spcBef>
              <a:buNone/>
            </a:pPr>
            <a:r>
              <a:rPr lang="en-US" altLang="zh-CN" dirty="0"/>
              <a:t>2. </a:t>
            </a:r>
            <a:r>
              <a:rPr lang="zh-CN" altLang="en-US" dirty="0"/>
              <a:t>图搜索策略</a:t>
            </a:r>
          </a:p>
          <a:p>
            <a:pPr>
              <a:spcBef>
                <a:spcPct val="10000"/>
              </a:spcBef>
              <a:buNone/>
            </a:pPr>
            <a:endParaRPr lang="en-US" altLang="zh-CN" dirty="0"/>
          </a:p>
          <a:p>
            <a:pPr>
              <a:spcBef>
                <a:spcPct val="10000"/>
              </a:spcBef>
              <a:buNone/>
            </a:pPr>
            <a:r>
              <a:rPr lang="en-US" altLang="zh-CN" dirty="0"/>
              <a:t>3. </a:t>
            </a:r>
            <a:r>
              <a:rPr lang="zh-CN" altLang="en-US" dirty="0"/>
              <a:t>盲目搜索</a:t>
            </a:r>
          </a:p>
          <a:p>
            <a:pPr>
              <a:spcBef>
                <a:spcPct val="10000"/>
              </a:spcBef>
              <a:buNone/>
            </a:pPr>
            <a:endParaRPr lang="en-US" altLang="zh-CN" dirty="0"/>
          </a:p>
          <a:p>
            <a:pPr>
              <a:spcBef>
                <a:spcPct val="10000"/>
              </a:spcBef>
              <a:buNone/>
            </a:pPr>
            <a:r>
              <a:rPr lang="en-US" altLang="zh-CN" dirty="0"/>
              <a:t>4. </a:t>
            </a:r>
            <a:r>
              <a:rPr lang="zh-CN" altLang="en-US" dirty="0"/>
              <a:t>启发式搜索</a:t>
            </a:r>
          </a:p>
          <a:p>
            <a:pPr marL="0" indent="0">
              <a:buNone/>
            </a:pPr>
            <a:endParaRPr lang="zh-CN" altLang="en-US" dirty="0"/>
          </a:p>
        </p:txBody>
      </p:sp>
      <p:sp>
        <p:nvSpPr>
          <p:cNvPr id="4" name="灯片编号占位符 3"/>
          <p:cNvSpPr>
            <a:spLocks noGrp="1"/>
          </p:cNvSpPr>
          <p:nvPr>
            <p:ph type="sldNum" sz="quarter" idx="12"/>
          </p:nvPr>
        </p:nvSpPr>
        <p:spPr/>
        <p:txBody>
          <a:bodyPr/>
          <a:lstStyle/>
          <a:p>
            <a:fld id="{F5ECBF24-AD54-4E1A-AEB0-F65595FB36B2}" type="slidenum">
              <a:rPr lang="zh-CN" altLang="en-US" smtClean="0"/>
              <a:t>2</a:t>
            </a:fld>
            <a:endParaRPr lang="zh-CN" altLang="en-US"/>
          </a:p>
        </p:txBody>
      </p:sp>
    </p:spTree>
    <p:extLst>
      <p:ext uri="{BB962C8B-B14F-4D97-AF65-F5344CB8AC3E}">
        <p14:creationId xmlns:p14="http://schemas.microsoft.com/office/powerpoint/2010/main" val="462126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8B563-0883-4535-B57E-6B65286159AB}"/>
              </a:ext>
            </a:extLst>
          </p:cNvPr>
          <p:cNvSpPr>
            <a:spLocks noGrp="1"/>
          </p:cNvSpPr>
          <p:nvPr>
            <p:ph type="title"/>
          </p:nvPr>
        </p:nvSpPr>
        <p:spPr/>
        <p:txBody>
          <a:bodyPr/>
          <a:lstStyle/>
          <a:p>
            <a:r>
              <a:rPr lang="en-US" altLang="zh-CN" dirty="0"/>
              <a:t>3.3 </a:t>
            </a:r>
            <a:r>
              <a:rPr lang="zh-CN" altLang="en-US" dirty="0"/>
              <a:t>盲目搜索</a:t>
            </a:r>
          </a:p>
        </p:txBody>
      </p:sp>
      <p:sp>
        <p:nvSpPr>
          <p:cNvPr id="3" name="文本占位符 2">
            <a:extLst>
              <a:ext uri="{FF2B5EF4-FFF2-40B4-BE49-F238E27FC236}">
                <a16:creationId xmlns:a16="http://schemas.microsoft.com/office/drawing/2014/main" id="{4AB897D4-2BF2-453D-8F0E-A530EA9129E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2C81A97-2541-4B41-B287-01DAF723697D}"/>
              </a:ext>
            </a:extLst>
          </p:cNvPr>
          <p:cNvSpPr>
            <a:spLocks noGrp="1"/>
          </p:cNvSpPr>
          <p:nvPr>
            <p:ph type="sldNum" sz="quarter" idx="12"/>
          </p:nvPr>
        </p:nvSpPr>
        <p:spPr/>
        <p:txBody>
          <a:bodyPr/>
          <a:lstStyle/>
          <a:p>
            <a:fld id="{F5ECBF24-AD54-4E1A-AEB0-F65595FB36B2}" type="slidenum">
              <a:rPr lang="zh-CN" altLang="en-US" smtClean="0"/>
              <a:t>20</a:t>
            </a:fld>
            <a:endParaRPr lang="zh-CN" altLang="en-US"/>
          </a:p>
        </p:txBody>
      </p:sp>
    </p:spTree>
    <p:extLst>
      <p:ext uri="{BB962C8B-B14F-4D97-AF65-F5344CB8AC3E}">
        <p14:creationId xmlns:p14="http://schemas.microsoft.com/office/powerpoint/2010/main" val="73228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0340C-4DF2-4218-BAEF-C41ABED7E675}"/>
              </a:ext>
            </a:extLst>
          </p:cNvPr>
          <p:cNvSpPr>
            <a:spLocks noGrp="1"/>
          </p:cNvSpPr>
          <p:nvPr>
            <p:ph type="title"/>
          </p:nvPr>
        </p:nvSpPr>
        <p:spPr/>
        <p:txBody>
          <a:bodyPr>
            <a:normAutofit/>
          </a:bodyPr>
          <a:lstStyle/>
          <a:p>
            <a:r>
              <a:rPr lang="en-US" altLang="zh-CN" dirty="0"/>
              <a:t>3.3 </a:t>
            </a:r>
            <a:r>
              <a:rPr lang="zh-CN" altLang="en-US" dirty="0"/>
              <a:t>盲目搜索（</a:t>
            </a:r>
            <a:r>
              <a:rPr lang="en-US" altLang="zh-CN" dirty="0"/>
              <a:t>1</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44AADAB4-71B0-45F3-A67E-5691B2786985}"/>
              </a:ext>
            </a:extLst>
          </p:cNvPr>
          <p:cNvSpPr>
            <a:spLocks noGrp="1"/>
          </p:cNvSpPr>
          <p:nvPr>
            <p:ph idx="1"/>
          </p:nvPr>
        </p:nvSpPr>
        <p:spPr/>
        <p:txBody>
          <a:bodyPr/>
          <a:lstStyle/>
          <a:p>
            <a:pPr>
              <a:buFont typeface="Wingdings" panose="05000000000000000000" pitchFamily="2" charset="2"/>
              <a:buChar char="u"/>
            </a:pPr>
            <a:r>
              <a:rPr lang="zh-CN" altLang="en-US" dirty="0"/>
              <a:t>无信息搜索或盲目搜索</a:t>
            </a:r>
          </a:p>
          <a:p>
            <a:r>
              <a:rPr lang="zh-CN" altLang="en-US" dirty="0"/>
              <a:t>  无需重新安排</a:t>
            </a:r>
            <a:r>
              <a:rPr lang="en-US" altLang="zh-CN" dirty="0"/>
              <a:t>OPEN</a:t>
            </a:r>
            <a:r>
              <a:rPr lang="zh-CN" altLang="en-US" dirty="0"/>
              <a:t>表的搜索。</a:t>
            </a:r>
          </a:p>
          <a:p>
            <a:r>
              <a:rPr lang="zh-CN" altLang="en-US" dirty="0"/>
              <a:t>  （</a:t>
            </a:r>
            <a:r>
              <a:rPr lang="en-US" altLang="zh-CN" dirty="0"/>
              <a:t>1</a:t>
            </a:r>
            <a:r>
              <a:rPr lang="zh-CN" altLang="en-US" dirty="0"/>
              <a:t>）宽度优先搜索</a:t>
            </a:r>
            <a:r>
              <a:rPr lang="en-US" altLang="zh-CN" dirty="0"/>
              <a:t>(breadth-first search)</a:t>
            </a:r>
            <a:r>
              <a:rPr lang="zh-CN" altLang="en-US" dirty="0"/>
              <a:t>；</a:t>
            </a:r>
          </a:p>
          <a:p>
            <a:r>
              <a:rPr lang="zh-CN" altLang="en-US" dirty="0"/>
              <a:t>  （</a:t>
            </a:r>
            <a:r>
              <a:rPr lang="en-US" altLang="zh-CN" dirty="0"/>
              <a:t>2</a:t>
            </a:r>
            <a:r>
              <a:rPr lang="zh-CN" altLang="en-US" dirty="0"/>
              <a:t>）深度优先搜索</a:t>
            </a:r>
            <a:r>
              <a:rPr lang="en-US" altLang="zh-CN" dirty="0"/>
              <a:t>(depth-first search) </a:t>
            </a:r>
            <a:r>
              <a:rPr lang="zh-CN" altLang="en-US" dirty="0"/>
              <a:t>；</a:t>
            </a:r>
          </a:p>
          <a:p>
            <a:r>
              <a:rPr lang="zh-CN" altLang="en-US" dirty="0"/>
              <a:t>  （</a:t>
            </a:r>
            <a:r>
              <a:rPr lang="en-US" altLang="zh-CN" dirty="0"/>
              <a:t>3</a:t>
            </a:r>
            <a:r>
              <a:rPr lang="zh-CN" altLang="en-US" dirty="0"/>
              <a:t>）等代价搜索</a:t>
            </a:r>
            <a:r>
              <a:rPr lang="en-US" altLang="zh-CN" dirty="0"/>
              <a:t>(equal-cost search)</a:t>
            </a:r>
            <a:r>
              <a:rPr lang="zh-CN" altLang="en-US" dirty="0"/>
              <a:t>。</a:t>
            </a:r>
          </a:p>
          <a:p>
            <a:endParaRPr lang="zh-CN" altLang="en-US" dirty="0"/>
          </a:p>
        </p:txBody>
      </p:sp>
      <p:sp>
        <p:nvSpPr>
          <p:cNvPr id="4" name="灯片编号占位符 3">
            <a:extLst>
              <a:ext uri="{FF2B5EF4-FFF2-40B4-BE49-F238E27FC236}">
                <a16:creationId xmlns:a16="http://schemas.microsoft.com/office/drawing/2014/main" id="{4ED48840-0CE6-44AD-AD31-68E81DDEAF8F}"/>
              </a:ext>
            </a:extLst>
          </p:cNvPr>
          <p:cNvSpPr>
            <a:spLocks noGrp="1"/>
          </p:cNvSpPr>
          <p:nvPr>
            <p:ph type="sldNum" sz="quarter" idx="12"/>
          </p:nvPr>
        </p:nvSpPr>
        <p:spPr/>
        <p:txBody>
          <a:bodyPr/>
          <a:lstStyle/>
          <a:p>
            <a:fld id="{F5ECBF24-AD54-4E1A-AEB0-F65595FB36B2}" type="slidenum">
              <a:rPr lang="zh-CN" altLang="en-US" smtClean="0"/>
              <a:t>21</a:t>
            </a:fld>
            <a:endParaRPr lang="zh-CN" altLang="en-US" dirty="0"/>
          </a:p>
        </p:txBody>
      </p:sp>
      <p:sp>
        <p:nvSpPr>
          <p:cNvPr id="5" name="文本框 4">
            <a:extLst>
              <a:ext uri="{FF2B5EF4-FFF2-40B4-BE49-F238E27FC236}">
                <a16:creationId xmlns:a16="http://schemas.microsoft.com/office/drawing/2014/main" id="{138F5DF5-B3CB-442D-B59D-D758BCBE3490}"/>
              </a:ext>
            </a:extLst>
          </p:cNvPr>
          <p:cNvSpPr txBox="1"/>
          <p:nvPr/>
        </p:nvSpPr>
        <p:spPr>
          <a:xfrm>
            <a:off x="985520" y="5466080"/>
            <a:ext cx="2262158" cy="369332"/>
          </a:xfrm>
          <a:prstGeom prst="rect">
            <a:avLst/>
          </a:prstGeom>
          <a:noFill/>
        </p:spPr>
        <p:txBody>
          <a:bodyPr wrap="none" rtlCol="0">
            <a:spAutoFit/>
          </a:bodyPr>
          <a:lstStyle/>
          <a:p>
            <a:r>
              <a:rPr lang="zh-CN" altLang="en-US" dirty="0">
                <a:solidFill>
                  <a:srgbClr val="FF0000"/>
                </a:solidFill>
              </a:rPr>
              <a:t>现场举例，并求解！</a:t>
            </a:r>
          </a:p>
        </p:txBody>
      </p:sp>
    </p:spTree>
    <p:extLst>
      <p:ext uri="{BB962C8B-B14F-4D97-AF65-F5344CB8AC3E}">
        <p14:creationId xmlns:p14="http://schemas.microsoft.com/office/powerpoint/2010/main" val="205089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950E0-D1A2-48D9-BF8D-FCBA1AFD908C}"/>
              </a:ext>
            </a:extLst>
          </p:cNvPr>
          <p:cNvSpPr>
            <a:spLocks noGrp="1"/>
          </p:cNvSpPr>
          <p:nvPr>
            <p:ph type="title"/>
          </p:nvPr>
        </p:nvSpPr>
        <p:spPr/>
        <p:txBody>
          <a:bodyPr/>
          <a:lstStyle/>
          <a:p>
            <a:r>
              <a:rPr lang="en-US" altLang="zh-CN" dirty="0"/>
              <a:t>3.3 </a:t>
            </a:r>
            <a:r>
              <a:rPr lang="zh-CN" altLang="en-US" dirty="0"/>
              <a:t>盲目搜索（</a:t>
            </a:r>
            <a:r>
              <a:rPr lang="en-US" altLang="zh-CN" dirty="0"/>
              <a:t>2</a:t>
            </a:r>
            <a:r>
              <a:rPr lang="zh-CN" altLang="en-US" dirty="0"/>
              <a:t>）</a:t>
            </a:r>
          </a:p>
        </p:txBody>
      </p:sp>
      <p:sp>
        <p:nvSpPr>
          <p:cNvPr id="3" name="内容占位符 2">
            <a:extLst>
              <a:ext uri="{FF2B5EF4-FFF2-40B4-BE49-F238E27FC236}">
                <a16:creationId xmlns:a16="http://schemas.microsoft.com/office/drawing/2014/main" id="{8FE1705F-2C25-467C-83F8-B1F3ED1D07E5}"/>
              </a:ext>
            </a:extLst>
          </p:cNvPr>
          <p:cNvSpPr>
            <a:spLocks noGrp="1"/>
          </p:cNvSpPr>
          <p:nvPr>
            <p:ph idx="1"/>
          </p:nvPr>
        </p:nvSpPr>
        <p:spPr>
          <a:xfrm>
            <a:off x="628650" y="1825625"/>
            <a:ext cx="7886700" cy="1603375"/>
          </a:xfrm>
        </p:spPr>
        <p:txBody>
          <a:bodyPr/>
          <a:lstStyle/>
          <a:p>
            <a:pPr>
              <a:buFont typeface="Wingdings" panose="05000000000000000000" pitchFamily="2" charset="2"/>
              <a:buChar char="u"/>
            </a:pPr>
            <a:r>
              <a:rPr lang="zh-CN" altLang="en-US" dirty="0"/>
              <a:t>宽度优先搜索</a:t>
            </a:r>
          </a:p>
          <a:p>
            <a:r>
              <a:rPr lang="zh-CN" altLang="en-US" dirty="0"/>
              <a:t>如果搜索是以接近起始节点的程度来依次扩展节点。</a:t>
            </a:r>
          </a:p>
          <a:p>
            <a:endParaRPr lang="zh-CN" altLang="en-US" dirty="0"/>
          </a:p>
        </p:txBody>
      </p:sp>
      <p:sp>
        <p:nvSpPr>
          <p:cNvPr id="4" name="灯片编号占位符 3">
            <a:extLst>
              <a:ext uri="{FF2B5EF4-FFF2-40B4-BE49-F238E27FC236}">
                <a16:creationId xmlns:a16="http://schemas.microsoft.com/office/drawing/2014/main" id="{1BFF5F39-3BF1-4C46-A6E2-75C28D88131A}"/>
              </a:ext>
            </a:extLst>
          </p:cNvPr>
          <p:cNvSpPr>
            <a:spLocks noGrp="1"/>
          </p:cNvSpPr>
          <p:nvPr>
            <p:ph type="sldNum" sz="quarter" idx="12"/>
          </p:nvPr>
        </p:nvSpPr>
        <p:spPr/>
        <p:txBody>
          <a:bodyPr/>
          <a:lstStyle/>
          <a:p>
            <a:fld id="{F5ECBF24-AD54-4E1A-AEB0-F65595FB36B2}" type="slidenum">
              <a:rPr lang="zh-CN" altLang="en-US" smtClean="0"/>
              <a:t>22</a:t>
            </a:fld>
            <a:endParaRPr lang="zh-CN" altLang="en-US" dirty="0"/>
          </a:p>
        </p:txBody>
      </p:sp>
      <p:grpSp>
        <p:nvGrpSpPr>
          <p:cNvPr id="5" name="Group 27">
            <a:extLst>
              <a:ext uri="{FF2B5EF4-FFF2-40B4-BE49-F238E27FC236}">
                <a16:creationId xmlns:a16="http://schemas.microsoft.com/office/drawing/2014/main" id="{FBD47CB3-0B20-4E57-9B76-B16253C293EC}"/>
              </a:ext>
            </a:extLst>
          </p:cNvPr>
          <p:cNvGrpSpPr>
            <a:grpSpLocks/>
          </p:cNvGrpSpPr>
          <p:nvPr/>
        </p:nvGrpSpPr>
        <p:grpSpPr bwMode="auto">
          <a:xfrm>
            <a:off x="1066800" y="3048000"/>
            <a:ext cx="2971800" cy="3200400"/>
            <a:chOff x="1488" y="1920"/>
            <a:chExt cx="1872" cy="2016"/>
          </a:xfrm>
        </p:grpSpPr>
        <p:sp>
          <p:nvSpPr>
            <p:cNvPr id="6" name="Oval 6">
              <a:extLst>
                <a:ext uri="{FF2B5EF4-FFF2-40B4-BE49-F238E27FC236}">
                  <a16:creationId xmlns:a16="http://schemas.microsoft.com/office/drawing/2014/main" id="{FFB9E970-3A52-4EFC-8E62-6E8FC21CB3EF}"/>
                </a:ext>
              </a:extLst>
            </p:cNvPr>
            <p:cNvSpPr>
              <a:spLocks noChangeArrowheads="1"/>
            </p:cNvSpPr>
            <p:nvPr/>
          </p:nvSpPr>
          <p:spPr bwMode="auto">
            <a:xfrm>
              <a:off x="2400" y="1920"/>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t>S</a:t>
              </a:r>
            </a:p>
          </p:txBody>
        </p:sp>
        <p:sp>
          <p:nvSpPr>
            <p:cNvPr id="7" name="Oval 8">
              <a:extLst>
                <a:ext uri="{FF2B5EF4-FFF2-40B4-BE49-F238E27FC236}">
                  <a16:creationId xmlns:a16="http://schemas.microsoft.com/office/drawing/2014/main" id="{04346438-91F5-4322-B16C-1EBF591F0CB3}"/>
                </a:ext>
              </a:extLst>
            </p:cNvPr>
            <p:cNvSpPr>
              <a:spLocks noChangeArrowheads="1"/>
            </p:cNvSpPr>
            <p:nvPr/>
          </p:nvSpPr>
          <p:spPr bwMode="auto">
            <a:xfrm>
              <a:off x="3072" y="2448"/>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O</a:t>
              </a:r>
            </a:p>
          </p:txBody>
        </p:sp>
        <p:sp>
          <p:nvSpPr>
            <p:cNvPr id="8" name="Oval 9">
              <a:extLst>
                <a:ext uri="{FF2B5EF4-FFF2-40B4-BE49-F238E27FC236}">
                  <a16:creationId xmlns:a16="http://schemas.microsoft.com/office/drawing/2014/main" id="{4E085F8E-AEFE-4D20-97EB-E496D9BF34A4}"/>
                </a:ext>
              </a:extLst>
            </p:cNvPr>
            <p:cNvSpPr>
              <a:spLocks noChangeArrowheads="1"/>
            </p:cNvSpPr>
            <p:nvPr/>
          </p:nvSpPr>
          <p:spPr bwMode="auto">
            <a:xfrm>
              <a:off x="1872" y="2448"/>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L</a:t>
              </a:r>
            </a:p>
          </p:txBody>
        </p:sp>
        <p:sp>
          <p:nvSpPr>
            <p:cNvPr id="9" name="Oval 10">
              <a:extLst>
                <a:ext uri="{FF2B5EF4-FFF2-40B4-BE49-F238E27FC236}">
                  <a16:creationId xmlns:a16="http://schemas.microsoft.com/office/drawing/2014/main" id="{898CCEDA-9481-4407-85AD-B2D27CBD354B}"/>
                </a:ext>
              </a:extLst>
            </p:cNvPr>
            <p:cNvSpPr>
              <a:spLocks noChangeArrowheads="1"/>
            </p:cNvSpPr>
            <p:nvPr/>
          </p:nvSpPr>
          <p:spPr bwMode="auto">
            <a:xfrm>
              <a:off x="1488" y="3024"/>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M</a:t>
              </a:r>
            </a:p>
          </p:txBody>
        </p:sp>
        <p:sp>
          <p:nvSpPr>
            <p:cNvPr id="10" name="Oval 11">
              <a:extLst>
                <a:ext uri="{FF2B5EF4-FFF2-40B4-BE49-F238E27FC236}">
                  <a16:creationId xmlns:a16="http://schemas.microsoft.com/office/drawing/2014/main" id="{45F94BA2-AE95-4373-99C5-9CC4262EB92F}"/>
                </a:ext>
              </a:extLst>
            </p:cNvPr>
            <p:cNvSpPr>
              <a:spLocks noChangeArrowheads="1"/>
            </p:cNvSpPr>
            <p:nvPr/>
          </p:nvSpPr>
          <p:spPr bwMode="auto">
            <a:xfrm>
              <a:off x="2304" y="3024"/>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Q</a:t>
              </a:r>
            </a:p>
          </p:txBody>
        </p:sp>
        <p:sp>
          <p:nvSpPr>
            <p:cNvPr id="11" name="Oval 12">
              <a:extLst>
                <a:ext uri="{FF2B5EF4-FFF2-40B4-BE49-F238E27FC236}">
                  <a16:creationId xmlns:a16="http://schemas.microsoft.com/office/drawing/2014/main" id="{1EF1E22E-01F4-45E5-895B-D6382060D9B1}"/>
                </a:ext>
              </a:extLst>
            </p:cNvPr>
            <p:cNvSpPr>
              <a:spLocks noChangeArrowheads="1"/>
            </p:cNvSpPr>
            <p:nvPr/>
          </p:nvSpPr>
          <p:spPr bwMode="auto">
            <a:xfrm>
              <a:off x="1488" y="3648"/>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R</a:t>
              </a:r>
            </a:p>
          </p:txBody>
        </p:sp>
        <p:sp>
          <p:nvSpPr>
            <p:cNvPr id="12" name="Oval 13">
              <a:extLst>
                <a:ext uri="{FF2B5EF4-FFF2-40B4-BE49-F238E27FC236}">
                  <a16:creationId xmlns:a16="http://schemas.microsoft.com/office/drawing/2014/main" id="{C7104358-4942-4D45-8BC5-3E72C80D149C}"/>
                </a:ext>
              </a:extLst>
            </p:cNvPr>
            <p:cNvSpPr>
              <a:spLocks noChangeArrowheads="1"/>
            </p:cNvSpPr>
            <p:nvPr/>
          </p:nvSpPr>
          <p:spPr bwMode="auto">
            <a:xfrm>
              <a:off x="3072" y="3024"/>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P</a:t>
              </a:r>
            </a:p>
          </p:txBody>
        </p:sp>
        <p:sp>
          <p:nvSpPr>
            <p:cNvPr id="13" name="Oval 14">
              <a:extLst>
                <a:ext uri="{FF2B5EF4-FFF2-40B4-BE49-F238E27FC236}">
                  <a16:creationId xmlns:a16="http://schemas.microsoft.com/office/drawing/2014/main" id="{3D121BE6-B1FC-47DA-8B6D-8F2DC00CBC35}"/>
                </a:ext>
              </a:extLst>
            </p:cNvPr>
            <p:cNvSpPr>
              <a:spLocks noChangeArrowheads="1"/>
            </p:cNvSpPr>
            <p:nvPr/>
          </p:nvSpPr>
          <p:spPr bwMode="auto">
            <a:xfrm>
              <a:off x="3072" y="3600"/>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V</a:t>
              </a:r>
            </a:p>
          </p:txBody>
        </p:sp>
        <p:sp>
          <p:nvSpPr>
            <p:cNvPr id="14" name="Line 15">
              <a:extLst>
                <a:ext uri="{FF2B5EF4-FFF2-40B4-BE49-F238E27FC236}">
                  <a16:creationId xmlns:a16="http://schemas.microsoft.com/office/drawing/2014/main" id="{EFA9290D-60CC-496C-B76B-CA446D6DCB5C}"/>
                </a:ext>
              </a:extLst>
            </p:cNvPr>
            <p:cNvSpPr>
              <a:spLocks noChangeShapeType="1"/>
            </p:cNvSpPr>
            <p:nvPr/>
          </p:nvSpPr>
          <p:spPr bwMode="auto">
            <a:xfrm flipH="1">
              <a:off x="2112" y="2160"/>
              <a:ext cx="336" cy="33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791FE77C-B7B2-4326-BB62-86D5C9427298}"/>
                </a:ext>
              </a:extLst>
            </p:cNvPr>
            <p:cNvSpPr>
              <a:spLocks noChangeShapeType="1"/>
            </p:cNvSpPr>
            <p:nvPr/>
          </p:nvSpPr>
          <p:spPr bwMode="auto">
            <a:xfrm flipH="1">
              <a:off x="1728" y="2736"/>
              <a:ext cx="240" cy="33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7">
              <a:extLst>
                <a:ext uri="{FF2B5EF4-FFF2-40B4-BE49-F238E27FC236}">
                  <a16:creationId xmlns:a16="http://schemas.microsoft.com/office/drawing/2014/main" id="{92E1A630-29C8-4EA0-A0F8-ED577C574A49}"/>
                </a:ext>
              </a:extLst>
            </p:cNvPr>
            <p:cNvSpPr>
              <a:spLocks noChangeShapeType="1"/>
            </p:cNvSpPr>
            <p:nvPr/>
          </p:nvSpPr>
          <p:spPr bwMode="auto">
            <a:xfrm>
              <a:off x="1632" y="3312"/>
              <a:ext cx="0" cy="33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8">
              <a:extLst>
                <a:ext uri="{FF2B5EF4-FFF2-40B4-BE49-F238E27FC236}">
                  <a16:creationId xmlns:a16="http://schemas.microsoft.com/office/drawing/2014/main" id="{12F42CA0-812E-40D2-930A-A633839153FF}"/>
                </a:ext>
              </a:extLst>
            </p:cNvPr>
            <p:cNvSpPr>
              <a:spLocks noChangeShapeType="1"/>
            </p:cNvSpPr>
            <p:nvPr/>
          </p:nvSpPr>
          <p:spPr bwMode="auto">
            <a:xfrm>
              <a:off x="2112" y="2688"/>
              <a:ext cx="288" cy="384"/>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a16="http://schemas.microsoft.com/office/drawing/2014/main" id="{3ABFC8FF-0F24-42E4-8D2C-D617D47339C8}"/>
                </a:ext>
              </a:extLst>
            </p:cNvPr>
            <p:cNvSpPr>
              <a:spLocks noChangeShapeType="1"/>
            </p:cNvSpPr>
            <p:nvPr/>
          </p:nvSpPr>
          <p:spPr bwMode="auto">
            <a:xfrm>
              <a:off x="2688" y="2112"/>
              <a:ext cx="432" cy="432"/>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0">
              <a:extLst>
                <a:ext uri="{FF2B5EF4-FFF2-40B4-BE49-F238E27FC236}">
                  <a16:creationId xmlns:a16="http://schemas.microsoft.com/office/drawing/2014/main" id="{23903DEE-F25D-4B4A-B1BA-2EA1FC76A577}"/>
                </a:ext>
              </a:extLst>
            </p:cNvPr>
            <p:cNvSpPr>
              <a:spLocks noChangeShapeType="1"/>
            </p:cNvSpPr>
            <p:nvPr/>
          </p:nvSpPr>
          <p:spPr bwMode="auto">
            <a:xfrm>
              <a:off x="3216" y="2736"/>
              <a:ext cx="0" cy="288"/>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1">
              <a:extLst>
                <a:ext uri="{FF2B5EF4-FFF2-40B4-BE49-F238E27FC236}">
                  <a16:creationId xmlns:a16="http://schemas.microsoft.com/office/drawing/2014/main" id="{AA804DEB-A8AB-46F0-A9D6-622B108D3BDD}"/>
                </a:ext>
              </a:extLst>
            </p:cNvPr>
            <p:cNvSpPr>
              <a:spLocks noChangeShapeType="1"/>
            </p:cNvSpPr>
            <p:nvPr/>
          </p:nvSpPr>
          <p:spPr bwMode="auto">
            <a:xfrm>
              <a:off x="3216" y="3312"/>
              <a:ext cx="0" cy="288"/>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 name="Text Box 28">
            <a:extLst>
              <a:ext uri="{FF2B5EF4-FFF2-40B4-BE49-F238E27FC236}">
                <a16:creationId xmlns:a16="http://schemas.microsoft.com/office/drawing/2014/main" id="{6C1505E4-B9B8-4CB8-8E49-3CE5817CAEB1}"/>
              </a:ext>
            </a:extLst>
          </p:cNvPr>
          <p:cNvSpPr txBox="1">
            <a:spLocks noChangeArrowheads="1"/>
          </p:cNvSpPr>
          <p:nvPr/>
        </p:nvSpPr>
        <p:spPr bwMode="auto">
          <a:xfrm>
            <a:off x="4343400" y="3657600"/>
            <a:ext cx="4572000" cy="1857375"/>
          </a:xfrm>
          <a:prstGeom prst="rect">
            <a:avLst/>
          </a:prstGeom>
          <a:noFill/>
          <a:ln w="57150" cmpd="thinThick">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FFFF00"/>
                </a:solidFill>
              </a:rPr>
              <a:t>       </a:t>
            </a:r>
            <a:r>
              <a:rPr lang="zh-CN" altLang="en-US" sz="2800" dirty="0"/>
              <a:t>搜索是逐层进行的，在对下一层的任意节点进行搜索之前，必须搜索完本层的所有节点。</a:t>
            </a:r>
          </a:p>
        </p:txBody>
      </p:sp>
    </p:spTree>
    <p:extLst>
      <p:ext uri="{BB962C8B-B14F-4D97-AF65-F5344CB8AC3E}">
        <p14:creationId xmlns:p14="http://schemas.microsoft.com/office/powerpoint/2010/main" val="376462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8C28D-DAF8-41B5-B3FD-46CFCC69BC17}"/>
              </a:ext>
            </a:extLst>
          </p:cNvPr>
          <p:cNvSpPr>
            <a:spLocks noGrp="1"/>
          </p:cNvSpPr>
          <p:nvPr>
            <p:ph type="title"/>
          </p:nvPr>
        </p:nvSpPr>
        <p:spPr/>
        <p:txBody>
          <a:bodyPr/>
          <a:lstStyle/>
          <a:p>
            <a:r>
              <a:rPr lang="en-US" altLang="zh-CN" dirty="0"/>
              <a:t>3.3 </a:t>
            </a:r>
            <a:r>
              <a:rPr lang="zh-CN" altLang="en-US" dirty="0"/>
              <a:t>宽度优先搜索（</a:t>
            </a:r>
            <a:r>
              <a:rPr lang="en-US" altLang="zh-CN" dirty="0"/>
              <a:t>3</a:t>
            </a:r>
            <a:r>
              <a:rPr lang="zh-CN" altLang="en-US" dirty="0"/>
              <a:t>）</a:t>
            </a:r>
          </a:p>
        </p:txBody>
      </p:sp>
      <p:sp>
        <p:nvSpPr>
          <p:cNvPr id="3" name="内容占位符 2">
            <a:extLst>
              <a:ext uri="{FF2B5EF4-FFF2-40B4-BE49-F238E27FC236}">
                <a16:creationId xmlns:a16="http://schemas.microsoft.com/office/drawing/2014/main" id="{173FD730-32D9-4AC2-A697-18981B783D9C}"/>
              </a:ext>
            </a:extLst>
          </p:cNvPr>
          <p:cNvSpPr>
            <a:spLocks noGrp="1"/>
          </p:cNvSpPr>
          <p:nvPr>
            <p:ph idx="1"/>
          </p:nvPr>
        </p:nvSpPr>
        <p:spPr>
          <a:xfrm>
            <a:off x="628650" y="1825625"/>
            <a:ext cx="7886700" cy="582295"/>
          </a:xfrm>
        </p:spPr>
        <p:txBody>
          <a:bodyPr/>
          <a:lstStyle/>
          <a:p>
            <a:r>
              <a:rPr lang="zh-CN" altLang="en-US" dirty="0"/>
              <a:t>宽度优先搜索算法如下：</a:t>
            </a:r>
          </a:p>
        </p:txBody>
      </p:sp>
      <p:sp>
        <p:nvSpPr>
          <p:cNvPr id="4" name="灯片编号占位符 3">
            <a:extLst>
              <a:ext uri="{FF2B5EF4-FFF2-40B4-BE49-F238E27FC236}">
                <a16:creationId xmlns:a16="http://schemas.microsoft.com/office/drawing/2014/main" id="{1BF86024-B6B6-4073-A891-E20F147C19BA}"/>
              </a:ext>
            </a:extLst>
          </p:cNvPr>
          <p:cNvSpPr>
            <a:spLocks noGrp="1"/>
          </p:cNvSpPr>
          <p:nvPr>
            <p:ph type="sldNum" sz="quarter" idx="12"/>
          </p:nvPr>
        </p:nvSpPr>
        <p:spPr/>
        <p:txBody>
          <a:bodyPr/>
          <a:lstStyle/>
          <a:p>
            <a:fld id="{F5ECBF24-AD54-4E1A-AEB0-F65595FB36B2}" type="slidenum">
              <a:rPr lang="zh-CN" altLang="en-US" smtClean="0"/>
              <a:t>23</a:t>
            </a:fld>
            <a:endParaRPr lang="zh-CN" altLang="en-US" dirty="0"/>
          </a:p>
        </p:txBody>
      </p:sp>
      <p:sp>
        <p:nvSpPr>
          <p:cNvPr id="5" name="Rectangle 5">
            <a:extLst>
              <a:ext uri="{FF2B5EF4-FFF2-40B4-BE49-F238E27FC236}">
                <a16:creationId xmlns:a16="http://schemas.microsoft.com/office/drawing/2014/main" id="{18ECA3DB-5A5B-4523-90A7-0C775957E0BA}"/>
              </a:ext>
            </a:extLst>
          </p:cNvPr>
          <p:cNvSpPr>
            <a:spLocks noChangeArrowheads="1"/>
          </p:cNvSpPr>
          <p:nvPr/>
        </p:nvSpPr>
        <p:spPr bwMode="auto">
          <a:xfrm>
            <a:off x="838200" y="2306320"/>
            <a:ext cx="7848600" cy="4399280"/>
          </a:xfrm>
          <a:prstGeom prst="rect">
            <a:avLst/>
          </a:prstGeom>
          <a:solidFill>
            <a:schemeClr val="accent1"/>
          </a:solidFill>
          <a:ln w="76200" cmpd="tri">
            <a:solidFill>
              <a:srgbClr val="FFFF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zh-CN" altLang="en-US" sz="2000" b="1" dirty="0"/>
              <a:t>（</a:t>
            </a:r>
            <a:r>
              <a:rPr lang="en-US" altLang="zh-CN" sz="2000" b="1" dirty="0"/>
              <a:t>1</a:t>
            </a:r>
            <a:r>
              <a:rPr lang="zh-CN" altLang="en-US" sz="2000" b="1" dirty="0"/>
              <a:t>）把初始节点放到</a:t>
            </a:r>
            <a:r>
              <a:rPr lang="en-US" altLang="zh-CN" sz="2000" b="1" dirty="0"/>
              <a:t>OPEN</a:t>
            </a:r>
            <a:r>
              <a:rPr lang="zh-CN" altLang="en-US" sz="2000" b="1" dirty="0"/>
              <a:t>表中（如果起始节点为一</a:t>
            </a:r>
          </a:p>
          <a:p>
            <a:pPr eaLnBrk="1" hangingPunct="1">
              <a:lnSpc>
                <a:spcPct val="125000"/>
              </a:lnSpc>
              <a:spcBef>
                <a:spcPct val="0"/>
              </a:spcBef>
              <a:buFontTx/>
              <a:buNone/>
            </a:pPr>
            <a:r>
              <a:rPr lang="zh-CN" altLang="en-US" sz="2000" b="1" dirty="0"/>
              <a:t>目标节点，则求得一个解答）。</a:t>
            </a:r>
          </a:p>
          <a:p>
            <a:pPr eaLnBrk="1" hangingPunct="1">
              <a:lnSpc>
                <a:spcPct val="125000"/>
              </a:lnSpc>
              <a:spcBef>
                <a:spcPct val="0"/>
              </a:spcBef>
              <a:buFontTx/>
              <a:buNone/>
            </a:pPr>
            <a:r>
              <a:rPr lang="zh-CN" altLang="en-US" sz="2000" b="1" dirty="0"/>
              <a:t>（</a:t>
            </a:r>
            <a:r>
              <a:rPr lang="en-US" altLang="zh-CN" sz="2000" b="1" dirty="0"/>
              <a:t>2</a:t>
            </a:r>
            <a:r>
              <a:rPr lang="zh-CN" altLang="en-US" sz="2000" b="1" dirty="0"/>
              <a:t>）如果</a:t>
            </a:r>
            <a:r>
              <a:rPr lang="en-US" altLang="zh-CN" sz="2000" b="1" dirty="0"/>
              <a:t>OPEN</a:t>
            </a:r>
            <a:r>
              <a:rPr lang="zh-CN" altLang="en-US" sz="2000" b="1" dirty="0"/>
              <a:t>是一个空表，则没有解，失败退出；</a:t>
            </a:r>
          </a:p>
          <a:p>
            <a:pPr eaLnBrk="1" hangingPunct="1">
              <a:lnSpc>
                <a:spcPct val="125000"/>
              </a:lnSpc>
              <a:spcBef>
                <a:spcPct val="0"/>
              </a:spcBef>
              <a:buFontTx/>
              <a:buNone/>
            </a:pPr>
            <a:r>
              <a:rPr lang="zh-CN" altLang="en-US" sz="2000" b="1" dirty="0"/>
              <a:t>否则继续。</a:t>
            </a:r>
          </a:p>
          <a:p>
            <a:pPr eaLnBrk="1" hangingPunct="1">
              <a:lnSpc>
                <a:spcPct val="125000"/>
              </a:lnSpc>
              <a:spcBef>
                <a:spcPct val="0"/>
              </a:spcBef>
              <a:buFontTx/>
              <a:buNone/>
            </a:pPr>
            <a:r>
              <a:rPr lang="zh-CN" altLang="en-US" sz="2000" b="1" dirty="0"/>
              <a:t>（</a:t>
            </a:r>
            <a:r>
              <a:rPr lang="en-US" altLang="zh-CN" sz="2000" b="1" dirty="0"/>
              <a:t>3</a:t>
            </a:r>
            <a:r>
              <a:rPr lang="zh-CN" altLang="en-US" sz="2000" b="1" dirty="0"/>
              <a:t>）把第一个节点从</a:t>
            </a:r>
            <a:r>
              <a:rPr lang="en-US" altLang="zh-CN" sz="2000" b="1" dirty="0"/>
              <a:t>OPEN</a:t>
            </a:r>
            <a:r>
              <a:rPr lang="zh-CN" altLang="en-US" sz="2000" b="1" dirty="0"/>
              <a:t>表移出，并放进</a:t>
            </a:r>
            <a:r>
              <a:rPr lang="en-US" altLang="zh-CN" sz="2000" b="1" dirty="0"/>
              <a:t>CLOSED</a:t>
            </a:r>
            <a:r>
              <a:rPr lang="zh-CN" altLang="en-US" sz="2000" b="1" dirty="0"/>
              <a:t>表</a:t>
            </a:r>
          </a:p>
          <a:p>
            <a:pPr eaLnBrk="1" hangingPunct="1">
              <a:lnSpc>
                <a:spcPct val="125000"/>
              </a:lnSpc>
              <a:spcBef>
                <a:spcPct val="0"/>
              </a:spcBef>
              <a:buFontTx/>
              <a:buNone/>
            </a:pPr>
            <a:r>
              <a:rPr lang="zh-CN" altLang="en-US" sz="2000" b="1" dirty="0"/>
              <a:t>中，称此节点为节点</a:t>
            </a:r>
            <a:r>
              <a:rPr lang="en-US" altLang="zh-CN" sz="2000" b="1" dirty="0"/>
              <a:t>n</a:t>
            </a:r>
            <a:r>
              <a:rPr lang="zh-CN" altLang="en-US" sz="2000" b="1" dirty="0"/>
              <a:t>。</a:t>
            </a:r>
          </a:p>
          <a:p>
            <a:pPr eaLnBrk="1" hangingPunct="1">
              <a:lnSpc>
                <a:spcPct val="125000"/>
              </a:lnSpc>
              <a:spcBef>
                <a:spcPct val="0"/>
              </a:spcBef>
              <a:buFontTx/>
              <a:buNone/>
            </a:pPr>
            <a:r>
              <a:rPr lang="zh-CN" altLang="en-US" sz="2000" b="1" dirty="0"/>
              <a:t>（</a:t>
            </a:r>
            <a:r>
              <a:rPr lang="en-US" altLang="zh-CN" sz="2000" b="1" dirty="0"/>
              <a:t>4</a:t>
            </a:r>
            <a:r>
              <a:rPr lang="zh-CN" altLang="en-US" sz="2000" b="1" dirty="0"/>
              <a:t>）扩展节点</a:t>
            </a:r>
            <a:r>
              <a:rPr lang="en-US" altLang="zh-CN" sz="2000" b="1" dirty="0"/>
              <a:t>n</a:t>
            </a:r>
            <a:r>
              <a:rPr lang="zh-CN" altLang="en-US" sz="2000" b="1" dirty="0"/>
              <a:t>。如果没有后继节点，则转向步骤</a:t>
            </a:r>
            <a:r>
              <a:rPr lang="en-US" altLang="zh-CN" sz="2000" b="1" dirty="0"/>
              <a:t>(2)</a:t>
            </a:r>
            <a:r>
              <a:rPr lang="zh-CN" altLang="en-US" sz="2000" b="1" dirty="0"/>
              <a:t>。</a:t>
            </a:r>
          </a:p>
          <a:p>
            <a:pPr eaLnBrk="1" hangingPunct="1">
              <a:lnSpc>
                <a:spcPct val="125000"/>
              </a:lnSpc>
              <a:spcBef>
                <a:spcPct val="0"/>
              </a:spcBef>
              <a:buFontTx/>
              <a:buNone/>
            </a:pPr>
            <a:r>
              <a:rPr lang="zh-CN" altLang="en-US" sz="2000" b="1" dirty="0"/>
              <a:t>（</a:t>
            </a:r>
            <a:r>
              <a:rPr lang="en-US" altLang="zh-CN" sz="2000" b="1" dirty="0"/>
              <a:t>5</a:t>
            </a:r>
            <a:r>
              <a:rPr lang="zh-CN" altLang="en-US" sz="2000" b="1" dirty="0"/>
              <a:t>）把</a:t>
            </a:r>
            <a:r>
              <a:rPr lang="en-US" altLang="zh-CN" sz="2000" b="1" dirty="0"/>
              <a:t>n</a:t>
            </a:r>
            <a:r>
              <a:rPr lang="zh-CN" altLang="en-US" sz="2000" b="1" dirty="0"/>
              <a:t>的所有后继节点放到</a:t>
            </a:r>
            <a:r>
              <a:rPr lang="en-US" altLang="zh-CN" sz="2000" b="1" dirty="0"/>
              <a:t>OPEN</a:t>
            </a:r>
            <a:r>
              <a:rPr lang="zh-CN" altLang="en-US" sz="2000" b="1" dirty="0"/>
              <a:t>表的末端，并提供从</a:t>
            </a:r>
          </a:p>
          <a:p>
            <a:pPr eaLnBrk="1" hangingPunct="1">
              <a:lnSpc>
                <a:spcPct val="125000"/>
              </a:lnSpc>
              <a:spcBef>
                <a:spcPct val="0"/>
              </a:spcBef>
              <a:buFontTx/>
              <a:buNone/>
            </a:pPr>
            <a:r>
              <a:rPr lang="zh-CN" altLang="en-US" sz="2000" b="1" dirty="0"/>
              <a:t>这些后继节点回到</a:t>
            </a:r>
            <a:r>
              <a:rPr lang="en-US" altLang="zh-CN" sz="2000" b="1" dirty="0"/>
              <a:t>n</a:t>
            </a:r>
            <a:r>
              <a:rPr lang="zh-CN" altLang="en-US" sz="2000" b="1" dirty="0"/>
              <a:t>的指针。</a:t>
            </a:r>
          </a:p>
          <a:p>
            <a:pPr eaLnBrk="1" hangingPunct="1">
              <a:lnSpc>
                <a:spcPct val="125000"/>
              </a:lnSpc>
              <a:spcBef>
                <a:spcPct val="0"/>
              </a:spcBef>
              <a:buFontTx/>
              <a:buNone/>
            </a:pPr>
            <a:r>
              <a:rPr lang="zh-CN" altLang="en-US" sz="2000" b="1" dirty="0"/>
              <a:t>（</a:t>
            </a:r>
            <a:r>
              <a:rPr lang="en-US" altLang="zh-CN" sz="2000" b="1" dirty="0"/>
              <a:t>6</a:t>
            </a:r>
            <a:r>
              <a:rPr lang="zh-CN" altLang="en-US" sz="2000" b="1" dirty="0"/>
              <a:t>）如果</a:t>
            </a:r>
            <a:r>
              <a:rPr lang="en-US" altLang="zh-CN" sz="2000" b="1" dirty="0"/>
              <a:t>n</a:t>
            </a:r>
            <a:r>
              <a:rPr lang="zh-CN" altLang="en-US" sz="2000" b="1" dirty="0"/>
              <a:t>的任意节点是个目标节点，则找到一个解答，</a:t>
            </a:r>
          </a:p>
          <a:p>
            <a:pPr eaLnBrk="1" hangingPunct="1">
              <a:lnSpc>
                <a:spcPct val="125000"/>
              </a:lnSpc>
              <a:spcBef>
                <a:spcPct val="0"/>
              </a:spcBef>
              <a:buFontTx/>
              <a:buNone/>
            </a:pPr>
            <a:r>
              <a:rPr lang="zh-CN" altLang="en-US" sz="2000" b="1" dirty="0"/>
              <a:t>成功退出；否则转向步骤</a:t>
            </a:r>
            <a:r>
              <a:rPr lang="en-US" altLang="zh-CN" sz="2000" b="1" dirty="0"/>
              <a:t>(2)</a:t>
            </a:r>
            <a:r>
              <a:rPr lang="zh-CN" altLang="en-US" sz="2000" b="1" dirty="0"/>
              <a:t>。</a:t>
            </a:r>
          </a:p>
        </p:txBody>
      </p:sp>
    </p:spTree>
    <p:extLst>
      <p:ext uri="{BB962C8B-B14F-4D97-AF65-F5344CB8AC3E}">
        <p14:creationId xmlns:p14="http://schemas.microsoft.com/office/powerpoint/2010/main" val="705529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B1A42-8FDA-4EC5-B712-B503072DAA68}"/>
              </a:ext>
            </a:extLst>
          </p:cNvPr>
          <p:cNvSpPr>
            <a:spLocks noGrp="1"/>
          </p:cNvSpPr>
          <p:nvPr>
            <p:ph type="title"/>
          </p:nvPr>
        </p:nvSpPr>
        <p:spPr/>
        <p:txBody>
          <a:bodyPr/>
          <a:lstStyle/>
          <a:p>
            <a:r>
              <a:rPr lang="en-US" altLang="zh-CN" dirty="0"/>
              <a:t>3.3 </a:t>
            </a:r>
            <a:r>
              <a:rPr lang="zh-CN" altLang="en-US" dirty="0"/>
              <a:t>宽度优先搜索（</a:t>
            </a:r>
            <a:r>
              <a:rPr lang="en-US" altLang="zh-CN" dirty="0"/>
              <a:t>4</a:t>
            </a:r>
            <a:r>
              <a:rPr lang="zh-CN" altLang="en-US" dirty="0"/>
              <a:t>）</a:t>
            </a:r>
          </a:p>
        </p:txBody>
      </p:sp>
      <p:sp>
        <p:nvSpPr>
          <p:cNvPr id="3" name="内容占位符 2">
            <a:extLst>
              <a:ext uri="{FF2B5EF4-FFF2-40B4-BE49-F238E27FC236}">
                <a16:creationId xmlns:a16="http://schemas.microsoft.com/office/drawing/2014/main" id="{2EADA425-8755-44AB-8FF9-87E0F4F92B90}"/>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EADA15E-A084-45DF-9BDC-9E1AD6FFD812}"/>
              </a:ext>
            </a:extLst>
          </p:cNvPr>
          <p:cNvSpPr>
            <a:spLocks noGrp="1"/>
          </p:cNvSpPr>
          <p:nvPr>
            <p:ph type="sldNum" sz="quarter" idx="12"/>
          </p:nvPr>
        </p:nvSpPr>
        <p:spPr/>
        <p:txBody>
          <a:bodyPr/>
          <a:lstStyle/>
          <a:p>
            <a:fld id="{F5ECBF24-AD54-4E1A-AEB0-F65595FB36B2}" type="slidenum">
              <a:rPr lang="zh-CN" altLang="en-US" smtClean="0"/>
              <a:t>24</a:t>
            </a:fld>
            <a:endParaRPr lang="zh-CN" altLang="en-US" dirty="0"/>
          </a:p>
        </p:txBody>
      </p:sp>
      <p:pic>
        <p:nvPicPr>
          <p:cNvPr id="5" name="图片 4">
            <a:extLst>
              <a:ext uri="{FF2B5EF4-FFF2-40B4-BE49-F238E27FC236}">
                <a16:creationId xmlns:a16="http://schemas.microsoft.com/office/drawing/2014/main" id="{5927CB3E-A147-4651-9F8C-8220DA681A0B}"/>
              </a:ext>
            </a:extLst>
          </p:cNvPr>
          <p:cNvPicPr>
            <a:picLocks noChangeAspect="1"/>
          </p:cNvPicPr>
          <p:nvPr/>
        </p:nvPicPr>
        <p:blipFill>
          <a:blip r:embed="rId2"/>
          <a:stretch>
            <a:fillRect/>
          </a:stretch>
        </p:blipFill>
        <p:spPr>
          <a:xfrm>
            <a:off x="2156777" y="1567656"/>
            <a:ext cx="5419725" cy="4867275"/>
          </a:xfrm>
          <a:prstGeom prst="rect">
            <a:avLst/>
          </a:prstGeom>
        </p:spPr>
      </p:pic>
    </p:spTree>
    <p:extLst>
      <p:ext uri="{BB962C8B-B14F-4D97-AF65-F5344CB8AC3E}">
        <p14:creationId xmlns:p14="http://schemas.microsoft.com/office/powerpoint/2010/main" val="25226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69F1E-00D4-44FE-8D63-06A3726FD53B}"/>
              </a:ext>
            </a:extLst>
          </p:cNvPr>
          <p:cNvSpPr>
            <a:spLocks noGrp="1"/>
          </p:cNvSpPr>
          <p:nvPr>
            <p:ph type="title"/>
          </p:nvPr>
        </p:nvSpPr>
        <p:spPr/>
        <p:txBody>
          <a:bodyPr/>
          <a:lstStyle/>
          <a:p>
            <a:r>
              <a:rPr lang="en-US" altLang="zh-CN" dirty="0"/>
              <a:t>3.3 </a:t>
            </a:r>
            <a:r>
              <a:rPr lang="zh-CN" altLang="en-US" dirty="0"/>
              <a:t>宽度优先搜索（</a:t>
            </a:r>
            <a:r>
              <a:rPr lang="en-US" altLang="zh-CN" dirty="0"/>
              <a:t>5</a:t>
            </a:r>
            <a:r>
              <a:rPr lang="zh-CN" altLang="en-US" dirty="0"/>
              <a:t>）</a:t>
            </a:r>
          </a:p>
        </p:txBody>
      </p:sp>
      <p:sp>
        <p:nvSpPr>
          <p:cNvPr id="3" name="内容占位符 2">
            <a:extLst>
              <a:ext uri="{FF2B5EF4-FFF2-40B4-BE49-F238E27FC236}">
                <a16:creationId xmlns:a16="http://schemas.microsoft.com/office/drawing/2014/main" id="{E4B32721-76C5-4F90-9130-CF198AC032F3}"/>
              </a:ext>
            </a:extLst>
          </p:cNvPr>
          <p:cNvSpPr>
            <a:spLocks noGrp="1"/>
          </p:cNvSpPr>
          <p:nvPr>
            <p:ph idx="1"/>
          </p:nvPr>
        </p:nvSpPr>
        <p:spPr>
          <a:xfrm>
            <a:off x="628650" y="1835785"/>
            <a:ext cx="7886700" cy="2969895"/>
          </a:xfrm>
        </p:spPr>
        <p:txBody>
          <a:bodyPr/>
          <a:lstStyle/>
          <a:p>
            <a:r>
              <a:rPr lang="zh-CN" altLang="en-US" dirty="0"/>
              <a:t>例：八数码难题：设在</a:t>
            </a:r>
            <a:r>
              <a:rPr lang="en-US" altLang="zh-CN" dirty="0"/>
              <a:t>3 x 3</a:t>
            </a:r>
            <a:r>
              <a:rPr lang="zh-CN" altLang="en-US" dirty="0"/>
              <a:t>的一个方格模盘上，摆放着</a:t>
            </a:r>
            <a:r>
              <a:rPr lang="en-US" altLang="zh-CN" dirty="0"/>
              <a:t>8</a:t>
            </a:r>
            <a:r>
              <a:rPr lang="zh-CN" altLang="en-US" dirty="0"/>
              <a:t>个数码</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7</a:t>
            </a:r>
            <a:r>
              <a:rPr lang="zh-CN" altLang="en-US" dirty="0"/>
              <a:t>、</a:t>
            </a:r>
            <a:r>
              <a:rPr lang="en-US" altLang="zh-CN" dirty="0"/>
              <a:t>8</a:t>
            </a:r>
            <a:r>
              <a:rPr lang="zh-CN" altLang="en-US" dirty="0"/>
              <a:t>，有一个方格是空格，其初始状态和目标状态如图，要求对空格执行下列的操作（或算符）：</a:t>
            </a:r>
          </a:p>
          <a:p>
            <a:r>
              <a:rPr lang="zh-CN" altLang="en-US" dirty="0"/>
              <a:t>    空格左移，空格上移，空格右移，空格下移。</a:t>
            </a:r>
          </a:p>
          <a:p>
            <a:r>
              <a:rPr lang="zh-CN" altLang="en-US" dirty="0"/>
              <a:t>要求寻找从初始状态到目标状态的路径。</a:t>
            </a:r>
          </a:p>
        </p:txBody>
      </p:sp>
      <p:sp>
        <p:nvSpPr>
          <p:cNvPr id="4" name="灯片编号占位符 3">
            <a:extLst>
              <a:ext uri="{FF2B5EF4-FFF2-40B4-BE49-F238E27FC236}">
                <a16:creationId xmlns:a16="http://schemas.microsoft.com/office/drawing/2014/main" id="{4B6C7E40-D3A9-4626-9509-6FF439D58196}"/>
              </a:ext>
            </a:extLst>
          </p:cNvPr>
          <p:cNvSpPr>
            <a:spLocks noGrp="1"/>
          </p:cNvSpPr>
          <p:nvPr>
            <p:ph type="sldNum" sz="quarter" idx="12"/>
          </p:nvPr>
        </p:nvSpPr>
        <p:spPr/>
        <p:txBody>
          <a:bodyPr/>
          <a:lstStyle/>
          <a:p>
            <a:fld id="{F5ECBF24-AD54-4E1A-AEB0-F65595FB36B2}" type="slidenum">
              <a:rPr lang="zh-CN" altLang="en-US" smtClean="0"/>
              <a:t>25</a:t>
            </a:fld>
            <a:endParaRPr lang="zh-CN" altLang="en-US" dirty="0"/>
          </a:p>
        </p:txBody>
      </p:sp>
      <p:sp>
        <p:nvSpPr>
          <p:cNvPr id="5" name="Text Box 5">
            <a:extLst>
              <a:ext uri="{FF2B5EF4-FFF2-40B4-BE49-F238E27FC236}">
                <a16:creationId xmlns:a16="http://schemas.microsoft.com/office/drawing/2014/main" id="{A83E2B7A-EAF6-4139-992E-28A9972ADC6E}"/>
              </a:ext>
            </a:extLst>
          </p:cNvPr>
          <p:cNvSpPr txBox="1">
            <a:spLocks noChangeArrowheads="1"/>
          </p:cNvSpPr>
          <p:nvPr/>
        </p:nvSpPr>
        <p:spPr bwMode="auto">
          <a:xfrm>
            <a:off x="1752600" y="4724400"/>
            <a:ext cx="1219200" cy="13208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AutoNum type="arabicPlain" startAt="2"/>
            </a:pPr>
            <a:r>
              <a:rPr lang="en-US" altLang="zh-CN" sz="2000"/>
              <a:t>8   3</a:t>
            </a:r>
          </a:p>
          <a:p>
            <a:pPr algn="ctr" eaLnBrk="1" hangingPunct="1">
              <a:spcBef>
                <a:spcPct val="50000"/>
              </a:spcBef>
              <a:buFontTx/>
              <a:buAutoNum type="arabicPlain"/>
            </a:pPr>
            <a:r>
              <a:rPr lang="en-US" altLang="zh-CN" sz="2000"/>
              <a:t>     4</a:t>
            </a:r>
          </a:p>
          <a:p>
            <a:pPr algn="ctr" eaLnBrk="1" hangingPunct="1">
              <a:spcBef>
                <a:spcPct val="50000"/>
              </a:spcBef>
              <a:buFontTx/>
              <a:buNone/>
            </a:pPr>
            <a:r>
              <a:rPr lang="en-US" altLang="zh-CN" sz="2000"/>
              <a:t>7   6   5</a:t>
            </a:r>
          </a:p>
        </p:txBody>
      </p:sp>
      <p:sp>
        <p:nvSpPr>
          <p:cNvPr id="6" name="Text Box 6">
            <a:extLst>
              <a:ext uri="{FF2B5EF4-FFF2-40B4-BE49-F238E27FC236}">
                <a16:creationId xmlns:a16="http://schemas.microsoft.com/office/drawing/2014/main" id="{648A1CE7-62EC-48E9-9EEB-99E5ED2841D8}"/>
              </a:ext>
            </a:extLst>
          </p:cNvPr>
          <p:cNvSpPr txBox="1">
            <a:spLocks noChangeArrowheads="1"/>
          </p:cNvSpPr>
          <p:nvPr/>
        </p:nvSpPr>
        <p:spPr bwMode="auto">
          <a:xfrm>
            <a:off x="1295400" y="62484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000"/>
              <a:t>初始状态</a:t>
            </a:r>
            <a:r>
              <a:rPr lang="en-US" altLang="zh-CN" sz="2000"/>
              <a:t>S</a:t>
            </a:r>
            <a:r>
              <a:rPr lang="en-US" altLang="zh-CN" sz="2000" baseline="-25000"/>
              <a:t>0</a:t>
            </a:r>
          </a:p>
        </p:txBody>
      </p:sp>
      <p:sp>
        <p:nvSpPr>
          <p:cNvPr id="7" name="Text Box 8">
            <a:extLst>
              <a:ext uri="{FF2B5EF4-FFF2-40B4-BE49-F238E27FC236}">
                <a16:creationId xmlns:a16="http://schemas.microsoft.com/office/drawing/2014/main" id="{8815A782-BCB4-4AA2-8584-0084269F2BA7}"/>
              </a:ext>
            </a:extLst>
          </p:cNvPr>
          <p:cNvSpPr txBox="1">
            <a:spLocks noChangeArrowheads="1"/>
          </p:cNvSpPr>
          <p:nvPr/>
        </p:nvSpPr>
        <p:spPr bwMode="auto">
          <a:xfrm>
            <a:off x="5105400" y="4724400"/>
            <a:ext cx="1219200" cy="13208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a:t>1   2   3</a:t>
            </a:r>
          </a:p>
          <a:p>
            <a:pPr algn="ctr" eaLnBrk="1" hangingPunct="1">
              <a:spcBef>
                <a:spcPct val="50000"/>
              </a:spcBef>
              <a:buFontTx/>
              <a:buNone/>
            </a:pPr>
            <a:r>
              <a:rPr lang="en-US" altLang="zh-CN" sz="2000"/>
              <a:t>8        4</a:t>
            </a:r>
          </a:p>
          <a:p>
            <a:pPr algn="ctr" eaLnBrk="1" hangingPunct="1">
              <a:spcBef>
                <a:spcPct val="50000"/>
              </a:spcBef>
              <a:buFontTx/>
              <a:buNone/>
            </a:pPr>
            <a:r>
              <a:rPr lang="en-US" altLang="zh-CN" sz="2000"/>
              <a:t>7   6   5</a:t>
            </a:r>
          </a:p>
        </p:txBody>
      </p:sp>
      <p:sp>
        <p:nvSpPr>
          <p:cNvPr id="8" name="Text Box 9">
            <a:extLst>
              <a:ext uri="{FF2B5EF4-FFF2-40B4-BE49-F238E27FC236}">
                <a16:creationId xmlns:a16="http://schemas.microsoft.com/office/drawing/2014/main" id="{D40E7155-42BD-4865-8110-9B2E2D895CDB}"/>
              </a:ext>
            </a:extLst>
          </p:cNvPr>
          <p:cNvSpPr txBox="1">
            <a:spLocks noChangeArrowheads="1"/>
          </p:cNvSpPr>
          <p:nvPr/>
        </p:nvSpPr>
        <p:spPr bwMode="auto">
          <a:xfrm>
            <a:off x="4648200" y="62484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000"/>
              <a:t>目标状态</a:t>
            </a:r>
            <a:r>
              <a:rPr lang="en-US" altLang="zh-CN" sz="2000"/>
              <a:t>S</a:t>
            </a:r>
            <a:r>
              <a:rPr lang="en-US" altLang="zh-CN" sz="2000" baseline="-25000"/>
              <a:t>g</a:t>
            </a:r>
          </a:p>
        </p:txBody>
      </p:sp>
    </p:spTree>
    <p:extLst>
      <p:ext uri="{BB962C8B-B14F-4D97-AF65-F5344CB8AC3E}">
        <p14:creationId xmlns:p14="http://schemas.microsoft.com/office/powerpoint/2010/main" val="391405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15F7-5FAC-4EA1-A0CE-A77B77AE5A0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9E162FA-A7E2-4A32-AAC5-86A3410BDFF5}"/>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5E1A3927-5389-4ACC-8FBC-9373AA7D459A}"/>
              </a:ext>
            </a:extLst>
          </p:cNvPr>
          <p:cNvSpPr>
            <a:spLocks noGrp="1"/>
          </p:cNvSpPr>
          <p:nvPr>
            <p:ph type="sldNum" sz="quarter" idx="12"/>
          </p:nvPr>
        </p:nvSpPr>
        <p:spPr/>
        <p:txBody>
          <a:bodyPr/>
          <a:lstStyle/>
          <a:p>
            <a:fld id="{F5ECBF24-AD54-4E1A-AEB0-F65595FB36B2}" type="slidenum">
              <a:rPr lang="zh-CN" altLang="en-US" smtClean="0"/>
              <a:t>26</a:t>
            </a:fld>
            <a:endParaRPr lang="zh-CN" altLang="en-US" dirty="0"/>
          </a:p>
        </p:txBody>
      </p:sp>
      <p:pic>
        <p:nvPicPr>
          <p:cNvPr id="5" name="图片 4">
            <a:extLst>
              <a:ext uri="{FF2B5EF4-FFF2-40B4-BE49-F238E27FC236}">
                <a16:creationId xmlns:a16="http://schemas.microsoft.com/office/drawing/2014/main" id="{256D1502-14B4-4F89-8726-4B8ED6D0E928}"/>
              </a:ext>
            </a:extLst>
          </p:cNvPr>
          <p:cNvPicPr>
            <a:picLocks noChangeAspect="1"/>
          </p:cNvPicPr>
          <p:nvPr/>
        </p:nvPicPr>
        <p:blipFill>
          <a:blip r:embed="rId2"/>
          <a:stretch>
            <a:fillRect/>
          </a:stretch>
        </p:blipFill>
        <p:spPr>
          <a:xfrm>
            <a:off x="457835" y="577849"/>
            <a:ext cx="7943850" cy="5915025"/>
          </a:xfrm>
          <a:prstGeom prst="rect">
            <a:avLst/>
          </a:prstGeom>
        </p:spPr>
      </p:pic>
    </p:spTree>
    <p:extLst>
      <p:ext uri="{BB962C8B-B14F-4D97-AF65-F5344CB8AC3E}">
        <p14:creationId xmlns:p14="http://schemas.microsoft.com/office/powerpoint/2010/main" val="1320790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A8F58-2918-4EDA-9DB7-2228C1B450D9}"/>
              </a:ext>
            </a:extLst>
          </p:cNvPr>
          <p:cNvSpPr>
            <a:spLocks noGrp="1"/>
          </p:cNvSpPr>
          <p:nvPr>
            <p:ph type="title"/>
          </p:nvPr>
        </p:nvSpPr>
        <p:spPr/>
        <p:txBody>
          <a:bodyPr/>
          <a:lstStyle/>
          <a:p>
            <a:r>
              <a:rPr lang="en-US" altLang="zh-CN" dirty="0"/>
              <a:t>3.3 </a:t>
            </a:r>
            <a:r>
              <a:rPr lang="zh-CN" altLang="en-US" dirty="0"/>
              <a:t>盲目搜索（</a:t>
            </a:r>
            <a:r>
              <a:rPr lang="en-US" altLang="zh-CN" dirty="0"/>
              <a:t>7</a:t>
            </a:r>
            <a:r>
              <a:rPr lang="zh-CN" altLang="en-US" dirty="0"/>
              <a:t>）</a:t>
            </a:r>
          </a:p>
        </p:txBody>
      </p:sp>
      <p:sp>
        <p:nvSpPr>
          <p:cNvPr id="3" name="内容占位符 2">
            <a:extLst>
              <a:ext uri="{FF2B5EF4-FFF2-40B4-BE49-F238E27FC236}">
                <a16:creationId xmlns:a16="http://schemas.microsoft.com/office/drawing/2014/main" id="{36BEF1D2-CCAA-437D-9925-8037E75DB6DE}"/>
              </a:ext>
            </a:extLst>
          </p:cNvPr>
          <p:cNvSpPr>
            <a:spLocks noGrp="1"/>
          </p:cNvSpPr>
          <p:nvPr>
            <p:ph idx="1"/>
          </p:nvPr>
        </p:nvSpPr>
        <p:spPr>
          <a:xfrm>
            <a:off x="628650" y="1825625"/>
            <a:ext cx="7886700" cy="694055"/>
          </a:xfrm>
        </p:spPr>
        <p:txBody>
          <a:bodyPr/>
          <a:lstStyle/>
          <a:p>
            <a:pPr>
              <a:buFont typeface="Wingdings" panose="05000000000000000000" pitchFamily="2" charset="2"/>
              <a:buChar char="u"/>
            </a:pPr>
            <a:r>
              <a:rPr lang="zh-CN" altLang="en-US" dirty="0"/>
              <a:t>深度优先搜索</a:t>
            </a:r>
          </a:p>
          <a:p>
            <a:endParaRPr lang="zh-CN" altLang="en-US" dirty="0"/>
          </a:p>
        </p:txBody>
      </p:sp>
      <p:sp>
        <p:nvSpPr>
          <p:cNvPr id="4" name="灯片编号占位符 3">
            <a:extLst>
              <a:ext uri="{FF2B5EF4-FFF2-40B4-BE49-F238E27FC236}">
                <a16:creationId xmlns:a16="http://schemas.microsoft.com/office/drawing/2014/main" id="{4709E05E-FAB2-4189-A17B-8C3BA1F12785}"/>
              </a:ext>
            </a:extLst>
          </p:cNvPr>
          <p:cNvSpPr>
            <a:spLocks noGrp="1"/>
          </p:cNvSpPr>
          <p:nvPr>
            <p:ph type="sldNum" sz="quarter" idx="12"/>
          </p:nvPr>
        </p:nvSpPr>
        <p:spPr/>
        <p:txBody>
          <a:bodyPr/>
          <a:lstStyle/>
          <a:p>
            <a:fld id="{F5ECBF24-AD54-4E1A-AEB0-F65595FB36B2}" type="slidenum">
              <a:rPr lang="zh-CN" altLang="en-US" smtClean="0"/>
              <a:t>27</a:t>
            </a:fld>
            <a:endParaRPr lang="zh-CN" altLang="en-US" dirty="0"/>
          </a:p>
        </p:txBody>
      </p:sp>
      <p:grpSp>
        <p:nvGrpSpPr>
          <p:cNvPr id="5" name="Group 1030">
            <a:extLst>
              <a:ext uri="{FF2B5EF4-FFF2-40B4-BE49-F238E27FC236}">
                <a16:creationId xmlns:a16="http://schemas.microsoft.com/office/drawing/2014/main" id="{637F9FC4-3798-45D1-B247-58F89AA282B8}"/>
              </a:ext>
            </a:extLst>
          </p:cNvPr>
          <p:cNvGrpSpPr>
            <a:grpSpLocks/>
          </p:cNvGrpSpPr>
          <p:nvPr/>
        </p:nvGrpSpPr>
        <p:grpSpPr bwMode="auto">
          <a:xfrm>
            <a:off x="990600" y="2362200"/>
            <a:ext cx="2971800" cy="3200400"/>
            <a:chOff x="1488" y="1920"/>
            <a:chExt cx="1872" cy="2016"/>
          </a:xfrm>
        </p:grpSpPr>
        <p:sp>
          <p:nvSpPr>
            <p:cNvPr id="6" name="Oval 1031">
              <a:extLst>
                <a:ext uri="{FF2B5EF4-FFF2-40B4-BE49-F238E27FC236}">
                  <a16:creationId xmlns:a16="http://schemas.microsoft.com/office/drawing/2014/main" id="{BA0C0F99-D319-4E94-835F-7E92C07918E5}"/>
                </a:ext>
              </a:extLst>
            </p:cNvPr>
            <p:cNvSpPr>
              <a:spLocks noChangeArrowheads="1"/>
            </p:cNvSpPr>
            <p:nvPr/>
          </p:nvSpPr>
          <p:spPr bwMode="auto">
            <a:xfrm>
              <a:off x="2400" y="1920"/>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S</a:t>
              </a:r>
            </a:p>
          </p:txBody>
        </p:sp>
        <p:sp>
          <p:nvSpPr>
            <p:cNvPr id="7" name="Oval 1032">
              <a:extLst>
                <a:ext uri="{FF2B5EF4-FFF2-40B4-BE49-F238E27FC236}">
                  <a16:creationId xmlns:a16="http://schemas.microsoft.com/office/drawing/2014/main" id="{1B049328-5256-47D1-98A3-C5DBE3E1D411}"/>
                </a:ext>
              </a:extLst>
            </p:cNvPr>
            <p:cNvSpPr>
              <a:spLocks noChangeArrowheads="1"/>
            </p:cNvSpPr>
            <p:nvPr/>
          </p:nvSpPr>
          <p:spPr bwMode="auto">
            <a:xfrm>
              <a:off x="3072" y="2448"/>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O</a:t>
              </a:r>
            </a:p>
          </p:txBody>
        </p:sp>
        <p:sp>
          <p:nvSpPr>
            <p:cNvPr id="8" name="Oval 1033">
              <a:extLst>
                <a:ext uri="{FF2B5EF4-FFF2-40B4-BE49-F238E27FC236}">
                  <a16:creationId xmlns:a16="http://schemas.microsoft.com/office/drawing/2014/main" id="{6BA34E5E-3F86-4F1E-816D-4AC94FBCF51A}"/>
                </a:ext>
              </a:extLst>
            </p:cNvPr>
            <p:cNvSpPr>
              <a:spLocks noChangeArrowheads="1"/>
            </p:cNvSpPr>
            <p:nvPr/>
          </p:nvSpPr>
          <p:spPr bwMode="auto">
            <a:xfrm>
              <a:off x="1872" y="2448"/>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L</a:t>
              </a:r>
            </a:p>
          </p:txBody>
        </p:sp>
        <p:sp>
          <p:nvSpPr>
            <p:cNvPr id="9" name="Oval 1034">
              <a:extLst>
                <a:ext uri="{FF2B5EF4-FFF2-40B4-BE49-F238E27FC236}">
                  <a16:creationId xmlns:a16="http://schemas.microsoft.com/office/drawing/2014/main" id="{53C3E764-D5E1-4E53-8622-CDE1B0C0F91F}"/>
                </a:ext>
              </a:extLst>
            </p:cNvPr>
            <p:cNvSpPr>
              <a:spLocks noChangeArrowheads="1"/>
            </p:cNvSpPr>
            <p:nvPr/>
          </p:nvSpPr>
          <p:spPr bwMode="auto">
            <a:xfrm>
              <a:off x="1488" y="3024"/>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M</a:t>
              </a:r>
            </a:p>
          </p:txBody>
        </p:sp>
        <p:sp>
          <p:nvSpPr>
            <p:cNvPr id="10" name="Oval 1035">
              <a:extLst>
                <a:ext uri="{FF2B5EF4-FFF2-40B4-BE49-F238E27FC236}">
                  <a16:creationId xmlns:a16="http://schemas.microsoft.com/office/drawing/2014/main" id="{9B75355E-0534-46E9-9A7E-20232EE0A4FA}"/>
                </a:ext>
              </a:extLst>
            </p:cNvPr>
            <p:cNvSpPr>
              <a:spLocks noChangeArrowheads="1"/>
            </p:cNvSpPr>
            <p:nvPr/>
          </p:nvSpPr>
          <p:spPr bwMode="auto">
            <a:xfrm>
              <a:off x="2304" y="3024"/>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N</a:t>
              </a:r>
            </a:p>
          </p:txBody>
        </p:sp>
        <p:sp>
          <p:nvSpPr>
            <p:cNvPr id="11" name="Oval 1036">
              <a:extLst>
                <a:ext uri="{FF2B5EF4-FFF2-40B4-BE49-F238E27FC236}">
                  <a16:creationId xmlns:a16="http://schemas.microsoft.com/office/drawing/2014/main" id="{F51EA2B4-497D-4D5A-A70C-74CDF76DA240}"/>
                </a:ext>
              </a:extLst>
            </p:cNvPr>
            <p:cNvSpPr>
              <a:spLocks noChangeArrowheads="1"/>
            </p:cNvSpPr>
            <p:nvPr/>
          </p:nvSpPr>
          <p:spPr bwMode="auto">
            <a:xfrm>
              <a:off x="1488" y="3648"/>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Q</a:t>
              </a:r>
            </a:p>
          </p:txBody>
        </p:sp>
        <p:sp>
          <p:nvSpPr>
            <p:cNvPr id="12" name="Oval 1037">
              <a:extLst>
                <a:ext uri="{FF2B5EF4-FFF2-40B4-BE49-F238E27FC236}">
                  <a16:creationId xmlns:a16="http://schemas.microsoft.com/office/drawing/2014/main" id="{630474D8-831D-42F6-99A5-A8A20F2E186A}"/>
                </a:ext>
              </a:extLst>
            </p:cNvPr>
            <p:cNvSpPr>
              <a:spLocks noChangeArrowheads="1"/>
            </p:cNvSpPr>
            <p:nvPr/>
          </p:nvSpPr>
          <p:spPr bwMode="auto">
            <a:xfrm>
              <a:off x="3072" y="3024"/>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P</a:t>
              </a:r>
            </a:p>
          </p:txBody>
        </p:sp>
        <p:sp>
          <p:nvSpPr>
            <p:cNvPr id="13" name="Oval 1038">
              <a:extLst>
                <a:ext uri="{FF2B5EF4-FFF2-40B4-BE49-F238E27FC236}">
                  <a16:creationId xmlns:a16="http://schemas.microsoft.com/office/drawing/2014/main" id="{596C03C5-86EB-4834-86B6-47F310CD7D39}"/>
                </a:ext>
              </a:extLst>
            </p:cNvPr>
            <p:cNvSpPr>
              <a:spLocks noChangeArrowheads="1"/>
            </p:cNvSpPr>
            <p:nvPr/>
          </p:nvSpPr>
          <p:spPr bwMode="auto">
            <a:xfrm>
              <a:off x="3072" y="3600"/>
              <a:ext cx="288" cy="288"/>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R</a:t>
              </a:r>
            </a:p>
          </p:txBody>
        </p:sp>
        <p:sp>
          <p:nvSpPr>
            <p:cNvPr id="14" name="Line 1039">
              <a:extLst>
                <a:ext uri="{FF2B5EF4-FFF2-40B4-BE49-F238E27FC236}">
                  <a16:creationId xmlns:a16="http://schemas.microsoft.com/office/drawing/2014/main" id="{F88ED896-4118-4898-ADC8-1BE4B58B478C}"/>
                </a:ext>
              </a:extLst>
            </p:cNvPr>
            <p:cNvSpPr>
              <a:spLocks noChangeShapeType="1"/>
            </p:cNvSpPr>
            <p:nvPr/>
          </p:nvSpPr>
          <p:spPr bwMode="auto">
            <a:xfrm flipH="1">
              <a:off x="2112" y="2160"/>
              <a:ext cx="336" cy="33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040">
              <a:extLst>
                <a:ext uri="{FF2B5EF4-FFF2-40B4-BE49-F238E27FC236}">
                  <a16:creationId xmlns:a16="http://schemas.microsoft.com/office/drawing/2014/main" id="{CA237754-8899-4805-95B7-CB86FB31A8BC}"/>
                </a:ext>
              </a:extLst>
            </p:cNvPr>
            <p:cNvSpPr>
              <a:spLocks noChangeShapeType="1"/>
            </p:cNvSpPr>
            <p:nvPr/>
          </p:nvSpPr>
          <p:spPr bwMode="auto">
            <a:xfrm flipH="1">
              <a:off x="1728" y="2736"/>
              <a:ext cx="240" cy="33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041">
              <a:extLst>
                <a:ext uri="{FF2B5EF4-FFF2-40B4-BE49-F238E27FC236}">
                  <a16:creationId xmlns:a16="http://schemas.microsoft.com/office/drawing/2014/main" id="{D80DA2E5-B50C-4F9A-AFF2-DE2BE8334E2E}"/>
                </a:ext>
              </a:extLst>
            </p:cNvPr>
            <p:cNvSpPr>
              <a:spLocks noChangeShapeType="1"/>
            </p:cNvSpPr>
            <p:nvPr/>
          </p:nvSpPr>
          <p:spPr bwMode="auto">
            <a:xfrm>
              <a:off x="1632" y="3312"/>
              <a:ext cx="0" cy="33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042">
              <a:extLst>
                <a:ext uri="{FF2B5EF4-FFF2-40B4-BE49-F238E27FC236}">
                  <a16:creationId xmlns:a16="http://schemas.microsoft.com/office/drawing/2014/main" id="{6A1E3324-5477-4933-B195-6467A2A626C3}"/>
                </a:ext>
              </a:extLst>
            </p:cNvPr>
            <p:cNvSpPr>
              <a:spLocks noChangeShapeType="1"/>
            </p:cNvSpPr>
            <p:nvPr/>
          </p:nvSpPr>
          <p:spPr bwMode="auto">
            <a:xfrm>
              <a:off x="2112" y="2688"/>
              <a:ext cx="288" cy="384"/>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043">
              <a:extLst>
                <a:ext uri="{FF2B5EF4-FFF2-40B4-BE49-F238E27FC236}">
                  <a16:creationId xmlns:a16="http://schemas.microsoft.com/office/drawing/2014/main" id="{FD8BC76F-999A-43D1-96E0-27CB0C6E7407}"/>
                </a:ext>
              </a:extLst>
            </p:cNvPr>
            <p:cNvSpPr>
              <a:spLocks noChangeShapeType="1"/>
            </p:cNvSpPr>
            <p:nvPr/>
          </p:nvSpPr>
          <p:spPr bwMode="auto">
            <a:xfrm>
              <a:off x="2688" y="2112"/>
              <a:ext cx="432" cy="432"/>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044">
              <a:extLst>
                <a:ext uri="{FF2B5EF4-FFF2-40B4-BE49-F238E27FC236}">
                  <a16:creationId xmlns:a16="http://schemas.microsoft.com/office/drawing/2014/main" id="{6C59E23D-57D5-4AB8-A8EF-A4441220BADC}"/>
                </a:ext>
              </a:extLst>
            </p:cNvPr>
            <p:cNvSpPr>
              <a:spLocks noChangeShapeType="1"/>
            </p:cNvSpPr>
            <p:nvPr/>
          </p:nvSpPr>
          <p:spPr bwMode="auto">
            <a:xfrm>
              <a:off x="3216" y="2736"/>
              <a:ext cx="0" cy="288"/>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045">
              <a:extLst>
                <a:ext uri="{FF2B5EF4-FFF2-40B4-BE49-F238E27FC236}">
                  <a16:creationId xmlns:a16="http://schemas.microsoft.com/office/drawing/2014/main" id="{FBCACB61-6AEC-410D-A79D-A955543D18FB}"/>
                </a:ext>
              </a:extLst>
            </p:cNvPr>
            <p:cNvSpPr>
              <a:spLocks noChangeShapeType="1"/>
            </p:cNvSpPr>
            <p:nvPr/>
          </p:nvSpPr>
          <p:spPr bwMode="auto">
            <a:xfrm>
              <a:off x="3216" y="3312"/>
              <a:ext cx="0" cy="288"/>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 name="Text Box 1046">
            <a:extLst>
              <a:ext uri="{FF2B5EF4-FFF2-40B4-BE49-F238E27FC236}">
                <a16:creationId xmlns:a16="http://schemas.microsoft.com/office/drawing/2014/main" id="{BE0391C4-714B-489C-B0B9-A813F613C1BC}"/>
              </a:ext>
            </a:extLst>
          </p:cNvPr>
          <p:cNvSpPr txBox="1">
            <a:spLocks noChangeArrowheads="1"/>
          </p:cNvSpPr>
          <p:nvPr/>
        </p:nvSpPr>
        <p:spPr bwMode="auto">
          <a:xfrm>
            <a:off x="4267200" y="2514600"/>
            <a:ext cx="4572000" cy="3138488"/>
          </a:xfrm>
          <a:prstGeom prst="rect">
            <a:avLst/>
          </a:prstGeom>
          <a:noFill/>
          <a:ln w="57150" cmpd="thinThick">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t>       </a:t>
            </a:r>
            <a:r>
              <a:rPr lang="zh-CN" altLang="en-US" sz="2800"/>
              <a:t>先扩展最新产生的节点，深度相等的节点可以任意排列。为了避免考虑太长的路径，往往给出一个节点扩展的最大深度</a:t>
            </a:r>
            <a:r>
              <a:rPr lang="en-US" altLang="zh-CN" sz="2800"/>
              <a:t>——</a:t>
            </a:r>
            <a:r>
              <a:rPr lang="zh-CN" altLang="en-US" sz="2800"/>
              <a:t>深度界限。达到深度界限，认为没有后继节点。</a:t>
            </a:r>
          </a:p>
        </p:txBody>
      </p:sp>
    </p:spTree>
    <p:extLst>
      <p:ext uri="{BB962C8B-B14F-4D97-AF65-F5344CB8AC3E}">
        <p14:creationId xmlns:p14="http://schemas.microsoft.com/office/powerpoint/2010/main" val="22543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63A47-4DF9-46CC-AB69-7BE937843807}"/>
              </a:ext>
            </a:extLst>
          </p:cNvPr>
          <p:cNvSpPr>
            <a:spLocks noGrp="1"/>
          </p:cNvSpPr>
          <p:nvPr>
            <p:ph type="title"/>
          </p:nvPr>
        </p:nvSpPr>
        <p:spPr/>
        <p:txBody>
          <a:bodyPr/>
          <a:lstStyle/>
          <a:p>
            <a:r>
              <a:rPr lang="en-US" altLang="zh-CN" dirty="0"/>
              <a:t>4.3 </a:t>
            </a:r>
            <a:r>
              <a:rPr lang="zh-CN" altLang="en-US" dirty="0"/>
              <a:t>盲目搜索（</a:t>
            </a:r>
            <a:r>
              <a:rPr lang="en-US" altLang="zh-CN" dirty="0"/>
              <a:t>8</a:t>
            </a:r>
            <a:r>
              <a:rPr lang="zh-CN" altLang="en-US" dirty="0"/>
              <a:t>）</a:t>
            </a:r>
          </a:p>
        </p:txBody>
      </p:sp>
      <p:sp>
        <p:nvSpPr>
          <p:cNvPr id="3" name="内容占位符 2">
            <a:extLst>
              <a:ext uri="{FF2B5EF4-FFF2-40B4-BE49-F238E27FC236}">
                <a16:creationId xmlns:a16="http://schemas.microsoft.com/office/drawing/2014/main" id="{C2D43AF8-025E-4154-9E49-DCE95A259487}"/>
              </a:ext>
            </a:extLst>
          </p:cNvPr>
          <p:cNvSpPr>
            <a:spLocks noGrp="1"/>
          </p:cNvSpPr>
          <p:nvPr>
            <p:ph idx="1"/>
          </p:nvPr>
        </p:nvSpPr>
        <p:spPr>
          <a:xfrm>
            <a:off x="628650" y="1825625"/>
            <a:ext cx="7886700" cy="724535"/>
          </a:xfrm>
        </p:spPr>
        <p:txBody>
          <a:bodyPr/>
          <a:lstStyle/>
          <a:p>
            <a:pPr>
              <a:buFont typeface="Wingdings" panose="05000000000000000000" pitchFamily="2" charset="2"/>
              <a:buChar char="u"/>
            </a:pPr>
            <a:r>
              <a:rPr lang="zh-CN" altLang="en-US" dirty="0"/>
              <a:t>深度优先搜索算法如下：</a:t>
            </a:r>
          </a:p>
        </p:txBody>
      </p:sp>
      <p:sp>
        <p:nvSpPr>
          <p:cNvPr id="4" name="灯片编号占位符 3">
            <a:extLst>
              <a:ext uri="{FF2B5EF4-FFF2-40B4-BE49-F238E27FC236}">
                <a16:creationId xmlns:a16="http://schemas.microsoft.com/office/drawing/2014/main" id="{9F40A739-FAF4-4759-A0A1-F210F1D97B74}"/>
              </a:ext>
            </a:extLst>
          </p:cNvPr>
          <p:cNvSpPr>
            <a:spLocks noGrp="1"/>
          </p:cNvSpPr>
          <p:nvPr>
            <p:ph type="sldNum" sz="quarter" idx="12"/>
          </p:nvPr>
        </p:nvSpPr>
        <p:spPr/>
        <p:txBody>
          <a:bodyPr/>
          <a:lstStyle/>
          <a:p>
            <a:fld id="{F5ECBF24-AD54-4E1A-AEB0-F65595FB36B2}" type="slidenum">
              <a:rPr lang="zh-CN" altLang="en-US" smtClean="0"/>
              <a:t>28</a:t>
            </a:fld>
            <a:endParaRPr lang="zh-CN" altLang="en-US" dirty="0"/>
          </a:p>
        </p:txBody>
      </p:sp>
      <p:sp>
        <p:nvSpPr>
          <p:cNvPr id="5" name="Rectangle 5">
            <a:extLst>
              <a:ext uri="{FF2B5EF4-FFF2-40B4-BE49-F238E27FC236}">
                <a16:creationId xmlns:a16="http://schemas.microsoft.com/office/drawing/2014/main" id="{C0E8F42A-C896-4532-B56E-4D3D6754AFC8}"/>
              </a:ext>
            </a:extLst>
          </p:cNvPr>
          <p:cNvSpPr>
            <a:spLocks noChangeArrowheads="1"/>
          </p:cNvSpPr>
          <p:nvPr/>
        </p:nvSpPr>
        <p:spPr bwMode="auto">
          <a:xfrm>
            <a:off x="838200" y="2296160"/>
            <a:ext cx="7848600" cy="4409440"/>
          </a:xfrm>
          <a:prstGeom prst="rect">
            <a:avLst/>
          </a:prstGeom>
          <a:solidFill>
            <a:schemeClr val="accent1"/>
          </a:solidFill>
          <a:ln w="76200" cmpd="tri">
            <a:solidFill>
              <a:srgbClr val="FFFF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zh-CN" altLang="en-US" sz="2000" b="1" dirty="0"/>
              <a:t>（</a:t>
            </a:r>
            <a:r>
              <a:rPr lang="en-US" altLang="zh-CN" sz="2000" b="1" dirty="0"/>
              <a:t>1</a:t>
            </a:r>
            <a:r>
              <a:rPr lang="zh-CN" altLang="en-US" sz="2000" b="1" dirty="0"/>
              <a:t>）把初始节点放到</a:t>
            </a:r>
            <a:r>
              <a:rPr lang="en-US" altLang="zh-CN" sz="2000" b="1" dirty="0"/>
              <a:t>OPEN</a:t>
            </a:r>
            <a:r>
              <a:rPr lang="zh-CN" altLang="en-US" sz="2000" b="1" dirty="0"/>
              <a:t>表中（如果起始节点为一</a:t>
            </a:r>
          </a:p>
          <a:p>
            <a:pPr eaLnBrk="1" hangingPunct="1">
              <a:lnSpc>
                <a:spcPct val="125000"/>
              </a:lnSpc>
              <a:spcBef>
                <a:spcPct val="0"/>
              </a:spcBef>
              <a:buFontTx/>
              <a:buNone/>
            </a:pPr>
            <a:r>
              <a:rPr lang="zh-CN" altLang="en-US" sz="2000" b="1" dirty="0"/>
              <a:t>目标节点，则求得一个解答）。</a:t>
            </a:r>
          </a:p>
          <a:p>
            <a:pPr eaLnBrk="1" hangingPunct="1">
              <a:lnSpc>
                <a:spcPct val="125000"/>
              </a:lnSpc>
              <a:spcBef>
                <a:spcPct val="0"/>
              </a:spcBef>
              <a:buFontTx/>
              <a:buNone/>
            </a:pPr>
            <a:r>
              <a:rPr lang="zh-CN" altLang="en-US" sz="2000" b="1" dirty="0"/>
              <a:t>（</a:t>
            </a:r>
            <a:r>
              <a:rPr lang="en-US" altLang="zh-CN" sz="2000" b="1" dirty="0"/>
              <a:t>2</a:t>
            </a:r>
            <a:r>
              <a:rPr lang="zh-CN" altLang="en-US" sz="2000" b="1" dirty="0"/>
              <a:t>）如果</a:t>
            </a:r>
            <a:r>
              <a:rPr lang="en-US" altLang="zh-CN" sz="2000" b="1" dirty="0"/>
              <a:t>OPEN</a:t>
            </a:r>
            <a:r>
              <a:rPr lang="zh-CN" altLang="en-US" sz="2000" b="1" dirty="0"/>
              <a:t>是一个空表，则没有解，失败退出；</a:t>
            </a:r>
          </a:p>
          <a:p>
            <a:pPr eaLnBrk="1" hangingPunct="1">
              <a:lnSpc>
                <a:spcPct val="125000"/>
              </a:lnSpc>
              <a:spcBef>
                <a:spcPct val="0"/>
              </a:spcBef>
              <a:buFontTx/>
              <a:buNone/>
            </a:pPr>
            <a:r>
              <a:rPr lang="zh-CN" altLang="en-US" sz="2000" b="1" dirty="0"/>
              <a:t>否则继续。</a:t>
            </a:r>
          </a:p>
          <a:p>
            <a:pPr eaLnBrk="1" hangingPunct="1">
              <a:lnSpc>
                <a:spcPct val="125000"/>
              </a:lnSpc>
              <a:spcBef>
                <a:spcPct val="0"/>
              </a:spcBef>
              <a:buFontTx/>
              <a:buNone/>
            </a:pPr>
            <a:r>
              <a:rPr lang="zh-CN" altLang="en-US" sz="2000" b="1" dirty="0"/>
              <a:t>（</a:t>
            </a:r>
            <a:r>
              <a:rPr lang="en-US" altLang="zh-CN" sz="2000" b="1" dirty="0"/>
              <a:t>3</a:t>
            </a:r>
            <a:r>
              <a:rPr lang="zh-CN" altLang="en-US" sz="2000" b="1" dirty="0"/>
              <a:t>）把第一个节点（节点</a:t>
            </a:r>
            <a:r>
              <a:rPr lang="en-US" altLang="zh-CN" sz="2000" b="1" dirty="0"/>
              <a:t>n</a:t>
            </a:r>
            <a:r>
              <a:rPr lang="zh-CN" altLang="en-US" sz="2000" b="1" dirty="0"/>
              <a:t>）从</a:t>
            </a:r>
            <a:r>
              <a:rPr lang="en-US" altLang="zh-CN" sz="2000" b="1" dirty="0"/>
              <a:t>OPEN</a:t>
            </a:r>
            <a:r>
              <a:rPr lang="zh-CN" altLang="en-US" sz="2000" b="1" dirty="0"/>
              <a:t>表移到</a:t>
            </a:r>
            <a:r>
              <a:rPr lang="en-US" altLang="zh-CN" sz="2000" b="1" dirty="0"/>
              <a:t>CLOSED</a:t>
            </a:r>
            <a:r>
              <a:rPr lang="zh-CN" altLang="en-US" sz="2000" b="1" dirty="0"/>
              <a:t>表</a:t>
            </a:r>
          </a:p>
          <a:p>
            <a:pPr eaLnBrk="1" hangingPunct="1">
              <a:lnSpc>
                <a:spcPct val="125000"/>
              </a:lnSpc>
              <a:spcBef>
                <a:spcPct val="0"/>
              </a:spcBef>
              <a:buFontTx/>
              <a:buNone/>
            </a:pPr>
            <a:r>
              <a:rPr lang="zh-CN" altLang="en-US" sz="2000" b="1" dirty="0"/>
              <a:t>中。</a:t>
            </a:r>
          </a:p>
          <a:p>
            <a:pPr eaLnBrk="1" hangingPunct="1">
              <a:lnSpc>
                <a:spcPct val="125000"/>
              </a:lnSpc>
              <a:spcBef>
                <a:spcPct val="0"/>
              </a:spcBef>
              <a:buFontTx/>
              <a:buNone/>
            </a:pPr>
            <a:r>
              <a:rPr lang="zh-CN" altLang="en-US" sz="2000" b="1" dirty="0"/>
              <a:t>（</a:t>
            </a:r>
            <a:r>
              <a:rPr lang="en-US" altLang="zh-CN" sz="2000" b="1" dirty="0"/>
              <a:t>4</a:t>
            </a:r>
            <a:r>
              <a:rPr lang="zh-CN" altLang="en-US" sz="2000" b="1" dirty="0"/>
              <a:t>）如果节点</a:t>
            </a:r>
            <a:r>
              <a:rPr lang="en-US" altLang="zh-CN" sz="2000" b="1" dirty="0"/>
              <a:t>n</a:t>
            </a:r>
            <a:r>
              <a:rPr lang="zh-CN" altLang="en-US" sz="2000" b="1" dirty="0"/>
              <a:t>的深度等于最大深度，则转向步骤</a:t>
            </a:r>
            <a:r>
              <a:rPr lang="en-US" altLang="zh-CN" sz="2000" b="1" dirty="0"/>
              <a:t>(2)</a:t>
            </a:r>
            <a:r>
              <a:rPr lang="zh-CN" altLang="en-US" sz="2000" b="1" dirty="0"/>
              <a:t>。</a:t>
            </a:r>
          </a:p>
          <a:p>
            <a:pPr eaLnBrk="1" hangingPunct="1">
              <a:lnSpc>
                <a:spcPct val="125000"/>
              </a:lnSpc>
              <a:spcBef>
                <a:spcPct val="0"/>
              </a:spcBef>
              <a:buFontTx/>
              <a:buNone/>
            </a:pPr>
            <a:r>
              <a:rPr lang="zh-CN" altLang="en-US" sz="2000" b="1" dirty="0"/>
              <a:t>（</a:t>
            </a:r>
            <a:r>
              <a:rPr lang="en-US" altLang="zh-CN" sz="2000" b="1" dirty="0"/>
              <a:t>5</a:t>
            </a:r>
            <a:r>
              <a:rPr lang="zh-CN" altLang="en-US" sz="2000" b="1" dirty="0"/>
              <a:t>）扩展节点</a:t>
            </a:r>
            <a:r>
              <a:rPr lang="en-US" altLang="zh-CN" sz="2000" b="1" dirty="0"/>
              <a:t>n</a:t>
            </a:r>
            <a:r>
              <a:rPr lang="zh-CN" altLang="en-US" sz="2000" b="1" dirty="0"/>
              <a:t>，产生其全部后裔，并把它们放入到</a:t>
            </a:r>
            <a:r>
              <a:rPr lang="en-US" altLang="zh-CN" sz="2000" b="1" dirty="0"/>
              <a:t>OPEN</a:t>
            </a:r>
          </a:p>
          <a:p>
            <a:pPr eaLnBrk="1" hangingPunct="1">
              <a:lnSpc>
                <a:spcPct val="125000"/>
              </a:lnSpc>
              <a:spcBef>
                <a:spcPct val="0"/>
              </a:spcBef>
              <a:buFontTx/>
              <a:buNone/>
            </a:pPr>
            <a:r>
              <a:rPr lang="zh-CN" altLang="en-US" sz="2000" b="1" dirty="0"/>
              <a:t>表的前头。如果没有后裔，则转向步骤</a:t>
            </a:r>
            <a:r>
              <a:rPr lang="en-US" altLang="zh-CN" sz="2000" b="1" dirty="0"/>
              <a:t>(2)</a:t>
            </a:r>
            <a:r>
              <a:rPr lang="zh-CN" altLang="en-US" sz="2000" b="1" dirty="0"/>
              <a:t>。</a:t>
            </a:r>
          </a:p>
          <a:p>
            <a:pPr eaLnBrk="1" hangingPunct="1">
              <a:lnSpc>
                <a:spcPct val="125000"/>
              </a:lnSpc>
              <a:spcBef>
                <a:spcPct val="0"/>
              </a:spcBef>
              <a:buFontTx/>
              <a:buNone/>
            </a:pPr>
            <a:r>
              <a:rPr lang="zh-CN" altLang="en-US" sz="2000" b="1" dirty="0"/>
              <a:t>（</a:t>
            </a:r>
            <a:r>
              <a:rPr lang="en-US" altLang="zh-CN" sz="2000" b="1" dirty="0"/>
              <a:t>6</a:t>
            </a:r>
            <a:r>
              <a:rPr lang="zh-CN" altLang="en-US" sz="2000" b="1" dirty="0"/>
              <a:t>）如果</a:t>
            </a:r>
            <a:r>
              <a:rPr lang="en-US" altLang="zh-CN" sz="2000" b="1" dirty="0"/>
              <a:t>n</a:t>
            </a:r>
            <a:r>
              <a:rPr lang="zh-CN" altLang="en-US" sz="2000" b="1" dirty="0"/>
              <a:t>的任意节点是个目标节点，则找到一个解答，</a:t>
            </a:r>
          </a:p>
          <a:p>
            <a:pPr eaLnBrk="1" hangingPunct="1">
              <a:lnSpc>
                <a:spcPct val="125000"/>
              </a:lnSpc>
              <a:spcBef>
                <a:spcPct val="0"/>
              </a:spcBef>
              <a:buFontTx/>
              <a:buNone/>
            </a:pPr>
            <a:r>
              <a:rPr lang="zh-CN" altLang="en-US" sz="2000" b="1" dirty="0"/>
              <a:t>成功退出；否则转向步骤</a:t>
            </a:r>
            <a:r>
              <a:rPr lang="en-US" altLang="zh-CN" sz="2000" b="1" dirty="0"/>
              <a:t>(2)</a:t>
            </a:r>
            <a:r>
              <a:rPr lang="zh-CN" altLang="en-US" sz="2000" b="1" dirty="0"/>
              <a:t>。</a:t>
            </a:r>
          </a:p>
        </p:txBody>
      </p:sp>
    </p:spTree>
    <p:extLst>
      <p:ext uri="{BB962C8B-B14F-4D97-AF65-F5344CB8AC3E}">
        <p14:creationId xmlns:p14="http://schemas.microsoft.com/office/powerpoint/2010/main" val="4173672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0BB8A-4D20-44BE-961C-D7C73E6348CB}"/>
              </a:ext>
            </a:extLst>
          </p:cNvPr>
          <p:cNvSpPr>
            <a:spLocks noGrp="1"/>
          </p:cNvSpPr>
          <p:nvPr>
            <p:ph type="title"/>
          </p:nvPr>
        </p:nvSpPr>
        <p:spPr/>
        <p:txBody>
          <a:bodyPr/>
          <a:lstStyle/>
          <a:p>
            <a:r>
              <a:rPr lang="en-US" altLang="zh-CN" dirty="0"/>
              <a:t>3.3 </a:t>
            </a:r>
            <a:r>
              <a:rPr lang="zh-CN" altLang="en-US" dirty="0"/>
              <a:t>盲目搜索（</a:t>
            </a:r>
            <a:r>
              <a:rPr lang="en-US" altLang="zh-CN" dirty="0"/>
              <a:t>9</a:t>
            </a:r>
            <a:r>
              <a:rPr lang="zh-CN" altLang="en-US" dirty="0"/>
              <a:t>）</a:t>
            </a:r>
          </a:p>
        </p:txBody>
      </p:sp>
      <p:sp>
        <p:nvSpPr>
          <p:cNvPr id="3" name="内容占位符 2">
            <a:extLst>
              <a:ext uri="{FF2B5EF4-FFF2-40B4-BE49-F238E27FC236}">
                <a16:creationId xmlns:a16="http://schemas.microsoft.com/office/drawing/2014/main" id="{4674DBB6-488F-4B57-A241-F0004D67B49F}"/>
              </a:ext>
            </a:extLst>
          </p:cNvPr>
          <p:cNvSpPr>
            <a:spLocks noGrp="1"/>
          </p:cNvSpPr>
          <p:nvPr>
            <p:ph idx="1"/>
          </p:nvPr>
        </p:nvSpPr>
        <p:spPr/>
        <p:txBody>
          <a:bodyPr/>
          <a:lstStyle/>
          <a:p>
            <a:pPr>
              <a:buFont typeface="Wingdings" panose="05000000000000000000" pitchFamily="2" charset="2"/>
              <a:buChar char="u"/>
            </a:pPr>
            <a:r>
              <a:rPr lang="zh-CN" altLang="en-US" dirty="0"/>
              <a:t>代价树的宽度优先搜索</a:t>
            </a:r>
          </a:p>
          <a:p>
            <a:r>
              <a:rPr lang="zh-CN" altLang="en-US" dirty="0"/>
              <a:t>    在实际问题中，从一个状态变换成另一个状态所付出的操作代价是不一样的。</a:t>
            </a:r>
          </a:p>
          <a:p>
            <a:r>
              <a:rPr lang="zh-CN" altLang="en-US" dirty="0"/>
              <a:t>问题：采用何种搜索策略，以保证付出的代价（或费用）是最小的。</a:t>
            </a:r>
          </a:p>
          <a:p>
            <a:r>
              <a:rPr lang="zh-CN" altLang="en-US" dirty="0"/>
              <a:t>代价树：有向边上标有代价的搜索树。</a:t>
            </a:r>
          </a:p>
          <a:p>
            <a:endParaRPr lang="zh-CN" altLang="en-US" dirty="0"/>
          </a:p>
        </p:txBody>
      </p:sp>
      <p:sp>
        <p:nvSpPr>
          <p:cNvPr id="4" name="灯片编号占位符 3">
            <a:extLst>
              <a:ext uri="{FF2B5EF4-FFF2-40B4-BE49-F238E27FC236}">
                <a16:creationId xmlns:a16="http://schemas.microsoft.com/office/drawing/2014/main" id="{F10E83FB-029D-41FD-8C3D-69BD14222EAC}"/>
              </a:ext>
            </a:extLst>
          </p:cNvPr>
          <p:cNvSpPr>
            <a:spLocks noGrp="1"/>
          </p:cNvSpPr>
          <p:nvPr>
            <p:ph type="sldNum" sz="quarter" idx="12"/>
          </p:nvPr>
        </p:nvSpPr>
        <p:spPr/>
        <p:txBody>
          <a:bodyPr/>
          <a:lstStyle/>
          <a:p>
            <a:fld id="{F5ECBF24-AD54-4E1A-AEB0-F65595FB36B2}" type="slidenum">
              <a:rPr lang="zh-CN" altLang="en-US" smtClean="0"/>
              <a:t>29</a:t>
            </a:fld>
            <a:endParaRPr lang="zh-CN" altLang="en-US" dirty="0"/>
          </a:p>
        </p:txBody>
      </p:sp>
    </p:spTree>
    <p:extLst>
      <p:ext uri="{BB962C8B-B14F-4D97-AF65-F5344CB8AC3E}">
        <p14:creationId xmlns:p14="http://schemas.microsoft.com/office/powerpoint/2010/main" val="261651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a:t>
            </a:r>
          </a:p>
        </p:txBody>
      </p:sp>
      <p:sp>
        <p:nvSpPr>
          <p:cNvPr id="3" name="内容占位符 2"/>
          <p:cNvSpPr>
            <a:spLocks noGrp="1"/>
          </p:cNvSpPr>
          <p:nvPr>
            <p:ph idx="1"/>
          </p:nvPr>
        </p:nvSpPr>
        <p:spPr/>
        <p:txBody>
          <a:bodyPr/>
          <a:lstStyle/>
          <a:p>
            <a:r>
              <a:rPr lang="zh-CN" altLang="en-US" dirty="0"/>
              <a:t>搜索是人工智能的一个基本问题，是推理不可分割的一部分；</a:t>
            </a:r>
          </a:p>
          <a:p>
            <a:endParaRPr lang="en-US" altLang="zh-CN" dirty="0"/>
          </a:p>
          <a:p>
            <a:r>
              <a:rPr lang="zh-CN" altLang="en-US" dirty="0"/>
              <a:t>搜索是求解问题的一种方法；</a:t>
            </a:r>
          </a:p>
          <a:p>
            <a:endParaRPr lang="en-US" altLang="zh-CN" dirty="0"/>
          </a:p>
          <a:p>
            <a:r>
              <a:rPr lang="zh-CN" altLang="en-US" dirty="0"/>
              <a:t>为了利用搜索的方法求解问题，首先必须将被求解的问题用某种形式表示出来。</a:t>
            </a:r>
          </a:p>
          <a:p>
            <a:endParaRPr lang="zh-CN" altLang="en-US" dirty="0"/>
          </a:p>
        </p:txBody>
      </p:sp>
      <p:sp>
        <p:nvSpPr>
          <p:cNvPr id="4" name="灯片编号占位符 3"/>
          <p:cNvSpPr>
            <a:spLocks noGrp="1"/>
          </p:cNvSpPr>
          <p:nvPr>
            <p:ph type="sldNum" sz="quarter" idx="12"/>
          </p:nvPr>
        </p:nvSpPr>
        <p:spPr/>
        <p:txBody>
          <a:bodyPr/>
          <a:lstStyle/>
          <a:p>
            <a:fld id="{F5ECBF24-AD54-4E1A-AEB0-F65595FB36B2}" type="slidenum">
              <a:rPr lang="zh-CN" altLang="en-US" smtClean="0"/>
              <a:t>3</a:t>
            </a:fld>
            <a:endParaRPr lang="zh-CN" altLang="en-US" dirty="0"/>
          </a:p>
        </p:txBody>
      </p:sp>
    </p:spTree>
    <p:extLst>
      <p:ext uri="{BB962C8B-B14F-4D97-AF65-F5344CB8AC3E}">
        <p14:creationId xmlns:p14="http://schemas.microsoft.com/office/powerpoint/2010/main" val="1584789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51D07-28E8-421A-8764-8A2F51B97EB2}"/>
              </a:ext>
            </a:extLst>
          </p:cNvPr>
          <p:cNvSpPr>
            <a:spLocks noGrp="1"/>
          </p:cNvSpPr>
          <p:nvPr>
            <p:ph type="title"/>
          </p:nvPr>
        </p:nvSpPr>
        <p:spPr/>
        <p:txBody>
          <a:bodyPr/>
          <a:lstStyle/>
          <a:p>
            <a:r>
              <a:rPr lang="en-US" altLang="zh-CN" dirty="0"/>
              <a:t>3.3 </a:t>
            </a:r>
            <a:r>
              <a:rPr lang="zh-CN" altLang="en-US" dirty="0"/>
              <a:t>盲目搜索（</a:t>
            </a:r>
            <a:r>
              <a:rPr lang="en-US" altLang="zh-CN" dirty="0"/>
              <a:t>10</a:t>
            </a:r>
            <a:r>
              <a:rPr lang="zh-CN" altLang="en-US" dirty="0"/>
              <a:t>）</a:t>
            </a:r>
          </a:p>
        </p:txBody>
      </p:sp>
      <p:sp>
        <p:nvSpPr>
          <p:cNvPr id="3" name="内容占位符 2">
            <a:extLst>
              <a:ext uri="{FF2B5EF4-FFF2-40B4-BE49-F238E27FC236}">
                <a16:creationId xmlns:a16="http://schemas.microsoft.com/office/drawing/2014/main" id="{AC0AD80A-B7D5-4B53-82E0-32D09E436C26}"/>
              </a:ext>
            </a:extLst>
          </p:cNvPr>
          <p:cNvSpPr>
            <a:spLocks noGrp="1"/>
          </p:cNvSpPr>
          <p:nvPr>
            <p:ph idx="1"/>
          </p:nvPr>
        </p:nvSpPr>
        <p:spPr/>
        <p:txBody>
          <a:bodyPr/>
          <a:lstStyle/>
          <a:p>
            <a:pPr>
              <a:buFont typeface="Wingdings" panose="05000000000000000000" pitchFamily="2" charset="2"/>
              <a:buChar char="u"/>
            </a:pPr>
            <a:r>
              <a:rPr lang="zh-CN" altLang="en-US" dirty="0"/>
              <a:t>代价树的宽度优先搜索</a:t>
            </a:r>
          </a:p>
          <a:p>
            <a:r>
              <a:rPr lang="zh-CN" altLang="en-US" dirty="0"/>
              <a:t> 记号：</a:t>
            </a:r>
          </a:p>
          <a:p>
            <a:r>
              <a:rPr lang="zh-CN" altLang="en-US" dirty="0"/>
              <a:t>    </a:t>
            </a:r>
            <a:r>
              <a:rPr lang="en-US" altLang="zh-CN" dirty="0"/>
              <a:t>(1)</a:t>
            </a:r>
            <a:r>
              <a:rPr lang="zh-CN" altLang="en-US" dirty="0"/>
              <a:t>起始节点记为</a:t>
            </a:r>
            <a:r>
              <a:rPr lang="en-US" altLang="zh-CN" dirty="0"/>
              <a:t>S;</a:t>
            </a:r>
          </a:p>
          <a:p>
            <a:r>
              <a:rPr lang="en-US" altLang="zh-CN" dirty="0"/>
              <a:t>    (2)</a:t>
            </a:r>
            <a:r>
              <a:rPr lang="zh-CN" altLang="en-US" dirty="0"/>
              <a:t>从节点</a:t>
            </a:r>
            <a:r>
              <a:rPr lang="en-US" altLang="zh-CN" dirty="0" err="1"/>
              <a:t>i</a:t>
            </a:r>
            <a:r>
              <a:rPr lang="zh-CN" altLang="en-US" dirty="0"/>
              <a:t>到它的后继节点</a:t>
            </a:r>
            <a:r>
              <a:rPr lang="en-US" altLang="zh-CN" dirty="0"/>
              <a:t>j</a:t>
            </a:r>
            <a:r>
              <a:rPr lang="zh-CN" altLang="en-US" dirty="0"/>
              <a:t>的代价记为</a:t>
            </a:r>
            <a:r>
              <a:rPr lang="en-US" altLang="zh-CN" dirty="0"/>
              <a:t>c(</a:t>
            </a:r>
            <a:r>
              <a:rPr lang="en-US" altLang="zh-CN" dirty="0" err="1"/>
              <a:t>i,j</a:t>
            </a:r>
            <a:r>
              <a:rPr lang="en-US" altLang="zh-CN" dirty="0"/>
              <a:t>);</a:t>
            </a:r>
          </a:p>
          <a:p>
            <a:r>
              <a:rPr lang="en-US" altLang="zh-CN" dirty="0"/>
              <a:t>    (3)</a:t>
            </a:r>
            <a:r>
              <a:rPr lang="zh-CN" altLang="en-US" dirty="0"/>
              <a:t>从起始节点</a:t>
            </a:r>
            <a:r>
              <a:rPr lang="en-US" altLang="zh-CN" dirty="0"/>
              <a:t>S</a:t>
            </a:r>
            <a:r>
              <a:rPr lang="zh-CN" altLang="en-US" dirty="0"/>
              <a:t>到任一节点</a:t>
            </a:r>
            <a:r>
              <a:rPr lang="en-US" altLang="zh-CN" dirty="0" err="1"/>
              <a:t>i</a:t>
            </a:r>
            <a:r>
              <a:rPr lang="zh-CN" altLang="en-US" dirty="0"/>
              <a:t>的路径代价记为</a:t>
            </a:r>
            <a:r>
              <a:rPr lang="en-US" altLang="zh-CN" dirty="0"/>
              <a:t>g(</a:t>
            </a:r>
            <a:r>
              <a:rPr lang="en-US" altLang="zh-CN" dirty="0" err="1"/>
              <a:t>i</a:t>
            </a:r>
            <a:r>
              <a:rPr lang="en-US" altLang="zh-CN" dirty="0"/>
              <a:t>)</a:t>
            </a:r>
            <a:r>
              <a:rPr lang="zh-CN" altLang="en-US" dirty="0"/>
              <a:t>。</a:t>
            </a:r>
          </a:p>
          <a:p>
            <a:endParaRPr lang="zh-CN" altLang="en-US" dirty="0"/>
          </a:p>
        </p:txBody>
      </p:sp>
      <p:sp>
        <p:nvSpPr>
          <p:cNvPr id="4" name="灯片编号占位符 3">
            <a:extLst>
              <a:ext uri="{FF2B5EF4-FFF2-40B4-BE49-F238E27FC236}">
                <a16:creationId xmlns:a16="http://schemas.microsoft.com/office/drawing/2014/main" id="{1A8D7C5F-3821-4A05-9A16-15B7E4E0690E}"/>
              </a:ext>
            </a:extLst>
          </p:cNvPr>
          <p:cNvSpPr>
            <a:spLocks noGrp="1"/>
          </p:cNvSpPr>
          <p:nvPr>
            <p:ph type="sldNum" sz="quarter" idx="12"/>
          </p:nvPr>
        </p:nvSpPr>
        <p:spPr/>
        <p:txBody>
          <a:bodyPr/>
          <a:lstStyle/>
          <a:p>
            <a:fld id="{F5ECBF24-AD54-4E1A-AEB0-F65595FB36B2}" type="slidenum">
              <a:rPr lang="zh-CN" altLang="en-US" smtClean="0"/>
              <a:t>30</a:t>
            </a:fld>
            <a:endParaRPr lang="zh-CN" altLang="en-US" dirty="0"/>
          </a:p>
        </p:txBody>
      </p:sp>
    </p:spTree>
    <p:extLst>
      <p:ext uri="{BB962C8B-B14F-4D97-AF65-F5344CB8AC3E}">
        <p14:creationId xmlns:p14="http://schemas.microsoft.com/office/powerpoint/2010/main" val="2524862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965CE-A59D-4D5F-A90D-F181E20495FA}"/>
              </a:ext>
            </a:extLst>
          </p:cNvPr>
          <p:cNvSpPr>
            <a:spLocks noGrp="1"/>
          </p:cNvSpPr>
          <p:nvPr>
            <p:ph type="title"/>
          </p:nvPr>
        </p:nvSpPr>
        <p:spPr/>
        <p:txBody>
          <a:bodyPr/>
          <a:lstStyle/>
          <a:p>
            <a:r>
              <a:rPr lang="en-US" altLang="zh-CN" dirty="0"/>
              <a:t>3.3 </a:t>
            </a:r>
            <a:r>
              <a:rPr lang="zh-CN" altLang="en-US" dirty="0"/>
              <a:t>盲目搜索（</a:t>
            </a:r>
            <a:r>
              <a:rPr lang="en-US" altLang="zh-CN" dirty="0"/>
              <a:t>10</a:t>
            </a:r>
            <a:r>
              <a:rPr lang="zh-CN" altLang="en-US" dirty="0"/>
              <a:t>）</a:t>
            </a:r>
          </a:p>
        </p:txBody>
      </p:sp>
      <p:sp>
        <p:nvSpPr>
          <p:cNvPr id="3" name="内容占位符 2">
            <a:extLst>
              <a:ext uri="{FF2B5EF4-FFF2-40B4-BE49-F238E27FC236}">
                <a16:creationId xmlns:a16="http://schemas.microsoft.com/office/drawing/2014/main" id="{55AD1017-492C-42BF-BAC4-BA5FFC57E691}"/>
              </a:ext>
            </a:extLst>
          </p:cNvPr>
          <p:cNvSpPr>
            <a:spLocks noGrp="1"/>
          </p:cNvSpPr>
          <p:nvPr>
            <p:ph idx="1"/>
          </p:nvPr>
        </p:nvSpPr>
        <p:spPr>
          <a:xfrm>
            <a:off x="628650" y="1825625"/>
            <a:ext cx="7886700" cy="1882775"/>
          </a:xfrm>
        </p:spPr>
        <p:txBody>
          <a:bodyPr/>
          <a:lstStyle/>
          <a:p>
            <a:r>
              <a:rPr lang="zh-CN" altLang="en-US" dirty="0"/>
              <a:t>例 推销员旅行问题</a:t>
            </a:r>
          </a:p>
          <a:p>
            <a:r>
              <a:rPr lang="zh-CN" altLang="en-US" dirty="0"/>
              <a:t>    假设</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是五个城市，推销员从城市</a:t>
            </a:r>
            <a:r>
              <a:rPr lang="en-US" altLang="zh-CN" dirty="0"/>
              <a:t>A</a:t>
            </a:r>
            <a:r>
              <a:rPr lang="zh-CN" altLang="en-US" dirty="0"/>
              <a:t>出发，到达城市</a:t>
            </a:r>
            <a:r>
              <a:rPr lang="en-US" altLang="zh-CN" dirty="0"/>
              <a:t>E</a:t>
            </a:r>
            <a:r>
              <a:rPr lang="zh-CN" altLang="en-US" dirty="0"/>
              <a:t>，走怎样的路线费用最省？</a:t>
            </a:r>
          </a:p>
          <a:p>
            <a:endParaRPr lang="zh-CN" altLang="en-US" dirty="0"/>
          </a:p>
        </p:txBody>
      </p:sp>
      <p:sp>
        <p:nvSpPr>
          <p:cNvPr id="4" name="灯片编号占位符 3">
            <a:extLst>
              <a:ext uri="{FF2B5EF4-FFF2-40B4-BE49-F238E27FC236}">
                <a16:creationId xmlns:a16="http://schemas.microsoft.com/office/drawing/2014/main" id="{56AFE664-B11E-4F42-91B4-BEA3A008B491}"/>
              </a:ext>
            </a:extLst>
          </p:cNvPr>
          <p:cNvSpPr>
            <a:spLocks noGrp="1"/>
          </p:cNvSpPr>
          <p:nvPr>
            <p:ph type="sldNum" sz="quarter" idx="12"/>
          </p:nvPr>
        </p:nvSpPr>
        <p:spPr/>
        <p:txBody>
          <a:bodyPr/>
          <a:lstStyle/>
          <a:p>
            <a:fld id="{F5ECBF24-AD54-4E1A-AEB0-F65595FB36B2}" type="slidenum">
              <a:rPr lang="zh-CN" altLang="en-US" smtClean="0"/>
              <a:t>31</a:t>
            </a:fld>
            <a:endParaRPr lang="zh-CN" altLang="en-US" dirty="0"/>
          </a:p>
        </p:txBody>
      </p:sp>
      <p:sp>
        <p:nvSpPr>
          <p:cNvPr id="5" name="Oval 27">
            <a:extLst>
              <a:ext uri="{FF2B5EF4-FFF2-40B4-BE49-F238E27FC236}">
                <a16:creationId xmlns:a16="http://schemas.microsoft.com/office/drawing/2014/main" id="{535BCD9F-1B13-4CC0-B371-EEB987D532C8}"/>
              </a:ext>
            </a:extLst>
          </p:cNvPr>
          <p:cNvSpPr>
            <a:spLocks noChangeArrowheads="1"/>
          </p:cNvSpPr>
          <p:nvPr/>
        </p:nvSpPr>
        <p:spPr bwMode="auto">
          <a:xfrm>
            <a:off x="1524000" y="4343400"/>
            <a:ext cx="609600" cy="609600"/>
          </a:xfrm>
          <a:prstGeom prst="ellipse">
            <a:avLst/>
          </a:prstGeom>
          <a:solidFill>
            <a:schemeClr val="accent1"/>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t>A</a:t>
            </a:r>
          </a:p>
        </p:txBody>
      </p:sp>
      <p:sp>
        <p:nvSpPr>
          <p:cNvPr id="6" name="Oval 29">
            <a:extLst>
              <a:ext uri="{FF2B5EF4-FFF2-40B4-BE49-F238E27FC236}">
                <a16:creationId xmlns:a16="http://schemas.microsoft.com/office/drawing/2014/main" id="{A44F8E91-570A-47B8-9A34-11CE4A2FB6F6}"/>
              </a:ext>
            </a:extLst>
          </p:cNvPr>
          <p:cNvSpPr>
            <a:spLocks noChangeArrowheads="1"/>
          </p:cNvSpPr>
          <p:nvPr/>
        </p:nvSpPr>
        <p:spPr bwMode="auto">
          <a:xfrm>
            <a:off x="4419600" y="4343400"/>
            <a:ext cx="609600" cy="609600"/>
          </a:xfrm>
          <a:prstGeom prst="ellipse">
            <a:avLst/>
          </a:prstGeom>
          <a:solidFill>
            <a:schemeClr val="accent1"/>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t>C</a:t>
            </a:r>
          </a:p>
        </p:txBody>
      </p:sp>
      <p:sp>
        <p:nvSpPr>
          <p:cNvPr id="7" name="Oval 30">
            <a:extLst>
              <a:ext uri="{FF2B5EF4-FFF2-40B4-BE49-F238E27FC236}">
                <a16:creationId xmlns:a16="http://schemas.microsoft.com/office/drawing/2014/main" id="{D1BC78F6-DEA7-40BF-A5D9-67236F3CED46}"/>
              </a:ext>
            </a:extLst>
          </p:cNvPr>
          <p:cNvSpPr>
            <a:spLocks noChangeArrowheads="1"/>
          </p:cNvSpPr>
          <p:nvPr/>
        </p:nvSpPr>
        <p:spPr bwMode="auto">
          <a:xfrm>
            <a:off x="1524000" y="5867400"/>
            <a:ext cx="609600" cy="609600"/>
          </a:xfrm>
          <a:prstGeom prst="ellipse">
            <a:avLst/>
          </a:prstGeom>
          <a:solidFill>
            <a:schemeClr val="accent1"/>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t>B</a:t>
            </a:r>
          </a:p>
        </p:txBody>
      </p:sp>
      <p:sp>
        <p:nvSpPr>
          <p:cNvPr id="8" name="Oval 31">
            <a:extLst>
              <a:ext uri="{FF2B5EF4-FFF2-40B4-BE49-F238E27FC236}">
                <a16:creationId xmlns:a16="http://schemas.microsoft.com/office/drawing/2014/main" id="{E6A2FA4C-E72A-4D6A-BDD0-CFBFEC2AFAD4}"/>
              </a:ext>
            </a:extLst>
          </p:cNvPr>
          <p:cNvSpPr>
            <a:spLocks noChangeArrowheads="1"/>
          </p:cNvSpPr>
          <p:nvPr/>
        </p:nvSpPr>
        <p:spPr bwMode="auto">
          <a:xfrm>
            <a:off x="3429000" y="5867400"/>
            <a:ext cx="609600" cy="609600"/>
          </a:xfrm>
          <a:prstGeom prst="ellipse">
            <a:avLst/>
          </a:prstGeom>
          <a:solidFill>
            <a:schemeClr val="accent1"/>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t>D</a:t>
            </a:r>
          </a:p>
        </p:txBody>
      </p:sp>
      <p:sp>
        <p:nvSpPr>
          <p:cNvPr id="9" name="Oval 32">
            <a:extLst>
              <a:ext uri="{FF2B5EF4-FFF2-40B4-BE49-F238E27FC236}">
                <a16:creationId xmlns:a16="http://schemas.microsoft.com/office/drawing/2014/main" id="{849C92CD-17EB-4637-AD8B-F0E438A68546}"/>
              </a:ext>
            </a:extLst>
          </p:cNvPr>
          <p:cNvSpPr>
            <a:spLocks noChangeArrowheads="1"/>
          </p:cNvSpPr>
          <p:nvPr/>
        </p:nvSpPr>
        <p:spPr bwMode="auto">
          <a:xfrm>
            <a:off x="5334000" y="5791200"/>
            <a:ext cx="609600" cy="609600"/>
          </a:xfrm>
          <a:prstGeom prst="ellipse">
            <a:avLst/>
          </a:prstGeom>
          <a:solidFill>
            <a:schemeClr val="accent1"/>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t>E</a:t>
            </a:r>
          </a:p>
        </p:txBody>
      </p:sp>
      <p:sp>
        <p:nvSpPr>
          <p:cNvPr id="10" name="Line 33">
            <a:extLst>
              <a:ext uri="{FF2B5EF4-FFF2-40B4-BE49-F238E27FC236}">
                <a16:creationId xmlns:a16="http://schemas.microsoft.com/office/drawing/2014/main" id="{1676CADB-3CF2-4C47-9278-9879DD253746}"/>
              </a:ext>
            </a:extLst>
          </p:cNvPr>
          <p:cNvSpPr>
            <a:spLocks noChangeShapeType="1"/>
          </p:cNvSpPr>
          <p:nvPr/>
        </p:nvSpPr>
        <p:spPr bwMode="auto">
          <a:xfrm>
            <a:off x="1828800" y="4953000"/>
            <a:ext cx="0" cy="914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4">
            <a:extLst>
              <a:ext uri="{FF2B5EF4-FFF2-40B4-BE49-F238E27FC236}">
                <a16:creationId xmlns:a16="http://schemas.microsoft.com/office/drawing/2014/main" id="{34680520-77AE-4B87-98A3-44CD21260AB1}"/>
              </a:ext>
            </a:extLst>
          </p:cNvPr>
          <p:cNvSpPr>
            <a:spLocks noChangeShapeType="1"/>
          </p:cNvSpPr>
          <p:nvPr/>
        </p:nvSpPr>
        <p:spPr bwMode="auto">
          <a:xfrm>
            <a:off x="2133600" y="4648200"/>
            <a:ext cx="22860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5">
            <a:extLst>
              <a:ext uri="{FF2B5EF4-FFF2-40B4-BE49-F238E27FC236}">
                <a16:creationId xmlns:a16="http://schemas.microsoft.com/office/drawing/2014/main" id="{836A7667-D549-4C53-B4B1-51E4EB708D73}"/>
              </a:ext>
            </a:extLst>
          </p:cNvPr>
          <p:cNvSpPr>
            <a:spLocks noChangeShapeType="1"/>
          </p:cNvSpPr>
          <p:nvPr/>
        </p:nvSpPr>
        <p:spPr bwMode="auto">
          <a:xfrm>
            <a:off x="2133600" y="6172200"/>
            <a:ext cx="1295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36">
            <a:extLst>
              <a:ext uri="{FF2B5EF4-FFF2-40B4-BE49-F238E27FC236}">
                <a16:creationId xmlns:a16="http://schemas.microsoft.com/office/drawing/2014/main" id="{DB52595C-2061-446C-85FC-AAE212B5B9D9}"/>
              </a:ext>
            </a:extLst>
          </p:cNvPr>
          <p:cNvSpPr>
            <a:spLocks noChangeShapeType="1"/>
          </p:cNvSpPr>
          <p:nvPr/>
        </p:nvSpPr>
        <p:spPr bwMode="auto">
          <a:xfrm>
            <a:off x="4038600" y="6172200"/>
            <a:ext cx="1295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37">
            <a:extLst>
              <a:ext uri="{FF2B5EF4-FFF2-40B4-BE49-F238E27FC236}">
                <a16:creationId xmlns:a16="http://schemas.microsoft.com/office/drawing/2014/main" id="{F5231C34-A1E6-4B6B-A6D4-A56BC4D92666}"/>
              </a:ext>
            </a:extLst>
          </p:cNvPr>
          <p:cNvSpPr>
            <a:spLocks noChangeShapeType="1"/>
          </p:cNvSpPr>
          <p:nvPr/>
        </p:nvSpPr>
        <p:spPr bwMode="auto">
          <a:xfrm flipH="1">
            <a:off x="3886200" y="4876800"/>
            <a:ext cx="609600" cy="990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8">
            <a:extLst>
              <a:ext uri="{FF2B5EF4-FFF2-40B4-BE49-F238E27FC236}">
                <a16:creationId xmlns:a16="http://schemas.microsoft.com/office/drawing/2014/main" id="{61FBF6F7-CAB5-4D3F-AE8D-0C96E0C9C9FD}"/>
              </a:ext>
            </a:extLst>
          </p:cNvPr>
          <p:cNvSpPr>
            <a:spLocks noChangeShapeType="1"/>
          </p:cNvSpPr>
          <p:nvPr/>
        </p:nvSpPr>
        <p:spPr bwMode="auto">
          <a:xfrm>
            <a:off x="4953000" y="4876800"/>
            <a:ext cx="609600" cy="914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39">
            <a:extLst>
              <a:ext uri="{FF2B5EF4-FFF2-40B4-BE49-F238E27FC236}">
                <a16:creationId xmlns:a16="http://schemas.microsoft.com/office/drawing/2014/main" id="{4E0786DB-2FE3-4A8A-AA79-6DC7AADDABDA}"/>
              </a:ext>
            </a:extLst>
          </p:cNvPr>
          <p:cNvSpPr txBox="1">
            <a:spLocks noChangeArrowheads="1"/>
          </p:cNvSpPr>
          <p:nvPr/>
        </p:nvSpPr>
        <p:spPr bwMode="auto">
          <a:xfrm>
            <a:off x="2819400" y="4267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t>7</a:t>
            </a:r>
          </a:p>
        </p:txBody>
      </p:sp>
      <p:sp>
        <p:nvSpPr>
          <p:cNvPr id="17" name="Text Box 40">
            <a:extLst>
              <a:ext uri="{FF2B5EF4-FFF2-40B4-BE49-F238E27FC236}">
                <a16:creationId xmlns:a16="http://schemas.microsoft.com/office/drawing/2014/main" id="{FD5904F9-26FC-4049-A41B-856E7CBDC754}"/>
              </a:ext>
            </a:extLst>
          </p:cNvPr>
          <p:cNvSpPr txBox="1">
            <a:spLocks noChangeArrowheads="1"/>
          </p:cNvSpPr>
          <p:nvPr/>
        </p:nvSpPr>
        <p:spPr bwMode="auto">
          <a:xfrm>
            <a:off x="1219200" y="5257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t>6</a:t>
            </a:r>
          </a:p>
        </p:txBody>
      </p:sp>
      <p:sp>
        <p:nvSpPr>
          <p:cNvPr id="18" name="Text Box 41">
            <a:extLst>
              <a:ext uri="{FF2B5EF4-FFF2-40B4-BE49-F238E27FC236}">
                <a16:creationId xmlns:a16="http://schemas.microsoft.com/office/drawing/2014/main" id="{376A91B8-B779-457E-8B28-91B05169ABB7}"/>
              </a:ext>
            </a:extLst>
          </p:cNvPr>
          <p:cNvSpPr txBox="1">
            <a:spLocks noChangeArrowheads="1"/>
          </p:cNvSpPr>
          <p:nvPr/>
        </p:nvSpPr>
        <p:spPr bwMode="auto">
          <a:xfrm>
            <a:off x="2514600" y="62484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t>5</a:t>
            </a:r>
          </a:p>
        </p:txBody>
      </p:sp>
      <p:sp>
        <p:nvSpPr>
          <p:cNvPr id="19" name="Text Box 42">
            <a:extLst>
              <a:ext uri="{FF2B5EF4-FFF2-40B4-BE49-F238E27FC236}">
                <a16:creationId xmlns:a16="http://schemas.microsoft.com/office/drawing/2014/main" id="{2639C03E-6101-4755-8857-4316E8A066EF}"/>
              </a:ext>
            </a:extLst>
          </p:cNvPr>
          <p:cNvSpPr txBox="1">
            <a:spLocks noChangeArrowheads="1"/>
          </p:cNvSpPr>
          <p:nvPr/>
        </p:nvSpPr>
        <p:spPr bwMode="auto">
          <a:xfrm>
            <a:off x="3733800" y="5029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t>7</a:t>
            </a:r>
          </a:p>
        </p:txBody>
      </p:sp>
      <p:sp>
        <p:nvSpPr>
          <p:cNvPr id="20" name="Text Box 43">
            <a:extLst>
              <a:ext uri="{FF2B5EF4-FFF2-40B4-BE49-F238E27FC236}">
                <a16:creationId xmlns:a16="http://schemas.microsoft.com/office/drawing/2014/main" id="{900D73AE-5104-4471-9CDB-FA0C9EE5EB10}"/>
              </a:ext>
            </a:extLst>
          </p:cNvPr>
          <p:cNvSpPr txBox="1">
            <a:spLocks noChangeArrowheads="1"/>
          </p:cNvSpPr>
          <p:nvPr/>
        </p:nvSpPr>
        <p:spPr bwMode="auto">
          <a:xfrm>
            <a:off x="5105400" y="5029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t>8</a:t>
            </a:r>
          </a:p>
        </p:txBody>
      </p:sp>
      <p:sp>
        <p:nvSpPr>
          <p:cNvPr id="21" name="Text Box 44">
            <a:extLst>
              <a:ext uri="{FF2B5EF4-FFF2-40B4-BE49-F238E27FC236}">
                <a16:creationId xmlns:a16="http://schemas.microsoft.com/office/drawing/2014/main" id="{96EB1A62-DCD3-4071-9FCB-0AF06DD9F383}"/>
              </a:ext>
            </a:extLst>
          </p:cNvPr>
          <p:cNvSpPr txBox="1">
            <a:spLocks noChangeArrowheads="1"/>
          </p:cNvSpPr>
          <p:nvPr/>
        </p:nvSpPr>
        <p:spPr bwMode="auto">
          <a:xfrm>
            <a:off x="4343400" y="6172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b="1"/>
              <a:t>6</a:t>
            </a:r>
          </a:p>
        </p:txBody>
      </p:sp>
    </p:spTree>
    <p:extLst>
      <p:ext uri="{BB962C8B-B14F-4D97-AF65-F5344CB8AC3E}">
        <p14:creationId xmlns:p14="http://schemas.microsoft.com/office/powerpoint/2010/main" val="2824639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B25F0-C849-4827-A5E0-FBA670FE2451}"/>
              </a:ext>
            </a:extLst>
          </p:cNvPr>
          <p:cNvSpPr>
            <a:spLocks noGrp="1"/>
          </p:cNvSpPr>
          <p:nvPr>
            <p:ph type="title"/>
          </p:nvPr>
        </p:nvSpPr>
        <p:spPr/>
        <p:txBody>
          <a:bodyPr/>
          <a:lstStyle/>
          <a:p>
            <a:r>
              <a:rPr lang="zh-CN" altLang="en-US" dirty="0"/>
              <a:t>图解推销员旅行</a:t>
            </a:r>
          </a:p>
        </p:txBody>
      </p:sp>
      <p:sp>
        <p:nvSpPr>
          <p:cNvPr id="3" name="内容占位符 2">
            <a:extLst>
              <a:ext uri="{FF2B5EF4-FFF2-40B4-BE49-F238E27FC236}">
                <a16:creationId xmlns:a16="http://schemas.microsoft.com/office/drawing/2014/main" id="{93605F35-EA4A-4099-BF28-A4E4D26D780C}"/>
              </a:ext>
            </a:extLst>
          </p:cNvPr>
          <p:cNvSpPr>
            <a:spLocks noGrp="1"/>
          </p:cNvSpPr>
          <p:nvPr>
            <p:ph idx="1"/>
          </p:nvPr>
        </p:nvSpPr>
        <p:spPr/>
        <p:txBody>
          <a:bodyPr/>
          <a:lstStyle/>
          <a:p>
            <a:r>
              <a:rPr lang="zh-CN" altLang="en-US" dirty="0"/>
              <a:t>现场求解</a:t>
            </a:r>
          </a:p>
        </p:txBody>
      </p:sp>
      <p:sp>
        <p:nvSpPr>
          <p:cNvPr id="4" name="灯片编号占位符 3">
            <a:extLst>
              <a:ext uri="{FF2B5EF4-FFF2-40B4-BE49-F238E27FC236}">
                <a16:creationId xmlns:a16="http://schemas.microsoft.com/office/drawing/2014/main" id="{8907F5F5-E46A-48F9-9E30-573A390EBD9F}"/>
              </a:ext>
            </a:extLst>
          </p:cNvPr>
          <p:cNvSpPr>
            <a:spLocks noGrp="1"/>
          </p:cNvSpPr>
          <p:nvPr>
            <p:ph type="sldNum" sz="quarter" idx="12"/>
          </p:nvPr>
        </p:nvSpPr>
        <p:spPr/>
        <p:txBody>
          <a:bodyPr/>
          <a:lstStyle/>
          <a:p>
            <a:fld id="{F5ECBF24-AD54-4E1A-AEB0-F65595FB36B2}" type="slidenum">
              <a:rPr lang="zh-CN" altLang="en-US" smtClean="0"/>
              <a:t>32</a:t>
            </a:fld>
            <a:endParaRPr lang="zh-CN" altLang="en-US" dirty="0"/>
          </a:p>
        </p:txBody>
      </p:sp>
    </p:spTree>
    <p:extLst>
      <p:ext uri="{BB962C8B-B14F-4D97-AF65-F5344CB8AC3E}">
        <p14:creationId xmlns:p14="http://schemas.microsoft.com/office/powerpoint/2010/main" val="2075129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D7D59-D86A-4116-A07D-1E76F79674BB}"/>
              </a:ext>
            </a:extLst>
          </p:cNvPr>
          <p:cNvSpPr>
            <a:spLocks noGrp="1"/>
          </p:cNvSpPr>
          <p:nvPr>
            <p:ph type="title"/>
          </p:nvPr>
        </p:nvSpPr>
        <p:spPr/>
        <p:txBody>
          <a:bodyPr/>
          <a:lstStyle/>
          <a:p>
            <a:r>
              <a:rPr lang="en-US" altLang="zh-CN" dirty="0"/>
              <a:t>4.4 </a:t>
            </a:r>
            <a:r>
              <a:rPr lang="zh-CN" altLang="en-US" dirty="0"/>
              <a:t>启发式搜索（</a:t>
            </a:r>
            <a:r>
              <a:rPr lang="en-US" altLang="zh-CN" dirty="0"/>
              <a:t>1</a:t>
            </a:r>
            <a:r>
              <a:rPr lang="zh-CN" altLang="en-US" dirty="0"/>
              <a:t>）</a:t>
            </a:r>
          </a:p>
        </p:txBody>
      </p:sp>
      <p:sp>
        <p:nvSpPr>
          <p:cNvPr id="3" name="内容占位符 2">
            <a:extLst>
              <a:ext uri="{FF2B5EF4-FFF2-40B4-BE49-F238E27FC236}">
                <a16:creationId xmlns:a16="http://schemas.microsoft.com/office/drawing/2014/main" id="{B7E861BC-94A9-480E-95C2-8C6658219519}"/>
              </a:ext>
            </a:extLst>
          </p:cNvPr>
          <p:cNvSpPr>
            <a:spLocks noGrp="1"/>
          </p:cNvSpPr>
          <p:nvPr>
            <p:ph idx="1"/>
          </p:nvPr>
        </p:nvSpPr>
        <p:spPr/>
        <p:txBody>
          <a:bodyPr/>
          <a:lstStyle/>
          <a:p>
            <a:pPr>
              <a:buFont typeface="Wingdings" panose="05000000000000000000" pitchFamily="2" charset="2"/>
              <a:buChar char="u"/>
            </a:pPr>
            <a:r>
              <a:rPr lang="zh-CN" altLang="en-US" dirty="0"/>
              <a:t>盲目搜索的特点：</a:t>
            </a:r>
          </a:p>
          <a:p>
            <a:r>
              <a:rPr lang="zh-CN" altLang="en-US" dirty="0"/>
              <a:t>    搜索线路是</a:t>
            </a:r>
            <a:r>
              <a:rPr lang="zh-CN" altLang="en-US" dirty="0">
                <a:solidFill>
                  <a:srgbClr val="FF0000"/>
                </a:solidFill>
              </a:rPr>
              <a:t>事先决定好的</a:t>
            </a:r>
            <a:r>
              <a:rPr lang="zh-CN" altLang="en-US" dirty="0"/>
              <a:t>，没有利用被求解问题的任何信息。</a:t>
            </a:r>
          </a:p>
          <a:p>
            <a:r>
              <a:rPr lang="zh-CN" altLang="en-US" dirty="0"/>
              <a:t>    在决定要被扩展的节点时，没有考虑节点是否可能出现在解的路径上。</a:t>
            </a:r>
          </a:p>
          <a:p>
            <a:r>
              <a:rPr lang="zh-CN" altLang="en-US" dirty="0"/>
              <a:t>    没有考虑它是否有利于问题的求解以及所求的解是否为最优解。</a:t>
            </a:r>
          </a:p>
          <a:p>
            <a:endParaRPr lang="zh-CN" altLang="en-US" dirty="0"/>
          </a:p>
        </p:txBody>
      </p:sp>
      <p:sp>
        <p:nvSpPr>
          <p:cNvPr id="4" name="灯片编号占位符 3">
            <a:extLst>
              <a:ext uri="{FF2B5EF4-FFF2-40B4-BE49-F238E27FC236}">
                <a16:creationId xmlns:a16="http://schemas.microsoft.com/office/drawing/2014/main" id="{50BC48BD-4C9F-4DD4-977E-0E39411430E7}"/>
              </a:ext>
            </a:extLst>
          </p:cNvPr>
          <p:cNvSpPr>
            <a:spLocks noGrp="1"/>
          </p:cNvSpPr>
          <p:nvPr>
            <p:ph type="sldNum" sz="quarter" idx="12"/>
          </p:nvPr>
        </p:nvSpPr>
        <p:spPr/>
        <p:txBody>
          <a:bodyPr/>
          <a:lstStyle/>
          <a:p>
            <a:fld id="{F5ECBF24-AD54-4E1A-AEB0-F65595FB36B2}" type="slidenum">
              <a:rPr lang="zh-CN" altLang="en-US" smtClean="0"/>
              <a:t>33</a:t>
            </a:fld>
            <a:endParaRPr lang="zh-CN" altLang="en-US" dirty="0"/>
          </a:p>
        </p:txBody>
      </p:sp>
    </p:spTree>
    <p:extLst>
      <p:ext uri="{BB962C8B-B14F-4D97-AF65-F5344CB8AC3E}">
        <p14:creationId xmlns:p14="http://schemas.microsoft.com/office/powerpoint/2010/main" val="45205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39326-F183-45C5-91ED-70AC9750EE59}"/>
              </a:ext>
            </a:extLst>
          </p:cNvPr>
          <p:cNvSpPr>
            <a:spLocks noGrp="1"/>
          </p:cNvSpPr>
          <p:nvPr>
            <p:ph type="title"/>
          </p:nvPr>
        </p:nvSpPr>
        <p:spPr/>
        <p:txBody>
          <a:bodyPr/>
          <a:lstStyle/>
          <a:p>
            <a:r>
              <a:rPr lang="en-US" altLang="zh-CN" dirty="0"/>
              <a:t>3.4 </a:t>
            </a:r>
            <a:r>
              <a:rPr lang="zh-CN" altLang="en-US" dirty="0"/>
              <a:t>启发式搜索（</a:t>
            </a:r>
            <a:r>
              <a:rPr lang="en-US" altLang="zh-CN" dirty="0"/>
              <a:t>2</a:t>
            </a:r>
            <a:r>
              <a:rPr lang="zh-CN" altLang="en-US" dirty="0"/>
              <a:t>）</a:t>
            </a:r>
          </a:p>
        </p:txBody>
      </p:sp>
      <p:sp>
        <p:nvSpPr>
          <p:cNvPr id="3" name="内容占位符 2">
            <a:extLst>
              <a:ext uri="{FF2B5EF4-FFF2-40B4-BE49-F238E27FC236}">
                <a16:creationId xmlns:a16="http://schemas.microsoft.com/office/drawing/2014/main" id="{58169DC3-0BD7-42DE-A2FE-7863C9B60614}"/>
              </a:ext>
            </a:extLst>
          </p:cNvPr>
          <p:cNvSpPr>
            <a:spLocks noGrp="1"/>
          </p:cNvSpPr>
          <p:nvPr>
            <p:ph idx="1"/>
          </p:nvPr>
        </p:nvSpPr>
        <p:spPr/>
        <p:txBody>
          <a:bodyPr/>
          <a:lstStyle/>
          <a:p>
            <a:pPr>
              <a:buFont typeface="Wingdings" panose="05000000000000000000" pitchFamily="2" charset="2"/>
              <a:buChar char="u"/>
            </a:pPr>
            <a:r>
              <a:rPr lang="zh-CN" altLang="en-US" dirty="0"/>
              <a:t>盲目搜索的缺点：</a:t>
            </a:r>
          </a:p>
          <a:p>
            <a:r>
              <a:rPr lang="zh-CN" altLang="en-US" dirty="0"/>
              <a:t>    搜索所需要扩展的节点数目很大。</a:t>
            </a:r>
          </a:p>
          <a:p>
            <a:r>
              <a:rPr lang="zh-CN" altLang="en-US" dirty="0"/>
              <a:t>    产生的无用节点很多，效率很低。</a:t>
            </a:r>
          </a:p>
        </p:txBody>
      </p:sp>
      <p:sp>
        <p:nvSpPr>
          <p:cNvPr id="4" name="灯片编号占位符 3">
            <a:extLst>
              <a:ext uri="{FF2B5EF4-FFF2-40B4-BE49-F238E27FC236}">
                <a16:creationId xmlns:a16="http://schemas.microsoft.com/office/drawing/2014/main" id="{22504D80-1285-4E71-8170-4A17D9971E17}"/>
              </a:ext>
            </a:extLst>
          </p:cNvPr>
          <p:cNvSpPr>
            <a:spLocks noGrp="1"/>
          </p:cNvSpPr>
          <p:nvPr>
            <p:ph type="sldNum" sz="quarter" idx="12"/>
          </p:nvPr>
        </p:nvSpPr>
        <p:spPr/>
        <p:txBody>
          <a:bodyPr/>
          <a:lstStyle/>
          <a:p>
            <a:fld id="{F5ECBF24-AD54-4E1A-AEB0-F65595FB36B2}" type="slidenum">
              <a:rPr lang="zh-CN" altLang="en-US" smtClean="0"/>
              <a:t>34</a:t>
            </a:fld>
            <a:endParaRPr lang="zh-CN" altLang="en-US" dirty="0"/>
          </a:p>
        </p:txBody>
      </p:sp>
    </p:spTree>
    <p:extLst>
      <p:ext uri="{BB962C8B-B14F-4D97-AF65-F5344CB8AC3E}">
        <p14:creationId xmlns:p14="http://schemas.microsoft.com/office/powerpoint/2010/main" val="208375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423FB-E249-4C6F-A7CE-DB2C80C8205B}"/>
              </a:ext>
            </a:extLst>
          </p:cNvPr>
          <p:cNvSpPr>
            <a:spLocks noGrp="1"/>
          </p:cNvSpPr>
          <p:nvPr>
            <p:ph type="title"/>
          </p:nvPr>
        </p:nvSpPr>
        <p:spPr/>
        <p:txBody>
          <a:bodyPr/>
          <a:lstStyle/>
          <a:p>
            <a:r>
              <a:rPr lang="en-US" altLang="zh-CN" dirty="0"/>
              <a:t>3.4 </a:t>
            </a:r>
            <a:r>
              <a:rPr lang="zh-CN" altLang="en-US" dirty="0"/>
              <a:t>启发式搜索（</a:t>
            </a:r>
            <a:r>
              <a:rPr lang="en-US" altLang="zh-CN" dirty="0"/>
              <a:t>3</a:t>
            </a:r>
            <a:r>
              <a:rPr lang="zh-CN" altLang="en-US" dirty="0"/>
              <a:t>）</a:t>
            </a:r>
          </a:p>
        </p:txBody>
      </p:sp>
      <p:sp>
        <p:nvSpPr>
          <p:cNvPr id="3" name="内容占位符 2">
            <a:extLst>
              <a:ext uri="{FF2B5EF4-FFF2-40B4-BE49-F238E27FC236}">
                <a16:creationId xmlns:a16="http://schemas.microsoft.com/office/drawing/2014/main" id="{2DCC6241-E5D1-42D6-A8A6-5E60C0879F57}"/>
              </a:ext>
            </a:extLst>
          </p:cNvPr>
          <p:cNvSpPr>
            <a:spLocks noGrp="1"/>
          </p:cNvSpPr>
          <p:nvPr>
            <p:ph idx="1"/>
          </p:nvPr>
        </p:nvSpPr>
        <p:spPr/>
        <p:txBody>
          <a:bodyPr/>
          <a:lstStyle/>
          <a:p>
            <a:pPr>
              <a:buFont typeface="Wingdings" panose="05000000000000000000" pitchFamily="2" charset="2"/>
              <a:buChar char="u"/>
            </a:pPr>
            <a:r>
              <a:rPr lang="zh-CN" altLang="en-US" dirty="0"/>
              <a:t>启发式搜索（有信息搜索）：</a:t>
            </a:r>
          </a:p>
          <a:p>
            <a:r>
              <a:rPr lang="zh-CN" altLang="en-US" dirty="0"/>
              <a:t>    找到一种方法用于排列待扩展节点的顺序，即选择最有希望的节点加以扩展，搜索效率将会大大提高。</a:t>
            </a:r>
          </a:p>
          <a:p>
            <a:r>
              <a:rPr lang="zh-CN" altLang="en-US" dirty="0"/>
              <a:t>   </a:t>
            </a:r>
            <a:r>
              <a:rPr lang="en-US" altLang="zh-CN" dirty="0"/>
              <a:t>heuristically search</a:t>
            </a:r>
          </a:p>
          <a:p>
            <a:r>
              <a:rPr lang="en-US" altLang="zh-CN" dirty="0"/>
              <a:t>   informed search</a:t>
            </a:r>
            <a:endParaRPr lang="zh-CN" altLang="en-US" dirty="0"/>
          </a:p>
        </p:txBody>
      </p:sp>
      <p:sp>
        <p:nvSpPr>
          <p:cNvPr id="4" name="灯片编号占位符 3">
            <a:extLst>
              <a:ext uri="{FF2B5EF4-FFF2-40B4-BE49-F238E27FC236}">
                <a16:creationId xmlns:a16="http://schemas.microsoft.com/office/drawing/2014/main" id="{061AE299-413A-4BB0-A4CC-52A6725447F7}"/>
              </a:ext>
            </a:extLst>
          </p:cNvPr>
          <p:cNvSpPr>
            <a:spLocks noGrp="1"/>
          </p:cNvSpPr>
          <p:nvPr>
            <p:ph type="sldNum" sz="quarter" idx="12"/>
          </p:nvPr>
        </p:nvSpPr>
        <p:spPr/>
        <p:txBody>
          <a:bodyPr/>
          <a:lstStyle/>
          <a:p>
            <a:fld id="{F5ECBF24-AD54-4E1A-AEB0-F65595FB36B2}" type="slidenum">
              <a:rPr lang="zh-CN" altLang="en-US" smtClean="0"/>
              <a:t>35</a:t>
            </a:fld>
            <a:endParaRPr lang="zh-CN" altLang="en-US" dirty="0"/>
          </a:p>
        </p:txBody>
      </p:sp>
    </p:spTree>
    <p:extLst>
      <p:ext uri="{BB962C8B-B14F-4D97-AF65-F5344CB8AC3E}">
        <p14:creationId xmlns:p14="http://schemas.microsoft.com/office/powerpoint/2010/main" val="2368728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5A611-1691-42BA-A69F-662516BD09D2}"/>
              </a:ext>
            </a:extLst>
          </p:cNvPr>
          <p:cNvSpPr>
            <a:spLocks noGrp="1"/>
          </p:cNvSpPr>
          <p:nvPr>
            <p:ph type="title"/>
          </p:nvPr>
        </p:nvSpPr>
        <p:spPr/>
        <p:txBody>
          <a:bodyPr/>
          <a:lstStyle/>
          <a:p>
            <a:r>
              <a:rPr lang="en-US" altLang="zh-CN" dirty="0"/>
              <a:t>3.4.1 </a:t>
            </a:r>
            <a:r>
              <a:rPr lang="zh-CN" altLang="en-US" dirty="0"/>
              <a:t>启发信息与估价函数</a:t>
            </a:r>
          </a:p>
        </p:txBody>
      </p:sp>
      <p:sp>
        <p:nvSpPr>
          <p:cNvPr id="3" name="内容占位符 2">
            <a:extLst>
              <a:ext uri="{FF2B5EF4-FFF2-40B4-BE49-F238E27FC236}">
                <a16:creationId xmlns:a16="http://schemas.microsoft.com/office/drawing/2014/main" id="{EB126172-72D1-4451-9FE2-CAC117B17045}"/>
              </a:ext>
            </a:extLst>
          </p:cNvPr>
          <p:cNvSpPr>
            <a:spLocks noGrp="1"/>
          </p:cNvSpPr>
          <p:nvPr>
            <p:ph idx="1"/>
          </p:nvPr>
        </p:nvSpPr>
        <p:spPr/>
        <p:txBody>
          <a:bodyPr/>
          <a:lstStyle/>
          <a:p>
            <a:pPr>
              <a:buFont typeface="Wingdings" panose="05000000000000000000" pitchFamily="2" charset="2"/>
              <a:buChar char="u"/>
            </a:pPr>
            <a:r>
              <a:rPr lang="zh-CN" altLang="en-US" dirty="0"/>
              <a:t>搜索的关键</a:t>
            </a:r>
          </a:p>
          <a:p>
            <a:r>
              <a:rPr lang="zh-CN" altLang="en-US" dirty="0"/>
              <a:t>    选择下一个要被考察的节点，不同的选择方法即是不同的搜索策略。</a:t>
            </a:r>
          </a:p>
          <a:p>
            <a:r>
              <a:rPr lang="zh-CN" altLang="en-US" dirty="0"/>
              <a:t>启发信息</a:t>
            </a:r>
          </a:p>
          <a:p>
            <a:r>
              <a:rPr lang="zh-CN" altLang="en-US" dirty="0"/>
              <a:t>    指导搜索过程且与具体问题求解有关的控制性信息。</a:t>
            </a:r>
          </a:p>
        </p:txBody>
      </p:sp>
      <p:sp>
        <p:nvSpPr>
          <p:cNvPr id="4" name="灯片编号占位符 3">
            <a:extLst>
              <a:ext uri="{FF2B5EF4-FFF2-40B4-BE49-F238E27FC236}">
                <a16:creationId xmlns:a16="http://schemas.microsoft.com/office/drawing/2014/main" id="{396CDC8D-7933-4EB9-A27C-756CE3D69C9E}"/>
              </a:ext>
            </a:extLst>
          </p:cNvPr>
          <p:cNvSpPr>
            <a:spLocks noGrp="1"/>
          </p:cNvSpPr>
          <p:nvPr>
            <p:ph type="sldNum" sz="quarter" idx="12"/>
          </p:nvPr>
        </p:nvSpPr>
        <p:spPr/>
        <p:txBody>
          <a:bodyPr/>
          <a:lstStyle/>
          <a:p>
            <a:fld id="{F5ECBF24-AD54-4E1A-AEB0-F65595FB36B2}" type="slidenum">
              <a:rPr lang="zh-CN" altLang="en-US" smtClean="0"/>
              <a:t>36</a:t>
            </a:fld>
            <a:endParaRPr lang="zh-CN" altLang="en-US" dirty="0"/>
          </a:p>
        </p:txBody>
      </p:sp>
    </p:spTree>
    <p:extLst>
      <p:ext uri="{BB962C8B-B14F-4D97-AF65-F5344CB8AC3E}">
        <p14:creationId xmlns:p14="http://schemas.microsoft.com/office/powerpoint/2010/main" val="3583002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ECFC6-3390-42C6-A894-403EB60A0EC8}"/>
              </a:ext>
            </a:extLst>
          </p:cNvPr>
          <p:cNvSpPr>
            <a:spLocks noGrp="1"/>
          </p:cNvSpPr>
          <p:nvPr>
            <p:ph type="title"/>
          </p:nvPr>
        </p:nvSpPr>
        <p:spPr/>
        <p:txBody>
          <a:bodyPr/>
          <a:lstStyle/>
          <a:p>
            <a:r>
              <a:rPr lang="en-US" altLang="zh-CN" dirty="0"/>
              <a:t>3.4.1 </a:t>
            </a:r>
            <a:r>
              <a:rPr lang="zh-CN" altLang="en-US" dirty="0"/>
              <a:t>启发信息与估价函数（</a:t>
            </a:r>
            <a:r>
              <a:rPr lang="en-US" altLang="zh-CN" dirty="0"/>
              <a:t>2</a:t>
            </a:r>
            <a:r>
              <a:rPr lang="zh-CN" altLang="en-US" dirty="0"/>
              <a:t>）</a:t>
            </a:r>
          </a:p>
        </p:txBody>
      </p:sp>
      <p:sp>
        <p:nvSpPr>
          <p:cNvPr id="3" name="内容占位符 2">
            <a:extLst>
              <a:ext uri="{FF2B5EF4-FFF2-40B4-BE49-F238E27FC236}">
                <a16:creationId xmlns:a16="http://schemas.microsoft.com/office/drawing/2014/main" id="{15E769A6-4DCF-4172-8524-B30E5283A71E}"/>
              </a:ext>
            </a:extLst>
          </p:cNvPr>
          <p:cNvSpPr>
            <a:spLocks noGrp="1"/>
          </p:cNvSpPr>
          <p:nvPr>
            <p:ph idx="1"/>
          </p:nvPr>
        </p:nvSpPr>
        <p:spPr/>
        <p:txBody>
          <a:bodyPr/>
          <a:lstStyle/>
          <a:p>
            <a:pPr>
              <a:buFont typeface="Wingdings" panose="05000000000000000000" pitchFamily="2" charset="2"/>
              <a:buChar char="u"/>
            </a:pPr>
            <a:r>
              <a:rPr lang="zh-CN" altLang="en-US" dirty="0"/>
              <a:t>启发信息的种类</a:t>
            </a:r>
          </a:p>
          <a:p>
            <a:r>
              <a:rPr lang="zh-CN" altLang="en-US" dirty="0"/>
              <a:t>用于决定要扩展的下一个节点，以免在宽度优先或深度优先那样盲目扩展。</a:t>
            </a:r>
          </a:p>
          <a:p>
            <a:r>
              <a:rPr lang="zh-CN" altLang="en-US" dirty="0"/>
              <a:t>在扩展节点的过程中，用于决定要生成哪一个或几个后继节点，以免盲目的同时生成所有可能的节点。</a:t>
            </a:r>
          </a:p>
          <a:p>
            <a:r>
              <a:rPr lang="zh-CN" altLang="en-US" dirty="0"/>
              <a:t>用于确定某些应该从搜索树中抛弃或修剪的节点。</a:t>
            </a:r>
          </a:p>
          <a:p>
            <a:endParaRPr lang="zh-CN" altLang="en-US" dirty="0"/>
          </a:p>
        </p:txBody>
      </p:sp>
      <p:sp>
        <p:nvSpPr>
          <p:cNvPr id="4" name="灯片编号占位符 3">
            <a:extLst>
              <a:ext uri="{FF2B5EF4-FFF2-40B4-BE49-F238E27FC236}">
                <a16:creationId xmlns:a16="http://schemas.microsoft.com/office/drawing/2014/main" id="{613E6A46-4077-4343-BFD3-579135F46813}"/>
              </a:ext>
            </a:extLst>
          </p:cNvPr>
          <p:cNvSpPr>
            <a:spLocks noGrp="1"/>
          </p:cNvSpPr>
          <p:nvPr>
            <p:ph type="sldNum" sz="quarter" idx="12"/>
          </p:nvPr>
        </p:nvSpPr>
        <p:spPr/>
        <p:txBody>
          <a:bodyPr/>
          <a:lstStyle/>
          <a:p>
            <a:fld id="{F5ECBF24-AD54-4E1A-AEB0-F65595FB36B2}" type="slidenum">
              <a:rPr lang="zh-CN" altLang="en-US" smtClean="0"/>
              <a:t>37</a:t>
            </a:fld>
            <a:endParaRPr lang="zh-CN" altLang="en-US" dirty="0"/>
          </a:p>
        </p:txBody>
      </p:sp>
    </p:spTree>
    <p:extLst>
      <p:ext uri="{BB962C8B-B14F-4D97-AF65-F5344CB8AC3E}">
        <p14:creationId xmlns:p14="http://schemas.microsoft.com/office/powerpoint/2010/main" val="188529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30B6B-FCC6-460D-A192-4476331B8F78}"/>
              </a:ext>
            </a:extLst>
          </p:cNvPr>
          <p:cNvSpPr>
            <a:spLocks noGrp="1"/>
          </p:cNvSpPr>
          <p:nvPr>
            <p:ph type="title"/>
          </p:nvPr>
        </p:nvSpPr>
        <p:spPr/>
        <p:txBody>
          <a:bodyPr/>
          <a:lstStyle/>
          <a:p>
            <a:r>
              <a:rPr lang="en-US" altLang="zh-CN" dirty="0"/>
              <a:t>3.4.1 </a:t>
            </a:r>
            <a:r>
              <a:rPr lang="zh-CN" altLang="en-US" dirty="0"/>
              <a:t>启发信息与估价函数（</a:t>
            </a:r>
            <a:r>
              <a:rPr lang="en-US" altLang="zh-CN" dirty="0"/>
              <a:t>3</a:t>
            </a:r>
            <a:r>
              <a:rPr lang="zh-CN" altLang="en-US" dirty="0"/>
              <a:t>）</a:t>
            </a:r>
          </a:p>
        </p:txBody>
      </p:sp>
      <p:sp>
        <p:nvSpPr>
          <p:cNvPr id="3" name="内容占位符 2">
            <a:extLst>
              <a:ext uri="{FF2B5EF4-FFF2-40B4-BE49-F238E27FC236}">
                <a16:creationId xmlns:a16="http://schemas.microsoft.com/office/drawing/2014/main" id="{FD06DF7E-940A-4099-9F90-F36208142BC3}"/>
              </a:ext>
            </a:extLst>
          </p:cNvPr>
          <p:cNvSpPr>
            <a:spLocks noGrp="1"/>
          </p:cNvSpPr>
          <p:nvPr>
            <p:ph idx="1"/>
          </p:nvPr>
        </p:nvSpPr>
        <p:spPr/>
        <p:txBody>
          <a:bodyPr/>
          <a:lstStyle/>
          <a:p>
            <a:pPr>
              <a:buFont typeface="Wingdings" panose="05000000000000000000" pitchFamily="2" charset="2"/>
              <a:buChar char="u"/>
            </a:pPr>
            <a:r>
              <a:rPr lang="zh-CN" altLang="en-US" dirty="0"/>
              <a:t>估价函数</a:t>
            </a:r>
          </a:p>
          <a:p>
            <a:r>
              <a:rPr lang="zh-CN" altLang="en-US" dirty="0"/>
              <a:t>构造一个函数来表示节点的“希望”程度。</a:t>
            </a:r>
          </a:p>
          <a:p>
            <a:r>
              <a:rPr lang="zh-CN" altLang="en-US" dirty="0"/>
              <a:t>估价函数的任务</a:t>
            </a:r>
          </a:p>
          <a:p>
            <a:r>
              <a:rPr lang="zh-CN" altLang="en-US" dirty="0"/>
              <a:t>     估计待搜索节点的重要程度，给它们排定次序。</a:t>
            </a:r>
          </a:p>
        </p:txBody>
      </p:sp>
      <p:sp>
        <p:nvSpPr>
          <p:cNvPr id="4" name="灯片编号占位符 3">
            <a:extLst>
              <a:ext uri="{FF2B5EF4-FFF2-40B4-BE49-F238E27FC236}">
                <a16:creationId xmlns:a16="http://schemas.microsoft.com/office/drawing/2014/main" id="{9B0C61C1-91A0-4DCD-9C18-DD16FB23E92F}"/>
              </a:ext>
            </a:extLst>
          </p:cNvPr>
          <p:cNvSpPr>
            <a:spLocks noGrp="1"/>
          </p:cNvSpPr>
          <p:nvPr>
            <p:ph type="sldNum" sz="quarter" idx="12"/>
          </p:nvPr>
        </p:nvSpPr>
        <p:spPr/>
        <p:txBody>
          <a:bodyPr/>
          <a:lstStyle/>
          <a:p>
            <a:fld id="{F5ECBF24-AD54-4E1A-AEB0-F65595FB36B2}" type="slidenum">
              <a:rPr lang="zh-CN" altLang="en-US" smtClean="0"/>
              <a:t>38</a:t>
            </a:fld>
            <a:endParaRPr lang="zh-CN" altLang="en-US" dirty="0"/>
          </a:p>
        </p:txBody>
      </p:sp>
    </p:spTree>
    <p:extLst>
      <p:ext uri="{BB962C8B-B14F-4D97-AF65-F5344CB8AC3E}">
        <p14:creationId xmlns:p14="http://schemas.microsoft.com/office/powerpoint/2010/main" val="3921640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8F0E4-F260-4B8C-ABD3-0226C664026C}"/>
              </a:ext>
            </a:extLst>
          </p:cNvPr>
          <p:cNvSpPr>
            <a:spLocks noGrp="1"/>
          </p:cNvSpPr>
          <p:nvPr>
            <p:ph type="title"/>
          </p:nvPr>
        </p:nvSpPr>
        <p:spPr/>
        <p:txBody>
          <a:bodyPr/>
          <a:lstStyle/>
          <a:p>
            <a:r>
              <a:rPr lang="en-US" altLang="zh-CN" dirty="0"/>
              <a:t>3.4.1 </a:t>
            </a:r>
            <a:r>
              <a:rPr lang="zh-CN" altLang="en-US" dirty="0"/>
              <a:t>启发信息与估价函数（</a:t>
            </a:r>
            <a:r>
              <a:rPr lang="en-US" altLang="zh-CN" dirty="0"/>
              <a:t>4</a:t>
            </a:r>
            <a:r>
              <a:rPr lang="zh-CN" altLang="en-US" dirty="0"/>
              <a:t>）</a:t>
            </a:r>
          </a:p>
        </p:txBody>
      </p:sp>
      <p:sp>
        <p:nvSpPr>
          <p:cNvPr id="3" name="内容占位符 2">
            <a:extLst>
              <a:ext uri="{FF2B5EF4-FFF2-40B4-BE49-F238E27FC236}">
                <a16:creationId xmlns:a16="http://schemas.microsoft.com/office/drawing/2014/main" id="{E5A8C5E5-7AC2-47E6-A224-AC317B06F042}"/>
              </a:ext>
            </a:extLst>
          </p:cNvPr>
          <p:cNvSpPr>
            <a:spLocks noGrp="1"/>
          </p:cNvSpPr>
          <p:nvPr>
            <p:ph idx="1"/>
          </p:nvPr>
        </p:nvSpPr>
        <p:spPr/>
        <p:txBody>
          <a:bodyPr/>
          <a:lstStyle/>
          <a:p>
            <a:pPr>
              <a:buFont typeface="Wingdings" panose="05000000000000000000" pitchFamily="2" charset="2"/>
              <a:buChar char="u"/>
            </a:pPr>
            <a:r>
              <a:rPr lang="zh-CN" altLang="en-US" dirty="0"/>
              <a:t>估价函数</a:t>
            </a:r>
            <a:r>
              <a:rPr lang="en-US" altLang="zh-CN" dirty="0"/>
              <a:t>f(x)</a:t>
            </a:r>
          </a:p>
          <a:p>
            <a:r>
              <a:rPr lang="zh-CN" altLang="en-US" dirty="0"/>
              <a:t>可以是节点</a:t>
            </a:r>
            <a:r>
              <a:rPr lang="en-US" altLang="zh-CN" dirty="0"/>
              <a:t>x</a:t>
            </a:r>
            <a:r>
              <a:rPr lang="zh-CN" altLang="en-US" dirty="0"/>
              <a:t>处于最佳路径上的概率。</a:t>
            </a:r>
          </a:p>
          <a:p>
            <a:r>
              <a:rPr lang="zh-CN" altLang="en-US" dirty="0"/>
              <a:t>节点</a:t>
            </a:r>
            <a:r>
              <a:rPr lang="en-US" altLang="zh-CN" dirty="0"/>
              <a:t>x</a:t>
            </a:r>
            <a:r>
              <a:rPr lang="zh-CN" altLang="en-US" dirty="0"/>
              <a:t>到目标节点之间的距离。</a:t>
            </a:r>
          </a:p>
          <a:p>
            <a:r>
              <a:rPr lang="zh-CN" altLang="en-US" dirty="0"/>
              <a:t>估价节点应考虑的因素</a:t>
            </a:r>
          </a:p>
          <a:p>
            <a:pPr lvl="1">
              <a:buFont typeface="Wingdings" panose="05000000000000000000" pitchFamily="2" charset="2"/>
              <a:buChar char="ü"/>
            </a:pPr>
            <a:r>
              <a:rPr lang="zh-CN" altLang="en-US" dirty="0"/>
              <a:t>已经付出的代价</a:t>
            </a:r>
          </a:p>
          <a:p>
            <a:pPr lvl="1">
              <a:buFont typeface="Wingdings" panose="05000000000000000000" pitchFamily="2" charset="2"/>
              <a:buChar char="ü"/>
            </a:pPr>
            <a:r>
              <a:rPr lang="zh-CN" altLang="en-US" dirty="0"/>
              <a:t>将要付出的代价</a:t>
            </a:r>
          </a:p>
        </p:txBody>
      </p:sp>
      <p:sp>
        <p:nvSpPr>
          <p:cNvPr id="4" name="灯片编号占位符 3">
            <a:extLst>
              <a:ext uri="{FF2B5EF4-FFF2-40B4-BE49-F238E27FC236}">
                <a16:creationId xmlns:a16="http://schemas.microsoft.com/office/drawing/2014/main" id="{044675CA-7430-4AE6-89E7-52AC90F04EB5}"/>
              </a:ext>
            </a:extLst>
          </p:cNvPr>
          <p:cNvSpPr>
            <a:spLocks noGrp="1"/>
          </p:cNvSpPr>
          <p:nvPr>
            <p:ph type="sldNum" sz="quarter" idx="12"/>
          </p:nvPr>
        </p:nvSpPr>
        <p:spPr/>
        <p:txBody>
          <a:bodyPr/>
          <a:lstStyle/>
          <a:p>
            <a:fld id="{F5ECBF24-AD54-4E1A-AEB0-F65595FB36B2}" type="slidenum">
              <a:rPr lang="zh-CN" altLang="en-US" smtClean="0"/>
              <a:t>39</a:t>
            </a:fld>
            <a:endParaRPr lang="zh-CN" altLang="en-US" dirty="0"/>
          </a:p>
        </p:txBody>
      </p:sp>
    </p:spTree>
    <p:extLst>
      <p:ext uri="{BB962C8B-B14F-4D97-AF65-F5344CB8AC3E}">
        <p14:creationId xmlns:p14="http://schemas.microsoft.com/office/powerpoint/2010/main" val="193040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7392E-D82A-4FFF-9A3A-FFD6CC829B5C}"/>
              </a:ext>
            </a:extLst>
          </p:cNvPr>
          <p:cNvSpPr>
            <a:spLocks noGrp="1"/>
          </p:cNvSpPr>
          <p:nvPr>
            <p:ph type="title"/>
          </p:nvPr>
        </p:nvSpPr>
        <p:spPr/>
        <p:txBody>
          <a:bodyPr/>
          <a:lstStyle/>
          <a:p>
            <a:r>
              <a:rPr lang="zh-CN" altLang="en-US" dirty="0"/>
              <a:t>搜索例子</a:t>
            </a:r>
          </a:p>
        </p:txBody>
      </p:sp>
      <p:sp>
        <p:nvSpPr>
          <p:cNvPr id="3" name="内容占位符 2">
            <a:extLst>
              <a:ext uri="{FF2B5EF4-FFF2-40B4-BE49-F238E27FC236}">
                <a16:creationId xmlns:a16="http://schemas.microsoft.com/office/drawing/2014/main" id="{83A6F4A8-612B-46B0-B8E5-F3BC37396C0D}"/>
              </a:ext>
            </a:extLst>
          </p:cNvPr>
          <p:cNvSpPr>
            <a:spLocks noGrp="1"/>
          </p:cNvSpPr>
          <p:nvPr>
            <p:ph idx="1"/>
          </p:nvPr>
        </p:nvSpPr>
        <p:spPr/>
        <p:txBody>
          <a:bodyPr/>
          <a:lstStyle/>
          <a:p>
            <a:r>
              <a:rPr lang="zh-CN" altLang="en-US" dirty="0"/>
              <a:t>高德地图的路径搜索</a:t>
            </a:r>
          </a:p>
          <a:p>
            <a:endParaRPr lang="zh-CN" altLang="en-US" dirty="0"/>
          </a:p>
          <a:p>
            <a:r>
              <a:rPr lang="zh-CN" altLang="en-US" dirty="0"/>
              <a:t>其他例子（给定一个地图，大家怎么完成路径规划的？）</a:t>
            </a:r>
          </a:p>
          <a:p>
            <a:endParaRPr lang="zh-CN" altLang="en-US" dirty="0"/>
          </a:p>
          <a:p>
            <a:r>
              <a:rPr lang="zh-CN" altLang="en-US" dirty="0"/>
              <a:t>假设没有地图呢？</a:t>
            </a:r>
          </a:p>
        </p:txBody>
      </p:sp>
      <p:sp>
        <p:nvSpPr>
          <p:cNvPr id="4" name="灯片编号占位符 3">
            <a:extLst>
              <a:ext uri="{FF2B5EF4-FFF2-40B4-BE49-F238E27FC236}">
                <a16:creationId xmlns:a16="http://schemas.microsoft.com/office/drawing/2014/main" id="{439F0468-D2A3-4034-8243-4397C3A9FD11}"/>
              </a:ext>
            </a:extLst>
          </p:cNvPr>
          <p:cNvSpPr>
            <a:spLocks noGrp="1"/>
          </p:cNvSpPr>
          <p:nvPr>
            <p:ph type="sldNum" sz="quarter" idx="12"/>
          </p:nvPr>
        </p:nvSpPr>
        <p:spPr/>
        <p:txBody>
          <a:bodyPr/>
          <a:lstStyle/>
          <a:p>
            <a:fld id="{F5ECBF24-AD54-4E1A-AEB0-F65595FB36B2}" type="slidenum">
              <a:rPr lang="zh-CN" altLang="en-US" smtClean="0"/>
              <a:t>4</a:t>
            </a:fld>
            <a:endParaRPr lang="zh-CN" altLang="en-US" dirty="0"/>
          </a:p>
        </p:txBody>
      </p:sp>
    </p:spTree>
    <p:extLst>
      <p:ext uri="{BB962C8B-B14F-4D97-AF65-F5344CB8AC3E}">
        <p14:creationId xmlns:p14="http://schemas.microsoft.com/office/powerpoint/2010/main" val="1960395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F0F21-8AB0-4D32-ADA7-AC2CD0A5EB5F}"/>
              </a:ext>
            </a:extLst>
          </p:cNvPr>
          <p:cNvSpPr>
            <a:spLocks noGrp="1"/>
          </p:cNvSpPr>
          <p:nvPr>
            <p:ph type="title"/>
          </p:nvPr>
        </p:nvSpPr>
        <p:spPr/>
        <p:txBody>
          <a:bodyPr/>
          <a:lstStyle/>
          <a:p>
            <a:r>
              <a:rPr lang="en-US" altLang="zh-CN" dirty="0"/>
              <a:t>3.4.1 </a:t>
            </a:r>
            <a:r>
              <a:rPr lang="zh-CN" altLang="en-US" dirty="0"/>
              <a:t>启发信息与估价函数（</a:t>
            </a:r>
            <a:r>
              <a:rPr lang="en-US" altLang="zh-CN" dirty="0"/>
              <a:t>5</a:t>
            </a:r>
            <a:r>
              <a:rPr lang="zh-CN" altLang="en-US" dirty="0"/>
              <a:t>）</a:t>
            </a:r>
          </a:p>
        </p:txBody>
      </p:sp>
      <p:sp>
        <p:nvSpPr>
          <p:cNvPr id="3" name="内容占位符 2">
            <a:extLst>
              <a:ext uri="{FF2B5EF4-FFF2-40B4-BE49-F238E27FC236}">
                <a16:creationId xmlns:a16="http://schemas.microsoft.com/office/drawing/2014/main" id="{D1C76F73-17D2-41DA-962F-AC62FE47CE38}"/>
              </a:ext>
            </a:extLst>
          </p:cNvPr>
          <p:cNvSpPr>
            <a:spLocks noGrp="1"/>
          </p:cNvSpPr>
          <p:nvPr>
            <p:ph idx="1"/>
          </p:nvPr>
        </p:nvSpPr>
        <p:spPr/>
        <p:txBody>
          <a:bodyPr/>
          <a:lstStyle/>
          <a:p>
            <a:r>
              <a:rPr lang="zh-CN" altLang="en-US" dirty="0"/>
              <a:t>估价函数</a:t>
            </a:r>
            <a:r>
              <a:rPr lang="en-US" altLang="zh-CN" dirty="0"/>
              <a:t>f(x)</a:t>
            </a:r>
            <a:r>
              <a:rPr lang="zh-CN" altLang="en-US" dirty="0"/>
              <a:t>定义为从初始节点经过节点</a:t>
            </a:r>
            <a:r>
              <a:rPr lang="en-US" altLang="zh-CN" dirty="0"/>
              <a:t>x</a:t>
            </a:r>
            <a:r>
              <a:rPr lang="zh-CN" altLang="en-US" dirty="0"/>
              <a:t>到达目标节点的最小代价路径的代价估算值。</a:t>
            </a:r>
          </a:p>
          <a:p>
            <a:r>
              <a:rPr lang="zh-CN" altLang="en-US" dirty="0"/>
              <a:t>一般形式</a:t>
            </a:r>
          </a:p>
          <a:p>
            <a:pPr marL="0" indent="0">
              <a:buNone/>
            </a:pPr>
            <a:r>
              <a:rPr lang="zh-CN" altLang="en-US" dirty="0"/>
              <a:t>              </a:t>
            </a:r>
            <a:r>
              <a:rPr lang="en-US" altLang="zh-CN" dirty="0"/>
              <a:t>f(x)=g(x)+h(x)</a:t>
            </a:r>
          </a:p>
          <a:p>
            <a:r>
              <a:rPr lang="en-US" altLang="zh-CN" dirty="0"/>
              <a:t>g(x)</a:t>
            </a:r>
            <a:r>
              <a:rPr lang="zh-CN" altLang="en-US" dirty="0"/>
              <a:t>从初始节点</a:t>
            </a:r>
            <a:r>
              <a:rPr lang="en-US" altLang="zh-CN" dirty="0"/>
              <a:t>S</a:t>
            </a:r>
            <a:r>
              <a:rPr lang="en-US" altLang="zh-CN" baseline="-25000" dirty="0"/>
              <a:t>0</a:t>
            </a:r>
            <a:r>
              <a:rPr lang="zh-CN" altLang="en-US" dirty="0"/>
              <a:t>到节点</a:t>
            </a:r>
            <a:r>
              <a:rPr lang="en-US" altLang="zh-CN" dirty="0"/>
              <a:t>x</a:t>
            </a:r>
            <a:r>
              <a:rPr lang="zh-CN" altLang="en-US" dirty="0"/>
              <a:t>已实际付出的代价；</a:t>
            </a:r>
          </a:p>
          <a:p>
            <a:r>
              <a:rPr lang="en-US" altLang="zh-CN" dirty="0"/>
              <a:t>h(x)</a:t>
            </a:r>
            <a:r>
              <a:rPr lang="zh-CN" altLang="en-US" dirty="0"/>
              <a:t>从节点</a:t>
            </a:r>
            <a:r>
              <a:rPr lang="en-US" altLang="zh-CN" dirty="0"/>
              <a:t>x</a:t>
            </a:r>
            <a:r>
              <a:rPr lang="zh-CN" altLang="en-US" dirty="0"/>
              <a:t>到目标节点</a:t>
            </a:r>
            <a:r>
              <a:rPr lang="en-US" altLang="zh-CN" dirty="0"/>
              <a:t>S</a:t>
            </a:r>
            <a:r>
              <a:rPr lang="en-US" altLang="zh-CN" baseline="-25000" dirty="0"/>
              <a:t>g</a:t>
            </a:r>
            <a:r>
              <a:rPr lang="zh-CN" altLang="en-US" dirty="0"/>
              <a:t>的最优路径的估价代价。</a:t>
            </a:r>
          </a:p>
        </p:txBody>
      </p:sp>
      <p:sp>
        <p:nvSpPr>
          <p:cNvPr id="4" name="灯片编号占位符 3">
            <a:extLst>
              <a:ext uri="{FF2B5EF4-FFF2-40B4-BE49-F238E27FC236}">
                <a16:creationId xmlns:a16="http://schemas.microsoft.com/office/drawing/2014/main" id="{D2B79951-47FA-4FAC-B65B-4A1E95018304}"/>
              </a:ext>
            </a:extLst>
          </p:cNvPr>
          <p:cNvSpPr>
            <a:spLocks noGrp="1"/>
          </p:cNvSpPr>
          <p:nvPr>
            <p:ph type="sldNum" sz="quarter" idx="12"/>
          </p:nvPr>
        </p:nvSpPr>
        <p:spPr/>
        <p:txBody>
          <a:bodyPr/>
          <a:lstStyle/>
          <a:p>
            <a:fld id="{F5ECBF24-AD54-4E1A-AEB0-F65595FB36B2}" type="slidenum">
              <a:rPr lang="zh-CN" altLang="en-US" smtClean="0"/>
              <a:t>40</a:t>
            </a:fld>
            <a:endParaRPr lang="zh-CN" altLang="en-US" dirty="0"/>
          </a:p>
        </p:txBody>
      </p:sp>
    </p:spTree>
    <p:extLst>
      <p:ext uri="{BB962C8B-B14F-4D97-AF65-F5344CB8AC3E}">
        <p14:creationId xmlns:p14="http://schemas.microsoft.com/office/powerpoint/2010/main" val="3297043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4094D-E101-46D1-88AB-C57CEEA5AC6C}"/>
              </a:ext>
            </a:extLst>
          </p:cNvPr>
          <p:cNvSpPr>
            <a:spLocks noGrp="1"/>
          </p:cNvSpPr>
          <p:nvPr>
            <p:ph type="title"/>
          </p:nvPr>
        </p:nvSpPr>
        <p:spPr/>
        <p:txBody>
          <a:bodyPr/>
          <a:lstStyle/>
          <a:p>
            <a:r>
              <a:rPr lang="en-US" altLang="zh-CN" dirty="0"/>
              <a:t>3.4.1 </a:t>
            </a:r>
            <a:r>
              <a:rPr lang="zh-CN" altLang="en-US" dirty="0"/>
              <a:t>启发信息与估价函数（</a:t>
            </a:r>
            <a:r>
              <a:rPr lang="en-US" altLang="zh-CN" dirty="0"/>
              <a:t>6</a:t>
            </a:r>
            <a:r>
              <a:rPr lang="zh-CN" altLang="en-US" dirty="0"/>
              <a:t>）</a:t>
            </a:r>
          </a:p>
        </p:txBody>
      </p:sp>
      <p:sp>
        <p:nvSpPr>
          <p:cNvPr id="3" name="内容占位符 2">
            <a:extLst>
              <a:ext uri="{FF2B5EF4-FFF2-40B4-BE49-F238E27FC236}">
                <a16:creationId xmlns:a16="http://schemas.microsoft.com/office/drawing/2014/main" id="{C7F02FB1-309A-4D68-A84D-0E26082F2623}"/>
              </a:ext>
            </a:extLst>
          </p:cNvPr>
          <p:cNvSpPr>
            <a:spLocks noGrp="1"/>
          </p:cNvSpPr>
          <p:nvPr>
            <p:ph idx="1"/>
          </p:nvPr>
        </p:nvSpPr>
        <p:spPr/>
        <p:txBody>
          <a:bodyPr/>
          <a:lstStyle/>
          <a:p>
            <a:pPr>
              <a:buFont typeface="Wingdings" panose="05000000000000000000" pitchFamily="2" charset="2"/>
              <a:buChar char="u"/>
            </a:pPr>
            <a:r>
              <a:rPr lang="zh-CN" altLang="en-US" dirty="0"/>
              <a:t>启发函数</a:t>
            </a:r>
            <a:r>
              <a:rPr lang="en-US" altLang="zh-CN" dirty="0"/>
              <a:t>h(x)</a:t>
            </a:r>
          </a:p>
          <a:p>
            <a:r>
              <a:rPr lang="en-US" altLang="zh-CN" dirty="0"/>
              <a:t>    </a:t>
            </a:r>
            <a:r>
              <a:rPr lang="zh-CN" altLang="en-US" dirty="0"/>
              <a:t>搜索的启发信息主要由</a:t>
            </a:r>
            <a:r>
              <a:rPr lang="en-US" altLang="zh-CN" dirty="0"/>
              <a:t>h(x)</a:t>
            </a:r>
            <a:r>
              <a:rPr lang="zh-CN" altLang="en-US" dirty="0"/>
              <a:t>来体现，</a:t>
            </a:r>
            <a:r>
              <a:rPr lang="en-US" altLang="zh-CN" dirty="0"/>
              <a:t>g(x)</a:t>
            </a:r>
            <a:r>
              <a:rPr lang="zh-CN" altLang="en-US" dirty="0"/>
              <a:t>可以根据已生成的搜索树计算得出，而</a:t>
            </a:r>
            <a:r>
              <a:rPr lang="en-US" altLang="zh-CN" dirty="0"/>
              <a:t>h(x)</a:t>
            </a:r>
            <a:r>
              <a:rPr lang="zh-CN" altLang="en-US" dirty="0"/>
              <a:t>要依赖于某种经验估计。</a:t>
            </a:r>
          </a:p>
          <a:p>
            <a:r>
              <a:rPr lang="zh-CN" altLang="en-US" dirty="0"/>
              <a:t>     在</a:t>
            </a:r>
            <a:r>
              <a:rPr lang="en-US" altLang="zh-CN" dirty="0"/>
              <a:t>f(x)</a:t>
            </a:r>
            <a:r>
              <a:rPr lang="zh-CN" altLang="en-US" dirty="0"/>
              <a:t>中，</a:t>
            </a:r>
            <a:r>
              <a:rPr lang="en-US" altLang="zh-CN" dirty="0"/>
              <a:t>g(x)</a:t>
            </a:r>
            <a:r>
              <a:rPr lang="zh-CN" altLang="en-US" dirty="0"/>
              <a:t>的比重越大，搜索方向倾向于广度优先搜索；</a:t>
            </a:r>
          </a:p>
          <a:p>
            <a:r>
              <a:rPr lang="zh-CN" altLang="en-US" dirty="0"/>
              <a:t>     </a:t>
            </a:r>
            <a:r>
              <a:rPr lang="en-US" altLang="zh-CN" dirty="0"/>
              <a:t>h(x)</a:t>
            </a:r>
            <a:r>
              <a:rPr lang="zh-CN" altLang="en-US" dirty="0"/>
              <a:t>的比重越大，越倾向于深度优先搜索。</a:t>
            </a:r>
          </a:p>
        </p:txBody>
      </p:sp>
      <p:sp>
        <p:nvSpPr>
          <p:cNvPr id="4" name="灯片编号占位符 3">
            <a:extLst>
              <a:ext uri="{FF2B5EF4-FFF2-40B4-BE49-F238E27FC236}">
                <a16:creationId xmlns:a16="http://schemas.microsoft.com/office/drawing/2014/main" id="{DA331D43-0AA8-480F-8AC3-35EBE328B3DF}"/>
              </a:ext>
            </a:extLst>
          </p:cNvPr>
          <p:cNvSpPr>
            <a:spLocks noGrp="1"/>
          </p:cNvSpPr>
          <p:nvPr>
            <p:ph type="sldNum" sz="quarter" idx="12"/>
          </p:nvPr>
        </p:nvSpPr>
        <p:spPr/>
        <p:txBody>
          <a:bodyPr/>
          <a:lstStyle/>
          <a:p>
            <a:fld id="{F5ECBF24-AD54-4E1A-AEB0-F65595FB36B2}" type="slidenum">
              <a:rPr lang="zh-CN" altLang="en-US" smtClean="0"/>
              <a:t>41</a:t>
            </a:fld>
            <a:endParaRPr lang="zh-CN" altLang="en-US" dirty="0"/>
          </a:p>
        </p:txBody>
      </p:sp>
    </p:spTree>
    <p:extLst>
      <p:ext uri="{BB962C8B-B14F-4D97-AF65-F5344CB8AC3E}">
        <p14:creationId xmlns:p14="http://schemas.microsoft.com/office/powerpoint/2010/main" val="1558885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DA165-3F32-4DA8-8358-902A5F9D5D88}"/>
              </a:ext>
            </a:extLst>
          </p:cNvPr>
          <p:cNvSpPr>
            <a:spLocks noGrp="1"/>
          </p:cNvSpPr>
          <p:nvPr>
            <p:ph type="title"/>
          </p:nvPr>
        </p:nvSpPr>
        <p:spPr/>
        <p:txBody>
          <a:bodyPr/>
          <a:lstStyle/>
          <a:p>
            <a:r>
              <a:rPr lang="en-US" altLang="zh-CN" dirty="0"/>
              <a:t>3.4.1 </a:t>
            </a:r>
            <a:r>
              <a:rPr lang="zh-CN" altLang="en-US" dirty="0"/>
              <a:t>启发信息与估价函数（</a:t>
            </a:r>
            <a:r>
              <a:rPr lang="en-US" altLang="zh-CN" dirty="0"/>
              <a:t>7</a:t>
            </a:r>
            <a:r>
              <a:rPr lang="zh-CN" altLang="en-US" dirty="0"/>
              <a:t>）</a:t>
            </a:r>
          </a:p>
        </p:txBody>
      </p:sp>
      <p:sp>
        <p:nvSpPr>
          <p:cNvPr id="3" name="内容占位符 2">
            <a:extLst>
              <a:ext uri="{FF2B5EF4-FFF2-40B4-BE49-F238E27FC236}">
                <a16:creationId xmlns:a16="http://schemas.microsoft.com/office/drawing/2014/main" id="{3BDBFC5D-D63D-4629-B897-17E1FD53CF32}"/>
              </a:ext>
            </a:extLst>
          </p:cNvPr>
          <p:cNvSpPr>
            <a:spLocks noGrp="1"/>
          </p:cNvSpPr>
          <p:nvPr>
            <p:ph idx="1"/>
          </p:nvPr>
        </p:nvSpPr>
        <p:spPr/>
        <p:txBody>
          <a:bodyPr/>
          <a:lstStyle/>
          <a:p>
            <a:r>
              <a:rPr lang="zh-CN" altLang="en-US" dirty="0"/>
              <a:t> 搜索的启发信息主要由</a:t>
            </a:r>
            <a:r>
              <a:rPr lang="en-US" altLang="zh-CN" dirty="0"/>
              <a:t>h(x)</a:t>
            </a:r>
            <a:r>
              <a:rPr lang="zh-CN" altLang="en-US" dirty="0"/>
              <a:t>来体现，</a:t>
            </a:r>
            <a:r>
              <a:rPr lang="en-US" altLang="zh-CN" dirty="0"/>
              <a:t>g(x)</a:t>
            </a:r>
            <a:r>
              <a:rPr lang="zh-CN" altLang="en-US" dirty="0"/>
              <a:t>可以根据已生成的搜索树计算得出，而</a:t>
            </a:r>
            <a:r>
              <a:rPr lang="en-US" altLang="zh-CN" dirty="0"/>
              <a:t>h(x)</a:t>
            </a:r>
            <a:r>
              <a:rPr lang="zh-CN" altLang="en-US" dirty="0"/>
              <a:t>要依赖于某种经验估计。</a:t>
            </a:r>
          </a:p>
          <a:p>
            <a:r>
              <a:rPr lang="zh-CN" altLang="en-US" dirty="0"/>
              <a:t>     在</a:t>
            </a:r>
            <a:r>
              <a:rPr lang="en-US" altLang="zh-CN" dirty="0"/>
              <a:t>f(x)</a:t>
            </a:r>
            <a:r>
              <a:rPr lang="zh-CN" altLang="en-US" dirty="0"/>
              <a:t>中，</a:t>
            </a:r>
            <a:r>
              <a:rPr lang="en-US" altLang="zh-CN" dirty="0"/>
              <a:t>g(x)</a:t>
            </a:r>
            <a:r>
              <a:rPr lang="zh-CN" altLang="en-US" dirty="0"/>
              <a:t>的比重越大，搜索方向倾向于广度优先搜索；</a:t>
            </a:r>
            <a:r>
              <a:rPr lang="en-US" altLang="zh-CN" dirty="0"/>
              <a:t>h(x)</a:t>
            </a:r>
            <a:r>
              <a:rPr lang="zh-CN" altLang="en-US" dirty="0"/>
              <a:t>的比重越大，越倾向于深度优先搜索。</a:t>
            </a:r>
          </a:p>
          <a:p>
            <a:r>
              <a:rPr lang="zh-CN" altLang="en-US" dirty="0"/>
              <a:t>     </a:t>
            </a:r>
            <a:r>
              <a:rPr lang="en-US" altLang="zh-CN" dirty="0"/>
              <a:t>g(x)&lt;&lt;h(x)</a:t>
            </a:r>
            <a:r>
              <a:rPr lang="zh-CN" altLang="en-US" dirty="0"/>
              <a:t>时，可忽略</a:t>
            </a:r>
            <a:r>
              <a:rPr lang="en-US" altLang="zh-CN" dirty="0"/>
              <a:t>g(x)</a:t>
            </a:r>
            <a:r>
              <a:rPr lang="zh-CN" altLang="en-US" dirty="0"/>
              <a:t>。这时，</a:t>
            </a:r>
            <a:r>
              <a:rPr lang="en-US" altLang="zh-CN" dirty="0"/>
              <a:t>f(x)=h(x)</a:t>
            </a:r>
            <a:r>
              <a:rPr lang="zh-CN" altLang="en-US" dirty="0"/>
              <a:t>，这会有利于搜索效率的提高，但影响搜索算法的完备性，即有可能找不到问题的解。</a:t>
            </a:r>
          </a:p>
        </p:txBody>
      </p:sp>
      <p:sp>
        <p:nvSpPr>
          <p:cNvPr id="4" name="灯片编号占位符 3">
            <a:extLst>
              <a:ext uri="{FF2B5EF4-FFF2-40B4-BE49-F238E27FC236}">
                <a16:creationId xmlns:a16="http://schemas.microsoft.com/office/drawing/2014/main" id="{1867DEC3-DA62-4B38-9C30-29D8592A6065}"/>
              </a:ext>
            </a:extLst>
          </p:cNvPr>
          <p:cNvSpPr>
            <a:spLocks noGrp="1"/>
          </p:cNvSpPr>
          <p:nvPr>
            <p:ph type="sldNum" sz="quarter" idx="12"/>
          </p:nvPr>
        </p:nvSpPr>
        <p:spPr/>
        <p:txBody>
          <a:bodyPr/>
          <a:lstStyle/>
          <a:p>
            <a:fld id="{F5ECBF24-AD54-4E1A-AEB0-F65595FB36B2}" type="slidenum">
              <a:rPr lang="zh-CN" altLang="en-US" smtClean="0"/>
              <a:t>42</a:t>
            </a:fld>
            <a:endParaRPr lang="zh-CN" altLang="en-US" dirty="0"/>
          </a:p>
        </p:txBody>
      </p:sp>
    </p:spTree>
    <p:extLst>
      <p:ext uri="{BB962C8B-B14F-4D97-AF65-F5344CB8AC3E}">
        <p14:creationId xmlns:p14="http://schemas.microsoft.com/office/powerpoint/2010/main" val="2881637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F4155-7DFF-4B5C-8187-08E1F1063EFD}"/>
              </a:ext>
            </a:extLst>
          </p:cNvPr>
          <p:cNvSpPr>
            <a:spLocks noGrp="1"/>
          </p:cNvSpPr>
          <p:nvPr>
            <p:ph type="title"/>
          </p:nvPr>
        </p:nvSpPr>
        <p:spPr/>
        <p:txBody>
          <a:bodyPr/>
          <a:lstStyle/>
          <a:p>
            <a:r>
              <a:rPr lang="en-US" altLang="zh-CN" dirty="0"/>
              <a:t>3.4.2 </a:t>
            </a:r>
            <a:r>
              <a:rPr lang="zh-CN" altLang="en-US" dirty="0"/>
              <a:t>最佳优先搜索（</a:t>
            </a:r>
            <a:r>
              <a:rPr lang="en-US" altLang="zh-CN" dirty="0"/>
              <a:t>1</a:t>
            </a:r>
            <a:r>
              <a:rPr lang="zh-CN" altLang="en-US" dirty="0"/>
              <a:t>）</a:t>
            </a:r>
          </a:p>
        </p:txBody>
      </p:sp>
      <p:sp>
        <p:nvSpPr>
          <p:cNvPr id="3" name="内容占位符 2">
            <a:extLst>
              <a:ext uri="{FF2B5EF4-FFF2-40B4-BE49-F238E27FC236}">
                <a16:creationId xmlns:a16="http://schemas.microsoft.com/office/drawing/2014/main" id="{0C48D385-60D1-4D5B-9F43-604BB35EDB9F}"/>
              </a:ext>
            </a:extLst>
          </p:cNvPr>
          <p:cNvSpPr>
            <a:spLocks noGrp="1"/>
          </p:cNvSpPr>
          <p:nvPr>
            <p:ph idx="1"/>
          </p:nvPr>
        </p:nvSpPr>
        <p:spPr/>
        <p:txBody>
          <a:bodyPr/>
          <a:lstStyle/>
          <a:p>
            <a:r>
              <a:rPr lang="zh-CN" altLang="en-US" dirty="0"/>
              <a:t>最佳优先搜索（有序搜索、择优搜索）</a:t>
            </a:r>
          </a:p>
          <a:p>
            <a:r>
              <a:rPr lang="zh-CN" altLang="en-US" dirty="0"/>
              <a:t>     它总是选择最有希望的节点作为下一个要扩展的节点，而这种最有希望的节点是按估价函数</a:t>
            </a:r>
            <a:r>
              <a:rPr lang="en-US" altLang="zh-CN" dirty="0"/>
              <a:t>f(x)</a:t>
            </a:r>
            <a:r>
              <a:rPr lang="zh-CN" altLang="en-US" dirty="0"/>
              <a:t>的值来挑选的，一般估价函数的值越小，它的希望程度就越大。</a:t>
            </a:r>
          </a:p>
          <a:p>
            <a:r>
              <a:rPr lang="zh-CN" altLang="en-US" dirty="0"/>
              <a:t>分为两种</a:t>
            </a:r>
          </a:p>
          <a:p>
            <a:pPr lvl="1">
              <a:buFont typeface="Wingdings" panose="05000000000000000000" pitchFamily="2" charset="2"/>
              <a:buChar char="ü"/>
            </a:pPr>
            <a:r>
              <a:rPr lang="zh-CN" altLang="en-US" dirty="0"/>
              <a:t>局部优先搜索</a:t>
            </a:r>
            <a:endParaRPr lang="en-US" altLang="zh-CN" dirty="0"/>
          </a:p>
          <a:p>
            <a:pPr lvl="1">
              <a:buFont typeface="Wingdings" panose="05000000000000000000" pitchFamily="2" charset="2"/>
              <a:buChar char="ü"/>
            </a:pPr>
            <a:r>
              <a:rPr lang="zh-CN" altLang="en-US" dirty="0"/>
              <a:t>全局优先搜索</a:t>
            </a:r>
          </a:p>
          <a:p>
            <a:endParaRPr lang="zh-CN" altLang="en-US" dirty="0"/>
          </a:p>
        </p:txBody>
      </p:sp>
      <p:sp>
        <p:nvSpPr>
          <p:cNvPr id="4" name="灯片编号占位符 3">
            <a:extLst>
              <a:ext uri="{FF2B5EF4-FFF2-40B4-BE49-F238E27FC236}">
                <a16:creationId xmlns:a16="http://schemas.microsoft.com/office/drawing/2014/main" id="{84682A16-90FB-4FFD-8C94-770154440A46}"/>
              </a:ext>
            </a:extLst>
          </p:cNvPr>
          <p:cNvSpPr>
            <a:spLocks noGrp="1"/>
          </p:cNvSpPr>
          <p:nvPr>
            <p:ph type="sldNum" sz="quarter" idx="12"/>
          </p:nvPr>
        </p:nvSpPr>
        <p:spPr/>
        <p:txBody>
          <a:bodyPr/>
          <a:lstStyle/>
          <a:p>
            <a:fld id="{F5ECBF24-AD54-4E1A-AEB0-F65595FB36B2}" type="slidenum">
              <a:rPr lang="zh-CN" altLang="en-US" smtClean="0"/>
              <a:t>43</a:t>
            </a:fld>
            <a:endParaRPr lang="zh-CN" altLang="en-US" dirty="0"/>
          </a:p>
        </p:txBody>
      </p:sp>
    </p:spTree>
    <p:extLst>
      <p:ext uri="{BB962C8B-B14F-4D97-AF65-F5344CB8AC3E}">
        <p14:creationId xmlns:p14="http://schemas.microsoft.com/office/powerpoint/2010/main" val="3770937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C9E01-3F5B-4316-BFC4-210CEA9066DA}"/>
              </a:ext>
            </a:extLst>
          </p:cNvPr>
          <p:cNvSpPr>
            <a:spLocks noGrp="1"/>
          </p:cNvSpPr>
          <p:nvPr>
            <p:ph type="title"/>
          </p:nvPr>
        </p:nvSpPr>
        <p:spPr/>
        <p:txBody>
          <a:bodyPr/>
          <a:lstStyle/>
          <a:p>
            <a:r>
              <a:rPr lang="en-US" altLang="zh-CN" dirty="0"/>
              <a:t>3.4.2 </a:t>
            </a:r>
            <a:r>
              <a:rPr lang="zh-CN" altLang="en-US" dirty="0"/>
              <a:t>最佳优先搜索（</a:t>
            </a:r>
            <a:r>
              <a:rPr lang="en-US" altLang="zh-CN" dirty="0"/>
              <a:t>2</a:t>
            </a:r>
            <a:r>
              <a:rPr lang="zh-CN" altLang="en-US" dirty="0"/>
              <a:t>）</a:t>
            </a:r>
          </a:p>
        </p:txBody>
      </p:sp>
      <p:sp>
        <p:nvSpPr>
          <p:cNvPr id="3" name="内容占位符 2">
            <a:extLst>
              <a:ext uri="{FF2B5EF4-FFF2-40B4-BE49-F238E27FC236}">
                <a16:creationId xmlns:a16="http://schemas.microsoft.com/office/drawing/2014/main" id="{065D1BB6-0885-4D6B-B886-9B625B20C552}"/>
              </a:ext>
            </a:extLst>
          </p:cNvPr>
          <p:cNvSpPr>
            <a:spLocks noGrp="1"/>
          </p:cNvSpPr>
          <p:nvPr>
            <p:ph idx="1"/>
          </p:nvPr>
        </p:nvSpPr>
        <p:spPr/>
        <p:txBody>
          <a:bodyPr>
            <a:normAutofit/>
          </a:bodyPr>
          <a:lstStyle/>
          <a:p>
            <a:pPr>
              <a:buFont typeface="Wingdings" panose="05000000000000000000" pitchFamily="2" charset="2"/>
              <a:buChar char="u"/>
            </a:pPr>
            <a:r>
              <a:rPr lang="zh-CN" altLang="en-US" dirty="0"/>
              <a:t>局部最佳优先搜索</a:t>
            </a:r>
          </a:p>
          <a:p>
            <a:r>
              <a:rPr lang="zh-CN" altLang="en-US" dirty="0"/>
              <a:t>     类似于深度优先搜索法，但由于使用了与问题特性相关的估价函数确定下一个待扩展的节点，所以它是一种启发式搜索方法。</a:t>
            </a:r>
          </a:p>
          <a:p>
            <a:r>
              <a:rPr lang="zh-CN" altLang="en-US" dirty="0"/>
              <a:t>基本思想</a:t>
            </a:r>
          </a:p>
          <a:p>
            <a:r>
              <a:rPr lang="zh-CN" altLang="en-US" dirty="0"/>
              <a:t>      当对某个节点扩展之后，对它的每一个后继节点计算估价函数</a:t>
            </a:r>
            <a:r>
              <a:rPr lang="en-US" altLang="zh-CN" dirty="0"/>
              <a:t>f(x)</a:t>
            </a:r>
            <a:r>
              <a:rPr lang="zh-CN" altLang="en-US" dirty="0"/>
              <a:t>的值。由于它每次只是在后继节点范围内，选择一个</a:t>
            </a:r>
            <a:r>
              <a:rPr lang="en-US" altLang="zh-CN" dirty="0"/>
              <a:t>f(x)</a:t>
            </a:r>
            <a:r>
              <a:rPr lang="zh-CN" altLang="en-US" dirty="0"/>
              <a:t>的值最小的节点，作为下一个要考察的节点，范围较小。</a:t>
            </a:r>
          </a:p>
          <a:p>
            <a:endParaRPr lang="zh-CN" altLang="en-US" dirty="0"/>
          </a:p>
        </p:txBody>
      </p:sp>
      <p:sp>
        <p:nvSpPr>
          <p:cNvPr id="4" name="灯片编号占位符 3">
            <a:extLst>
              <a:ext uri="{FF2B5EF4-FFF2-40B4-BE49-F238E27FC236}">
                <a16:creationId xmlns:a16="http://schemas.microsoft.com/office/drawing/2014/main" id="{8E2DF277-2A06-4A87-9A61-E90A4A6EBF80}"/>
              </a:ext>
            </a:extLst>
          </p:cNvPr>
          <p:cNvSpPr>
            <a:spLocks noGrp="1"/>
          </p:cNvSpPr>
          <p:nvPr>
            <p:ph type="sldNum" sz="quarter" idx="12"/>
          </p:nvPr>
        </p:nvSpPr>
        <p:spPr/>
        <p:txBody>
          <a:bodyPr/>
          <a:lstStyle/>
          <a:p>
            <a:fld id="{F5ECBF24-AD54-4E1A-AEB0-F65595FB36B2}" type="slidenum">
              <a:rPr lang="zh-CN" altLang="en-US" smtClean="0"/>
              <a:t>44</a:t>
            </a:fld>
            <a:endParaRPr lang="zh-CN" altLang="en-US" dirty="0"/>
          </a:p>
        </p:txBody>
      </p:sp>
    </p:spTree>
    <p:extLst>
      <p:ext uri="{BB962C8B-B14F-4D97-AF65-F5344CB8AC3E}">
        <p14:creationId xmlns:p14="http://schemas.microsoft.com/office/powerpoint/2010/main" val="1878337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FECD0-74FB-45D9-A6A6-8A8F8D49A33B}"/>
              </a:ext>
            </a:extLst>
          </p:cNvPr>
          <p:cNvSpPr>
            <a:spLocks noGrp="1"/>
          </p:cNvSpPr>
          <p:nvPr>
            <p:ph type="title"/>
          </p:nvPr>
        </p:nvSpPr>
        <p:spPr/>
        <p:txBody>
          <a:bodyPr/>
          <a:lstStyle/>
          <a:p>
            <a:r>
              <a:rPr lang="en-US" altLang="zh-CN" dirty="0"/>
              <a:t>3.4.2 </a:t>
            </a:r>
            <a:r>
              <a:rPr lang="zh-CN" altLang="en-US" dirty="0"/>
              <a:t>最佳优先搜索（</a:t>
            </a:r>
            <a:r>
              <a:rPr lang="en-US" altLang="zh-CN" dirty="0"/>
              <a:t>3</a:t>
            </a:r>
            <a:r>
              <a:rPr lang="zh-CN" altLang="en-US" dirty="0"/>
              <a:t>）</a:t>
            </a:r>
          </a:p>
        </p:txBody>
      </p:sp>
      <p:sp>
        <p:nvSpPr>
          <p:cNvPr id="3" name="内容占位符 2">
            <a:extLst>
              <a:ext uri="{FF2B5EF4-FFF2-40B4-BE49-F238E27FC236}">
                <a16:creationId xmlns:a16="http://schemas.microsoft.com/office/drawing/2014/main" id="{CCAC4ABD-F820-42BE-8BC9-175FE923824D}"/>
              </a:ext>
            </a:extLst>
          </p:cNvPr>
          <p:cNvSpPr>
            <a:spLocks noGrp="1"/>
          </p:cNvSpPr>
          <p:nvPr>
            <p:ph idx="1"/>
          </p:nvPr>
        </p:nvSpPr>
        <p:spPr/>
        <p:txBody>
          <a:bodyPr>
            <a:normAutofit fontScale="77500" lnSpcReduction="20000"/>
          </a:bodyPr>
          <a:lstStyle/>
          <a:p>
            <a:pPr>
              <a:buFont typeface="Wingdings" panose="05000000000000000000" pitchFamily="2" charset="2"/>
              <a:buChar char="u"/>
            </a:pPr>
            <a:r>
              <a:rPr lang="zh-CN" altLang="en-US" dirty="0"/>
              <a:t>局部最佳优先搜索算法</a:t>
            </a:r>
          </a:p>
          <a:p>
            <a:r>
              <a:rPr lang="en-US" altLang="zh-CN" dirty="0"/>
              <a:t>(1)</a:t>
            </a:r>
            <a:r>
              <a:rPr lang="zh-CN" altLang="en-US" dirty="0"/>
              <a:t>把初始节点</a:t>
            </a:r>
            <a:r>
              <a:rPr lang="en-US" altLang="zh-CN" dirty="0"/>
              <a:t>S0</a:t>
            </a:r>
            <a:r>
              <a:rPr lang="zh-CN" altLang="en-US" dirty="0"/>
              <a:t>放入</a:t>
            </a:r>
            <a:r>
              <a:rPr lang="en-US" altLang="zh-CN" dirty="0"/>
              <a:t>OPEN</a:t>
            </a:r>
            <a:r>
              <a:rPr lang="zh-CN" altLang="en-US" dirty="0"/>
              <a:t>表中，并计算估价函数</a:t>
            </a:r>
            <a:r>
              <a:rPr lang="en-US" altLang="zh-CN" dirty="0"/>
              <a:t>f(S0). </a:t>
            </a:r>
          </a:p>
          <a:p>
            <a:r>
              <a:rPr lang="en-US" altLang="zh-CN" dirty="0"/>
              <a:t>(2)</a:t>
            </a:r>
            <a:r>
              <a:rPr lang="zh-CN" altLang="en-US" dirty="0"/>
              <a:t>如果</a:t>
            </a:r>
            <a:r>
              <a:rPr lang="en-US" altLang="zh-CN" dirty="0"/>
              <a:t>OPEN</a:t>
            </a:r>
            <a:r>
              <a:rPr lang="zh-CN" altLang="en-US" dirty="0"/>
              <a:t>为空，则问题无解，退出；否则转</a:t>
            </a:r>
            <a:r>
              <a:rPr lang="en-US" altLang="zh-CN" dirty="0"/>
              <a:t>(3).</a:t>
            </a:r>
          </a:p>
          <a:p>
            <a:r>
              <a:rPr lang="en-US" altLang="zh-CN" dirty="0"/>
              <a:t>(3)</a:t>
            </a:r>
            <a:r>
              <a:rPr lang="zh-CN" altLang="en-US" dirty="0"/>
              <a:t>从</a:t>
            </a:r>
            <a:r>
              <a:rPr lang="en-US" altLang="zh-CN" dirty="0"/>
              <a:t>OPEN</a:t>
            </a:r>
            <a:r>
              <a:rPr lang="zh-CN" altLang="en-US" dirty="0"/>
              <a:t>表中选取第一个节点（记为</a:t>
            </a:r>
            <a:r>
              <a:rPr lang="en-US" altLang="zh-CN" dirty="0"/>
              <a:t>n,</a:t>
            </a:r>
            <a:r>
              <a:rPr lang="zh-CN" altLang="en-US" dirty="0"/>
              <a:t>其估价函数最小）转入</a:t>
            </a:r>
            <a:r>
              <a:rPr lang="en-US" altLang="zh-CN" dirty="0"/>
              <a:t>CLOSED</a:t>
            </a:r>
            <a:r>
              <a:rPr lang="zh-CN" altLang="en-US" dirty="0"/>
              <a:t>表。</a:t>
            </a:r>
          </a:p>
          <a:p>
            <a:r>
              <a:rPr lang="en-US" altLang="zh-CN" dirty="0"/>
              <a:t>(4)</a:t>
            </a:r>
            <a:r>
              <a:rPr lang="zh-CN" altLang="en-US" dirty="0"/>
              <a:t>考察节点</a:t>
            </a:r>
            <a:r>
              <a:rPr lang="en-US" altLang="zh-CN" dirty="0"/>
              <a:t>n</a:t>
            </a:r>
            <a:r>
              <a:rPr lang="zh-CN" altLang="en-US" dirty="0"/>
              <a:t>是否目标节点，若是则求得问题的解，退出；否则转</a:t>
            </a:r>
            <a:r>
              <a:rPr lang="en-US" altLang="zh-CN" dirty="0"/>
              <a:t>(5)</a:t>
            </a:r>
            <a:r>
              <a:rPr lang="zh-CN" altLang="en-US" dirty="0"/>
              <a:t>。</a:t>
            </a:r>
          </a:p>
          <a:p>
            <a:r>
              <a:rPr lang="en-US" altLang="zh-CN" dirty="0"/>
              <a:t>(5)</a:t>
            </a:r>
            <a:r>
              <a:rPr lang="zh-CN" altLang="en-US" dirty="0"/>
              <a:t>如果节点</a:t>
            </a:r>
            <a:r>
              <a:rPr lang="en-US" altLang="zh-CN" dirty="0"/>
              <a:t>n</a:t>
            </a:r>
            <a:r>
              <a:rPr lang="zh-CN" altLang="en-US" dirty="0"/>
              <a:t>可扩展，转</a:t>
            </a:r>
            <a:r>
              <a:rPr lang="en-US" altLang="zh-CN" dirty="0"/>
              <a:t>(6)</a:t>
            </a:r>
            <a:r>
              <a:rPr lang="zh-CN" altLang="en-US" dirty="0"/>
              <a:t>；否则转</a:t>
            </a:r>
            <a:r>
              <a:rPr lang="en-US" altLang="zh-CN" dirty="0"/>
              <a:t>(2)</a:t>
            </a:r>
          </a:p>
          <a:p>
            <a:r>
              <a:rPr lang="en-US" altLang="zh-CN" dirty="0"/>
              <a:t>(6)</a:t>
            </a:r>
            <a:r>
              <a:rPr lang="zh-CN" altLang="en-US" dirty="0"/>
              <a:t>对节点</a:t>
            </a:r>
            <a:r>
              <a:rPr lang="en-US" altLang="zh-CN" dirty="0"/>
              <a:t>n</a:t>
            </a:r>
            <a:r>
              <a:rPr lang="zh-CN" altLang="en-US" dirty="0"/>
              <a:t>进行扩展，对它的所有后继节点计算估价函数</a:t>
            </a:r>
            <a:r>
              <a:rPr lang="en-US" altLang="zh-CN" dirty="0"/>
              <a:t>f(x)</a:t>
            </a:r>
            <a:r>
              <a:rPr lang="zh-CN" altLang="en-US" dirty="0"/>
              <a:t>的值，并按估价函数</a:t>
            </a:r>
            <a:r>
              <a:rPr lang="en-US" altLang="zh-CN" dirty="0"/>
              <a:t>f(x)</a:t>
            </a:r>
            <a:r>
              <a:rPr lang="zh-CN" altLang="en-US" dirty="0"/>
              <a:t>从小到大的顺序依次放入</a:t>
            </a:r>
            <a:r>
              <a:rPr lang="en-US" altLang="zh-CN" dirty="0"/>
              <a:t>OPEN</a:t>
            </a:r>
            <a:r>
              <a:rPr lang="zh-CN" altLang="en-US" dirty="0"/>
              <a:t>表的前端。</a:t>
            </a:r>
          </a:p>
          <a:p>
            <a:r>
              <a:rPr lang="en-US" altLang="zh-CN" dirty="0"/>
              <a:t>(7)</a:t>
            </a:r>
            <a:r>
              <a:rPr lang="zh-CN" altLang="en-US" dirty="0"/>
              <a:t>为每个后继节点设置指向</a:t>
            </a:r>
            <a:r>
              <a:rPr lang="en-US" altLang="zh-CN" dirty="0"/>
              <a:t>n</a:t>
            </a:r>
            <a:r>
              <a:rPr lang="zh-CN" altLang="en-US" dirty="0"/>
              <a:t>的指针。</a:t>
            </a:r>
          </a:p>
          <a:p>
            <a:r>
              <a:rPr lang="en-US" altLang="zh-CN" dirty="0"/>
              <a:t>(8)</a:t>
            </a:r>
            <a:r>
              <a:rPr lang="zh-CN" altLang="en-US" dirty="0"/>
              <a:t>转</a:t>
            </a:r>
            <a:r>
              <a:rPr lang="en-US" altLang="zh-CN" dirty="0"/>
              <a:t>(2)</a:t>
            </a:r>
            <a:r>
              <a:rPr lang="zh-CN" altLang="en-US" dirty="0"/>
              <a:t>。</a:t>
            </a:r>
          </a:p>
          <a:p>
            <a:endParaRPr lang="zh-CN" altLang="en-US" dirty="0"/>
          </a:p>
        </p:txBody>
      </p:sp>
      <p:sp>
        <p:nvSpPr>
          <p:cNvPr id="4" name="灯片编号占位符 3">
            <a:extLst>
              <a:ext uri="{FF2B5EF4-FFF2-40B4-BE49-F238E27FC236}">
                <a16:creationId xmlns:a16="http://schemas.microsoft.com/office/drawing/2014/main" id="{5E5C4FC5-6BA5-425F-8380-B24E7C4476E1}"/>
              </a:ext>
            </a:extLst>
          </p:cNvPr>
          <p:cNvSpPr>
            <a:spLocks noGrp="1"/>
          </p:cNvSpPr>
          <p:nvPr>
            <p:ph type="sldNum" sz="quarter" idx="12"/>
          </p:nvPr>
        </p:nvSpPr>
        <p:spPr/>
        <p:txBody>
          <a:bodyPr/>
          <a:lstStyle/>
          <a:p>
            <a:fld id="{F5ECBF24-AD54-4E1A-AEB0-F65595FB36B2}" type="slidenum">
              <a:rPr lang="zh-CN" altLang="en-US" smtClean="0"/>
              <a:t>45</a:t>
            </a:fld>
            <a:endParaRPr lang="zh-CN" altLang="en-US" dirty="0"/>
          </a:p>
        </p:txBody>
      </p:sp>
    </p:spTree>
    <p:extLst>
      <p:ext uri="{BB962C8B-B14F-4D97-AF65-F5344CB8AC3E}">
        <p14:creationId xmlns:p14="http://schemas.microsoft.com/office/powerpoint/2010/main" val="2353450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DAFEC-A6CB-4AB9-B522-AD04F2C0FFCC}"/>
              </a:ext>
            </a:extLst>
          </p:cNvPr>
          <p:cNvSpPr>
            <a:spLocks noGrp="1"/>
          </p:cNvSpPr>
          <p:nvPr>
            <p:ph type="title"/>
          </p:nvPr>
        </p:nvSpPr>
        <p:spPr/>
        <p:txBody>
          <a:bodyPr/>
          <a:lstStyle/>
          <a:p>
            <a:r>
              <a:rPr lang="en-US" altLang="zh-CN" dirty="0"/>
              <a:t>3.4.2 </a:t>
            </a:r>
            <a:r>
              <a:rPr lang="zh-CN" altLang="en-US" dirty="0"/>
              <a:t>最佳优先搜索（</a:t>
            </a:r>
            <a:r>
              <a:rPr lang="en-US" altLang="zh-CN" dirty="0"/>
              <a:t>4</a:t>
            </a:r>
            <a:r>
              <a:rPr lang="zh-CN" altLang="en-US" dirty="0"/>
              <a:t>）</a:t>
            </a:r>
          </a:p>
        </p:txBody>
      </p:sp>
      <p:sp>
        <p:nvSpPr>
          <p:cNvPr id="3" name="内容占位符 2">
            <a:extLst>
              <a:ext uri="{FF2B5EF4-FFF2-40B4-BE49-F238E27FC236}">
                <a16:creationId xmlns:a16="http://schemas.microsoft.com/office/drawing/2014/main" id="{CBC8C390-92D5-4290-B52F-C60E40A6F0BB}"/>
              </a:ext>
            </a:extLst>
          </p:cNvPr>
          <p:cNvSpPr>
            <a:spLocks noGrp="1"/>
          </p:cNvSpPr>
          <p:nvPr>
            <p:ph idx="1"/>
          </p:nvPr>
        </p:nvSpPr>
        <p:spPr/>
        <p:txBody>
          <a:bodyPr>
            <a:normAutofit/>
          </a:bodyPr>
          <a:lstStyle/>
          <a:p>
            <a:r>
              <a:rPr lang="zh-CN" altLang="en-US" dirty="0"/>
              <a:t>全局最佳优先搜索</a:t>
            </a:r>
          </a:p>
          <a:p>
            <a:r>
              <a:rPr lang="zh-CN" altLang="en-US" dirty="0"/>
              <a:t>     类似于宽度优先搜索法，但由于使用了与问题特性相关的估价函数确定下一个待扩展的节点，所以它是一种启发式搜索方法。</a:t>
            </a:r>
          </a:p>
          <a:p>
            <a:r>
              <a:rPr lang="zh-CN" altLang="en-US" dirty="0"/>
              <a:t>基本思想</a:t>
            </a:r>
          </a:p>
          <a:p>
            <a:r>
              <a:rPr lang="zh-CN" altLang="en-US" dirty="0"/>
              <a:t>      当对某个节点扩展之后，对它的每一个后继节点计算估价函数</a:t>
            </a:r>
            <a:r>
              <a:rPr lang="en-US" altLang="zh-CN" dirty="0"/>
              <a:t>f(x)</a:t>
            </a:r>
            <a:r>
              <a:rPr lang="zh-CN" altLang="en-US" dirty="0"/>
              <a:t>的值。由于它每次在</a:t>
            </a:r>
            <a:r>
              <a:rPr lang="en-US" altLang="zh-CN" dirty="0"/>
              <a:t>OPEN</a:t>
            </a:r>
            <a:r>
              <a:rPr lang="zh-CN" altLang="en-US" dirty="0"/>
              <a:t>表的全部节点范围内，选择一个</a:t>
            </a:r>
            <a:r>
              <a:rPr lang="en-US" altLang="zh-CN" dirty="0"/>
              <a:t>f(x)</a:t>
            </a:r>
            <a:r>
              <a:rPr lang="zh-CN" altLang="en-US" dirty="0"/>
              <a:t>的值最小的节点，作为下一个要考察的节点，范围较小。</a:t>
            </a:r>
          </a:p>
          <a:p>
            <a:endParaRPr lang="zh-CN" altLang="en-US" dirty="0"/>
          </a:p>
        </p:txBody>
      </p:sp>
      <p:sp>
        <p:nvSpPr>
          <p:cNvPr id="4" name="灯片编号占位符 3">
            <a:extLst>
              <a:ext uri="{FF2B5EF4-FFF2-40B4-BE49-F238E27FC236}">
                <a16:creationId xmlns:a16="http://schemas.microsoft.com/office/drawing/2014/main" id="{AB4C969F-F60D-4222-92F8-6ADE56255BD5}"/>
              </a:ext>
            </a:extLst>
          </p:cNvPr>
          <p:cNvSpPr>
            <a:spLocks noGrp="1"/>
          </p:cNvSpPr>
          <p:nvPr>
            <p:ph type="sldNum" sz="quarter" idx="12"/>
          </p:nvPr>
        </p:nvSpPr>
        <p:spPr/>
        <p:txBody>
          <a:bodyPr/>
          <a:lstStyle/>
          <a:p>
            <a:fld id="{F5ECBF24-AD54-4E1A-AEB0-F65595FB36B2}" type="slidenum">
              <a:rPr lang="zh-CN" altLang="en-US" smtClean="0"/>
              <a:t>46</a:t>
            </a:fld>
            <a:endParaRPr lang="zh-CN" altLang="en-US" dirty="0"/>
          </a:p>
        </p:txBody>
      </p:sp>
    </p:spTree>
    <p:extLst>
      <p:ext uri="{BB962C8B-B14F-4D97-AF65-F5344CB8AC3E}">
        <p14:creationId xmlns:p14="http://schemas.microsoft.com/office/powerpoint/2010/main" val="1215409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722BA-BC8C-4CF6-A76A-7BBCCD3AE98E}"/>
              </a:ext>
            </a:extLst>
          </p:cNvPr>
          <p:cNvSpPr>
            <a:spLocks noGrp="1"/>
          </p:cNvSpPr>
          <p:nvPr>
            <p:ph type="title"/>
          </p:nvPr>
        </p:nvSpPr>
        <p:spPr/>
        <p:txBody>
          <a:bodyPr/>
          <a:lstStyle/>
          <a:p>
            <a:r>
              <a:rPr lang="en-US" altLang="zh-CN" dirty="0"/>
              <a:t>3.4.2 </a:t>
            </a:r>
            <a:r>
              <a:rPr lang="zh-CN" altLang="en-US" dirty="0"/>
              <a:t>最佳优先搜索（</a:t>
            </a:r>
            <a:r>
              <a:rPr lang="en-US" altLang="zh-CN" dirty="0"/>
              <a:t>5</a:t>
            </a:r>
            <a:r>
              <a:rPr lang="zh-CN" altLang="en-US" dirty="0"/>
              <a:t>）</a:t>
            </a:r>
          </a:p>
        </p:txBody>
      </p:sp>
      <p:sp>
        <p:nvSpPr>
          <p:cNvPr id="3" name="内容占位符 2">
            <a:extLst>
              <a:ext uri="{FF2B5EF4-FFF2-40B4-BE49-F238E27FC236}">
                <a16:creationId xmlns:a16="http://schemas.microsoft.com/office/drawing/2014/main" id="{378D76A4-1210-49FC-95AB-659885ACB594}"/>
              </a:ext>
            </a:extLst>
          </p:cNvPr>
          <p:cNvSpPr>
            <a:spLocks noGrp="1"/>
          </p:cNvSpPr>
          <p:nvPr>
            <p:ph idx="1"/>
          </p:nvPr>
        </p:nvSpPr>
        <p:spPr/>
        <p:txBody>
          <a:bodyPr>
            <a:normAutofit fontScale="77500" lnSpcReduction="20000"/>
          </a:bodyPr>
          <a:lstStyle/>
          <a:p>
            <a:pPr>
              <a:buFont typeface="Wingdings" panose="05000000000000000000" pitchFamily="2" charset="2"/>
              <a:buChar char="u"/>
            </a:pPr>
            <a:r>
              <a:rPr lang="zh-CN" altLang="en-US" dirty="0"/>
              <a:t>全局最佳优先搜索算法</a:t>
            </a:r>
          </a:p>
          <a:p>
            <a:r>
              <a:rPr lang="en-US" altLang="zh-CN" dirty="0"/>
              <a:t>(1)</a:t>
            </a:r>
            <a:r>
              <a:rPr lang="zh-CN" altLang="en-US" dirty="0"/>
              <a:t>把初始节点</a:t>
            </a:r>
            <a:r>
              <a:rPr lang="en-US" altLang="zh-CN" dirty="0"/>
              <a:t>S0</a:t>
            </a:r>
            <a:r>
              <a:rPr lang="zh-CN" altLang="en-US" dirty="0"/>
              <a:t>放入</a:t>
            </a:r>
            <a:r>
              <a:rPr lang="en-US" altLang="zh-CN" dirty="0"/>
              <a:t>OPEN</a:t>
            </a:r>
            <a:r>
              <a:rPr lang="zh-CN" altLang="en-US" dirty="0"/>
              <a:t>表中，并计算估价函数</a:t>
            </a:r>
            <a:r>
              <a:rPr lang="en-US" altLang="zh-CN" dirty="0"/>
              <a:t>f(S0). </a:t>
            </a:r>
          </a:p>
          <a:p>
            <a:r>
              <a:rPr lang="en-US" altLang="zh-CN" dirty="0"/>
              <a:t>(2)</a:t>
            </a:r>
            <a:r>
              <a:rPr lang="zh-CN" altLang="en-US" dirty="0"/>
              <a:t>如果</a:t>
            </a:r>
            <a:r>
              <a:rPr lang="en-US" altLang="zh-CN" dirty="0"/>
              <a:t>OPEN</a:t>
            </a:r>
            <a:r>
              <a:rPr lang="zh-CN" altLang="en-US" dirty="0"/>
              <a:t>为空，则问题无解，退出；否则转</a:t>
            </a:r>
            <a:r>
              <a:rPr lang="en-US" altLang="zh-CN" dirty="0"/>
              <a:t>(3).</a:t>
            </a:r>
          </a:p>
          <a:p>
            <a:r>
              <a:rPr lang="en-US" altLang="zh-CN" dirty="0"/>
              <a:t>(3)</a:t>
            </a:r>
            <a:r>
              <a:rPr lang="zh-CN" altLang="en-US" dirty="0"/>
              <a:t>从</a:t>
            </a:r>
            <a:r>
              <a:rPr lang="en-US" altLang="zh-CN" dirty="0"/>
              <a:t>OPEN</a:t>
            </a:r>
            <a:r>
              <a:rPr lang="zh-CN" altLang="en-US" dirty="0"/>
              <a:t>表中选取第一个节点（记为</a:t>
            </a:r>
            <a:r>
              <a:rPr lang="en-US" altLang="zh-CN" dirty="0"/>
              <a:t>n,</a:t>
            </a:r>
            <a:r>
              <a:rPr lang="zh-CN" altLang="en-US" dirty="0"/>
              <a:t>其估价函数最小）转入</a:t>
            </a:r>
            <a:r>
              <a:rPr lang="en-US" altLang="zh-CN" dirty="0"/>
              <a:t>CLOSED</a:t>
            </a:r>
            <a:r>
              <a:rPr lang="zh-CN" altLang="en-US" dirty="0"/>
              <a:t>表。</a:t>
            </a:r>
          </a:p>
          <a:p>
            <a:r>
              <a:rPr lang="en-US" altLang="zh-CN" dirty="0"/>
              <a:t>(4)</a:t>
            </a:r>
            <a:r>
              <a:rPr lang="zh-CN" altLang="en-US" dirty="0"/>
              <a:t>考察节点</a:t>
            </a:r>
            <a:r>
              <a:rPr lang="en-US" altLang="zh-CN" dirty="0"/>
              <a:t>n</a:t>
            </a:r>
            <a:r>
              <a:rPr lang="zh-CN" altLang="en-US" dirty="0"/>
              <a:t>是否目标节点，若是则求得问题的解，退出；否则转</a:t>
            </a:r>
            <a:r>
              <a:rPr lang="en-US" altLang="zh-CN" dirty="0"/>
              <a:t>(5)</a:t>
            </a:r>
            <a:r>
              <a:rPr lang="zh-CN" altLang="en-US" dirty="0"/>
              <a:t>。</a:t>
            </a:r>
          </a:p>
          <a:p>
            <a:r>
              <a:rPr lang="en-US" altLang="zh-CN" dirty="0"/>
              <a:t>(5)</a:t>
            </a:r>
            <a:r>
              <a:rPr lang="zh-CN" altLang="en-US" dirty="0"/>
              <a:t>如果节点</a:t>
            </a:r>
            <a:r>
              <a:rPr lang="en-US" altLang="zh-CN" dirty="0"/>
              <a:t>n</a:t>
            </a:r>
            <a:r>
              <a:rPr lang="zh-CN" altLang="en-US" dirty="0"/>
              <a:t>可扩展，转</a:t>
            </a:r>
            <a:r>
              <a:rPr lang="en-US" altLang="zh-CN" dirty="0"/>
              <a:t>(6)</a:t>
            </a:r>
            <a:r>
              <a:rPr lang="zh-CN" altLang="en-US" dirty="0"/>
              <a:t>；否则转</a:t>
            </a:r>
            <a:r>
              <a:rPr lang="en-US" altLang="zh-CN" dirty="0"/>
              <a:t>(2)</a:t>
            </a:r>
          </a:p>
          <a:p>
            <a:r>
              <a:rPr lang="en-US" altLang="zh-CN" dirty="0"/>
              <a:t>(6)</a:t>
            </a:r>
            <a:r>
              <a:rPr lang="zh-CN" altLang="en-US" dirty="0"/>
              <a:t>对节点</a:t>
            </a:r>
            <a:r>
              <a:rPr lang="en-US" altLang="zh-CN" dirty="0"/>
              <a:t>n</a:t>
            </a:r>
            <a:r>
              <a:rPr lang="zh-CN" altLang="en-US" dirty="0"/>
              <a:t>进行扩展，对它的所有后继节点计算估价函数</a:t>
            </a:r>
            <a:r>
              <a:rPr lang="en-US" altLang="zh-CN" dirty="0"/>
              <a:t>f(x)</a:t>
            </a:r>
            <a:r>
              <a:rPr lang="zh-CN" altLang="en-US" dirty="0"/>
              <a:t>的值，为每个后继节点设置指向</a:t>
            </a:r>
            <a:r>
              <a:rPr lang="en-US" altLang="zh-CN" dirty="0"/>
              <a:t>n</a:t>
            </a:r>
            <a:r>
              <a:rPr lang="zh-CN" altLang="en-US" dirty="0"/>
              <a:t>的指针。 </a:t>
            </a:r>
          </a:p>
          <a:p>
            <a:r>
              <a:rPr lang="en-US" altLang="zh-CN" dirty="0"/>
              <a:t>(7)</a:t>
            </a:r>
            <a:r>
              <a:rPr lang="zh-CN" altLang="en-US" dirty="0"/>
              <a:t>把这些节点都送入</a:t>
            </a:r>
            <a:r>
              <a:rPr lang="en-US" altLang="zh-CN" dirty="0"/>
              <a:t>OPEN</a:t>
            </a:r>
            <a:r>
              <a:rPr lang="zh-CN" altLang="en-US" dirty="0"/>
              <a:t>表，然后对</a:t>
            </a:r>
            <a:r>
              <a:rPr lang="en-US" altLang="zh-CN" dirty="0"/>
              <a:t>OPEN</a:t>
            </a:r>
            <a:r>
              <a:rPr lang="zh-CN" altLang="en-US" dirty="0"/>
              <a:t>表中的全部节点按照估价值从小到大顺序排序。</a:t>
            </a:r>
          </a:p>
          <a:p>
            <a:r>
              <a:rPr lang="en-US" altLang="zh-CN" dirty="0"/>
              <a:t>(8)</a:t>
            </a:r>
            <a:r>
              <a:rPr lang="zh-CN" altLang="en-US" dirty="0"/>
              <a:t>转</a:t>
            </a:r>
            <a:r>
              <a:rPr lang="en-US" altLang="zh-CN" dirty="0"/>
              <a:t>(2)</a:t>
            </a:r>
            <a:r>
              <a:rPr lang="zh-CN" altLang="en-US" dirty="0"/>
              <a:t>。</a:t>
            </a:r>
          </a:p>
        </p:txBody>
      </p:sp>
      <p:sp>
        <p:nvSpPr>
          <p:cNvPr id="4" name="灯片编号占位符 3">
            <a:extLst>
              <a:ext uri="{FF2B5EF4-FFF2-40B4-BE49-F238E27FC236}">
                <a16:creationId xmlns:a16="http://schemas.microsoft.com/office/drawing/2014/main" id="{72586E00-3BE5-4459-A946-17E6B764BFE9}"/>
              </a:ext>
            </a:extLst>
          </p:cNvPr>
          <p:cNvSpPr>
            <a:spLocks noGrp="1"/>
          </p:cNvSpPr>
          <p:nvPr>
            <p:ph type="sldNum" sz="quarter" idx="12"/>
          </p:nvPr>
        </p:nvSpPr>
        <p:spPr/>
        <p:txBody>
          <a:bodyPr/>
          <a:lstStyle/>
          <a:p>
            <a:fld id="{F5ECBF24-AD54-4E1A-AEB0-F65595FB36B2}" type="slidenum">
              <a:rPr lang="zh-CN" altLang="en-US" smtClean="0"/>
              <a:t>47</a:t>
            </a:fld>
            <a:endParaRPr lang="zh-CN" altLang="en-US" dirty="0"/>
          </a:p>
        </p:txBody>
      </p:sp>
    </p:spTree>
    <p:extLst>
      <p:ext uri="{BB962C8B-B14F-4D97-AF65-F5344CB8AC3E}">
        <p14:creationId xmlns:p14="http://schemas.microsoft.com/office/powerpoint/2010/main" val="1546219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4AE5-4EB5-4230-96F8-6F5EA20A319C}"/>
              </a:ext>
            </a:extLst>
          </p:cNvPr>
          <p:cNvSpPr>
            <a:spLocks noGrp="1"/>
          </p:cNvSpPr>
          <p:nvPr>
            <p:ph type="title"/>
          </p:nvPr>
        </p:nvSpPr>
        <p:spPr/>
        <p:txBody>
          <a:bodyPr/>
          <a:lstStyle/>
          <a:p>
            <a:r>
              <a:rPr lang="en-US" altLang="zh-CN" dirty="0"/>
              <a:t>3.4.3 A*</a:t>
            </a:r>
            <a:r>
              <a:rPr lang="zh-CN" altLang="en-US" dirty="0"/>
              <a:t>算法（</a:t>
            </a:r>
            <a:r>
              <a:rPr lang="en-US" altLang="zh-CN" dirty="0"/>
              <a:t>1</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6689C760-5349-40AD-999D-F557E534C0B0}"/>
              </a:ext>
            </a:extLst>
          </p:cNvPr>
          <p:cNvSpPr>
            <a:spLocks noGrp="1"/>
          </p:cNvSpPr>
          <p:nvPr>
            <p:ph idx="1"/>
          </p:nvPr>
        </p:nvSpPr>
        <p:spPr/>
        <p:txBody>
          <a:bodyPr/>
          <a:lstStyle/>
          <a:p>
            <a:pPr>
              <a:buFont typeface="Wingdings" panose="05000000000000000000" pitchFamily="2" charset="2"/>
              <a:buChar char="u"/>
            </a:pPr>
            <a:r>
              <a:rPr lang="en-US" altLang="zh-CN" dirty="0"/>
              <a:t>A*</a:t>
            </a:r>
            <a:r>
              <a:rPr lang="zh-CN" altLang="en-US" dirty="0"/>
              <a:t>算法的定义</a:t>
            </a:r>
          </a:p>
          <a:p>
            <a:r>
              <a:rPr lang="zh-CN" altLang="en-US" dirty="0"/>
              <a:t>   它选用了一个比较特殊的估价函数。这时的估价函数是下列估价函数</a:t>
            </a:r>
          </a:p>
          <a:p>
            <a:pPr marL="0" indent="0">
              <a:buNone/>
            </a:pPr>
            <a:r>
              <a:rPr lang="zh-CN" altLang="en-US" dirty="0"/>
              <a:t>              </a:t>
            </a:r>
            <a:r>
              <a:rPr lang="en-US" altLang="zh-CN" dirty="0"/>
              <a:t>f*(x)=g*(x)+h*(x)</a:t>
            </a:r>
          </a:p>
          <a:p>
            <a:pPr marL="0" indent="0">
              <a:buNone/>
            </a:pPr>
            <a:r>
              <a:rPr lang="zh-CN" altLang="en-US" dirty="0"/>
              <a:t>的一种估计或近似。</a:t>
            </a:r>
            <a:r>
              <a:rPr lang="en-US" altLang="zh-CN" dirty="0"/>
              <a:t>f*(x)</a:t>
            </a:r>
            <a:r>
              <a:rPr lang="zh-CN" altLang="en-US" dirty="0"/>
              <a:t>是对</a:t>
            </a:r>
            <a:r>
              <a:rPr lang="en-US" altLang="zh-CN" dirty="0"/>
              <a:t>f(x)</a:t>
            </a:r>
            <a:r>
              <a:rPr lang="zh-CN" altLang="en-US" dirty="0"/>
              <a:t>的一种估</a:t>
            </a:r>
          </a:p>
          <a:p>
            <a:pPr marL="0" indent="0">
              <a:buNone/>
            </a:pPr>
            <a:r>
              <a:rPr lang="zh-CN" altLang="en-US" dirty="0"/>
              <a:t>算； </a:t>
            </a:r>
            <a:r>
              <a:rPr lang="en-US" altLang="zh-CN" dirty="0"/>
              <a:t>g*(x)</a:t>
            </a:r>
            <a:r>
              <a:rPr lang="zh-CN" altLang="en-US" dirty="0"/>
              <a:t>是对</a:t>
            </a:r>
            <a:r>
              <a:rPr lang="en-US" altLang="zh-CN" dirty="0"/>
              <a:t>g(x)</a:t>
            </a:r>
            <a:r>
              <a:rPr lang="zh-CN" altLang="en-US" dirty="0"/>
              <a:t>的一种估算； </a:t>
            </a:r>
            <a:r>
              <a:rPr lang="en-US" altLang="zh-CN" dirty="0"/>
              <a:t>h*(x)</a:t>
            </a:r>
            <a:r>
              <a:rPr lang="zh-CN" altLang="en-US" dirty="0"/>
              <a:t>是对</a:t>
            </a:r>
          </a:p>
          <a:p>
            <a:pPr marL="0" indent="0">
              <a:buNone/>
            </a:pPr>
            <a:r>
              <a:rPr lang="en-US" altLang="zh-CN" dirty="0"/>
              <a:t>h(x)</a:t>
            </a:r>
            <a:r>
              <a:rPr lang="zh-CN" altLang="en-US" dirty="0"/>
              <a:t>的一种估算</a:t>
            </a:r>
            <a:r>
              <a:rPr lang="en-US" altLang="zh-CN" dirty="0"/>
              <a:t>.</a:t>
            </a:r>
          </a:p>
          <a:p>
            <a:endParaRPr lang="zh-CN" altLang="en-US" dirty="0"/>
          </a:p>
        </p:txBody>
      </p:sp>
      <p:sp>
        <p:nvSpPr>
          <p:cNvPr id="4" name="灯片编号占位符 3">
            <a:extLst>
              <a:ext uri="{FF2B5EF4-FFF2-40B4-BE49-F238E27FC236}">
                <a16:creationId xmlns:a16="http://schemas.microsoft.com/office/drawing/2014/main" id="{83F6901F-5B02-4309-A874-BD7946856CBF}"/>
              </a:ext>
            </a:extLst>
          </p:cNvPr>
          <p:cNvSpPr>
            <a:spLocks noGrp="1"/>
          </p:cNvSpPr>
          <p:nvPr>
            <p:ph type="sldNum" sz="quarter" idx="12"/>
          </p:nvPr>
        </p:nvSpPr>
        <p:spPr/>
        <p:txBody>
          <a:bodyPr/>
          <a:lstStyle/>
          <a:p>
            <a:fld id="{F5ECBF24-AD54-4E1A-AEB0-F65595FB36B2}" type="slidenum">
              <a:rPr lang="zh-CN" altLang="en-US" smtClean="0"/>
              <a:t>48</a:t>
            </a:fld>
            <a:endParaRPr lang="zh-CN" altLang="en-US" dirty="0"/>
          </a:p>
        </p:txBody>
      </p:sp>
    </p:spTree>
    <p:extLst>
      <p:ext uri="{BB962C8B-B14F-4D97-AF65-F5344CB8AC3E}">
        <p14:creationId xmlns:p14="http://schemas.microsoft.com/office/powerpoint/2010/main" val="118784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996DF-3922-46D4-B62F-BDA6072C2A87}"/>
              </a:ext>
            </a:extLst>
          </p:cNvPr>
          <p:cNvSpPr>
            <a:spLocks noGrp="1"/>
          </p:cNvSpPr>
          <p:nvPr>
            <p:ph type="title"/>
          </p:nvPr>
        </p:nvSpPr>
        <p:spPr/>
        <p:txBody>
          <a:bodyPr/>
          <a:lstStyle/>
          <a:p>
            <a:r>
              <a:rPr lang="en-US" altLang="zh-CN" dirty="0"/>
              <a:t>3.4.3 A*</a:t>
            </a:r>
            <a:r>
              <a:rPr lang="zh-CN" altLang="en-US" dirty="0"/>
              <a:t>算法（</a:t>
            </a:r>
            <a:r>
              <a:rPr lang="en-US" altLang="zh-CN" dirty="0"/>
              <a:t>2</a:t>
            </a:r>
            <a:r>
              <a:rPr lang="zh-CN" altLang="en-US" dirty="0"/>
              <a:t>）</a:t>
            </a:r>
          </a:p>
        </p:txBody>
      </p:sp>
      <p:sp>
        <p:nvSpPr>
          <p:cNvPr id="3" name="内容占位符 2">
            <a:extLst>
              <a:ext uri="{FF2B5EF4-FFF2-40B4-BE49-F238E27FC236}">
                <a16:creationId xmlns:a16="http://schemas.microsoft.com/office/drawing/2014/main" id="{43ECDDB7-51FC-421B-B36B-7670F0E87AED}"/>
              </a:ext>
            </a:extLst>
          </p:cNvPr>
          <p:cNvSpPr>
            <a:spLocks noGrp="1"/>
          </p:cNvSpPr>
          <p:nvPr>
            <p:ph idx="1"/>
          </p:nvPr>
        </p:nvSpPr>
        <p:spPr/>
        <p:txBody>
          <a:bodyPr/>
          <a:lstStyle/>
          <a:p>
            <a:r>
              <a:rPr lang="en-US" altLang="zh-CN" dirty="0"/>
              <a:t>f*(x):</a:t>
            </a:r>
            <a:r>
              <a:rPr lang="zh-CN" altLang="en-US" dirty="0"/>
              <a:t>表示从节点</a:t>
            </a:r>
            <a:r>
              <a:rPr lang="en-US" altLang="zh-CN" dirty="0"/>
              <a:t>S0</a:t>
            </a:r>
            <a:r>
              <a:rPr lang="zh-CN" altLang="en-US" dirty="0"/>
              <a:t>到节点</a:t>
            </a:r>
            <a:r>
              <a:rPr lang="en-US" altLang="zh-CN" dirty="0"/>
              <a:t>x</a:t>
            </a:r>
            <a:r>
              <a:rPr lang="zh-CN" altLang="en-US" dirty="0"/>
              <a:t>的一条最佳路径的实际代价加上从节点</a:t>
            </a:r>
            <a:r>
              <a:rPr lang="en-US" altLang="zh-CN" dirty="0"/>
              <a:t>x</a:t>
            </a:r>
            <a:r>
              <a:rPr lang="zh-CN" altLang="en-US" dirty="0"/>
              <a:t>到目标节点的一条最佳路径的代价之和。</a:t>
            </a:r>
          </a:p>
          <a:p>
            <a:r>
              <a:rPr lang="zh-CN" altLang="en-US" dirty="0"/>
              <a:t> </a:t>
            </a:r>
            <a:r>
              <a:rPr lang="en-US" altLang="zh-CN" dirty="0"/>
              <a:t>g*(x)</a:t>
            </a:r>
            <a:r>
              <a:rPr lang="zh-CN" altLang="en-US" dirty="0"/>
              <a:t>表示从节点</a:t>
            </a:r>
            <a:r>
              <a:rPr lang="en-US" altLang="zh-CN" dirty="0"/>
              <a:t>S0</a:t>
            </a:r>
            <a:r>
              <a:rPr lang="zh-CN" altLang="en-US" dirty="0"/>
              <a:t>到节点</a:t>
            </a:r>
            <a:r>
              <a:rPr lang="en-US" altLang="zh-CN" dirty="0"/>
              <a:t>x</a:t>
            </a:r>
            <a:r>
              <a:rPr lang="zh-CN" altLang="en-US" dirty="0"/>
              <a:t>的一条最佳路径的实际代价。</a:t>
            </a:r>
          </a:p>
          <a:p>
            <a:r>
              <a:rPr lang="zh-CN" altLang="en-US" dirty="0"/>
              <a:t> </a:t>
            </a:r>
            <a:r>
              <a:rPr lang="en-US" altLang="zh-CN" dirty="0"/>
              <a:t>h*(x)</a:t>
            </a:r>
            <a:r>
              <a:rPr lang="zh-CN" altLang="en-US" dirty="0"/>
              <a:t>表示从节点</a:t>
            </a:r>
            <a:r>
              <a:rPr lang="en-US" altLang="zh-CN" dirty="0"/>
              <a:t>x</a:t>
            </a:r>
            <a:r>
              <a:rPr lang="zh-CN" altLang="en-US" dirty="0"/>
              <a:t>到目标节点的一条最佳路径的代价。</a:t>
            </a:r>
          </a:p>
          <a:p>
            <a:endParaRPr lang="zh-CN" altLang="en-US" dirty="0"/>
          </a:p>
        </p:txBody>
      </p:sp>
      <p:sp>
        <p:nvSpPr>
          <p:cNvPr id="4" name="灯片编号占位符 3">
            <a:extLst>
              <a:ext uri="{FF2B5EF4-FFF2-40B4-BE49-F238E27FC236}">
                <a16:creationId xmlns:a16="http://schemas.microsoft.com/office/drawing/2014/main" id="{FF580F20-DA48-4FC1-948D-76019E6DC051}"/>
              </a:ext>
            </a:extLst>
          </p:cNvPr>
          <p:cNvSpPr>
            <a:spLocks noGrp="1"/>
          </p:cNvSpPr>
          <p:nvPr>
            <p:ph type="sldNum" sz="quarter" idx="12"/>
          </p:nvPr>
        </p:nvSpPr>
        <p:spPr/>
        <p:txBody>
          <a:bodyPr/>
          <a:lstStyle/>
          <a:p>
            <a:fld id="{F5ECBF24-AD54-4E1A-AEB0-F65595FB36B2}" type="slidenum">
              <a:rPr lang="zh-CN" altLang="en-US" smtClean="0"/>
              <a:t>49</a:t>
            </a:fld>
            <a:endParaRPr lang="zh-CN" altLang="en-US" dirty="0"/>
          </a:p>
        </p:txBody>
      </p:sp>
    </p:spTree>
    <p:extLst>
      <p:ext uri="{BB962C8B-B14F-4D97-AF65-F5344CB8AC3E}">
        <p14:creationId xmlns:p14="http://schemas.microsoft.com/office/powerpoint/2010/main" val="377391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23CCD-F6AA-4111-B712-06D53A3467CC}"/>
              </a:ext>
            </a:extLst>
          </p:cNvPr>
          <p:cNvSpPr>
            <a:spLocks noGrp="1"/>
          </p:cNvSpPr>
          <p:nvPr>
            <p:ph type="title"/>
          </p:nvPr>
        </p:nvSpPr>
        <p:spPr/>
        <p:txBody>
          <a:bodyPr/>
          <a:lstStyle/>
          <a:p>
            <a:r>
              <a:rPr lang="zh-CN" altLang="en-US" dirty="0"/>
              <a:t>苏州大学</a:t>
            </a:r>
            <a:r>
              <a:rPr lang="en-US" altLang="zh-CN" dirty="0"/>
              <a:t>-</a:t>
            </a:r>
            <a:r>
              <a:rPr lang="zh-CN" altLang="en-US" dirty="0"/>
              <a:t>金浦公园</a:t>
            </a:r>
          </a:p>
        </p:txBody>
      </p:sp>
      <p:sp>
        <p:nvSpPr>
          <p:cNvPr id="3" name="内容占位符 2">
            <a:extLst>
              <a:ext uri="{FF2B5EF4-FFF2-40B4-BE49-F238E27FC236}">
                <a16:creationId xmlns:a16="http://schemas.microsoft.com/office/drawing/2014/main" id="{228EF7B0-60C3-4A07-8439-4F25AB7F3063}"/>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FAE3EFB1-1648-412B-AC99-B65A14EC3E44}"/>
              </a:ext>
            </a:extLst>
          </p:cNvPr>
          <p:cNvSpPr>
            <a:spLocks noGrp="1"/>
          </p:cNvSpPr>
          <p:nvPr>
            <p:ph type="sldNum" sz="quarter" idx="12"/>
          </p:nvPr>
        </p:nvSpPr>
        <p:spPr/>
        <p:txBody>
          <a:bodyPr/>
          <a:lstStyle/>
          <a:p>
            <a:fld id="{F5ECBF24-AD54-4E1A-AEB0-F65595FB36B2}" type="slidenum">
              <a:rPr lang="zh-CN" altLang="en-US" smtClean="0"/>
              <a:t>5</a:t>
            </a:fld>
            <a:endParaRPr lang="zh-CN" altLang="en-US" dirty="0"/>
          </a:p>
        </p:txBody>
      </p:sp>
      <p:pic>
        <p:nvPicPr>
          <p:cNvPr id="5" name="图片 3">
            <a:extLst>
              <a:ext uri="{FF2B5EF4-FFF2-40B4-BE49-F238E27FC236}">
                <a16:creationId xmlns:a16="http://schemas.microsoft.com/office/drawing/2014/main" id="{A76D364B-0461-49BF-AC7F-7FF50F8565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689100"/>
            <a:ext cx="8607425"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146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239E3-8E2F-45DE-AD52-B3AD21CDA4AE}"/>
              </a:ext>
            </a:extLst>
          </p:cNvPr>
          <p:cNvSpPr>
            <a:spLocks noGrp="1"/>
          </p:cNvSpPr>
          <p:nvPr>
            <p:ph type="title"/>
          </p:nvPr>
        </p:nvSpPr>
        <p:spPr/>
        <p:txBody>
          <a:bodyPr/>
          <a:lstStyle/>
          <a:p>
            <a:r>
              <a:rPr lang="en-US" altLang="zh-CN" dirty="0"/>
              <a:t>3.4.3 A*</a:t>
            </a:r>
            <a:r>
              <a:rPr lang="zh-CN" altLang="en-US" dirty="0"/>
              <a:t>算法（</a:t>
            </a:r>
            <a:r>
              <a:rPr lang="en-US" altLang="zh-CN" dirty="0"/>
              <a:t>3</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409A2744-9A18-45A2-9660-B6425030FF8C}"/>
              </a:ext>
            </a:extLst>
          </p:cNvPr>
          <p:cNvSpPr>
            <a:spLocks noGrp="1"/>
          </p:cNvSpPr>
          <p:nvPr>
            <p:ph idx="1"/>
          </p:nvPr>
        </p:nvSpPr>
        <p:spPr/>
        <p:txBody>
          <a:bodyPr/>
          <a:lstStyle/>
          <a:p>
            <a:r>
              <a:rPr lang="en-US" altLang="zh-CN" dirty="0"/>
              <a:t>A*</a:t>
            </a:r>
            <a:r>
              <a:rPr lang="zh-CN" altLang="en-US" dirty="0"/>
              <a:t>算法定义</a:t>
            </a:r>
          </a:p>
          <a:p>
            <a:r>
              <a:rPr lang="zh-CN" altLang="en-US" dirty="0"/>
              <a:t>   如果在一般状态空间图的搜索算法中的第</a:t>
            </a:r>
            <a:r>
              <a:rPr lang="en-US" altLang="zh-CN" dirty="0"/>
              <a:t>8</a:t>
            </a:r>
            <a:r>
              <a:rPr lang="zh-CN" altLang="en-US" dirty="0"/>
              <a:t>步，依据估价函数</a:t>
            </a:r>
          </a:p>
          <a:p>
            <a:r>
              <a:rPr lang="zh-CN" altLang="en-US" dirty="0"/>
              <a:t>       </a:t>
            </a:r>
            <a:r>
              <a:rPr lang="en-US" altLang="zh-CN" dirty="0"/>
              <a:t>f(x)=g(x)+h(x)</a:t>
            </a:r>
          </a:p>
          <a:p>
            <a:r>
              <a:rPr lang="zh-CN" altLang="en-US" dirty="0"/>
              <a:t>对</a:t>
            </a:r>
            <a:r>
              <a:rPr lang="en-US" altLang="zh-CN" dirty="0"/>
              <a:t>OPEN</a:t>
            </a:r>
            <a:r>
              <a:rPr lang="zh-CN" altLang="en-US" dirty="0"/>
              <a:t>表中的节点进行排序，并且要求启发函数</a:t>
            </a:r>
            <a:r>
              <a:rPr lang="en-US" altLang="zh-CN" dirty="0"/>
              <a:t>h(x)</a:t>
            </a:r>
            <a:r>
              <a:rPr lang="zh-CN" altLang="en-US" dirty="0"/>
              <a:t>是</a:t>
            </a:r>
            <a:r>
              <a:rPr lang="en-US" altLang="zh-CN" dirty="0"/>
              <a:t>h*(x)</a:t>
            </a:r>
            <a:r>
              <a:rPr lang="zh-CN" altLang="en-US" dirty="0"/>
              <a:t>的一个下界，即</a:t>
            </a:r>
            <a:r>
              <a:rPr lang="en-US" altLang="zh-CN" dirty="0"/>
              <a:t>h(x)&lt;=h*(x).</a:t>
            </a:r>
          </a:p>
          <a:p>
            <a:endParaRPr lang="zh-CN" altLang="en-US" dirty="0"/>
          </a:p>
        </p:txBody>
      </p:sp>
      <p:sp>
        <p:nvSpPr>
          <p:cNvPr id="4" name="灯片编号占位符 3">
            <a:extLst>
              <a:ext uri="{FF2B5EF4-FFF2-40B4-BE49-F238E27FC236}">
                <a16:creationId xmlns:a16="http://schemas.microsoft.com/office/drawing/2014/main" id="{F73DDDDF-D982-4B51-BF8B-52E54C33DEC0}"/>
              </a:ext>
            </a:extLst>
          </p:cNvPr>
          <p:cNvSpPr>
            <a:spLocks noGrp="1"/>
          </p:cNvSpPr>
          <p:nvPr>
            <p:ph type="sldNum" sz="quarter" idx="12"/>
          </p:nvPr>
        </p:nvSpPr>
        <p:spPr/>
        <p:txBody>
          <a:bodyPr/>
          <a:lstStyle/>
          <a:p>
            <a:fld id="{F5ECBF24-AD54-4E1A-AEB0-F65595FB36B2}" type="slidenum">
              <a:rPr lang="zh-CN" altLang="en-US" smtClean="0"/>
              <a:t>50</a:t>
            </a:fld>
            <a:endParaRPr lang="zh-CN" altLang="en-US" dirty="0"/>
          </a:p>
        </p:txBody>
      </p:sp>
    </p:spTree>
    <p:extLst>
      <p:ext uri="{BB962C8B-B14F-4D97-AF65-F5344CB8AC3E}">
        <p14:creationId xmlns:p14="http://schemas.microsoft.com/office/powerpoint/2010/main" val="1916746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FE9F6-C227-4454-AD97-3D87923DD4C2}"/>
              </a:ext>
            </a:extLst>
          </p:cNvPr>
          <p:cNvSpPr>
            <a:spLocks noGrp="1"/>
          </p:cNvSpPr>
          <p:nvPr>
            <p:ph type="title"/>
          </p:nvPr>
        </p:nvSpPr>
        <p:spPr/>
        <p:txBody>
          <a:bodyPr/>
          <a:lstStyle/>
          <a:p>
            <a:r>
              <a:rPr lang="en-US" altLang="zh-CN" dirty="0"/>
              <a:t>3.4.3 A*</a:t>
            </a:r>
            <a:r>
              <a:rPr lang="zh-CN" altLang="en-US" dirty="0"/>
              <a:t>算法（</a:t>
            </a:r>
            <a:r>
              <a:rPr lang="en-US" altLang="zh-CN" dirty="0"/>
              <a:t>4</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C7A16A18-7D68-4B69-88A2-8D10C5B4EA77}"/>
              </a:ext>
            </a:extLst>
          </p:cNvPr>
          <p:cNvSpPr>
            <a:spLocks noGrp="1"/>
          </p:cNvSpPr>
          <p:nvPr>
            <p:ph idx="1"/>
          </p:nvPr>
        </p:nvSpPr>
        <p:spPr>
          <a:xfrm>
            <a:off x="628650" y="1825625"/>
            <a:ext cx="7886700" cy="653415"/>
          </a:xfrm>
        </p:spPr>
        <p:txBody>
          <a:bodyPr/>
          <a:lstStyle/>
          <a:p>
            <a:r>
              <a:rPr lang="en-US" altLang="zh-CN" dirty="0"/>
              <a:t>A*</a:t>
            </a:r>
            <a:r>
              <a:rPr lang="zh-CN" altLang="en-US" dirty="0"/>
              <a:t>算法实例</a:t>
            </a:r>
          </a:p>
          <a:p>
            <a:endParaRPr lang="zh-CN" altLang="en-US" dirty="0"/>
          </a:p>
        </p:txBody>
      </p:sp>
      <p:sp>
        <p:nvSpPr>
          <p:cNvPr id="4" name="灯片编号占位符 3">
            <a:extLst>
              <a:ext uri="{FF2B5EF4-FFF2-40B4-BE49-F238E27FC236}">
                <a16:creationId xmlns:a16="http://schemas.microsoft.com/office/drawing/2014/main" id="{02AF02C9-71F9-4047-9B04-E54A09574208}"/>
              </a:ext>
            </a:extLst>
          </p:cNvPr>
          <p:cNvSpPr>
            <a:spLocks noGrp="1"/>
          </p:cNvSpPr>
          <p:nvPr>
            <p:ph type="sldNum" sz="quarter" idx="12"/>
          </p:nvPr>
        </p:nvSpPr>
        <p:spPr/>
        <p:txBody>
          <a:bodyPr/>
          <a:lstStyle/>
          <a:p>
            <a:fld id="{F5ECBF24-AD54-4E1A-AEB0-F65595FB36B2}" type="slidenum">
              <a:rPr lang="zh-CN" altLang="en-US" smtClean="0"/>
              <a:t>51</a:t>
            </a:fld>
            <a:endParaRPr lang="zh-CN" altLang="en-US" dirty="0"/>
          </a:p>
        </p:txBody>
      </p:sp>
      <p:sp>
        <p:nvSpPr>
          <p:cNvPr id="5" name="矩形 4">
            <a:extLst>
              <a:ext uri="{FF2B5EF4-FFF2-40B4-BE49-F238E27FC236}">
                <a16:creationId xmlns:a16="http://schemas.microsoft.com/office/drawing/2014/main" id="{78F9BF60-E60D-4DD5-8B8D-09675CCE5515}"/>
              </a:ext>
            </a:extLst>
          </p:cNvPr>
          <p:cNvSpPr/>
          <p:nvPr/>
        </p:nvSpPr>
        <p:spPr>
          <a:xfrm>
            <a:off x="386080" y="3316516"/>
            <a:ext cx="2956560" cy="1938992"/>
          </a:xfrm>
          <a:prstGeom prst="rect">
            <a:avLst/>
          </a:prstGeom>
        </p:spPr>
        <p:txBody>
          <a:bodyPr wrap="square">
            <a:spAutoFit/>
          </a:bodyPr>
          <a:lstStyle/>
          <a:p>
            <a:r>
              <a:rPr lang="zh-CN" altLang="en-US" sz="2000" dirty="0"/>
              <a:t>假设某个人要从A点到达B点，而一堵墙把这两个点隔开了，如下图所示，绿色部分代表起点A，红色部分代表终点B，蓝色方块部分代表之间的墙。</a:t>
            </a:r>
          </a:p>
        </p:txBody>
      </p:sp>
      <p:pic>
        <p:nvPicPr>
          <p:cNvPr id="6" name="Picture 2" descr="image001">
            <a:extLst>
              <a:ext uri="{FF2B5EF4-FFF2-40B4-BE49-F238E27FC236}">
                <a16:creationId xmlns:a16="http://schemas.microsoft.com/office/drawing/2014/main" id="{90FC3A6F-AF83-4892-A8D6-BFE2E3C01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642" y="2781938"/>
            <a:ext cx="394176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70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FE9F6-C227-4454-AD97-3D87923DD4C2}"/>
              </a:ext>
            </a:extLst>
          </p:cNvPr>
          <p:cNvSpPr>
            <a:spLocks noGrp="1"/>
          </p:cNvSpPr>
          <p:nvPr>
            <p:ph type="title"/>
          </p:nvPr>
        </p:nvSpPr>
        <p:spPr/>
        <p:txBody>
          <a:bodyPr/>
          <a:lstStyle/>
          <a:p>
            <a:r>
              <a:rPr lang="en-US" altLang="zh-CN" dirty="0"/>
              <a:t>3.4.3 A*</a:t>
            </a:r>
            <a:r>
              <a:rPr lang="zh-CN" altLang="en-US" dirty="0"/>
              <a:t>算法（</a:t>
            </a:r>
            <a:r>
              <a:rPr lang="en-US" altLang="zh-CN" dirty="0"/>
              <a:t>5</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C7A16A18-7D68-4B69-88A2-8D10C5B4EA77}"/>
              </a:ext>
            </a:extLst>
          </p:cNvPr>
          <p:cNvSpPr>
            <a:spLocks noGrp="1"/>
          </p:cNvSpPr>
          <p:nvPr>
            <p:ph idx="1"/>
          </p:nvPr>
        </p:nvSpPr>
        <p:spPr>
          <a:xfrm>
            <a:off x="628650" y="1825625"/>
            <a:ext cx="7886700" cy="653415"/>
          </a:xfrm>
        </p:spPr>
        <p:txBody>
          <a:bodyPr/>
          <a:lstStyle/>
          <a:p>
            <a:r>
              <a:rPr lang="en-US" altLang="zh-CN" dirty="0"/>
              <a:t>A*</a:t>
            </a:r>
            <a:r>
              <a:rPr lang="zh-CN" altLang="en-US" dirty="0"/>
              <a:t>算法实例</a:t>
            </a:r>
          </a:p>
          <a:p>
            <a:endParaRPr lang="zh-CN" altLang="en-US" dirty="0"/>
          </a:p>
        </p:txBody>
      </p:sp>
      <p:sp>
        <p:nvSpPr>
          <p:cNvPr id="4" name="灯片编号占位符 3">
            <a:extLst>
              <a:ext uri="{FF2B5EF4-FFF2-40B4-BE49-F238E27FC236}">
                <a16:creationId xmlns:a16="http://schemas.microsoft.com/office/drawing/2014/main" id="{02AF02C9-71F9-4047-9B04-E54A09574208}"/>
              </a:ext>
            </a:extLst>
          </p:cNvPr>
          <p:cNvSpPr>
            <a:spLocks noGrp="1"/>
          </p:cNvSpPr>
          <p:nvPr>
            <p:ph type="sldNum" sz="quarter" idx="12"/>
          </p:nvPr>
        </p:nvSpPr>
        <p:spPr/>
        <p:txBody>
          <a:bodyPr/>
          <a:lstStyle/>
          <a:p>
            <a:fld id="{F5ECBF24-AD54-4E1A-AEB0-F65595FB36B2}" type="slidenum">
              <a:rPr lang="zh-CN" altLang="en-US" smtClean="0"/>
              <a:t>52</a:t>
            </a:fld>
            <a:endParaRPr lang="zh-CN" altLang="en-US" dirty="0"/>
          </a:p>
        </p:txBody>
      </p:sp>
      <p:sp>
        <p:nvSpPr>
          <p:cNvPr id="5" name="矩形 4">
            <a:extLst>
              <a:ext uri="{FF2B5EF4-FFF2-40B4-BE49-F238E27FC236}">
                <a16:creationId xmlns:a16="http://schemas.microsoft.com/office/drawing/2014/main" id="{78F9BF60-E60D-4DD5-8B8D-09675CCE5515}"/>
              </a:ext>
            </a:extLst>
          </p:cNvPr>
          <p:cNvSpPr/>
          <p:nvPr/>
        </p:nvSpPr>
        <p:spPr>
          <a:xfrm>
            <a:off x="386080" y="3316516"/>
            <a:ext cx="2956560" cy="2554545"/>
          </a:xfrm>
          <a:prstGeom prst="rect">
            <a:avLst/>
          </a:prstGeom>
        </p:spPr>
        <p:txBody>
          <a:bodyPr wrap="square">
            <a:spAutoFit/>
          </a:bodyPr>
          <a:lstStyle/>
          <a:p>
            <a:r>
              <a:rPr lang="en-US" altLang="zh-CN" sz="2000" dirty="0"/>
              <a:t>G</a:t>
            </a:r>
            <a:r>
              <a:rPr lang="zh-CN" altLang="en-US" sz="2000" dirty="0"/>
              <a:t>＝从起点</a:t>
            </a:r>
            <a:r>
              <a:rPr lang="en-US" altLang="zh-CN" sz="2000" dirty="0"/>
              <a:t>A</a:t>
            </a:r>
            <a:r>
              <a:rPr lang="zh-CN" altLang="en-US" sz="2000" dirty="0"/>
              <a:t>沿着已生成的路径到一个给定方格的移动开销。 </a:t>
            </a:r>
            <a:br>
              <a:rPr lang="zh-CN" altLang="en-US" sz="2000" dirty="0"/>
            </a:br>
            <a:r>
              <a:rPr lang="en-US" altLang="zh-CN" sz="2000" dirty="0"/>
              <a:t>H</a:t>
            </a:r>
            <a:r>
              <a:rPr lang="zh-CN" altLang="en-US" sz="2000" dirty="0"/>
              <a:t>＝从给定方格到目的方格的估计移动开销。</a:t>
            </a:r>
            <a:endParaRPr lang="en-US" altLang="zh-CN" sz="2000" dirty="0"/>
          </a:p>
          <a:p>
            <a:endParaRPr lang="en-US" altLang="zh-CN" sz="2000" dirty="0"/>
          </a:p>
          <a:p>
            <a:r>
              <a:rPr lang="zh-CN" altLang="en-US" sz="2000" dirty="0"/>
              <a:t>上下左右</a:t>
            </a:r>
            <a:r>
              <a:rPr lang="en-US" altLang="zh-CN" sz="2000" dirty="0"/>
              <a:t>=10</a:t>
            </a:r>
          </a:p>
          <a:p>
            <a:r>
              <a:rPr lang="zh-CN" altLang="en-US" sz="2000" dirty="0"/>
              <a:t>斜着移动</a:t>
            </a:r>
            <a:r>
              <a:rPr lang="en-US" altLang="zh-CN" sz="2000" dirty="0"/>
              <a:t>=14</a:t>
            </a:r>
            <a:endParaRPr lang="zh-CN" altLang="en-US" sz="2000" dirty="0"/>
          </a:p>
        </p:txBody>
      </p:sp>
      <p:pic>
        <p:nvPicPr>
          <p:cNvPr id="7" name="Picture 2" descr="image003">
            <a:extLst>
              <a:ext uri="{FF2B5EF4-FFF2-40B4-BE49-F238E27FC236}">
                <a16:creationId xmlns:a16="http://schemas.microsoft.com/office/drawing/2014/main" id="{75E275B0-0B04-4F0D-8077-EB338A784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000250"/>
            <a:ext cx="5583237"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930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FE9F6-C227-4454-AD97-3D87923DD4C2}"/>
              </a:ext>
            </a:extLst>
          </p:cNvPr>
          <p:cNvSpPr>
            <a:spLocks noGrp="1"/>
          </p:cNvSpPr>
          <p:nvPr>
            <p:ph type="title"/>
          </p:nvPr>
        </p:nvSpPr>
        <p:spPr/>
        <p:txBody>
          <a:bodyPr/>
          <a:lstStyle/>
          <a:p>
            <a:r>
              <a:rPr lang="en-US" altLang="zh-CN" dirty="0"/>
              <a:t>3.4.3 A*</a:t>
            </a:r>
            <a:r>
              <a:rPr lang="zh-CN" altLang="en-US" dirty="0"/>
              <a:t>算法（</a:t>
            </a:r>
            <a:r>
              <a:rPr lang="en-US" altLang="zh-CN" dirty="0"/>
              <a:t>6</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C7A16A18-7D68-4B69-88A2-8D10C5B4EA77}"/>
              </a:ext>
            </a:extLst>
          </p:cNvPr>
          <p:cNvSpPr>
            <a:spLocks noGrp="1"/>
          </p:cNvSpPr>
          <p:nvPr>
            <p:ph idx="1"/>
          </p:nvPr>
        </p:nvSpPr>
        <p:spPr>
          <a:xfrm>
            <a:off x="628650" y="1825625"/>
            <a:ext cx="7886700" cy="653415"/>
          </a:xfrm>
        </p:spPr>
        <p:txBody>
          <a:bodyPr/>
          <a:lstStyle/>
          <a:p>
            <a:r>
              <a:rPr lang="en-US" altLang="zh-CN" dirty="0"/>
              <a:t>A*</a:t>
            </a:r>
            <a:r>
              <a:rPr lang="zh-CN" altLang="en-US" dirty="0"/>
              <a:t>算法实例</a:t>
            </a:r>
          </a:p>
          <a:p>
            <a:endParaRPr lang="zh-CN" altLang="en-US" dirty="0"/>
          </a:p>
        </p:txBody>
      </p:sp>
      <p:sp>
        <p:nvSpPr>
          <p:cNvPr id="4" name="灯片编号占位符 3">
            <a:extLst>
              <a:ext uri="{FF2B5EF4-FFF2-40B4-BE49-F238E27FC236}">
                <a16:creationId xmlns:a16="http://schemas.microsoft.com/office/drawing/2014/main" id="{02AF02C9-71F9-4047-9B04-E54A09574208}"/>
              </a:ext>
            </a:extLst>
          </p:cNvPr>
          <p:cNvSpPr>
            <a:spLocks noGrp="1"/>
          </p:cNvSpPr>
          <p:nvPr>
            <p:ph type="sldNum" sz="quarter" idx="12"/>
          </p:nvPr>
        </p:nvSpPr>
        <p:spPr/>
        <p:txBody>
          <a:bodyPr/>
          <a:lstStyle/>
          <a:p>
            <a:fld id="{F5ECBF24-AD54-4E1A-AEB0-F65595FB36B2}" type="slidenum">
              <a:rPr lang="zh-CN" altLang="en-US" smtClean="0"/>
              <a:t>53</a:t>
            </a:fld>
            <a:endParaRPr lang="zh-CN" altLang="en-US" dirty="0"/>
          </a:p>
        </p:txBody>
      </p:sp>
      <p:pic>
        <p:nvPicPr>
          <p:cNvPr id="8" name="Picture 2" descr="image005">
            <a:extLst>
              <a:ext uri="{FF2B5EF4-FFF2-40B4-BE49-F238E27FC236}">
                <a16:creationId xmlns:a16="http://schemas.microsoft.com/office/drawing/2014/main" id="{D0881766-46AA-47A6-AFB1-3C36899D5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40" y="2266850"/>
            <a:ext cx="5928360" cy="422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105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FE9F6-C227-4454-AD97-3D87923DD4C2}"/>
              </a:ext>
            </a:extLst>
          </p:cNvPr>
          <p:cNvSpPr>
            <a:spLocks noGrp="1"/>
          </p:cNvSpPr>
          <p:nvPr>
            <p:ph type="title"/>
          </p:nvPr>
        </p:nvSpPr>
        <p:spPr/>
        <p:txBody>
          <a:bodyPr/>
          <a:lstStyle/>
          <a:p>
            <a:r>
              <a:rPr lang="en-US" altLang="zh-CN" dirty="0"/>
              <a:t>3.4.3 A*</a:t>
            </a:r>
            <a:r>
              <a:rPr lang="zh-CN" altLang="en-US" dirty="0"/>
              <a:t>算法（</a:t>
            </a:r>
            <a:r>
              <a:rPr lang="en-US" altLang="zh-CN" dirty="0"/>
              <a:t>7</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C7A16A18-7D68-4B69-88A2-8D10C5B4EA77}"/>
              </a:ext>
            </a:extLst>
          </p:cNvPr>
          <p:cNvSpPr>
            <a:spLocks noGrp="1"/>
          </p:cNvSpPr>
          <p:nvPr>
            <p:ph idx="1"/>
          </p:nvPr>
        </p:nvSpPr>
        <p:spPr>
          <a:xfrm>
            <a:off x="628650" y="1825625"/>
            <a:ext cx="7886700" cy="653415"/>
          </a:xfrm>
        </p:spPr>
        <p:txBody>
          <a:bodyPr/>
          <a:lstStyle/>
          <a:p>
            <a:r>
              <a:rPr lang="en-US" altLang="zh-CN" dirty="0"/>
              <a:t>A*</a:t>
            </a:r>
            <a:r>
              <a:rPr lang="zh-CN" altLang="en-US" dirty="0"/>
              <a:t>算法实例</a:t>
            </a:r>
          </a:p>
          <a:p>
            <a:endParaRPr lang="zh-CN" altLang="en-US" dirty="0"/>
          </a:p>
        </p:txBody>
      </p:sp>
      <p:sp>
        <p:nvSpPr>
          <p:cNvPr id="4" name="灯片编号占位符 3">
            <a:extLst>
              <a:ext uri="{FF2B5EF4-FFF2-40B4-BE49-F238E27FC236}">
                <a16:creationId xmlns:a16="http://schemas.microsoft.com/office/drawing/2014/main" id="{02AF02C9-71F9-4047-9B04-E54A09574208}"/>
              </a:ext>
            </a:extLst>
          </p:cNvPr>
          <p:cNvSpPr>
            <a:spLocks noGrp="1"/>
          </p:cNvSpPr>
          <p:nvPr>
            <p:ph type="sldNum" sz="quarter" idx="12"/>
          </p:nvPr>
        </p:nvSpPr>
        <p:spPr/>
        <p:txBody>
          <a:bodyPr/>
          <a:lstStyle/>
          <a:p>
            <a:fld id="{F5ECBF24-AD54-4E1A-AEB0-F65595FB36B2}" type="slidenum">
              <a:rPr lang="zh-CN" altLang="en-US" smtClean="0"/>
              <a:t>54</a:t>
            </a:fld>
            <a:endParaRPr lang="zh-CN" altLang="en-US" dirty="0"/>
          </a:p>
        </p:txBody>
      </p:sp>
      <p:pic>
        <p:nvPicPr>
          <p:cNvPr id="6" name="Picture 2" descr="image006">
            <a:extLst>
              <a:ext uri="{FF2B5EF4-FFF2-40B4-BE49-F238E27FC236}">
                <a16:creationId xmlns:a16="http://schemas.microsoft.com/office/drawing/2014/main" id="{B5E244DE-5061-4736-B4DD-6EAEE3D9A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2045336"/>
            <a:ext cx="6143625"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5944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FE9F6-C227-4454-AD97-3D87923DD4C2}"/>
              </a:ext>
            </a:extLst>
          </p:cNvPr>
          <p:cNvSpPr>
            <a:spLocks noGrp="1"/>
          </p:cNvSpPr>
          <p:nvPr>
            <p:ph type="title"/>
          </p:nvPr>
        </p:nvSpPr>
        <p:spPr/>
        <p:txBody>
          <a:bodyPr/>
          <a:lstStyle/>
          <a:p>
            <a:r>
              <a:rPr lang="en-US" altLang="zh-CN" dirty="0"/>
              <a:t>3.4.3 A*</a:t>
            </a:r>
            <a:r>
              <a:rPr lang="zh-CN" altLang="en-US" dirty="0"/>
              <a:t>算法（</a:t>
            </a:r>
            <a:r>
              <a:rPr lang="en-US" altLang="zh-CN" dirty="0"/>
              <a:t>8</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C7A16A18-7D68-4B69-88A2-8D10C5B4EA77}"/>
              </a:ext>
            </a:extLst>
          </p:cNvPr>
          <p:cNvSpPr>
            <a:spLocks noGrp="1"/>
          </p:cNvSpPr>
          <p:nvPr>
            <p:ph idx="1"/>
          </p:nvPr>
        </p:nvSpPr>
        <p:spPr>
          <a:xfrm>
            <a:off x="628650" y="1825625"/>
            <a:ext cx="7886700" cy="653415"/>
          </a:xfrm>
        </p:spPr>
        <p:txBody>
          <a:bodyPr/>
          <a:lstStyle/>
          <a:p>
            <a:r>
              <a:rPr lang="en-US" altLang="zh-CN" dirty="0"/>
              <a:t>A*</a:t>
            </a:r>
            <a:r>
              <a:rPr lang="zh-CN" altLang="en-US" dirty="0"/>
              <a:t>算法实例</a:t>
            </a:r>
          </a:p>
          <a:p>
            <a:endParaRPr lang="zh-CN" altLang="en-US" dirty="0"/>
          </a:p>
        </p:txBody>
      </p:sp>
      <p:sp>
        <p:nvSpPr>
          <p:cNvPr id="4" name="灯片编号占位符 3">
            <a:extLst>
              <a:ext uri="{FF2B5EF4-FFF2-40B4-BE49-F238E27FC236}">
                <a16:creationId xmlns:a16="http://schemas.microsoft.com/office/drawing/2014/main" id="{02AF02C9-71F9-4047-9B04-E54A09574208}"/>
              </a:ext>
            </a:extLst>
          </p:cNvPr>
          <p:cNvSpPr>
            <a:spLocks noGrp="1"/>
          </p:cNvSpPr>
          <p:nvPr>
            <p:ph type="sldNum" sz="quarter" idx="12"/>
          </p:nvPr>
        </p:nvSpPr>
        <p:spPr/>
        <p:txBody>
          <a:bodyPr/>
          <a:lstStyle/>
          <a:p>
            <a:fld id="{F5ECBF24-AD54-4E1A-AEB0-F65595FB36B2}" type="slidenum">
              <a:rPr lang="zh-CN" altLang="en-US" smtClean="0"/>
              <a:t>55</a:t>
            </a:fld>
            <a:endParaRPr lang="zh-CN" altLang="en-US" dirty="0"/>
          </a:p>
        </p:txBody>
      </p:sp>
      <p:pic>
        <p:nvPicPr>
          <p:cNvPr id="7" name="Picture 2" descr="image007">
            <a:extLst>
              <a:ext uri="{FF2B5EF4-FFF2-40B4-BE49-F238E27FC236}">
                <a16:creationId xmlns:a16="http://schemas.microsoft.com/office/drawing/2014/main" id="{99CFD592-1388-4739-8BF2-B03A08500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1833562"/>
            <a:ext cx="6215062"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417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3F857-FAE7-43A5-A316-F07464AAB066}"/>
              </a:ext>
            </a:extLst>
          </p:cNvPr>
          <p:cNvSpPr>
            <a:spLocks noGrp="1"/>
          </p:cNvSpPr>
          <p:nvPr>
            <p:ph type="title"/>
          </p:nvPr>
        </p:nvSpPr>
        <p:spPr/>
        <p:txBody>
          <a:bodyPr/>
          <a:lstStyle/>
          <a:p>
            <a:r>
              <a:rPr lang="en-US" altLang="zh-CN" dirty="0"/>
              <a:t>3.4.3 A*</a:t>
            </a:r>
            <a:r>
              <a:rPr lang="zh-CN" altLang="en-US" dirty="0"/>
              <a:t>算法（</a:t>
            </a:r>
            <a:r>
              <a:rPr lang="en-US" altLang="zh-CN" dirty="0"/>
              <a:t>9</a:t>
            </a:r>
            <a:r>
              <a:rPr lang="zh-CN" altLang="en-US" dirty="0"/>
              <a:t>）</a:t>
            </a:r>
          </a:p>
        </p:txBody>
      </p:sp>
      <p:sp>
        <p:nvSpPr>
          <p:cNvPr id="3" name="内容占位符 2">
            <a:extLst>
              <a:ext uri="{FF2B5EF4-FFF2-40B4-BE49-F238E27FC236}">
                <a16:creationId xmlns:a16="http://schemas.microsoft.com/office/drawing/2014/main" id="{5E3B83CE-FEBB-444F-8FF1-5D55216CA466}"/>
              </a:ext>
            </a:extLst>
          </p:cNvPr>
          <p:cNvSpPr>
            <a:spLocks noGrp="1"/>
          </p:cNvSpPr>
          <p:nvPr>
            <p:ph idx="1"/>
          </p:nvPr>
        </p:nvSpPr>
        <p:spPr>
          <a:xfrm>
            <a:off x="628650" y="1825624"/>
            <a:ext cx="7886700" cy="5032375"/>
          </a:xfrm>
        </p:spPr>
        <p:txBody>
          <a:bodyPr>
            <a:normAutofit fontScale="62500" lnSpcReduction="20000"/>
          </a:bodyPr>
          <a:lstStyle/>
          <a:p>
            <a:r>
              <a:rPr lang="zh-CN" altLang="en-US" dirty="0"/>
              <a:t>算法</a:t>
            </a:r>
            <a:endParaRPr lang="en-US" altLang="zh-CN" dirty="0"/>
          </a:p>
          <a:p>
            <a:r>
              <a:rPr lang="en-US" altLang="zh-CN" sz="3200" dirty="0">
                <a:latin typeface="宋体" panose="02010600030101010101" pitchFamily="2" charset="-122"/>
                <a:ea typeface="宋体" panose="02010600030101010101" pitchFamily="2" charset="-122"/>
              </a:rPr>
              <a:t>1. </a:t>
            </a:r>
            <a:r>
              <a:rPr lang="zh-CN" altLang="en-US" sz="3200" dirty="0">
                <a:latin typeface="宋体" panose="02010600030101010101" pitchFamily="2" charset="-122"/>
                <a:ea typeface="宋体" panose="02010600030101010101" pitchFamily="2" charset="-122"/>
              </a:rPr>
              <a:t>将开始节点放入</a:t>
            </a:r>
            <a:r>
              <a:rPr lang="en-US" altLang="zh-CN" sz="3200" dirty="0">
                <a:latin typeface="宋体" panose="02010600030101010101" pitchFamily="2" charset="-122"/>
                <a:ea typeface="宋体" panose="02010600030101010101" pitchFamily="2" charset="-122"/>
              </a:rPr>
              <a:t>Open(</a:t>
            </a:r>
            <a:r>
              <a:rPr lang="zh-CN" altLang="en-US" sz="3200" dirty="0">
                <a:latin typeface="宋体" panose="02010600030101010101" pitchFamily="2" charset="-122"/>
                <a:ea typeface="宋体" panose="02010600030101010101" pitchFamily="2" charset="-122"/>
              </a:rPr>
              <a:t>开始节点的</a:t>
            </a:r>
            <a:r>
              <a:rPr lang="en-US" altLang="zh-CN" sz="3200" dirty="0">
                <a:latin typeface="宋体" panose="02010600030101010101" pitchFamily="2" charset="-122"/>
                <a:ea typeface="宋体" panose="02010600030101010101" pitchFamily="2" charset="-122"/>
              </a:rPr>
              <a:t>F</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G</a:t>
            </a:r>
            <a:r>
              <a:rPr lang="zh-CN" altLang="en-US" sz="3200" dirty="0">
                <a:latin typeface="宋体" panose="02010600030101010101" pitchFamily="2" charset="-122"/>
                <a:ea typeface="宋体" panose="02010600030101010101" pitchFamily="2" charset="-122"/>
              </a:rPr>
              <a:t>值都视为</a:t>
            </a:r>
            <a:r>
              <a:rPr lang="en-US" altLang="zh-CN" sz="3200" dirty="0">
                <a:latin typeface="宋体" panose="02010600030101010101" pitchFamily="2" charset="-122"/>
                <a:ea typeface="宋体" panose="02010600030101010101" pitchFamily="2" charset="-122"/>
              </a:rPr>
              <a:t>0);</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Repeat</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    1.1 </a:t>
            </a:r>
            <a:r>
              <a:rPr lang="zh-CN" altLang="en-US" sz="3200" dirty="0">
                <a:latin typeface="宋体" panose="02010600030101010101" pitchFamily="2" charset="-122"/>
                <a:ea typeface="宋体" panose="02010600030101010101" pitchFamily="2" charset="-122"/>
              </a:rPr>
              <a:t>在</a:t>
            </a:r>
            <a:r>
              <a:rPr lang="en-US" altLang="zh-CN" sz="3200" dirty="0">
                <a:latin typeface="宋体" panose="02010600030101010101" pitchFamily="2" charset="-122"/>
                <a:ea typeface="宋体" panose="02010600030101010101" pitchFamily="2" charset="-122"/>
              </a:rPr>
              <a:t>Open</a:t>
            </a:r>
            <a:r>
              <a:rPr lang="zh-CN" altLang="en-US" sz="3200" dirty="0">
                <a:latin typeface="宋体" panose="02010600030101010101" pitchFamily="2" charset="-122"/>
                <a:ea typeface="宋体" panose="02010600030101010101" pitchFamily="2" charset="-122"/>
              </a:rPr>
              <a:t>表中查找具有最小</a:t>
            </a:r>
            <a:r>
              <a:rPr lang="en-US" altLang="zh-CN" sz="3200" dirty="0">
                <a:latin typeface="宋体" panose="02010600030101010101" pitchFamily="2" charset="-122"/>
                <a:ea typeface="宋体" panose="02010600030101010101" pitchFamily="2" charset="-122"/>
              </a:rPr>
              <a:t>F</a:t>
            </a:r>
            <a:r>
              <a:rPr lang="zh-CN" altLang="en-US" sz="3200" dirty="0">
                <a:latin typeface="宋体" panose="02010600030101010101" pitchFamily="2" charset="-122"/>
                <a:ea typeface="宋体" panose="02010600030101010101" pitchFamily="2" charset="-122"/>
              </a:rPr>
              <a:t>值的节点</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并把查找到的节点作为当前节点</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    1.2 </a:t>
            </a:r>
            <a:r>
              <a:rPr lang="zh-CN" altLang="en-US" sz="3200" dirty="0">
                <a:latin typeface="宋体" panose="02010600030101010101" pitchFamily="2" charset="-122"/>
                <a:ea typeface="宋体" panose="02010600030101010101" pitchFamily="2" charset="-122"/>
              </a:rPr>
              <a:t>把当前节点从</a:t>
            </a:r>
            <a:r>
              <a:rPr lang="en-US" altLang="zh-CN" sz="3200" dirty="0">
                <a:latin typeface="宋体" panose="02010600030101010101" pitchFamily="2" charset="-122"/>
                <a:ea typeface="宋体" panose="02010600030101010101" pitchFamily="2" charset="-122"/>
              </a:rPr>
              <a:t>Open</a:t>
            </a:r>
            <a:r>
              <a:rPr lang="zh-CN" altLang="en-US" sz="3200" dirty="0">
                <a:latin typeface="宋体" panose="02010600030101010101" pitchFamily="2" charset="-122"/>
                <a:ea typeface="宋体" panose="02010600030101010101" pitchFamily="2" charset="-122"/>
              </a:rPr>
              <a:t>表删除</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加入到</a:t>
            </a:r>
            <a:r>
              <a:rPr lang="en-US" altLang="zh-CN" sz="3200" dirty="0">
                <a:latin typeface="宋体" panose="02010600030101010101" pitchFamily="2" charset="-122"/>
                <a:ea typeface="宋体" panose="02010600030101010101" pitchFamily="2" charset="-122"/>
              </a:rPr>
              <a:t>Closed</a:t>
            </a:r>
            <a:r>
              <a:rPr lang="zh-CN" altLang="en-US" sz="3200" dirty="0">
                <a:latin typeface="宋体" panose="02010600030101010101" pitchFamily="2" charset="-122"/>
                <a:ea typeface="宋体" panose="02010600030101010101" pitchFamily="2" charset="-122"/>
              </a:rPr>
              <a:t>表</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    1.3 </a:t>
            </a:r>
            <a:r>
              <a:rPr lang="zh-CN" altLang="en-US" sz="3200" dirty="0">
                <a:latin typeface="宋体" panose="02010600030101010101" pitchFamily="2" charset="-122"/>
                <a:ea typeface="宋体" panose="02010600030101010101" pitchFamily="2" charset="-122"/>
              </a:rPr>
              <a:t>对当前节点相邻的每一个节点依次执行以下步骤</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如果该相邻节点不可通行或者该相邻节点已经在</a:t>
            </a:r>
            <a:r>
              <a:rPr lang="en-US" altLang="zh-CN" sz="3200" dirty="0">
                <a:latin typeface="宋体" panose="02010600030101010101" pitchFamily="2" charset="-122"/>
                <a:ea typeface="宋体" panose="02010600030101010101" pitchFamily="2" charset="-122"/>
              </a:rPr>
              <a:t>Closed</a:t>
            </a:r>
            <a:r>
              <a:rPr lang="zh-CN" altLang="en-US" sz="3200" dirty="0">
                <a:latin typeface="宋体" panose="02010600030101010101" pitchFamily="2" charset="-122"/>
                <a:ea typeface="宋体" panose="02010600030101010101" pitchFamily="2" charset="-122"/>
              </a:rPr>
              <a:t>表中</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则什么操作也不执行</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继续检验下一个节点</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如果该相邻节点不在</a:t>
            </a:r>
            <a:r>
              <a:rPr lang="en-US" altLang="zh-CN" sz="3200" dirty="0">
                <a:latin typeface="宋体" panose="02010600030101010101" pitchFamily="2" charset="-122"/>
                <a:ea typeface="宋体" panose="02010600030101010101" pitchFamily="2" charset="-122"/>
              </a:rPr>
              <a:t>Open</a:t>
            </a:r>
            <a:r>
              <a:rPr lang="zh-CN" altLang="en-US" sz="3200" dirty="0">
                <a:latin typeface="宋体" panose="02010600030101010101" pitchFamily="2" charset="-122"/>
                <a:ea typeface="宋体" panose="02010600030101010101" pitchFamily="2" charset="-122"/>
              </a:rPr>
              <a:t>表中</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则将该节点添加到</a:t>
            </a:r>
            <a:r>
              <a:rPr lang="en-US" altLang="zh-CN" sz="3200" dirty="0">
                <a:latin typeface="宋体" panose="02010600030101010101" pitchFamily="2" charset="-122"/>
                <a:ea typeface="宋体" panose="02010600030101010101" pitchFamily="2" charset="-122"/>
              </a:rPr>
              <a:t>Open</a:t>
            </a:r>
            <a:r>
              <a:rPr lang="zh-CN" altLang="en-US" sz="3200" dirty="0">
                <a:latin typeface="宋体" panose="02010600030101010101" pitchFamily="2" charset="-122"/>
                <a:ea typeface="宋体" panose="02010600030101010101" pitchFamily="2" charset="-122"/>
              </a:rPr>
              <a:t>表中</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并将该相邻节点的父节点设为当前节点</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同时保存该相邻节点的</a:t>
            </a:r>
            <a:r>
              <a:rPr lang="en-US" altLang="zh-CN" sz="3200" dirty="0">
                <a:latin typeface="宋体" panose="02010600030101010101" pitchFamily="2" charset="-122"/>
                <a:ea typeface="宋体" panose="02010600030101010101" pitchFamily="2" charset="-122"/>
              </a:rPr>
              <a:t>G</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F</a:t>
            </a:r>
            <a:r>
              <a:rPr lang="zh-CN" altLang="en-US" sz="3200" dirty="0">
                <a:latin typeface="宋体" panose="02010600030101010101" pitchFamily="2" charset="-122"/>
                <a:ea typeface="宋体" panose="02010600030101010101" pitchFamily="2" charset="-122"/>
              </a:rPr>
              <a:t>值</a:t>
            </a:r>
            <a:r>
              <a:rPr lang="en-US" altLang="zh-CN" sz="3200" dirty="0">
                <a:latin typeface="宋体" panose="02010600030101010101" pitchFamily="2" charset="-122"/>
                <a:ea typeface="宋体" panose="02010600030101010101" pitchFamily="2" charset="-122"/>
              </a:rPr>
              <a:t>;</a:t>
            </a:r>
          </a:p>
          <a:p>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如果该相邻节点在开放列表中</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则判断若经由当前节点到达该相邻节点的</a:t>
            </a:r>
            <a:r>
              <a:rPr lang="en-US" altLang="zh-CN" sz="3200" dirty="0">
                <a:latin typeface="宋体" panose="02010600030101010101" pitchFamily="2" charset="-122"/>
                <a:ea typeface="宋体" panose="02010600030101010101" pitchFamily="2" charset="-122"/>
              </a:rPr>
              <a:t>G</a:t>
            </a:r>
            <a:r>
              <a:rPr lang="zh-CN" altLang="en-US" sz="3200" dirty="0">
                <a:latin typeface="宋体" panose="02010600030101010101" pitchFamily="2" charset="-122"/>
                <a:ea typeface="宋体" panose="02010600030101010101" pitchFamily="2" charset="-122"/>
              </a:rPr>
              <a:t>值是否小于原来保存的</a:t>
            </a:r>
            <a:r>
              <a:rPr lang="en-US" altLang="zh-CN" sz="3200" dirty="0">
                <a:latin typeface="宋体" panose="02010600030101010101" pitchFamily="2" charset="-122"/>
                <a:ea typeface="宋体" panose="02010600030101010101" pitchFamily="2" charset="-122"/>
              </a:rPr>
              <a:t>G</a:t>
            </a:r>
            <a:r>
              <a:rPr lang="zh-CN" altLang="en-US" sz="3200" dirty="0">
                <a:latin typeface="宋体" panose="02010600030101010101" pitchFamily="2" charset="-122"/>
                <a:ea typeface="宋体" panose="02010600030101010101" pitchFamily="2" charset="-122"/>
              </a:rPr>
              <a:t>值</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若小于</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则将该相邻节点的父节点设为当前节点</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并重新设置该相邻节点的</a:t>
            </a:r>
            <a:r>
              <a:rPr lang="en-US" altLang="zh-CN" sz="3200" dirty="0">
                <a:latin typeface="宋体" panose="02010600030101010101" pitchFamily="2" charset="-122"/>
                <a:ea typeface="宋体" panose="02010600030101010101" pitchFamily="2" charset="-122"/>
              </a:rPr>
              <a:t>G</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F</a:t>
            </a:r>
            <a:r>
              <a:rPr lang="zh-CN" altLang="en-US" sz="3200" dirty="0">
                <a:latin typeface="宋体" panose="02010600030101010101" pitchFamily="2" charset="-122"/>
                <a:ea typeface="宋体" panose="02010600030101010101" pitchFamily="2" charset="-122"/>
              </a:rPr>
              <a:t>值</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zh-CN" altLang="en-US" sz="3200" dirty="0">
                <a:latin typeface="宋体" panose="02010600030101010101" pitchFamily="2" charset="-122"/>
                <a:ea typeface="宋体" panose="02010600030101010101" pitchFamily="2" charset="-122"/>
              </a:rPr>
              <a:t>循环结束条件</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当终点节点被加入到开放列表作为待检验节点时</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表示路径被找到</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此时应终止循环</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zh-CN" altLang="en-US" sz="3200" dirty="0">
                <a:latin typeface="宋体" panose="02010600030101010101" pitchFamily="2" charset="-122"/>
                <a:ea typeface="宋体" panose="02010600030101010101" pitchFamily="2" charset="-122"/>
              </a:rPr>
              <a:t>或者当开放列表为空</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表明已无可以添加的新节点</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而已检验的节点中没有终点节点则意味着路径无法被找到</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此时也结束循环</a:t>
            </a:r>
            <a:r>
              <a:rPr lang="en-US" altLang="zh-CN" sz="3200" dirty="0">
                <a:latin typeface="宋体" panose="02010600030101010101" pitchFamily="2" charset="-122"/>
                <a:ea typeface="宋体" panose="02010600030101010101" pitchFamily="2" charset="-122"/>
              </a:rPr>
              <a:t>}</a:t>
            </a:r>
            <a:br>
              <a:rPr lang="en-US"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2. </a:t>
            </a:r>
            <a:r>
              <a:rPr lang="zh-CN" altLang="en-US" sz="3200" dirty="0">
                <a:latin typeface="宋体" panose="02010600030101010101" pitchFamily="2" charset="-122"/>
                <a:ea typeface="宋体" panose="02010600030101010101" pitchFamily="2" charset="-122"/>
              </a:rPr>
              <a:t>从终点节点开始沿父节点遍历</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并保存整个遍历到的节点坐标</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遍历所得的节点就是最后得到的路径。</a:t>
            </a:r>
          </a:p>
          <a:p>
            <a:endParaRPr lang="zh-CN" altLang="en-US" dirty="0"/>
          </a:p>
        </p:txBody>
      </p:sp>
      <p:sp>
        <p:nvSpPr>
          <p:cNvPr id="4" name="灯片编号占位符 3">
            <a:extLst>
              <a:ext uri="{FF2B5EF4-FFF2-40B4-BE49-F238E27FC236}">
                <a16:creationId xmlns:a16="http://schemas.microsoft.com/office/drawing/2014/main" id="{91A77B16-0FB9-4E52-A5CB-6C97F1E04963}"/>
              </a:ext>
            </a:extLst>
          </p:cNvPr>
          <p:cNvSpPr>
            <a:spLocks noGrp="1"/>
          </p:cNvSpPr>
          <p:nvPr>
            <p:ph type="sldNum" sz="quarter" idx="12"/>
          </p:nvPr>
        </p:nvSpPr>
        <p:spPr/>
        <p:txBody>
          <a:bodyPr/>
          <a:lstStyle/>
          <a:p>
            <a:fld id="{F5ECBF24-AD54-4E1A-AEB0-F65595FB36B2}" type="slidenum">
              <a:rPr lang="zh-CN" altLang="en-US" smtClean="0"/>
              <a:t>56</a:t>
            </a:fld>
            <a:endParaRPr lang="zh-CN" altLang="en-US" dirty="0"/>
          </a:p>
        </p:txBody>
      </p:sp>
    </p:spTree>
    <p:extLst>
      <p:ext uri="{BB962C8B-B14F-4D97-AF65-F5344CB8AC3E}">
        <p14:creationId xmlns:p14="http://schemas.microsoft.com/office/powerpoint/2010/main" val="1066582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9169F-59BB-4A9B-811B-FBE44AD3259D}"/>
              </a:ext>
            </a:extLst>
          </p:cNvPr>
          <p:cNvSpPr>
            <a:spLocks noGrp="1"/>
          </p:cNvSpPr>
          <p:nvPr>
            <p:ph type="title"/>
          </p:nvPr>
        </p:nvSpPr>
        <p:spPr/>
        <p:txBody>
          <a:bodyPr/>
          <a:lstStyle/>
          <a:p>
            <a:r>
              <a:rPr lang="en-US" altLang="zh-CN" dirty="0"/>
              <a:t>3.4.3 A*</a:t>
            </a:r>
            <a:r>
              <a:rPr lang="zh-CN" altLang="en-US" dirty="0"/>
              <a:t>算法（</a:t>
            </a:r>
            <a:r>
              <a:rPr lang="en-US" altLang="zh-CN" dirty="0"/>
              <a:t>10</a:t>
            </a:r>
            <a:r>
              <a:rPr lang="zh-CN" altLang="en-US" dirty="0"/>
              <a:t>）</a:t>
            </a:r>
          </a:p>
        </p:txBody>
      </p:sp>
      <p:sp>
        <p:nvSpPr>
          <p:cNvPr id="3" name="内容占位符 2">
            <a:extLst>
              <a:ext uri="{FF2B5EF4-FFF2-40B4-BE49-F238E27FC236}">
                <a16:creationId xmlns:a16="http://schemas.microsoft.com/office/drawing/2014/main" id="{863BF148-6D52-43C4-9108-141A03608119}"/>
              </a:ext>
            </a:extLst>
          </p:cNvPr>
          <p:cNvSpPr>
            <a:spLocks noGrp="1"/>
          </p:cNvSpPr>
          <p:nvPr>
            <p:ph idx="1"/>
          </p:nvPr>
        </p:nvSpPr>
        <p:spPr/>
        <p:txBody>
          <a:bodyPr/>
          <a:lstStyle/>
          <a:p>
            <a:r>
              <a:rPr lang="en-US" altLang="zh-CN" dirty="0"/>
              <a:t>A*</a:t>
            </a:r>
            <a:r>
              <a:rPr lang="zh-CN" altLang="en-US" dirty="0"/>
              <a:t>算法的性质</a:t>
            </a:r>
          </a:p>
          <a:p>
            <a:r>
              <a:rPr lang="zh-CN" altLang="en-US" dirty="0"/>
              <a:t>     可采纳性：指对于可求解的状态空间图（即从状态空间图的初始节点到目标节点有路径存在）来说，如果一个搜索算法能在有限步内终止，并且能找到最优解。</a:t>
            </a:r>
          </a:p>
          <a:p>
            <a:endParaRPr lang="zh-CN" altLang="en-US" dirty="0"/>
          </a:p>
        </p:txBody>
      </p:sp>
      <p:sp>
        <p:nvSpPr>
          <p:cNvPr id="4" name="灯片编号占位符 3">
            <a:extLst>
              <a:ext uri="{FF2B5EF4-FFF2-40B4-BE49-F238E27FC236}">
                <a16:creationId xmlns:a16="http://schemas.microsoft.com/office/drawing/2014/main" id="{C0C04F36-DB86-4BD9-BF99-14984BF9047B}"/>
              </a:ext>
            </a:extLst>
          </p:cNvPr>
          <p:cNvSpPr>
            <a:spLocks noGrp="1"/>
          </p:cNvSpPr>
          <p:nvPr>
            <p:ph type="sldNum" sz="quarter" idx="12"/>
          </p:nvPr>
        </p:nvSpPr>
        <p:spPr/>
        <p:txBody>
          <a:bodyPr/>
          <a:lstStyle/>
          <a:p>
            <a:fld id="{F5ECBF24-AD54-4E1A-AEB0-F65595FB36B2}" type="slidenum">
              <a:rPr lang="zh-CN" altLang="en-US" smtClean="0"/>
              <a:t>57</a:t>
            </a:fld>
            <a:endParaRPr lang="zh-CN" altLang="en-US" dirty="0"/>
          </a:p>
        </p:txBody>
      </p:sp>
    </p:spTree>
    <p:extLst>
      <p:ext uri="{BB962C8B-B14F-4D97-AF65-F5344CB8AC3E}">
        <p14:creationId xmlns:p14="http://schemas.microsoft.com/office/powerpoint/2010/main" val="4169640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1CE33-A999-45B1-B845-91BD4BFE4A55}"/>
              </a:ext>
            </a:extLst>
          </p:cNvPr>
          <p:cNvSpPr>
            <a:spLocks noGrp="1"/>
          </p:cNvSpPr>
          <p:nvPr>
            <p:ph type="title"/>
          </p:nvPr>
        </p:nvSpPr>
        <p:spPr/>
        <p:txBody>
          <a:bodyPr/>
          <a:lstStyle/>
          <a:p>
            <a:r>
              <a:rPr lang="en-US" altLang="zh-CN" dirty="0"/>
              <a:t>3.4.3 A*</a:t>
            </a:r>
            <a:r>
              <a:rPr lang="zh-CN" altLang="en-US" dirty="0"/>
              <a:t>算法（</a:t>
            </a:r>
            <a:r>
              <a:rPr lang="en-US" altLang="zh-CN" dirty="0"/>
              <a:t>11</a:t>
            </a:r>
            <a:r>
              <a:rPr lang="zh-CN" altLang="en-US" dirty="0"/>
              <a:t>）</a:t>
            </a:r>
          </a:p>
        </p:txBody>
      </p:sp>
      <p:sp>
        <p:nvSpPr>
          <p:cNvPr id="3" name="内容占位符 2">
            <a:extLst>
              <a:ext uri="{FF2B5EF4-FFF2-40B4-BE49-F238E27FC236}">
                <a16:creationId xmlns:a16="http://schemas.microsoft.com/office/drawing/2014/main" id="{820697FC-B632-4414-8F1E-E8FC4EC1DE8F}"/>
              </a:ext>
            </a:extLst>
          </p:cNvPr>
          <p:cNvSpPr>
            <a:spLocks noGrp="1"/>
          </p:cNvSpPr>
          <p:nvPr>
            <p:ph idx="1"/>
          </p:nvPr>
        </p:nvSpPr>
        <p:spPr/>
        <p:txBody>
          <a:bodyPr/>
          <a:lstStyle/>
          <a:p>
            <a:r>
              <a:rPr lang="en-US" altLang="zh-CN" dirty="0"/>
              <a:t>A*</a:t>
            </a:r>
            <a:r>
              <a:rPr lang="zh-CN" altLang="en-US" dirty="0"/>
              <a:t>算法的性质</a:t>
            </a:r>
          </a:p>
          <a:p>
            <a:r>
              <a:rPr lang="zh-CN" altLang="en-US" dirty="0"/>
              <a:t>     单调性：在</a:t>
            </a:r>
            <a:r>
              <a:rPr lang="en-US" altLang="zh-CN" dirty="0"/>
              <a:t>A*</a:t>
            </a:r>
            <a:r>
              <a:rPr lang="zh-CN" altLang="en-US" dirty="0"/>
              <a:t>算法中，如果对其估价函数中的</a:t>
            </a:r>
            <a:r>
              <a:rPr lang="en-US" altLang="zh-CN" dirty="0"/>
              <a:t>h(x)</a:t>
            </a:r>
            <a:r>
              <a:rPr lang="zh-CN" altLang="en-US" dirty="0"/>
              <a:t>部分，加以适当的单调性限制，就可以使它对所扩展的节点的估价函数值单调递增，从而减少对</a:t>
            </a:r>
            <a:r>
              <a:rPr lang="en-US" altLang="zh-CN" dirty="0"/>
              <a:t>OPEN</a:t>
            </a:r>
            <a:r>
              <a:rPr lang="zh-CN" altLang="en-US" dirty="0"/>
              <a:t>表或</a:t>
            </a:r>
            <a:r>
              <a:rPr lang="en-US" altLang="zh-CN" dirty="0"/>
              <a:t>CLOSED</a:t>
            </a:r>
            <a:r>
              <a:rPr lang="zh-CN" altLang="en-US" dirty="0"/>
              <a:t>表的检查和调整，提高搜索效率。</a:t>
            </a:r>
          </a:p>
          <a:p>
            <a:endParaRPr lang="zh-CN" altLang="en-US" dirty="0"/>
          </a:p>
        </p:txBody>
      </p:sp>
      <p:sp>
        <p:nvSpPr>
          <p:cNvPr id="4" name="灯片编号占位符 3">
            <a:extLst>
              <a:ext uri="{FF2B5EF4-FFF2-40B4-BE49-F238E27FC236}">
                <a16:creationId xmlns:a16="http://schemas.microsoft.com/office/drawing/2014/main" id="{7A3FE8F2-41D3-46C4-AC41-F148AFFD6D7E}"/>
              </a:ext>
            </a:extLst>
          </p:cNvPr>
          <p:cNvSpPr>
            <a:spLocks noGrp="1"/>
          </p:cNvSpPr>
          <p:nvPr>
            <p:ph type="sldNum" sz="quarter" idx="12"/>
          </p:nvPr>
        </p:nvSpPr>
        <p:spPr/>
        <p:txBody>
          <a:bodyPr/>
          <a:lstStyle/>
          <a:p>
            <a:fld id="{F5ECBF24-AD54-4E1A-AEB0-F65595FB36B2}" type="slidenum">
              <a:rPr lang="zh-CN" altLang="en-US" smtClean="0"/>
              <a:t>58</a:t>
            </a:fld>
            <a:endParaRPr lang="zh-CN" altLang="en-US" dirty="0"/>
          </a:p>
        </p:txBody>
      </p:sp>
    </p:spTree>
    <p:extLst>
      <p:ext uri="{BB962C8B-B14F-4D97-AF65-F5344CB8AC3E}">
        <p14:creationId xmlns:p14="http://schemas.microsoft.com/office/powerpoint/2010/main" val="736316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9BE02-D593-4075-AA56-6C88FEF7355A}"/>
              </a:ext>
            </a:extLst>
          </p:cNvPr>
          <p:cNvSpPr>
            <a:spLocks noGrp="1"/>
          </p:cNvSpPr>
          <p:nvPr>
            <p:ph type="title"/>
          </p:nvPr>
        </p:nvSpPr>
        <p:spPr/>
        <p:txBody>
          <a:bodyPr/>
          <a:lstStyle/>
          <a:p>
            <a:r>
              <a:rPr lang="en-US" altLang="zh-CN" dirty="0"/>
              <a:t>3.4.3 A*</a:t>
            </a:r>
            <a:r>
              <a:rPr lang="zh-CN" altLang="en-US" dirty="0"/>
              <a:t>算法（</a:t>
            </a:r>
            <a:r>
              <a:rPr lang="en-US" altLang="zh-CN" dirty="0"/>
              <a:t>12</a:t>
            </a:r>
            <a:r>
              <a:rPr lang="zh-CN" altLang="en-US" dirty="0"/>
              <a:t>）</a:t>
            </a:r>
          </a:p>
        </p:txBody>
      </p:sp>
      <p:sp>
        <p:nvSpPr>
          <p:cNvPr id="3" name="内容占位符 2">
            <a:extLst>
              <a:ext uri="{FF2B5EF4-FFF2-40B4-BE49-F238E27FC236}">
                <a16:creationId xmlns:a16="http://schemas.microsoft.com/office/drawing/2014/main" id="{34EAFA6F-8C8F-4DBE-9E87-52C92145A5F4}"/>
              </a:ext>
            </a:extLst>
          </p:cNvPr>
          <p:cNvSpPr>
            <a:spLocks noGrp="1"/>
          </p:cNvSpPr>
          <p:nvPr>
            <p:ph idx="1"/>
          </p:nvPr>
        </p:nvSpPr>
        <p:spPr/>
        <p:txBody>
          <a:bodyPr/>
          <a:lstStyle/>
          <a:p>
            <a:r>
              <a:rPr lang="en-US" altLang="zh-CN" dirty="0"/>
              <a:t>A*</a:t>
            </a:r>
            <a:r>
              <a:rPr lang="zh-CN" altLang="en-US" dirty="0"/>
              <a:t>算法的性质</a:t>
            </a:r>
          </a:p>
          <a:p>
            <a:r>
              <a:rPr lang="zh-CN" altLang="en-US" dirty="0"/>
              <a:t>     信息性：</a:t>
            </a:r>
            <a:r>
              <a:rPr lang="en-US" altLang="zh-CN" dirty="0"/>
              <a:t>A*</a:t>
            </a:r>
            <a:r>
              <a:rPr lang="zh-CN" altLang="en-US" dirty="0"/>
              <a:t>算法的搜索效率主要取决于启发函数</a:t>
            </a:r>
            <a:r>
              <a:rPr lang="en-US" altLang="zh-CN" dirty="0"/>
              <a:t>h(x),h(x)</a:t>
            </a:r>
            <a:r>
              <a:rPr lang="zh-CN" altLang="en-US" dirty="0"/>
              <a:t>携带信息的多少。</a:t>
            </a:r>
          </a:p>
          <a:p>
            <a:endParaRPr lang="zh-CN" altLang="en-US" dirty="0"/>
          </a:p>
        </p:txBody>
      </p:sp>
      <p:sp>
        <p:nvSpPr>
          <p:cNvPr id="4" name="灯片编号占位符 3">
            <a:extLst>
              <a:ext uri="{FF2B5EF4-FFF2-40B4-BE49-F238E27FC236}">
                <a16:creationId xmlns:a16="http://schemas.microsoft.com/office/drawing/2014/main" id="{7829A04B-92C4-41E2-B0C5-0ADB103E43C7}"/>
              </a:ext>
            </a:extLst>
          </p:cNvPr>
          <p:cNvSpPr>
            <a:spLocks noGrp="1"/>
          </p:cNvSpPr>
          <p:nvPr>
            <p:ph type="sldNum" sz="quarter" idx="12"/>
          </p:nvPr>
        </p:nvSpPr>
        <p:spPr/>
        <p:txBody>
          <a:bodyPr/>
          <a:lstStyle/>
          <a:p>
            <a:fld id="{F5ECBF24-AD54-4E1A-AEB0-F65595FB36B2}" type="slidenum">
              <a:rPr lang="zh-CN" altLang="en-US" smtClean="0"/>
              <a:t>59</a:t>
            </a:fld>
            <a:endParaRPr lang="zh-CN" altLang="en-US" dirty="0"/>
          </a:p>
        </p:txBody>
      </p:sp>
    </p:spTree>
    <p:extLst>
      <p:ext uri="{BB962C8B-B14F-4D97-AF65-F5344CB8AC3E}">
        <p14:creationId xmlns:p14="http://schemas.microsoft.com/office/powerpoint/2010/main" val="296312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027C3-1BA2-4814-A84B-0868F06B8C8A}"/>
              </a:ext>
            </a:extLst>
          </p:cNvPr>
          <p:cNvSpPr>
            <a:spLocks noGrp="1"/>
          </p:cNvSpPr>
          <p:nvPr>
            <p:ph type="title"/>
          </p:nvPr>
        </p:nvSpPr>
        <p:spPr/>
        <p:txBody>
          <a:bodyPr/>
          <a:lstStyle/>
          <a:p>
            <a:r>
              <a:rPr lang="en-US" altLang="zh-CN" dirty="0"/>
              <a:t>3.1. </a:t>
            </a:r>
            <a:r>
              <a:rPr lang="zh-CN" altLang="en-US" dirty="0"/>
              <a:t>搜索的概念和种类</a:t>
            </a:r>
          </a:p>
        </p:txBody>
      </p:sp>
      <p:sp>
        <p:nvSpPr>
          <p:cNvPr id="3" name="文本占位符 2">
            <a:extLst>
              <a:ext uri="{FF2B5EF4-FFF2-40B4-BE49-F238E27FC236}">
                <a16:creationId xmlns:a16="http://schemas.microsoft.com/office/drawing/2014/main" id="{EA950BAE-E377-4F12-AE07-B267CE4C458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83D2365-80E3-4002-9CDA-D8CF64B107CC}"/>
              </a:ext>
            </a:extLst>
          </p:cNvPr>
          <p:cNvSpPr>
            <a:spLocks noGrp="1"/>
          </p:cNvSpPr>
          <p:nvPr>
            <p:ph type="sldNum" sz="quarter" idx="12"/>
          </p:nvPr>
        </p:nvSpPr>
        <p:spPr/>
        <p:txBody>
          <a:bodyPr/>
          <a:lstStyle/>
          <a:p>
            <a:fld id="{F5ECBF24-AD54-4E1A-AEB0-F65595FB36B2}" type="slidenum">
              <a:rPr lang="zh-CN" altLang="en-US" smtClean="0"/>
              <a:t>6</a:t>
            </a:fld>
            <a:endParaRPr lang="zh-CN" altLang="en-US"/>
          </a:p>
        </p:txBody>
      </p:sp>
    </p:spTree>
    <p:extLst>
      <p:ext uri="{BB962C8B-B14F-4D97-AF65-F5344CB8AC3E}">
        <p14:creationId xmlns:p14="http://schemas.microsoft.com/office/powerpoint/2010/main" val="1738683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5F01C-25B9-42FF-B8B2-E375C3042A86}"/>
              </a:ext>
            </a:extLst>
          </p:cNvPr>
          <p:cNvSpPr>
            <a:spLocks noGrp="1"/>
          </p:cNvSpPr>
          <p:nvPr>
            <p:ph type="title"/>
          </p:nvPr>
        </p:nvSpPr>
        <p:spPr/>
        <p:txBody>
          <a:bodyPr/>
          <a:lstStyle/>
          <a:p>
            <a:r>
              <a:rPr lang="en-US" altLang="zh-CN" dirty="0"/>
              <a:t>3.4.3 A*</a:t>
            </a:r>
            <a:r>
              <a:rPr lang="zh-CN" altLang="en-US" dirty="0"/>
              <a:t>算法（</a:t>
            </a:r>
            <a:r>
              <a:rPr lang="en-US" altLang="zh-CN" dirty="0"/>
              <a:t>12</a:t>
            </a:r>
            <a:r>
              <a:rPr lang="zh-CN" altLang="en-US" dirty="0"/>
              <a:t>）</a:t>
            </a:r>
          </a:p>
        </p:txBody>
      </p:sp>
      <p:sp>
        <p:nvSpPr>
          <p:cNvPr id="3" name="内容占位符 2">
            <a:extLst>
              <a:ext uri="{FF2B5EF4-FFF2-40B4-BE49-F238E27FC236}">
                <a16:creationId xmlns:a16="http://schemas.microsoft.com/office/drawing/2014/main" id="{44CCB81C-4865-4ECD-BFDD-22B51B215967}"/>
              </a:ext>
            </a:extLst>
          </p:cNvPr>
          <p:cNvSpPr>
            <a:spLocks noGrp="1"/>
          </p:cNvSpPr>
          <p:nvPr>
            <p:ph idx="1"/>
          </p:nvPr>
        </p:nvSpPr>
        <p:spPr/>
        <p:txBody>
          <a:bodyPr/>
          <a:lstStyle/>
          <a:p>
            <a:r>
              <a:rPr lang="en-US" altLang="zh-CN" dirty="0"/>
              <a:t>A*</a:t>
            </a:r>
            <a:r>
              <a:rPr lang="zh-CN" altLang="en-US" dirty="0"/>
              <a:t>算法：解决如下问题</a:t>
            </a:r>
          </a:p>
          <a:p>
            <a:endParaRPr lang="zh-CN" altLang="en-US" dirty="0"/>
          </a:p>
        </p:txBody>
      </p:sp>
      <p:sp>
        <p:nvSpPr>
          <p:cNvPr id="4" name="灯片编号占位符 3">
            <a:extLst>
              <a:ext uri="{FF2B5EF4-FFF2-40B4-BE49-F238E27FC236}">
                <a16:creationId xmlns:a16="http://schemas.microsoft.com/office/drawing/2014/main" id="{FFD00F90-9E97-48F6-B12D-9AE98469F5A3}"/>
              </a:ext>
            </a:extLst>
          </p:cNvPr>
          <p:cNvSpPr>
            <a:spLocks noGrp="1"/>
          </p:cNvSpPr>
          <p:nvPr>
            <p:ph type="sldNum" sz="quarter" idx="12"/>
          </p:nvPr>
        </p:nvSpPr>
        <p:spPr/>
        <p:txBody>
          <a:bodyPr/>
          <a:lstStyle/>
          <a:p>
            <a:fld id="{F5ECBF24-AD54-4E1A-AEB0-F65595FB36B2}" type="slidenum">
              <a:rPr lang="zh-CN" altLang="en-US" smtClean="0"/>
              <a:t>60</a:t>
            </a:fld>
            <a:endParaRPr lang="zh-CN" altLang="en-US" dirty="0"/>
          </a:p>
        </p:txBody>
      </p:sp>
      <p:pic>
        <p:nvPicPr>
          <p:cNvPr id="5" name="Picture 2" descr="http://theory.stanford.edu/~amitp/GameProgramming/concave1.png">
            <a:extLst>
              <a:ext uri="{FF2B5EF4-FFF2-40B4-BE49-F238E27FC236}">
                <a16:creationId xmlns:a16="http://schemas.microsoft.com/office/drawing/2014/main" id="{2BAB6EE6-DCDD-42DC-A4FC-0FBA26A17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060575"/>
            <a:ext cx="561657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9096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FC891-3769-472B-818C-7E5DBA35372C}"/>
              </a:ext>
            </a:extLst>
          </p:cNvPr>
          <p:cNvSpPr>
            <a:spLocks noGrp="1"/>
          </p:cNvSpPr>
          <p:nvPr>
            <p:ph type="title"/>
          </p:nvPr>
        </p:nvSpPr>
        <p:spPr/>
        <p:txBody>
          <a:bodyPr/>
          <a:lstStyle/>
          <a:p>
            <a:r>
              <a:rPr lang="en-US" altLang="zh-CN" dirty="0"/>
              <a:t>3.4.3 A*</a:t>
            </a:r>
            <a:r>
              <a:rPr lang="zh-CN" altLang="en-US" dirty="0"/>
              <a:t>算法（</a:t>
            </a:r>
            <a:r>
              <a:rPr lang="en-US" altLang="zh-CN" dirty="0"/>
              <a:t>13</a:t>
            </a:r>
            <a:r>
              <a:rPr lang="zh-CN" altLang="en-US" dirty="0"/>
              <a:t>）</a:t>
            </a:r>
          </a:p>
        </p:txBody>
      </p:sp>
      <p:sp>
        <p:nvSpPr>
          <p:cNvPr id="3" name="内容占位符 2">
            <a:extLst>
              <a:ext uri="{FF2B5EF4-FFF2-40B4-BE49-F238E27FC236}">
                <a16:creationId xmlns:a16="http://schemas.microsoft.com/office/drawing/2014/main" id="{55A1182C-6E39-4DB8-9CE8-C32E68A7CB6A}"/>
              </a:ext>
            </a:extLst>
          </p:cNvPr>
          <p:cNvSpPr>
            <a:spLocks noGrp="1"/>
          </p:cNvSpPr>
          <p:nvPr>
            <p:ph idx="1"/>
          </p:nvPr>
        </p:nvSpPr>
        <p:spPr/>
        <p:txBody>
          <a:bodyPr/>
          <a:lstStyle/>
          <a:p>
            <a:r>
              <a:rPr lang="en-US" altLang="zh-CN" dirty="0"/>
              <a:t>Dijkstra </a:t>
            </a:r>
            <a:r>
              <a:rPr lang="zh-CN" altLang="en-US" dirty="0"/>
              <a:t>算法</a:t>
            </a:r>
            <a:r>
              <a:rPr lang="en-US" altLang="zh-CN" dirty="0"/>
              <a:t>-</a:t>
            </a:r>
            <a:r>
              <a:rPr lang="zh-CN" altLang="en-US" dirty="0"/>
              <a:t>广度搜索</a:t>
            </a:r>
          </a:p>
          <a:p>
            <a:endParaRPr lang="zh-CN" altLang="en-US" dirty="0"/>
          </a:p>
        </p:txBody>
      </p:sp>
      <p:sp>
        <p:nvSpPr>
          <p:cNvPr id="4" name="灯片编号占位符 3">
            <a:extLst>
              <a:ext uri="{FF2B5EF4-FFF2-40B4-BE49-F238E27FC236}">
                <a16:creationId xmlns:a16="http://schemas.microsoft.com/office/drawing/2014/main" id="{BE28EFDB-9354-4FF1-9F2F-0B93584D54E6}"/>
              </a:ext>
            </a:extLst>
          </p:cNvPr>
          <p:cNvSpPr>
            <a:spLocks noGrp="1"/>
          </p:cNvSpPr>
          <p:nvPr>
            <p:ph type="sldNum" sz="quarter" idx="12"/>
          </p:nvPr>
        </p:nvSpPr>
        <p:spPr/>
        <p:txBody>
          <a:bodyPr/>
          <a:lstStyle/>
          <a:p>
            <a:fld id="{F5ECBF24-AD54-4E1A-AEB0-F65595FB36B2}" type="slidenum">
              <a:rPr lang="zh-CN" altLang="en-US" smtClean="0"/>
              <a:t>61</a:t>
            </a:fld>
            <a:endParaRPr lang="zh-CN" altLang="en-US" dirty="0"/>
          </a:p>
        </p:txBody>
      </p:sp>
      <p:pic>
        <p:nvPicPr>
          <p:cNvPr id="5" name="Picture 4" descr="http://theory.stanford.edu/~amitp/game-programming/a-star/dijkstra.png">
            <a:extLst>
              <a:ext uri="{FF2B5EF4-FFF2-40B4-BE49-F238E27FC236}">
                <a16:creationId xmlns:a16="http://schemas.microsoft.com/office/drawing/2014/main" id="{23428830-9CC7-4E31-9B8D-425E82C58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2295526"/>
            <a:ext cx="6192838"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theory.stanford.edu/~amitp/game-programming/a-star/dijkstra.png">
            <a:extLst>
              <a:ext uri="{FF2B5EF4-FFF2-40B4-BE49-F238E27FC236}">
                <a16:creationId xmlns:a16="http://schemas.microsoft.com/office/drawing/2014/main" id="{49E147FC-4384-49B7-8DA5-D520689D9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50" y="2447926"/>
            <a:ext cx="6192838"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199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FC891-3769-472B-818C-7E5DBA35372C}"/>
              </a:ext>
            </a:extLst>
          </p:cNvPr>
          <p:cNvSpPr>
            <a:spLocks noGrp="1"/>
          </p:cNvSpPr>
          <p:nvPr>
            <p:ph type="title"/>
          </p:nvPr>
        </p:nvSpPr>
        <p:spPr/>
        <p:txBody>
          <a:bodyPr/>
          <a:lstStyle/>
          <a:p>
            <a:r>
              <a:rPr lang="en-US" altLang="zh-CN" dirty="0"/>
              <a:t>3.4.3 A*</a:t>
            </a:r>
            <a:r>
              <a:rPr lang="zh-CN" altLang="en-US" dirty="0"/>
              <a:t>算法（</a:t>
            </a:r>
            <a:r>
              <a:rPr lang="en-US" altLang="zh-CN" dirty="0"/>
              <a:t>14</a:t>
            </a:r>
            <a:r>
              <a:rPr lang="zh-CN" altLang="en-US" dirty="0"/>
              <a:t>）</a:t>
            </a:r>
          </a:p>
        </p:txBody>
      </p:sp>
      <p:sp>
        <p:nvSpPr>
          <p:cNvPr id="3" name="内容占位符 2">
            <a:extLst>
              <a:ext uri="{FF2B5EF4-FFF2-40B4-BE49-F238E27FC236}">
                <a16:creationId xmlns:a16="http://schemas.microsoft.com/office/drawing/2014/main" id="{55A1182C-6E39-4DB8-9CE8-C32E68A7CB6A}"/>
              </a:ext>
            </a:extLst>
          </p:cNvPr>
          <p:cNvSpPr>
            <a:spLocks noGrp="1"/>
          </p:cNvSpPr>
          <p:nvPr>
            <p:ph idx="1"/>
          </p:nvPr>
        </p:nvSpPr>
        <p:spPr/>
        <p:txBody>
          <a:bodyPr/>
          <a:lstStyle/>
          <a:p>
            <a:r>
              <a:rPr lang="en-US" altLang="zh-CN" dirty="0"/>
              <a:t>Dijkstra </a:t>
            </a:r>
            <a:r>
              <a:rPr lang="zh-CN" altLang="en-US" dirty="0"/>
              <a:t>算法</a:t>
            </a:r>
            <a:r>
              <a:rPr lang="en-US" altLang="zh-CN" dirty="0"/>
              <a:t>-</a:t>
            </a:r>
            <a:r>
              <a:rPr lang="zh-CN" altLang="en-US" dirty="0"/>
              <a:t>广度搜索</a:t>
            </a:r>
          </a:p>
          <a:p>
            <a:endParaRPr lang="zh-CN" altLang="en-US" dirty="0"/>
          </a:p>
        </p:txBody>
      </p:sp>
      <p:sp>
        <p:nvSpPr>
          <p:cNvPr id="4" name="灯片编号占位符 3">
            <a:extLst>
              <a:ext uri="{FF2B5EF4-FFF2-40B4-BE49-F238E27FC236}">
                <a16:creationId xmlns:a16="http://schemas.microsoft.com/office/drawing/2014/main" id="{BE28EFDB-9354-4FF1-9F2F-0B93584D54E6}"/>
              </a:ext>
            </a:extLst>
          </p:cNvPr>
          <p:cNvSpPr>
            <a:spLocks noGrp="1"/>
          </p:cNvSpPr>
          <p:nvPr>
            <p:ph type="sldNum" sz="quarter" idx="12"/>
          </p:nvPr>
        </p:nvSpPr>
        <p:spPr/>
        <p:txBody>
          <a:bodyPr/>
          <a:lstStyle/>
          <a:p>
            <a:fld id="{F5ECBF24-AD54-4E1A-AEB0-F65595FB36B2}" type="slidenum">
              <a:rPr lang="zh-CN" altLang="en-US" smtClean="0"/>
              <a:t>62</a:t>
            </a:fld>
            <a:endParaRPr lang="zh-CN" altLang="en-US" dirty="0"/>
          </a:p>
        </p:txBody>
      </p:sp>
      <p:pic>
        <p:nvPicPr>
          <p:cNvPr id="7" name="Picture 6" descr="http://theory.stanford.edu/~amitp/game-programming/a-star/dijkstra-trap.png">
            <a:extLst>
              <a:ext uri="{FF2B5EF4-FFF2-40B4-BE49-F238E27FC236}">
                <a16:creationId xmlns:a16="http://schemas.microsoft.com/office/drawing/2014/main" id="{A2DC8D08-3BD3-4647-B904-7A53437F9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394" y="2231708"/>
            <a:ext cx="61452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160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F7DF7-B73D-4A3C-B764-4DECE842FF83}"/>
              </a:ext>
            </a:extLst>
          </p:cNvPr>
          <p:cNvSpPr>
            <a:spLocks noGrp="1"/>
          </p:cNvSpPr>
          <p:nvPr>
            <p:ph type="title"/>
          </p:nvPr>
        </p:nvSpPr>
        <p:spPr/>
        <p:txBody>
          <a:bodyPr>
            <a:normAutofit/>
          </a:bodyPr>
          <a:lstStyle/>
          <a:p>
            <a:r>
              <a:rPr lang="pt-BR" altLang="zh-CN" dirty="0"/>
              <a:t>3.4.3 A*</a:t>
            </a:r>
            <a:r>
              <a:rPr lang="zh-CN" altLang="pt-BR" dirty="0"/>
              <a:t>算法（</a:t>
            </a:r>
            <a:r>
              <a:rPr lang="pt-BR" altLang="zh-CN" dirty="0"/>
              <a:t>15</a:t>
            </a:r>
            <a:r>
              <a:rPr lang="zh-CN" altLang="pt-BR" dirty="0"/>
              <a:t>）</a:t>
            </a:r>
            <a:br>
              <a:rPr lang="zh-CN" altLang="pt-BR" dirty="0"/>
            </a:br>
            <a:endParaRPr lang="zh-CN" altLang="en-US" dirty="0"/>
          </a:p>
        </p:txBody>
      </p:sp>
      <p:sp>
        <p:nvSpPr>
          <p:cNvPr id="3" name="内容占位符 2">
            <a:extLst>
              <a:ext uri="{FF2B5EF4-FFF2-40B4-BE49-F238E27FC236}">
                <a16:creationId xmlns:a16="http://schemas.microsoft.com/office/drawing/2014/main" id="{F4B75D57-F68D-4021-A727-3FB769EC5B36}"/>
              </a:ext>
            </a:extLst>
          </p:cNvPr>
          <p:cNvSpPr>
            <a:spLocks noGrp="1"/>
          </p:cNvSpPr>
          <p:nvPr>
            <p:ph idx="1"/>
          </p:nvPr>
        </p:nvSpPr>
        <p:spPr/>
        <p:txBody>
          <a:bodyPr/>
          <a:lstStyle/>
          <a:p>
            <a:r>
              <a:rPr lang="pt-BR" altLang="zh-CN" dirty="0"/>
              <a:t>A*</a:t>
            </a:r>
            <a:r>
              <a:rPr lang="zh-CN" altLang="pt-BR" dirty="0"/>
              <a:t>算法</a:t>
            </a:r>
            <a:endParaRPr lang="zh-CN" altLang="en-US" dirty="0"/>
          </a:p>
        </p:txBody>
      </p:sp>
      <p:sp>
        <p:nvSpPr>
          <p:cNvPr id="4" name="灯片编号占位符 3">
            <a:extLst>
              <a:ext uri="{FF2B5EF4-FFF2-40B4-BE49-F238E27FC236}">
                <a16:creationId xmlns:a16="http://schemas.microsoft.com/office/drawing/2014/main" id="{EFCE28D2-9D15-414E-8539-39F157A0D587}"/>
              </a:ext>
            </a:extLst>
          </p:cNvPr>
          <p:cNvSpPr>
            <a:spLocks noGrp="1"/>
          </p:cNvSpPr>
          <p:nvPr>
            <p:ph type="sldNum" sz="quarter" idx="12"/>
          </p:nvPr>
        </p:nvSpPr>
        <p:spPr/>
        <p:txBody>
          <a:bodyPr/>
          <a:lstStyle/>
          <a:p>
            <a:fld id="{F5ECBF24-AD54-4E1A-AEB0-F65595FB36B2}" type="slidenum">
              <a:rPr lang="zh-CN" altLang="en-US" smtClean="0"/>
              <a:t>63</a:t>
            </a:fld>
            <a:endParaRPr lang="zh-CN" altLang="en-US" dirty="0"/>
          </a:p>
        </p:txBody>
      </p:sp>
      <p:pic>
        <p:nvPicPr>
          <p:cNvPr id="5" name="Picture 2" descr="http://theory.stanford.edu/~amitp/game-programming/a-star/a-star-trap.png">
            <a:extLst>
              <a:ext uri="{FF2B5EF4-FFF2-40B4-BE49-F238E27FC236}">
                <a16:creationId xmlns:a16="http://schemas.microsoft.com/office/drawing/2014/main" id="{711069C2-FB38-4FE9-A9A0-0074EFD6F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2293938"/>
            <a:ext cx="6192837"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504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4E39A-3931-4FCE-B082-B091E9982DBF}"/>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0FA2368D-3C34-4319-BA4D-4AF7C59BAF89}"/>
              </a:ext>
            </a:extLst>
          </p:cNvPr>
          <p:cNvSpPr>
            <a:spLocks noGrp="1"/>
          </p:cNvSpPr>
          <p:nvPr>
            <p:ph idx="1"/>
          </p:nvPr>
        </p:nvSpPr>
        <p:spPr/>
        <p:txBody>
          <a:bodyPr/>
          <a:lstStyle/>
          <a:p>
            <a:r>
              <a:rPr lang="zh-CN" altLang="en-US" dirty="0"/>
              <a:t>各种搜索</a:t>
            </a:r>
          </a:p>
        </p:txBody>
      </p:sp>
      <p:sp>
        <p:nvSpPr>
          <p:cNvPr id="4" name="灯片编号占位符 3">
            <a:extLst>
              <a:ext uri="{FF2B5EF4-FFF2-40B4-BE49-F238E27FC236}">
                <a16:creationId xmlns:a16="http://schemas.microsoft.com/office/drawing/2014/main" id="{5B999472-2B34-4724-B961-80444A9B0D58}"/>
              </a:ext>
            </a:extLst>
          </p:cNvPr>
          <p:cNvSpPr>
            <a:spLocks noGrp="1"/>
          </p:cNvSpPr>
          <p:nvPr>
            <p:ph type="sldNum" sz="quarter" idx="12"/>
          </p:nvPr>
        </p:nvSpPr>
        <p:spPr/>
        <p:txBody>
          <a:bodyPr/>
          <a:lstStyle/>
          <a:p>
            <a:fld id="{F5ECBF24-AD54-4E1A-AEB0-F65595FB36B2}" type="slidenum">
              <a:rPr lang="zh-CN" altLang="en-US" smtClean="0"/>
              <a:t>64</a:t>
            </a:fld>
            <a:endParaRPr lang="zh-CN" altLang="en-US" dirty="0"/>
          </a:p>
        </p:txBody>
      </p:sp>
    </p:spTree>
    <p:extLst>
      <p:ext uri="{BB962C8B-B14F-4D97-AF65-F5344CB8AC3E}">
        <p14:creationId xmlns:p14="http://schemas.microsoft.com/office/powerpoint/2010/main" val="2784823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02518-2FD7-4D6C-B289-709AB6D52631}"/>
              </a:ext>
            </a:extLst>
          </p:cNvPr>
          <p:cNvSpPr>
            <a:spLocks noGrp="1"/>
          </p:cNvSpPr>
          <p:nvPr>
            <p:ph type="title"/>
          </p:nvPr>
        </p:nvSpPr>
        <p:spPr/>
        <p:txBody>
          <a:bodyPr/>
          <a:lstStyle/>
          <a:p>
            <a:r>
              <a:rPr lang="zh-CN" altLang="en-US" dirty="0"/>
              <a:t>课堂作业</a:t>
            </a:r>
          </a:p>
        </p:txBody>
      </p:sp>
      <p:sp>
        <p:nvSpPr>
          <p:cNvPr id="3" name="内容占位符 2">
            <a:extLst>
              <a:ext uri="{FF2B5EF4-FFF2-40B4-BE49-F238E27FC236}">
                <a16:creationId xmlns:a16="http://schemas.microsoft.com/office/drawing/2014/main" id="{8D990759-2A01-48F8-ACC1-9D6ED21DA9E2}"/>
              </a:ext>
            </a:extLst>
          </p:cNvPr>
          <p:cNvSpPr>
            <a:spLocks noGrp="1"/>
          </p:cNvSpPr>
          <p:nvPr>
            <p:ph idx="1"/>
          </p:nvPr>
        </p:nvSpPr>
        <p:spPr/>
        <p:txBody>
          <a:bodyPr/>
          <a:lstStyle/>
          <a:p>
            <a:r>
              <a:rPr lang="zh-CN" altLang="en-US" dirty="0"/>
              <a:t>用全局最佳优先搜索方法求解八数码难题。</a:t>
            </a:r>
          </a:p>
          <a:p>
            <a:endParaRPr lang="zh-CN" altLang="en-US" dirty="0"/>
          </a:p>
        </p:txBody>
      </p:sp>
      <p:sp>
        <p:nvSpPr>
          <p:cNvPr id="4" name="灯片编号占位符 3">
            <a:extLst>
              <a:ext uri="{FF2B5EF4-FFF2-40B4-BE49-F238E27FC236}">
                <a16:creationId xmlns:a16="http://schemas.microsoft.com/office/drawing/2014/main" id="{00CBD149-7287-40CF-B89D-2AACEC90106B}"/>
              </a:ext>
            </a:extLst>
          </p:cNvPr>
          <p:cNvSpPr>
            <a:spLocks noGrp="1"/>
          </p:cNvSpPr>
          <p:nvPr>
            <p:ph type="sldNum" sz="quarter" idx="12"/>
          </p:nvPr>
        </p:nvSpPr>
        <p:spPr/>
        <p:txBody>
          <a:bodyPr/>
          <a:lstStyle/>
          <a:p>
            <a:fld id="{F5ECBF24-AD54-4E1A-AEB0-F65595FB36B2}" type="slidenum">
              <a:rPr lang="zh-CN" altLang="en-US" smtClean="0"/>
              <a:t>65</a:t>
            </a:fld>
            <a:endParaRPr lang="zh-CN" altLang="en-US" dirty="0"/>
          </a:p>
        </p:txBody>
      </p:sp>
      <p:sp>
        <p:nvSpPr>
          <p:cNvPr id="5" name="Text Box 3">
            <a:extLst>
              <a:ext uri="{FF2B5EF4-FFF2-40B4-BE49-F238E27FC236}">
                <a16:creationId xmlns:a16="http://schemas.microsoft.com/office/drawing/2014/main" id="{90A0683E-4DEC-4C2D-8BBE-966E931E95C9}"/>
              </a:ext>
            </a:extLst>
          </p:cNvPr>
          <p:cNvSpPr txBox="1">
            <a:spLocks noChangeArrowheads="1"/>
          </p:cNvSpPr>
          <p:nvPr/>
        </p:nvSpPr>
        <p:spPr bwMode="auto">
          <a:xfrm>
            <a:off x="1676400" y="3124200"/>
            <a:ext cx="990600" cy="1016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t>2 0 3</a:t>
            </a:r>
          </a:p>
          <a:p>
            <a:pPr algn="ctr" eaLnBrk="1" hangingPunct="1">
              <a:spcBef>
                <a:spcPct val="0"/>
              </a:spcBef>
              <a:buFontTx/>
              <a:buNone/>
            </a:pPr>
            <a:r>
              <a:rPr lang="en-US" altLang="zh-CN" sz="2000" dirty="0"/>
              <a:t>1 8 4 </a:t>
            </a:r>
          </a:p>
          <a:p>
            <a:pPr algn="ctr" eaLnBrk="1" hangingPunct="1">
              <a:spcBef>
                <a:spcPct val="0"/>
              </a:spcBef>
              <a:buFontTx/>
              <a:buNone/>
            </a:pPr>
            <a:r>
              <a:rPr lang="en-US" altLang="zh-CN" sz="2000" dirty="0"/>
              <a:t>7 6 5</a:t>
            </a:r>
          </a:p>
        </p:txBody>
      </p:sp>
      <p:sp>
        <p:nvSpPr>
          <p:cNvPr id="6" name="Text Box 4">
            <a:extLst>
              <a:ext uri="{FF2B5EF4-FFF2-40B4-BE49-F238E27FC236}">
                <a16:creationId xmlns:a16="http://schemas.microsoft.com/office/drawing/2014/main" id="{57FB2ADB-EAFD-475E-BA92-DCE15DAFC3D1}"/>
              </a:ext>
            </a:extLst>
          </p:cNvPr>
          <p:cNvSpPr txBox="1">
            <a:spLocks noChangeArrowheads="1"/>
          </p:cNvSpPr>
          <p:nvPr/>
        </p:nvSpPr>
        <p:spPr bwMode="auto">
          <a:xfrm>
            <a:off x="1676400" y="26670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a:t>S</a:t>
            </a:r>
            <a:r>
              <a:rPr lang="en-US" altLang="zh-CN" sz="2000" baseline="-25000"/>
              <a:t>0</a:t>
            </a:r>
          </a:p>
        </p:txBody>
      </p:sp>
      <p:sp>
        <p:nvSpPr>
          <p:cNvPr id="7" name="Text Box 5">
            <a:extLst>
              <a:ext uri="{FF2B5EF4-FFF2-40B4-BE49-F238E27FC236}">
                <a16:creationId xmlns:a16="http://schemas.microsoft.com/office/drawing/2014/main" id="{13A93856-83D2-4961-9D61-24C34DCFBC07}"/>
              </a:ext>
            </a:extLst>
          </p:cNvPr>
          <p:cNvSpPr txBox="1">
            <a:spLocks noChangeArrowheads="1"/>
          </p:cNvSpPr>
          <p:nvPr/>
        </p:nvSpPr>
        <p:spPr bwMode="auto">
          <a:xfrm>
            <a:off x="4267200" y="3124200"/>
            <a:ext cx="990600" cy="1016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1 2 3</a:t>
            </a:r>
          </a:p>
          <a:p>
            <a:pPr algn="ctr" eaLnBrk="1" hangingPunct="1">
              <a:spcBef>
                <a:spcPct val="0"/>
              </a:spcBef>
              <a:buFontTx/>
              <a:buNone/>
            </a:pPr>
            <a:r>
              <a:rPr lang="en-US" altLang="zh-CN" sz="2000"/>
              <a:t>8 0 4 </a:t>
            </a:r>
          </a:p>
          <a:p>
            <a:pPr algn="ctr" eaLnBrk="1" hangingPunct="1">
              <a:spcBef>
                <a:spcPct val="0"/>
              </a:spcBef>
              <a:buFontTx/>
              <a:buNone/>
            </a:pPr>
            <a:r>
              <a:rPr lang="en-US" altLang="zh-CN" sz="2000"/>
              <a:t>7 6 5</a:t>
            </a:r>
          </a:p>
        </p:txBody>
      </p:sp>
      <p:sp>
        <p:nvSpPr>
          <p:cNvPr id="8" name="Text Box 6">
            <a:extLst>
              <a:ext uri="{FF2B5EF4-FFF2-40B4-BE49-F238E27FC236}">
                <a16:creationId xmlns:a16="http://schemas.microsoft.com/office/drawing/2014/main" id="{94682748-FD09-4B97-8DE4-4A43C64A6483}"/>
              </a:ext>
            </a:extLst>
          </p:cNvPr>
          <p:cNvSpPr txBox="1">
            <a:spLocks noChangeArrowheads="1"/>
          </p:cNvSpPr>
          <p:nvPr/>
        </p:nvSpPr>
        <p:spPr bwMode="auto">
          <a:xfrm>
            <a:off x="4267200" y="26670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a:t>S</a:t>
            </a:r>
            <a:r>
              <a:rPr lang="en-US" altLang="zh-CN" sz="2000" baseline="-25000"/>
              <a:t>g</a:t>
            </a:r>
          </a:p>
        </p:txBody>
      </p:sp>
      <p:sp>
        <p:nvSpPr>
          <p:cNvPr id="9" name="文本框 8">
            <a:extLst>
              <a:ext uri="{FF2B5EF4-FFF2-40B4-BE49-F238E27FC236}">
                <a16:creationId xmlns:a16="http://schemas.microsoft.com/office/drawing/2014/main" id="{FE09FCDD-15B1-4058-B0D8-FD86F2CAC559}"/>
              </a:ext>
            </a:extLst>
          </p:cNvPr>
          <p:cNvSpPr txBox="1"/>
          <p:nvPr/>
        </p:nvSpPr>
        <p:spPr>
          <a:xfrm>
            <a:off x="1270000" y="4998720"/>
            <a:ext cx="4108817" cy="646331"/>
          </a:xfrm>
          <a:prstGeom prst="rect">
            <a:avLst/>
          </a:prstGeom>
          <a:noFill/>
        </p:spPr>
        <p:txBody>
          <a:bodyPr wrap="none" rtlCol="0">
            <a:spAutoFit/>
          </a:bodyPr>
          <a:lstStyle/>
          <a:p>
            <a:r>
              <a:rPr lang="en-US" altLang="zh-CN" dirty="0">
                <a:solidFill>
                  <a:srgbClr val="FF0000"/>
                </a:solidFill>
              </a:rPr>
              <a:t>How?</a:t>
            </a:r>
          </a:p>
          <a:p>
            <a:r>
              <a:rPr lang="zh-CN" altLang="en-US" dirty="0">
                <a:solidFill>
                  <a:srgbClr val="FF0000"/>
                </a:solidFill>
              </a:rPr>
              <a:t>请描述主要思路，并给出伪代码算法。</a:t>
            </a:r>
          </a:p>
        </p:txBody>
      </p:sp>
    </p:spTree>
    <p:extLst>
      <p:ext uri="{BB962C8B-B14F-4D97-AF65-F5344CB8AC3E}">
        <p14:creationId xmlns:p14="http://schemas.microsoft.com/office/powerpoint/2010/main" val="412641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17AA8-577B-4268-BFC0-3248A5EE2B72}"/>
              </a:ext>
            </a:extLst>
          </p:cNvPr>
          <p:cNvSpPr>
            <a:spLocks noGrp="1"/>
          </p:cNvSpPr>
          <p:nvPr>
            <p:ph type="title"/>
          </p:nvPr>
        </p:nvSpPr>
        <p:spPr/>
        <p:txBody>
          <a:bodyPr/>
          <a:lstStyle/>
          <a:p>
            <a:r>
              <a:rPr lang="zh-CN" altLang="en-US" dirty="0"/>
              <a:t>搜索的概念</a:t>
            </a:r>
          </a:p>
        </p:txBody>
      </p:sp>
      <p:sp>
        <p:nvSpPr>
          <p:cNvPr id="3" name="内容占位符 2">
            <a:extLst>
              <a:ext uri="{FF2B5EF4-FFF2-40B4-BE49-F238E27FC236}">
                <a16:creationId xmlns:a16="http://schemas.microsoft.com/office/drawing/2014/main" id="{180E9A5E-289E-47F4-AF32-759CBA43F599}"/>
              </a:ext>
            </a:extLst>
          </p:cNvPr>
          <p:cNvSpPr>
            <a:spLocks noGrp="1"/>
          </p:cNvSpPr>
          <p:nvPr>
            <p:ph idx="1"/>
          </p:nvPr>
        </p:nvSpPr>
        <p:spPr/>
        <p:txBody>
          <a:bodyPr/>
          <a:lstStyle/>
          <a:p>
            <a:r>
              <a:rPr lang="zh-CN" altLang="en-US" dirty="0"/>
              <a:t>搜索</a:t>
            </a:r>
          </a:p>
          <a:p>
            <a:pPr lvl="1"/>
            <a:r>
              <a:rPr lang="zh-CN" altLang="en-US" dirty="0"/>
              <a:t>根据问题的实际情况，按照一定的策略或规则，从知识库中寻找可利用的知识，从而构造出一条使问题获得解决的推理路线的过程。</a:t>
            </a:r>
          </a:p>
          <a:p>
            <a:endParaRPr lang="en-US" altLang="zh-CN" dirty="0"/>
          </a:p>
          <a:p>
            <a:r>
              <a:rPr lang="zh-CN" altLang="en-US" dirty="0"/>
              <a:t>含义</a:t>
            </a:r>
          </a:p>
          <a:p>
            <a:pPr lvl="1"/>
            <a:r>
              <a:rPr lang="zh-CN" altLang="en-US" dirty="0"/>
              <a:t>从初始事实到问题答案的一条推理路线；</a:t>
            </a:r>
            <a:endParaRPr lang="en-US" altLang="zh-CN" dirty="0"/>
          </a:p>
          <a:p>
            <a:pPr lvl="1"/>
            <a:r>
              <a:rPr lang="zh-CN" altLang="en-US" dirty="0"/>
              <a:t>找到的这条路线是时间和空间复杂度最小的求解路线。</a:t>
            </a:r>
          </a:p>
          <a:p>
            <a:endParaRPr lang="zh-CN" altLang="en-US" dirty="0"/>
          </a:p>
          <a:p>
            <a:endParaRPr lang="zh-CN" altLang="en-US" dirty="0"/>
          </a:p>
        </p:txBody>
      </p:sp>
      <p:sp>
        <p:nvSpPr>
          <p:cNvPr id="4" name="灯片编号占位符 3">
            <a:extLst>
              <a:ext uri="{FF2B5EF4-FFF2-40B4-BE49-F238E27FC236}">
                <a16:creationId xmlns:a16="http://schemas.microsoft.com/office/drawing/2014/main" id="{EA9C2A59-6107-4B67-AAB0-7341286A8A55}"/>
              </a:ext>
            </a:extLst>
          </p:cNvPr>
          <p:cNvSpPr>
            <a:spLocks noGrp="1"/>
          </p:cNvSpPr>
          <p:nvPr>
            <p:ph type="sldNum" sz="quarter" idx="12"/>
          </p:nvPr>
        </p:nvSpPr>
        <p:spPr/>
        <p:txBody>
          <a:bodyPr/>
          <a:lstStyle/>
          <a:p>
            <a:fld id="{F5ECBF24-AD54-4E1A-AEB0-F65595FB36B2}" type="slidenum">
              <a:rPr lang="zh-CN" altLang="en-US" smtClean="0"/>
              <a:t>7</a:t>
            </a:fld>
            <a:endParaRPr lang="zh-CN" altLang="en-US" dirty="0"/>
          </a:p>
        </p:txBody>
      </p:sp>
    </p:spTree>
    <p:extLst>
      <p:ext uri="{BB962C8B-B14F-4D97-AF65-F5344CB8AC3E}">
        <p14:creationId xmlns:p14="http://schemas.microsoft.com/office/powerpoint/2010/main" val="349297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9184B-AF26-4324-B2AF-C057DDF682E0}"/>
              </a:ext>
            </a:extLst>
          </p:cNvPr>
          <p:cNvSpPr>
            <a:spLocks noGrp="1"/>
          </p:cNvSpPr>
          <p:nvPr>
            <p:ph type="title"/>
          </p:nvPr>
        </p:nvSpPr>
        <p:spPr/>
        <p:txBody>
          <a:bodyPr/>
          <a:lstStyle/>
          <a:p>
            <a:r>
              <a:rPr lang="zh-CN" altLang="en-US" dirty="0"/>
              <a:t>搜索的种类</a:t>
            </a:r>
          </a:p>
        </p:txBody>
      </p:sp>
      <p:sp>
        <p:nvSpPr>
          <p:cNvPr id="3" name="内容占位符 2">
            <a:extLst>
              <a:ext uri="{FF2B5EF4-FFF2-40B4-BE49-F238E27FC236}">
                <a16:creationId xmlns:a16="http://schemas.microsoft.com/office/drawing/2014/main" id="{2D68CE18-77A2-4D88-BFD6-62B127688223}"/>
              </a:ext>
            </a:extLst>
          </p:cNvPr>
          <p:cNvSpPr>
            <a:spLocks noGrp="1"/>
          </p:cNvSpPr>
          <p:nvPr>
            <p:ph idx="1"/>
          </p:nvPr>
        </p:nvSpPr>
        <p:spPr/>
        <p:txBody>
          <a:bodyPr/>
          <a:lstStyle/>
          <a:p>
            <a:pPr>
              <a:buFont typeface="Wingdings" panose="05000000000000000000" pitchFamily="2" charset="2"/>
              <a:buChar char="u"/>
            </a:pPr>
            <a:r>
              <a:rPr lang="zh-CN" altLang="en-US" dirty="0"/>
              <a:t>盲目搜索（无信息搜索）：</a:t>
            </a:r>
          </a:p>
          <a:p>
            <a:r>
              <a:rPr lang="zh-CN" altLang="en-US" dirty="0"/>
              <a:t>只按照预定的搜索控制策略进行搜索</a:t>
            </a:r>
          </a:p>
          <a:p>
            <a:r>
              <a:rPr lang="zh-CN" altLang="en-US" dirty="0"/>
              <a:t>而没有任何中间信息来改变这些控制策略</a:t>
            </a:r>
          </a:p>
          <a:p>
            <a:r>
              <a:rPr lang="zh-CN" altLang="en-US" dirty="0"/>
              <a:t>搜索带有盲目性，效率不高</a:t>
            </a:r>
          </a:p>
          <a:p>
            <a:r>
              <a:rPr lang="zh-CN" altLang="en-US" dirty="0"/>
              <a:t>如果遇到比较复杂的问题，其求解的效率可能就相当低</a:t>
            </a:r>
          </a:p>
          <a:p>
            <a:r>
              <a:rPr lang="zh-CN" altLang="en-US" dirty="0"/>
              <a:t>用于解决比较简单的问题。</a:t>
            </a:r>
          </a:p>
          <a:p>
            <a:endParaRPr lang="zh-CN" altLang="en-US" dirty="0"/>
          </a:p>
          <a:p>
            <a:endParaRPr lang="zh-CN" altLang="en-US" dirty="0"/>
          </a:p>
        </p:txBody>
      </p:sp>
      <p:sp>
        <p:nvSpPr>
          <p:cNvPr id="4" name="灯片编号占位符 3">
            <a:extLst>
              <a:ext uri="{FF2B5EF4-FFF2-40B4-BE49-F238E27FC236}">
                <a16:creationId xmlns:a16="http://schemas.microsoft.com/office/drawing/2014/main" id="{F6F8AF0B-43DC-471E-9358-6644D8A4B787}"/>
              </a:ext>
            </a:extLst>
          </p:cNvPr>
          <p:cNvSpPr>
            <a:spLocks noGrp="1"/>
          </p:cNvSpPr>
          <p:nvPr>
            <p:ph type="sldNum" sz="quarter" idx="12"/>
          </p:nvPr>
        </p:nvSpPr>
        <p:spPr/>
        <p:txBody>
          <a:bodyPr/>
          <a:lstStyle/>
          <a:p>
            <a:fld id="{F5ECBF24-AD54-4E1A-AEB0-F65595FB36B2}" type="slidenum">
              <a:rPr lang="zh-CN" altLang="en-US" smtClean="0"/>
              <a:t>8</a:t>
            </a:fld>
            <a:endParaRPr lang="zh-CN" altLang="en-US" dirty="0"/>
          </a:p>
        </p:txBody>
      </p:sp>
    </p:spTree>
    <p:extLst>
      <p:ext uri="{BB962C8B-B14F-4D97-AF65-F5344CB8AC3E}">
        <p14:creationId xmlns:p14="http://schemas.microsoft.com/office/powerpoint/2010/main" val="401592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9184B-AF26-4324-B2AF-C057DDF682E0}"/>
              </a:ext>
            </a:extLst>
          </p:cNvPr>
          <p:cNvSpPr>
            <a:spLocks noGrp="1"/>
          </p:cNvSpPr>
          <p:nvPr>
            <p:ph type="title"/>
          </p:nvPr>
        </p:nvSpPr>
        <p:spPr/>
        <p:txBody>
          <a:bodyPr/>
          <a:lstStyle/>
          <a:p>
            <a:r>
              <a:rPr lang="zh-CN" altLang="en-US" dirty="0"/>
              <a:t>搜索的种类</a:t>
            </a:r>
          </a:p>
        </p:txBody>
      </p:sp>
      <p:sp>
        <p:nvSpPr>
          <p:cNvPr id="3" name="内容占位符 2">
            <a:extLst>
              <a:ext uri="{FF2B5EF4-FFF2-40B4-BE49-F238E27FC236}">
                <a16:creationId xmlns:a16="http://schemas.microsoft.com/office/drawing/2014/main" id="{2D68CE18-77A2-4D88-BFD6-62B127688223}"/>
              </a:ext>
            </a:extLst>
          </p:cNvPr>
          <p:cNvSpPr>
            <a:spLocks noGrp="1"/>
          </p:cNvSpPr>
          <p:nvPr>
            <p:ph idx="1"/>
          </p:nvPr>
        </p:nvSpPr>
        <p:spPr/>
        <p:txBody>
          <a:bodyPr>
            <a:normAutofit lnSpcReduction="10000"/>
          </a:bodyPr>
          <a:lstStyle/>
          <a:p>
            <a:pPr>
              <a:buFont typeface="Wingdings" panose="05000000000000000000" pitchFamily="2" charset="2"/>
              <a:buChar char="u"/>
            </a:pPr>
            <a:r>
              <a:rPr lang="zh-CN" altLang="en-US" dirty="0"/>
              <a:t>启发式搜索（有信息搜索）：</a:t>
            </a:r>
          </a:p>
          <a:p>
            <a:r>
              <a:rPr lang="zh-CN" altLang="en-US" dirty="0"/>
              <a:t>根据问题本身的特性或搜索过程中产生的一些信息来不断地改变或调整搜索的方向，使搜索朝着</a:t>
            </a:r>
            <a:r>
              <a:rPr lang="zh-CN" altLang="en-US" dirty="0">
                <a:solidFill>
                  <a:srgbClr val="FF0000"/>
                </a:solidFill>
              </a:rPr>
              <a:t>最有希望</a:t>
            </a:r>
            <a:r>
              <a:rPr lang="zh-CN" altLang="en-US" dirty="0"/>
              <a:t>的方向前进，加速问题的求解，并找到最优解</a:t>
            </a:r>
          </a:p>
          <a:p>
            <a:r>
              <a:rPr lang="zh-CN" altLang="en-US" dirty="0"/>
              <a:t>由于考虑到问题本身的特性并利用这些特性，从而使搜索求解的</a:t>
            </a:r>
            <a:r>
              <a:rPr lang="zh-CN" altLang="en-US" dirty="0">
                <a:solidFill>
                  <a:srgbClr val="FF0000"/>
                </a:solidFill>
              </a:rPr>
              <a:t>效率更高</a:t>
            </a:r>
            <a:r>
              <a:rPr lang="zh-CN" altLang="en-US" dirty="0"/>
              <a:t>，更易于求解复杂的问题</a:t>
            </a:r>
          </a:p>
          <a:p>
            <a:r>
              <a:rPr lang="zh-CN" altLang="en-US" dirty="0"/>
              <a:t>并不是对所有的问题都能方便地抽取问题的有关特性和信息，因此尽管启发式搜索好于盲目搜索，但盲目搜索也会在很多问题的求解中得到应用</a:t>
            </a:r>
          </a:p>
          <a:p>
            <a:endParaRPr lang="zh-CN" altLang="en-US" dirty="0"/>
          </a:p>
          <a:p>
            <a:endParaRPr lang="zh-CN" altLang="en-US" dirty="0"/>
          </a:p>
        </p:txBody>
      </p:sp>
      <p:sp>
        <p:nvSpPr>
          <p:cNvPr id="4" name="灯片编号占位符 3">
            <a:extLst>
              <a:ext uri="{FF2B5EF4-FFF2-40B4-BE49-F238E27FC236}">
                <a16:creationId xmlns:a16="http://schemas.microsoft.com/office/drawing/2014/main" id="{F6F8AF0B-43DC-471E-9358-6644D8A4B787}"/>
              </a:ext>
            </a:extLst>
          </p:cNvPr>
          <p:cNvSpPr>
            <a:spLocks noGrp="1"/>
          </p:cNvSpPr>
          <p:nvPr>
            <p:ph type="sldNum" sz="quarter" idx="12"/>
          </p:nvPr>
        </p:nvSpPr>
        <p:spPr/>
        <p:txBody>
          <a:bodyPr/>
          <a:lstStyle/>
          <a:p>
            <a:fld id="{F5ECBF24-AD54-4E1A-AEB0-F65595FB36B2}" type="slidenum">
              <a:rPr lang="zh-CN" altLang="en-US" smtClean="0"/>
              <a:t>9</a:t>
            </a:fld>
            <a:endParaRPr lang="zh-CN" altLang="en-US" dirty="0"/>
          </a:p>
        </p:txBody>
      </p:sp>
    </p:spTree>
    <p:extLst>
      <p:ext uri="{BB962C8B-B14F-4D97-AF65-F5344CB8AC3E}">
        <p14:creationId xmlns:p14="http://schemas.microsoft.com/office/powerpoint/2010/main" val="327580983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4591</Words>
  <Application>Microsoft Office PowerPoint</Application>
  <PresentationFormat>全屏显示(4:3)</PresentationFormat>
  <Paragraphs>439</Paragraphs>
  <Slides>65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65</vt:i4>
      </vt:variant>
    </vt:vector>
  </HeadingPairs>
  <TitlesOfParts>
    <vt:vector size="76" baseType="lpstr">
      <vt:lpstr>等线</vt:lpstr>
      <vt:lpstr>等线 Light</vt:lpstr>
      <vt:lpstr>华文新魏</vt:lpstr>
      <vt:lpstr>隶书</vt:lpstr>
      <vt:lpstr>宋体</vt:lpstr>
      <vt:lpstr>Arial</vt:lpstr>
      <vt:lpstr>Calibri</vt:lpstr>
      <vt:lpstr>Calibri Light</vt:lpstr>
      <vt:lpstr>Times New Roman</vt:lpstr>
      <vt:lpstr>Wingdings</vt:lpstr>
      <vt:lpstr>Office 主题​​</vt:lpstr>
      <vt:lpstr>搜索推理技术</vt:lpstr>
      <vt:lpstr>搜索推理技术</vt:lpstr>
      <vt:lpstr>搜索</vt:lpstr>
      <vt:lpstr>搜索例子</vt:lpstr>
      <vt:lpstr>苏州大学-金浦公园</vt:lpstr>
      <vt:lpstr>3.1. 搜索的概念和种类</vt:lpstr>
      <vt:lpstr>搜索的概念</vt:lpstr>
      <vt:lpstr>搜索的种类</vt:lpstr>
      <vt:lpstr>搜索的种类</vt:lpstr>
      <vt:lpstr>3.2. 图搜索策略</vt:lpstr>
      <vt:lpstr>3.2. 图搜索策略（1）</vt:lpstr>
      <vt:lpstr>自动机</vt:lpstr>
      <vt:lpstr>3.2. 图搜索策略（2）</vt:lpstr>
      <vt:lpstr>3.2. 图搜索策略（3）</vt:lpstr>
      <vt:lpstr>3.2. 图搜索策略（4）</vt:lpstr>
      <vt:lpstr>3.2. 图搜索策略（5）</vt:lpstr>
      <vt:lpstr>3.2. 图搜索策略（6）</vt:lpstr>
      <vt:lpstr>3.2. 图搜索策略（7）</vt:lpstr>
      <vt:lpstr>3.2. 图搜索策略（8）</vt:lpstr>
      <vt:lpstr>3.3 盲目搜索</vt:lpstr>
      <vt:lpstr>3.3 盲目搜索（1） </vt:lpstr>
      <vt:lpstr>3.3 盲目搜索（2）</vt:lpstr>
      <vt:lpstr>3.3 宽度优先搜索（3）</vt:lpstr>
      <vt:lpstr>3.3 宽度优先搜索（4）</vt:lpstr>
      <vt:lpstr>3.3 宽度优先搜索（5）</vt:lpstr>
      <vt:lpstr>PowerPoint 演示文稿</vt:lpstr>
      <vt:lpstr>3.3 盲目搜索（7）</vt:lpstr>
      <vt:lpstr>4.3 盲目搜索（8）</vt:lpstr>
      <vt:lpstr>3.3 盲目搜索（9）</vt:lpstr>
      <vt:lpstr>3.3 盲目搜索（10）</vt:lpstr>
      <vt:lpstr>3.3 盲目搜索（10）</vt:lpstr>
      <vt:lpstr>图解推销员旅行</vt:lpstr>
      <vt:lpstr>4.4 启发式搜索（1）</vt:lpstr>
      <vt:lpstr>3.4 启发式搜索（2）</vt:lpstr>
      <vt:lpstr>3.4 启发式搜索（3）</vt:lpstr>
      <vt:lpstr>3.4.1 启发信息与估价函数</vt:lpstr>
      <vt:lpstr>3.4.1 启发信息与估价函数（2）</vt:lpstr>
      <vt:lpstr>3.4.1 启发信息与估价函数（3）</vt:lpstr>
      <vt:lpstr>3.4.1 启发信息与估价函数（4）</vt:lpstr>
      <vt:lpstr>3.4.1 启发信息与估价函数（5）</vt:lpstr>
      <vt:lpstr>3.4.1 启发信息与估价函数（6）</vt:lpstr>
      <vt:lpstr>3.4.1 启发信息与估价函数（7）</vt:lpstr>
      <vt:lpstr>3.4.2 最佳优先搜索（1）</vt:lpstr>
      <vt:lpstr>3.4.2 最佳优先搜索（2）</vt:lpstr>
      <vt:lpstr>3.4.2 最佳优先搜索（3）</vt:lpstr>
      <vt:lpstr>3.4.2 最佳优先搜索（4）</vt:lpstr>
      <vt:lpstr>3.4.2 最佳优先搜索（5）</vt:lpstr>
      <vt:lpstr>3.4.3 A*算法（1） </vt:lpstr>
      <vt:lpstr>3.4.3 A*算法（2）</vt:lpstr>
      <vt:lpstr>3.4.3 A*算法（3） </vt:lpstr>
      <vt:lpstr>3.4.3 A*算法（4） </vt:lpstr>
      <vt:lpstr>3.4.3 A*算法（5） </vt:lpstr>
      <vt:lpstr>3.4.3 A*算法（6） </vt:lpstr>
      <vt:lpstr>3.4.3 A*算法（7） </vt:lpstr>
      <vt:lpstr>3.4.3 A*算法（8） </vt:lpstr>
      <vt:lpstr>3.4.3 A*算法（9）</vt:lpstr>
      <vt:lpstr>3.4.3 A*算法（10）</vt:lpstr>
      <vt:lpstr>3.4.3 A*算法（11）</vt:lpstr>
      <vt:lpstr>3.4.3 A*算法（12）</vt:lpstr>
      <vt:lpstr>3.4.3 A*算法（12）</vt:lpstr>
      <vt:lpstr>3.4.3 A*算法（13）</vt:lpstr>
      <vt:lpstr>3.4.3 A*算法（14）</vt:lpstr>
      <vt:lpstr>3.4.3 A*算法（15） </vt:lpstr>
      <vt:lpstr>小结</vt:lpstr>
      <vt:lpstr>课堂作业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wlchen</dc:creator>
  <cp:lastModifiedBy>wlchen</cp:lastModifiedBy>
  <cp:revision>27</cp:revision>
  <dcterms:created xsi:type="dcterms:W3CDTF">2018-08-23T07:55:01Z</dcterms:created>
  <dcterms:modified xsi:type="dcterms:W3CDTF">2021-10-20T03:30:55Z</dcterms:modified>
</cp:coreProperties>
</file>