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3" r:id="rId7"/>
    <p:sldId id="264" r:id="rId8"/>
    <p:sldId id="265" r:id="rId9"/>
    <p:sldId id="266" r:id="rId10"/>
    <p:sldId id="267" r:id="rId11"/>
    <p:sldId id="262" r:id="rId12"/>
    <p:sldId id="268" r:id="rId13"/>
    <p:sldId id="270" r:id="rId14"/>
    <p:sldId id="258" r:id="rId15"/>
    <p:sldId id="269" r:id="rId16"/>
    <p:sldId id="271" r:id="rId17"/>
    <p:sldId id="326" r:id="rId18"/>
    <p:sldId id="324" r:id="rId19"/>
    <p:sldId id="325" r:id="rId20"/>
    <p:sldId id="272" r:id="rId21"/>
    <p:sldId id="273" r:id="rId22"/>
    <p:sldId id="274" r:id="rId23"/>
    <p:sldId id="276" r:id="rId24"/>
    <p:sldId id="275" r:id="rId25"/>
    <p:sldId id="277" r:id="rId26"/>
    <p:sldId id="278" r:id="rId27"/>
    <p:sldId id="279" r:id="rId28"/>
    <p:sldId id="280" r:id="rId29"/>
    <p:sldId id="281" r:id="rId30"/>
    <p:sldId id="282" r:id="rId31"/>
    <p:sldId id="283" r:id="rId32"/>
    <p:sldId id="284" r:id="rId33"/>
    <p:sldId id="285" r:id="rId34"/>
    <p:sldId id="288" r:id="rId35"/>
    <p:sldId id="287" r:id="rId36"/>
    <p:sldId id="302" r:id="rId37"/>
    <p:sldId id="303" r:id="rId38"/>
    <p:sldId id="304" r:id="rId39"/>
    <p:sldId id="305" r:id="rId40"/>
    <p:sldId id="306" r:id="rId41"/>
    <p:sldId id="307" r:id="rId42"/>
    <p:sldId id="290" r:id="rId43"/>
    <p:sldId id="294" r:id="rId44"/>
    <p:sldId id="295" r:id="rId45"/>
    <p:sldId id="296" r:id="rId46"/>
    <p:sldId id="297" r:id="rId47"/>
    <p:sldId id="298" r:id="rId48"/>
    <p:sldId id="299" r:id="rId49"/>
    <p:sldId id="300" r:id="rId50"/>
    <p:sldId id="301" r:id="rId51"/>
    <p:sldId id="293"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115" d="100"/>
          <a:sy n="115" d="100"/>
        </p:scale>
        <p:origin x="307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30622508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420720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1210264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3FB665AF-1A9D-4560-B1F0-5BB76869E899}" type="slidenum">
              <a:rPr lang="en-US" altLang="zh-CN"/>
              <a:pPr/>
              <a:t>‹#›</a:t>
            </a:fld>
            <a:endParaRPr lang="en-US" altLang="zh-CN"/>
          </a:p>
        </p:txBody>
      </p:sp>
      <p:sp>
        <p:nvSpPr>
          <p:cNvPr id="6" name="日期占位符 5"/>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92874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41988089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168902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406978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288573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63545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265141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342464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430443B-997F-4E5F-B95C-71FC26035D75}" type="datetimeFigureOut">
              <a:rPr lang="zh-CN" altLang="en-US" smtClean="0"/>
              <a:t>2018/3/8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49893F-468E-4EB1-9A6A-5289E773E4F0}" type="slidenum">
              <a:rPr lang="zh-CN" altLang="en-US" smtClean="0"/>
              <a:t>‹#›</a:t>
            </a:fld>
            <a:endParaRPr lang="zh-CN" altLang="en-US"/>
          </a:p>
        </p:txBody>
      </p:sp>
    </p:spTree>
    <p:extLst>
      <p:ext uri="{BB962C8B-B14F-4D97-AF65-F5344CB8AC3E}">
        <p14:creationId xmlns:p14="http://schemas.microsoft.com/office/powerpoint/2010/main" val="35598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0443B-997F-4E5F-B95C-71FC26035D75}" type="datetimeFigureOut">
              <a:rPr lang="zh-CN" altLang="en-US" smtClean="0"/>
              <a:t>2018/3/8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9893F-468E-4EB1-9A6A-5289E773E4F0}" type="slidenum">
              <a:rPr lang="zh-CN" altLang="en-US" smtClean="0"/>
              <a:t>‹#›</a:t>
            </a:fld>
            <a:endParaRPr lang="zh-CN" altLang="en-US"/>
          </a:p>
        </p:txBody>
      </p:sp>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486650" y="73618"/>
            <a:ext cx="1548174" cy="1572619"/>
          </a:xfrm>
          <a:prstGeom prst="rect">
            <a:avLst/>
          </a:prstGeom>
          <a:effectLst>
            <a:reflection blurRad="6350" stA="50000" endA="300" endPos="55000" dir="5400000" sy="-100000" algn="bl" rotWithShape="0"/>
            <a:softEdge rad="12700"/>
          </a:effectLst>
        </p:spPr>
      </p:pic>
    </p:spTree>
    <p:extLst>
      <p:ext uri="{BB962C8B-B14F-4D97-AF65-F5344CB8AC3E}">
        <p14:creationId xmlns:p14="http://schemas.microsoft.com/office/powerpoint/2010/main" val="3998434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zh-CN" altLang="en-US" dirty="0" smtClean="0"/>
              <a:t>的基础知识</a:t>
            </a:r>
            <a:endParaRPr lang="zh-CN" altLang="en-US" dirty="0"/>
          </a:p>
        </p:txBody>
      </p:sp>
      <p:sp>
        <p:nvSpPr>
          <p:cNvPr id="3" name="副标题 2"/>
          <p:cNvSpPr>
            <a:spLocks noGrp="1"/>
          </p:cNvSpPr>
          <p:nvPr>
            <p:ph type="subTitle" idx="1"/>
          </p:nvPr>
        </p:nvSpPr>
        <p:spPr/>
        <p:txBody>
          <a:bodyPr/>
          <a:lstStyle/>
          <a:p>
            <a:r>
              <a:rPr lang="zh-CN" altLang="en-US" dirty="0" smtClean="0"/>
              <a:t>朱晓旭</a:t>
            </a:r>
            <a:endParaRPr lang="en-US" altLang="zh-CN" dirty="0" smtClean="0"/>
          </a:p>
          <a:p>
            <a:r>
              <a:rPr lang="zh-CN" altLang="en-US" dirty="0" smtClean="0"/>
              <a:t>苏州大学计算机科学与技术学院</a:t>
            </a:r>
            <a:endParaRPr lang="zh-CN" altLang="en-US" dirty="0"/>
          </a:p>
        </p:txBody>
      </p:sp>
    </p:spTree>
    <p:extLst>
      <p:ext uri="{BB962C8B-B14F-4D97-AF65-F5344CB8AC3E}">
        <p14:creationId xmlns:p14="http://schemas.microsoft.com/office/powerpoint/2010/main" val="3363340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2" name="Group 4"/>
          <p:cNvGrpSpPr>
            <a:grpSpLocks/>
          </p:cNvGrpSpPr>
          <p:nvPr/>
        </p:nvGrpSpPr>
        <p:grpSpPr bwMode="auto">
          <a:xfrm>
            <a:off x="0" y="914400"/>
            <a:ext cx="8229600" cy="4648200"/>
            <a:chOff x="-3" y="-3"/>
            <a:chExt cx="3812" cy="2694"/>
          </a:xfrm>
        </p:grpSpPr>
        <p:grpSp>
          <p:nvGrpSpPr>
            <p:cNvPr id="22533" name="Group 5"/>
            <p:cNvGrpSpPr>
              <a:grpSpLocks/>
            </p:cNvGrpSpPr>
            <p:nvPr/>
          </p:nvGrpSpPr>
          <p:grpSpPr bwMode="auto">
            <a:xfrm>
              <a:off x="0" y="0"/>
              <a:ext cx="3806" cy="2688"/>
              <a:chOff x="0" y="0"/>
              <a:chExt cx="3806" cy="2688"/>
            </a:xfrm>
          </p:grpSpPr>
          <p:grpSp>
            <p:nvGrpSpPr>
              <p:cNvPr id="22534" name="Group 6"/>
              <p:cNvGrpSpPr>
                <a:grpSpLocks/>
              </p:cNvGrpSpPr>
              <p:nvPr/>
            </p:nvGrpSpPr>
            <p:grpSpPr bwMode="auto">
              <a:xfrm>
                <a:off x="0" y="0"/>
                <a:ext cx="1092" cy="384"/>
                <a:chOff x="0" y="0"/>
                <a:chExt cx="1092" cy="384"/>
              </a:xfrm>
            </p:grpSpPr>
            <p:sp>
              <p:nvSpPr>
                <p:cNvPr id="22535" name="Rectangle 7"/>
                <p:cNvSpPr>
                  <a:spLocks noChangeArrowheads="1"/>
                </p:cNvSpPr>
                <p:nvPr/>
              </p:nvSpPr>
              <p:spPr bwMode="auto">
                <a:xfrm>
                  <a:off x="43" y="0"/>
                  <a:ext cx="100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数据类型标识符</a:t>
                  </a:r>
                  <a:endParaRPr kumimoji="1" lang="zh-CN" altLang="en-US">
                    <a:latin typeface="Times New Roman" panose="02020603050405020304" pitchFamily="18" charset="0"/>
                  </a:endParaRPr>
                </a:p>
                <a:p>
                  <a:pPr algn="ctr" eaLnBrk="0" hangingPunct="0"/>
                  <a:endParaRPr kumimoji="1" lang="en-US" altLang="zh-CN">
                    <a:latin typeface="Times New Roman" panose="02020603050405020304" pitchFamily="18" charset="0"/>
                  </a:endParaRPr>
                </a:p>
              </p:txBody>
            </p:sp>
            <p:sp>
              <p:nvSpPr>
                <p:cNvPr id="22536" name="Rectangle 8"/>
                <p:cNvSpPr>
                  <a:spLocks noChangeArrowheads="1"/>
                </p:cNvSpPr>
                <p:nvPr/>
              </p:nvSpPr>
              <p:spPr bwMode="auto">
                <a:xfrm>
                  <a:off x="0" y="0"/>
                  <a:ext cx="10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37" name="Group 9"/>
              <p:cNvGrpSpPr>
                <a:grpSpLocks/>
              </p:cNvGrpSpPr>
              <p:nvPr/>
            </p:nvGrpSpPr>
            <p:grpSpPr bwMode="auto">
              <a:xfrm>
                <a:off x="1092" y="0"/>
                <a:ext cx="590" cy="384"/>
                <a:chOff x="1092" y="0"/>
                <a:chExt cx="590" cy="384"/>
              </a:xfrm>
            </p:grpSpPr>
            <p:sp>
              <p:nvSpPr>
                <p:cNvPr id="22538" name="Rectangle 10"/>
                <p:cNvSpPr>
                  <a:spLocks noChangeArrowheads="1"/>
                </p:cNvSpPr>
                <p:nvPr/>
              </p:nvSpPr>
              <p:spPr bwMode="auto">
                <a:xfrm>
                  <a:off x="1135"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latin typeface="Times New Roman" panose="02020603050405020304" pitchFamily="18" charset="0"/>
                    </a:rPr>
                    <a:t>字节数</a:t>
                  </a:r>
                  <a:endParaRPr kumimoji="1" lang="zh-CN" altLang="en-US">
                    <a:latin typeface="Times New Roman" panose="02020603050405020304" pitchFamily="18" charset="0"/>
                  </a:endParaRPr>
                </a:p>
                <a:p>
                  <a:pPr algn="ctr" eaLnBrk="0" hangingPunct="0"/>
                  <a:endParaRPr kumimoji="1" lang="en-US" altLang="zh-CN">
                    <a:latin typeface="Times New Roman" panose="02020603050405020304" pitchFamily="18" charset="0"/>
                  </a:endParaRPr>
                </a:p>
              </p:txBody>
            </p:sp>
            <p:sp>
              <p:nvSpPr>
                <p:cNvPr id="22539" name="Rectangle 11"/>
                <p:cNvSpPr>
                  <a:spLocks noChangeArrowheads="1"/>
                </p:cNvSpPr>
                <p:nvPr/>
              </p:nvSpPr>
              <p:spPr bwMode="auto">
                <a:xfrm>
                  <a:off x="1092" y="0"/>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40" name="Group 12"/>
              <p:cNvGrpSpPr>
                <a:grpSpLocks/>
              </p:cNvGrpSpPr>
              <p:nvPr/>
            </p:nvGrpSpPr>
            <p:grpSpPr bwMode="auto">
              <a:xfrm>
                <a:off x="1682" y="0"/>
                <a:ext cx="1238" cy="384"/>
                <a:chOff x="1682" y="0"/>
                <a:chExt cx="1238" cy="384"/>
              </a:xfrm>
            </p:grpSpPr>
            <p:sp>
              <p:nvSpPr>
                <p:cNvPr id="22541" name="Rectangle 13"/>
                <p:cNvSpPr>
                  <a:spLocks noChangeArrowheads="1"/>
                </p:cNvSpPr>
                <p:nvPr/>
              </p:nvSpPr>
              <p:spPr bwMode="auto">
                <a:xfrm>
                  <a:off x="1725" y="0"/>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数值范围</a:t>
                  </a:r>
                  <a:endParaRPr kumimoji="1" lang="zh-CN" altLang="en-US">
                    <a:latin typeface="Times New Roman" panose="02020603050405020304" pitchFamily="18" charset="0"/>
                  </a:endParaRPr>
                </a:p>
                <a:p>
                  <a:pPr algn="ctr" eaLnBrk="0" hangingPunct="0"/>
                  <a:endParaRPr kumimoji="1" lang="en-US" altLang="zh-CN">
                    <a:latin typeface="Times New Roman" panose="02020603050405020304" pitchFamily="18" charset="0"/>
                  </a:endParaRPr>
                </a:p>
              </p:txBody>
            </p:sp>
            <p:sp>
              <p:nvSpPr>
                <p:cNvPr id="22542" name="Rectangle 14"/>
                <p:cNvSpPr>
                  <a:spLocks noChangeArrowheads="1"/>
                </p:cNvSpPr>
                <p:nvPr/>
              </p:nvSpPr>
              <p:spPr bwMode="auto">
                <a:xfrm>
                  <a:off x="1682" y="0"/>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43" name="Group 15"/>
              <p:cNvGrpSpPr>
                <a:grpSpLocks/>
              </p:cNvGrpSpPr>
              <p:nvPr/>
            </p:nvGrpSpPr>
            <p:grpSpPr bwMode="auto">
              <a:xfrm>
                <a:off x="2920" y="0"/>
                <a:ext cx="886" cy="384"/>
                <a:chOff x="2920" y="0"/>
                <a:chExt cx="886" cy="384"/>
              </a:xfrm>
            </p:grpSpPr>
            <p:sp>
              <p:nvSpPr>
                <p:cNvPr id="22544" name="Rectangle 16"/>
                <p:cNvSpPr>
                  <a:spLocks noChangeArrowheads="1"/>
                </p:cNvSpPr>
                <p:nvPr/>
              </p:nvSpPr>
              <p:spPr bwMode="auto">
                <a:xfrm>
                  <a:off x="2963" y="0"/>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常量写法举例</a:t>
                  </a:r>
                  <a:endParaRPr kumimoji="1" lang="zh-CN" altLang="en-US">
                    <a:latin typeface="Times New Roman" panose="02020603050405020304" pitchFamily="18" charset="0"/>
                  </a:endParaRPr>
                </a:p>
                <a:p>
                  <a:pPr algn="ctr" eaLnBrk="0" hangingPunct="0"/>
                  <a:endParaRPr kumimoji="1" lang="en-US" altLang="zh-CN">
                    <a:latin typeface="Times New Roman" panose="02020603050405020304" pitchFamily="18" charset="0"/>
                  </a:endParaRPr>
                </a:p>
              </p:txBody>
            </p:sp>
            <p:sp>
              <p:nvSpPr>
                <p:cNvPr id="22545" name="Rectangle 17"/>
                <p:cNvSpPr>
                  <a:spLocks noChangeArrowheads="1"/>
                </p:cNvSpPr>
                <p:nvPr/>
              </p:nvSpPr>
              <p:spPr bwMode="auto">
                <a:xfrm>
                  <a:off x="2920" y="0"/>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46" name="Group 18"/>
              <p:cNvGrpSpPr>
                <a:grpSpLocks/>
              </p:cNvGrpSpPr>
              <p:nvPr/>
            </p:nvGrpSpPr>
            <p:grpSpPr bwMode="auto">
              <a:xfrm>
                <a:off x="0" y="384"/>
                <a:ext cx="1092" cy="384"/>
                <a:chOff x="0" y="384"/>
                <a:chExt cx="1092" cy="384"/>
              </a:xfrm>
            </p:grpSpPr>
            <p:sp>
              <p:nvSpPr>
                <p:cNvPr id="22547" name="Rectangle 19"/>
                <p:cNvSpPr>
                  <a:spLocks noChangeArrowheads="1"/>
                </p:cNvSpPr>
                <p:nvPr/>
              </p:nvSpPr>
              <p:spPr bwMode="auto">
                <a:xfrm>
                  <a:off x="43" y="384"/>
                  <a:ext cx="100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long [int]</a:t>
                  </a:r>
                </a:p>
                <a:p>
                  <a:pPr algn="just" eaLnBrk="0" hangingPunct="0"/>
                  <a:endParaRPr kumimoji="1" lang="en-US" altLang="zh-CN">
                    <a:latin typeface="Times New Roman" panose="02020603050405020304" pitchFamily="18" charset="0"/>
                  </a:endParaRPr>
                </a:p>
              </p:txBody>
            </p:sp>
            <p:sp>
              <p:nvSpPr>
                <p:cNvPr id="22548" name="Rectangle 20"/>
                <p:cNvSpPr>
                  <a:spLocks noChangeArrowheads="1"/>
                </p:cNvSpPr>
                <p:nvPr/>
              </p:nvSpPr>
              <p:spPr bwMode="auto">
                <a:xfrm>
                  <a:off x="0" y="384"/>
                  <a:ext cx="10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49" name="Group 21"/>
              <p:cNvGrpSpPr>
                <a:grpSpLocks/>
              </p:cNvGrpSpPr>
              <p:nvPr/>
            </p:nvGrpSpPr>
            <p:grpSpPr bwMode="auto">
              <a:xfrm>
                <a:off x="1092" y="384"/>
                <a:ext cx="590" cy="384"/>
                <a:chOff x="1092" y="384"/>
                <a:chExt cx="590" cy="384"/>
              </a:xfrm>
            </p:grpSpPr>
            <p:sp>
              <p:nvSpPr>
                <p:cNvPr id="22550" name="Rectangle 22"/>
                <p:cNvSpPr>
                  <a:spLocks noChangeArrowheads="1"/>
                </p:cNvSpPr>
                <p:nvPr/>
              </p:nvSpPr>
              <p:spPr bwMode="auto">
                <a:xfrm>
                  <a:off x="1135" y="384"/>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a:latin typeface="Times New Roman" panose="02020603050405020304" pitchFamily="18" charset="0"/>
                    </a:rPr>
                    <a:t>4</a:t>
                  </a:r>
                </a:p>
                <a:p>
                  <a:pPr algn="ctr" eaLnBrk="0" hangingPunct="0"/>
                  <a:endParaRPr kumimoji="1" lang="en-US" altLang="zh-CN">
                    <a:latin typeface="Times New Roman" panose="02020603050405020304" pitchFamily="18" charset="0"/>
                  </a:endParaRPr>
                </a:p>
              </p:txBody>
            </p:sp>
            <p:sp>
              <p:nvSpPr>
                <p:cNvPr id="22551" name="Rectangle 23"/>
                <p:cNvSpPr>
                  <a:spLocks noChangeArrowheads="1"/>
                </p:cNvSpPr>
                <p:nvPr/>
              </p:nvSpPr>
              <p:spPr bwMode="auto">
                <a:xfrm>
                  <a:off x="1092" y="384"/>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2" name="Group 24"/>
              <p:cNvGrpSpPr>
                <a:grpSpLocks/>
              </p:cNvGrpSpPr>
              <p:nvPr/>
            </p:nvGrpSpPr>
            <p:grpSpPr bwMode="auto">
              <a:xfrm>
                <a:off x="1682" y="384"/>
                <a:ext cx="1238" cy="384"/>
                <a:chOff x="1682" y="384"/>
                <a:chExt cx="1238" cy="384"/>
              </a:xfrm>
            </p:grpSpPr>
            <p:sp>
              <p:nvSpPr>
                <p:cNvPr id="22553" name="Rectangle 25"/>
                <p:cNvSpPr>
                  <a:spLocks noChangeArrowheads="1"/>
                </p:cNvSpPr>
                <p:nvPr/>
              </p:nvSpPr>
              <p:spPr bwMode="auto">
                <a:xfrm>
                  <a:off x="1725" y="384"/>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-2147483648</a:t>
                  </a:r>
                  <a:r>
                    <a:rPr kumimoji="1" lang="zh-CN" altLang="en-US">
                      <a:latin typeface="Times New Roman" panose="02020603050405020304" pitchFamily="18" charset="0"/>
                    </a:rPr>
                    <a:t>～</a:t>
                  </a:r>
                  <a:r>
                    <a:rPr kumimoji="1" lang="en-US" altLang="zh-CN">
                      <a:latin typeface="Times New Roman" panose="02020603050405020304" pitchFamily="18" charset="0"/>
                    </a:rPr>
                    <a:t>2147483647</a:t>
                  </a:r>
                </a:p>
                <a:p>
                  <a:pPr algn="just" eaLnBrk="0" hangingPunct="0"/>
                  <a:endParaRPr kumimoji="1" lang="en-US" altLang="zh-CN">
                    <a:latin typeface="Times New Roman" panose="02020603050405020304" pitchFamily="18" charset="0"/>
                  </a:endParaRPr>
                </a:p>
              </p:txBody>
            </p:sp>
            <p:sp>
              <p:nvSpPr>
                <p:cNvPr id="22554" name="Rectangle 26"/>
                <p:cNvSpPr>
                  <a:spLocks noChangeArrowheads="1"/>
                </p:cNvSpPr>
                <p:nvPr/>
              </p:nvSpPr>
              <p:spPr bwMode="auto">
                <a:xfrm>
                  <a:off x="1682" y="384"/>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5" name="Group 27"/>
              <p:cNvGrpSpPr>
                <a:grpSpLocks/>
              </p:cNvGrpSpPr>
              <p:nvPr/>
            </p:nvGrpSpPr>
            <p:grpSpPr bwMode="auto">
              <a:xfrm>
                <a:off x="2920" y="384"/>
                <a:ext cx="886" cy="384"/>
                <a:chOff x="2920" y="384"/>
                <a:chExt cx="886" cy="384"/>
              </a:xfrm>
            </p:grpSpPr>
            <p:sp>
              <p:nvSpPr>
                <p:cNvPr id="22556" name="Rectangle 28"/>
                <p:cNvSpPr>
                  <a:spLocks noChangeArrowheads="1"/>
                </p:cNvSpPr>
                <p:nvPr/>
              </p:nvSpPr>
              <p:spPr bwMode="auto">
                <a:xfrm>
                  <a:off x="2963" y="384"/>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-123456</a:t>
                  </a:r>
                </a:p>
                <a:p>
                  <a:pPr algn="just" eaLnBrk="0" hangingPunct="0"/>
                  <a:endParaRPr kumimoji="1" lang="en-US" altLang="zh-CN">
                    <a:latin typeface="Times New Roman" panose="02020603050405020304" pitchFamily="18" charset="0"/>
                  </a:endParaRPr>
                </a:p>
              </p:txBody>
            </p:sp>
            <p:sp>
              <p:nvSpPr>
                <p:cNvPr id="22557" name="Rectangle 29"/>
                <p:cNvSpPr>
                  <a:spLocks noChangeArrowheads="1"/>
                </p:cNvSpPr>
                <p:nvPr/>
              </p:nvSpPr>
              <p:spPr bwMode="auto">
                <a:xfrm>
                  <a:off x="2920" y="384"/>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8" name="Group 30"/>
              <p:cNvGrpSpPr>
                <a:grpSpLocks/>
              </p:cNvGrpSpPr>
              <p:nvPr/>
            </p:nvGrpSpPr>
            <p:grpSpPr bwMode="auto">
              <a:xfrm>
                <a:off x="0" y="768"/>
                <a:ext cx="1092" cy="384"/>
                <a:chOff x="0" y="768"/>
                <a:chExt cx="1092" cy="384"/>
              </a:xfrm>
            </p:grpSpPr>
            <p:sp>
              <p:nvSpPr>
                <p:cNvPr id="22559" name="Rectangle 31"/>
                <p:cNvSpPr>
                  <a:spLocks noChangeArrowheads="1"/>
                </p:cNvSpPr>
                <p:nvPr/>
              </p:nvSpPr>
              <p:spPr bwMode="auto">
                <a:xfrm>
                  <a:off x="43" y="768"/>
                  <a:ext cx="100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signed long [int]</a:t>
                  </a:r>
                </a:p>
                <a:p>
                  <a:pPr algn="just" eaLnBrk="0" hangingPunct="0"/>
                  <a:endParaRPr kumimoji="1" lang="en-US" altLang="zh-CN">
                    <a:latin typeface="Times New Roman" panose="02020603050405020304" pitchFamily="18" charset="0"/>
                  </a:endParaRPr>
                </a:p>
              </p:txBody>
            </p:sp>
            <p:sp>
              <p:nvSpPr>
                <p:cNvPr id="22560" name="Rectangle 32"/>
                <p:cNvSpPr>
                  <a:spLocks noChangeArrowheads="1"/>
                </p:cNvSpPr>
                <p:nvPr/>
              </p:nvSpPr>
              <p:spPr bwMode="auto">
                <a:xfrm>
                  <a:off x="0" y="768"/>
                  <a:ext cx="10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61" name="Group 33"/>
              <p:cNvGrpSpPr>
                <a:grpSpLocks/>
              </p:cNvGrpSpPr>
              <p:nvPr/>
            </p:nvGrpSpPr>
            <p:grpSpPr bwMode="auto">
              <a:xfrm>
                <a:off x="1092" y="768"/>
                <a:ext cx="590" cy="384"/>
                <a:chOff x="1092" y="768"/>
                <a:chExt cx="590" cy="384"/>
              </a:xfrm>
            </p:grpSpPr>
            <p:sp>
              <p:nvSpPr>
                <p:cNvPr id="22562" name="Rectangle 34"/>
                <p:cNvSpPr>
                  <a:spLocks noChangeArrowheads="1"/>
                </p:cNvSpPr>
                <p:nvPr/>
              </p:nvSpPr>
              <p:spPr bwMode="auto">
                <a:xfrm>
                  <a:off x="1135" y="768"/>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a:latin typeface="Times New Roman" panose="02020603050405020304" pitchFamily="18" charset="0"/>
                    </a:rPr>
                    <a:t>4</a:t>
                  </a:r>
                </a:p>
                <a:p>
                  <a:pPr algn="ctr" eaLnBrk="0" hangingPunct="0"/>
                  <a:endParaRPr kumimoji="1" lang="en-US" altLang="zh-CN">
                    <a:latin typeface="Times New Roman" panose="02020603050405020304" pitchFamily="18" charset="0"/>
                  </a:endParaRPr>
                </a:p>
              </p:txBody>
            </p:sp>
            <p:sp>
              <p:nvSpPr>
                <p:cNvPr id="22563" name="Rectangle 35"/>
                <p:cNvSpPr>
                  <a:spLocks noChangeArrowheads="1"/>
                </p:cNvSpPr>
                <p:nvPr/>
              </p:nvSpPr>
              <p:spPr bwMode="auto">
                <a:xfrm>
                  <a:off x="1092" y="768"/>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64" name="Group 36"/>
              <p:cNvGrpSpPr>
                <a:grpSpLocks/>
              </p:cNvGrpSpPr>
              <p:nvPr/>
            </p:nvGrpSpPr>
            <p:grpSpPr bwMode="auto">
              <a:xfrm>
                <a:off x="1682" y="768"/>
                <a:ext cx="1238" cy="384"/>
                <a:chOff x="1682" y="768"/>
                <a:chExt cx="1238" cy="384"/>
              </a:xfrm>
            </p:grpSpPr>
            <p:sp>
              <p:nvSpPr>
                <p:cNvPr id="22565" name="Rectangle 37"/>
                <p:cNvSpPr>
                  <a:spLocks noChangeArrowheads="1"/>
                </p:cNvSpPr>
                <p:nvPr/>
              </p:nvSpPr>
              <p:spPr bwMode="auto">
                <a:xfrm>
                  <a:off x="1725" y="768"/>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-2147483648</a:t>
                  </a:r>
                  <a:r>
                    <a:rPr kumimoji="1" lang="zh-CN" altLang="en-US">
                      <a:latin typeface="Times New Roman" panose="02020603050405020304" pitchFamily="18" charset="0"/>
                    </a:rPr>
                    <a:t>～</a:t>
                  </a:r>
                  <a:r>
                    <a:rPr kumimoji="1" lang="en-US" altLang="zh-CN">
                      <a:latin typeface="Times New Roman" panose="02020603050405020304" pitchFamily="18" charset="0"/>
                    </a:rPr>
                    <a:t>2147483647</a:t>
                  </a:r>
                </a:p>
                <a:p>
                  <a:pPr algn="just" eaLnBrk="0" hangingPunct="0"/>
                  <a:endParaRPr kumimoji="1" lang="en-US" altLang="zh-CN">
                    <a:latin typeface="Times New Roman" panose="02020603050405020304" pitchFamily="18" charset="0"/>
                  </a:endParaRPr>
                </a:p>
              </p:txBody>
            </p:sp>
            <p:sp>
              <p:nvSpPr>
                <p:cNvPr id="22566" name="Rectangle 38"/>
                <p:cNvSpPr>
                  <a:spLocks noChangeArrowheads="1"/>
                </p:cNvSpPr>
                <p:nvPr/>
              </p:nvSpPr>
              <p:spPr bwMode="auto">
                <a:xfrm>
                  <a:off x="1682" y="768"/>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67" name="Group 39"/>
              <p:cNvGrpSpPr>
                <a:grpSpLocks/>
              </p:cNvGrpSpPr>
              <p:nvPr/>
            </p:nvGrpSpPr>
            <p:grpSpPr bwMode="auto">
              <a:xfrm>
                <a:off x="2920" y="768"/>
                <a:ext cx="886" cy="384"/>
                <a:chOff x="2920" y="768"/>
                <a:chExt cx="886" cy="384"/>
              </a:xfrm>
            </p:grpSpPr>
            <p:sp>
              <p:nvSpPr>
                <p:cNvPr id="22568" name="Rectangle 40"/>
                <p:cNvSpPr>
                  <a:spLocks noChangeArrowheads="1"/>
                </p:cNvSpPr>
                <p:nvPr/>
              </p:nvSpPr>
              <p:spPr bwMode="auto">
                <a:xfrm>
                  <a:off x="2963" y="768"/>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-3246</a:t>
                  </a:r>
                </a:p>
                <a:p>
                  <a:pPr algn="just" eaLnBrk="0" hangingPunct="0"/>
                  <a:endParaRPr kumimoji="1" lang="en-US" altLang="zh-CN">
                    <a:latin typeface="Times New Roman" panose="02020603050405020304" pitchFamily="18" charset="0"/>
                  </a:endParaRPr>
                </a:p>
              </p:txBody>
            </p:sp>
            <p:sp>
              <p:nvSpPr>
                <p:cNvPr id="22569" name="Rectangle 41"/>
                <p:cNvSpPr>
                  <a:spLocks noChangeArrowheads="1"/>
                </p:cNvSpPr>
                <p:nvPr/>
              </p:nvSpPr>
              <p:spPr bwMode="auto">
                <a:xfrm>
                  <a:off x="2920" y="768"/>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70" name="Group 42"/>
              <p:cNvGrpSpPr>
                <a:grpSpLocks/>
              </p:cNvGrpSpPr>
              <p:nvPr/>
            </p:nvGrpSpPr>
            <p:grpSpPr bwMode="auto">
              <a:xfrm>
                <a:off x="0" y="1152"/>
                <a:ext cx="1092" cy="384"/>
                <a:chOff x="0" y="1152"/>
                <a:chExt cx="1092" cy="384"/>
              </a:xfrm>
            </p:grpSpPr>
            <p:sp>
              <p:nvSpPr>
                <p:cNvPr id="22571" name="Rectangle 43"/>
                <p:cNvSpPr>
                  <a:spLocks noChangeArrowheads="1"/>
                </p:cNvSpPr>
                <p:nvPr/>
              </p:nvSpPr>
              <p:spPr bwMode="auto">
                <a:xfrm>
                  <a:off x="43" y="1152"/>
                  <a:ext cx="100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unsigned long [int] </a:t>
                  </a:r>
                </a:p>
                <a:p>
                  <a:pPr algn="just" eaLnBrk="0" hangingPunct="0"/>
                  <a:endParaRPr kumimoji="1" lang="en-US" altLang="zh-CN">
                    <a:latin typeface="Times New Roman" panose="02020603050405020304" pitchFamily="18" charset="0"/>
                  </a:endParaRPr>
                </a:p>
              </p:txBody>
            </p:sp>
            <p:sp>
              <p:nvSpPr>
                <p:cNvPr id="22572" name="Rectangle 44"/>
                <p:cNvSpPr>
                  <a:spLocks noChangeArrowheads="1"/>
                </p:cNvSpPr>
                <p:nvPr/>
              </p:nvSpPr>
              <p:spPr bwMode="auto">
                <a:xfrm>
                  <a:off x="0" y="1152"/>
                  <a:ext cx="10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73" name="Group 45"/>
              <p:cNvGrpSpPr>
                <a:grpSpLocks/>
              </p:cNvGrpSpPr>
              <p:nvPr/>
            </p:nvGrpSpPr>
            <p:grpSpPr bwMode="auto">
              <a:xfrm>
                <a:off x="1092" y="1152"/>
                <a:ext cx="590" cy="384"/>
                <a:chOff x="1092" y="1152"/>
                <a:chExt cx="590" cy="384"/>
              </a:xfrm>
            </p:grpSpPr>
            <p:sp>
              <p:nvSpPr>
                <p:cNvPr id="22574" name="Rectangle 46"/>
                <p:cNvSpPr>
                  <a:spLocks noChangeArrowheads="1"/>
                </p:cNvSpPr>
                <p:nvPr/>
              </p:nvSpPr>
              <p:spPr bwMode="auto">
                <a:xfrm>
                  <a:off x="1135" y="1152"/>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a:latin typeface="Times New Roman" panose="02020603050405020304" pitchFamily="18" charset="0"/>
                    </a:rPr>
                    <a:t>4</a:t>
                  </a:r>
                </a:p>
                <a:p>
                  <a:pPr algn="ctr" eaLnBrk="0" hangingPunct="0"/>
                  <a:endParaRPr kumimoji="1" lang="en-US" altLang="zh-CN">
                    <a:latin typeface="Times New Roman" panose="02020603050405020304" pitchFamily="18" charset="0"/>
                  </a:endParaRPr>
                </a:p>
              </p:txBody>
            </p:sp>
            <p:sp>
              <p:nvSpPr>
                <p:cNvPr id="22575" name="Rectangle 47"/>
                <p:cNvSpPr>
                  <a:spLocks noChangeArrowheads="1"/>
                </p:cNvSpPr>
                <p:nvPr/>
              </p:nvSpPr>
              <p:spPr bwMode="auto">
                <a:xfrm>
                  <a:off x="1092" y="1152"/>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76" name="Group 48"/>
              <p:cNvGrpSpPr>
                <a:grpSpLocks/>
              </p:cNvGrpSpPr>
              <p:nvPr/>
            </p:nvGrpSpPr>
            <p:grpSpPr bwMode="auto">
              <a:xfrm>
                <a:off x="1682" y="1152"/>
                <a:ext cx="1238" cy="384"/>
                <a:chOff x="1682" y="1152"/>
                <a:chExt cx="1238" cy="384"/>
              </a:xfrm>
            </p:grpSpPr>
            <p:sp>
              <p:nvSpPr>
                <p:cNvPr id="22577" name="Rectangle 49"/>
                <p:cNvSpPr>
                  <a:spLocks noChangeArrowheads="1"/>
                </p:cNvSpPr>
                <p:nvPr/>
              </p:nvSpPr>
              <p:spPr bwMode="auto">
                <a:xfrm>
                  <a:off x="1725" y="1152"/>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0</a:t>
                  </a:r>
                  <a:r>
                    <a:rPr kumimoji="1" lang="zh-CN" altLang="en-US">
                      <a:latin typeface="Times New Roman" panose="02020603050405020304" pitchFamily="18" charset="0"/>
                    </a:rPr>
                    <a:t>～</a:t>
                  </a:r>
                  <a:r>
                    <a:rPr kumimoji="1" lang="en-US" altLang="zh-CN">
                      <a:latin typeface="Times New Roman" panose="02020603050405020304" pitchFamily="18" charset="0"/>
                    </a:rPr>
                    <a:t>4294967295</a:t>
                  </a:r>
                </a:p>
                <a:p>
                  <a:pPr algn="just" eaLnBrk="0" hangingPunct="0"/>
                  <a:endParaRPr kumimoji="1" lang="en-US" altLang="zh-CN">
                    <a:latin typeface="Times New Roman" panose="02020603050405020304" pitchFamily="18" charset="0"/>
                  </a:endParaRPr>
                </a:p>
              </p:txBody>
            </p:sp>
            <p:sp>
              <p:nvSpPr>
                <p:cNvPr id="22578" name="Rectangle 50"/>
                <p:cNvSpPr>
                  <a:spLocks noChangeArrowheads="1"/>
                </p:cNvSpPr>
                <p:nvPr/>
              </p:nvSpPr>
              <p:spPr bwMode="auto">
                <a:xfrm>
                  <a:off x="1682" y="1152"/>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79" name="Group 51"/>
              <p:cNvGrpSpPr>
                <a:grpSpLocks/>
              </p:cNvGrpSpPr>
              <p:nvPr/>
            </p:nvGrpSpPr>
            <p:grpSpPr bwMode="auto">
              <a:xfrm>
                <a:off x="2920" y="1152"/>
                <a:ext cx="886" cy="384"/>
                <a:chOff x="2920" y="1152"/>
                <a:chExt cx="886" cy="384"/>
              </a:xfrm>
            </p:grpSpPr>
            <p:sp>
              <p:nvSpPr>
                <p:cNvPr id="22580" name="Rectangle 52"/>
                <p:cNvSpPr>
                  <a:spLocks noChangeArrowheads="1"/>
                </p:cNvSpPr>
                <p:nvPr/>
              </p:nvSpPr>
              <p:spPr bwMode="auto">
                <a:xfrm>
                  <a:off x="2963" y="1152"/>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123456</a:t>
                  </a:r>
                </a:p>
                <a:p>
                  <a:pPr algn="just" eaLnBrk="0" hangingPunct="0"/>
                  <a:endParaRPr kumimoji="1" lang="en-US" altLang="zh-CN">
                    <a:latin typeface="Times New Roman" panose="02020603050405020304" pitchFamily="18" charset="0"/>
                  </a:endParaRPr>
                </a:p>
              </p:txBody>
            </p:sp>
            <p:sp>
              <p:nvSpPr>
                <p:cNvPr id="22581" name="Rectangle 53"/>
                <p:cNvSpPr>
                  <a:spLocks noChangeArrowheads="1"/>
                </p:cNvSpPr>
                <p:nvPr/>
              </p:nvSpPr>
              <p:spPr bwMode="auto">
                <a:xfrm>
                  <a:off x="2920" y="1152"/>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82" name="Group 54"/>
              <p:cNvGrpSpPr>
                <a:grpSpLocks/>
              </p:cNvGrpSpPr>
              <p:nvPr/>
            </p:nvGrpSpPr>
            <p:grpSpPr bwMode="auto">
              <a:xfrm>
                <a:off x="0" y="1536"/>
                <a:ext cx="1092" cy="384"/>
                <a:chOff x="0" y="1536"/>
                <a:chExt cx="1092" cy="384"/>
              </a:xfrm>
            </p:grpSpPr>
            <p:sp>
              <p:nvSpPr>
                <p:cNvPr id="22583" name="Rectangle 55"/>
                <p:cNvSpPr>
                  <a:spLocks noChangeArrowheads="1"/>
                </p:cNvSpPr>
                <p:nvPr/>
              </p:nvSpPr>
              <p:spPr bwMode="auto">
                <a:xfrm>
                  <a:off x="43" y="1536"/>
                  <a:ext cx="100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float </a:t>
                  </a:r>
                </a:p>
                <a:p>
                  <a:pPr algn="just" eaLnBrk="0" hangingPunct="0"/>
                  <a:endParaRPr kumimoji="1" lang="en-US" altLang="zh-CN">
                    <a:latin typeface="Times New Roman" panose="02020603050405020304" pitchFamily="18" charset="0"/>
                  </a:endParaRPr>
                </a:p>
              </p:txBody>
            </p:sp>
            <p:sp>
              <p:nvSpPr>
                <p:cNvPr id="22584" name="Rectangle 56"/>
                <p:cNvSpPr>
                  <a:spLocks noChangeArrowheads="1"/>
                </p:cNvSpPr>
                <p:nvPr/>
              </p:nvSpPr>
              <p:spPr bwMode="auto">
                <a:xfrm>
                  <a:off x="0" y="1536"/>
                  <a:ext cx="10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85" name="Group 57"/>
              <p:cNvGrpSpPr>
                <a:grpSpLocks/>
              </p:cNvGrpSpPr>
              <p:nvPr/>
            </p:nvGrpSpPr>
            <p:grpSpPr bwMode="auto">
              <a:xfrm>
                <a:off x="1092" y="1536"/>
                <a:ext cx="590" cy="384"/>
                <a:chOff x="1092" y="1536"/>
                <a:chExt cx="590" cy="384"/>
              </a:xfrm>
            </p:grpSpPr>
            <p:sp>
              <p:nvSpPr>
                <p:cNvPr id="22586" name="Rectangle 58"/>
                <p:cNvSpPr>
                  <a:spLocks noChangeArrowheads="1"/>
                </p:cNvSpPr>
                <p:nvPr/>
              </p:nvSpPr>
              <p:spPr bwMode="auto">
                <a:xfrm>
                  <a:off x="1135" y="1536"/>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a:latin typeface="Times New Roman" panose="02020603050405020304" pitchFamily="18" charset="0"/>
                    </a:rPr>
                    <a:t>4</a:t>
                  </a:r>
                </a:p>
                <a:p>
                  <a:pPr algn="ctr" eaLnBrk="0" hangingPunct="0"/>
                  <a:endParaRPr kumimoji="1" lang="en-US" altLang="zh-CN">
                    <a:latin typeface="Times New Roman" panose="02020603050405020304" pitchFamily="18" charset="0"/>
                  </a:endParaRPr>
                </a:p>
              </p:txBody>
            </p:sp>
            <p:sp>
              <p:nvSpPr>
                <p:cNvPr id="22587" name="Rectangle 59"/>
                <p:cNvSpPr>
                  <a:spLocks noChangeArrowheads="1"/>
                </p:cNvSpPr>
                <p:nvPr/>
              </p:nvSpPr>
              <p:spPr bwMode="auto">
                <a:xfrm>
                  <a:off x="1092" y="1536"/>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88" name="Group 60"/>
              <p:cNvGrpSpPr>
                <a:grpSpLocks/>
              </p:cNvGrpSpPr>
              <p:nvPr/>
            </p:nvGrpSpPr>
            <p:grpSpPr bwMode="auto">
              <a:xfrm>
                <a:off x="1682" y="1536"/>
                <a:ext cx="1238" cy="384"/>
                <a:chOff x="1682" y="1536"/>
                <a:chExt cx="1238" cy="384"/>
              </a:xfrm>
            </p:grpSpPr>
            <p:sp>
              <p:nvSpPr>
                <p:cNvPr id="22589" name="Rectangle 61"/>
                <p:cNvSpPr>
                  <a:spLocks noChangeArrowheads="1"/>
                </p:cNvSpPr>
                <p:nvPr/>
              </p:nvSpPr>
              <p:spPr bwMode="auto">
                <a:xfrm>
                  <a:off x="1725" y="1536"/>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±(3.4E-38</a:t>
                  </a:r>
                  <a:r>
                    <a:rPr kumimoji="1" lang="zh-CN" altLang="en-US">
                      <a:latin typeface="Times New Roman" panose="02020603050405020304" pitchFamily="18" charset="0"/>
                    </a:rPr>
                    <a:t>～</a:t>
                  </a:r>
                  <a:r>
                    <a:rPr kumimoji="1" lang="en-US" altLang="zh-CN">
                      <a:latin typeface="Times New Roman" panose="02020603050405020304" pitchFamily="18" charset="0"/>
                    </a:rPr>
                    <a:t>3.4E38)</a:t>
                  </a:r>
                </a:p>
                <a:p>
                  <a:pPr algn="just" eaLnBrk="0" hangingPunct="0"/>
                  <a:endParaRPr kumimoji="1" lang="en-US" altLang="zh-CN">
                    <a:latin typeface="Times New Roman" panose="02020603050405020304" pitchFamily="18" charset="0"/>
                  </a:endParaRPr>
                </a:p>
              </p:txBody>
            </p:sp>
            <p:sp>
              <p:nvSpPr>
                <p:cNvPr id="22590" name="Rectangle 62"/>
                <p:cNvSpPr>
                  <a:spLocks noChangeArrowheads="1"/>
                </p:cNvSpPr>
                <p:nvPr/>
              </p:nvSpPr>
              <p:spPr bwMode="auto">
                <a:xfrm>
                  <a:off x="1682" y="1536"/>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91" name="Group 63"/>
              <p:cNvGrpSpPr>
                <a:grpSpLocks/>
              </p:cNvGrpSpPr>
              <p:nvPr/>
            </p:nvGrpSpPr>
            <p:grpSpPr bwMode="auto">
              <a:xfrm>
                <a:off x="2920" y="1536"/>
                <a:ext cx="886" cy="384"/>
                <a:chOff x="2920" y="1536"/>
                <a:chExt cx="886" cy="384"/>
              </a:xfrm>
            </p:grpSpPr>
            <p:sp>
              <p:nvSpPr>
                <p:cNvPr id="22592" name="Rectangle 64"/>
                <p:cNvSpPr>
                  <a:spLocks noChangeArrowheads="1"/>
                </p:cNvSpPr>
                <p:nvPr/>
              </p:nvSpPr>
              <p:spPr bwMode="auto">
                <a:xfrm>
                  <a:off x="2963" y="1536"/>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2.35, -53.231</a:t>
                  </a:r>
                  <a:r>
                    <a:rPr kumimoji="1" lang="zh-CN" altLang="en-US">
                      <a:latin typeface="Times New Roman" panose="02020603050405020304" pitchFamily="18" charset="0"/>
                    </a:rPr>
                    <a:t>，</a:t>
                  </a:r>
                  <a:r>
                    <a:rPr kumimoji="1" lang="en-US" altLang="zh-CN">
                      <a:latin typeface="Times New Roman" panose="02020603050405020304" pitchFamily="18" charset="0"/>
                    </a:rPr>
                    <a:t>3E-2 </a:t>
                  </a:r>
                </a:p>
              </p:txBody>
            </p:sp>
            <p:sp>
              <p:nvSpPr>
                <p:cNvPr id="22593" name="Rectangle 65"/>
                <p:cNvSpPr>
                  <a:spLocks noChangeArrowheads="1"/>
                </p:cNvSpPr>
                <p:nvPr/>
              </p:nvSpPr>
              <p:spPr bwMode="auto">
                <a:xfrm>
                  <a:off x="2920" y="1536"/>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94" name="Group 66"/>
              <p:cNvGrpSpPr>
                <a:grpSpLocks/>
              </p:cNvGrpSpPr>
              <p:nvPr/>
            </p:nvGrpSpPr>
            <p:grpSpPr bwMode="auto">
              <a:xfrm>
                <a:off x="0" y="1920"/>
                <a:ext cx="1092" cy="384"/>
                <a:chOff x="0" y="1920"/>
                <a:chExt cx="1092" cy="384"/>
              </a:xfrm>
            </p:grpSpPr>
            <p:sp>
              <p:nvSpPr>
                <p:cNvPr id="22595" name="Rectangle 67"/>
                <p:cNvSpPr>
                  <a:spLocks noChangeArrowheads="1"/>
                </p:cNvSpPr>
                <p:nvPr/>
              </p:nvSpPr>
              <p:spPr bwMode="auto">
                <a:xfrm>
                  <a:off x="43" y="1920"/>
                  <a:ext cx="100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Double</a:t>
                  </a:r>
                </a:p>
                <a:p>
                  <a:pPr algn="just" eaLnBrk="0" hangingPunct="0"/>
                  <a:endParaRPr kumimoji="1" lang="en-US" altLang="zh-CN">
                    <a:latin typeface="Times New Roman" panose="02020603050405020304" pitchFamily="18" charset="0"/>
                  </a:endParaRPr>
                </a:p>
              </p:txBody>
            </p:sp>
            <p:sp>
              <p:nvSpPr>
                <p:cNvPr id="22596" name="Rectangle 68"/>
                <p:cNvSpPr>
                  <a:spLocks noChangeArrowheads="1"/>
                </p:cNvSpPr>
                <p:nvPr/>
              </p:nvSpPr>
              <p:spPr bwMode="auto">
                <a:xfrm>
                  <a:off x="0" y="1920"/>
                  <a:ext cx="10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97" name="Group 69"/>
              <p:cNvGrpSpPr>
                <a:grpSpLocks/>
              </p:cNvGrpSpPr>
              <p:nvPr/>
            </p:nvGrpSpPr>
            <p:grpSpPr bwMode="auto">
              <a:xfrm>
                <a:off x="1092" y="1920"/>
                <a:ext cx="590" cy="384"/>
                <a:chOff x="1092" y="1920"/>
                <a:chExt cx="590" cy="384"/>
              </a:xfrm>
            </p:grpSpPr>
            <p:sp>
              <p:nvSpPr>
                <p:cNvPr id="22598" name="Rectangle 70"/>
                <p:cNvSpPr>
                  <a:spLocks noChangeArrowheads="1"/>
                </p:cNvSpPr>
                <p:nvPr/>
              </p:nvSpPr>
              <p:spPr bwMode="auto">
                <a:xfrm>
                  <a:off x="1135" y="192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a:latin typeface="Times New Roman" panose="02020603050405020304" pitchFamily="18" charset="0"/>
                    </a:rPr>
                    <a:t>8</a:t>
                  </a:r>
                </a:p>
                <a:p>
                  <a:pPr algn="ctr" eaLnBrk="0" hangingPunct="0"/>
                  <a:endParaRPr kumimoji="1" lang="en-US" altLang="zh-CN">
                    <a:latin typeface="Times New Roman" panose="02020603050405020304" pitchFamily="18" charset="0"/>
                  </a:endParaRPr>
                </a:p>
              </p:txBody>
            </p:sp>
            <p:sp>
              <p:nvSpPr>
                <p:cNvPr id="22599" name="Rectangle 71"/>
                <p:cNvSpPr>
                  <a:spLocks noChangeArrowheads="1"/>
                </p:cNvSpPr>
                <p:nvPr/>
              </p:nvSpPr>
              <p:spPr bwMode="auto">
                <a:xfrm>
                  <a:off x="1092" y="1920"/>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00" name="Group 72"/>
              <p:cNvGrpSpPr>
                <a:grpSpLocks/>
              </p:cNvGrpSpPr>
              <p:nvPr/>
            </p:nvGrpSpPr>
            <p:grpSpPr bwMode="auto">
              <a:xfrm>
                <a:off x="1682" y="1920"/>
                <a:ext cx="1238" cy="384"/>
                <a:chOff x="1682" y="1920"/>
                <a:chExt cx="1238" cy="384"/>
              </a:xfrm>
            </p:grpSpPr>
            <p:sp>
              <p:nvSpPr>
                <p:cNvPr id="22601" name="Rectangle 73"/>
                <p:cNvSpPr>
                  <a:spLocks noChangeArrowheads="1"/>
                </p:cNvSpPr>
                <p:nvPr/>
              </p:nvSpPr>
              <p:spPr bwMode="auto">
                <a:xfrm>
                  <a:off x="1725" y="1920"/>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±(1.7E-308</a:t>
                  </a:r>
                  <a:r>
                    <a:rPr kumimoji="1" lang="zh-CN" altLang="en-US">
                      <a:latin typeface="Times New Roman" panose="02020603050405020304" pitchFamily="18" charset="0"/>
                    </a:rPr>
                    <a:t>～</a:t>
                  </a:r>
                  <a:r>
                    <a:rPr kumimoji="1" lang="en-US" altLang="zh-CN">
                      <a:latin typeface="Times New Roman" panose="02020603050405020304" pitchFamily="18" charset="0"/>
                    </a:rPr>
                    <a:t>1.7E308)</a:t>
                  </a:r>
                </a:p>
                <a:p>
                  <a:pPr algn="just" eaLnBrk="0" hangingPunct="0"/>
                  <a:endParaRPr kumimoji="1" lang="en-US" altLang="zh-CN">
                    <a:latin typeface="Times New Roman" panose="02020603050405020304" pitchFamily="18" charset="0"/>
                  </a:endParaRPr>
                </a:p>
              </p:txBody>
            </p:sp>
            <p:sp>
              <p:nvSpPr>
                <p:cNvPr id="22602" name="Rectangle 74"/>
                <p:cNvSpPr>
                  <a:spLocks noChangeArrowheads="1"/>
                </p:cNvSpPr>
                <p:nvPr/>
              </p:nvSpPr>
              <p:spPr bwMode="auto">
                <a:xfrm>
                  <a:off x="1682" y="1920"/>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03" name="Group 75"/>
              <p:cNvGrpSpPr>
                <a:grpSpLocks/>
              </p:cNvGrpSpPr>
              <p:nvPr/>
            </p:nvGrpSpPr>
            <p:grpSpPr bwMode="auto">
              <a:xfrm>
                <a:off x="2920" y="1920"/>
                <a:ext cx="886" cy="384"/>
                <a:chOff x="2920" y="1920"/>
                <a:chExt cx="886" cy="384"/>
              </a:xfrm>
            </p:grpSpPr>
            <p:sp>
              <p:nvSpPr>
                <p:cNvPr id="22604" name="Rectangle 76"/>
                <p:cNvSpPr>
                  <a:spLocks noChangeArrowheads="1"/>
                </p:cNvSpPr>
                <p:nvPr/>
              </p:nvSpPr>
              <p:spPr bwMode="auto">
                <a:xfrm>
                  <a:off x="2963" y="1920"/>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12.354,-2.5E10</a:t>
                  </a:r>
                </a:p>
                <a:p>
                  <a:pPr algn="just" eaLnBrk="0" hangingPunct="0"/>
                  <a:endParaRPr kumimoji="1" lang="en-US" altLang="zh-CN">
                    <a:latin typeface="Times New Roman" panose="02020603050405020304" pitchFamily="18" charset="0"/>
                  </a:endParaRPr>
                </a:p>
              </p:txBody>
            </p:sp>
            <p:sp>
              <p:nvSpPr>
                <p:cNvPr id="22605" name="Rectangle 77"/>
                <p:cNvSpPr>
                  <a:spLocks noChangeArrowheads="1"/>
                </p:cNvSpPr>
                <p:nvPr/>
              </p:nvSpPr>
              <p:spPr bwMode="auto">
                <a:xfrm>
                  <a:off x="2920" y="1920"/>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06" name="Group 78"/>
              <p:cNvGrpSpPr>
                <a:grpSpLocks/>
              </p:cNvGrpSpPr>
              <p:nvPr/>
            </p:nvGrpSpPr>
            <p:grpSpPr bwMode="auto">
              <a:xfrm>
                <a:off x="0" y="2304"/>
                <a:ext cx="1092" cy="384"/>
                <a:chOff x="0" y="2304"/>
                <a:chExt cx="1092" cy="384"/>
              </a:xfrm>
            </p:grpSpPr>
            <p:sp>
              <p:nvSpPr>
                <p:cNvPr id="22607" name="Rectangle 79"/>
                <p:cNvSpPr>
                  <a:spLocks noChangeArrowheads="1"/>
                </p:cNvSpPr>
                <p:nvPr/>
              </p:nvSpPr>
              <p:spPr bwMode="auto">
                <a:xfrm>
                  <a:off x="43" y="2304"/>
                  <a:ext cx="100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long double</a:t>
                  </a:r>
                </a:p>
                <a:p>
                  <a:pPr algn="just" eaLnBrk="0" hangingPunct="0"/>
                  <a:endParaRPr kumimoji="1" lang="en-US" altLang="zh-CN">
                    <a:latin typeface="Times New Roman" panose="02020603050405020304" pitchFamily="18" charset="0"/>
                  </a:endParaRPr>
                </a:p>
              </p:txBody>
            </p:sp>
            <p:sp>
              <p:nvSpPr>
                <p:cNvPr id="22608" name="Rectangle 80"/>
                <p:cNvSpPr>
                  <a:spLocks noChangeArrowheads="1"/>
                </p:cNvSpPr>
                <p:nvPr/>
              </p:nvSpPr>
              <p:spPr bwMode="auto">
                <a:xfrm>
                  <a:off x="0" y="2304"/>
                  <a:ext cx="109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09" name="Group 81"/>
              <p:cNvGrpSpPr>
                <a:grpSpLocks/>
              </p:cNvGrpSpPr>
              <p:nvPr/>
            </p:nvGrpSpPr>
            <p:grpSpPr bwMode="auto">
              <a:xfrm>
                <a:off x="1092" y="2304"/>
                <a:ext cx="590" cy="384"/>
                <a:chOff x="1092" y="2304"/>
                <a:chExt cx="590" cy="384"/>
              </a:xfrm>
            </p:grpSpPr>
            <p:sp>
              <p:nvSpPr>
                <p:cNvPr id="22610" name="Rectangle 82"/>
                <p:cNvSpPr>
                  <a:spLocks noChangeArrowheads="1"/>
                </p:cNvSpPr>
                <p:nvPr/>
              </p:nvSpPr>
              <p:spPr bwMode="auto">
                <a:xfrm>
                  <a:off x="1135" y="2304"/>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a:latin typeface="Times New Roman" panose="02020603050405020304" pitchFamily="18" charset="0"/>
                    </a:rPr>
                    <a:t>10</a:t>
                  </a:r>
                </a:p>
                <a:p>
                  <a:pPr algn="ctr" eaLnBrk="0" hangingPunct="0"/>
                  <a:endParaRPr kumimoji="1" lang="en-US" altLang="zh-CN">
                    <a:latin typeface="Times New Roman" panose="02020603050405020304" pitchFamily="18" charset="0"/>
                  </a:endParaRPr>
                </a:p>
              </p:txBody>
            </p:sp>
            <p:sp>
              <p:nvSpPr>
                <p:cNvPr id="22611" name="Rectangle 83"/>
                <p:cNvSpPr>
                  <a:spLocks noChangeArrowheads="1"/>
                </p:cNvSpPr>
                <p:nvPr/>
              </p:nvSpPr>
              <p:spPr bwMode="auto">
                <a:xfrm>
                  <a:off x="1092" y="2304"/>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12" name="Group 84"/>
              <p:cNvGrpSpPr>
                <a:grpSpLocks/>
              </p:cNvGrpSpPr>
              <p:nvPr/>
            </p:nvGrpSpPr>
            <p:grpSpPr bwMode="auto">
              <a:xfrm>
                <a:off x="1682" y="2304"/>
                <a:ext cx="1238" cy="384"/>
                <a:chOff x="1682" y="2304"/>
                <a:chExt cx="1238" cy="384"/>
              </a:xfrm>
            </p:grpSpPr>
            <p:sp>
              <p:nvSpPr>
                <p:cNvPr id="22613" name="Rectangle 85"/>
                <p:cNvSpPr>
                  <a:spLocks noChangeArrowheads="1"/>
                </p:cNvSpPr>
                <p:nvPr/>
              </p:nvSpPr>
              <p:spPr bwMode="auto">
                <a:xfrm>
                  <a:off x="1725" y="2304"/>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±(1.2E-4932</a:t>
                  </a:r>
                  <a:r>
                    <a:rPr kumimoji="1" lang="zh-CN" altLang="en-US">
                      <a:latin typeface="Times New Roman" panose="02020603050405020304" pitchFamily="18" charset="0"/>
                    </a:rPr>
                    <a:t>～</a:t>
                  </a:r>
                  <a:r>
                    <a:rPr kumimoji="1" lang="en-US" altLang="zh-CN">
                      <a:latin typeface="Times New Roman" panose="02020603050405020304" pitchFamily="18" charset="0"/>
                    </a:rPr>
                    <a:t>1.2E4932)</a:t>
                  </a:r>
                </a:p>
                <a:p>
                  <a:pPr algn="just" eaLnBrk="0" hangingPunct="0"/>
                  <a:endParaRPr kumimoji="1" lang="en-US" altLang="zh-CN">
                    <a:latin typeface="Times New Roman" panose="02020603050405020304" pitchFamily="18" charset="0"/>
                  </a:endParaRPr>
                </a:p>
              </p:txBody>
            </p:sp>
            <p:sp>
              <p:nvSpPr>
                <p:cNvPr id="22614" name="Rectangle 86"/>
                <p:cNvSpPr>
                  <a:spLocks noChangeArrowheads="1"/>
                </p:cNvSpPr>
                <p:nvPr/>
              </p:nvSpPr>
              <p:spPr bwMode="auto">
                <a:xfrm>
                  <a:off x="1682" y="2304"/>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15" name="Group 87"/>
              <p:cNvGrpSpPr>
                <a:grpSpLocks/>
              </p:cNvGrpSpPr>
              <p:nvPr/>
            </p:nvGrpSpPr>
            <p:grpSpPr bwMode="auto">
              <a:xfrm>
                <a:off x="2920" y="2304"/>
                <a:ext cx="886" cy="384"/>
                <a:chOff x="2920" y="2304"/>
                <a:chExt cx="886" cy="384"/>
              </a:xfrm>
            </p:grpSpPr>
            <p:sp>
              <p:nvSpPr>
                <p:cNvPr id="22616" name="Rectangle 88"/>
                <p:cNvSpPr>
                  <a:spLocks noChangeArrowheads="1"/>
                </p:cNvSpPr>
                <p:nvPr/>
              </p:nvSpPr>
              <p:spPr bwMode="auto">
                <a:xfrm>
                  <a:off x="2963" y="2304"/>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8.5E-300</a:t>
                  </a:r>
                </a:p>
                <a:p>
                  <a:pPr algn="just" eaLnBrk="0" hangingPunct="0"/>
                  <a:endParaRPr kumimoji="1" lang="en-US" altLang="zh-CN">
                    <a:latin typeface="Times New Roman" panose="02020603050405020304" pitchFamily="18" charset="0"/>
                  </a:endParaRPr>
                </a:p>
              </p:txBody>
            </p:sp>
            <p:sp>
              <p:nvSpPr>
                <p:cNvPr id="22617" name="Rectangle 89"/>
                <p:cNvSpPr>
                  <a:spLocks noChangeArrowheads="1"/>
                </p:cNvSpPr>
                <p:nvPr/>
              </p:nvSpPr>
              <p:spPr bwMode="auto">
                <a:xfrm>
                  <a:off x="2920" y="2304"/>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618" name="Rectangle 90"/>
            <p:cNvSpPr>
              <a:spLocks noChangeArrowheads="1"/>
            </p:cNvSpPr>
            <p:nvPr/>
          </p:nvSpPr>
          <p:spPr bwMode="auto">
            <a:xfrm>
              <a:off x="-3" y="-3"/>
              <a:ext cx="3812" cy="2694"/>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692651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变量定义和赋值</a:t>
            </a:r>
            <a:endParaRPr lang="zh-CN" altLang="en-US" dirty="0"/>
          </a:p>
        </p:txBody>
      </p:sp>
      <p:sp>
        <p:nvSpPr>
          <p:cNvPr id="3" name="内容占位符 2"/>
          <p:cNvSpPr>
            <a:spLocks noGrp="1"/>
          </p:cNvSpPr>
          <p:nvPr>
            <p:ph idx="1"/>
          </p:nvPr>
        </p:nvSpPr>
        <p:spPr/>
        <p:txBody>
          <a:bodyPr/>
          <a:lstStyle/>
          <a:p>
            <a:r>
              <a:rPr lang="zh-CN" altLang="en-US" dirty="0" smtClean="0"/>
              <a:t>数据类型  变量名；</a:t>
            </a:r>
            <a:endParaRPr lang="en-US" altLang="zh-CN" dirty="0" smtClean="0"/>
          </a:p>
          <a:p>
            <a:pPr lvl="1"/>
            <a:r>
              <a:rPr lang="en-US" altLang="zh-CN" dirty="0" err="1" smtClean="0"/>
              <a:t>int</a:t>
            </a:r>
            <a:r>
              <a:rPr lang="en-US" altLang="zh-CN" dirty="0" smtClean="0"/>
              <a:t> number;</a:t>
            </a:r>
          </a:p>
          <a:p>
            <a:pPr lvl="1"/>
            <a:r>
              <a:rPr lang="en-US" altLang="zh-CN" dirty="0" smtClean="0"/>
              <a:t>double mark;</a:t>
            </a:r>
          </a:p>
          <a:p>
            <a:r>
              <a:rPr lang="en-US" altLang="zh-CN" dirty="0" smtClean="0"/>
              <a:t>C++</a:t>
            </a:r>
            <a:r>
              <a:rPr lang="zh-CN" altLang="en-US" dirty="0" smtClean="0"/>
              <a:t>的变量必须先定义后使用</a:t>
            </a:r>
            <a:endParaRPr lang="en-US" altLang="zh-CN" dirty="0" smtClean="0"/>
          </a:p>
          <a:p>
            <a:r>
              <a:rPr lang="zh-CN" altLang="en-US" dirty="0" smtClean="0"/>
              <a:t>变量在定义时可以赋初值</a:t>
            </a:r>
            <a:endParaRPr lang="en-US" altLang="zh-CN" dirty="0" smtClean="0"/>
          </a:p>
          <a:p>
            <a:pPr lvl="1"/>
            <a:r>
              <a:rPr lang="en-US" altLang="zh-CN" dirty="0" err="1" smtClean="0"/>
              <a:t>int</a:t>
            </a:r>
            <a:r>
              <a:rPr lang="en-US" altLang="zh-CN" dirty="0" smtClean="0"/>
              <a:t> count=0;</a:t>
            </a:r>
          </a:p>
          <a:p>
            <a:pPr lvl="1"/>
            <a:r>
              <a:rPr lang="zh-CN" altLang="en-US" dirty="0" smtClean="0"/>
              <a:t>不赋初值会怎么样？</a:t>
            </a:r>
            <a:endParaRPr lang="zh-CN" altLang="en-US" dirty="0"/>
          </a:p>
        </p:txBody>
      </p:sp>
    </p:spTree>
    <p:extLst>
      <p:ext uri="{BB962C8B-B14F-4D97-AF65-F5344CB8AC3E}">
        <p14:creationId xmlns:p14="http://schemas.microsoft.com/office/powerpoint/2010/main" val="2600613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变量和输入输出</a:t>
            </a:r>
            <a:endParaRPr lang="zh-CN" altLang="en-US" dirty="0"/>
          </a:p>
        </p:txBody>
      </p:sp>
      <p:sp>
        <p:nvSpPr>
          <p:cNvPr id="3" name="内容占位符 2"/>
          <p:cNvSpPr>
            <a:spLocks noGrp="1"/>
          </p:cNvSpPr>
          <p:nvPr>
            <p:ph idx="1"/>
          </p:nvPr>
        </p:nvSpPr>
        <p:spPr/>
        <p:txBody>
          <a:bodyPr/>
          <a:lstStyle/>
          <a:p>
            <a:r>
              <a:rPr lang="en-US" altLang="zh-CN" dirty="0" err="1" smtClean="0"/>
              <a:t>cin</a:t>
            </a:r>
            <a:r>
              <a:rPr lang="en-US" altLang="zh-CN" dirty="0" smtClean="0"/>
              <a:t>&gt;&gt;</a:t>
            </a:r>
          </a:p>
          <a:p>
            <a:pPr lvl="1"/>
            <a:r>
              <a:rPr lang="zh-CN" altLang="en-US" dirty="0" smtClean="0"/>
              <a:t>把键盘的输入赋值给变量</a:t>
            </a:r>
            <a:endParaRPr lang="en-US" altLang="zh-CN" dirty="0" smtClean="0"/>
          </a:p>
          <a:p>
            <a:r>
              <a:rPr lang="en-US" altLang="zh-CN" dirty="0" err="1" smtClean="0"/>
              <a:t>cout</a:t>
            </a:r>
            <a:r>
              <a:rPr lang="en-US" altLang="zh-CN" dirty="0" smtClean="0"/>
              <a:t>&lt;&lt;</a:t>
            </a:r>
          </a:p>
          <a:p>
            <a:pPr lvl="1"/>
            <a:r>
              <a:rPr lang="zh-CN" altLang="en-US" dirty="0" smtClean="0"/>
              <a:t>把变量的值输出到显示器</a:t>
            </a:r>
            <a:endParaRPr lang="zh-CN" altLang="en-US" dirty="0"/>
          </a:p>
        </p:txBody>
      </p:sp>
    </p:spTree>
    <p:extLst>
      <p:ext uri="{BB962C8B-B14F-4D97-AF65-F5344CB8AC3E}">
        <p14:creationId xmlns:p14="http://schemas.microsoft.com/office/powerpoint/2010/main" val="2575284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变量命名规则</a:t>
            </a:r>
            <a:endParaRPr lang="zh-CN" altLang="en-US" dirty="0"/>
          </a:p>
        </p:txBody>
      </p:sp>
      <p:sp>
        <p:nvSpPr>
          <p:cNvPr id="3" name="内容占位符 2"/>
          <p:cNvSpPr>
            <a:spLocks noGrp="1"/>
          </p:cNvSpPr>
          <p:nvPr>
            <p:ph idx="1"/>
          </p:nvPr>
        </p:nvSpPr>
        <p:spPr/>
        <p:txBody>
          <a:bodyPr>
            <a:normAutofit/>
          </a:bodyPr>
          <a:lstStyle/>
          <a:p>
            <a:r>
              <a:rPr lang="zh-CN" altLang="en-US" dirty="0" smtClean="0"/>
              <a:t>规则</a:t>
            </a:r>
            <a:endParaRPr lang="en-US" altLang="zh-CN" dirty="0" smtClean="0"/>
          </a:p>
          <a:p>
            <a:pPr lvl="1"/>
            <a:r>
              <a:rPr lang="zh-CN" altLang="en-US" dirty="0" smtClean="0"/>
              <a:t>允许字母</a:t>
            </a:r>
            <a:r>
              <a:rPr lang="zh-CN" altLang="en-US" dirty="0"/>
              <a:t>、数字和下划线（</a:t>
            </a:r>
            <a:r>
              <a:rPr lang="en-US" altLang="zh-CN" dirty="0"/>
              <a:t>_</a:t>
            </a:r>
            <a:r>
              <a:rPr lang="zh-CN" altLang="en-US" dirty="0"/>
              <a:t>）三类</a:t>
            </a:r>
            <a:r>
              <a:rPr lang="zh-CN" altLang="en-US" dirty="0" smtClean="0"/>
              <a:t>符号</a:t>
            </a:r>
            <a:endParaRPr lang="en-US" altLang="zh-CN" dirty="0" smtClean="0"/>
          </a:p>
          <a:p>
            <a:pPr lvl="1"/>
            <a:r>
              <a:rPr lang="zh-CN" altLang="en-US" dirty="0" smtClean="0"/>
              <a:t>且</a:t>
            </a:r>
            <a:r>
              <a:rPr lang="zh-CN" altLang="en-US" dirty="0"/>
              <a:t>开头字符必须是字母或</a:t>
            </a:r>
            <a:r>
              <a:rPr lang="zh-CN" altLang="en-US" dirty="0" smtClean="0"/>
              <a:t>下划线</a:t>
            </a:r>
            <a:endParaRPr lang="zh-CN" altLang="en-US" dirty="0"/>
          </a:p>
          <a:p>
            <a:pPr lvl="1"/>
            <a:r>
              <a:rPr lang="zh-CN" altLang="en-US" dirty="0" smtClean="0"/>
              <a:t>变量</a:t>
            </a:r>
            <a:r>
              <a:rPr lang="zh-CN" altLang="en-US" dirty="0"/>
              <a:t>名不能和</a:t>
            </a:r>
            <a:r>
              <a:rPr lang="en-US" altLang="zh-CN" dirty="0"/>
              <a:t>C++</a:t>
            </a:r>
            <a:r>
              <a:rPr lang="zh-CN" altLang="en-US" dirty="0"/>
              <a:t>中的关键字</a:t>
            </a:r>
            <a:r>
              <a:rPr lang="zh-CN" altLang="en-US" dirty="0" smtClean="0"/>
              <a:t>同名</a:t>
            </a:r>
            <a:endParaRPr lang="en-US" altLang="zh-CN" dirty="0" smtClean="0"/>
          </a:p>
          <a:p>
            <a:endParaRPr lang="en-US" altLang="zh-CN" dirty="0" smtClean="0"/>
          </a:p>
          <a:p>
            <a:r>
              <a:rPr lang="zh-CN" altLang="en-US" dirty="0" smtClean="0"/>
              <a:t>注意：</a:t>
            </a:r>
            <a:endParaRPr lang="en-US" altLang="zh-CN" dirty="0" smtClean="0"/>
          </a:p>
          <a:p>
            <a:pPr lvl="1"/>
            <a:r>
              <a:rPr lang="en-US" altLang="zh-CN" dirty="0" smtClean="0"/>
              <a:t>C</a:t>
            </a:r>
            <a:r>
              <a:rPr lang="en-US" altLang="zh-CN" dirty="0"/>
              <a:t>++</a:t>
            </a:r>
            <a:r>
              <a:rPr lang="zh-CN" altLang="en-US" dirty="0"/>
              <a:t>中区分变量名的大</a:t>
            </a:r>
            <a:r>
              <a:rPr lang="zh-CN" altLang="en-US" dirty="0" smtClean="0"/>
              <a:t>小写</a:t>
            </a:r>
            <a:endParaRPr lang="zh-CN" altLang="en-US" dirty="0"/>
          </a:p>
          <a:p>
            <a:pPr lvl="1"/>
            <a:r>
              <a:rPr lang="zh-CN" altLang="en-US" dirty="0" smtClean="0"/>
              <a:t>变量</a:t>
            </a:r>
            <a:r>
              <a:rPr lang="zh-CN" altLang="en-US" dirty="0"/>
              <a:t>名尽量做到“见名知意</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684643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深度理解变量</a:t>
            </a:r>
            <a:endParaRPr lang="zh-CN" altLang="en-US" dirty="0"/>
          </a:p>
        </p:txBody>
      </p:sp>
      <p:sp>
        <p:nvSpPr>
          <p:cNvPr id="3" name="内容占位符 2"/>
          <p:cNvSpPr>
            <a:spLocks noGrp="1"/>
          </p:cNvSpPr>
          <p:nvPr>
            <p:ph idx="1"/>
          </p:nvPr>
        </p:nvSpPr>
        <p:spPr/>
        <p:txBody>
          <a:bodyPr/>
          <a:lstStyle/>
          <a:p>
            <a:r>
              <a:rPr lang="zh-CN" altLang="en-US" dirty="0" smtClean="0"/>
              <a:t>变量</a:t>
            </a:r>
            <a:endParaRPr lang="en-US" altLang="zh-CN" dirty="0" smtClean="0"/>
          </a:p>
          <a:p>
            <a:pPr lvl="1"/>
            <a:r>
              <a:rPr lang="zh-CN" altLang="en-US" dirty="0" smtClean="0"/>
              <a:t>变量名</a:t>
            </a:r>
            <a:endParaRPr lang="en-US" altLang="zh-CN" dirty="0" smtClean="0"/>
          </a:p>
          <a:p>
            <a:pPr lvl="1"/>
            <a:r>
              <a:rPr lang="zh-CN" altLang="en-US" dirty="0" smtClean="0"/>
              <a:t>变量的值</a:t>
            </a:r>
            <a:endParaRPr lang="en-US" altLang="zh-CN" dirty="0" smtClean="0"/>
          </a:p>
          <a:p>
            <a:pPr lvl="1"/>
            <a:r>
              <a:rPr lang="zh-CN" altLang="en-US" dirty="0" smtClean="0"/>
              <a:t>变量的地址</a:t>
            </a:r>
            <a:endParaRPr lang="en-US" altLang="zh-CN" dirty="0" smtClean="0"/>
          </a:p>
          <a:p>
            <a:endParaRPr lang="en-US" altLang="zh-CN" dirty="0" smtClean="0"/>
          </a:p>
          <a:p>
            <a:r>
              <a:rPr lang="zh-CN" altLang="en-US" dirty="0" smtClean="0"/>
              <a:t>定义变量实质是分配内存（地址和大小）</a:t>
            </a:r>
            <a:endParaRPr lang="en-US" altLang="zh-CN" dirty="0" smtClean="0"/>
          </a:p>
          <a:p>
            <a:r>
              <a:rPr lang="en-US" altLang="zh-CN" dirty="0" err="1" smtClean="0"/>
              <a:t>sizeof</a:t>
            </a:r>
            <a:r>
              <a:rPr lang="en-US" altLang="zh-CN" dirty="0" smtClean="0"/>
              <a:t>(</a:t>
            </a:r>
            <a:r>
              <a:rPr lang="zh-CN" altLang="en-US" dirty="0" smtClean="0"/>
              <a:t>）计算变量所占的内存</a:t>
            </a:r>
            <a:endParaRPr lang="en-US" altLang="zh-CN" dirty="0"/>
          </a:p>
          <a:p>
            <a:r>
              <a:rPr lang="en-US" altLang="zh-CN" dirty="0" smtClean="0"/>
              <a:t>C</a:t>
            </a:r>
            <a:r>
              <a:rPr lang="zh-CN" altLang="en-US" dirty="0" smtClean="0"/>
              <a:t>和</a:t>
            </a:r>
            <a:r>
              <a:rPr lang="en-US" altLang="zh-CN" dirty="0" smtClean="0"/>
              <a:t>C++</a:t>
            </a:r>
            <a:r>
              <a:rPr lang="zh-CN" altLang="en-US" dirty="0" smtClean="0"/>
              <a:t>有一种特殊的变量</a:t>
            </a:r>
            <a:endParaRPr lang="en-US" altLang="zh-CN" dirty="0" smtClean="0"/>
          </a:p>
          <a:p>
            <a:pPr lvl="1"/>
            <a:r>
              <a:rPr lang="zh-CN" altLang="en-US" dirty="0" smtClean="0"/>
              <a:t>指针变量</a:t>
            </a:r>
            <a:endParaRPr lang="en-US" altLang="zh-CN" dirty="0" smtClean="0"/>
          </a:p>
          <a:p>
            <a:pPr lvl="1"/>
            <a:endParaRPr lang="zh-CN" altLang="en-US" dirty="0"/>
          </a:p>
        </p:txBody>
      </p:sp>
    </p:spTree>
    <p:extLst>
      <p:ext uri="{BB962C8B-B14F-4D97-AF65-F5344CB8AC3E}">
        <p14:creationId xmlns:p14="http://schemas.microsoft.com/office/powerpoint/2010/main" val="179450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常量</a:t>
            </a:r>
            <a:endParaRPr lang="zh-CN" altLang="en-US" dirty="0"/>
          </a:p>
        </p:txBody>
      </p:sp>
      <p:sp>
        <p:nvSpPr>
          <p:cNvPr id="3" name="内容占位符 2"/>
          <p:cNvSpPr>
            <a:spLocks noGrp="1"/>
          </p:cNvSpPr>
          <p:nvPr>
            <p:ph idx="1"/>
          </p:nvPr>
        </p:nvSpPr>
        <p:spPr/>
        <p:txBody>
          <a:bodyPr/>
          <a:lstStyle/>
          <a:p>
            <a:r>
              <a:rPr lang="zh-CN" altLang="en-US" dirty="0" smtClean="0"/>
              <a:t>整型常量</a:t>
            </a:r>
            <a:endParaRPr lang="en-US" altLang="zh-CN" dirty="0" smtClean="0"/>
          </a:p>
          <a:p>
            <a:r>
              <a:rPr lang="zh-CN" altLang="en-US" dirty="0" smtClean="0"/>
              <a:t>浮点型常量</a:t>
            </a:r>
            <a:endParaRPr lang="en-US" altLang="zh-CN" dirty="0" smtClean="0"/>
          </a:p>
          <a:p>
            <a:r>
              <a:rPr lang="zh-CN" altLang="en-US" dirty="0" smtClean="0"/>
              <a:t>字符型常量</a:t>
            </a:r>
            <a:endParaRPr lang="en-US" altLang="zh-CN" dirty="0" smtClean="0"/>
          </a:p>
          <a:p>
            <a:pPr lvl="1"/>
            <a:r>
              <a:rPr lang="en-US" altLang="zh-CN" dirty="0" smtClean="0"/>
              <a:t>ASCII</a:t>
            </a:r>
          </a:p>
          <a:p>
            <a:pPr lvl="1"/>
            <a:r>
              <a:rPr lang="zh-CN" altLang="en-US" dirty="0" smtClean="0"/>
              <a:t>字符的本质是数字</a:t>
            </a:r>
            <a:endParaRPr lang="en-US" altLang="zh-CN" dirty="0" smtClean="0"/>
          </a:p>
          <a:p>
            <a:r>
              <a:rPr lang="zh-CN" altLang="en-US" dirty="0" smtClean="0"/>
              <a:t>字符串常量</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901713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886700" cy="1325563"/>
          </a:xfrm>
        </p:spPr>
        <p:txBody>
          <a:bodyPr/>
          <a:lstStyle/>
          <a:p>
            <a:r>
              <a:rPr lang="zh-CN" altLang="en-US" dirty="0" smtClean="0"/>
              <a:t>整数的溢出</a:t>
            </a:r>
            <a:endParaRPr lang="zh-CN" altLang="en-US" dirty="0"/>
          </a:p>
        </p:txBody>
      </p:sp>
      <p:sp>
        <p:nvSpPr>
          <p:cNvPr id="4" name="内容占位符 3"/>
          <p:cNvSpPr>
            <a:spLocks noGrp="1"/>
          </p:cNvSpPr>
          <p:nvPr>
            <p:ph idx="1"/>
          </p:nvPr>
        </p:nvSpPr>
        <p:spPr/>
        <p:txBody>
          <a:bodyPr>
            <a:normAutofit fontScale="77500" lnSpcReduction="20000"/>
          </a:bodyPr>
          <a:lstStyle/>
          <a:p>
            <a:pPr marL="0" indent="0">
              <a:buNone/>
            </a:pPr>
            <a:r>
              <a:rPr lang="en-US" altLang="zh-CN" dirty="0"/>
              <a:t>#include &lt;</a:t>
            </a:r>
            <a:r>
              <a:rPr lang="en-US" altLang="zh-CN" dirty="0" err="1"/>
              <a:t>iostream</a:t>
            </a:r>
            <a:r>
              <a:rPr lang="en-US" altLang="zh-CN" dirty="0"/>
              <a:t>&gt;</a:t>
            </a:r>
          </a:p>
          <a:p>
            <a:pPr marL="0" indent="0">
              <a:buNone/>
            </a:pPr>
            <a:r>
              <a:rPr lang="en-US" altLang="zh-CN" dirty="0"/>
              <a:t>using namespace </a:t>
            </a:r>
            <a:r>
              <a:rPr lang="en-US" altLang="zh-CN" dirty="0" err="1"/>
              <a:t>std</a:t>
            </a:r>
            <a:r>
              <a:rPr lang="en-US" altLang="zh-CN" dirty="0"/>
              <a:t>;</a:t>
            </a:r>
          </a:p>
          <a:p>
            <a:pPr marL="0" indent="0">
              <a:buNone/>
            </a:pPr>
            <a:endParaRPr lang="en-US" altLang="zh-CN" dirty="0"/>
          </a:p>
          <a:p>
            <a:pPr marL="0" indent="0">
              <a:buNone/>
            </a:pPr>
            <a:r>
              <a:rPr lang="en-US" altLang="zh-CN" dirty="0" err="1"/>
              <a:t>int</a:t>
            </a:r>
            <a:r>
              <a:rPr lang="en-US" altLang="zh-CN" dirty="0"/>
              <a:t> main()</a:t>
            </a:r>
          </a:p>
          <a:p>
            <a:pPr marL="0" indent="0">
              <a:buNone/>
            </a:pPr>
            <a:r>
              <a:rPr lang="en-US" altLang="zh-CN" dirty="0"/>
              <a:t>{</a:t>
            </a:r>
          </a:p>
          <a:p>
            <a:pPr marL="0" indent="0">
              <a:buNone/>
            </a:pPr>
            <a:r>
              <a:rPr lang="en-US" altLang="zh-CN" dirty="0"/>
              <a:t>	short </a:t>
            </a:r>
            <a:r>
              <a:rPr lang="en-US" altLang="zh-CN" dirty="0" err="1"/>
              <a:t>int</a:t>
            </a:r>
            <a:r>
              <a:rPr lang="en-US" altLang="zh-CN" dirty="0"/>
              <a:t> </a:t>
            </a:r>
            <a:r>
              <a:rPr lang="en-US" altLang="zh-CN" dirty="0" err="1"/>
              <a:t>num</a:t>
            </a:r>
            <a:r>
              <a:rPr lang="en-US" altLang="zh-CN" dirty="0"/>
              <a:t> = 32766;</a:t>
            </a:r>
          </a:p>
          <a:p>
            <a:pPr marL="0" indent="0">
              <a:buNone/>
            </a:pPr>
            <a:r>
              <a:rPr lang="en-US" altLang="zh-CN" dirty="0"/>
              <a:t>	</a:t>
            </a:r>
            <a:r>
              <a:rPr lang="en-US" altLang="zh-CN" dirty="0" err="1"/>
              <a:t>cout</a:t>
            </a:r>
            <a:r>
              <a:rPr lang="en-US" altLang="zh-CN" dirty="0"/>
              <a:t> &lt;&lt; </a:t>
            </a:r>
            <a:r>
              <a:rPr lang="en-US" altLang="zh-CN" dirty="0" err="1"/>
              <a:t>num</a:t>
            </a:r>
            <a:r>
              <a:rPr lang="en-US" altLang="zh-CN" dirty="0"/>
              <a:t> &lt;&lt; </a:t>
            </a:r>
            <a:r>
              <a:rPr lang="en-US" altLang="zh-CN" dirty="0" err="1"/>
              <a:t>endl</a:t>
            </a:r>
            <a:r>
              <a:rPr lang="en-US" altLang="zh-CN" dirty="0"/>
              <a:t>;</a:t>
            </a:r>
          </a:p>
          <a:p>
            <a:pPr marL="0" indent="0">
              <a:buNone/>
            </a:pPr>
            <a:r>
              <a:rPr lang="en-US" altLang="zh-CN" dirty="0"/>
              <a:t>	</a:t>
            </a:r>
            <a:r>
              <a:rPr lang="en-US" altLang="zh-CN" dirty="0" err="1"/>
              <a:t>num</a:t>
            </a:r>
            <a:r>
              <a:rPr lang="en-US" altLang="zh-CN" dirty="0"/>
              <a:t> = </a:t>
            </a:r>
            <a:r>
              <a:rPr lang="en-US" altLang="zh-CN" dirty="0" err="1"/>
              <a:t>num</a:t>
            </a:r>
            <a:r>
              <a:rPr lang="en-US" altLang="zh-CN" dirty="0"/>
              <a:t> + 2;</a:t>
            </a:r>
          </a:p>
          <a:p>
            <a:pPr marL="0" indent="0">
              <a:buNone/>
            </a:pPr>
            <a:r>
              <a:rPr lang="en-US" altLang="zh-CN" dirty="0"/>
              <a:t>	</a:t>
            </a:r>
            <a:r>
              <a:rPr lang="en-US" altLang="zh-CN" dirty="0" err="1"/>
              <a:t>cout</a:t>
            </a:r>
            <a:r>
              <a:rPr lang="en-US" altLang="zh-CN" dirty="0"/>
              <a:t> &lt;&lt; </a:t>
            </a:r>
            <a:r>
              <a:rPr lang="en-US" altLang="zh-CN" dirty="0" err="1"/>
              <a:t>num</a:t>
            </a:r>
            <a:r>
              <a:rPr lang="en-US" altLang="zh-CN" dirty="0"/>
              <a:t> &lt;&lt; </a:t>
            </a:r>
            <a:r>
              <a:rPr lang="en-US" altLang="zh-CN" dirty="0" err="1"/>
              <a:t>endl</a:t>
            </a:r>
            <a:r>
              <a:rPr lang="en-US" altLang="zh-CN" dirty="0"/>
              <a:t>;</a:t>
            </a:r>
          </a:p>
          <a:p>
            <a:pPr marL="0" indent="0">
              <a:buNone/>
            </a:pPr>
            <a:r>
              <a:rPr lang="en-US" altLang="zh-CN" dirty="0"/>
              <a:t>	</a:t>
            </a:r>
          </a:p>
          <a:p>
            <a:pPr marL="0" indent="0">
              <a:buNone/>
            </a:pPr>
            <a:r>
              <a:rPr lang="en-US" altLang="zh-CN" dirty="0"/>
              <a:t>    return 0;</a:t>
            </a:r>
          </a:p>
          <a:p>
            <a:pPr marL="0" indent="0">
              <a:buNone/>
            </a:pPr>
            <a:r>
              <a:rPr lang="en-US" altLang="zh-CN" dirty="0"/>
              <a:t>}</a:t>
            </a:r>
            <a:endParaRPr lang="zh-CN" altLang="en-US" dirty="0"/>
          </a:p>
        </p:txBody>
      </p:sp>
    </p:spTree>
    <p:extLst>
      <p:ext uri="{BB962C8B-B14F-4D97-AF65-F5344CB8AC3E}">
        <p14:creationId xmlns:p14="http://schemas.microsoft.com/office/powerpoint/2010/main" val="154513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28649" y="116973"/>
            <a:ext cx="6877743" cy="6326856"/>
          </a:xfrm>
          <a:prstGeom prst="rect">
            <a:avLst/>
          </a:prstGeom>
        </p:spPr>
      </p:pic>
    </p:spTree>
    <p:extLst>
      <p:ext uri="{BB962C8B-B14F-4D97-AF65-F5344CB8AC3E}">
        <p14:creationId xmlns:p14="http://schemas.microsoft.com/office/powerpoint/2010/main" val="1186287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886700" cy="1325563"/>
          </a:xfrm>
        </p:spPr>
        <p:txBody>
          <a:bodyPr/>
          <a:lstStyle/>
          <a:p>
            <a:r>
              <a:rPr lang="zh-CN" altLang="en-US" dirty="0" smtClean="0"/>
              <a:t>浮点数的舍入误差</a:t>
            </a:r>
            <a:endParaRPr lang="zh-CN" altLang="en-US" dirty="0"/>
          </a:p>
        </p:txBody>
      </p:sp>
      <p:sp>
        <p:nvSpPr>
          <p:cNvPr id="4" name="内容占位符 3"/>
          <p:cNvSpPr>
            <a:spLocks noGrp="1"/>
          </p:cNvSpPr>
          <p:nvPr>
            <p:ph idx="1"/>
          </p:nvPr>
        </p:nvSpPr>
        <p:spPr>
          <a:xfrm>
            <a:off x="689957" y="1325563"/>
            <a:ext cx="6766560" cy="4816243"/>
          </a:xfrm>
        </p:spPr>
        <p:txBody>
          <a:bodyPr>
            <a:normAutofit fontScale="77500" lnSpcReduction="20000"/>
          </a:bodyPr>
          <a:lstStyle/>
          <a:p>
            <a:pPr marL="0" indent="0">
              <a:buNone/>
            </a:pPr>
            <a:r>
              <a:rPr lang="en-US" altLang="zh-CN" dirty="0"/>
              <a:t>#include &lt;</a:t>
            </a:r>
            <a:r>
              <a:rPr lang="en-US" altLang="zh-CN" dirty="0" err="1"/>
              <a:t>iostream</a:t>
            </a:r>
            <a:r>
              <a:rPr lang="en-US" altLang="zh-CN" dirty="0"/>
              <a:t>&gt;</a:t>
            </a:r>
          </a:p>
          <a:p>
            <a:pPr marL="0" indent="0">
              <a:buNone/>
            </a:pPr>
            <a:r>
              <a:rPr lang="en-US" altLang="zh-CN" dirty="0"/>
              <a:t>using namespace </a:t>
            </a:r>
            <a:r>
              <a:rPr lang="en-US" altLang="zh-CN" dirty="0" err="1"/>
              <a:t>std</a:t>
            </a:r>
            <a:r>
              <a:rPr lang="en-US" altLang="zh-CN" dirty="0"/>
              <a:t>;</a:t>
            </a:r>
          </a:p>
          <a:p>
            <a:pPr marL="0" indent="0">
              <a:buNone/>
            </a:pPr>
            <a:endParaRPr lang="en-US" altLang="zh-CN" dirty="0"/>
          </a:p>
          <a:p>
            <a:pPr marL="0" indent="0">
              <a:buNone/>
            </a:pPr>
            <a:r>
              <a:rPr lang="en-US" altLang="zh-CN" dirty="0" err="1"/>
              <a:t>int</a:t>
            </a:r>
            <a:r>
              <a:rPr lang="en-US" altLang="zh-CN" dirty="0"/>
              <a:t> main()</a:t>
            </a:r>
          </a:p>
          <a:p>
            <a:pPr marL="0" indent="0">
              <a:buNone/>
            </a:pPr>
            <a:r>
              <a:rPr lang="en-US" altLang="zh-CN" dirty="0"/>
              <a:t>{</a:t>
            </a:r>
          </a:p>
          <a:p>
            <a:pPr marL="0" indent="0">
              <a:buNone/>
            </a:pPr>
            <a:r>
              <a:rPr lang="en-US" altLang="zh-CN" dirty="0"/>
              <a:t>	double num1 = 11.00000000000000000000001;</a:t>
            </a:r>
          </a:p>
          <a:p>
            <a:pPr marL="0" indent="0">
              <a:buNone/>
            </a:pPr>
            <a:r>
              <a:rPr lang="en-US" altLang="zh-CN" dirty="0"/>
              <a:t>	double num2 = 11.01000000000000000000001;</a:t>
            </a:r>
          </a:p>
          <a:p>
            <a:pPr marL="0" indent="0">
              <a:buNone/>
            </a:pPr>
            <a:endParaRPr lang="en-US" altLang="zh-CN" dirty="0"/>
          </a:p>
          <a:p>
            <a:pPr marL="0" indent="0">
              <a:buNone/>
            </a:pPr>
            <a:r>
              <a:rPr lang="en-US" altLang="zh-CN" dirty="0"/>
              <a:t>	</a:t>
            </a:r>
            <a:r>
              <a:rPr lang="en-US" altLang="zh-CN" dirty="0" err="1"/>
              <a:t>cout</a:t>
            </a:r>
            <a:r>
              <a:rPr lang="en-US" altLang="zh-CN" dirty="0"/>
              <a:t> &lt;&lt; num1 &lt;&lt; </a:t>
            </a:r>
            <a:r>
              <a:rPr lang="en-US" altLang="zh-CN" dirty="0" err="1"/>
              <a:t>endl</a:t>
            </a:r>
            <a:r>
              <a:rPr lang="en-US" altLang="zh-CN" dirty="0"/>
              <a:t>;</a:t>
            </a:r>
          </a:p>
          <a:p>
            <a:pPr marL="0" indent="0">
              <a:buNone/>
            </a:pPr>
            <a:r>
              <a:rPr lang="en-US" altLang="zh-CN" dirty="0"/>
              <a:t>	</a:t>
            </a:r>
            <a:r>
              <a:rPr lang="en-US" altLang="zh-CN" dirty="0" err="1"/>
              <a:t>cout</a:t>
            </a:r>
            <a:r>
              <a:rPr lang="en-US" altLang="zh-CN" dirty="0"/>
              <a:t> &lt;&lt; num2 &lt;&lt; </a:t>
            </a:r>
            <a:r>
              <a:rPr lang="en-US" altLang="zh-CN" dirty="0" err="1"/>
              <a:t>endl</a:t>
            </a:r>
            <a:r>
              <a:rPr lang="en-US" altLang="zh-CN" dirty="0"/>
              <a:t>;</a:t>
            </a:r>
          </a:p>
          <a:p>
            <a:pPr marL="0" indent="0">
              <a:buNone/>
            </a:pPr>
            <a:r>
              <a:rPr lang="en-US" altLang="zh-CN" dirty="0"/>
              <a:t>	</a:t>
            </a:r>
          </a:p>
          <a:p>
            <a:pPr marL="0" indent="0">
              <a:buNone/>
            </a:pPr>
            <a:r>
              <a:rPr lang="en-US" altLang="zh-CN" dirty="0"/>
              <a:t>    return 0;</a:t>
            </a:r>
          </a:p>
          <a:p>
            <a:pPr marL="0" indent="0">
              <a:buNone/>
            </a:pPr>
            <a:r>
              <a:rPr lang="en-US" altLang="zh-CN" dirty="0"/>
              <a:t>}</a:t>
            </a:r>
            <a:endParaRPr lang="zh-CN" altLang="en-US" dirty="0"/>
          </a:p>
        </p:txBody>
      </p:sp>
    </p:spTree>
    <p:extLst>
      <p:ext uri="{BB962C8B-B14F-4D97-AF65-F5344CB8AC3E}">
        <p14:creationId xmlns:p14="http://schemas.microsoft.com/office/powerpoint/2010/main" val="1695401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255" y="532015"/>
            <a:ext cx="7331825" cy="5644948"/>
          </a:xfrm>
        </p:spPr>
        <p:txBody>
          <a:bodyPr>
            <a:normAutofit/>
          </a:bodyPr>
          <a:lstStyle/>
          <a:p>
            <a:r>
              <a:rPr lang="en-US" altLang="zh-CN" dirty="0"/>
              <a:t>1990</a:t>
            </a:r>
            <a:r>
              <a:rPr lang="zh-CN" altLang="en-US" dirty="0"/>
              <a:t>年</a:t>
            </a:r>
            <a:r>
              <a:rPr lang="en-US" altLang="zh-CN" dirty="0"/>
              <a:t>2</a:t>
            </a:r>
            <a:r>
              <a:rPr lang="zh-CN" altLang="en-US" dirty="0"/>
              <a:t>月</a:t>
            </a:r>
            <a:r>
              <a:rPr lang="en-US" altLang="zh-CN" dirty="0"/>
              <a:t>25</a:t>
            </a:r>
            <a:r>
              <a:rPr lang="zh-CN" altLang="en-US" dirty="0"/>
              <a:t>日，海湾战争期间，在沙特阿拉伯宰赫兰的爱国者导弹防御系统因浮点数舍入错误而失效，该系统的计算机精度仅有</a:t>
            </a:r>
            <a:r>
              <a:rPr lang="en-US" altLang="zh-CN" dirty="0"/>
              <a:t>24</a:t>
            </a:r>
            <a:r>
              <a:rPr lang="zh-CN" altLang="en-US" dirty="0"/>
              <a:t>位，存在</a:t>
            </a:r>
            <a:r>
              <a:rPr lang="en-US" altLang="zh-CN" dirty="0"/>
              <a:t>0.0001%</a:t>
            </a:r>
            <a:r>
              <a:rPr lang="zh-CN" altLang="en-US" dirty="0"/>
              <a:t>的计时误差，所以有效时间阙值是</a:t>
            </a:r>
            <a:r>
              <a:rPr lang="en-US" altLang="zh-CN" dirty="0"/>
              <a:t>20</a:t>
            </a:r>
            <a:r>
              <a:rPr lang="zh-CN" altLang="en-US" dirty="0"/>
              <a:t>个小时。当系统运行</a:t>
            </a:r>
            <a:r>
              <a:rPr lang="en-US" altLang="zh-CN" dirty="0"/>
              <a:t>100</a:t>
            </a:r>
            <a:r>
              <a:rPr lang="zh-CN" altLang="en-US" dirty="0"/>
              <a:t>个小时以后，已经积累了</a:t>
            </a:r>
            <a:r>
              <a:rPr lang="en-US" altLang="zh-CN" dirty="0"/>
              <a:t>0.3422</a:t>
            </a:r>
            <a:r>
              <a:rPr lang="zh-CN" altLang="en-US" dirty="0"/>
              <a:t>秒的误差。这个错误导致导弹系统不断地自我循环，而不能正确地瞄准目标。结果未能拦截一枚伊拉克飞毛腿导弹，飞毛腿导弹在军营中爆炸，造成</a:t>
            </a:r>
            <a:r>
              <a:rPr lang="en-US" altLang="zh-CN" dirty="0"/>
              <a:t>28</a:t>
            </a:r>
            <a:r>
              <a:rPr lang="zh-CN" altLang="en-US" dirty="0"/>
              <a:t>名美国陆军死亡。</a:t>
            </a:r>
          </a:p>
          <a:p>
            <a:r>
              <a:rPr lang="en-US" altLang="zh-CN" dirty="0"/>
              <a:t>1996</a:t>
            </a:r>
            <a:r>
              <a:rPr lang="zh-CN" altLang="en-US" dirty="0"/>
              <a:t>年</a:t>
            </a:r>
            <a:r>
              <a:rPr lang="en-US" altLang="zh-CN" dirty="0"/>
              <a:t>6</a:t>
            </a:r>
            <a:r>
              <a:rPr lang="zh-CN" altLang="en-US" dirty="0"/>
              <a:t>月</a:t>
            </a:r>
            <a:r>
              <a:rPr lang="en-US" altLang="zh-CN" dirty="0"/>
              <a:t>4</a:t>
            </a:r>
            <a:r>
              <a:rPr lang="zh-CN" altLang="en-US" dirty="0"/>
              <a:t>日，在亚利安五号运载火箭发射后</a:t>
            </a:r>
            <a:r>
              <a:rPr lang="en-US" altLang="zh-CN" dirty="0"/>
              <a:t>37</a:t>
            </a:r>
            <a:r>
              <a:rPr lang="zh-CN" altLang="en-US" dirty="0"/>
              <a:t>秒，偏离预定轨道而炸毁。原因是软件系统试图将</a:t>
            </a:r>
            <a:r>
              <a:rPr lang="en-US" altLang="zh-CN" dirty="0"/>
              <a:t>64</a:t>
            </a:r>
            <a:r>
              <a:rPr lang="zh-CN" altLang="en-US" dirty="0"/>
              <a:t>位浮点数转换为</a:t>
            </a:r>
            <a:r>
              <a:rPr lang="en-US" altLang="zh-CN" dirty="0"/>
              <a:t>16</a:t>
            </a:r>
            <a:r>
              <a:rPr lang="zh-CN" altLang="en-US" dirty="0"/>
              <a:t>位浮点数，造成溢出错误。</a:t>
            </a:r>
          </a:p>
        </p:txBody>
      </p:sp>
    </p:spTree>
    <p:extLst>
      <p:ext uri="{BB962C8B-B14F-4D97-AF65-F5344CB8AC3E}">
        <p14:creationId xmlns:p14="http://schemas.microsoft.com/office/powerpoint/2010/main" val="104235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计算机和二进制</a:t>
            </a:r>
            <a:endParaRPr lang="zh-CN" altLang="en-US" dirty="0"/>
          </a:p>
        </p:txBody>
      </p:sp>
      <p:sp>
        <p:nvSpPr>
          <p:cNvPr id="3" name="内容占位符 2"/>
          <p:cNvSpPr>
            <a:spLocks noGrp="1"/>
          </p:cNvSpPr>
          <p:nvPr>
            <p:ph idx="1"/>
          </p:nvPr>
        </p:nvSpPr>
        <p:spPr/>
        <p:txBody>
          <a:bodyPr/>
          <a:lstStyle/>
          <a:p>
            <a:r>
              <a:rPr lang="zh-CN" altLang="en-US" dirty="0" smtClean="0"/>
              <a:t>二进制</a:t>
            </a:r>
            <a:endParaRPr lang="en-US" altLang="zh-CN" dirty="0" smtClean="0"/>
          </a:p>
          <a:p>
            <a:pPr lvl="1"/>
            <a:r>
              <a:rPr lang="zh-CN" altLang="en-US" dirty="0" smtClean="0"/>
              <a:t>数字：</a:t>
            </a:r>
            <a:r>
              <a:rPr lang="en-US" altLang="zh-CN" dirty="0" smtClean="0"/>
              <a:t>125</a:t>
            </a:r>
          </a:p>
          <a:p>
            <a:pPr lvl="1"/>
            <a:r>
              <a:rPr lang="zh-CN" altLang="en-US" dirty="0" smtClean="0"/>
              <a:t>字符：</a:t>
            </a:r>
            <a:r>
              <a:rPr lang="en-US" altLang="zh-CN" dirty="0" smtClean="0"/>
              <a:t>’A’   “A”</a:t>
            </a:r>
          </a:p>
          <a:p>
            <a:pPr lvl="1"/>
            <a:r>
              <a:rPr lang="zh-CN" altLang="en-US" dirty="0" smtClean="0"/>
              <a:t>图片：</a:t>
            </a:r>
            <a:r>
              <a:rPr lang="en-US" altLang="zh-CN" dirty="0" smtClean="0"/>
              <a:t>bmp   jpg</a:t>
            </a:r>
          </a:p>
          <a:p>
            <a:pPr lvl="1"/>
            <a:r>
              <a:rPr lang="zh-CN" altLang="en-US" dirty="0" smtClean="0"/>
              <a:t>声音：</a:t>
            </a:r>
            <a:r>
              <a:rPr lang="en-US" altLang="zh-CN" dirty="0" smtClean="0"/>
              <a:t>MP3</a:t>
            </a:r>
          </a:p>
          <a:p>
            <a:pPr lvl="1"/>
            <a:r>
              <a:rPr lang="zh-CN" altLang="en-US" dirty="0" smtClean="0"/>
              <a:t>视频：</a:t>
            </a:r>
            <a:r>
              <a:rPr lang="en-US" altLang="zh-CN" dirty="0" smtClean="0"/>
              <a:t>MP4   RMVB</a:t>
            </a:r>
            <a:endParaRPr lang="zh-CN" altLang="en-US" dirty="0"/>
          </a:p>
        </p:txBody>
      </p:sp>
    </p:spTree>
    <p:extLst>
      <p:ext uri="{BB962C8B-B14F-4D97-AF65-F5344CB8AC3E}">
        <p14:creationId xmlns:p14="http://schemas.microsoft.com/office/powerpoint/2010/main" val="4168929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a:t>
            </a:r>
            <a:endParaRPr lang="zh-CN" altLang="en-US" dirty="0"/>
          </a:p>
        </p:txBody>
      </p:sp>
      <p:sp>
        <p:nvSpPr>
          <p:cNvPr id="3" name="内容占位符 2"/>
          <p:cNvSpPr>
            <a:spLocks noGrp="1"/>
          </p:cNvSpPr>
          <p:nvPr>
            <p:ph idx="1"/>
          </p:nvPr>
        </p:nvSpPr>
        <p:spPr>
          <a:xfrm>
            <a:off x="487333" y="1526367"/>
            <a:ext cx="7886700" cy="4351338"/>
          </a:xfrm>
        </p:spPr>
        <p:txBody>
          <a:bodyPr>
            <a:normAutofit lnSpcReduction="10000"/>
          </a:bodyPr>
          <a:lstStyle/>
          <a:p>
            <a:r>
              <a:rPr lang="zh-CN" altLang="en-US" dirty="0" smtClean="0"/>
              <a:t>算术运算</a:t>
            </a:r>
            <a:endParaRPr lang="en-US" altLang="zh-CN" dirty="0" smtClean="0"/>
          </a:p>
          <a:p>
            <a:pPr lvl="1"/>
            <a:r>
              <a:rPr lang="en-US" altLang="zh-CN" dirty="0" smtClean="0"/>
              <a:t>+ - </a:t>
            </a:r>
            <a:r>
              <a:rPr lang="zh-CN" altLang="en-US" dirty="0" smtClean="0"/>
              <a:t>* </a:t>
            </a:r>
            <a:r>
              <a:rPr lang="en-US" altLang="zh-CN" dirty="0" smtClean="0"/>
              <a:t>/ %</a:t>
            </a:r>
          </a:p>
          <a:p>
            <a:pPr lvl="1"/>
            <a:r>
              <a:rPr lang="en-US" altLang="zh-CN" dirty="0" smtClean="0"/>
              <a:t>++   --</a:t>
            </a:r>
          </a:p>
          <a:p>
            <a:pPr lvl="1"/>
            <a:r>
              <a:rPr lang="en-US" altLang="zh-CN" dirty="0"/>
              <a:t>-</a:t>
            </a:r>
            <a:endParaRPr lang="en-US" altLang="zh-CN" dirty="0" smtClean="0"/>
          </a:p>
          <a:p>
            <a:r>
              <a:rPr lang="zh-CN" altLang="en-US" dirty="0" smtClean="0"/>
              <a:t>赋值运算</a:t>
            </a:r>
            <a:endParaRPr lang="en-US" altLang="zh-CN" dirty="0" smtClean="0"/>
          </a:p>
          <a:p>
            <a:pPr lvl="1"/>
            <a:r>
              <a:rPr lang="en-US" altLang="zh-CN" dirty="0" smtClean="0"/>
              <a:t>=</a:t>
            </a:r>
          </a:p>
          <a:p>
            <a:pPr lvl="1"/>
            <a:r>
              <a:rPr lang="zh-CN" altLang="en-US" dirty="0" smtClean="0"/>
              <a:t>复合赋值运算符</a:t>
            </a:r>
            <a:endParaRPr lang="en-US" altLang="zh-CN" dirty="0" smtClean="0"/>
          </a:p>
          <a:p>
            <a:r>
              <a:rPr lang="zh-CN" altLang="en-US" dirty="0" smtClean="0"/>
              <a:t>关系运算</a:t>
            </a:r>
            <a:endParaRPr lang="en-US" altLang="zh-CN" dirty="0" smtClean="0"/>
          </a:p>
          <a:p>
            <a:pPr lvl="1"/>
            <a:r>
              <a:rPr lang="en-US" altLang="zh-CN" dirty="0" smtClean="0"/>
              <a:t>&gt;  &lt;  &lt;= &gt;=  == !=</a:t>
            </a:r>
          </a:p>
          <a:p>
            <a:r>
              <a:rPr lang="zh-CN" altLang="en-US" dirty="0" smtClean="0"/>
              <a:t>逻辑运算符</a:t>
            </a:r>
            <a:endParaRPr lang="en-US" altLang="zh-CN" dirty="0" smtClean="0"/>
          </a:p>
          <a:p>
            <a:pPr lvl="1"/>
            <a:r>
              <a:rPr lang="en-US" altLang="zh-CN" dirty="0" smtClean="0"/>
              <a:t>!  &amp;&amp;  ||</a:t>
            </a:r>
          </a:p>
          <a:p>
            <a:pPr lvl="1"/>
            <a:endParaRPr lang="en-US" altLang="zh-CN" dirty="0" smtClean="0"/>
          </a:p>
          <a:p>
            <a:pPr lvl="1"/>
            <a:endParaRPr lang="zh-CN" altLang="en-US" dirty="0"/>
          </a:p>
        </p:txBody>
      </p:sp>
    </p:spTree>
    <p:extLst>
      <p:ext uri="{BB962C8B-B14F-4D97-AF65-F5344CB8AC3E}">
        <p14:creationId xmlns:p14="http://schemas.microsoft.com/office/powerpoint/2010/main" val="2996860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逻辑运算符的注意</a:t>
            </a:r>
            <a:endParaRPr lang="zh-CN" altLang="en-US" dirty="0"/>
          </a:p>
        </p:txBody>
      </p:sp>
      <p:sp>
        <p:nvSpPr>
          <p:cNvPr id="3" name="内容占位符 2"/>
          <p:cNvSpPr>
            <a:spLocks noGrp="1"/>
          </p:cNvSpPr>
          <p:nvPr>
            <p:ph idx="1"/>
          </p:nvPr>
        </p:nvSpPr>
        <p:spPr/>
        <p:txBody>
          <a:bodyPr/>
          <a:lstStyle/>
          <a:p>
            <a:r>
              <a:rPr lang="zh-CN" altLang="en-US" dirty="0" smtClean="0"/>
              <a:t>“短路”</a:t>
            </a:r>
            <a:endParaRPr lang="en-US" altLang="zh-CN" dirty="0" smtClean="0"/>
          </a:p>
          <a:p>
            <a:endParaRPr lang="en-US" altLang="zh-CN" dirty="0" smtClean="0"/>
          </a:p>
          <a:p>
            <a:pPr lvl="1"/>
            <a:r>
              <a:rPr lang="zh-CN" altLang="en-US" dirty="0" smtClean="0"/>
              <a:t>与短路</a:t>
            </a:r>
            <a:endParaRPr lang="en-US" altLang="zh-CN" dirty="0" smtClean="0"/>
          </a:p>
          <a:p>
            <a:pPr lvl="1"/>
            <a:endParaRPr lang="en-US" altLang="zh-CN" dirty="0" smtClean="0"/>
          </a:p>
          <a:p>
            <a:pPr lvl="1"/>
            <a:r>
              <a:rPr lang="zh-CN" altLang="en-US" dirty="0" smtClean="0"/>
              <a:t>或短路</a:t>
            </a:r>
            <a:endParaRPr lang="zh-CN" altLang="en-US" dirty="0"/>
          </a:p>
        </p:txBody>
      </p:sp>
    </p:spTree>
    <p:extLst>
      <p:ext uri="{BB962C8B-B14F-4D97-AF65-F5344CB8AC3E}">
        <p14:creationId xmlns:p14="http://schemas.microsoft.com/office/powerpoint/2010/main" val="1144182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条件运算符</a:t>
            </a:r>
            <a:endParaRPr lang="zh-CN" altLang="en-US" dirty="0"/>
          </a:p>
        </p:txBody>
      </p:sp>
      <p:sp>
        <p:nvSpPr>
          <p:cNvPr id="3" name="内容占位符 2"/>
          <p:cNvSpPr>
            <a:spLocks noGrp="1"/>
          </p:cNvSpPr>
          <p:nvPr>
            <p:ph idx="1"/>
          </p:nvPr>
        </p:nvSpPr>
        <p:spPr/>
        <p:txBody>
          <a:bodyPr/>
          <a:lstStyle/>
          <a:p>
            <a:r>
              <a:rPr lang="zh-CN" altLang="en-US" dirty="0" smtClean="0"/>
              <a:t>唯一的三目运算符</a:t>
            </a:r>
            <a:endParaRPr lang="zh-CN" altLang="en-US" dirty="0"/>
          </a:p>
        </p:txBody>
      </p:sp>
    </p:spTree>
    <p:extLst>
      <p:ext uri="{BB962C8B-B14F-4D97-AF65-F5344CB8AC3E}">
        <p14:creationId xmlns:p14="http://schemas.microsoft.com/office/powerpoint/2010/main" val="200809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逗号运算符</a:t>
            </a:r>
            <a:endParaRPr lang="zh-CN" altLang="en-US" dirty="0"/>
          </a:p>
        </p:txBody>
      </p:sp>
      <p:sp>
        <p:nvSpPr>
          <p:cNvPr id="3" name="内容占位符 2"/>
          <p:cNvSpPr>
            <a:spLocks noGrp="1"/>
          </p:cNvSpPr>
          <p:nvPr>
            <p:ph idx="1"/>
          </p:nvPr>
        </p:nvSpPr>
        <p:spPr/>
        <p:txBody>
          <a:bodyPr/>
          <a:lstStyle/>
          <a:p>
            <a:r>
              <a:rPr lang="zh-CN" altLang="en-US" dirty="0"/>
              <a:t>逗号运算符的运算优先级是最低</a:t>
            </a:r>
            <a:r>
              <a:rPr lang="zh-CN" altLang="en-US" dirty="0" smtClean="0"/>
              <a:t>的</a:t>
            </a:r>
            <a:endParaRPr lang="en-US" altLang="zh-CN" dirty="0" smtClean="0"/>
          </a:p>
          <a:p>
            <a:r>
              <a:rPr lang="zh-CN" altLang="en-US" dirty="0" smtClean="0"/>
              <a:t>一般</a:t>
            </a:r>
            <a:r>
              <a:rPr lang="zh-CN" altLang="en-US" dirty="0"/>
              <a:t>形式为：</a:t>
            </a:r>
          </a:p>
          <a:p>
            <a:pPr lvl="1"/>
            <a:r>
              <a:rPr lang="zh-CN" altLang="en-US" dirty="0"/>
              <a:t>表达式</a:t>
            </a:r>
            <a:r>
              <a:rPr lang="en-US" altLang="zh-CN" dirty="0"/>
              <a:t>1</a:t>
            </a:r>
            <a:r>
              <a:rPr lang="zh-CN" altLang="en-US" dirty="0"/>
              <a:t>，表达式</a:t>
            </a:r>
            <a:r>
              <a:rPr lang="en-US" altLang="zh-CN" dirty="0"/>
              <a:t>2</a:t>
            </a:r>
            <a:r>
              <a:rPr lang="zh-CN" altLang="en-US" dirty="0"/>
              <a:t>，</a:t>
            </a:r>
            <a:r>
              <a:rPr lang="en-US" altLang="zh-CN" dirty="0"/>
              <a:t>……</a:t>
            </a:r>
            <a:r>
              <a:rPr lang="zh-CN" altLang="en-US" dirty="0"/>
              <a:t>，表达式</a:t>
            </a:r>
            <a:r>
              <a:rPr lang="en-US" altLang="zh-CN" dirty="0"/>
              <a:t>N</a:t>
            </a:r>
          </a:p>
          <a:p>
            <a:r>
              <a:rPr lang="zh-CN" altLang="en-US" dirty="0"/>
              <a:t>在计算逗号表达式的值时，按从左至右的顺序依次分别计算各个表达式的值，而整个逗号表达式的值和类型是由最右边的表达式</a:t>
            </a:r>
            <a:r>
              <a:rPr lang="zh-CN" altLang="en-US" dirty="0" smtClean="0"/>
              <a:t>决定</a:t>
            </a:r>
            <a:endParaRPr lang="zh-CN" altLang="en-US" dirty="0"/>
          </a:p>
          <a:p>
            <a:endParaRPr lang="zh-CN" altLang="en-US" dirty="0"/>
          </a:p>
        </p:txBody>
      </p:sp>
    </p:spTree>
    <p:extLst>
      <p:ext uri="{BB962C8B-B14F-4D97-AF65-F5344CB8AC3E}">
        <p14:creationId xmlns:p14="http://schemas.microsoft.com/office/powerpoint/2010/main" val="1321933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强制类型转换</a:t>
            </a:r>
            <a:endParaRPr lang="zh-CN" altLang="en-US" dirty="0"/>
          </a:p>
        </p:txBody>
      </p:sp>
      <p:sp>
        <p:nvSpPr>
          <p:cNvPr id="3" name="内容占位符 2"/>
          <p:cNvSpPr>
            <a:spLocks noGrp="1"/>
          </p:cNvSpPr>
          <p:nvPr>
            <p:ph idx="1"/>
          </p:nvPr>
        </p:nvSpPr>
        <p:spPr>
          <a:xfrm>
            <a:off x="628649" y="1825625"/>
            <a:ext cx="8299219" cy="4351338"/>
          </a:xfrm>
        </p:spPr>
        <p:txBody>
          <a:bodyPr>
            <a:normAutofit fontScale="92500" lnSpcReduction="20000"/>
          </a:bodyPr>
          <a:lstStyle/>
          <a:p>
            <a:r>
              <a:rPr lang="zh-CN" altLang="en-US" dirty="0" smtClean="0"/>
              <a:t>将</a:t>
            </a:r>
            <a:r>
              <a:rPr lang="zh-CN" altLang="en-US" dirty="0"/>
              <a:t>某一数据从一种数据类型向另一种数据类型进行转换</a:t>
            </a:r>
            <a:r>
              <a:rPr lang="zh-CN" altLang="en-US" dirty="0" smtClean="0"/>
              <a:t>。</a:t>
            </a:r>
            <a:endParaRPr lang="en-US" altLang="zh-CN" dirty="0" smtClean="0"/>
          </a:p>
          <a:p>
            <a:r>
              <a:rPr lang="zh-CN" altLang="en-US" dirty="0" smtClean="0"/>
              <a:t>其</a:t>
            </a:r>
            <a:r>
              <a:rPr lang="zh-CN" altLang="en-US" dirty="0"/>
              <a:t>使用的一般形式：</a:t>
            </a:r>
          </a:p>
          <a:p>
            <a:pPr lvl="1"/>
            <a:r>
              <a:rPr lang="zh-CN" altLang="en-US" dirty="0"/>
              <a:t>数据类型标识符 （表达式）</a:t>
            </a:r>
          </a:p>
          <a:p>
            <a:pPr lvl="1"/>
            <a:r>
              <a:rPr lang="zh-CN" altLang="en-US" dirty="0"/>
              <a:t>（数据类型标识符）表达式</a:t>
            </a:r>
          </a:p>
          <a:p>
            <a:pPr marL="0" indent="0">
              <a:buNone/>
            </a:pPr>
            <a:r>
              <a:rPr lang="en-US" altLang="zh-CN" dirty="0" err="1"/>
              <a:t>int</a:t>
            </a:r>
            <a:r>
              <a:rPr lang="en-US" altLang="zh-CN" dirty="0"/>
              <a:t> </a:t>
            </a:r>
            <a:r>
              <a:rPr lang="en-US" altLang="zh-CN" dirty="0" err="1"/>
              <a:t>i</a:t>
            </a:r>
            <a:r>
              <a:rPr lang="en-US" altLang="zh-CN" dirty="0"/>
              <a:t>=2;</a:t>
            </a:r>
          </a:p>
          <a:p>
            <a:pPr marL="0" indent="0">
              <a:buNone/>
            </a:pPr>
            <a:r>
              <a:rPr lang="en-US" altLang="zh-CN" dirty="0" smtClean="0"/>
              <a:t>float </a:t>
            </a:r>
            <a:r>
              <a:rPr lang="en-US" altLang="zh-CN" dirty="0" err="1"/>
              <a:t>a,b</a:t>
            </a:r>
            <a:r>
              <a:rPr lang="en-US" altLang="zh-CN" dirty="0"/>
              <a:t>;</a:t>
            </a:r>
          </a:p>
          <a:p>
            <a:pPr marL="0" indent="0">
              <a:buNone/>
            </a:pPr>
            <a:r>
              <a:rPr lang="en-US" altLang="zh-CN" dirty="0" smtClean="0"/>
              <a:t>a=float(</a:t>
            </a:r>
            <a:r>
              <a:rPr lang="en-US" altLang="zh-CN" dirty="0" err="1" smtClean="0"/>
              <a:t>i</a:t>
            </a:r>
            <a:r>
              <a:rPr lang="en-US" altLang="zh-CN" dirty="0"/>
              <a:t>);</a:t>
            </a:r>
            <a:r>
              <a:rPr lang="zh-CN" altLang="en-US" dirty="0"/>
              <a:t>　</a:t>
            </a:r>
            <a:endParaRPr lang="en-US" altLang="zh-CN" dirty="0" smtClean="0"/>
          </a:p>
          <a:p>
            <a:pPr marL="0" indent="0">
              <a:buNone/>
            </a:pPr>
            <a:r>
              <a:rPr lang="en-US" altLang="zh-CN" dirty="0" smtClean="0"/>
              <a:t>//</a:t>
            </a:r>
            <a:r>
              <a:rPr lang="zh-CN" altLang="en-US" dirty="0"/>
              <a:t>将变量</a:t>
            </a:r>
            <a:r>
              <a:rPr lang="en-US" altLang="zh-CN" dirty="0" err="1"/>
              <a:t>i</a:t>
            </a:r>
            <a:r>
              <a:rPr lang="zh-CN" altLang="en-US" dirty="0"/>
              <a:t>的类型强制转换为浮点型，并将其值赋给变量</a:t>
            </a:r>
            <a:r>
              <a:rPr lang="en-US" altLang="zh-CN" dirty="0"/>
              <a:t>a</a:t>
            </a:r>
          </a:p>
          <a:p>
            <a:pPr marL="0" indent="0">
              <a:buNone/>
            </a:pPr>
            <a:r>
              <a:rPr lang="en-US" altLang="zh-CN" dirty="0" smtClean="0"/>
              <a:t>b</a:t>
            </a:r>
            <a:r>
              <a:rPr lang="en-US" altLang="zh-CN" dirty="0"/>
              <a:t>=(float)</a:t>
            </a:r>
            <a:r>
              <a:rPr lang="en-US" altLang="zh-CN" dirty="0" err="1"/>
              <a:t>i</a:t>
            </a:r>
            <a:r>
              <a:rPr lang="en-US" altLang="zh-CN" dirty="0"/>
              <a:t>;</a:t>
            </a:r>
            <a:r>
              <a:rPr lang="zh-CN" altLang="en-US" dirty="0"/>
              <a:t>　</a:t>
            </a:r>
            <a:endParaRPr lang="en-US" altLang="zh-CN" dirty="0" smtClean="0"/>
          </a:p>
          <a:p>
            <a:pPr marL="0" indent="0">
              <a:buNone/>
            </a:pPr>
            <a:r>
              <a:rPr lang="en-US" altLang="zh-CN" dirty="0" smtClean="0"/>
              <a:t>//</a:t>
            </a:r>
            <a:r>
              <a:rPr lang="zh-CN" altLang="en-US" dirty="0"/>
              <a:t>将变量</a:t>
            </a:r>
            <a:r>
              <a:rPr lang="en-US" altLang="zh-CN" dirty="0" err="1"/>
              <a:t>i</a:t>
            </a:r>
            <a:r>
              <a:rPr lang="zh-CN" altLang="en-US" dirty="0"/>
              <a:t>的类型强制转换为浮点型，并将其值赋给变量</a:t>
            </a:r>
            <a:r>
              <a:rPr lang="en-US" altLang="zh-CN" dirty="0"/>
              <a:t>b</a:t>
            </a:r>
          </a:p>
          <a:p>
            <a:endParaRPr lang="zh-CN" altLang="en-US" dirty="0"/>
          </a:p>
        </p:txBody>
      </p:sp>
    </p:spTree>
    <p:extLst>
      <p:ext uri="{BB962C8B-B14F-4D97-AF65-F5344CB8AC3E}">
        <p14:creationId xmlns:p14="http://schemas.microsoft.com/office/powerpoint/2010/main" val="3559816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656" y="362886"/>
            <a:ext cx="7886700" cy="1325563"/>
          </a:xfrm>
        </p:spPr>
        <p:txBody>
          <a:bodyPr/>
          <a:lstStyle/>
          <a:p>
            <a:r>
              <a:rPr lang="en-US" altLang="zh-CN" dirty="0" smtClean="0"/>
              <a:t>C++</a:t>
            </a:r>
            <a:r>
              <a:rPr lang="zh-CN" altLang="en-US" dirty="0" smtClean="0"/>
              <a:t>运算符的优先级和结合性</a:t>
            </a:r>
            <a:endParaRPr lang="zh-CN" altLang="en-US" dirty="0"/>
          </a:p>
        </p:txBody>
      </p:sp>
      <p:grpSp>
        <p:nvGrpSpPr>
          <p:cNvPr id="6" name="Group 2"/>
          <p:cNvGrpSpPr>
            <a:grpSpLocks/>
          </p:cNvGrpSpPr>
          <p:nvPr/>
        </p:nvGrpSpPr>
        <p:grpSpPr bwMode="auto">
          <a:xfrm>
            <a:off x="116378" y="1690689"/>
            <a:ext cx="8911243" cy="4591499"/>
            <a:chOff x="-3" y="-3"/>
            <a:chExt cx="3673" cy="6150"/>
          </a:xfrm>
        </p:grpSpPr>
        <p:grpSp>
          <p:nvGrpSpPr>
            <p:cNvPr id="7" name="Group 3"/>
            <p:cNvGrpSpPr>
              <a:grpSpLocks/>
            </p:cNvGrpSpPr>
            <p:nvPr/>
          </p:nvGrpSpPr>
          <p:grpSpPr bwMode="auto">
            <a:xfrm>
              <a:off x="0" y="0"/>
              <a:ext cx="3667" cy="6144"/>
              <a:chOff x="0" y="0"/>
              <a:chExt cx="3667" cy="6144"/>
            </a:xfrm>
          </p:grpSpPr>
          <p:grpSp>
            <p:nvGrpSpPr>
              <p:cNvPr id="9" name="Group 4"/>
              <p:cNvGrpSpPr>
                <a:grpSpLocks/>
              </p:cNvGrpSpPr>
              <p:nvPr/>
            </p:nvGrpSpPr>
            <p:grpSpPr bwMode="auto">
              <a:xfrm>
                <a:off x="0" y="0"/>
                <a:ext cx="489" cy="384"/>
                <a:chOff x="0" y="0"/>
                <a:chExt cx="489" cy="384"/>
              </a:xfrm>
            </p:grpSpPr>
            <p:sp>
              <p:nvSpPr>
                <p:cNvPr id="151" name="Rectangle 5"/>
                <p:cNvSpPr>
                  <a:spLocks noChangeArrowheads="1"/>
                </p:cNvSpPr>
                <p:nvPr/>
              </p:nvSpPr>
              <p:spPr bwMode="auto">
                <a:xfrm>
                  <a:off x="43" y="0"/>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优先级</a:t>
                  </a:r>
                </a:p>
                <a:p>
                  <a:pPr algn="ctr" eaLnBrk="0" hangingPunct="0"/>
                  <a:endParaRPr kumimoji="1" lang="en-US" altLang="zh-CN" b="1">
                    <a:latin typeface="Times New Roman" panose="02020603050405020304" pitchFamily="18" charset="0"/>
                  </a:endParaRPr>
                </a:p>
              </p:txBody>
            </p:sp>
            <p:sp>
              <p:nvSpPr>
                <p:cNvPr id="152" name="Rectangle 6"/>
                <p:cNvSpPr>
                  <a:spLocks noChangeArrowheads="1"/>
                </p:cNvSpPr>
                <p:nvPr/>
              </p:nvSpPr>
              <p:spPr bwMode="auto">
                <a:xfrm>
                  <a:off x="0" y="0"/>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Group 7"/>
              <p:cNvGrpSpPr>
                <a:grpSpLocks/>
              </p:cNvGrpSpPr>
              <p:nvPr/>
            </p:nvGrpSpPr>
            <p:grpSpPr bwMode="auto">
              <a:xfrm>
                <a:off x="489" y="0"/>
                <a:ext cx="2606" cy="384"/>
                <a:chOff x="489" y="0"/>
                <a:chExt cx="2606" cy="384"/>
              </a:xfrm>
            </p:grpSpPr>
            <p:sp>
              <p:nvSpPr>
                <p:cNvPr id="149" name="Rectangle 8"/>
                <p:cNvSpPr>
                  <a:spLocks noChangeArrowheads="1"/>
                </p:cNvSpPr>
                <p:nvPr/>
              </p:nvSpPr>
              <p:spPr bwMode="auto">
                <a:xfrm>
                  <a:off x="532" y="0"/>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运算符</a:t>
                  </a:r>
                </a:p>
                <a:p>
                  <a:pPr algn="ctr" eaLnBrk="0" hangingPunct="0"/>
                  <a:endParaRPr kumimoji="1" lang="en-US" altLang="zh-CN" b="1">
                    <a:latin typeface="Times New Roman" panose="02020603050405020304" pitchFamily="18" charset="0"/>
                  </a:endParaRPr>
                </a:p>
              </p:txBody>
            </p:sp>
            <p:sp>
              <p:nvSpPr>
                <p:cNvPr id="150" name="Rectangle 9"/>
                <p:cNvSpPr>
                  <a:spLocks noChangeArrowheads="1"/>
                </p:cNvSpPr>
                <p:nvPr/>
              </p:nvSpPr>
              <p:spPr bwMode="auto">
                <a:xfrm>
                  <a:off x="489" y="0"/>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10"/>
              <p:cNvGrpSpPr>
                <a:grpSpLocks/>
              </p:cNvGrpSpPr>
              <p:nvPr/>
            </p:nvGrpSpPr>
            <p:grpSpPr bwMode="auto">
              <a:xfrm>
                <a:off x="3095" y="0"/>
                <a:ext cx="572" cy="384"/>
                <a:chOff x="3095" y="0"/>
                <a:chExt cx="572" cy="384"/>
              </a:xfrm>
            </p:grpSpPr>
            <p:sp>
              <p:nvSpPr>
                <p:cNvPr id="147" name="Rectangle 11"/>
                <p:cNvSpPr>
                  <a:spLocks noChangeArrowheads="1"/>
                </p:cNvSpPr>
                <p:nvPr/>
              </p:nvSpPr>
              <p:spPr bwMode="auto">
                <a:xfrm>
                  <a:off x="3138" y="0"/>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结合性</a:t>
                  </a:r>
                </a:p>
                <a:p>
                  <a:pPr algn="ctr" eaLnBrk="0" hangingPunct="0"/>
                  <a:endParaRPr kumimoji="1" lang="en-US" altLang="zh-CN" b="1">
                    <a:latin typeface="Times New Roman" panose="02020603050405020304" pitchFamily="18" charset="0"/>
                  </a:endParaRPr>
                </a:p>
              </p:txBody>
            </p:sp>
            <p:sp>
              <p:nvSpPr>
                <p:cNvPr id="148" name="Rectangle 12"/>
                <p:cNvSpPr>
                  <a:spLocks noChangeArrowheads="1"/>
                </p:cNvSpPr>
                <p:nvPr/>
              </p:nvSpPr>
              <p:spPr bwMode="auto">
                <a:xfrm>
                  <a:off x="3095" y="0"/>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13"/>
              <p:cNvGrpSpPr>
                <a:grpSpLocks/>
              </p:cNvGrpSpPr>
              <p:nvPr/>
            </p:nvGrpSpPr>
            <p:grpSpPr bwMode="auto">
              <a:xfrm>
                <a:off x="0" y="384"/>
                <a:ext cx="489" cy="384"/>
                <a:chOff x="0" y="384"/>
                <a:chExt cx="489" cy="384"/>
              </a:xfrm>
            </p:grpSpPr>
            <p:sp>
              <p:nvSpPr>
                <p:cNvPr id="145" name="Rectangle 14"/>
                <p:cNvSpPr>
                  <a:spLocks noChangeArrowheads="1"/>
                </p:cNvSpPr>
                <p:nvPr/>
              </p:nvSpPr>
              <p:spPr bwMode="auto">
                <a:xfrm>
                  <a:off x="43" y="384"/>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1</a:t>
                  </a:r>
                </a:p>
                <a:p>
                  <a:pPr algn="ctr" eaLnBrk="0" hangingPunct="0"/>
                  <a:endParaRPr kumimoji="1" lang="en-US" altLang="zh-CN" b="1">
                    <a:latin typeface="Times New Roman" panose="02020603050405020304" pitchFamily="18" charset="0"/>
                  </a:endParaRPr>
                </a:p>
              </p:txBody>
            </p:sp>
            <p:sp>
              <p:nvSpPr>
                <p:cNvPr id="146" name="Rectangle 15"/>
                <p:cNvSpPr>
                  <a:spLocks noChangeArrowheads="1"/>
                </p:cNvSpPr>
                <p:nvPr/>
              </p:nvSpPr>
              <p:spPr bwMode="auto">
                <a:xfrm>
                  <a:off x="0" y="384"/>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16"/>
              <p:cNvGrpSpPr>
                <a:grpSpLocks/>
              </p:cNvGrpSpPr>
              <p:nvPr/>
            </p:nvGrpSpPr>
            <p:grpSpPr bwMode="auto">
              <a:xfrm>
                <a:off x="489" y="384"/>
                <a:ext cx="2606" cy="384"/>
                <a:chOff x="489" y="384"/>
                <a:chExt cx="2606" cy="384"/>
              </a:xfrm>
            </p:grpSpPr>
            <p:sp>
              <p:nvSpPr>
                <p:cNvPr id="143" name="Rectangle 17"/>
                <p:cNvSpPr>
                  <a:spLocks noChangeArrowheads="1"/>
                </p:cNvSpPr>
                <p:nvPr/>
              </p:nvSpPr>
              <p:spPr bwMode="auto">
                <a:xfrm>
                  <a:off x="532" y="384"/>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zh-CN" altLang="en-US" b="1">
                      <a:latin typeface="Times New Roman" panose="02020603050405020304" pitchFamily="18" charset="0"/>
                    </a:rPr>
                    <a:t>（）  ：： </a:t>
                  </a:r>
                  <a:r>
                    <a:rPr kumimoji="1" lang="en-US" altLang="zh-CN" b="1">
                      <a:latin typeface="Times New Roman" panose="02020603050405020304" pitchFamily="18" charset="0"/>
                    </a:rPr>
                    <a:t>[]  -&gt;  .  .*   -&gt;*</a:t>
                  </a:r>
                </a:p>
                <a:p>
                  <a:pPr algn="just" eaLnBrk="0" hangingPunct="0"/>
                  <a:endParaRPr kumimoji="1" lang="en-US" altLang="zh-CN" b="1">
                    <a:latin typeface="Times New Roman" panose="02020603050405020304" pitchFamily="18" charset="0"/>
                  </a:endParaRPr>
                </a:p>
              </p:txBody>
            </p:sp>
            <p:sp>
              <p:nvSpPr>
                <p:cNvPr id="144" name="Rectangle 18"/>
                <p:cNvSpPr>
                  <a:spLocks noChangeArrowheads="1"/>
                </p:cNvSpPr>
                <p:nvPr/>
              </p:nvSpPr>
              <p:spPr bwMode="auto">
                <a:xfrm>
                  <a:off x="489" y="384"/>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19"/>
              <p:cNvGrpSpPr>
                <a:grpSpLocks/>
              </p:cNvGrpSpPr>
              <p:nvPr/>
            </p:nvGrpSpPr>
            <p:grpSpPr bwMode="auto">
              <a:xfrm>
                <a:off x="3095" y="384"/>
                <a:ext cx="572" cy="384"/>
                <a:chOff x="3095" y="384"/>
                <a:chExt cx="572" cy="384"/>
              </a:xfrm>
            </p:grpSpPr>
            <p:sp>
              <p:nvSpPr>
                <p:cNvPr id="141" name="Rectangle 20"/>
                <p:cNvSpPr>
                  <a:spLocks noChangeArrowheads="1"/>
                </p:cNvSpPr>
                <p:nvPr/>
              </p:nvSpPr>
              <p:spPr bwMode="auto">
                <a:xfrm>
                  <a:off x="3138" y="384"/>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142" name="Rectangle 21"/>
                <p:cNvSpPr>
                  <a:spLocks noChangeArrowheads="1"/>
                </p:cNvSpPr>
                <p:nvPr/>
              </p:nvSpPr>
              <p:spPr bwMode="auto">
                <a:xfrm>
                  <a:off x="3095" y="384"/>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22"/>
              <p:cNvGrpSpPr>
                <a:grpSpLocks/>
              </p:cNvGrpSpPr>
              <p:nvPr/>
            </p:nvGrpSpPr>
            <p:grpSpPr bwMode="auto">
              <a:xfrm>
                <a:off x="0" y="768"/>
                <a:ext cx="489" cy="384"/>
                <a:chOff x="0" y="768"/>
                <a:chExt cx="489" cy="384"/>
              </a:xfrm>
            </p:grpSpPr>
            <p:sp>
              <p:nvSpPr>
                <p:cNvPr id="139" name="Rectangle 23"/>
                <p:cNvSpPr>
                  <a:spLocks noChangeArrowheads="1"/>
                </p:cNvSpPr>
                <p:nvPr/>
              </p:nvSpPr>
              <p:spPr bwMode="auto">
                <a:xfrm>
                  <a:off x="43" y="768"/>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2</a:t>
                  </a:r>
                </a:p>
                <a:p>
                  <a:pPr algn="ctr" eaLnBrk="0" hangingPunct="0"/>
                  <a:endParaRPr kumimoji="1" lang="en-US" altLang="zh-CN" b="1">
                    <a:latin typeface="Times New Roman" panose="02020603050405020304" pitchFamily="18" charset="0"/>
                  </a:endParaRPr>
                </a:p>
              </p:txBody>
            </p:sp>
            <p:sp>
              <p:nvSpPr>
                <p:cNvPr id="140" name="Rectangle 24"/>
                <p:cNvSpPr>
                  <a:spLocks noChangeArrowheads="1"/>
                </p:cNvSpPr>
                <p:nvPr/>
              </p:nvSpPr>
              <p:spPr bwMode="auto">
                <a:xfrm>
                  <a:off x="0" y="768"/>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25"/>
              <p:cNvGrpSpPr>
                <a:grpSpLocks/>
              </p:cNvGrpSpPr>
              <p:nvPr/>
            </p:nvGrpSpPr>
            <p:grpSpPr bwMode="auto">
              <a:xfrm>
                <a:off x="489" y="768"/>
                <a:ext cx="2606" cy="384"/>
                <a:chOff x="489" y="768"/>
                <a:chExt cx="2606" cy="384"/>
              </a:xfrm>
            </p:grpSpPr>
            <p:sp>
              <p:nvSpPr>
                <p:cNvPr id="137" name="Rectangle 26"/>
                <p:cNvSpPr>
                  <a:spLocks noChangeArrowheads="1"/>
                </p:cNvSpPr>
                <p:nvPr/>
              </p:nvSpPr>
              <p:spPr bwMode="auto">
                <a:xfrm>
                  <a:off x="532" y="768"/>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  ~  ++  --  +  -  *  &amp;  (</a:t>
                  </a:r>
                  <a:r>
                    <a:rPr kumimoji="1" lang="zh-CN" altLang="en-US" b="1">
                      <a:latin typeface="Times New Roman" panose="02020603050405020304" pitchFamily="18" charset="0"/>
                    </a:rPr>
                    <a:t>类型</a:t>
                  </a:r>
                  <a:r>
                    <a:rPr kumimoji="1" lang="en-US" altLang="zh-CN" b="1">
                      <a:latin typeface="Times New Roman" panose="02020603050405020304" pitchFamily="18" charset="0"/>
                    </a:rPr>
                    <a:t>)  sizeof  new[]  delete[]</a:t>
                  </a:r>
                </a:p>
                <a:p>
                  <a:pPr algn="just" eaLnBrk="0" hangingPunct="0"/>
                  <a:endParaRPr kumimoji="1" lang="en-US" altLang="zh-CN" b="1">
                    <a:latin typeface="Times New Roman" panose="02020603050405020304" pitchFamily="18" charset="0"/>
                  </a:endParaRPr>
                </a:p>
              </p:txBody>
            </p:sp>
            <p:sp>
              <p:nvSpPr>
                <p:cNvPr id="138" name="Rectangle 27"/>
                <p:cNvSpPr>
                  <a:spLocks noChangeArrowheads="1"/>
                </p:cNvSpPr>
                <p:nvPr/>
              </p:nvSpPr>
              <p:spPr bwMode="auto">
                <a:xfrm>
                  <a:off x="489" y="768"/>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28"/>
              <p:cNvGrpSpPr>
                <a:grpSpLocks/>
              </p:cNvGrpSpPr>
              <p:nvPr/>
            </p:nvGrpSpPr>
            <p:grpSpPr bwMode="auto">
              <a:xfrm>
                <a:off x="3095" y="768"/>
                <a:ext cx="572" cy="384"/>
                <a:chOff x="3095" y="768"/>
                <a:chExt cx="572" cy="384"/>
              </a:xfrm>
            </p:grpSpPr>
            <p:sp>
              <p:nvSpPr>
                <p:cNvPr id="135" name="Rectangle 29"/>
                <p:cNvSpPr>
                  <a:spLocks noChangeArrowheads="1"/>
                </p:cNvSpPr>
                <p:nvPr/>
              </p:nvSpPr>
              <p:spPr bwMode="auto">
                <a:xfrm>
                  <a:off x="3138" y="768"/>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dirty="0">
                      <a:solidFill>
                        <a:srgbClr val="FF0000"/>
                      </a:solidFill>
                      <a:latin typeface="Times New Roman" panose="02020603050405020304" pitchFamily="18" charset="0"/>
                    </a:rPr>
                    <a:t>自右至左</a:t>
                  </a:r>
                </a:p>
                <a:p>
                  <a:pPr algn="ctr" eaLnBrk="0" hangingPunct="0"/>
                  <a:endParaRPr kumimoji="1" lang="en-US" altLang="zh-CN" b="1" dirty="0">
                    <a:latin typeface="Times New Roman" panose="02020603050405020304" pitchFamily="18" charset="0"/>
                  </a:endParaRPr>
                </a:p>
              </p:txBody>
            </p:sp>
            <p:sp>
              <p:nvSpPr>
                <p:cNvPr id="136" name="Rectangle 30"/>
                <p:cNvSpPr>
                  <a:spLocks noChangeArrowheads="1"/>
                </p:cNvSpPr>
                <p:nvPr/>
              </p:nvSpPr>
              <p:spPr bwMode="auto">
                <a:xfrm>
                  <a:off x="3095" y="768"/>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31"/>
              <p:cNvGrpSpPr>
                <a:grpSpLocks/>
              </p:cNvGrpSpPr>
              <p:nvPr/>
            </p:nvGrpSpPr>
            <p:grpSpPr bwMode="auto">
              <a:xfrm>
                <a:off x="0" y="1152"/>
                <a:ext cx="489" cy="384"/>
                <a:chOff x="0" y="1152"/>
                <a:chExt cx="489" cy="384"/>
              </a:xfrm>
            </p:grpSpPr>
            <p:sp>
              <p:nvSpPr>
                <p:cNvPr id="133" name="Rectangle 32"/>
                <p:cNvSpPr>
                  <a:spLocks noChangeArrowheads="1"/>
                </p:cNvSpPr>
                <p:nvPr/>
              </p:nvSpPr>
              <p:spPr bwMode="auto">
                <a:xfrm>
                  <a:off x="43" y="1152"/>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3</a:t>
                  </a:r>
                </a:p>
                <a:p>
                  <a:pPr algn="ctr" eaLnBrk="0" hangingPunct="0"/>
                  <a:endParaRPr kumimoji="1" lang="en-US" altLang="zh-CN" b="1">
                    <a:latin typeface="Times New Roman" panose="02020603050405020304" pitchFamily="18" charset="0"/>
                  </a:endParaRPr>
                </a:p>
              </p:txBody>
            </p:sp>
            <p:sp>
              <p:nvSpPr>
                <p:cNvPr id="134" name="Rectangle 33"/>
                <p:cNvSpPr>
                  <a:spLocks noChangeArrowheads="1"/>
                </p:cNvSpPr>
                <p:nvPr/>
              </p:nvSpPr>
              <p:spPr bwMode="auto">
                <a:xfrm>
                  <a:off x="0" y="1152"/>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34"/>
              <p:cNvGrpSpPr>
                <a:grpSpLocks/>
              </p:cNvGrpSpPr>
              <p:nvPr/>
            </p:nvGrpSpPr>
            <p:grpSpPr bwMode="auto">
              <a:xfrm>
                <a:off x="489" y="1152"/>
                <a:ext cx="2606" cy="384"/>
                <a:chOff x="489" y="1152"/>
                <a:chExt cx="2606" cy="384"/>
              </a:xfrm>
            </p:grpSpPr>
            <p:sp>
              <p:nvSpPr>
                <p:cNvPr id="131" name="Rectangle 35"/>
                <p:cNvSpPr>
                  <a:spLocks noChangeArrowheads="1"/>
                </p:cNvSpPr>
                <p:nvPr/>
              </p:nvSpPr>
              <p:spPr bwMode="auto">
                <a:xfrm>
                  <a:off x="532" y="1152"/>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  /  %</a:t>
                  </a:r>
                </a:p>
                <a:p>
                  <a:pPr algn="just" eaLnBrk="0" hangingPunct="0"/>
                  <a:endParaRPr kumimoji="1" lang="en-US" altLang="zh-CN" b="1">
                    <a:latin typeface="Times New Roman" panose="02020603050405020304" pitchFamily="18" charset="0"/>
                  </a:endParaRPr>
                </a:p>
              </p:txBody>
            </p:sp>
            <p:sp>
              <p:nvSpPr>
                <p:cNvPr id="132" name="Rectangle 36"/>
                <p:cNvSpPr>
                  <a:spLocks noChangeArrowheads="1"/>
                </p:cNvSpPr>
                <p:nvPr/>
              </p:nvSpPr>
              <p:spPr bwMode="auto">
                <a:xfrm>
                  <a:off x="489" y="1152"/>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37"/>
              <p:cNvGrpSpPr>
                <a:grpSpLocks/>
              </p:cNvGrpSpPr>
              <p:nvPr/>
            </p:nvGrpSpPr>
            <p:grpSpPr bwMode="auto">
              <a:xfrm>
                <a:off x="3095" y="1152"/>
                <a:ext cx="572" cy="384"/>
                <a:chOff x="3095" y="1152"/>
                <a:chExt cx="572" cy="384"/>
              </a:xfrm>
            </p:grpSpPr>
            <p:sp>
              <p:nvSpPr>
                <p:cNvPr id="129" name="Rectangle 38"/>
                <p:cNvSpPr>
                  <a:spLocks noChangeArrowheads="1"/>
                </p:cNvSpPr>
                <p:nvPr/>
              </p:nvSpPr>
              <p:spPr bwMode="auto">
                <a:xfrm>
                  <a:off x="3138" y="1152"/>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130" name="Rectangle 39"/>
                <p:cNvSpPr>
                  <a:spLocks noChangeArrowheads="1"/>
                </p:cNvSpPr>
                <p:nvPr/>
              </p:nvSpPr>
              <p:spPr bwMode="auto">
                <a:xfrm>
                  <a:off x="3095" y="1152"/>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40"/>
              <p:cNvGrpSpPr>
                <a:grpSpLocks/>
              </p:cNvGrpSpPr>
              <p:nvPr/>
            </p:nvGrpSpPr>
            <p:grpSpPr bwMode="auto">
              <a:xfrm>
                <a:off x="0" y="1536"/>
                <a:ext cx="489" cy="384"/>
                <a:chOff x="0" y="1536"/>
                <a:chExt cx="489" cy="384"/>
              </a:xfrm>
            </p:grpSpPr>
            <p:sp>
              <p:nvSpPr>
                <p:cNvPr id="127" name="Rectangle 41"/>
                <p:cNvSpPr>
                  <a:spLocks noChangeArrowheads="1"/>
                </p:cNvSpPr>
                <p:nvPr/>
              </p:nvSpPr>
              <p:spPr bwMode="auto">
                <a:xfrm>
                  <a:off x="43" y="1536"/>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4</a:t>
                  </a:r>
                </a:p>
                <a:p>
                  <a:pPr algn="ctr" eaLnBrk="0" hangingPunct="0"/>
                  <a:endParaRPr kumimoji="1" lang="en-US" altLang="zh-CN" b="1">
                    <a:latin typeface="Times New Roman" panose="02020603050405020304" pitchFamily="18" charset="0"/>
                  </a:endParaRPr>
                </a:p>
              </p:txBody>
            </p:sp>
            <p:sp>
              <p:nvSpPr>
                <p:cNvPr id="128" name="Rectangle 42"/>
                <p:cNvSpPr>
                  <a:spLocks noChangeArrowheads="1"/>
                </p:cNvSpPr>
                <p:nvPr/>
              </p:nvSpPr>
              <p:spPr bwMode="auto">
                <a:xfrm>
                  <a:off x="0" y="1536"/>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43"/>
              <p:cNvGrpSpPr>
                <a:grpSpLocks/>
              </p:cNvGrpSpPr>
              <p:nvPr/>
            </p:nvGrpSpPr>
            <p:grpSpPr bwMode="auto">
              <a:xfrm>
                <a:off x="489" y="1536"/>
                <a:ext cx="2606" cy="384"/>
                <a:chOff x="489" y="1536"/>
                <a:chExt cx="2606" cy="384"/>
              </a:xfrm>
            </p:grpSpPr>
            <p:sp>
              <p:nvSpPr>
                <p:cNvPr id="125" name="Rectangle 44"/>
                <p:cNvSpPr>
                  <a:spLocks noChangeArrowheads="1"/>
                </p:cNvSpPr>
                <p:nvPr/>
              </p:nvSpPr>
              <p:spPr bwMode="auto">
                <a:xfrm>
                  <a:off x="532" y="1536"/>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  -</a:t>
                  </a:r>
                </a:p>
                <a:p>
                  <a:pPr algn="just" eaLnBrk="0" hangingPunct="0"/>
                  <a:endParaRPr kumimoji="1" lang="en-US" altLang="zh-CN" b="1">
                    <a:latin typeface="Times New Roman" panose="02020603050405020304" pitchFamily="18" charset="0"/>
                  </a:endParaRPr>
                </a:p>
              </p:txBody>
            </p:sp>
            <p:sp>
              <p:nvSpPr>
                <p:cNvPr id="126" name="Rectangle 45"/>
                <p:cNvSpPr>
                  <a:spLocks noChangeArrowheads="1"/>
                </p:cNvSpPr>
                <p:nvPr/>
              </p:nvSpPr>
              <p:spPr bwMode="auto">
                <a:xfrm>
                  <a:off x="489" y="1536"/>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46"/>
              <p:cNvGrpSpPr>
                <a:grpSpLocks/>
              </p:cNvGrpSpPr>
              <p:nvPr/>
            </p:nvGrpSpPr>
            <p:grpSpPr bwMode="auto">
              <a:xfrm>
                <a:off x="3095" y="1536"/>
                <a:ext cx="572" cy="384"/>
                <a:chOff x="3095" y="1536"/>
                <a:chExt cx="572" cy="384"/>
              </a:xfrm>
            </p:grpSpPr>
            <p:sp>
              <p:nvSpPr>
                <p:cNvPr id="123" name="Rectangle 47"/>
                <p:cNvSpPr>
                  <a:spLocks noChangeArrowheads="1"/>
                </p:cNvSpPr>
                <p:nvPr/>
              </p:nvSpPr>
              <p:spPr bwMode="auto">
                <a:xfrm>
                  <a:off x="3138" y="1536"/>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124" name="Rectangle 48"/>
                <p:cNvSpPr>
                  <a:spLocks noChangeArrowheads="1"/>
                </p:cNvSpPr>
                <p:nvPr/>
              </p:nvSpPr>
              <p:spPr bwMode="auto">
                <a:xfrm>
                  <a:off x="3095" y="1536"/>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49"/>
              <p:cNvGrpSpPr>
                <a:grpSpLocks/>
              </p:cNvGrpSpPr>
              <p:nvPr/>
            </p:nvGrpSpPr>
            <p:grpSpPr bwMode="auto">
              <a:xfrm>
                <a:off x="0" y="1920"/>
                <a:ext cx="489" cy="384"/>
                <a:chOff x="0" y="1920"/>
                <a:chExt cx="489" cy="384"/>
              </a:xfrm>
            </p:grpSpPr>
            <p:sp>
              <p:nvSpPr>
                <p:cNvPr id="121" name="Rectangle 50"/>
                <p:cNvSpPr>
                  <a:spLocks noChangeArrowheads="1"/>
                </p:cNvSpPr>
                <p:nvPr/>
              </p:nvSpPr>
              <p:spPr bwMode="auto">
                <a:xfrm>
                  <a:off x="43" y="1920"/>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5</a:t>
                  </a:r>
                </a:p>
                <a:p>
                  <a:pPr algn="ctr" eaLnBrk="0" hangingPunct="0"/>
                  <a:endParaRPr kumimoji="1" lang="en-US" altLang="zh-CN" b="1">
                    <a:latin typeface="Times New Roman" panose="02020603050405020304" pitchFamily="18" charset="0"/>
                  </a:endParaRPr>
                </a:p>
              </p:txBody>
            </p:sp>
            <p:sp>
              <p:nvSpPr>
                <p:cNvPr id="122" name="Rectangle 51"/>
                <p:cNvSpPr>
                  <a:spLocks noChangeArrowheads="1"/>
                </p:cNvSpPr>
                <p:nvPr/>
              </p:nvSpPr>
              <p:spPr bwMode="auto">
                <a:xfrm>
                  <a:off x="0" y="1920"/>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52"/>
              <p:cNvGrpSpPr>
                <a:grpSpLocks/>
              </p:cNvGrpSpPr>
              <p:nvPr/>
            </p:nvGrpSpPr>
            <p:grpSpPr bwMode="auto">
              <a:xfrm>
                <a:off x="489" y="1920"/>
                <a:ext cx="2606" cy="384"/>
                <a:chOff x="489" y="1920"/>
                <a:chExt cx="2606" cy="384"/>
              </a:xfrm>
            </p:grpSpPr>
            <p:sp>
              <p:nvSpPr>
                <p:cNvPr id="119" name="Rectangle 53"/>
                <p:cNvSpPr>
                  <a:spLocks noChangeArrowheads="1"/>
                </p:cNvSpPr>
                <p:nvPr/>
              </p:nvSpPr>
              <p:spPr bwMode="auto">
                <a:xfrm>
                  <a:off x="532" y="1920"/>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&lt;&lt;  &gt;&gt;</a:t>
                  </a:r>
                </a:p>
                <a:p>
                  <a:pPr algn="just" eaLnBrk="0" hangingPunct="0"/>
                  <a:endParaRPr kumimoji="1" lang="en-US" altLang="zh-CN" b="1">
                    <a:latin typeface="Times New Roman" panose="02020603050405020304" pitchFamily="18" charset="0"/>
                  </a:endParaRPr>
                </a:p>
              </p:txBody>
            </p:sp>
            <p:sp>
              <p:nvSpPr>
                <p:cNvPr id="120" name="Rectangle 54"/>
                <p:cNvSpPr>
                  <a:spLocks noChangeArrowheads="1"/>
                </p:cNvSpPr>
                <p:nvPr/>
              </p:nvSpPr>
              <p:spPr bwMode="auto">
                <a:xfrm>
                  <a:off x="489" y="1920"/>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55"/>
              <p:cNvGrpSpPr>
                <a:grpSpLocks/>
              </p:cNvGrpSpPr>
              <p:nvPr/>
            </p:nvGrpSpPr>
            <p:grpSpPr bwMode="auto">
              <a:xfrm>
                <a:off x="3095" y="1920"/>
                <a:ext cx="572" cy="384"/>
                <a:chOff x="3095" y="1920"/>
                <a:chExt cx="572" cy="384"/>
              </a:xfrm>
            </p:grpSpPr>
            <p:sp>
              <p:nvSpPr>
                <p:cNvPr id="117" name="Rectangle 56"/>
                <p:cNvSpPr>
                  <a:spLocks noChangeArrowheads="1"/>
                </p:cNvSpPr>
                <p:nvPr/>
              </p:nvSpPr>
              <p:spPr bwMode="auto">
                <a:xfrm>
                  <a:off x="3138" y="1920"/>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118" name="Rectangle 57"/>
                <p:cNvSpPr>
                  <a:spLocks noChangeArrowheads="1"/>
                </p:cNvSpPr>
                <p:nvPr/>
              </p:nvSpPr>
              <p:spPr bwMode="auto">
                <a:xfrm>
                  <a:off x="3095" y="1920"/>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58"/>
              <p:cNvGrpSpPr>
                <a:grpSpLocks/>
              </p:cNvGrpSpPr>
              <p:nvPr/>
            </p:nvGrpSpPr>
            <p:grpSpPr bwMode="auto">
              <a:xfrm>
                <a:off x="0" y="2304"/>
                <a:ext cx="489" cy="384"/>
                <a:chOff x="0" y="2304"/>
                <a:chExt cx="489" cy="384"/>
              </a:xfrm>
            </p:grpSpPr>
            <p:sp>
              <p:nvSpPr>
                <p:cNvPr id="115" name="Rectangle 59"/>
                <p:cNvSpPr>
                  <a:spLocks noChangeArrowheads="1"/>
                </p:cNvSpPr>
                <p:nvPr/>
              </p:nvSpPr>
              <p:spPr bwMode="auto">
                <a:xfrm>
                  <a:off x="43" y="2304"/>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6</a:t>
                  </a:r>
                </a:p>
                <a:p>
                  <a:pPr algn="ctr" eaLnBrk="0" hangingPunct="0"/>
                  <a:endParaRPr kumimoji="1" lang="en-US" altLang="zh-CN" b="1">
                    <a:latin typeface="Times New Roman" panose="02020603050405020304" pitchFamily="18" charset="0"/>
                  </a:endParaRPr>
                </a:p>
              </p:txBody>
            </p:sp>
            <p:sp>
              <p:nvSpPr>
                <p:cNvPr id="116" name="Rectangle 60"/>
                <p:cNvSpPr>
                  <a:spLocks noChangeArrowheads="1"/>
                </p:cNvSpPr>
                <p:nvPr/>
              </p:nvSpPr>
              <p:spPr bwMode="auto">
                <a:xfrm>
                  <a:off x="0" y="2304"/>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61"/>
              <p:cNvGrpSpPr>
                <a:grpSpLocks/>
              </p:cNvGrpSpPr>
              <p:nvPr/>
            </p:nvGrpSpPr>
            <p:grpSpPr bwMode="auto">
              <a:xfrm>
                <a:off x="489" y="2304"/>
                <a:ext cx="2606" cy="384"/>
                <a:chOff x="489" y="2304"/>
                <a:chExt cx="2606" cy="384"/>
              </a:xfrm>
            </p:grpSpPr>
            <p:sp>
              <p:nvSpPr>
                <p:cNvPr id="113" name="Rectangle 62"/>
                <p:cNvSpPr>
                  <a:spLocks noChangeArrowheads="1"/>
                </p:cNvSpPr>
                <p:nvPr/>
              </p:nvSpPr>
              <p:spPr bwMode="auto">
                <a:xfrm>
                  <a:off x="532" y="2304"/>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&lt;  &lt;=  &gt;  &gt;=</a:t>
                  </a:r>
                </a:p>
                <a:p>
                  <a:pPr algn="just" eaLnBrk="0" hangingPunct="0"/>
                  <a:endParaRPr kumimoji="1" lang="en-US" altLang="zh-CN" b="1">
                    <a:latin typeface="Times New Roman" panose="02020603050405020304" pitchFamily="18" charset="0"/>
                  </a:endParaRPr>
                </a:p>
              </p:txBody>
            </p:sp>
            <p:sp>
              <p:nvSpPr>
                <p:cNvPr id="114" name="Rectangle 63"/>
                <p:cNvSpPr>
                  <a:spLocks noChangeArrowheads="1"/>
                </p:cNvSpPr>
                <p:nvPr/>
              </p:nvSpPr>
              <p:spPr bwMode="auto">
                <a:xfrm>
                  <a:off x="489" y="2304"/>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64"/>
              <p:cNvGrpSpPr>
                <a:grpSpLocks/>
              </p:cNvGrpSpPr>
              <p:nvPr/>
            </p:nvGrpSpPr>
            <p:grpSpPr bwMode="auto">
              <a:xfrm>
                <a:off x="3095" y="2304"/>
                <a:ext cx="572" cy="384"/>
                <a:chOff x="3095" y="2304"/>
                <a:chExt cx="572" cy="384"/>
              </a:xfrm>
            </p:grpSpPr>
            <p:sp>
              <p:nvSpPr>
                <p:cNvPr id="111" name="Rectangle 65"/>
                <p:cNvSpPr>
                  <a:spLocks noChangeArrowheads="1"/>
                </p:cNvSpPr>
                <p:nvPr/>
              </p:nvSpPr>
              <p:spPr bwMode="auto">
                <a:xfrm>
                  <a:off x="3138" y="2304"/>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112" name="Rectangle 66"/>
                <p:cNvSpPr>
                  <a:spLocks noChangeArrowheads="1"/>
                </p:cNvSpPr>
                <p:nvPr/>
              </p:nvSpPr>
              <p:spPr bwMode="auto">
                <a:xfrm>
                  <a:off x="3095" y="2304"/>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67"/>
              <p:cNvGrpSpPr>
                <a:grpSpLocks/>
              </p:cNvGrpSpPr>
              <p:nvPr/>
            </p:nvGrpSpPr>
            <p:grpSpPr bwMode="auto">
              <a:xfrm>
                <a:off x="0" y="2688"/>
                <a:ext cx="489" cy="384"/>
                <a:chOff x="0" y="2688"/>
                <a:chExt cx="489" cy="384"/>
              </a:xfrm>
            </p:grpSpPr>
            <p:sp>
              <p:nvSpPr>
                <p:cNvPr id="109" name="Rectangle 68"/>
                <p:cNvSpPr>
                  <a:spLocks noChangeArrowheads="1"/>
                </p:cNvSpPr>
                <p:nvPr/>
              </p:nvSpPr>
              <p:spPr bwMode="auto">
                <a:xfrm>
                  <a:off x="43" y="2688"/>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7</a:t>
                  </a:r>
                </a:p>
                <a:p>
                  <a:pPr algn="ctr" eaLnBrk="0" hangingPunct="0"/>
                  <a:endParaRPr kumimoji="1" lang="en-US" altLang="zh-CN" b="1">
                    <a:latin typeface="Times New Roman" panose="02020603050405020304" pitchFamily="18" charset="0"/>
                  </a:endParaRPr>
                </a:p>
              </p:txBody>
            </p:sp>
            <p:sp>
              <p:nvSpPr>
                <p:cNvPr id="110" name="Rectangle 69"/>
                <p:cNvSpPr>
                  <a:spLocks noChangeArrowheads="1"/>
                </p:cNvSpPr>
                <p:nvPr/>
              </p:nvSpPr>
              <p:spPr bwMode="auto">
                <a:xfrm>
                  <a:off x="0" y="2688"/>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70"/>
              <p:cNvGrpSpPr>
                <a:grpSpLocks/>
              </p:cNvGrpSpPr>
              <p:nvPr/>
            </p:nvGrpSpPr>
            <p:grpSpPr bwMode="auto">
              <a:xfrm>
                <a:off x="489" y="2688"/>
                <a:ext cx="2606" cy="384"/>
                <a:chOff x="489" y="2688"/>
                <a:chExt cx="2606" cy="384"/>
              </a:xfrm>
            </p:grpSpPr>
            <p:sp>
              <p:nvSpPr>
                <p:cNvPr id="107" name="Rectangle 71"/>
                <p:cNvSpPr>
                  <a:spLocks noChangeArrowheads="1"/>
                </p:cNvSpPr>
                <p:nvPr/>
              </p:nvSpPr>
              <p:spPr bwMode="auto">
                <a:xfrm>
                  <a:off x="532" y="2688"/>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  !=</a:t>
                  </a:r>
                </a:p>
                <a:p>
                  <a:pPr algn="just" eaLnBrk="0" hangingPunct="0"/>
                  <a:endParaRPr kumimoji="1" lang="en-US" altLang="zh-CN" b="1">
                    <a:latin typeface="Times New Roman" panose="02020603050405020304" pitchFamily="18" charset="0"/>
                  </a:endParaRPr>
                </a:p>
              </p:txBody>
            </p:sp>
            <p:sp>
              <p:nvSpPr>
                <p:cNvPr id="108" name="Rectangle 72"/>
                <p:cNvSpPr>
                  <a:spLocks noChangeArrowheads="1"/>
                </p:cNvSpPr>
                <p:nvPr/>
              </p:nvSpPr>
              <p:spPr bwMode="auto">
                <a:xfrm>
                  <a:off x="489" y="2688"/>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73"/>
              <p:cNvGrpSpPr>
                <a:grpSpLocks/>
              </p:cNvGrpSpPr>
              <p:nvPr/>
            </p:nvGrpSpPr>
            <p:grpSpPr bwMode="auto">
              <a:xfrm>
                <a:off x="3095" y="2688"/>
                <a:ext cx="572" cy="384"/>
                <a:chOff x="3095" y="2688"/>
                <a:chExt cx="572" cy="384"/>
              </a:xfrm>
            </p:grpSpPr>
            <p:sp>
              <p:nvSpPr>
                <p:cNvPr id="105" name="Rectangle 74"/>
                <p:cNvSpPr>
                  <a:spLocks noChangeArrowheads="1"/>
                </p:cNvSpPr>
                <p:nvPr/>
              </p:nvSpPr>
              <p:spPr bwMode="auto">
                <a:xfrm>
                  <a:off x="3138" y="2688"/>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dirty="0">
                      <a:latin typeface="Times New Roman" panose="02020603050405020304" pitchFamily="18" charset="0"/>
                    </a:rPr>
                    <a:t>自左至右</a:t>
                  </a:r>
                </a:p>
                <a:p>
                  <a:pPr algn="ctr" eaLnBrk="0" hangingPunct="0"/>
                  <a:endParaRPr kumimoji="1" lang="en-US" altLang="zh-CN" b="1" dirty="0">
                    <a:latin typeface="Times New Roman" panose="02020603050405020304" pitchFamily="18" charset="0"/>
                  </a:endParaRPr>
                </a:p>
              </p:txBody>
            </p:sp>
            <p:sp>
              <p:nvSpPr>
                <p:cNvPr id="106" name="Rectangle 75"/>
                <p:cNvSpPr>
                  <a:spLocks noChangeArrowheads="1"/>
                </p:cNvSpPr>
                <p:nvPr/>
              </p:nvSpPr>
              <p:spPr bwMode="auto">
                <a:xfrm>
                  <a:off x="3095" y="2688"/>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76"/>
              <p:cNvGrpSpPr>
                <a:grpSpLocks/>
              </p:cNvGrpSpPr>
              <p:nvPr/>
            </p:nvGrpSpPr>
            <p:grpSpPr bwMode="auto">
              <a:xfrm>
                <a:off x="0" y="3072"/>
                <a:ext cx="489" cy="384"/>
                <a:chOff x="0" y="3072"/>
                <a:chExt cx="489" cy="384"/>
              </a:xfrm>
            </p:grpSpPr>
            <p:sp>
              <p:nvSpPr>
                <p:cNvPr id="103" name="Rectangle 77"/>
                <p:cNvSpPr>
                  <a:spLocks noChangeArrowheads="1"/>
                </p:cNvSpPr>
                <p:nvPr/>
              </p:nvSpPr>
              <p:spPr bwMode="auto">
                <a:xfrm>
                  <a:off x="43" y="3072"/>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8</a:t>
                  </a:r>
                </a:p>
                <a:p>
                  <a:pPr algn="ctr" eaLnBrk="0" hangingPunct="0"/>
                  <a:endParaRPr kumimoji="1" lang="en-US" altLang="zh-CN" b="1">
                    <a:latin typeface="Times New Roman" panose="02020603050405020304" pitchFamily="18" charset="0"/>
                  </a:endParaRPr>
                </a:p>
              </p:txBody>
            </p:sp>
            <p:sp>
              <p:nvSpPr>
                <p:cNvPr id="104" name="Rectangle 78"/>
                <p:cNvSpPr>
                  <a:spLocks noChangeArrowheads="1"/>
                </p:cNvSpPr>
                <p:nvPr/>
              </p:nvSpPr>
              <p:spPr bwMode="auto">
                <a:xfrm>
                  <a:off x="0" y="3072"/>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79"/>
              <p:cNvGrpSpPr>
                <a:grpSpLocks/>
              </p:cNvGrpSpPr>
              <p:nvPr/>
            </p:nvGrpSpPr>
            <p:grpSpPr bwMode="auto">
              <a:xfrm>
                <a:off x="489" y="3072"/>
                <a:ext cx="2606" cy="384"/>
                <a:chOff x="489" y="3072"/>
                <a:chExt cx="2606" cy="384"/>
              </a:xfrm>
            </p:grpSpPr>
            <p:sp>
              <p:nvSpPr>
                <p:cNvPr id="101" name="Rectangle 80"/>
                <p:cNvSpPr>
                  <a:spLocks noChangeArrowheads="1"/>
                </p:cNvSpPr>
                <p:nvPr/>
              </p:nvSpPr>
              <p:spPr bwMode="auto">
                <a:xfrm>
                  <a:off x="532" y="3072"/>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&amp;</a:t>
                  </a:r>
                </a:p>
                <a:p>
                  <a:pPr algn="just" eaLnBrk="0" hangingPunct="0"/>
                  <a:endParaRPr kumimoji="1" lang="en-US" altLang="zh-CN" b="1">
                    <a:latin typeface="Times New Roman" panose="02020603050405020304" pitchFamily="18" charset="0"/>
                  </a:endParaRPr>
                </a:p>
              </p:txBody>
            </p:sp>
            <p:sp>
              <p:nvSpPr>
                <p:cNvPr id="102" name="Rectangle 81"/>
                <p:cNvSpPr>
                  <a:spLocks noChangeArrowheads="1"/>
                </p:cNvSpPr>
                <p:nvPr/>
              </p:nvSpPr>
              <p:spPr bwMode="auto">
                <a:xfrm>
                  <a:off x="489" y="3072"/>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82"/>
              <p:cNvGrpSpPr>
                <a:grpSpLocks/>
              </p:cNvGrpSpPr>
              <p:nvPr/>
            </p:nvGrpSpPr>
            <p:grpSpPr bwMode="auto">
              <a:xfrm>
                <a:off x="3095" y="3072"/>
                <a:ext cx="572" cy="384"/>
                <a:chOff x="3095" y="3072"/>
                <a:chExt cx="572" cy="384"/>
              </a:xfrm>
            </p:grpSpPr>
            <p:sp>
              <p:nvSpPr>
                <p:cNvPr id="99" name="Rectangle 83"/>
                <p:cNvSpPr>
                  <a:spLocks noChangeArrowheads="1"/>
                </p:cNvSpPr>
                <p:nvPr/>
              </p:nvSpPr>
              <p:spPr bwMode="auto">
                <a:xfrm>
                  <a:off x="3138" y="3072"/>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100" name="Rectangle 84"/>
                <p:cNvSpPr>
                  <a:spLocks noChangeArrowheads="1"/>
                </p:cNvSpPr>
                <p:nvPr/>
              </p:nvSpPr>
              <p:spPr bwMode="auto">
                <a:xfrm>
                  <a:off x="3095" y="3072"/>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85"/>
              <p:cNvGrpSpPr>
                <a:grpSpLocks/>
              </p:cNvGrpSpPr>
              <p:nvPr/>
            </p:nvGrpSpPr>
            <p:grpSpPr bwMode="auto">
              <a:xfrm>
                <a:off x="0" y="3456"/>
                <a:ext cx="489" cy="384"/>
                <a:chOff x="0" y="3456"/>
                <a:chExt cx="489" cy="384"/>
              </a:xfrm>
            </p:grpSpPr>
            <p:sp>
              <p:nvSpPr>
                <p:cNvPr id="97" name="Rectangle 86"/>
                <p:cNvSpPr>
                  <a:spLocks noChangeArrowheads="1"/>
                </p:cNvSpPr>
                <p:nvPr/>
              </p:nvSpPr>
              <p:spPr bwMode="auto">
                <a:xfrm>
                  <a:off x="43" y="3456"/>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9</a:t>
                  </a:r>
                </a:p>
                <a:p>
                  <a:pPr algn="ctr" eaLnBrk="0" hangingPunct="0"/>
                  <a:endParaRPr kumimoji="1" lang="en-US" altLang="zh-CN" b="1">
                    <a:latin typeface="Times New Roman" panose="02020603050405020304" pitchFamily="18" charset="0"/>
                  </a:endParaRPr>
                </a:p>
              </p:txBody>
            </p:sp>
            <p:sp>
              <p:nvSpPr>
                <p:cNvPr id="98" name="Rectangle 87"/>
                <p:cNvSpPr>
                  <a:spLocks noChangeArrowheads="1"/>
                </p:cNvSpPr>
                <p:nvPr/>
              </p:nvSpPr>
              <p:spPr bwMode="auto">
                <a:xfrm>
                  <a:off x="0" y="3456"/>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88"/>
              <p:cNvGrpSpPr>
                <a:grpSpLocks/>
              </p:cNvGrpSpPr>
              <p:nvPr/>
            </p:nvGrpSpPr>
            <p:grpSpPr bwMode="auto">
              <a:xfrm>
                <a:off x="489" y="3456"/>
                <a:ext cx="2606" cy="384"/>
                <a:chOff x="489" y="3456"/>
                <a:chExt cx="2606" cy="384"/>
              </a:xfrm>
            </p:grpSpPr>
            <p:sp>
              <p:nvSpPr>
                <p:cNvPr id="95" name="Rectangle 89"/>
                <p:cNvSpPr>
                  <a:spLocks noChangeArrowheads="1"/>
                </p:cNvSpPr>
                <p:nvPr/>
              </p:nvSpPr>
              <p:spPr bwMode="auto">
                <a:xfrm>
                  <a:off x="532" y="3456"/>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a:t>
                  </a:r>
                </a:p>
                <a:p>
                  <a:pPr algn="just" eaLnBrk="0" hangingPunct="0"/>
                  <a:endParaRPr kumimoji="1" lang="en-US" altLang="zh-CN" b="1">
                    <a:latin typeface="Times New Roman" panose="02020603050405020304" pitchFamily="18" charset="0"/>
                  </a:endParaRPr>
                </a:p>
              </p:txBody>
            </p:sp>
            <p:sp>
              <p:nvSpPr>
                <p:cNvPr id="96" name="Rectangle 90"/>
                <p:cNvSpPr>
                  <a:spLocks noChangeArrowheads="1"/>
                </p:cNvSpPr>
                <p:nvPr/>
              </p:nvSpPr>
              <p:spPr bwMode="auto">
                <a:xfrm>
                  <a:off x="489" y="3456"/>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91"/>
              <p:cNvGrpSpPr>
                <a:grpSpLocks/>
              </p:cNvGrpSpPr>
              <p:nvPr/>
            </p:nvGrpSpPr>
            <p:grpSpPr bwMode="auto">
              <a:xfrm>
                <a:off x="3095" y="3456"/>
                <a:ext cx="572" cy="384"/>
                <a:chOff x="3095" y="3456"/>
                <a:chExt cx="572" cy="384"/>
              </a:xfrm>
            </p:grpSpPr>
            <p:sp>
              <p:nvSpPr>
                <p:cNvPr id="93" name="Rectangle 92"/>
                <p:cNvSpPr>
                  <a:spLocks noChangeArrowheads="1"/>
                </p:cNvSpPr>
                <p:nvPr/>
              </p:nvSpPr>
              <p:spPr bwMode="auto">
                <a:xfrm>
                  <a:off x="3138" y="3456"/>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94" name="Rectangle 93"/>
                <p:cNvSpPr>
                  <a:spLocks noChangeArrowheads="1"/>
                </p:cNvSpPr>
                <p:nvPr/>
              </p:nvSpPr>
              <p:spPr bwMode="auto">
                <a:xfrm>
                  <a:off x="3095" y="3456"/>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94"/>
              <p:cNvGrpSpPr>
                <a:grpSpLocks/>
              </p:cNvGrpSpPr>
              <p:nvPr/>
            </p:nvGrpSpPr>
            <p:grpSpPr bwMode="auto">
              <a:xfrm>
                <a:off x="0" y="3840"/>
                <a:ext cx="489" cy="384"/>
                <a:chOff x="0" y="3840"/>
                <a:chExt cx="489" cy="384"/>
              </a:xfrm>
            </p:grpSpPr>
            <p:sp>
              <p:nvSpPr>
                <p:cNvPr id="91" name="Rectangle 95"/>
                <p:cNvSpPr>
                  <a:spLocks noChangeArrowheads="1"/>
                </p:cNvSpPr>
                <p:nvPr/>
              </p:nvSpPr>
              <p:spPr bwMode="auto">
                <a:xfrm>
                  <a:off x="43" y="3840"/>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10</a:t>
                  </a:r>
                </a:p>
                <a:p>
                  <a:pPr algn="ctr" eaLnBrk="0" hangingPunct="0"/>
                  <a:endParaRPr kumimoji="1" lang="en-US" altLang="zh-CN" b="1">
                    <a:latin typeface="Times New Roman" panose="02020603050405020304" pitchFamily="18" charset="0"/>
                  </a:endParaRPr>
                </a:p>
              </p:txBody>
            </p:sp>
            <p:sp>
              <p:nvSpPr>
                <p:cNvPr id="92" name="Rectangle 96"/>
                <p:cNvSpPr>
                  <a:spLocks noChangeArrowheads="1"/>
                </p:cNvSpPr>
                <p:nvPr/>
              </p:nvSpPr>
              <p:spPr bwMode="auto">
                <a:xfrm>
                  <a:off x="0" y="3840"/>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97"/>
              <p:cNvGrpSpPr>
                <a:grpSpLocks/>
              </p:cNvGrpSpPr>
              <p:nvPr/>
            </p:nvGrpSpPr>
            <p:grpSpPr bwMode="auto">
              <a:xfrm>
                <a:off x="489" y="3840"/>
                <a:ext cx="2606" cy="384"/>
                <a:chOff x="489" y="3840"/>
                <a:chExt cx="2606" cy="384"/>
              </a:xfrm>
            </p:grpSpPr>
            <p:sp>
              <p:nvSpPr>
                <p:cNvPr id="89" name="Rectangle 98"/>
                <p:cNvSpPr>
                  <a:spLocks noChangeArrowheads="1"/>
                </p:cNvSpPr>
                <p:nvPr/>
              </p:nvSpPr>
              <p:spPr bwMode="auto">
                <a:xfrm>
                  <a:off x="532" y="3840"/>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a:t>
                  </a:r>
                </a:p>
                <a:p>
                  <a:pPr algn="just" eaLnBrk="0" hangingPunct="0"/>
                  <a:endParaRPr kumimoji="1" lang="en-US" altLang="zh-CN" b="1">
                    <a:latin typeface="Times New Roman" panose="02020603050405020304" pitchFamily="18" charset="0"/>
                  </a:endParaRPr>
                </a:p>
              </p:txBody>
            </p:sp>
            <p:sp>
              <p:nvSpPr>
                <p:cNvPr id="90" name="Rectangle 99"/>
                <p:cNvSpPr>
                  <a:spLocks noChangeArrowheads="1"/>
                </p:cNvSpPr>
                <p:nvPr/>
              </p:nvSpPr>
              <p:spPr bwMode="auto">
                <a:xfrm>
                  <a:off x="489" y="3840"/>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100"/>
              <p:cNvGrpSpPr>
                <a:grpSpLocks/>
              </p:cNvGrpSpPr>
              <p:nvPr/>
            </p:nvGrpSpPr>
            <p:grpSpPr bwMode="auto">
              <a:xfrm>
                <a:off x="3095" y="3840"/>
                <a:ext cx="572" cy="384"/>
                <a:chOff x="3095" y="3840"/>
                <a:chExt cx="572" cy="384"/>
              </a:xfrm>
            </p:grpSpPr>
            <p:sp>
              <p:nvSpPr>
                <p:cNvPr id="87" name="Rectangle 101"/>
                <p:cNvSpPr>
                  <a:spLocks noChangeArrowheads="1"/>
                </p:cNvSpPr>
                <p:nvPr/>
              </p:nvSpPr>
              <p:spPr bwMode="auto">
                <a:xfrm>
                  <a:off x="3138" y="3840"/>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88" name="Rectangle 102"/>
                <p:cNvSpPr>
                  <a:spLocks noChangeArrowheads="1"/>
                </p:cNvSpPr>
                <p:nvPr/>
              </p:nvSpPr>
              <p:spPr bwMode="auto">
                <a:xfrm>
                  <a:off x="3095" y="3840"/>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 name="Group 103"/>
              <p:cNvGrpSpPr>
                <a:grpSpLocks/>
              </p:cNvGrpSpPr>
              <p:nvPr/>
            </p:nvGrpSpPr>
            <p:grpSpPr bwMode="auto">
              <a:xfrm>
                <a:off x="0" y="4224"/>
                <a:ext cx="489" cy="384"/>
                <a:chOff x="0" y="4224"/>
                <a:chExt cx="489" cy="384"/>
              </a:xfrm>
            </p:grpSpPr>
            <p:sp>
              <p:nvSpPr>
                <p:cNvPr id="85" name="Rectangle 104"/>
                <p:cNvSpPr>
                  <a:spLocks noChangeArrowheads="1"/>
                </p:cNvSpPr>
                <p:nvPr/>
              </p:nvSpPr>
              <p:spPr bwMode="auto">
                <a:xfrm>
                  <a:off x="43" y="4224"/>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11</a:t>
                  </a:r>
                </a:p>
                <a:p>
                  <a:pPr algn="ctr" eaLnBrk="0" hangingPunct="0"/>
                  <a:endParaRPr kumimoji="1" lang="en-US" altLang="zh-CN" b="1">
                    <a:latin typeface="Times New Roman" panose="02020603050405020304" pitchFamily="18" charset="0"/>
                  </a:endParaRPr>
                </a:p>
              </p:txBody>
            </p:sp>
            <p:sp>
              <p:nvSpPr>
                <p:cNvPr id="86" name="Rectangle 105"/>
                <p:cNvSpPr>
                  <a:spLocks noChangeArrowheads="1"/>
                </p:cNvSpPr>
                <p:nvPr/>
              </p:nvSpPr>
              <p:spPr bwMode="auto">
                <a:xfrm>
                  <a:off x="0" y="4224"/>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106"/>
              <p:cNvGrpSpPr>
                <a:grpSpLocks/>
              </p:cNvGrpSpPr>
              <p:nvPr/>
            </p:nvGrpSpPr>
            <p:grpSpPr bwMode="auto">
              <a:xfrm>
                <a:off x="489" y="4224"/>
                <a:ext cx="2606" cy="384"/>
                <a:chOff x="489" y="4224"/>
                <a:chExt cx="2606" cy="384"/>
              </a:xfrm>
            </p:grpSpPr>
            <p:sp>
              <p:nvSpPr>
                <p:cNvPr id="83" name="Rectangle 107"/>
                <p:cNvSpPr>
                  <a:spLocks noChangeArrowheads="1"/>
                </p:cNvSpPr>
                <p:nvPr/>
              </p:nvSpPr>
              <p:spPr bwMode="auto">
                <a:xfrm>
                  <a:off x="532" y="4224"/>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&amp;&amp;</a:t>
                  </a:r>
                </a:p>
                <a:p>
                  <a:pPr algn="just" eaLnBrk="0" hangingPunct="0"/>
                  <a:endParaRPr kumimoji="1" lang="en-US" altLang="zh-CN" b="1">
                    <a:latin typeface="Times New Roman" panose="02020603050405020304" pitchFamily="18" charset="0"/>
                  </a:endParaRPr>
                </a:p>
              </p:txBody>
            </p:sp>
            <p:sp>
              <p:nvSpPr>
                <p:cNvPr id="84" name="Rectangle 108"/>
                <p:cNvSpPr>
                  <a:spLocks noChangeArrowheads="1"/>
                </p:cNvSpPr>
                <p:nvPr/>
              </p:nvSpPr>
              <p:spPr bwMode="auto">
                <a:xfrm>
                  <a:off x="489" y="4224"/>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 name="Group 109"/>
              <p:cNvGrpSpPr>
                <a:grpSpLocks/>
              </p:cNvGrpSpPr>
              <p:nvPr/>
            </p:nvGrpSpPr>
            <p:grpSpPr bwMode="auto">
              <a:xfrm>
                <a:off x="3095" y="4224"/>
                <a:ext cx="572" cy="384"/>
                <a:chOff x="3095" y="4224"/>
                <a:chExt cx="572" cy="384"/>
              </a:xfrm>
            </p:grpSpPr>
            <p:sp>
              <p:nvSpPr>
                <p:cNvPr id="81" name="Rectangle 110"/>
                <p:cNvSpPr>
                  <a:spLocks noChangeArrowheads="1"/>
                </p:cNvSpPr>
                <p:nvPr/>
              </p:nvSpPr>
              <p:spPr bwMode="auto">
                <a:xfrm>
                  <a:off x="3138" y="4224"/>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82" name="Rectangle 111"/>
                <p:cNvSpPr>
                  <a:spLocks noChangeArrowheads="1"/>
                </p:cNvSpPr>
                <p:nvPr/>
              </p:nvSpPr>
              <p:spPr bwMode="auto">
                <a:xfrm>
                  <a:off x="3095" y="4224"/>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 name="Group 112"/>
              <p:cNvGrpSpPr>
                <a:grpSpLocks/>
              </p:cNvGrpSpPr>
              <p:nvPr/>
            </p:nvGrpSpPr>
            <p:grpSpPr bwMode="auto">
              <a:xfrm>
                <a:off x="0" y="4608"/>
                <a:ext cx="489" cy="384"/>
                <a:chOff x="0" y="4608"/>
                <a:chExt cx="489" cy="384"/>
              </a:xfrm>
            </p:grpSpPr>
            <p:sp>
              <p:nvSpPr>
                <p:cNvPr id="79" name="Rectangle 113"/>
                <p:cNvSpPr>
                  <a:spLocks noChangeArrowheads="1"/>
                </p:cNvSpPr>
                <p:nvPr/>
              </p:nvSpPr>
              <p:spPr bwMode="auto">
                <a:xfrm>
                  <a:off x="43" y="4608"/>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12</a:t>
                  </a:r>
                </a:p>
                <a:p>
                  <a:pPr algn="ctr" eaLnBrk="0" hangingPunct="0"/>
                  <a:endParaRPr kumimoji="1" lang="en-US" altLang="zh-CN" b="1">
                    <a:latin typeface="Times New Roman" panose="02020603050405020304" pitchFamily="18" charset="0"/>
                  </a:endParaRPr>
                </a:p>
              </p:txBody>
            </p:sp>
            <p:sp>
              <p:nvSpPr>
                <p:cNvPr id="80" name="Rectangle 114"/>
                <p:cNvSpPr>
                  <a:spLocks noChangeArrowheads="1"/>
                </p:cNvSpPr>
                <p:nvPr/>
              </p:nvSpPr>
              <p:spPr bwMode="auto">
                <a:xfrm>
                  <a:off x="0" y="4608"/>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 name="Group 115"/>
              <p:cNvGrpSpPr>
                <a:grpSpLocks/>
              </p:cNvGrpSpPr>
              <p:nvPr/>
            </p:nvGrpSpPr>
            <p:grpSpPr bwMode="auto">
              <a:xfrm>
                <a:off x="489" y="4608"/>
                <a:ext cx="2606" cy="384"/>
                <a:chOff x="489" y="4608"/>
                <a:chExt cx="2606" cy="384"/>
              </a:xfrm>
            </p:grpSpPr>
            <p:sp>
              <p:nvSpPr>
                <p:cNvPr id="77" name="Rectangle 116"/>
                <p:cNvSpPr>
                  <a:spLocks noChangeArrowheads="1"/>
                </p:cNvSpPr>
                <p:nvPr/>
              </p:nvSpPr>
              <p:spPr bwMode="auto">
                <a:xfrm>
                  <a:off x="532" y="4608"/>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a:t>
                  </a:r>
                </a:p>
                <a:p>
                  <a:pPr algn="just" eaLnBrk="0" hangingPunct="0"/>
                  <a:endParaRPr kumimoji="1" lang="en-US" altLang="zh-CN" b="1">
                    <a:latin typeface="Times New Roman" panose="02020603050405020304" pitchFamily="18" charset="0"/>
                  </a:endParaRPr>
                </a:p>
              </p:txBody>
            </p:sp>
            <p:sp>
              <p:nvSpPr>
                <p:cNvPr id="78" name="Rectangle 117"/>
                <p:cNvSpPr>
                  <a:spLocks noChangeArrowheads="1"/>
                </p:cNvSpPr>
                <p:nvPr/>
              </p:nvSpPr>
              <p:spPr bwMode="auto">
                <a:xfrm>
                  <a:off x="489" y="4608"/>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 name="Group 118"/>
              <p:cNvGrpSpPr>
                <a:grpSpLocks/>
              </p:cNvGrpSpPr>
              <p:nvPr/>
            </p:nvGrpSpPr>
            <p:grpSpPr bwMode="auto">
              <a:xfrm>
                <a:off x="3095" y="4608"/>
                <a:ext cx="572" cy="384"/>
                <a:chOff x="3095" y="4608"/>
                <a:chExt cx="572" cy="384"/>
              </a:xfrm>
            </p:grpSpPr>
            <p:sp>
              <p:nvSpPr>
                <p:cNvPr id="75" name="Rectangle 119"/>
                <p:cNvSpPr>
                  <a:spLocks noChangeArrowheads="1"/>
                </p:cNvSpPr>
                <p:nvPr/>
              </p:nvSpPr>
              <p:spPr bwMode="auto">
                <a:xfrm>
                  <a:off x="3138" y="4608"/>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76" name="Rectangle 120"/>
                <p:cNvSpPr>
                  <a:spLocks noChangeArrowheads="1"/>
                </p:cNvSpPr>
                <p:nvPr/>
              </p:nvSpPr>
              <p:spPr bwMode="auto">
                <a:xfrm>
                  <a:off x="3095" y="4608"/>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121"/>
              <p:cNvGrpSpPr>
                <a:grpSpLocks/>
              </p:cNvGrpSpPr>
              <p:nvPr/>
            </p:nvGrpSpPr>
            <p:grpSpPr bwMode="auto">
              <a:xfrm>
                <a:off x="0" y="4992"/>
                <a:ext cx="489" cy="384"/>
                <a:chOff x="0" y="4992"/>
                <a:chExt cx="489" cy="384"/>
              </a:xfrm>
            </p:grpSpPr>
            <p:sp>
              <p:nvSpPr>
                <p:cNvPr id="73" name="Rectangle 122"/>
                <p:cNvSpPr>
                  <a:spLocks noChangeArrowheads="1"/>
                </p:cNvSpPr>
                <p:nvPr/>
              </p:nvSpPr>
              <p:spPr bwMode="auto">
                <a:xfrm>
                  <a:off x="43" y="4992"/>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13</a:t>
                  </a:r>
                </a:p>
                <a:p>
                  <a:pPr algn="ctr" eaLnBrk="0" hangingPunct="0"/>
                  <a:endParaRPr kumimoji="1" lang="en-US" altLang="zh-CN" b="1">
                    <a:latin typeface="Times New Roman" panose="02020603050405020304" pitchFamily="18" charset="0"/>
                  </a:endParaRPr>
                </a:p>
              </p:txBody>
            </p:sp>
            <p:sp>
              <p:nvSpPr>
                <p:cNvPr id="74" name="Rectangle 123"/>
                <p:cNvSpPr>
                  <a:spLocks noChangeArrowheads="1"/>
                </p:cNvSpPr>
                <p:nvPr/>
              </p:nvSpPr>
              <p:spPr bwMode="auto">
                <a:xfrm>
                  <a:off x="0" y="4992"/>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 name="Group 124"/>
              <p:cNvGrpSpPr>
                <a:grpSpLocks/>
              </p:cNvGrpSpPr>
              <p:nvPr/>
            </p:nvGrpSpPr>
            <p:grpSpPr bwMode="auto">
              <a:xfrm>
                <a:off x="489" y="4992"/>
                <a:ext cx="2606" cy="384"/>
                <a:chOff x="489" y="4992"/>
                <a:chExt cx="2606" cy="384"/>
              </a:xfrm>
            </p:grpSpPr>
            <p:sp>
              <p:nvSpPr>
                <p:cNvPr id="71" name="Rectangle 125"/>
                <p:cNvSpPr>
                  <a:spLocks noChangeArrowheads="1"/>
                </p:cNvSpPr>
                <p:nvPr/>
              </p:nvSpPr>
              <p:spPr bwMode="auto">
                <a:xfrm>
                  <a:off x="532" y="4992"/>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a:t>
                  </a:r>
                </a:p>
                <a:p>
                  <a:pPr algn="just" eaLnBrk="0" hangingPunct="0"/>
                  <a:endParaRPr kumimoji="1" lang="en-US" altLang="zh-CN" b="1">
                    <a:latin typeface="Times New Roman" panose="02020603050405020304" pitchFamily="18" charset="0"/>
                  </a:endParaRPr>
                </a:p>
              </p:txBody>
            </p:sp>
            <p:sp>
              <p:nvSpPr>
                <p:cNvPr id="72" name="Rectangle 126"/>
                <p:cNvSpPr>
                  <a:spLocks noChangeArrowheads="1"/>
                </p:cNvSpPr>
                <p:nvPr/>
              </p:nvSpPr>
              <p:spPr bwMode="auto">
                <a:xfrm>
                  <a:off x="489" y="4992"/>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127"/>
              <p:cNvGrpSpPr>
                <a:grpSpLocks/>
              </p:cNvGrpSpPr>
              <p:nvPr/>
            </p:nvGrpSpPr>
            <p:grpSpPr bwMode="auto">
              <a:xfrm>
                <a:off x="3095" y="4992"/>
                <a:ext cx="572" cy="384"/>
                <a:chOff x="3095" y="4992"/>
                <a:chExt cx="572" cy="384"/>
              </a:xfrm>
            </p:grpSpPr>
            <p:sp>
              <p:nvSpPr>
                <p:cNvPr id="69" name="Rectangle 128"/>
                <p:cNvSpPr>
                  <a:spLocks noChangeArrowheads="1"/>
                </p:cNvSpPr>
                <p:nvPr/>
              </p:nvSpPr>
              <p:spPr bwMode="auto">
                <a:xfrm>
                  <a:off x="3138" y="4992"/>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dirty="0">
                      <a:solidFill>
                        <a:srgbClr val="FF0000"/>
                      </a:solidFill>
                      <a:latin typeface="Times New Roman" panose="02020603050405020304" pitchFamily="18" charset="0"/>
                    </a:rPr>
                    <a:t>自右至左</a:t>
                  </a:r>
                </a:p>
                <a:p>
                  <a:pPr algn="ctr" eaLnBrk="0" hangingPunct="0"/>
                  <a:endParaRPr kumimoji="1" lang="en-US" altLang="zh-CN" b="1" dirty="0">
                    <a:latin typeface="Times New Roman" panose="02020603050405020304" pitchFamily="18" charset="0"/>
                  </a:endParaRPr>
                </a:p>
              </p:txBody>
            </p:sp>
            <p:sp>
              <p:nvSpPr>
                <p:cNvPr id="70" name="Rectangle 129"/>
                <p:cNvSpPr>
                  <a:spLocks noChangeArrowheads="1"/>
                </p:cNvSpPr>
                <p:nvPr/>
              </p:nvSpPr>
              <p:spPr bwMode="auto">
                <a:xfrm>
                  <a:off x="3095" y="4992"/>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130"/>
              <p:cNvGrpSpPr>
                <a:grpSpLocks/>
              </p:cNvGrpSpPr>
              <p:nvPr/>
            </p:nvGrpSpPr>
            <p:grpSpPr bwMode="auto">
              <a:xfrm>
                <a:off x="0" y="5376"/>
                <a:ext cx="489" cy="384"/>
                <a:chOff x="0" y="5376"/>
                <a:chExt cx="489" cy="384"/>
              </a:xfrm>
            </p:grpSpPr>
            <p:sp>
              <p:nvSpPr>
                <p:cNvPr id="67" name="Rectangle 131"/>
                <p:cNvSpPr>
                  <a:spLocks noChangeArrowheads="1"/>
                </p:cNvSpPr>
                <p:nvPr/>
              </p:nvSpPr>
              <p:spPr bwMode="auto">
                <a:xfrm>
                  <a:off x="43" y="5376"/>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14</a:t>
                  </a:r>
                </a:p>
                <a:p>
                  <a:pPr algn="ctr" eaLnBrk="0" hangingPunct="0"/>
                  <a:endParaRPr kumimoji="1" lang="en-US" altLang="zh-CN" b="1">
                    <a:latin typeface="Times New Roman" panose="02020603050405020304" pitchFamily="18" charset="0"/>
                  </a:endParaRPr>
                </a:p>
              </p:txBody>
            </p:sp>
            <p:sp>
              <p:nvSpPr>
                <p:cNvPr id="68" name="Rectangle 132"/>
                <p:cNvSpPr>
                  <a:spLocks noChangeArrowheads="1"/>
                </p:cNvSpPr>
                <p:nvPr/>
              </p:nvSpPr>
              <p:spPr bwMode="auto">
                <a:xfrm>
                  <a:off x="0" y="5376"/>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133"/>
              <p:cNvGrpSpPr>
                <a:grpSpLocks/>
              </p:cNvGrpSpPr>
              <p:nvPr/>
            </p:nvGrpSpPr>
            <p:grpSpPr bwMode="auto">
              <a:xfrm>
                <a:off x="489" y="5376"/>
                <a:ext cx="2606" cy="384"/>
                <a:chOff x="489" y="5376"/>
                <a:chExt cx="2606" cy="384"/>
              </a:xfrm>
            </p:grpSpPr>
            <p:sp>
              <p:nvSpPr>
                <p:cNvPr id="65" name="Rectangle 134"/>
                <p:cNvSpPr>
                  <a:spLocks noChangeArrowheads="1"/>
                </p:cNvSpPr>
                <p:nvPr/>
              </p:nvSpPr>
              <p:spPr bwMode="auto">
                <a:xfrm>
                  <a:off x="532" y="5376"/>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  +=  -=  *=  /=  %=  &lt;&lt;=  &gt;&gt;=  &amp;=  ^=  |=</a:t>
                  </a:r>
                </a:p>
                <a:p>
                  <a:pPr algn="just" eaLnBrk="0" hangingPunct="0"/>
                  <a:endParaRPr kumimoji="1" lang="en-US" altLang="zh-CN" b="1">
                    <a:latin typeface="Times New Roman" panose="02020603050405020304" pitchFamily="18" charset="0"/>
                  </a:endParaRPr>
                </a:p>
              </p:txBody>
            </p:sp>
            <p:sp>
              <p:nvSpPr>
                <p:cNvPr id="66" name="Rectangle 135"/>
                <p:cNvSpPr>
                  <a:spLocks noChangeArrowheads="1"/>
                </p:cNvSpPr>
                <p:nvPr/>
              </p:nvSpPr>
              <p:spPr bwMode="auto">
                <a:xfrm>
                  <a:off x="489" y="5376"/>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136"/>
              <p:cNvGrpSpPr>
                <a:grpSpLocks/>
              </p:cNvGrpSpPr>
              <p:nvPr/>
            </p:nvGrpSpPr>
            <p:grpSpPr bwMode="auto">
              <a:xfrm>
                <a:off x="3095" y="5376"/>
                <a:ext cx="572" cy="384"/>
                <a:chOff x="3095" y="5376"/>
                <a:chExt cx="572" cy="384"/>
              </a:xfrm>
            </p:grpSpPr>
            <p:sp>
              <p:nvSpPr>
                <p:cNvPr id="63" name="Rectangle 137"/>
                <p:cNvSpPr>
                  <a:spLocks noChangeArrowheads="1"/>
                </p:cNvSpPr>
                <p:nvPr/>
              </p:nvSpPr>
              <p:spPr bwMode="auto">
                <a:xfrm>
                  <a:off x="3138" y="5376"/>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dirty="0">
                      <a:solidFill>
                        <a:srgbClr val="FF0000"/>
                      </a:solidFill>
                      <a:latin typeface="Times New Roman" panose="02020603050405020304" pitchFamily="18" charset="0"/>
                    </a:rPr>
                    <a:t>自右至左</a:t>
                  </a:r>
                </a:p>
                <a:p>
                  <a:pPr algn="ctr" eaLnBrk="0" hangingPunct="0"/>
                  <a:endParaRPr kumimoji="1" lang="en-US" altLang="zh-CN" b="1" dirty="0">
                    <a:latin typeface="Times New Roman" panose="02020603050405020304" pitchFamily="18" charset="0"/>
                  </a:endParaRPr>
                </a:p>
              </p:txBody>
            </p:sp>
            <p:sp>
              <p:nvSpPr>
                <p:cNvPr id="64" name="Rectangle 138"/>
                <p:cNvSpPr>
                  <a:spLocks noChangeArrowheads="1"/>
                </p:cNvSpPr>
                <p:nvPr/>
              </p:nvSpPr>
              <p:spPr bwMode="auto">
                <a:xfrm>
                  <a:off x="3095" y="5376"/>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 name="Group 139"/>
              <p:cNvGrpSpPr>
                <a:grpSpLocks/>
              </p:cNvGrpSpPr>
              <p:nvPr/>
            </p:nvGrpSpPr>
            <p:grpSpPr bwMode="auto">
              <a:xfrm>
                <a:off x="0" y="5760"/>
                <a:ext cx="489" cy="384"/>
                <a:chOff x="0" y="5760"/>
                <a:chExt cx="489" cy="384"/>
              </a:xfrm>
            </p:grpSpPr>
            <p:sp>
              <p:nvSpPr>
                <p:cNvPr id="61" name="Rectangle 140"/>
                <p:cNvSpPr>
                  <a:spLocks noChangeArrowheads="1"/>
                </p:cNvSpPr>
                <p:nvPr/>
              </p:nvSpPr>
              <p:spPr bwMode="auto">
                <a:xfrm>
                  <a:off x="43" y="5760"/>
                  <a:ext cx="40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b="1">
                      <a:latin typeface="Times New Roman" panose="02020603050405020304" pitchFamily="18" charset="0"/>
                    </a:rPr>
                    <a:t>15</a:t>
                  </a:r>
                </a:p>
                <a:p>
                  <a:pPr algn="ctr" eaLnBrk="0" hangingPunct="0"/>
                  <a:endParaRPr kumimoji="1" lang="en-US" altLang="zh-CN" b="1">
                    <a:latin typeface="Times New Roman" panose="02020603050405020304" pitchFamily="18" charset="0"/>
                  </a:endParaRPr>
                </a:p>
              </p:txBody>
            </p:sp>
            <p:sp>
              <p:nvSpPr>
                <p:cNvPr id="62" name="Rectangle 141"/>
                <p:cNvSpPr>
                  <a:spLocks noChangeArrowheads="1"/>
                </p:cNvSpPr>
                <p:nvPr/>
              </p:nvSpPr>
              <p:spPr bwMode="auto">
                <a:xfrm>
                  <a:off x="0" y="5760"/>
                  <a:ext cx="48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Group 142"/>
              <p:cNvGrpSpPr>
                <a:grpSpLocks/>
              </p:cNvGrpSpPr>
              <p:nvPr/>
            </p:nvGrpSpPr>
            <p:grpSpPr bwMode="auto">
              <a:xfrm>
                <a:off x="489" y="5760"/>
                <a:ext cx="2606" cy="384"/>
                <a:chOff x="489" y="5760"/>
                <a:chExt cx="2606" cy="384"/>
              </a:xfrm>
            </p:grpSpPr>
            <p:sp>
              <p:nvSpPr>
                <p:cNvPr id="59" name="Rectangle 143"/>
                <p:cNvSpPr>
                  <a:spLocks noChangeArrowheads="1"/>
                </p:cNvSpPr>
                <p:nvPr/>
              </p:nvSpPr>
              <p:spPr bwMode="auto">
                <a:xfrm>
                  <a:off x="532" y="5760"/>
                  <a:ext cx="25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endParaRPr kumimoji="1" lang="en-US" altLang="zh-CN" b="1">
                    <a:latin typeface="Times New Roman" panose="02020603050405020304" pitchFamily="18" charset="0"/>
                  </a:endParaRPr>
                </a:p>
                <a:p>
                  <a:pPr algn="just"/>
                  <a:r>
                    <a:rPr kumimoji="1" lang="en-US" altLang="zh-CN" b="1">
                      <a:latin typeface="Times New Roman" panose="02020603050405020304" pitchFamily="18" charset="0"/>
                    </a:rPr>
                    <a:t>,</a:t>
                  </a:r>
                </a:p>
                <a:p>
                  <a:pPr algn="just" eaLnBrk="0" hangingPunct="0"/>
                  <a:endParaRPr kumimoji="1" lang="en-US" altLang="zh-CN" b="1">
                    <a:latin typeface="Times New Roman" panose="02020603050405020304" pitchFamily="18" charset="0"/>
                  </a:endParaRPr>
                </a:p>
              </p:txBody>
            </p:sp>
            <p:sp>
              <p:nvSpPr>
                <p:cNvPr id="60" name="Rectangle 144"/>
                <p:cNvSpPr>
                  <a:spLocks noChangeArrowheads="1"/>
                </p:cNvSpPr>
                <p:nvPr/>
              </p:nvSpPr>
              <p:spPr bwMode="auto">
                <a:xfrm>
                  <a:off x="489" y="5760"/>
                  <a:ext cx="26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 name="Group 145"/>
              <p:cNvGrpSpPr>
                <a:grpSpLocks/>
              </p:cNvGrpSpPr>
              <p:nvPr/>
            </p:nvGrpSpPr>
            <p:grpSpPr bwMode="auto">
              <a:xfrm>
                <a:off x="3095" y="5760"/>
                <a:ext cx="572" cy="384"/>
                <a:chOff x="3095" y="5760"/>
                <a:chExt cx="572" cy="384"/>
              </a:xfrm>
            </p:grpSpPr>
            <p:sp>
              <p:nvSpPr>
                <p:cNvPr id="57" name="Rectangle 146"/>
                <p:cNvSpPr>
                  <a:spLocks noChangeArrowheads="1"/>
                </p:cNvSpPr>
                <p:nvPr/>
              </p:nvSpPr>
              <p:spPr bwMode="auto">
                <a:xfrm>
                  <a:off x="3138" y="5760"/>
                  <a:ext cx="4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自左至右</a:t>
                  </a:r>
                </a:p>
                <a:p>
                  <a:pPr algn="ctr" eaLnBrk="0" hangingPunct="0"/>
                  <a:endParaRPr kumimoji="1" lang="en-US" altLang="zh-CN" b="1">
                    <a:latin typeface="Times New Roman" panose="02020603050405020304" pitchFamily="18" charset="0"/>
                  </a:endParaRPr>
                </a:p>
              </p:txBody>
            </p:sp>
            <p:sp>
              <p:nvSpPr>
                <p:cNvPr id="58" name="Rectangle 147"/>
                <p:cNvSpPr>
                  <a:spLocks noChangeArrowheads="1"/>
                </p:cNvSpPr>
                <p:nvPr/>
              </p:nvSpPr>
              <p:spPr bwMode="auto">
                <a:xfrm>
                  <a:off x="3095" y="5760"/>
                  <a:ext cx="5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 name="Rectangle 148"/>
            <p:cNvSpPr>
              <a:spLocks noChangeArrowheads="1"/>
            </p:cNvSpPr>
            <p:nvPr/>
          </p:nvSpPr>
          <p:spPr bwMode="auto">
            <a:xfrm>
              <a:off x="-3" y="-3"/>
              <a:ext cx="3673" cy="6150"/>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361626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输入输出流</a:t>
            </a:r>
            <a:endParaRPr lang="zh-CN" altLang="en-US" dirty="0"/>
          </a:p>
        </p:txBody>
      </p:sp>
      <p:sp>
        <p:nvSpPr>
          <p:cNvPr id="3" name="内容占位符 2"/>
          <p:cNvSpPr>
            <a:spLocks noGrp="1"/>
          </p:cNvSpPr>
          <p:nvPr>
            <p:ph idx="1"/>
          </p:nvPr>
        </p:nvSpPr>
        <p:spPr>
          <a:xfrm>
            <a:off x="174567" y="1825625"/>
            <a:ext cx="8753301" cy="4351338"/>
          </a:xfrm>
        </p:spPr>
        <p:txBody>
          <a:bodyPr>
            <a:normAutofit/>
          </a:bodyPr>
          <a:lstStyle/>
          <a:p>
            <a:r>
              <a:rPr lang="en-US" altLang="zh-CN" dirty="0" smtClean="0"/>
              <a:t>#include &lt;</a:t>
            </a:r>
            <a:r>
              <a:rPr lang="en-US" altLang="zh-CN" dirty="0" err="1" smtClean="0"/>
              <a:t>iostream</a:t>
            </a:r>
            <a:r>
              <a:rPr lang="en-US" altLang="zh-CN" dirty="0" smtClean="0"/>
              <a:t>&gt;</a:t>
            </a:r>
          </a:p>
          <a:p>
            <a:r>
              <a:rPr lang="en-US" altLang="zh-CN" dirty="0" err="1" smtClean="0"/>
              <a:t>cout</a:t>
            </a:r>
            <a:endParaRPr lang="en-US" altLang="zh-CN" dirty="0" smtClean="0"/>
          </a:p>
          <a:p>
            <a:pPr lvl="1"/>
            <a:r>
              <a:rPr lang="en-US" altLang="zh-CN" dirty="0" err="1"/>
              <a:t>cout</a:t>
            </a:r>
            <a:r>
              <a:rPr lang="en-US" altLang="zh-CN" dirty="0"/>
              <a:t>&lt;&lt;</a:t>
            </a:r>
            <a:r>
              <a:rPr lang="zh-CN" altLang="en-US" dirty="0"/>
              <a:t>数据</a:t>
            </a:r>
            <a:r>
              <a:rPr lang="en-US" altLang="zh-CN" dirty="0"/>
              <a:t>1&lt;&lt;</a:t>
            </a:r>
            <a:r>
              <a:rPr lang="zh-CN" altLang="en-US" dirty="0"/>
              <a:t>数据</a:t>
            </a:r>
            <a:r>
              <a:rPr lang="en-US" altLang="zh-CN" dirty="0"/>
              <a:t>2&lt;&lt;……&lt;&lt;</a:t>
            </a:r>
            <a:r>
              <a:rPr lang="zh-CN" altLang="en-US" dirty="0"/>
              <a:t>数据</a:t>
            </a:r>
            <a:r>
              <a:rPr lang="en-US" altLang="zh-CN" dirty="0"/>
              <a:t>n;</a:t>
            </a:r>
          </a:p>
          <a:p>
            <a:r>
              <a:rPr lang="zh-CN" altLang="en-US" dirty="0"/>
              <a:t>说明：</a:t>
            </a:r>
          </a:p>
          <a:p>
            <a:r>
              <a:rPr lang="zh-CN" altLang="en-US" dirty="0" smtClean="0"/>
              <a:t>“</a:t>
            </a:r>
            <a:r>
              <a:rPr lang="en-US" altLang="zh-CN" dirty="0" smtClean="0"/>
              <a:t>&lt;&lt;”</a:t>
            </a:r>
            <a:r>
              <a:rPr lang="zh-CN" altLang="en-US" dirty="0" smtClean="0"/>
              <a:t>是流输出</a:t>
            </a:r>
            <a:r>
              <a:rPr lang="zh-CN" altLang="en-US" dirty="0"/>
              <a:t>操作符，用于向</a:t>
            </a:r>
            <a:r>
              <a:rPr lang="en-US" altLang="zh-CN" dirty="0" err="1"/>
              <a:t>cout</a:t>
            </a:r>
            <a:r>
              <a:rPr lang="zh-CN" altLang="en-US" dirty="0"/>
              <a:t>输出流中插入</a:t>
            </a:r>
            <a:r>
              <a:rPr lang="zh-CN" altLang="en-US" dirty="0" smtClean="0"/>
              <a:t>数据</a:t>
            </a:r>
            <a:endParaRPr lang="zh-CN" altLang="en-US" dirty="0"/>
          </a:p>
          <a:p>
            <a:r>
              <a:rPr lang="en-US" altLang="zh-CN" dirty="0" err="1" smtClean="0"/>
              <a:t>cout</a:t>
            </a:r>
            <a:r>
              <a:rPr lang="zh-CN" altLang="en-US" dirty="0"/>
              <a:t>的作用是向标准输出设备上输出数据，被输出的数据可以是常量、已有值的变量或是一个</a:t>
            </a:r>
            <a:r>
              <a:rPr lang="zh-CN" altLang="en-US" dirty="0" smtClean="0"/>
              <a:t>表达式</a:t>
            </a:r>
            <a:endParaRPr lang="zh-CN" altLang="en-US" dirty="0"/>
          </a:p>
          <a:p>
            <a:pPr lvl="1"/>
            <a:endParaRPr lang="zh-CN" altLang="en-US" dirty="0"/>
          </a:p>
        </p:txBody>
      </p:sp>
    </p:spTree>
    <p:extLst>
      <p:ext uri="{BB962C8B-B14F-4D97-AF65-F5344CB8AC3E}">
        <p14:creationId xmlns:p14="http://schemas.microsoft.com/office/powerpoint/2010/main" val="637508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r>
              <a:rPr lang="zh-CN" altLang="en-US" dirty="0" smtClean="0"/>
              <a:t>流（续）</a:t>
            </a:r>
            <a:endParaRPr lang="zh-CN" altLang="en-US" dirty="0"/>
          </a:p>
        </p:txBody>
      </p:sp>
      <p:sp>
        <p:nvSpPr>
          <p:cNvPr id="3" name="内容占位符 2"/>
          <p:cNvSpPr>
            <a:spLocks noGrp="1"/>
          </p:cNvSpPr>
          <p:nvPr>
            <p:ph idx="1"/>
          </p:nvPr>
        </p:nvSpPr>
        <p:spPr>
          <a:xfrm>
            <a:off x="412519" y="1690689"/>
            <a:ext cx="7886700" cy="4486274"/>
          </a:xfrm>
        </p:spPr>
        <p:txBody>
          <a:bodyPr>
            <a:normAutofit lnSpcReduction="10000"/>
          </a:bodyPr>
          <a:lstStyle/>
          <a:p>
            <a:r>
              <a:rPr lang="en-US" altLang="zh-CN" dirty="0" err="1" smtClean="0"/>
              <a:t>cin</a:t>
            </a:r>
            <a:endParaRPr lang="en-US" altLang="zh-CN" dirty="0" smtClean="0"/>
          </a:p>
          <a:p>
            <a:r>
              <a:rPr lang="zh-CN" altLang="en-US" dirty="0" smtClean="0"/>
              <a:t>其</a:t>
            </a:r>
            <a:r>
              <a:rPr lang="zh-CN" altLang="en-US" dirty="0"/>
              <a:t>格式如下：</a:t>
            </a:r>
          </a:p>
          <a:p>
            <a:pPr lvl="1"/>
            <a:r>
              <a:rPr lang="en-US" altLang="zh-CN" dirty="0" err="1"/>
              <a:t>cin</a:t>
            </a:r>
            <a:r>
              <a:rPr lang="en-US" altLang="zh-CN" dirty="0"/>
              <a:t>&gt;&gt;</a:t>
            </a:r>
            <a:r>
              <a:rPr lang="zh-CN" altLang="en-US" dirty="0"/>
              <a:t>变量名</a:t>
            </a:r>
            <a:r>
              <a:rPr lang="en-US" altLang="zh-CN" dirty="0"/>
              <a:t>1&gt;&gt;</a:t>
            </a:r>
            <a:r>
              <a:rPr lang="zh-CN" altLang="en-US" dirty="0"/>
              <a:t>变量名</a:t>
            </a:r>
            <a:r>
              <a:rPr lang="en-US" altLang="zh-CN" dirty="0"/>
              <a:t>2&gt;&gt;……&gt;&gt;</a:t>
            </a:r>
            <a:r>
              <a:rPr lang="zh-CN" altLang="en-US" dirty="0"/>
              <a:t>变量名</a:t>
            </a:r>
            <a:r>
              <a:rPr lang="en-US" altLang="zh-CN" dirty="0"/>
              <a:t>n</a:t>
            </a:r>
            <a:r>
              <a:rPr lang="en-US" altLang="zh-CN" dirty="0" smtClean="0"/>
              <a:t>;</a:t>
            </a:r>
          </a:p>
          <a:p>
            <a:r>
              <a:rPr lang="en-US" altLang="zh-CN" dirty="0" err="1"/>
              <a:t>cin</a:t>
            </a:r>
            <a:r>
              <a:rPr lang="zh-CN" altLang="en-US" dirty="0"/>
              <a:t>是系统预定义的一个标准输入设备</a:t>
            </a:r>
          </a:p>
          <a:p>
            <a:r>
              <a:rPr lang="en-US" altLang="zh-CN" dirty="0" err="1" smtClean="0"/>
              <a:t>cin</a:t>
            </a:r>
            <a:r>
              <a:rPr lang="zh-CN" altLang="en-US" dirty="0"/>
              <a:t>的功能是</a:t>
            </a:r>
            <a:r>
              <a:rPr lang="zh-CN" altLang="en-US" dirty="0" smtClean="0"/>
              <a:t>：</a:t>
            </a:r>
            <a:endParaRPr lang="en-US" altLang="zh-CN" dirty="0" smtClean="0"/>
          </a:p>
          <a:p>
            <a:pPr lvl="1"/>
            <a:r>
              <a:rPr lang="zh-CN" altLang="en-US" dirty="0" smtClean="0"/>
              <a:t>当</a:t>
            </a:r>
            <a:r>
              <a:rPr lang="zh-CN" altLang="en-US" dirty="0"/>
              <a:t>程序在运行过程中执行到</a:t>
            </a:r>
            <a:r>
              <a:rPr lang="en-US" altLang="zh-CN" dirty="0" err="1"/>
              <a:t>cin</a:t>
            </a:r>
            <a:r>
              <a:rPr lang="zh-CN" altLang="en-US" dirty="0"/>
              <a:t>时，程序会暂停执行并等待用户从键盘输入相应数目的数据，用户输入完数据并回车后，</a:t>
            </a:r>
            <a:r>
              <a:rPr lang="en-US" altLang="zh-CN" dirty="0" err="1"/>
              <a:t>cin</a:t>
            </a:r>
            <a:r>
              <a:rPr lang="zh-CN" altLang="en-US" dirty="0"/>
              <a:t>从输入流中取得相应的数据并传送给其后的变量</a:t>
            </a:r>
            <a:r>
              <a:rPr lang="zh-CN" altLang="en-US" dirty="0" smtClean="0"/>
              <a:t>中</a:t>
            </a:r>
            <a:endParaRPr lang="zh-CN" altLang="en-US" dirty="0"/>
          </a:p>
          <a:p>
            <a:r>
              <a:rPr lang="zh-CN" altLang="en-US" dirty="0" smtClean="0"/>
              <a:t>“</a:t>
            </a:r>
            <a:r>
              <a:rPr lang="en-US" altLang="zh-CN" dirty="0" smtClean="0"/>
              <a:t>&gt;&gt;”</a:t>
            </a:r>
            <a:r>
              <a:rPr lang="zh-CN" altLang="en-US" dirty="0"/>
              <a:t>操作符后除了变量名外不得有其他数字、字符串或字符，否则系统会报</a:t>
            </a:r>
            <a:r>
              <a:rPr lang="zh-CN" altLang="en-US" dirty="0" smtClean="0"/>
              <a:t>错</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3365369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输出格式控制</a:t>
            </a:r>
            <a:endParaRPr lang="zh-CN" altLang="en-US" dirty="0"/>
          </a:p>
        </p:txBody>
      </p:sp>
      <p:sp>
        <p:nvSpPr>
          <p:cNvPr id="3" name="内容占位符 2"/>
          <p:cNvSpPr>
            <a:spLocks noGrp="1"/>
          </p:cNvSpPr>
          <p:nvPr>
            <p:ph idx="1"/>
          </p:nvPr>
        </p:nvSpPr>
        <p:spPr>
          <a:xfrm>
            <a:off x="289313" y="1395628"/>
            <a:ext cx="7886700" cy="4351338"/>
          </a:xfrm>
        </p:spPr>
        <p:txBody>
          <a:bodyPr/>
          <a:lstStyle/>
          <a:p>
            <a:r>
              <a:rPr lang="en-US" altLang="zh-CN" dirty="0"/>
              <a:t>#include &lt;</a:t>
            </a:r>
            <a:r>
              <a:rPr lang="en-US" altLang="zh-CN" dirty="0" err="1" smtClean="0"/>
              <a:t>iomanip</a:t>
            </a:r>
            <a:r>
              <a:rPr lang="en-US" altLang="zh-CN" dirty="0"/>
              <a:t>&gt;</a:t>
            </a:r>
            <a:endParaRPr lang="zh-CN" altLang="en-US" dirty="0"/>
          </a:p>
        </p:txBody>
      </p:sp>
      <p:grpSp>
        <p:nvGrpSpPr>
          <p:cNvPr id="4" name="Group 4"/>
          <p:cNvGrpSpPr>
            <a:grpSpLocks/>
          </p:cNvGrpSpPr>
          <p:nvPr/>
        </p:nvGrpSpPr>
        <p:grpSpPr bwMode="auto">
          <a:xfrm>
            <a:off x="282055" y="1961804"/>
            <a:ext cx="8138737" cy="4289194"/>
            <a:chOff x="-3" y="-3"/>
            <a:chExt cx="3364" cy="3078"/>
          </a:xfrm>
        </p:grpSpPr>
        <p:grpSp>
          <p:nvGrpSpPr>
            <p:cNvPr id="5" name="Group 5"/>
            <p:cNvGrpSpPr>
              <a:grpSpLocks/>
            </p:cNvGrpSpPr>
            <p:nvPr/>
          </p:nvGrpSpPr>
          <p:grpSpPr bwMode="auto">
            <a:xfrm>
              <a:off x="0" y="0"/>
              <a:ext cx="3358" cy="3072"/>
              <a:chOff x="0" y="0"/>
              <a:chExt cx="3358" cy="3072"/>
            </a:xfrm>
          </p:grpSpPr>
          <p:grpSp>
            <p:nvGrpSpPr>
              <p:cNvPr id="7" name="Group 6"/>
              <p:cNvGrpSpPr>
                <a:grpSpLocks/>
              </p:cNvGrpSpPr>
              <p:nvPr/>
            </p:nvGrpSpPr>
            <p:grpSpPr bwMode="auto">
              <a:xfrm>
                <a:off x="0" y="0"/>
                <a:ext cx="1400" cy="384"/>
                <a:chOff x="0" y="0"/>
                <a:chExt cx="1400" cy="384"/>
              </a:xfrm>
            </p:grpSpPr>
            <p:sp>
              <p:nvSpPr>
                <p:cNvPr id="53" name="Rectangle 7"/>
                <p:cNvSpPr>
                  <a:spLocks noChangeArrowheads="1"/>
                </p:cNvSpPr>
                <p:nvPr/>
              </p:nvSpPr>
              <p:spPr bwMode="auto">
                <a:xfrm>
                  <a:off x="43" y="0"/>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控制符</a:t>
                  </a:r>
                </a:p>
                <a:p>
                  <a:pPr algn="just" eaLnBrk="0" hangingPunct="0"/>
                  <a:endParaRPr kumimoji="1" lang="en-US" altLang="zh-CN" sz="2400" b="1">
                    <a:latin typeface="Times New Roman" panose="02020603050405020304" pitchFamily="18" charset="0"/>
                  </a:endParaRPr>
                </a:p>
              </p:txBody>
            </p:sp>
            <p:sp>
              <p:nvSpPr>
                <p:cNvPr id="54" name="Rectangle 8"/>
                <p:cNvSpPr>
                  <a:spLocks noChangeArrowheads="1"/>
                </p:cNvSpPr>
                <p:nvPr/>
              </p:nvSpPr>
              <p:spPr bwMode="auto">
                <a:xfrm>
                  <a:off x="0" y="0"/>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 name="Group 9"/>
              <p:cNvGrpSpPr>
                <a:grpSpLocks/>
              </p:cNvGrpSpPr>
              <p:nvPr/>
            </p:nvGrpSpPr>
            <p:grpSpPr bwMode="auto">
              <a:xfrm>
                <a:off x="1400" y="0"/>
                <a:ext cx="1958" cy="384"/>
                <a:chOff x="1400" y="0"/>
                <a:chExt cx="1958" cy="384"/>
              </a:xfrm>
            </p:grpSpPr>
            <p:sp>
              <p:nvSpPr>
                <p:cNvPr id="51" name="Rectangle 10"/>
                <p:cNvSpPr>
                  <a:spLocks noChangeArrowheads="1"/>
                </p:cNvSpPr>
                <p:nvPr/>
              </p:nvSpPr>
              <p:spPr bwMode="auto">
                <a:xfrm>
                  <a:off x="1443" y="0"/>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功能</a:t>
                  </a:r>
                </a:p>
                <a:p>
                  <a:pPr algn="just" eaLnBrk="0" hangingPunct="0"/>
                  <a:endParaRPr kumimoji="1" lang="en-US" altLang="zh-CN" sz="2400" b="1">
                    <a:latin typeface="Times New Roman" panose="02020603050405020304" pitchFamily="18" charset="0"/>
                  </a:endParaRPr>
                </a:p>
              </p:txBody>
            </p:sp>
            <p:sp>
              <p:nvSpPr>
                <p:cNvPr id="52" name="Rectangle 11"/>
                <p:cNvSpPr>
                  <a:spLocks noChangeArrowheads="1"/>
                </p:cNvSpPr>
                <p:nvPr/>
              </p:nvSpPr>
              <p:spPr bwMode="auto">
                <a:xfrm>
                  <a:off x="1400" y="0"/>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 name="Group 12"/>
              <p:cNvGrpSpPr>
                <a:grpSpLocks/>
              </p:cNvGrpSpPr>
              <p:nvPr/>
            </p:nvGrpSpPr>
            <p:grpSpPr bwMode="auto">
              <a:xfrm>
                <a:off x="0" y="384"/>
                <a:ext cx="1400" cy="384"/>
                <a:chOff x="0" y="384"/>
                <a:chExt cx="1400" cy="384"/>
              </a:xfrm>
            </p:grpSpPr>
            <p:sp>
              <p:nvSpPr>
                <p:cNvPr id="49" name="Rectangle 13"/>
                <p:cNvSpPr>
                  <a:spLocks noChangeArrowheads="1"/>
                </p:cNvSpPr>
                <p:nvPr/>
              </p:nvSpPr>
              <p:spPr bwMode="auto">
                <a:xfrm>
                  <a:off x="43" y="384"/>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dec</a:t>
                  </a:r>
                </a:p>
                <a:p>
                  <a:pPr algn="just" eaLnBrk="0" hangingPunct="0"/>
                  <a:endParaRPr kumimoji="1" lang="en-US" altLang="zh-CN" sz="2400" b="1">
                    <a:latin typeface="Times New Roman" panose="02020603050405020304" pitchFamily="18" charset="0"/>
                  </a:endParaRPr>
                </a:p>
              </p:txBody>
            </p:sp>
            <p:sp>
              <p:nvSpPr>
                <p:cNvPr id="50" name="Rectangle 14"/>
                <p:cNvSpPr>
                  <a:spLocks noChangeArrowheads="1"/>
                </p:cNvSpPr>
                <p:nvPr/>
              </p:nvSpPr>
              <p:spPr bwMode="auto">
                <a:xfrm>
                  <a:off x="0" y="384"/>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Group 15"/>
              <p:cNvGrpSpPr>
                <a:grpSpLocks/>
              </p:cNvGrpSpPr>
              <p:nvPr/>
            </p:nvGrpSpPr>
            <p:grpSpPr bwMode="auto">
              <a:xfrm>
                <a:off x="1400" y="384"/>
                <a:ext cx="1958" cy="384"/>
                <a:chOff x="1400" y="384"/>
                <a:chExt cx="1958" cy="384"/>
              </a:xfrm>
            </p:grpSpPr>
            <p:sp>
              <p:nvSpPr>
                <p:cNvPr id="47" name="Rectangle 16"/>
                <p:cNvSpPr>
                  <a:spLocks noChangeArrowheads="1"/>
                </p:cNvSpPr>
                <p:nvPr/>
              </p:nvSpPr>
              <p:spPr bwMode="auto">
                <a:xfrm>
                  <a:off x="1443" y="384"/>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十进制数输出</a:t>
                  </a:r>
                </a:p>
                <a:p>
                  <a:pPr algn="just" eaLnBrk="0" hangingPunct="0"/>
                  <a:endParaRPr kumimoji="1" lang="en-US" altLang="zh-CN" sz="2400" b="1">
                    <a:latin typeface="Times New Roman" panose="02020603050405020304" pitchFamily="18" charset="0"/>
                  </a:endParaRPr>
                </a:p>
              </p:txBody>
            </p:sp>
            <p:sp>
              <p:nvSpPr>
                <p:cNvPr id="48" name="Rectangle 17"/>
                <p:cNvSpPr>
                  <a:spLocks noChangeArrowheads="1"/>
                </p:cNvSpPr>
                <p:nvPr/>
              </p:nvSpPr>
              <p:spPr bwMode="auto">
                <a:xfrm>
                  <a:off x="1400" y="384"/>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18"/>
              <p:cNvGrpSpPr>
                <a:grpSpLocks/>
              </p:cNvGrpSpPr>
              <p:nvPr/>
            </p:nvGrpSpPr>
            <p:grpSpPr bwMode="auto">
              <a:xfrm>
                <a:off x="0" y="768"/>
                <a:ext cx="1400" cy="384"/>
                <a:chOff x="0" y="768"/>
                <a:chExt cx="1400" cy="384"/>
              </a:xfrm>
            </p:grpSpPr>
            <p:sp>
              <p:nvSpPr>
                <p:cNvPr id="45" name="Rectangle 19"/>
                <p:cNvSpPr>
                  <a:spLocks noChangeArrowheads="1"/>
                </p:cNvSpPr>
                <p:nvPr/>
              </p:nvSpPr>
              <p:spPr bwMode="auto">
                <a:xfrm>
                  <a:off x="43" y="768"/>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hex</a:t>
                  </a:r>
                </a:p>
                <a:p>
                  <a:pPr algn="just" eaLnBrk="0" hangingPunct="0"/>
                  <a:endParaRPr kumimoji="1" lang="en-US" altLang="zh-CN" sz="2400" b="1">
                    <a:latin typeface="Times New Roman" panose="02020603050405020304" pitchFamily="18" charset="0"/>
                  </a:endParaRPr>
                </a:p>
              </p:txBody>
            </p:sp>
            <p:sp>
              <p:nvSpPr>
                <p:cNvPr id="46" name="Rectangle 20"/>
                <p:cNvSpPr>
                  <a:spLocks noChangeArrowheads="1"/>
                </p:cNvSpPr>
                <p:nvPr/>
              </p:nvSpPr>
              <p:spPr bwMode="auto">
                <a:xfrm>
                  <a:off x="0" y="768"/>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21"/>
              <p:cNvGrpSpPr>
                <a:grpSpLocks/>
              </p:cNvGrpSpPr>
              <p:nvPr/>
            </p:nvGrpSpPr>
            <p:grpSpPr bwMode="auto">
              <a:xfrm>
                <a:off x="1400" y="768"/>
                <a:ext cx="1958" cy="384"/>
                <a:chOff x="1400" y="768"/>
                <a:chExt cx="1958" cy="384"/>
              </a:xfrm>
            </p:grpSpPr>
            <p:sp>
              <p:nvSpPr>
                <p:cNvPr id="43" name="Rectangle 22"/>
                <p:cNvSpPr>
                  <a:spLocks noChangeArrowheads="1"/>
                </p:cNvSpPr>
                <p:nvPr/>
              </p:nvSpPr>
              <p:spPr bwMode="auto">
                <a:xfrm>
                  <a:off x="1443" y="768"/>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十六进制数输出</a:t>
                  </a:r>
                </a:p>
                <a:p>
                  <a:pPr algn="just" eaLnBrk="0" hangingPunct="0"/>
                  <a:endParaRPr kumimoji="1" lang="en-US" altLang="zh-CN" sz="2400" b="1">
                    <a:latin typeface="Times New Roman" panose="02020603050405020304" pitchFamily="18" charset="0"/>
                  </a:endParaRPr>
                </a:p>
              </p:txBody>
            </p:sp>
            <p:sp>
              <p:nvSpPr>
                <p:cNvPr id="44" name="Rectangle 23"/>
                <p:cNvSpPr>
                  <a:spLocks noChangeArrowheads="1"/>
                </p:cNvSpPr>
                <p:nvPr/>
              </p:nvSpPr>
              <p:spPr bwMode="auto">
                <a:xfrm>
                  <a:off x="1400" y="768"/>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24"/>
              <p:cNvGrpSpPr>
                <a:grpSpLocks/>
              </p:cNvGrpSpPr>
              <p:nvPr/>
            </p:nvGrpSpPr>
            <p:grpSpPr bwMode="auto">
              <a:xfrm>
                <a:off x="0" y="1152"/>
                <a:ext cx="1400" cy="384"/>
                <a:chOff x="0" y="1152"/>
                <a:chExt cx="1400" cy="384"/>
              </a:xfrm>
            </p:grpSpPr>
            <p:sp>
              <p:nvSpPr>
                <p:cNvPr id="41" name="Rectangle 25"/>
                <p:cNvSpPr>
                  <a:spLocks noChangeArrowheads="1"/>
                </p:cNvSpPr>
                <p:nvPr/>
              </p:nvSpPr>
              <p:spPr bwMode="auto">
                <a:xfrm>
                  <a:off x="43" y="1152"/>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oct</a:t>
                  </a:r>
                </a:p>
                <a:p>
                  <a:pPr algn="just" eaLnBrk="0" hangingPunct="0"/>
                  <a:endParaRPr kumimoji="1" lang="en-US" altLang="zh-CN" sz="2400" b="1">
                    <a:latin typeface="Times New Roman" panose="02020603050405020304" pitchFamily="18" charset="0"/>
                  </a:endParaRPr>
                </a:p>
              </p:txBody>
            </p:sp>
            <p:sp>
              <p:nvSpPr>
                <p:cNvPr id="42" name="Rectangle 26"/>
                <p:cNvSpPr>
                  <a:spLocks noChangeArrowheads="1"/>
                </p:cNvSpPr>
                <p:nvPr/>
              </p:nvSpPr>
              <p:spPr bwMode="auto">
                <a:xfrm>
                  <a:off x="0" y="1152"/>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27"/>
              <p:cNvGrpSpPr>
                <a:grpSpLocks/>
              </p:cNvGrpSpPr>
              <p:nvPr/>
            </p:nvGrpSpPr>
            <p:grpSpPr bwMode="auto">
              <a:xfrm>
                <a:off x="1400" y="1152"/>
                <a:ext cx="1958" cy="384"/>
                <a:chOff x="1400" y="1152"/>
                <a:chExt cx="1958" cy="384"/>
              </a:xfrm>
            </p:grpSpPr>
            <p:sp>
              <p:nvSpPr>
                <p:cNvPr id="39" name="Rectangle 28"/>
                <p:cNvSpPr>
                  <a:spLocks noChangeArrowheads="1"/>
                </p:cNvSpPr>
                <p:nvPr/>
              </p:nvSpPr>
              <p:spPr bwMode="auto">
                <a:xfrm>
                  <a:off x="1443" y="1152"/>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八进制数输出</a:t>
                  </a:r>
                </a:p>
                <a:p>
                  <a:pPr algn="just" eaLnBrk="0" hangingPunct="0"/>
                  <a:endParaRPr kumimoji="1" lang="en-US" altLang="zh-CN" sz="2400" b="1">
                    <a:latin typeface="Times New Roman" panose="02020603050405020304" pitchFamily="18" charset="0"/>
                  </a:endParaRPr>
                </a:p>
              </p:txBody>
            </p:sp>
            <p:sp>
              <p:nvSpPr>
                <p:cNvPr id="40" name="Rectangle 29"/>
                <p:cNvSpPr>
                  <a:spLocks noChangeArrowheads="1"/>
                </p:cNvSpPr>
                <p:nvPr/>
              </p:nvSpPr>
              <p:spPr bwMode="auto">
                <a:xfrm>
                  <a:off x="1400" y="1152"/>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30"/>
              <p:cNvGrpSpPr>
                <a:grpSpLocks/>
              </p:cNvGrpSpPr>
              <p:nvPr/>
            </p:nvGrpSpPr>
            <p:grpSpPr bwMode="auto">
              <a:xfrm>
                <a:off x="0" y="1536"/>
                <a:ext cx="1400" cy="384"/>
                <a:chOff x="0" y="1536"/>
                <a:chExt cx="1400" cy="384"/>
              </a:xfrm>
            </p:grpSpPr>
            <p:sp>
              <p:nvSpPr>
                <p:cNvPr id="37" name="Rectangle 31"/>
                <p:cNvSpPr>
                  <a:spLocks noChangeArrowheads="1"/>
                </p:cNvSpPr>
                <p:nvPr/>
              </p:nvSpPr>
              <p:spPr bwMode="auto">
                <a:xfrm>
                  <a:off x="43" y="1536"/>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setfill(c)</a:t>
                  </a:r>
                </a:p>
                <a:p>
                  <a:pPr algn="just" eaLnBrk="0" hangingPunct="0"/>
                  <a:endParaRPr kumimoji="1" lang="en-US" altLang="zh-CN" sz="2400" b="1">
                    <a:latin typeface="Times New Roman" panose="02020603050405020304" pitchFamily="18" charset="0"/>
                  </a:endParaRPr>
                </a:p>
              </p:txBody>
            </p:sp>
            <p:sp>
              <p:nvSpPr>
                <p:cNvPr id="38" name="Rectangle 32"/>
                <p:cNvSpPr>
                  <a:spLocks noChangeArrowheads="1"/>
                </p:cNvSpPr>
                <p:nvPr/>
              </p:nvSpPr>
              <p:spPr bwMode="auto">
                <a:xfrm>
                  <a:off x="0" y="1536"/>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33"/>
              <p:cNvGrpSpPr>
                <a:grpSpLocks/>
              </p:cNvGrpSpPr>
              <p:nvPr/>
            </p:nvGrpSpPr>
            <p:grpSpPr bwMode="auto">
              <a:xfrm>
                <a:off x="1400" y="1536"/>
                <a:ext cx="1958" cy="384"/>
                <a:chOff x="1400" y="1536"/>
                <a:chExt cx="1958" cy="384"/>
              </a:xfrm>
            </p:grpSpPr>
            <p:sp>
              <p:nvSpPr>
                <p:cNvPr id="35" name="Rectangle 34"/>
                <p:cNvSpPr>
                  <a:spLocks noChangeArrowheads="1"/>
                </p:cNvSpPr>
                <p:nvPr/>
              </p:nvSpPr>
              <p:spPr bwMode="auto">
                <a:xfrm>
                  <a:off x="1443" y="1536"/>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在给定的输出域宽度内填充字符</a:t>
                  </a:r>
                  <a:r>
                    <a:rPr kumimoji="1" lang="en-US" altLang="zh-CN" sz="2400" b="1">
                      <a:latin typeface="Times New Roman" panose="02020603050405020304" pitchFamily="18" charset="0"/>
                    </a:rPr>
                    <a:t>c</a:t>
                  </a:r>
                </a:p>
                <a:p>
                  <a:pPr algn="just" eaLnBrk="0" hangingPunct="0"/>
                  <a:endParaRPr kumimoji="1" lang="en-US" altLang="zh-CN" sz="2400" b="1">
                    <a:latin typeface="Times New Roman" panose="02020603050405020304" pitchFamily="18" charset="0"/>
                  </a:endParaRPr>
                </a:p>
              </p:txBody>
            </p:sp>
            <p:sp>
              <p:nvSpPr>
                <p:cNvPr id="36" name="Rectangle 35"/>
                <p:cNvSpPr>
                  <a:spLocks noChangeArrowheads="1"/>
                </p:cNvSpPr>
                <p:nvPr/>
              </p:nvSpPr>
              <p:spPr bwMode="auto">
                <a:xfrm>
                  <a:off x="1400" y="1536"/>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36"/>
              <p:cNvGrpSpPr>
                <a:grpSpLocks/>
              </p:cNvGrpSpPr>
              <p:nvPr/>
            </p:nvGrpSpPr>
            <p:grpSpPr bwMode="auto">
              <a:xfrm>
                <a:off x="0" y="1920"/>
                <a:ext cx="1400" cy="384"/>
                <a:chOff x="0" y="1920"/>
                <a:chExt cx="1400" cy="384"/>
              </a:xfrm>
            </p:grpSpPr>
            <p:sp>
              <p:nvSpPr>
                <p:cNvPr id="33" name="Rectangle 37"/>
                <p:cNvSpPr>
                  <a:spLocks noChangeArrowheads="1"/>
                </p:cNvSpPr>
                <p:nvPr/>
              </p:nvSpPr>
              <p:spPr bwMode="auto">
                <a:xfrm>
                  <a:off x="43" y="1920"/>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setprecision(n)</a:t>
                  </a:r>
                </a:p>
                <a:p>
                  <a:pPr algn="just" eaLnBrk="0" hangingPunct="0"/>
                  <a:endParaRPr kumimoji="1" lang="en-US" altLang="zh-CN" sz="2400" b="1">
                    <a:latin typeface="Times New Roman" panose="02020603050405020304" pitchFamily="18" charset="0"/>
                  </a:endParaRPr>
                </a:p>
              </p:txBody>
            </p:sp>
            <p:sp>
              <p:nvSpPr>
                <p:cNvPr id="34" name="Rectangle 38"/>
                <p:cNvSpPr>
                  <a:spLocks noChangeArrowheads="1"/>
                </p:cNvSpPr>
                <p:nvPr/>
              </p:nvSpPr>
              <p:spPr bwMode="auto">
                <a:xfrm>
                  <a:off x="0" y="1920"/>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39"/>
              <p:cNvGrpSpPr>
                <a:grpSpLocks/>
              </p:cNvGrpSpPr>
              <p:nvPr/>
            </p:nvGrpSpPr>
            <p:grpSpPr bwMode="auto">
              <a:xfrm>
                <a:off x="1400" y="1920"/>
                <a:ext cx="1958" cy="384"/>
                <a:chOff x="1400" y="1920"/>
                <a:chExt cx="1958" cy="384"/>
              </a:xfrm>
            </p:grpSpPr>
            <p:sp>
              <p:nvSpPr>
                <p:cNvPr id="31" name="Rectangle 40"/>
                <p:cNvSpPr>
                  <a:spLocks noChangeArrowheads="1"/>
                </p:cNvSpPr>
                <p:nvPr/>
              </p:nvSpPr>
              <p:spPr bwMode="auto">
                <a:xfrm>
                  <a:off x="1443" y="1920"/>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设显示小数精度为</a:t>
                  </a:r>
                  <a:r>
                    <a:rPr kumimoji="1" lang="en-US" altLang="zh-CN" sz="2400" b="1">
                      <a:latin typeface="Times New Roman" panose="02020603050405020304" pitchFamily="18" charset="0"/>
                    </a:rPr>
                    <a:t>n</a:t>
                  </a:r>
                  <a:r>
                    <a:rPr kumimoji="1" lang="zh-CN" altLang="en-US" sz="2400" b="1">
                      <a:latin typeface="Times New Roman" panose="02020603050405020304" pitchFamily="18" charset="0"/>
                    </a:rPr>
                    <a:t>位</a:t>
                  </a:r>
                </a:p>
                <a:p>
                  <a:pPr algn="just" eaLnBrk="0" hangingPunct="0"/>
                  <a:endParaRPr kumimoji="1" lang="en-US" altLang="zh-CN" sz="2400" b="1">
                    <a:latin typeface="Times New Roman" panose="02020603050405020304" pitchFamily="18" charset="0"/>
                  </a:endParaRPr>
                </a:p>
              </p:txBody>
            </p:sp>
            <p:sp>
              <p:nvSpPr>
                <p:cNvPr id="32" name="Rectangle 41"/>
                <p:cNvSpPr>
                  <a:spLocks noChangeArrowheads="1"/>
                </p:cNvSpPr>
                <p:nvPr/>
              </p:nvSpPr>
              <p:spPr bwMode="auto">
                <a:xfrm>
                  <a:off x="1400" y="1920"/>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42"/>
              <p:cNvGrpSpPr>
                <a:grpSpLocks/>
              </p:cNvGrpSpPr>
              <p:nvPr/>
            </p:nvGrpSpPr>
            <p:grpSpPr bwMode="auto">
              <a:xfrm>
                <a:off x="0" y="2304"/>
                <a:ext cx="1400" cy="384"/>
                <a:chOff x="0" y="2304"/>
                <a:chExt cx="1400" cy="384"/>
              </a:xfrm>
            </p:grpSpPr>
            <p:sp>
              <p:nvSpPr>
                <p:cNvPr id="29" name="Rectangle 43"/>
                <p:cNvSpPr>
                  <a:spLocks noChangeArrowheads="1"/>
                </p:cNvSpPr>
                <p:nvPr/>
              </p:nvSpPr>
              <p:spPr bwMode="auto">
                <a:xfrm>
                  <a:off x="43" y="2304"/>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setw(n)</a:t>
                  </a:r>
                </a:p>
                <a:p>
                  <a:pPr algn="just" eaLnBrk="0" hangingPunct="0"/>
                  <a:endParaRPr kumimoji="1" lang="en-US" altLang="zh-CN" sz="2400" b="1">
                    <a:latin typeface="Times New Roman" panose="02020603050405020304" pitchFamily="18" charset="0"/>
                  </a:endParaRPr>
                </a:p>
              </p:txBody>
            </p:sp>
            <p:sp>
              <p:nvSpPr>
                <p:cNvPr id="30" name="Rectangle 44"/>
                <p:cNvSpPr>
                  <a:spLocks noChangeArrowheads="1"/>
                </p:cNvSpPr>
                <p:nvPr/>
              </p:nvSpPr>
              <p:spPr bwMode="auto">
                <a:xfrm>
                  <a:off x="0" y="2304"/>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45"/>
              <p:cNvGrpSpPr>
                <a:grpSpLocks/>
              </p:cNvGrpSpPr>
              <p:nvPr/>
            </p:nvGrpSpPr>
            <p:grpSpPr bwMode="auto">
              <a:xfrm>
                <a:off x="1400" y="2304"/>
                <a:ext cx="1958" cy="384"/>
                <a:chOff x="1400" y="2304"/>
                <a:chExt cx="1958" cy="384"/>
              </a:xfrm>
            </p:grpSpPr>
            <p:sp>
              <p:nvSpPr>
                <p:cNvPr id="27" name="Rectangle 46"/>
                <p:cNvSpPr>
                  <a:spLocks noChangeArrowheads="1"/>
                </p:cNvSpPr>
                <p:nvPr/>
              </p:nvSpPr>
              <p:spPr bwMode="auto">
                <a:xfrm>
                  <a:off x="1443" y="2304"/>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设域宽为</a:t>
                  </a:r>
                  <a:r>
                    <a:rPr kumimoji="1" lang="en-US" altLang="zh-CN" sz="2400" b="1">
                      <a:latin typeface="Times New Roman" panose="02020603050405020304" pitchFamily="18" charset="0"/>
                    </a:rPr>
                    <a:t>n</a:t>
                  </a:r>
                  <a:r>
                    <a:rPr kumimoji="1" lang="zh-CN" altLang="en-US" sz="2400" b="1">
                      <a:latin typeface="Times New Roman" panose="02020603050405020304" pitchFamily="18" charset="0"/>
                    </a:rPr>
                    <a:t>个字符</a:t>
                  </a:r>
                </a:p>
                <a:p>
                  <a:pPr algn="just" eaLnBrk="0" hangingPunct="0"/>
                  <a:endParaRPr kumimoji="1" lang="en-US" altLang="zh-CN" sz="2400" b="1">
                    <a:latin typeface="Times New Roman" panose="02020603050405020304" pitchFamily="18" charset="0"/>
                  </a:endParaRPr>
                </a:p>
              </p:txBody>
            </p:sp>
            <p:sp>
              <p:nvSpPr>
                <p:cNvPr id="28" name="Rectangle 47"/>
                <p:cNvSpPr>
                  <a:spLocks noChangeArrowheads="1"/>
                </p:cNvSpPr>
                <p:nvPr/>
              </p:nvSpPr>
              <p:spPr bwMode="auto">
                <a:xfrm>
                  <a:off x="1400" y="2304"/>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48"/>
              <p:cNvGrpSpPr>
                <a:grpSpLocks/>
              </p:cNvGrpSpPr>
              <p:nvPr/>
            </p:nvGrpSpPr>
            <p:grpSpPr bwMode="auto">
              <a:xfrm>
                <a:off x="0" y="2688"/>
                <a:ext cx="1400" cy="384"/>
                <a:chOff x="0" y="2688"/>
                <a:chExt cx="1400" cy="384"/>
              </a:xfrm>
            </p:grpSpPr>
            <p:sp>
              <p:nvSpPr>
                <p:cNvPr id="25" name="Rectangle 49"/>
                <p:cNvSpPr>
                  <a:spLocks noChangeArrowheads="1"/>
                </p:cNvSpPr>
                <p:nvPr/>
              </p:nvSpPr>
              <p:spPr bwMode="auto">
                <a:xfrm>
                  <a:off x="43" y="2688"/>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setiosflags(ios::fixed)</a:t>
                  </a:r>
                </a:p>
                <a:p>
                  <a:pPr algn="just" eaLnBrk="0" hangingPunct="0"/>
                  <a:endParaRPr kumimoji="1" lang="en-US" altLang="zh-CN" sz="2400" b="1">
                    <a:latin typeface="Times New Roman" panose="02020603050405020304" pitchFamily="18" charset="0"/>
                  </a:endParaRPr>
                </a:p>
              </p:txBody>
            </p:sp>
            <p:sp>
              <p:nvSpPr>
                <p:cNvPr id="26" name="Rectangle 50"/>
                <p:cNvSpPr>
                  <a:spLocks noChangeArrowheads="1"/>
                </p:cNvSpPr>
                <p:nvPr/>
              </p:nvSpPr>
              <p:spPr bwMode="auto">
                <a:xfrm>
                  <a:off x="0" y="2688"/>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51"/>
              <p:cNvGrpSpPr>
                <a:grpSpLocks/>
              </p:cNvGrpSpPr>
              <p:nvPr/>
            </p:nvGrpSpPr>
            <p:grpSpPr bwMode="auto">
              <a:xfrm>
                <a:off x="1400" y="2688"/>
                <a:ext cx="1958" cy="384"/>
                <a:chOff x="1400" y="2688"/>
                <a:chExt cx="1958" cy="384"/>
              </a:xfrm>
            </p:grpSpPr>
            <p:sp>
              <p:nvSpPr>
                <p:cNvPr id="23" name="Rectangle 52"/>
                <p:cNvSpPr>
                  <a:spLocks noChangeArrowheads="1"/>
                </p:cNvSpPr>
                <p:nvPr/>
              </p:nvSpPr>
              <p:spPr bwMode="auto">
                <a:xfrm>
                  <a:off x="1443" y="2688"/>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固定的浮点显示</a:t>
                  </a:r>
                </a:p>
                <a:p>
                  <a:pPr algn="just" eaLnBrk="0" hangingPunct="0"/>
                  <a:endParaRPr kumimoji="1" lang="en-US" altLang="zh-CN" sz="2400" b="1">
                    <a:latin typeface="Times New Roman" panose="02020603050405020304" pitchFamily="18" charset="0"/>
                  </a:endParaRPr>
                </a:p>
              </p:txBody>
            </p:sp>
            <p:sp>
              <p:nvSpPr>
                <p:cNvPr id="24" name="Rectangle 53"/>
                <p:cNvSpPr>
                  <a:spLocks noChangeArrowheads="1"/>
                </p:cNvSpPr>
                <p:nvPr/>
              </p:nvSpPr>
              <p:spPr bwMode="auto">
                <a:xfrm>
                  <a:off x="1400" y="2688"/>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 name="Rectangle 54"/>
            <p:cNvSpPr>
              <a:spLocks noChangeArrowheads="1"/>
            </p:cNvSpPr>
            <p:nvPr/>
          </p:nvSpPr>
          <p:spPr bwMode="auto">
            <a:xfrm>
              <a:off x="-3" y="-3"/>
              <a:ext cx="3364" cy="307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237151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输出格式控制（续）</a:t>
            </a:r>
            <a:endParaRPr lang="zh-CN" altLang="en-US" dirty="0"/>
          </a:p>
        </p:txBody>
      </p:sp>
      <p:grpSp>
        <p:nvGrpSpPr>
          <p:cNvPr id="4" name="Group 3"/>
          <p:cNvGrpSpPr>
            <a:grpSpLocks/>
          </p:cNvGrpSpPr>
          <p:nvPr/>
        </p:nvGrpSpPr>
        <p:grpSpPr bwMode="auto">
          <a:xfrm>
            <a:off x="58189" y="1701973"/>
            <a:ext cx="9085811" cy="4474990"/>
            <a:chOff x="-3" y="-3"/>
            <a:chExt cx="3364" cy="2790"/>
          </a:xfrm>
        </p:grpSpPr>
        <p:grpSp>
          <p:nvGrpSpPr>
            <p:cNvPr id="5" name="Group 4"/>
            <p:cNvGrpSpPr>
              <a:grpSpLocks/>
            </p:cNvGrpSpPr>
            <p:nvPr/>
          </p:nvGrpSpPr>
          <p:grpSpPr bwMode="auto">
            <a:xfrm>
              <a:off x="0" y="0"/>
              <a:ext cx="3358" cy="2784"/>
              <a:chOff x="0" y="0"/>
              <a:chExt cx="3358" cy="2784"/>
            </a:xfrm>
          </p:grpSpPr>
          <p:grpSp>
            <p:nvGrpSpPr>
              <p:cNvPr id="7" name="Group 5"/>
              <p:cNvGrpSpPr>
                <a:grpSpLocks/>
              </p:cNvGrpSpPr>
              <p:nvPr/>
            </p:nvGrpSpPr>
            <p:grpSpPr bwMode="auto">
              <a:xfrm>
                <a:off x="0" y="0"/>
                <a:ext cx="1400" cy="384"/>
                <a:chOff x="0" y="0"/>
                <a:chExt cx="1400" cy="384"/>
              </a:xfrm>
            </p:grpSpPr>
            <p:sp>
              <p:nvSpPr>
                <p:cNvPr id="47" name="Rectangle 6"/>
                <p:cNvSpPr>
                  <a:spLocks noChangeArrowheads="1"/>
                </p:cNvSpPr>
                <p:nvPr/>
              </p:nvSpPr>
              <p:spPr bwMode="auto">
                <a:xfrm>
                  <a:off x="43" y="0"/>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dirty="0" err="1">
                      <a:latin typeface="Times New Roman" panose="02020603050405020304" pitchFamily="18" charset="0"/>
                    </a:rPr>
                    <a:t>setiosflags</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ios</a:t>
                  </a:r>
                  <a:r>
                    <a:rPr kumimoji="1" lang="en-US" altLang="zh-CN" sz="2400" b="1" dirty="0">
                      <a:latin typeface="Times New Roman" panose="02020603050405020304" pitchFamily="18" charset="0"/>
                    </a:rPr>
                    <a:t>::scientific)</a:t>
                  </a:r>
                </a:p>
                <a:p>
                  <a:pPr algn="just" eaLnBrk="0" hangingPunct="0"/>
                  <a:endParaRPr kumimoji="1" lang="en-US" altLang="zh-CN" sz="2400" b="1" dirty="0">
                    <a:latin typeface="Times New Roman" panose="02020603050405020304" pitchFamily="18" charset="0"/>
                  </a:endParaRPr>
                </a:p>
              </p:txBody>
            </p:sp>
            <p:sp>
              <p:nvSpPr>
                <p:cNvPr id="48" name="Rectangle 7"/>
                <p:cNvSpPr>
                  <a:spLocks noChangeArrowheads="1"/>
                </p:cNvSpPr>
                <p:nvPr/>
              </p:nvSpPr>
              <p:spPr bwMode="auto">
                <a:xfrm>
                  <a:off x="0" y="0"/>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 name="Group 8"/>
              <p:cNvGrpSpPr>
                <a:grpSpLocks/>
              </p:cNvGrpSpPr>
              <p:nvPr/>
            </p:nvGrpSpPr>
            <p:grpSpPr bwMode="auto">
              <a:xfrm>
                <a:off x="1400" y="0"/>
                <a:ext cx="1958" cy="384"/>
                <a:chOff x="1400" y="0"/>
                <a:chExt cx="1958" cy="384"/>
              </a:xfrm>
            </p:grpSpPr>
            <p:sp>
              <p:nvSpPr>
                <p:cNvPr id="45" name="Rectangle 9"/>
                <p:cNvSpPr>
                  <a:spLocks noChangeArrowheads="1"/>
                </p:cNvSpPr>
                <p:nvPr/>
              </p:nvSpPr>
              <p:spPr bwMode="auto">
                <a:xfrm>
                  <a:off x="1443" y="0"/>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指数显示</a:t>
                  </a:r>
                </a:p>
                <a:p>
                  <a:pPr algn="just" eaLnBrk="0" hangingPunct="0"/>
                  <a:endParaRPr kumimoji="1" lang="en-US" altLang="zh-CN" sz="2400" b="1">
                    <a:latin typeface="Times New Roman" panose="02020603050405020304" pitchFamily="18" charset="0"/>
                  </a:endParaRPr>
                </a:p>
              </p:txBody>
            </p:sp>
            <p:sp>
              <p:nvSpPr>
                <p:cNvPr id="46" name="Rectangle 10"/>
                <p:cNvSpPr>
                  <a:spLocks noChangeArrowheads="1"/>
                </p:cNvSpPr>
                <p:nvPr/>
              </p:nvSpPr>
              <p:spPr bwMode="auto">
                <a:xfrm>
                  <a:off x="1400" y="0"/>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 name="Group 11"/>
              <p:cNvGrpSpPr>
                <a:grpSpLocks/>
              </p:cNvGrpSpPr>
              <p:nvPr/>
            </p:nvGrpSpPr>
            <p:grpSpPr bwMode="auto">
              <a:xfrm>
                <a:off x="0" y="384"/>
                <a:ext cx="1400" cy="384"/>
                <a:chOff x="0" y="384"/>
                <a:chExt cx="1400" cy="384"/>
              </a:xfrm>
            </p:grpSpPr>
            <p:sp>
              <p:nvSpPr>
                <p:cNvPr id="43" name="Rectangle 12"/>
                <p:cNvSpPr>
                  <a:spLocks noChangeArrowheads="1"/>
                </p:cNvSpPr>
                <p:nvPr/>
              </p:nvSpPr>
              <p:spPr bwMode="auto">
                <a:xfrm>
                  <a:off x="43" y="384"/>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dirty="0" err="1">
                      <a:latin typeface="Times New Roman" panose="02020603050405020304" pitchFamily="18" charset="0"/>
                    </a:rPr>
                    <a:t>setiosflags</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ios</a:t>
                  </a:r>
                  <a:r>
                    <a:rPr kumimoji="1" lang="en-US" altLang="zh-CN" sz="2400" b="1" dirty="0">
                      <a:latin typeface="Times New Roman" panose="02020603050405020304" pitchFamily="18" charset="0"/>
                    </a:rPr>
                    <a:t>::left)</a:t>
                  </a:r>
                </a:p>
                <a:p>
                  <a:pPr algn="just" eaLnBrk="0" hangingPunct="0"/>
                  <a:endParaRPr kumimoji="1" lang="en-US" altLang="zh-CN" sz="2400" b="1" dirty="0">
                    <a:latin typeface="Times New Roman" panose="02020603050405020304" pitchFamily="18" charset="0"/>
                  </a:endParaRPr>
                </a:p>
              </p:txBody>
            </p:sp>
            <p:sp>
              <p:nvSpPr>
                <p:cNvPr id="44" name="Rectangle 13"/>
                <p:cNvSpPr>
                  <a:spLocks noChangeArrowheads="1"/>
                </p:cNvSpPr>
                <p:nvPr/>
              </p:nvSpPr>
              <p:spPr bwMode="auto">
                <a:xfrm>
                  <a:off x="0" y="384"/>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Group 14"/>
              <p:cNvGrpSpPr>
                <a:grpSpLocks/>
              </p:cNvGrpSpPr>
              <p:nvPr/>
            </p:nvGrpSpPr>
            <p:grpSpPr bwMode="auto">
              <a:xfrm>
                <a:off x="1400" y="384"/>
                <a:ext cx="1958" cy="384"/>
                <a:chOff x="1400" y="384"/>
                <a:chExt cx="1958" cy="384"/>
              </a:xfrm>
            </p:grpSpPr>
            <p:sp>
              <p:nvSpPr>
                <p:cNvPr id="41" name="Rectangle 15"/>
                <p:cNvSpPr>
                  <a:spLocks noChangeArrowheads="1"/>
                </p:cNvSpPr>
                <p:nvPr/>
              </p:nvSpPr>
              <p:spPr bwMode="auto">
                <a:xfrm>
                  <a:off x="1443" y="384"/>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左对齐</a:t>
                  </a:r>
                </a:p>
                <a:p>
                  <a:pPr algn="just" eaLnBrk="0" hangingPunct="0"/>
                  <a:endParaRPr kumimoji="1" lang="en-US" altLang="zh-CN" sz="2400" b="1">
                    <a:latin typeface="Times New Roman" panose="02020603050405020304" pitchFamily="18" charset="0"/>
                  </a:endParaRPr>
                </a:p>
              </p:txBody>
            </p:sp>
            <p:sp>
              <p:nvSpPr>
                <p:cNvPr id="42" name="Rectangle 16"/>
                <p:cNvSpPr>
                  <a:spLocks noChangeArrowheads="1"/>
                </p:cNvSpPr>
                <p:nvPr/>
              </p:nvSpPr>
              <p:spPr bwMode="auto">
                <a:xfrm>
                  <a:off x="1400" y="384"/>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17"/>
              <p:cNvGrpSpPr>
                <a:grpSpLocks/>
              </p:cNvGrpSpPr>
              <p:nvPr/>
            </p:nvGrpSpPr>
            <p:grpSpPr bwMode="auto">
              <a:xfrm>
                <a:off x="0" y="768"/>
                <a:ext cx="1400" cy="384"/>
                <a:chOff x="0" y="768"/>
                <a:chExt cx="1400" cy="384"/>
              </a:xfrm>
            </p:grpSpPr>
            <p:sp>
              <p:nvSpPr>
                <p:cNvPr id="39" name="Rectangle 18"/>
                <p:cNvSpPr>
                  <a:spLocks noChangeArrowheads="1"/>
                </p:cNvSpPr>
                <p:nvPr/>
              </p:nvSpPr>
              <p:spPr bwMode="auto">
                <a:xfrm>
                  <a:off x="43" y="768"/>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dirty="0" err="1">
                      <a:latin typeface="Times New Roman" panose="02020603050405020304" pitchFamily="18" charset="0"/>
                    </a:rPr>
                    <a:t>setiosflags</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ios</a:t>
                  </a:r>
                  <a:r>
                    <a:rPr kumimoji="1" lang="en-US" altLang="zh-CN" sz="2400" b="1" dirty="0">
                      <a:latin typeface="Times New Roman" panose="02020603050405020304" pitchFamily="18" charset="0"/>
                    </a:rPr>
                    <a:t>::right)</a:t>
                  </a:r>
                </a:p>
                <a:p>
                  <a:pPr algn="just" eaLnBrk="0" hangingPunct="0"/>
                  <a:endParaRPr kumimoji="1" lang="en-US" altLang="zh-CN" sz="2400" b="1" dirty="0">
                    <a:latin typeface="Times New Roman" panose="02020603050405020304" pitchFamily="18" charset="0"/>
                  </a:endParaRPr>
                </a:p>
              </p:txBody>
            </p:sp>
            <p:sp>
              <p:nvSpPr>
                <p:cNvPr id="40" name="Rectangle 19"/>
                <p:cNvSpPr>
                  <a:spLocks noChangeArrowheads="1"/>
                </p:cNvSpPr>
                <p:nvPr/>
              </p:nvSpPr>
              <p:spPr bwMode="auto">
                <a:xfrm>
                  <a:off x="0" y="768"/>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20"/>
              <p:cNvGrpSpPr>
                <a:grpSpLocks/>
              </p:cNvGrpSpPr>
              <p:nvPr/>
            </p:nvGrpSpPr>
            <p:grpSpPr bwMode="auto">
              <a:xfrm>
                <a:off x="1400" y="768"/>
                <a:ext cx="1958" cy="384"/>
                <a:chOff x="1400" y="768"/>
                <a:chExt cx="1958" cy="384"/>
              </a:xfrm>
            </p:grpSpPr>
            <p:sp>
              <p:nvSpPr>
                <p:cNvPr id="37" name="Rectangle 21"/>
                <p:cNvSpPr>
                  <a:spLocks noChangeArrowheads="1"/>
                </p:cNvSpPr>
                <p:nvPr/>
              </p:nvSpPr>
              <p:spPr bwMode="auto">
                <a:xfrm>
                  <a:off x="1443" y="768"/>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右对齐</a:t>
                  </a:r>
                </a:p>
                <a:p>
                  <a:pPr algn="just" eaLnBrk="0" hangingPunct="0"/>
                  <a:endParaRPr kumimoji="1" lang="en-US" altLang="zh-CN" sz="2400" b="1">
                    <a:latin typeface="Times New Roman" panose="02020603050405020304" pitchFamily="18" charset="0"/>
                  </a:endParaRPr>
                </a:p>
              </p:txBody>
            </p:sp>
            <p:sp>
              <p:nvSpPr>
                <p:cNvPr id="38" name="Rectangle 22"/>
                <p:cNvSpPr>
                  <a:spLocks noChangeArrowheads="1"/>
                </p:cNvSpPr>
                <p:nvPr/>
              </p:nvSpPr>
              <p:spPr bwMode="auto">
                <a:xfrm>
                  <a:off x="1400" y="768"/>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23"/>
              <p:cNvGrpSpPr>
                <a:grpSpLocks/>
              </p:cNvGrpSpPr>
              <p:nvPr/>
            </p:nvGrpSpPr>
            <p:grpSpPr bwMode="auto">
              <a:xfrm>
                <a:off x="0" y="1152"/>
                <a:ext cx="1400" cy="384"/>
                <a:chOff x="0" y="1152"/>
                <a:chExt cx="1400" cy="384"/>
              </a:xfrm>
            </p:grpSpPr>
            <p:sp>
              <p:nvSpPr>
                <p:cNvPr id="35" name="Rectangle 24"/>
                <p:cNvSpPr>
                  <a:spLocks noChangeArrowheads="1"/>
                </p:cNvSpPr>
                <p:nvPr/>
              </p:nvSpPr>
              <p:spPr bwMode="auto">
                <a:xfrm>
                  <a:off x="43" y="1152"/>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setiosflags(ios::skipws)</a:t>
                  </a:r>
                </a:p>
                <a:p>
                  <a:pPr algn="just" eaLnBrk="0" hangingPunct="0"/>
                  <a:endParaRPr kumimoji="1" lang="en-US" altLang="zh-CN" sz="2400" b="1">
                    <a:latin typeface="Times New Roman" panose="02020603050405020304" pitchFamily="18" charset="0"/>
                  </a:endParaRPr>
                </a:p>
              </p:txBody>
            </p:sp>
            <p:sp>
              <p:nvSpPr>
                <p:cNvPr id="36" name="Rectangle 25"/>
                <p:cNvSpPr>
                  <a:spLocks noChangeArrowheads="1"/>
                </p:cNvSpPr>
                <p:nvPr/>
              </p:nvSpPr>
              <p:spPr bwMode="auto">
                <a:xfrm>
                  <a:off x="0" y="1152"/>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26"/>
              <p:cNvGrpSpPr>
                <a:grpSpLocks/>
              </p:cNvGrpSpPr>
              <p:nvPr/>
            </p:nvGrpSpPr>
            <p:grpSpPr bwMode="auto">
              <a:xfrm>
                <a:off x="1400" y="1152"/>
                <a:ext cx="1958" cy="384"/>
                <a:chOff x="1400" y="1152"/>
                <a:chExt cx="1958" cy="384"/>
              </a:xfrm>
            </p:grpSpPr>
            <p:sp>
              <p:nvSpPr>
                <p:cNvPr id="33" name="Rectangle 27"/>
                <p:cNvSpPr>
                  <a:spLocks noChangeArrowheads="1"/>
                </p:cNvSpPr>
                <p:nvPr/>
              </p:nvSpPr>
              <p:spPr bwMode="auto">
                <a:xfrm>
                  <a:off x="1443" y="1152"/>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忽略前导空白</a:t>
                  </a:r>
                </a:p>
                <a:p>
                  <a:pPr algn="just" eaLnBrk="0" hangingPunct="0"/>
                  <a:endParaRPr kumimoji="1" lang="en-US" altLang="zh-CN" sz="2400" b="1">
                    <a:latin typeface="Times New Roman" panose="02020603050405020304" pitchFamily="18" charset="0"/>
                  </a:endParaRPr>
                </a:p>
              </p:txBody>
            </p:sp>
            <p:sp>
              <p:nvSpPr>
                <p:cNvPr id="34" name="Rectangle 28"/>
                <p:cNvSpPr>
                  <a:spLocks noChangeArrowheads="1"/>
                </p:cNvSpPr>
                <p:nvPr/>
              </p:nvSpPr>
              <p:spPr bwMode="auto">
                <a:xfrm>
                  <a:off x="1400" y="1152"/>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29"/>
              <p:cNvGrpSpPr>
                <a:grpSpLocks/>
              </p:cNvGrpSpPr>
              <p:nvPr/>
            </p:nvGrpSpPr>
            <p:grpSpPr bwMode="auto">
              <a:xfrm>
                <a:off x="0" y="1536"/>
                <a:ext cx="1400" cy="384"/>
                <a:chOff x="0" y="1536"/>
                <a:chExt cx="1400" cy="384"/>
              </a:xfrm>
            </p:grpSpPr>
            <p:sp>
              <p:nvSpPr>
                <p:cNvPr id="31" name="Rectangle 30"/>
                <p:cNvSpPr>
                  <a:spLocks noChangeArrowheads="1"/>
                </p:cNvSpPr>
                <p:nvPr/>
              </p:nvSpPr>
              <p:spPr bwMode="auto">
                <a:xfrm>
                  <a:off x="43" y="1536"/>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setiosflags(ios::uppercase)</a:t>
                  </a:r>
                </a:p>
                <a:p>
                  <a:pPr algn="just" eaLnBrk="0" hangingPunct="0"/>
                  <a:endParaRPr kumimoji="1" lang="en-US" altLang="zh-CN" sz="2400" b="1">
                    <a:latin typeface="Times New Roman" panose="02020603050405020304" pitchFamily="18" charset="0"/>
                  </a:endParaRPr>
                </a:p>
              </p:txBody>
            </p:sp>
            <p:sp>
              <p:nvSpPr>
                <p:cNvPr id="32" name="Rectangle 31"/>
                <p:cNvSpPr>
                  <a:spLocks noChangeArrowheads="1"/>
                </p:cNvSpPr>
                <p:nvPr/>
              </p:nvSpPr>
              <p:spPr bwMode="auto">
                <a:xfrm>
                  <a:off x="0" y="1536"/>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32"/>
              <p:cNvGrpSpPr>
                <a:grpSpLocks/>
              </p:cNvGrpSpPr>
              <p:nvPr/>
            </p:nvGrpSpPr>
            <p:grpSpPr bwMode="auto">
              <a:xfrm>
                <a:off x="1400" y="1536"/>
                <a:ext cx="1958" cy="384"/>
                <a:chOff x="1400" y="1536"/>
                <a:chExt cx="1958" cy="384"/>
              </a:xfrm>
            </p:grpSpPr>
            <p:sp>
              <p:nvSpPr>
                <p:cNvPr id="29" name="Rectangle 33"/>
                <p:cNvSpPr>
                  <a:spLocks noChangeArrowheads="1"/>
                </p:cNvSpPr>
                <p:nvPr/>
              </p:nvSpPr>
              <p:spPr bwMode="auto">
                <a:xfrm>
                  <a:off x="1443" y="1536"/>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十六进制数大写输出</a:t>
                  </a:r>
                </a:p>
                <a:p>
                  <a:pPr algn="just" eaLnBrk="0" hangingPunct="0"/>
                  <a:endParaRPr kumimoji="1" lang="en-US" altLang="zh-CN" sz="2400" b="1">
                    <a:latin typeface="Times New Roman" panose="02020603050405020304" pitchFamily="18" charset="0"/>
                  </a:endParaRPr>
                </a:p>
              </p:txBody>
            </p:sp>
            <p:sp>
              <p:nvSpPr>
                <p:cNvPr id="30" name="Rectangle 34"/>
                <p:cNvSpPr>
                  <a:spLocks noChangeArrowheads="1"/>
                </p:cNvSpPr>
                <p:nvPr/>
              </p:nvSpPr>
              <p:spPr bwMode="auto">
                <a:xfrm>
                  <a:off x="1400" y="1536"/>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35"/>
              <p:cNvGrpSpPr>
                <a:grpSpLocks/>
              </p:cNvGrpSpPr>
              <p:nvPr/>
            </p:nvGrpSpPr>
            <p:grpSpPr bwMode="auto">
              <a:xfrm>
                <a:off x="0" y="1920"/>
                <a:ext cx="1400" cy="384"/>
                <a:chOff x="0" y="1920"/>
                <a:chExt cx="1400" cy="384"/>
              </a:xfrm>
            </p:grpSpPr>
            <p:sp>
              <p:nvSpPr>
                <p:cNvPr id="27" name="Rectangle 36"/>
                <p:cNvSpPr>
                  <a:spLocks noChangeArrowheads="1"/>
                </p:cNvSpPr>
                <p:nvPr/>
              </p:nvSpPr>
              <p:spPr bwMode="auto">
                <a:xfrm>
                  <a:off x="43" y="1920"/>
                  <a:ext cx="13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setiosflags(ios::lowercase)</a:t>
                  </a:r>
                </a:p>
                <a:p>
                  <a:pPr algn="just" eaLnBrk="0" hangingPunct="0"/>
                  <a:endParaRPr kumimoji="1" lang="en-US" altLang="zh-CN" sz="2400" b="1">
                    <a:latin typeface="Times New Roman" panose="02020603050405020304" pitchFamily="18" charset="0"/>
                  </a:endParaRPr>
                </a:p>
              </p:txBody>
            </p:sp>
            <p:sp>
              <p:nvSpPr>
                <p:cNvPr id="28" name="Rectangle 37"/>
                <p:cNvSpPr>
                  <a:spLocks noChangeArrowheads="1"/>
                </p:cNvSpPr>
                <p:nvPr/>
              </p:nvSpPr>
              <p:spPr bwMode="auto">
                <a:xfrm>
                  <a:off x="0" y="1920"/>
                  <a:ext cx="14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38"/>
              <p:cNvGrpSpPr>
                <a:grpSpLocks/>
              </p:cNvGrpSpPr>
              <p:nvPr/>
            </p:nvGrpSpPr>
            <p:grpSpPr bwMode="auto">
              <a:xfrm>
                <a:off x="1400" y="1920"/>
                <a:ext cx="1958" cy="384"/>
                <a:chOff x="1400" y="1920"/>
                <a:chExt cx="1958" cy="384"/>
              </a:xfrm>
            </p:grpSpPr>
            <p:sp>
              <p:nvSpPr>
                <p:cNvPr id="25" name="Rectangle 39"/>
                <p:cNvSpPr>
                  <a:spLocks noChangeArrowheads="1"/>
                </p:cNvSpPr>
                <p:nvPr/>
              </p:nvSpPr>
              <p:spPr bwMode="auto">
                <a:xfrm>
                  <a:off x="1443" y="1920"/>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十六进制数小写输出</a:t>
                  </a:r>
                </a:p>
                <a:p>
                  <a:pPr algn="just" eaLnBrk="0" hangingPunct="0"/>
                  <a:endParaRPr kumimoji="1" lang="en-US" altLang="zh-CN" sz="2400" b="1">
                    <a:latin typeface="Times New Roman" panose="02020603050405020304" pitchFamily="18" charset="0"/>
                  </a:endParaRPr>
                </a:p>
              </p:txBody>
            </p:sp>
            <p:sp>
              <p:nvSpPr>
                <p:cNvPr id="26" name="Rectangle 40"/>
                <p:cNvSpPr>
                  <a:spLocks noChangeArrowheads="1"/>
                </p:cNvSpPr>
                <p:nvPr/>
              </p:nvSpPr>
              <p:spPr bwMode="auto">
                <a:xfrm>
                  <a:off x="1400" y="1920"/>
                  <a:ext cx="19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41"/>
              <p:cNvGrpSpPr>
                <a:grpSpLocks/>
              </p:cNvGrpSpPr>
              <p:nvPr/>
            </p:nvGrpSpPr>
            <p:grpSpPr bwMode="auto">
              <a:xfrm>
                <a:off x="0" y="2304"/>
                <a:ext cx="1400" cy="480"/>
                <a:chOff x="0" y="2304"/>
                <a:chExt cx="1400" cy="480"/>
              </a:xfrm>
            </p:grpSpPr>
            <p:sp>
              <p:nvSpPr>
                <p:cNvPr id="23" name="Rectangle 42"/>
                <p:cNvSpPr>
                  <a:spLocks noChangeArrowheads="1"/>
                </p:cNvSpPr>
                <p:nvPr/>
              </p:nvSpPr>
              <p:spPr bwMode="auto">
                <a:xfrm>
                  <a:off x="43" y="2304"/>
                  <a:ext cx="131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latin typeface="Times New Roman" panose="02020603050405020304" pitchFamily="18" charset="0"/>
                    </a:rPr>
                    <a:t>setiosflags(ios::showbase)</a:t>
                  </a:r>
                </a:p>
                <a:p>
                  <a:pPr algn="just" eaLnBrk="0" hangingPunct="0"/>
                  <a:endParaRPr kumimoji="1" lang="en-US" altLang="zh-CN" sz="2400" b="1">
                    <a:latin typeface="Times New Roman" panose="02020603050405020304" pitchFamily="18" charset="0"/>
                  </a:endParaRPr>
                </a:p>
              </p:txBody>
            </p:sp>
            <p:sp>
              <p:nvSpPr>
                <p:cNvPr id="24" name="Rectangle 43"/>
                <p:cNvSpPr>
                  <a:spLocks noChangeArrowheads="1"/>
                </p:cNvSpPr>
                <p:nvPr/>
              </p:nvSpPr>
              <p:spPr bwMode="auto">
                <a:xfrm>
                  <a:off x="0" y="2304"/>
                  <a:ext cx="140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44"/>
              <p:cNvGrpSpPr>
                <a:grpSpLocks/>
              </p:cNvGrpSpPr>
              <p:nvPr/>
            </p:nvGrpSpPr>
            <p:grpSpPr bwMode="auto">
              <a:xfrm>
                <a:off x="1400" y="2304"/>
                <a:ext cx="1958" cy="480"/>
                <a:chOff x="1400" y="2304"/>
                <a:chExt cx="1958" cy="480"/>
              </a:xfrm>
            </p:grpSpPr>
            <p:sp>
              <p:nvSpPr>
                <p:cNvPr id="21" name="Rectangle 45"/>
                <p:cNvSpPr>
                  <a:spLocks noChangeArrowheads="1"/>
                </p:cNvSpPr>
                <p:nvPr/>
              </p:nvSpPr>
              <p:spPr bwMode="auto">
                <a:xfrm>
                  <a:off x="1443" y="2304"/>
                  <a:ext cx="18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latin typeface="Times New Roman" panose="02020603050405020304" pitchFamily="18" charset="0"/>
                    </a:rPr>
                    <a:t>按十六／八进制输出数据时，前面显示前导符</a:t>
                  </a:r>
                  <a:r>
                    <a:rPr kumimoji="1" lang="en-US" altLang="zh-CN" sz="2400" b="1">
                      <a:latin typeface="Times New Roman" panose="02020603050405020304" pitchFamily="18" charset="0"/>
                    </a:rPr>
                    <a:t>0x</a:t>
                  </a:r>
                  <a:r>
                    <a:rPr kumimoji="1" lang="zh-CN" altLang="en-US" sz="2400" b="1">
                      <a:latin typeface="Times New Roman" panose="02020603050405020304" pitchFamily="18" charset="0"/>
                    </a:rPr>
                    <a:t>／０；</a:t>
                  </a:r>
                </a:p>
                <a:p>
                  <a:pPr algn="just" eaLnBrk="0" hangingPunct="0"/>
                  <a:endParaRPr kumimoji="1" lang="en-US" altLang="zh-CN" sz="2400" b="1">
                    <a:latin typeface="Times New Roman" panose="02020603050405020304" pitchFamily="18" charset="0"/>
                  </a:endParaRPr>
                </a:p>
              </p:txBody>
            </p:sp>
            <p:sp>
              <p:nvSpPr>
                <p:cNvPr id="22" name="Rectangle 46"/>
                <p:cNvSpPr>
                  <a:spLocks noChangeArrowheads="1"/>
                </p:cNvSpPr>
                <p:nvPr/>
              </p:nvSpPr>
              <p:spPr bwMode="auto">
                <a:xfrm>
                  <a:off x="1400" y="2304"/>
                  <a:ext cx="19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 name="Rectangle 47"/>
            <p:cNvSpPr>
              <a:spLocks noChangeArrowheads="1"/>
            </p:cNvSpPr>
            <p:nvPr/>
          </p:nvSpPr>
          <p:spPr bwMode="auto">
            <a:xfrm>
              <a:off x="-3" y="-3"/>
              <a:ext cx="3364" cy="2790"/>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2000" b="1"/>
            </a:p>
          </p:txBody>
        </p:sp>
      </p:grpSp>
    </p:spTree>
    <p:extLst>
      <p:ext uri="{BB962C8B-B14F-4D97-AF65-F5344CB8AC3E}">
        <p14:creationId xmlns:p14="http://schemas.microsoft.com/office/powerpoint/2010/main" val="2647977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smtClean="0"/>
              <a:t>原</a:t>
            </a:r>
            <a:r>
              <a:rPr lang="zh-CN" altLang="en-US" dirty="0"/>
              <a:t>码，反码，补码</a:t>
            </a:r>
          </a:p>
        </p:txBody>
      </p:sp>
      <p:sp>
        <p:nvSpPr>
          <p:cNvPr id="13315" name="Rectangle 3"/>
          <p:cNvSpPr>
            <a:spLocks noGrp="1" noChangeArrowheads="1"/>
          </p:cNvSpPr>
          <p:nvPr>
            <p:ph type="body" idx="1"/>
          </p:nvPr>
        </p:nvSpPr>
        <p:spPr/>
        <p:txBody>
          <a:bodyPr/>
          <a:lstStyle/>
          <a:p>
            <a:r>
              <a:rPr kumimoji="1" lang="zh-CN" altLang="en-US"/>
              <a:t>计算机中整数的表示：</a:t>
            </a:r>
          </a:p>
          <a:p>
            <a:r>
              <a:rPr kumimoji="1" lang="zh-CN" altLang="en-US">
                <a:solidFill>
                  <a:srgbClr val="0000FF"/>
                </a:solidFill>
              </a:rPr>
              <a:t>原码</a:t>
            </a:r>
            <a:r>
              <a:rPr kumimoji="1" lang="zh-CN" altLang="en-US"/>
              <a:t>：最高位为符号位，其余位数值部分，用二进制数的绝对值表示。</a:t>
            </a:r>
          </a:p>
          <a:p>
            <a:endParaRPr kumimoji="1" lang="zh-CN" altLang="en-US"/>
          </a:p>
          <a:p>
            <a:pPr>
              <a:buFont typeface="Wingdings" panose="05000000000000000000" pitchFamily="2" charset="2"/>
              <a:buNone/>
            </a:pPr>
            <a:r>
              <a:rPr kumimoji="1" lang="zh-CN" altLang="en-US"/>
              <a:t>例如，</a:t>
            </a:r>
            <a:r>
              <a:rPr kumimoji="1" lang="en-US" altLang="zh-CN"/>
              <a:t>+9</a:t>
            </a:r>
            <a:r>
              <a:rPr kumimoji="1" lang="zh-CN" altLang="en-US"/>
              <a:t>的原码是</a:t>
            </a:r>
            <a:r>
              <a:rPr kumimoji="1" lang="en-US" altLang="zh-CN"/>
              <a:t>00001001</a:t>
            </a:r>
          </a:p>
          <a:p>
            <a:pPr>
              <a:buFont typeface="Wingdings" panose="05000000000000000000" pitchFamily="2" charset="2"/>
              <a:buNone/>
            </a:pPr>
            <a:r>
              <a:rPr kumimoji="1" lang="en-US" altLang="zh-CN"/>
              <a:t>                          └→</a:t>
            </a:r>
            <a:r>
              <a:rPr kumimoji="1" lang="zh-CN" altLang="en-US"/>
              <a:t>符号位上的</a:t>
            </a:r>
            <a:r>
              <a:rPr kumimoji="1" lang="en-US" altLang="zh-CN"/>
              <a:t>0</a:t>
            </a:r>
            <a:r>
              <a:rPr kumimoji="1" lang="zh-CN" altLang="en-US"/>
              <a:t>表示正数</a:t>
            </a:r>
          </a:p>
          <a:p>
            <a:pPr>
              <a:buFont typeface="Wingdings" panose="05000000000000000000" pitchFamily="2" charset="2"/>
              <a:buNone/>
            </a:pPr>
            <a:r>
              <a:rPr kumimoji="1" lang="zh-CN" altLang="en-US"/>
              <a:t>          </a:t>
            </a:r>
            <a:r>
              <a:rPr kumimoji="1" lang="en-US" altLang="zh-CN"/>
              <a:t>-9</a:t>
            </a:r>
            <a:r>
              <a:rPr kumimoji="1" lang="zh-CN" altLang="en-US"/>
              <a:t>的原码是</a:t>
            </a:r>
            <a:r>
              <a:rPr kumimoji="1" lang="en-US" altLang="zh-CN"/>
              <a:t>10001001</a:t>
            </a:r>
            <a:r>
              <a:rPr kumimoji="1" lang="zh-CN" altLang="en-US"/>
              <a:t>。</a:t>
            </a:r>
          </a:p>
          <a:p>
            <a:pPr>
              <a:buFont typeface="Wingdings" panose="05000000000000000000" pitchFamily="2" charset="2"/>
              <a:buNone/>
            </a:pPr>
            <a:r>
              <a:rPr kumimoji="1" lang="zh-CN" altLang="en-US"/>
              <a:t>                         └→符号位上的</a:t>
            </a:r>
            <a:r>
              <a:rPr kumimoji="1" lang="en-US" altLang="zh-CN"/>
              <a:t>1</a:t>
            </a:r>
            <a:r>
              <a:rPr kumimoji="1" lang="zh-CN" altLang="en-US"/>
              <a:t>表示负数</a:t>
            </a:r>
            <a:endParaRPr lang="zh-CN" altLang="en-US"/>
          </a:p>
        </p:txBody>
      </p:sp>
    </p:spTree>
    <p:extLst>
      <p:ext uri="{BB962C8B-B14F-4D97-AF65-F5344CB8AC3E}">
        <p14:creationId xmlns:p14="http://schemas.microsoft.com/office/powerpoint/2010/main" val="194632459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三种基本结构</a:t>
            </a:r>
            <a:endParaRPr lang="zh-CN" altLang="en-US" dirty="0"/>
          </a:p>
        </p:txBody>
      </p:sp>
      <p:sp>
        <p:nvSpPr>
          <p:cNvPr id="3" name="内容占位符 2"/>
          <p:cNvSpPr>
            <a:spLocks noGrp="1"/>
          </p:cNvSpPr>
          <p:nvPr>
            <p:ph idx="1"/>
          </p:nvPr>
        </p:nvSpPr>
        <p:spPr/>
        <p:txBody>
          <a:bodyPr/>
          <a:lstStyle/>
          <a:p>
            <a:r>
              <a:rPr lang="zh-CN" altLang="en-US" dirty="0" smtClean="0"/>
              <a:t>顺序</a:t>
            </a:r>
            <a:endParaRPr lang="en-US" altLang="zh-CN" dirty="0" smtClean="0"/>
          </a:p>
          <a:p>
            <a:r>
              <a:rPr lang="zh-CN" altLang="en-US" dirty="0" smtClean="0"/>
              <a:t>分支</a:t>
            </a:r>
            <a:endParaRPr lang="en-US" altLang="zh-CN" dirty="0" smtClean="0"/>
          </a:p>
          <a:p>
            <a:r>
              <a:rPr lang="zh-CN" altLang="en-US" dirty="0" smtClean="0"/>
              <a:t>循环</a:t>
            </a:r>
            <a:endParaRPr lang="en-US" altLang="zh-CN" dirty="0" smtClean="0"/>
          </a:p>
          <a:p>
            <a:endParaRPr lang="en-US" altLang="zh-CN" dirty="0"/>
          </a:p>
          <a:p>
            <a:endParaRPr lang="en-US" altLang="zh-CN" dirty="0" smtClean="0"/>
          </a:p>
          <a:p>
            <a:r>
              <a:rPr lang="zh-CN" altLang="en-US" dirty="0" smtClean="0"/>
              <a:t>结构化程序设计</a:t>
            </a:r>
            <a:endParaRPr lang="zh-CN" altLang="en-US" dirty="0"/>
          </a:p>
        </p:txBody>
      </p:sp>
    </p:spTree>
    <p:extLst>
      <p:ext uri="{BB962C8B-B14F-4D97-AF65-F5344CB8AC3E}">
        <p14:creationId xmlns:p14="http://schemas.microsoft.com/office/powerpoint/2010/main" val="4080825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a:t>
            </a:r>
            <a:endParaRPr lang="zh-CN" altLang="en-US" dirty="0"/>
          </a:p>
        </p:txBody>
      </p:sp>
      <p:sp>
        <p:nvSpPr>
          <p:cNvPr id="3" name="内容占位符 2"/>
          <p:cNvSpPr>
            <a:spLocks noGrp="1"/>
          </p:cNvSpPr>
          <p:nvPr>
            <p:ph idx="1"/>
          </p:nvPr>
        </p:nvSpPr>
        <p:spPr/>
        <p:txBody>
          <a:bodyPr/>
          <a:lstStyle/>
          <a:p>
            <a:r>
              <a:rPr lang="en-US" altLang="zh-CN" dirty="0" smtClean="0"/>
              <a:t>if</a:t>
            </a:r>
          </a:p>
          <a:p>
            <a:pPr lvl="1"/>
            <a:r>
              <a:rPr lang="zh-CN" altLang="en-US" dirty="0" smtClean="0"/>
              <a:t>三种</a:t>
            </a:r>
            <a:r>
              <a:rPr lang="en-US" altLang="zh-CN" dirty="0" smtClean="0"/>
              <a:t>if</a:t>
            </a:r>
          </a:p>
          <a:p>
            <a:pPr lvl="1"/>
            <a:r>
              <a:rPr lang="zh-CN" altLang="en-US" dirty="0" smtClean="0"/>
              <a:t>复合语句（花括号）</a:t>
            </a:r>
            <a:endParaRPr lang="en-US" altLang="zh-CN" dirty="0"/>
          </a:p>
          <a:p>
            <a:r>
              <a:rPr lang="en-US" altLang="zh-CN" dirty="0" smtClean="0"/>
              <a:t>Switch</a:t>
            </a:r>
          </a:p>
          <a:p>
            <a:pPr lvl="1"/>
            <a:r>
              <a:rPr lang="zh-CN" altLang="en-US" dirty="0" smtClean="0"/>
              <a:t>多路分支</a:t>
            </a:r>
            <a:endParaRPr lang="en-US" altLang="zh-CN" dirty="0" smtClean="0"/>
          </a:p>
          <a:p>
            <a:pPr lvl="1"/>
            <a:r>
              <a:rPr lang="en-US" altLang="zh-CN" dirty="0" smtClean="0"/>
              <a:t>break</a:t>
            </a:r>
            <a:endParaRPr lang="zh-CN" altLang="en-US" dirty="0"/>
          </a:p>
        </p:txBody>
      </p:sp>
    </p:spTree>
    <p:extLst>
      <p:ext uri="{BB962C8B-B14F-4D97-AF65-F5344CB8AC3E}">
        <p14:creationId xmlns:p14="http://schemas.microsoft.com/office/powerpoint/2010/main" val="87568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a:t>
            </a:r>
            <a:endParaRPr lang="zh-CN" altLang="en-US" dirty="0"/>
          </a:p>
        </p:txBody>
      </p:sp>
      <p:sp>
        <p:nvSpPr>
          <p:cNvPr id="3" name="内容占位符 2"/>
          <p:cNvSpPr>
            <a:spLocks noGrp="1"/>
          </p:cNvSpPr>
          <p:nvPr>
            <p:ph idx="1"/>
          </p:nvPr>
        </p:nvSpPr>
        <p:spPr/>
        <p:txBody>
          <a:bodyPr/>
          <a:lstStyle/>
          <a:p>
            <a:r>
              <a:rPr lang="zh-CN" altLang="en-US" dirty="0" smtClean="0"/>
              <a:t>三种循环</a:t>
            </a:r>
            <a:endParaRPr lang="en-US" altLang="zh-CN" dirty="0" smtClean="0"/>
          </a:p>
          <a:p>
            <a:pPr lvl="1"/>
            <a:r>
              <a:rPr lang="en-US" altLang="zh-CN" dirty="0" smtClean="0"/>
              <a:t>for</a:t>
            </a:r>
          </a:p>
          <a:p>
            <a:pPr lvl="2"/>
            <a:r>
              <a:rPr lang="zh-CN" altLang="en-US" dirty="0" smtClean="0"/>
              <a:t>适合已知次数</a:t>
            </a:r>
            <a:endParaRPr lang="en-US" altLang="zh-CN" dirty="0" smtClean="0"/>
          </a:p>
          <a:p>
            <a:pPr lvl="1"/>
            <a:r>
              <a:rPr lang="en-US" altLang="zh-CN" dirty="0" smtClean="0"/>
              <a:t>while</a:t>
            </a:r>
          </a:p>
          <a:p>
            <a:pPr lvl="2"/>
            <a:r>
              <a:rPr lang="zh-CN" altLang="en-US" dirty="0" smtClean="0"/>
              <a:t>适合未知次数，至少</a:t>
            </a:r>
            <a:r>
              <a:rPr lang="en-US" altLang="zh-CN" dirty="0" smtClean="0"/>
              <a:t>0</a:t>
            </a:r>
            <a:r>
              <a:rPr lang="zh-CN" altLang="en-US" dirty="0" smtClean="0"/>
              <a:t>次</a:t>
            </a:r>
            <a:endParaRPr lang="en-US" altLang="zh-CN" dirty="0" smtClean="0"/>
          </a:p>
          <a:p>
            <a:pPr lvl="1"/>
            <a:r>
              <a:rPr lang="en-US" altLang="zh-CN" dirty="0" smtClean="0"/>
              <a:t>do-while</a:t>
            </a:r>
          </a:p>
          <a:p>
            <a:pPr lvl="2"/>
            <a:r>
              <a:rPr lang="zh-CN" altLang="en-US" dirty="0"/>
              <a:t>适合未知次数，</a:t>
            </a:r>
            <a:r>
              <a:rPr lang="zh-CN" altLang="en-US" dirty="0" smtClean="0"/>
              <a:t>至少</a:t>
            </a:r>
            <a:r>
              <a:rPr lang="en-US" altLang="zh-CN" dirty="0" smtClean="0"/>
              <a:t>1</a:t>
            </a:r>
            <a:r>
              <a:rPr lang="zh-CN" altLang="en-US" dirty="0" smtClean="0"/>
              <a:t>次</a:t>
            </a:r>
            <a:endParaRPr lang="en-US" altLang="zh-CN" dirty="0"/>
          </a:p>
          <a:p>
            <a:r>
              <a:rPr lang="zh-CN" altLang="en-US" dirty="0" smtClean="0"/>
              <a:t>注意</a:t>
            </a:r>
            <a:r>
              <a:rPr lang="en-US" altLang="zh-CN" dirty="0" smtClean="0"/>
              <a:t>for</a:t>
            </a:r>
            <a:r>
              <a:rPr lang="zh-CN" altLang="en-US" dirty="0" smtClean="0"/>
              <a:t>循环的终值</a:t>
            </a:r>
            <a:endParaRPr lang="en-US" altLang="zh-CN" dirty="0" smtClean="0"/>
          </a:p>
          <a:p>
            <a:pPr lvl="1"/>
            <a:endParaRPr lang="zh-CN" altLang="en-US" dirty="0"/>
          </a:p>
        </p:txBody>
      </p:sp>
    </p:spTree>
    <p:extLst>
      <p:ext uri="{BB962C8B-B14F-4D97-AF65-F5344CB8AC3E}">
        <p14:creationId xmlns:p14="http://schemas.microsoft.com/office/powerpoint/2010/main" val="945459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流程控制语句</a:t>
            </a:r>
            <a:endParaRPr lang="zh-CN" altLang="en-US" dirty="0"/>
          </a:p>
        </p:txBody>
      </p:sp>
      <p:sp>
        <p:nvSpPr>
          <p:cNvPr id="3" name="内容占位符 2"/>
          <p:cNvSpPr>
            <a:spLocks noGrp="1"/>
          </p:cNvSpPr>
          <p:nvPr>
            <p:ph idx="1"/>
          </p:nvPr>
        </p:nvSpPr>
        <p:spPr/>
        <p:txBody>
          <a:bodyPr/>
          <a:lstStyle/>
          <a:p>
            <a:r>
              <a:rPr lang="en-US" altLang="zh-CN" dirty="0" smtClean="0"/>
              <a:t>continue;</a:t>
            </a:r>
          </a:p>
          <a:p>
            <a:r>
              <a:rPr lang="en-US" altLang="zh-CN" dirty="0" smtClean="0"/>
              <a:t>break;</a:t>
            </a:r>
          </a:p>
          <a:p>
            <a:r>
              <a:rPr lang="en-US" altLang="zh-CN" dirty="0" err="1" smtClean="0"/>
              <a:t>goto</a:t>
            </a:r>
            <a:r>
              <a:rPr lang="en-US" altLang="zh-CN" dirty="0" smtClean="0"/>
              <a:t>;</a:t>
            </a:r>
          </a:p>
          <a:p>
            <a:endParaRPr lang="en-US" altLang="zh-CN" dirty="0"/>
          </a:p>
          <a:p>
            <a:endParaRPr lang="en-US" altLang="zh-CN" dirty="0" smtClean="0"/>
          </a:p>
          <a:p>
            <a:r>
              <a:rPr lang="en-US" altLang="zh-CN" dirty="0" smtClean="0"/>
              <a:t>return</a:t>
            </a:r>
            <a:endParaRPr lang="zh-CN" altLang="en-US" dirty="0"/>
          </a:p>
        </p:txBody>
      </p:sp>
    </p:spTree>
    <p:extLst>
      <p:ext uri="{BB962C8B-B14F-4D97-AF65-F5344CB8AC3E}">
        <p14:creationId xmlns:p14="http://schemas.microsoft.com/office/powerpoint/2010/main" val="4078847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循环嵌套</a:t>
            </a:r>
            <a:endParaRPr lang="zh-CN" altLang="en-US" dirty="0"/>
          </a:p>
        </p:txBody>
      </p:sp>
      <p:sp>
        <p:nvSpPr>
          <p:cNvPr id="3" name="内容占位符 2"/>
          <p:cNvSpPr>
            <a:spLocks noGrp="1"/>
          </p:cNvSpPr>
          <p:nvPr>
            <p:ph idx="1"/>
          </p:nvPr>
        </p:nvSpPr>
        <p:spPr/>
        <p:txBody>
          <a:bodyPr/>
          <a:lstStyle/>
          <a:p>
            <a:r>
              <a:rPr lang="zh-CN" altLang="en-US" dirty="0" smtClean="0"/>
              <a:t>三种循环可以互相嵌套</a:t>
            </a:r>
            <a:endParaRPr lang="en-US" altLang="zh-CN" dirty="0" smtClean="0"/>
          </a:p>
          <a:p>
            <a:r>
              <a:rPr lang="en-US" altLang="zh-CN" dirty="0" smtClean="0"/>
              <a:t>9X9</a:t>
            </a:r>
            <a:r>
              <a:rPr lang="zh-CN" altLang="en-US" dirty="0" smtClean="0"/>
              <a:t>乘法表</a:t>
            </a:r>
            <a:endParaRPr lang="en-US" altLang="zh-CN" dirty="0" smtClean="0"/>
          </a:p>
          <a:p>
            <a:endParaRPr lang="en-US" altLang="zh-CN" dirty="0"/>
          </a:p>
          <a:p>
            <a:r>
              <a:rPr lang="zh-CN" altLang="en-US" dirty="0" smtClean="0"/>
              <a:t>穷举法</a:t>
            </a:r>
            <a:endParaRPr lang="en-US" altLang="zh-CN" dirty="0" smtClean="0"/>
          </a:p>
          <a:p>
            <a:pPr lvl="1"/>
            <a:r>
              <a:rPr lang="zh-CN" altLang="en-US" dirty="0" smtClean="0"/>
              <a:t>提高效率</a:t>
            </a:r>
            <a:endParaRPr lang="zh-CN" altLang="en-US" dirty="0"/>
          </a:p>
        </p:txBody>
      </p:sp>
    </p:spTree>
    <p:extLst>
      <p:ext uri="{BB962C8B-B14F-4D97-AF65-F5344CB8AC3E}">
        <p14:creationId xmlns:p14="http://schemas.microsoft.com/office/powerpoint/2010/main" val="4209144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a:t>
            </a:r>
            <a:endParaRPr lang="zh-CN" altLang="en-US" dirty="0"/>
          </a:p>
        </p:txBody>
      </p:sp>
      <p:sp>
        <p:nvSpPr>
          <p:cNvPr id="3" name="内容占位符 2"/>
          <p:cNvSpPr>
            <a:spLocks noGrp="1"/>
          </p:cNvSpPr>
          <p:nvPr>
            <p:ph idx="1"/>
          </p:nvPr>
        </p:nvSpPr>
        <p:spPr/>
        <p:txBody>
          <a:bodyPr/>
          <a:lstStyle/>
          <a:p>
            <a:r>
              <a:rPr lang="zh-CN" altLang="en-US" dirty="0" smtClean="0"/>
              <a:t>一组相同类型的多个变量</a:t>
            </a:r>
            <a:endParaRPr lang="en-US" altLang="zh-CN" dirty="0" smtClean="0"/>
          </a:p>
          <a:p>
            <a:r>
              <a:rPr lang="zh-CN" altLang="en-US" dirty="0" smtClean="0"/>
              <a:t>数组的本质是一段连续内存</a:t>
            </a:r>
            <a:endParaRPr lang="en-US" altLang="zh-CN" dirty="0" smtClean="0"/>
          </a:p>
          <a:p>
            <a:r>
              <a:rPr lang="en-US" altLang="zh-CN" dirty="0" smtClean="0"/>
              <a:t>C</a:t>
            </a:r>
            <a:r>
              <a:rPr lang="zh-CN" altLang="en-US" dirty="0" smtClean="0"/>
              <a:t>和</a:t>
            </a:r>
            <a:r>
              <a:rPr lang="en-US" altLang="zh-CN" dirty="0" smtClean="0"/>
              <a:t>C++</a:t>
            </a:r>
            <a:r>
              <a:rPr lang="zh-CN" altLang="en-US" dirty="0" smtClean="0"/>
              <a:t>数组不做越界检查</a:t>
            </a:r>
            <a:endParaRPr lang="en-US" altLang="zh-CN" dirty="0" smtClean="0"/>
          </a:p>
          <a:p>
            <a:endParaRPr lang="zh-CN" altLang="en-US" dirty="0"/>
          </a:p>
        </p:txBody>
      </p:sp>
    </p:spTree>
    <p:extLst>
      <p:ext uri="{BB962C8B-B14F-4D97-AF65-F5344CB8AC3E}">
        <p14:creationId xmlns:p14="http://schemas.microsoft.com/office/powerpoint/2010/main" val="3312894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p:txBody>
          <a:bodyPr/>
          <a:lstStyle/>
          <a:p>
            <a:r>
              <a:rPr lang="zh-CN" altLang="en-US" dirty="0" smtClean="0"/>
              <a:t>独立设计</a:t>
            </a:r>
            <a:endParaRPr lang="en-US" altLang="zh-CN" dirty="0" smtClean="0"/>
          </a:p>
          <a:p>
            <a:r>
              <a:rPr lang="zh-CN" altLang="en-US" dirty="0" smtClean="0"/>
              <a:t>代码重用</a:t>
            </a:r>
            <a:endParaRPr lang="en-US" altLang="zh-CN" dirty="0" smtClean="0"/>
          </a:p>
          <a:p>
            <a:endParaRPr lang="en-US" altLang="zh-CN" dirty="0" smtClean="0"/>
          </a:p>
          <a:p>
            <a:r>
              <a:rPr lang="zh-CN" altLang="en-US" dirty="0" smtClean="0"/>
              <a:t>函数设计</a:t>
            </a:r>
            <a:endParaRPr lang="en-US" altLang="zh-CN" dirty="0"/>
          </a:p>
          <a:p>
            <a:pPr lvl="1"/>
            <a:r>
              <a:rPr lang="zh-CN" altLang="en-US" dirty="0" smtClean="0"/>
              <a:t>函数的参数</a:t>
            </a:r>
            <a:endParaRPr lang="en-US" altLang="zh-CN" dirty="0" smtClean="0"/>
          </a:p>
          <a:p>
            <a:pPr lvl="1"/>
            <a:r>
              <a:rPr lang="zh-CN" altLang="en-US" dirty="0" smtClean="0"/>
              <a:t>函数的返回值</a:t>
            </a:r>
            <a:endParaRPr lang="en-US" altLang="zh-CN" dirty="0" smtClean="0"/>
          </a:p>
          <a:p>
            <a:endParaRPr lang="en-US" altLang="zh-CN" dirty="0" smtClean="0"/>
          </a:p>
          <a:p>
            <a:r>
              <a:rPr lang="zh-CN" altLang="en-US" dirty="0" smtClean="0"/>
              <a:t>孪生素数</a:t>
            </a:r>
            <a:endParaRPr lang="zh-CN" altLang="en-US" dirty="0"/>
          </a:p>
        </p:txBody>
      </p:sp>
    </p:spTree>
    <p:extLst>
      <p:ext uri="{BB962C8B-B14F-4D97-AF65-F5344CB8AC3E}">
        <p14:creationId xmlns:p14="http://schemas.microsoft.com/office/powerpoint/2010/main" val="33062740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zh-CN" altLang="en-US"/>
              <a:t>内联函数</a:t>
            </a:r>
          </a:p>
        </p:txBody>
      </p:sp>
      <p:sp>
        <p:nvSpPr>
          <p:cNvPr id="18435" name="Rectangle 3"/>
          <p:cNvSpPr>
            <a:spLocks noGrp="1" noChangeArrowheads="1"/>
          </p:cNvSpPr>
          <p:nvPr>
            <p:ph type="body" idx="1"/>
          </p:nvPr>
        </p:nvSpPr>
        <p:spPr/>
        <p:txBody>
          <a:bodyPr/>
          <a:lstStyle/>
          <a:p>
            <a:pPr>
              <a:lnSpc>
                <a:spcPct val="90000"/>
              </a:lnSpc>
            </a:pPr>
            <a:r>
              <a:rPr lang="zh-CN" altLang="en-US" b="1"/>
              <a:t>声明时使用关键字 </a:t>
            </a:r>
            <a:r>
              <a:rPr lang="en-US" altLang="zh-CN" b="1"/>
              <a:t>inline</a:t>
            </a:r>
            <a:r>
              <a:rPr lang="zh-CN" altLang="en-US" b="1"/>
              <a:t>。</a:t>
            </a:r>
          </a:p>
          <a:p>
            <a:pPr>
              <a:lnSpc>
                <a:spcPct val="90000"/>
              </a:lnSpc>
            </a:pPr>
            <a:r>
              <a:rPr lang="zh-CN" altLang="en-US" b="1"/>
              <a:t>编译时在调用处用函数体进行替换</a:t>
            </a:r>
            <a:r>
              <a:rPr lang="en-US" altLang="zh-CN" b="1"/>
              <a:t>,</a:t>
            </a:r>
            <a:r>
              <a:rPr lang="zh-CN" altLang="en-US" b="1"/>
              <a:t>节省了参数传递、控制转移等开销。</a:t>
            </a:r>
          </a:p>
          <a:p>
            <a:pPr>
              <a:lnSpc>
                <a:spcPct val="90000"/>
              </a:lnSpc>
            </a:pPr>
            <a:r>
              <a:rPr lang="zh-CN" altLang="en-US" b="1"/>
              <a:t>注意：</a:t>
            </a:r>
          </a:p>
          <a:p>
            <a:pPr lvl="1">
              <a:lnSpc>
                <a:spcPct val="90000"/>
              </a:lnSpc>
            </a:pPr>
            <a:r>
              <a:rPr lang="zh-CN" altLang="en-US" b="1"/>
              <a:t>内联函数体内不能有</a:t>
            </a:r>
            <a:r>
              <a:rPr lang="zh-CN" altLang="en-US" b="1">
                <a:solidFill>
                  <a:srgbClr val="FFFF66"/>
                </a:solidFill>
              </a:rPr>
              <a:t>循环语句</a:t>
            </a:r>
            <a:r>
              <a:rPr lang="zh-CN" altLang="en-US" b="1"/>
              <a:t>和</a:t>
            </a:r>
            <a:r>
              <a:rPr lang="en-US" altLang="zh-CN" b="1">
                <a:solidFill>
                  <a:srgbClr val="FFFF66"/>
                </a:solidFill>
              </a:rPr>
              <a:t>switch</a:t>
            </a:r>
            <a:r>
              <a:rPr lang="zh-CN" altLang="en-US" b="1"/>
              <a:t>语句。</a:t>
            </a:r>
          </a:p>
          <a:p>
            <a:pPr lvl="1">
              <a:lnSpc>
                <a:spcPct val="90000"/>
              </a:lnSpc>
            </a:pPr>
            <a:r>
              <a:rPr lang="zh-CN" altLang="en-US" b="1"/>
              <a:t>内联函数的声明必须出现在内联函数第一次被调用之前。</a:t>
            </a:r>
          </a:p>
          <a:p>
            <a:pPr>
              <a:lnSpc>
                <a:spcPct val="90000"/>
              </a:lnSpc>
            </a:pPr>
            <a:r>
              <a:rPr lang="zh-CN" altLang="en-US" b="1"/>
              <a:t>是请求，不是命令</a:t>
            </a:r>
          </a:p>
          <a:p>
            <a:pPr>
              <a:lnSpc>
                <a:spcPct val="90000"/>
              </a:lnSpc>
            </a:pPr>
            <a:r>
              <a:rPr lang="zh-CN" altLang="en-US" b="1"/>
              <a:t>以空间换时间</a:t>
            </a:r>
          </a:p>
        </p:txBody>
      </p:sp>
    </p:spTree>
    <p:extLst>
      <p:ext uri="{BB962C8B-B14F-4D97-AF65-F5344CB8AC3E}">
        <p14:creationId xmlns:p14="http://schemas.microsoft.com/office/powerpoint/2010/main" val="35661197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a:t>内联函数例子</a:t>
            </a:r>
          </a:p>
        </p:txBody>
      </p:sp>
      <p:sp>
        <p:nvSpPr>
          <p:cNvPr id="20483" name="Rectangle 3"/>
          <p:cNvSpPr>
            <a:spLocks noGrp="1" noChangeArrowheads="1"/>
          </p:cNvSpPr>
          <p:nvPr>
            <p:ph type="body" idx="1"/>
          </p:nvPr>
        </p:nvSpPr>
        <p:spPr/>
        <p:txBody>
          <a:bodyPr>
            <a:normAutofit fontScale="92500" lnSpcReduction="10000"/>
          </a:bodyPr>
          <a:lstStyle/>
          <a:p>
            <a:pPr>
              <a:lnSpc>
                <a:spcPct val="70000"/>
              </a:lnSpc>
              <a:buFont typeface="Wingdings" panose="05000000000000000000" pitchFamily="2" charset="2"/>
              <a:buNone/>
            </a:pPr>
            <a:r>
              <a:rPr lang="en-US" altLang="zh-CN" sz="2400" b="1">
                <a:latin typeface="Courier New" panose="02070309020205020404" pitchFamily="49" charset="0"/>
              </a:rPr>
              <a:t>#include&lt;iostream.h&gt;</a:t>
            </a:r>
          </a:p>
          <a:p>
            <a:pPr>
              <a:lnSpc>
                <a:spcPct val="70000"/>
              </a:lnSpc>
              <a:buFont typeface="Wingdings" panose="05000000000000000000" pitchFamily="2" charset="2"/>
              <a:buNone/>
            </a:pPr>
            <a:r>
              <a:rPr lang="en-US" altLang="zh-CN" sz="2400" b="1">
                <a:solidFill>
                  <a:srgbClr val="FFFF66"/>
                </a:solidFill>
                <a:latin typeface="Courier New" panose="02070309020205020404" pitchFamily="49" charset="0"/>
              </a:rPr>
              <a:t>inline</a:t>
            </a:r>
            <a:r>
              <a:rPr lang="en-US" altLang="zh-CN" sz="2400" b="1">
                <a:latin typeface="Courier New" panose="02070309020205020404" pitchFamily="49" charset="0"/>
              </a:rPr>
              <a:t> double </a:t>
            </a:r>
            <a:r>
              <a:rPr lang="en-US" altLang="zh-CN" sz="2400" b="1">
                <a:solidFill>
                  <a:srgbClr val="FFFF66"/>
                </a:solidFill>
                <a:latin typeface="Courier New" panose="02070309020205020404" pitchFamily="49" charset="0"/>
              </a:rPr>
              <a:t>CalArea</a:t>
            </a:r>
            <a:r>
              <a:rPr lang="en-US" altLang="zh-CN" sz="2400" b="1">
                <a:latin typeface="Courier New" panose="02070309020205020404" pitchFamily="49" charset="0"/>
              </a:rPr>
              <a:t>(double radius)</a:t>
            </a:r>
          </a:p>
          <a:p>
            <a:pPr>
              <a:lnSpc>
                <a:spcPct val="70000"/>
              </a:lnSpc>
              <a:buFont typeface="Wingdings" panose="05000000000000000000" pitchFamily="2" charset="2"/>
              <a:buNone/>
            </a:pPr>
            <a:r>
              <a:rPr lang="en-US" altLang="zh-CN" sz="2400" b="1">
                <a:latin typeface="Courier New" panose="02070309020205020404" pitchFamily="49" charset="0"/>
              </a:rPr>
              <a:t>{</a:t>
            </a:r>
          </a:p>
          <a:p>
            <a:pPr>
              <a:lnSpc>
                <a:spcPct val="70000"/>
              </a:lnSpc>
              <a:buFont typeface="Wingdings" panose="05000000000000000000" pitchFamily="2" charset="2"/>
              <a:buNone/>
            </a:pPr>
            <a:r>
              <a:rPr lang="en-US" altLang="zh-CN" sz="2400" b="1">
                <a:latin typeface="Courier New" panose="02070309020205020404" pitchFamily="49" charset="0"/>
              </a:rPr>
              <a:t>	return 3.14*radius*radius;</a:t>
            </a:r>
          </a:p>
          <a:p>
            <a:pPr>
              <a:lnSpc>
                <a:spcPct val="70000"/>
              </a:lnSpc>
              <a:buFont typeface="Wingdings" panose="05000000000000000000" pitchFamily="2" charset="2"/>
              <a:buNone/>
            </a:pPr>
            <a:r>
              <a:rPr lang="en-US" altLang="zh-CN" sz="2400" b="1">
                <a:latin typeface="Courier New" panose="02070309020205020404" pitchFamily="49" charset="0"/>
              </a:rPr>
              <a:t>}</a:t>
            </a:r>
          </a:p>
          <a:p>
            <a:pPr>
              <a:lnSpc>
                <a:spcPct val="70000"/>
              </a:lnSpc>
              <a:buFont typeface="Wingdings" panose="05000000000000000000" pitchFamily="2" charset="2"/>
              <a:buNone/>
            </a:pPr>
            <a:r>
              <a:rPr lang="en-US" altLang="zh-CN" sz="2400" b="1">
                <a:latin typeface="Courier New" panose="02070309020205020404" pitchFamily="49" charset="0"/>
              </a:rPr>
              <a:t>int main</a:t>
            </a:r>
            <a:r>
              <a:rPr lang="zh-CN" altLang="en-US" sz="2400" b="1">
                <a:latin typeface="Courier New" panose="02070309020205020404" pitchFamily="49" charset="0"/>
              </a:rPr>
              <a:t>（ ）</a:t>
            </a:r>
          </a:p>
          <a:p>
            <a:pPr>
              <a:lnSpc>
                <a:spcPct val="70000"/>
              </a:lnSpc>
              <a:buFont typeface="Wingdings" panose="05000000000000000000" pitchFamily="2" charset="2"/>
              <a:buNone/>
            </a:pPr>
            <a:r>
              <a:rPr lang="en-US" altLang="zh-CN" sz="2400" b="1">
                <a:latin typeface="Courier New" panose="02070309020205020404" pitchFamily="49" charset="0"/>
              </a:rPr>
              <a:t>{</a:t>
            </a:r>
          </a:p>
          <a:p>
            <a:pPr>
              <a:lnSpc>
                <a:spcPct val="70000"/>
              </a:lnSpc>
              <a:buFont typeface="Wingdings" panose="05000000000000000000" pitchFamily="2" charset="2"/>
              <a:buNone/>
            </a:pPr>
            <a:r>
              <a:rPr lang="en-US" altLang="zh-CN" sz="2400" b="1">
                <a:latin typeface="Courier New" panose="02070309020205020404" pitchFamily="49" charset="0"/>
              </a:rPr>
              <a:t>	double r(3.0);</a:t>
            </a:r>
          </a:p>
          <a:p>
            <a:pPr>
              <a:lnSpc>
                <a:spcPct val="70000"/>
              </a:lnSpc>
              <a:buFont typeface="Wingdings" panose="05000000000000000000" pitchFamily="2" charset="2"/>
              <a:buNone/>
            </a:pPr>
            <a:r>
              <a:rPr lang="en-US" altLang="zh-CN" sz="2400" b="1">
                <a:latin typeface="Courier New" panose="02070309020205020404" pitchFamily="49" charset="0"/>
              </a:rPr>
              <a:t>	double area;</a:t>
            </a:r>
          </a:p>
          <a:p>
            <a:pPr>
              <a:lnSpc>
                <a:spcPct val="70000"/>
              </a:lnSpc>
              <a:buFont typeface="Wingdings" panose="05000000000000000000" pitchFamily="2" charset="2"/>
              <a:buNone/>
            </a:pPr>
            <a:r>
              <a:rPr lang="en-US" altLang="zh-CN" sz="2400" b="1">
                <a:latin typeface="Courier New" panose="02070309020205020404" pitchFamily="49" charset="0"/>
              </a:rPr>
              <a:t>	area=</a:t>
            </a:r>
            <a:r>
              <a:rPr lang="en-US" altLang="zh-CN" sz="2400" b="1">
                <a:solidFill>
                  <a:srgbClr val="FFFF66"/>
                </a:solidFill>
                <a:latin typeface="Courier New" panose="02070309020205020404" pitchFamily="49" charset="0"/>
              </a:rPr>
              <a:t>CalArea</a:t>
            </a:r>
            <a:r>
              <a:rPr lang="en-US" altLang="zh-CN" sz="2400" b="1">
                <a:latin typeface="Courier New" panose="02070309020205020404" pitchFamily="49" charset="0"/>
              </a:rPr>
              <a:t>(r);</a:t>
            </a:r>
          </a:p>
          <a:p>
            <a:pPr>
              <a:lnSpc>
                <a:spcPct val="70000"/>
              </a:lnSpc>
              <a:buFont typeface="Wingdings" panose="05000000000000000000" pitchFamily="2" charset="2"/>
              <a:buNone/>
            </a:pPr>
            <a:r>
              <a:rPr lang="en-US" altLang="zh-CN" sz="2400" b="1">
                <a:latin typeface="Courier New" panose="02070309020205020404" pitchFamily="49" charset="0"/>
              </a:rPr>
              <a:t>	cout&lt;&lt;area&lt;&lt;endl;</a:t>
            </a:r>
          </a:p>
          <a:p>
            <a:pPr>
              <a:lnSpc>
                <a:spcPct val="70000"/>
              </a:lnSpc>
              <a:buFont typeface="Wingdings" panose="05000000000000000000" pitchFamily="2" charset="2"/>
              <a:buNone/>
            </a:pPr>
            <a:r>
              <a:rPr lang="en-US" altLang="zh-CN" sz="2400" b="1">
                <a:latin typeface="Courier New" panose="02070309020205020404" pitchFamily="49" charset="0"/>
              </a:rPr>
              <a:t>	return 0;</a:t>
            </a:r>
          </a:p>
          <a:p>
            <a:pPr>
              <a:lnSpc>
                <a:spcPct val="70000"/>
              </a:lnSpc>
              <a:buFont typeface="Wingdings" panose="05000000000000000000" pitchFamily="2" charset="2"/>
              <a:buNone/>
            </a:pPr>
            <a:r>
              <a:rPr lang="en-US" altLang="zh-CN" sz="2400" b="1">
                <a:latin typeface="Courier New" panose="02070309020205020404" pitchFamily="49" charset="0"/>
              </a:rPr>
              <a:t>}</a:t>
            </a:r>
            <a:endParaRPr lang="en-US" altLang="zh-CN" sz="2400" b="1"/>
          </a:p>
        </p:txBody>
      </p:sp>
    </p:spTree>
    <p:extLst>
      <p:ext uri="{BB962C8B-B14F-4D97-AF65-F5344CB8AC3E}">
        <p14:creationId xmlns:p14="http://schemas.microsoft.com/office/powerpoint/2010/main" val="275125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zh-CN" altLang="en-US" b="0"/>
              <a:t>具有缺省参数值的函数</a:t>
            </a:r>
            <a:r>
              <a:rPr lang="zh-CN" altLang="en-US"/>
              <a:t> </a:t>
            </a:r>
          </a:p>
        </p:txBody>
      </p:sp>
      <p:sp>
        <p:nvSpPr>
          <p:cNvPr id="21507" name="Rectangle 3"/>
          <p:cNvSpPr>
            <a:spLocks noGrp="1" noChangeArrowheads="1"/>
          </p:cNvSpPr>
          <p:nvPr>
            <p:ph type="body" idx="1"/>
          </p:nvPr>
        </p:nvSpPr>
        <p:spPr>
          <a:xfrm>
            <a:off x="457200" y="1600200"/>
            <a:ext cx="7931150" cy="4525963"/>
          </a:xfrm>
        </p:spPr>
        <p:txBody>
          <a:bodyPr/>
          <a:lstStyle/>
          <a:p>
            <a:r>
              <a:rPr lang="zh-CN" altLang="en-US" b="1"/>
              <a:t>函数在声明时可以预先给出默认的形参值</a:t>
            </a:r>
          </a:p>
          <a:p>
            <a:pPr lvl="1"/>
            <a:r>
              <a:rPr lang="zh-CN" altLang="en-US" b="1"/>
              <a:t>调用时如给出实参，则采用实参值</a:t>
            </a:r>
          </a:p>
          <a:p>
            <a:pPr lvl="1"/>
            <a:r>
              <a:rPr lang="zh-CN" altLang="en-US" b="1"/>
              <a:t>否则采用预先给出的默认形参值</a:t>
            </a:r>
          </a:p>
          <a:p>
            <a:pPr lvl="1"/>
            <a:endParaRPr lang="en-US" altLang="zh-CN" b="1"/>
          </a:p>
        </p:txBody>
      </p:sp>
      <p:sp>
        <p:nvSpPr>
          <p:cNvPr id="21508" name="Text Box 4"/>
          <p:cNvSpPr txBox="1">
            <a:spLocks noChangeArrowheads="1"/>
          </p:cNvSpPr>
          <p:nvPr/>
        </p:nvSpPr>
        <p:spPr bwMode="auto">
          <a:xfrm>
            <a:off x="468313" y="3644900"/>
            <a:ext cx="3657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1143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kumimoji="1" lang="en-US" altLang="zh-CN" sz="2800" b="1">
                <a:latin typeface="Times New Roman" panose="02020603050405020304" pitchFamily="18" charset="0"/>
              </a:rPr>
              <a:t>void delay(int x=1000)</a:t>
            </a:r>
          </a:p>
          <a:p>
            <a:pPr lvl="1"/>
            <a:r>
              <a:rPr kumimoji="1" lang="en-US" altLang="zh-CN" sz="2800" b="1">
                <a:latin typeface="Times New Roman" panose="02020603050405020304" pitchFamily="18" charset="0"/>
              </a:rPr>
              <a:t>{    for(int i=0;i&lt;x;i++)</a:t>
            </a:r>
          </a:p>
          <a:p>
            <a:pPr lvl="1"/>
            <a:r>
              <a:rPr kumimoji="1" lang="en-US" altLang="zh-CN" sz="2800" b="1">
                <a:latin typeface="Times New Roman" panose="02020603050405020304" pitchFamily="18" charset="0"/>
              </a:rPr>
              <a:t>	;</a:t>
            </a:r>
          </a:p>
          <a:p>
            <a:pPr lvl="1"/>
            <a:r>
              <a:rPr kumimoji="1" lang="en-US" altLang="zh-CN" sz="2800" b="1">
                <a:latin typeface="Times New Roman" panose="02020603050405020304" pitchFamily="18" charset="0"/>
              </a:rPr>
              <a:t>}</a:t>
            </a:r>
          </a:p>
        </p:txBody>
      </p:sp>
      <p:sp>
        <p:nvSpPr>
          <p:cNvPr id="21509" name="Text Box 5"/>
          <p:cNvSpPr txBox="1">
            <a:spLocks noChangeArrowheads="1"/>
          </p:cNvSpPr>
          <p:nvPr/>
        </p:nvSpPr>
        <p:spPr bwMode="auto">
          <a:xfrm>
            <a:off x="3897313" y="3560763"/>
            <a:ext cx="41910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en-US" altLang="zh-CN" sz="2800" b="1">
                <a:latin typeface="Times New Roman" panose="02020603050405020304" pitchFamily="18" charset="0"/>
              </a:rPr>
              <a:t>void main(void)</a:t>
            </a:r>
          </a:p>
          <a:p>
            <a:pPr lvl="1"/>
            <a:r>
              <a:rPr kumimoji="1" lang="en-US" altLang="zh-CN" sz="2800" b="1">
                <a:latin typeface="Times New Roman" panose="02020603050405020304" pitchFamily="18" charset="0"/>
              </a:rPr>
              <a:t>{    </a:t>
            </a:r>
          </a:p>
          <a:p>
            <a:pPr lvl="1"/>
            <a:r>
              <a:rPr kumimoji="1" lang="en-US" altLang="zh-CN" sz="2800" b="1">
                <a:latin typeface="Times New Roman" panose="02020603050405020304" pitchFamily="18" charset="0"/>
              </a:rPr>
              <a:t>	delay(5000);</a:t>
            </a:r>
          </a:p>
          <a:p>
            <a:pPr lvl="1"/>
            <a:r>
              <a:rPr kumimoji="1" lang="en-US" altLang="zh-CN" sz="2800" b="1">
                <a:latin typeface="Times New Roman" panose="02020603050405020304" pitchFamily="18" charset="0"/>
              </a:rPr>
              <a:t>	delay();</a:t>
            </a:r>
          </a:p>
          <a:p>
            <a:pPr lvl="1"/>
            <a:r>
              <a:rPr kumimoji="1" lang="en-US" altLang="zh-CN" sz="2800" b="1">
                <a:latin typeface="Times New Roman" panose="02020603050405020304" pitchFamily="18" charset="0"/>
              </a:rPr>
              <a:t>}</a:t>
            </a:r>
          </a:p>
        </p:txBody>
      </p:sp>
    </p:spTree>
    <p:extLst>
      <p:ext uri="{BB962C8B-B14F-4D97-AF65-F5344CB8AC3E}">
        <p14:creationId xmlns:p14="http://schemas.microsoft.com/office/powerpoint/2010/main" val="170724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原</a:t>
            </a:r>
            <a:r>
              <a:rPr lang="zh-CN" altLang="en-US" dirty="0"/>
              <a:t>码，反码，</a:t>
            </a:r>
            <a:r>
              <a:rPr lang="zh-CN" altLang="en-US" dirty="0" smtClean="0"/>
              <a:t>补码</a:t>
            </a:r>
            <a:r>
              <a:rPr lang="en-US" altLang="zh-CN" dirty="0" smtClean="0"/>
              <a:t>(</a:t>
            </a:r>
            <a:r>
              <a:rPr lang="zh-CN" altLang="en-US" dirty="0" smtClean="0"/>
              <a:t>续</a:t>
            </a:r>
            <a:r>
              <a:rPr lang="en-US" altLang="zh-CN" dirty="0" smtClean="0"/>
              <a:t>1)</a:t>
            </a:r>
            <a:endParaRPr lang="zh-CN" altLang="en-US" dirty="0"/>
          </a:p>
        </p:txBody>
      </p:sp>
      <p:sp>
        <p:nvSpPr>
          <p:cNvPr id="14339" name="Rectangle 3"/>
          <p:cNvSpPr>
            <a:spLocks noGrp="1" noChangeArrowheads="1"/>
          </p:cNvSpPr>
          <p:nvPr>
            <p:ph type="body" idx="1"/>
          </p:nvPr>
        </p:nvSpPr>
        <p:spPr/>
        <p:txBody>
          <a:bodyPr/>
          <a:lstStyle/>
          <a:p>
            <a:pPr>
              <a:lnSpc>
                <a:spcPct val="135000"/>
              </a:lnSpc>
              <a:spcBef>
                <a:spcPct val="50000"/>
              </a:spcBef>
              <a:buClrTx/>
              <a:buSzPct val="90000"/>
              <a:buFont typeface="Wingdings" panose="05000000000000000000" pitchFamily="2" charset="2"/>
              <a:buNone/>
            </a:pPr>
            <a:endParaRPr kumimoji="1" lang="en-US" altLang="zh-CN" b="1"/>
          </a:p>
          <a:p>
            <a:pPr>
              <a:lnSpc>
                <a:spcPct val="135000"/>
              </a:lnSpc>
              <a:spcBef>
                <a:spcPct val="50000"/>
              </a:spcBef>
              <a:buClrTx/>
              <a:buSzPct val="90000"/>
              <a:buFontTx/>
              <a:buChar char="•"/>
            </a:pPr>
            <a:endParaRPr kumimoji="1" lang="en-US" altLang="zh-CN" b="1"/>
          </a:p>
          <a:p>
            <a:endParaRPr lang="en-US" altLang="zh-CN"/>
          </a:p>
        </p:txBody>
      </p:sp>
      <p:sp>
        <p:nvSpPr>
          <p:cNvPr id="14341" name="Rectangle 5"/>
          <p:cNvSpPr>
            <a:spLocks noChangeArrowheads="1"/>
          </p:cNvSpPr>
          <p:nvPr/>
        </p:nvSpPr>
        <p:spPr bwMode="auto">
          <a:xfrm>
            <a:off x="381000" y="20574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0000FF"/>
                </a:solidFill>
              </a:rPr>
              <a:t>反码</a:t>
            </a:r>
            <a:r>
              <a:rPr kumimoji="1" lang="zh-CN" altLang="en-US"/>
              <a:t>：正数的反码与原码相同，负数的反码是保持符号位为</a:t>
            </a:r>
            <a:r>
              <a:rPr kumimoji="1" lang="en-US" altLang="zh-CN"/>
              <a:t>1</a:t>
            </a:r>
            <a:r>
              <a:rPr kumimoji="1" lang="zh-CN" altLang="en-US"/>
              <a:t>，然后将其原码的数值部分按位取反。</a:t>
            </a:r>
          </a:p>
          <a:p>
            <a:pPr eaLnBrk="1" hangingPunct="1"/>
            <a:r>
              <a:rPr kumimoji="1" lang="zh-CN" altLang="en-US"/>
              <a:t>例如，</a:t>
            </a:r>
            <a:r>
              <a:rPr kumimoji="1" lang="en-US" altLang="zh-CN"/>
              <a:t>-9</a:t>
            </a:r>
            <a:r>
              <a:rPr kumimoji="1" lang="zh-CN" altLang="en-US"/>
              <a:t>的反码：因为是负数，则符号位为</a:t>
            </a:r>
            <a:r>
              <a:rPr kumimoji="1" lang="zh-CN" altLang="en-US">
                <a:latin typeface="Arial" panose="020B0604020202020204" pitchFamily="34" charset="0"/>
              </a:rPr>
              <a:t>“</a:t>
            </a:r>
            <a:r>
              <a:rPr kumimoji="1" lang="en-US" altLang="zh-CN"/>
              <a:t>1</a:t>
            </a:r>
            <a:r>
              <a:rPr kumimoji="1" lang="en-US" altLang="zh-CN">
                <a:latin typeface="Arial" panose="020B0604020202020204" pitchFamily="34" charset="0"/>
              </a:rPr>
              <a:t>”</a:t>
            </a:r>
            <a:r>
              <a:rPr kumimoji="1" lang="zh-CN" altLang="en-US"/>
              <a:t>；其余</a:t>
            </a:r>
            <a:r>
              <a:rPr kumimoji="1" lang="en-US" altLang="zh-CN"/>
              <a:t>7</a:t>
            </a:r>
            <a:r>
              <a:rPr kumimoji="1" lang="zh-CN" altLang="en-US"/>
              <a:t>位为</a:t>
            </a:r>
            <a:r>
              <a:rPr kumimoji="1" lang="en-US" altLang="zh-CN"/>
              <a:t>-9</a:t>
            </a:r>
            <a:r>
              <a:rPr kumimoji="1" lang="zh-CN" altLang="en-US"/>
              <a:t>的绝对值</a:t>
            </a:r>
            <a:r>
              <a:rPr kumimoji="1" lang="en-US" altLang="zh-CN"/>
              <a:t>+9</a:t>
            </a:r>
            <a:r>
              <a:rPr kumimoji="1" lang="zh-CN" altLang="en-US"/>
              <a:t>的原码</a:t>
            </a:r>
            <a:r>
              <a:rPr kumimoji="1" lang="en-US" altLang="zh-CN"/>
              <a:t>0001001</a:t>
            </a:r>
            <a:r>
              <a:rPr kumimoji="1" lang="zh-CN" altLang="en-US"/>
              <a:t>按位取反为</a:t>
            </a:r>
            <a:r>
              <a:rPr kumimoji="1" lang="en-US" altLang="zh-CN"/>
              <a:t>1110110</a:t>
            </a:r>
            <a:r>
              <a:rPr kumimoji="1" lang="zh-CN" altLang="en-US"/>
              <a:t>，所以</a:t>
            </a:r>
            <a:r>
              <a:rPr kumimoji="1" lang="en-US" altLang="zh-CN"/>
              <a:t>-9</a:t>
            </a:r>
            <a:r>
              <a:rPr kumimoji="1" lang="zh-CN" altLang="en-US"/>
              <a:t>的反码是</a:t>
            </a:r>
            <a:r>
              <a:rPr kumimoji="1" lang="en-US" altLang="zh-CN"/>
              <a:t>11110110</a:t>
            </a:r>
          </a:p>
        </p:txBody>
      </p:sp>
    </p:spTree>
    <p:extLst>
      <p:ext uri="{BB962C8B-B14F-4D97-AF65-F5344CB8AC3E}">
        <p14:creationId xmlns:p14="http://schemas.microsoft.com/office/powerpoint/2010/main" val="34757065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zh-CN" altLang="en-US" b="0"/>
              <a:t>具有缺省参数值的函数（续</a:t>
            </a:r>
            <a:r>
              <a:rPr lang="en-US" altLang="zh-CN" b="0"/>
              <a:t>1</a:t>
            </a:r>
            <a:r>
              <a:rPr lang="zh-CN" altLang="en-US" b="0"/>
              <a:t>）</a:t>
            </a:r>
          </a:p>
        </p:txBody>
      </p:sp>
      <p:sp>
        <p:nvSpPr>
          <p:cNvPr id="22531" name="Rectangle 3"/>
          <p:cNvSpPr>
            <a:spLocks noGrp="1" noChangeArrowheads="1"/>
          </p:cNvSpPr>
          <p:nvPr>
            <p:ph type="body" idx="1"/>
          </p:nvPr>
        </p:nvSpPr>
        <p:spPr>
          <a:xfrm>
            <a:off x="457200" y="1600200"/>
            <a:ext cx="8507413" cy="4530725"/>
          </a:xfrm>
        </p:spPr>
        <p:txBody>
          <a:bodyPr/>
          <a:lstStyle/>
          <a:p>
            <a:r>
              <a:rPr lang="zh-CN" altLang="en-US" b="1" dirty="0"/>
              <a:t>可以提供多个参数的，但必须靠右原则</a:t>
            </a:r>
          </a:p>
          <a:p>
            <a:pPr lvl="1"/>
            <a:r>
              <a:rPr lang="zh-CN" altLang="en-US" b="1" dirty="0"/>
              <a:t>否则导致二义性</a:t>
            </a:r>
          </a:p>
          <a:p>
            <a:r>
              <a:rPr lang="zh-CN" altLang="en-US" b="1" dirty="0"/>
              <a:t>例：</a:t>
            </a:r>
          </a:p>
          <a:p>
            <a:pPr lvl="1">
              <a:buFont typeface="Wingdings" panose="05000000000000000000" pitchFamily="2" charset="2"/>
              <a:buNone/>
            </a:pPr>
            <a:r>
              <a:rPr lang="en-US" altLang="zh-CN" b="1" dirty="0" err="1"/>
              <a:t>int</a:t>
            </a:r>
            <a:r>
              <a:rPr lang="en-US" altLang="zh-CN" b="1" dirty="0"/>
              <a:t> add(</a:t>
            </a:r>
            <a:r>
              <a:rPr lang="en-US" altLang="zh-CN" b="1" dirty="0" err="1"/>
              <a:t>int</a:t>
            </a:r>
            <a:r>
              <a:rPr lang="en-US" altLang="zh-CN" b="1" dirty="0"/>
              <a:t> </a:t>
            </a:r>
            <a:r>
              <a:rPr lang="en-US" altLang="zh-CN" b="1" dirty="0" err="1"/>
              <a:t>x,int</a:t>
            </a:r>
            <a:r>
              <a:rPr lang="en-US" altLang="zh-CN" b="1" dirty="0"/>
              <a:t> y=5,int z=6) //</a:t>
            </a:r>
            <a:r>
              <a:rPr lang="zh-CN" altLang="en-US" b="1" dirty="0"/>
              <a:t>正确</a:t>
            </a:r>
          </a:p>
          <a:p>
            <a:pPr lvl="1">
              <a:buFont typeface="Wingdings" panose="05000000000000000000" pitchFamily="2" charset="2"/>
              <a:buNone/>
            </a:pPr>
            <a:r>
              <a:rPr lang="en-US" altLang="zh-CN" b="1" dirty="0" err="1"/>
              <a:t>int</a:t>
            </a:r>
            <a:r>
              <a:rPr lang="en-US" altLang="zh-CN" b="1" dirty="0"/>
              <a:t> add(</a:t>
            </a:r>
            <a:r>
              <a:rPr lang="en-US" altLang="zh-CN" b="1" dirty="0" err="1"/>
              <a:t>int</a:t>
            </a:r>
            <a:r>
              <a:rPr lang="en-US" altLang="zh-CN" b="1" dirty="0"/>
              <a:t> x=1,int </a:t>
            </a:r>
            <a:r>
              <a:rPr lang="en-US" altLang="zh-CN" b="1" dirty="0">
                <a:solidFill>
                  <a:srgbClr val="FF0000"/>
                </a:solidFill>
              </a:rPr>
              <a:t>y=5,int z</a:t>
            </a:r>
            <a:r>
              <a:rPr lang="en-US" altLang="zh-CN" b="1" dirty="0"/>
              <a:t>) //</a:t>
            </a:r>
            <a:r>
              <a:rPr lang="zh-CN" altLang="zh-CN" b="1" dirty="0"/>
              <a:t>错误</a:t>
            </a:r>
          </a:p>
          <a:p>
            <a:pPr lvl="1">
              <a:buFont typeface="Wingdings" panose="05000000000000000000" pitchFamily="2" charset="2"/>
              <a:buNone/>
            </a:pPr>
            <a:r>
              <a:rPr lang="en-US" altLang="zh-CN" b="1" dirty="0" err="1"/>
              <a:t>int</a:t>
            </a:r>
            <a:r>
              <a:rPr lang="en-US" altLang="zh-CN" b="1" dirty="0"/>
              <a:t> add(</a:t>
            </a:r>
            <a:r>
              <a:rPr lang="en-US" altLang="zh-CN" b="1" dirty="0" err="1"/>
              <a:t>int</a:t>
            </a:r>
            <a:r>
              <a:rPr lang="en-US" altLang="zh-CN" b="1" dirty="0"/>
              <a:t> x=1</a:t>
            </a:r>
            <a:r>
              <a:rPr lang="en-US" altLang="zh-CN" b="1" dirty="0">
                <a:solidFill>
                  <a:srgbClr val="FF0000"/>
                </a:solidFill>
              </a:rPr>
              <a:t>,int </a:t>
            </a:r>
            <a:r>
              <a:rPr lang="en-US" altLang="zh-CN" b="1" dirty="0" err="1">
                <a:solidFill>
                  <a:srgbClr val="FF0000"/>
                </a:solidFill>
              </a:rPr>
              <a:t>y</a:t>
            </a:r>
            <a:r>
              <a:rPr lang="en-US" altLang="zh-CN" b="1" dirty="0" err="1"/>
              <a:t>,int</a:t>
            </a:r>
            <a:r>
              <a:rPr lang="en-US" altLang="zh-CN" b="1" dirty="0"/>
              <a:t> z=6) //</a:t>
            </a:r>
            <a:r>
              <a:rPr lang="zh-CN" altLang="zh-CN" b="1" dirty="0"/>
              <a:t>错误</a:t>
            </a:r>
            <a:endParaRPr lang="zh-CN" altLang="en-US" b="1" dirty="0"/>
          </a:p>
          <a:p>
            <a:endParaRPr lang="zh-CN" altLang="en-US" dirty="0"/>
          </a:p>
          <a:p>
            <a:pPr lvl="1">
              <a:buFont typeface="Wingdings" panose="05000000000000000000" pitchFamily="2" charset="2"/>
              <a:buNone/>
            </a:pPr>
            <a:endParaRPr lang="en-US" altLang="zh-CN" dirty="0"/>
          </a:p>
        </p:txBody>
      </p:sp>
    </p:spTree>
    <p:extLst>
      <p:ext uri="{BB962C8B-B14F-4D97-AF65-F5344CB8AC3E}">
        <p14:creationId xmlns:p14="http://schemas.microsoft.com/office/powerpoint/2010/main" val="1647649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zh-CN" altLang="en-US" b="0"/>
              <a:t>具有缺省参数值的函数（续</a:t>
            </a:r>
            <a:r>
              <a:rPr lang="en-US" altLang="zh-CN" b="0"/>
              <a:t>2</a:t>
            </a:r>
            <a:r>
              <a:rPr lang="zh-CN" altLang="en-US" b="0"/>
              <a:t>）</a:t>
            </a:r>
          </a:p>
        </p:txBody>
      </p:sp>
      <p:sp>
        <p:nvSpPr>
          <p:cNvPr id="23555" name="Rectangle 3"/>
          <p:cNvSpPr>
            <a:spLocks noGrp="1" noChangeArrowheads="1"/>
          </p:cNvSpPr>
          <p:nvPr>
            <p:ph type="body" idx="1"/>
          </p:nvPr>
        </p:nvSpPr>
        <p:spPr>
          <a:xfrm>
            <a:off x="457200" y="1600200"/>
            <a:ext cx="8435975" cy="4530725"/>
          </a:xfrm>
        </p:spPr>
        <p:txBody>
          <a:bodyPr/>
          <a:lstStyle/>
          <a:p>
            <a:r>
              <a:rPr lang="zh-CN" altLang="en-US"/>
              <a:t>也可以通过函数声明的方式提供缺省参数值</a:t>
            </a:r>
          </a:p>
          <a:p>
            <a:endParaRPr lang="en-US" altLang="zh-CN"/>
          </a:p>
        </p:txBody>
      </p:sp>
      <p:sp>
        <p:nvSpPr>
          <p:cNvPr id="23556" name="Text Box 4"/>
          <p:cNvSpPr txBox="1">
            <a:spLocks noChangeArrowheads="1"/>
          </p:cNvSpPr>
          <p:nvPr/>
        </p:nvSpPr>
        <p:spPr bwMode="auto">
          <a:xfrm>
            <a:off x="1979613" y="2492375"/>
            <a:ext cx="518477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kumimoji="1" lang="en-US" altLang="zh-CN" sz="2800" b="1" dirty="0" err="1">
                <a:latin typeface="Times New Roman" panose="02020603050405020304" pitchFamily="18" charset="0"/>
              </a:rPr>
              <a:t>int</a:t>
            </a:r>
            <a:r>
              <a:rPr kumimoji="1" lang="en-US" altLang="zh-CN" sz="2800" b="1" dirty="0">
                <a:latin typeface="Times New Roman" panose="02020603050405020304" pitchFamily="18" charset="0"/>
              </a:rPr>
              <a:t> add(</a:t>
            </a:r>
            <a:r>
              <a:rPr kumimoji="1" lang="en-US" altLang="zh-CN" sz="2800" b="1" dirty="0" err="1">
                <a:latin typeface="Times New Roman" panose="02020603050405020304" pitchFamily="18" charset="0"/>
              </a:rPr>
              <a:t>int</a:t>
            </a:r>
            <a:r>
              <a:rPr kumimoji="1" lang="en-US" altLang="zh-CN" sz="2800" b="1" dirty="0">
                <a:latin typeface="Times New Roman" panose="02020603050405020304" pitchFamily="18" charset="0"/>
              </a:rPr>
              <a:t> x=5,int y=6);</a:t>
            </a:r>
          </a:p>
          <a:p>
            <a:pPr>
              <a:lnSpc>
                <a:spcPct val="70000"/>
              </a:lnSpc>
              <a:spcBef>
                <a:spcPct val="50000"/>
              </a:spcBef>
            </a:pPr>
            <a:r>
              <a:rPr kumimoji="1" lang="en-US" altLang="zh-CN" sz="2800" b="1" dirty="0">
                <a:latin typeface="Times New Roman" panose="02020603050405020304" pitchFamily="18" charset="0"/>
              </a:rPr>
              <a:t>void main(void)</a:t>
            </a:r>
          </a:p>
          <a:p>
            <a:pPr>
              <a:lnSpc>
                <a:spcPct val="70000"/>
              </a:lnSpc>
              <a:spcBef>
                <a:spcPct val="50000"/>
              </a:spcBef>
            </a:pPr>
            <a:r>
              <a:rPr kumimoji="1" lang="en-US" altLang="zh-CN" sz="2800" b="1" dirty="0">
                <a:latin typeface="Times New Roman" panose="02020603050405020304" pitchFamily="18" charset="0"/>
              </a:rPr>
              <a:t>{   </a:t>
            </a:r>
          </a:p>
          <a:p>
            <a:pPr>
              <a:lnSpc>
                <a:spcPct val="70000"/>
              </a:lnSpc>
              <a:spcBef>
                <a:spcPct val="50000"/>
              </a:spcBef>
            </a:pPr>
            <a:r>
              <a:rPr kumimoji="1" lang="en-US" altLang="zh-CN" sz="2800" b="1" dirty="0">
                <a:latin typeface="Times New Roman" panose="02020603050405020304" pitchFamily="18" charset="0"/>
              </a:rPr>
              <a:t>	</a:t>
            </a:r>
            <a:r>
              <a:rPr kumimoji="1" lang="en-US" altLang="zh-CN" sz="2800" b="1" dirty="0">
                <a:solidFill>
                  <a:srgbClr val="FF0000"/>
                </a:solidFill>
                <a:latin typeface="Times New Roman" panose="02020603050405020304" pitchFamily="18" charset="0"/>
              </a:rPr>
              <a:t>add</a:t>
            </a:r>
            <a:r>
              <a:rPr kumimoji="1" lang="zh-CN" altLang="en-US" sz="2800" b="1" dirty="0">
                <a:solidFill>
                  <a:srgbClr val="FF0000"/>
                </a:solidFill>
                <a:latin typeface="Times New Roman" panose="02020603050405020304" pitchFamily="18" charset="0"/>
              </a:rPr>
              <a:t>（ ）</a:t>
            </a:r>
            <a:r>
              <a:rPr kumimoji="1" lang="en-US" altLang="zh-CN" sz="2800" b="1" dirty="0">
                <a:solidFill>
                  <a:srgbClr val="FF0000"/>
                </a:solidFill>
                <a:latin typeface="Times New Roman" panose="02020603050405020304" pitchFamily="18" charset="0"/>
              </a:rPr>
              <a:t>; //</a:t>
            </a:r>
            <a:r>
              <a:rPr kumimoji="1" lang="zh-CN" altLang="en-US" sz="2800" b="1" dirty="0">
                <a:solidFill>
                  <a:srgbClr val="FF0000"/>
                </a:solidFill>
                <a:latin typeface="Times New Roman" panose="02020603050405020304" pitchFamily="18" charset="0"/>
              </a:rPr>
              <a:t>调用在定义前</a:t>
            </a:r>
            <a:endParaRPr kumimoji="1" lang="en-US" altLang="en-US" sz="2800" b="1" dirty="0">
              <a:solidFill>
                <a:srgbClr val="FF0000"/>
              </a:solidFill>
              <a:latin typeface="Times New Roman" panose="02020603050405020304" pitchFamily="18" charset="0"/>
            </a:endParaRPr>
          </a:p>
          <a:p>
            <a:pPr>
              <a:lnSpc>
                <a:spcPct val="70000"/>
              </a:lnSpc>
              <a:spcBef>
                <a:spcPct val="50000"/>
              </a:spcBef>
            </a:pPr>
            <a:r>
              <a:rPr kumimoji="1" lang="en-US" altLang="en-US" sz="2800" b="1" dirty="0">
                <a:latin typeface="Times New Roman" panose="02020603050405020304" pitchFamily="18" charset="0"/>
              </a:rPr>
              <a:t>}</a:t>
            </a:r>
          </a:p>
          <a:p>
            <a:pPr>
              <a:lnSpc>
                <a:spcPct val="70000"/>
              </a:lnSpc>
              <a:spcBef>
                <a:spcPct val="50000"/>
              </a:spcBef>
            </a:pPr>
            <a:r>
              <a:rPr kumimoji="1" lang="en-US" altLang="zh-CN" sz="2800" b="1" dirty="0" err="1">
                <a:latin typeface="Times New Roman" panose="02020603050405020304" pitchFamily="18" charset="0"/>
              </a:rPr>
              <a:t>int</a:t>
            </a:r>
            <a:r>
              <a:rPr kumimoji="1" lang="en-US" altLang="zh-CN" sz="2800" b="1" dirty="0">
                <a:latin typeface="Times New Roman" panose="02020603050405020304" pitchFamily="18" charset="0"/>
              </a:rPr>
              <a:t> add(</a:t>
            </a:r>
            <a:r>
              <a:rPr kumimoji="1" lang="en-US" altLang="zh-CN" sz="2800" b="1" dirty="0" err="1">
                <a:latin typeface="Times New Roman" panose="02020603050405020304" pitchFamily="18" charset="0"/>
              </a:rPr>
              <a:t>int</a:t>
            </a:r>
            <a:r>
              <a:rPr kumimoji="1" lang="en-US" altLang="zh-CN" sz="2800" b="1" dirty="0">
                <a:latin typeface="Times New Roman" panose="02020603050405020304" pitchFamily="18" charset="0"/>
              </a:rPr>
              <a:t> </a:t>
            </a:r>
            <a:r>
              <a:rPr kumimoji="1" lang="en-US" altLang="zh-CN" sz="2800" b="1" dirty="0" err="1">
                <a:latin typeface="Times New Roman" panose="02020603050405020304" pitchFamily="18" charset="0"/>
              </a:rPr>
              <a:t>x,int</a:t>
            </a:r>
            <a:r>
              <a:rPr kumimoji="1" lang="en-US" altLang="zh-CN" sz="2800" b="1" dirty="0">
                <a:latin typeface="Times New Roman" panose="02020603050405020304" pitchFamily="18" charset="0"/>
              </a:rPr>
              <a:t> y)</a:t>
            </a:r>
          </a:p>
          <a:p>
            <a:pPr>
              <a:lnSpc>
                <a:spcPct val="70000"/>
              </a:lnSpc>
              <a:spcBef>
                <a:spcPct val="50000"/>
              </a:spcBef>
            </a:pPr>
            <a:r>
              <a:rPr kumimoji="1" lang="en-US" altLang="zh-CN" sz="2800" b="1" dirty="0">
                <a:latin typeface="Times New Roman" panose="02020603050405020304" pitchFamily="18" charset="0"/>
              </a:rPr>
              <a:t>{   return </a:t>
            </a:r>
            <a:r>
              <a:rPr kumimoji="1" lang="en-US" altLang="zh-CN" sz="2800" b="1" dirty="0" err="1">
                <a:latin typeface="Times New Roman" panose="02020603050405020304" pitchFamily="18" charset="0"/>
              </a:rPr>
              <a:t>x+y</a:t>
            </a:r>
            <a:r>
              <a:rPr kumimoji="1" lang="en-US" altLang="zh-CN" sz="2800" b="1" dirty="0">
                <a:latin typeface="Times New Roman" panose="02020603050405020304" pitchFamily="18" charset="0"/>
              </a:rPr>
              <a:t>;   }</a:t>
            </a:r>
          </a:p>
        </p:txBody>
      </p:sp>
    </p:spTree>
    <p:extLst>
      <p:ext uri="{BB962C8B-B14F-4D97-AF65-F5344CB8AC3E}">
        <p14:creationId xmlns:p14="http://schemas.microsoft.com/office/powerpoint/2010/main" val="3806039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a:t>
            </a:r>
            <a:endParaRPr lang="zh-CN" altLang="en-US" dirty="0"/>
          </a:p>
        </p:txBody>
      </p:sp>
      <p:sp>
        <p:nvSpPr>
          <p:cNvPr id="3" name="内容占位符 2"/>
          <p:cNvSpPr>
            <a:spLocks noGrp="1"/>
          </p:cNvSpPr>
          <p:nvPr>
            <p:ph idx="1"/>
          </p:nvPr>
        </p:nvSpPr>
        <p:spPr/>
        <p:txBody>
          <a:bodyPr/>
          <a:lstStyle/>
          <a:p>
            <a:r>
              <a:rPr lang="zh-CN" altLang="en-US" dirty="0" smtClean="0"/>
              <a:t>指向其余变量地址的变量</a:t>
            </a:r>
            <a:endParaRPr lang="en-US" altLang="zh-CN" dirty="0" smtClean="0"/>
          </a:p>
          <a:p>
            <a:r>
              <a:rPr lang="zh-CN" altLang="en-US" dirty="0" smtClean="0"/>
              <a:t>间接带来灵活</a:t>
            </a:r>
            <a:endParaRPr lang="en-US" altLang="zh-CN" dirty="0" smtClean="0"/>
          </a:p>
          <a:p>
            <a:r>
              <a:rPr lang="zh-CN" altLang="en-US" dirty="0" smtClean="0"/>
              <a:t>指针和数组</a:t>
            </a:r>
            <a:endParaRPr lang="en-US" altLang="zh-CN" dirty="0" smtClean="0"/>
          </a:p>
          <a:p>
            <a:r>
              <a:rPr lang="zh-CN" altLang="en-US" dirty="0" smtClean="0"/>
              <a:t>有了指针可以动态申请内存</a:t>
            </a:r>
            <a:endParaRPr lang="en-US" altLang="zh-CN" dirty="0" smtClean="0"/>
          </a:p>
          <a:p>
            <a:pPr lvl="1"/>
            <a:r>
              <a:rPr lang="en-US" altLang="zh-CN" dirty="0" smtClean="0"/>
              <a:t>new</a:t>
            </a:r>
          </a:p>
          <a:p>
            <a:pPr lvl="1"/>
            <a:r>
              <a:rPr lang="en-US" altLang="zh-CN" dirty="0" smtClean="0"/>
              <a:t>delete</a:t>
            </a:r>
          </a:p>
          <a:p>
            <a:r>
              <a:rPr lang="zh-CN" altLang="en-US" dirty="0" smtClean="0">
                <a:solidFill>
                  <a:srgbClr val="FF0000"/>
                </a:solidFill>
              </a:rPr>
              <a:t>指针变量所占用的内存和指针类型无关</a:t>
            </a:r>
            <a:endParaRPr lang="zh-CN" altLang="en-US" dirty="0">
              <a:solidFill>
                <a:srgbClr val="FF0000"/>
              </a:solidFill>
            </a:endParaRPr>
          </a:p>
        </p:txBody>
      </p:sp>
    </p:spTree>
    <p:extLst>
      <p:ext uri="{BB962C8B-B14F-4D97-AF65-F5344CB8AC3E}">
        <p14:creationId xmlns:p14="http://schemas.microsoft.com/office/powerpoint/2010/main" val="34881567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b="0"/>
              <a:t>引用</a:t>
            </a:r>
            <a:endParaRPr lang="zh-CN" altLang="en-US"/>
          </a:p>
        </p:txBody>
      </p:sp>
      <p:sp>
        <p:nvSpPr>
          <p:cNvPr id="11267" name="Rectangle 3"/>
          <p:cNvSpPr>
            <a:spLocks noGrp="1" noChangeArrowheads="1"/>
          </p:cNvSpPr>
          <p:nvPr>
            <p:ph type="body" idx="1"/>
          </p:nvPr>
        </p:nvSpPr>
        <p:spPr>
          <a:xfrm>
            <a:off x="457200" y="1600200"/>
            <a:ext cx="8229600" cy="5257800"/>
          </a:xfrm>
        </p:spPr>
        <p:txBody>
          <a:bodyPr/>
          <a:lstStyle/>
          <a:p>
            <a:r>
              <a:rPr lang="zh-CN" altLang="en-US" b="1"/>
              <a:t>引用是别名 </a:t>
            </a:r>
          </a:p>
          <a:p>
            <a:pPr lvl="1">
              <a:lnSpc>
                <a:spcPct val="85000"/>
              </a:lnSpc>
              <a:buFont typeface="Wingdings" panose="05000000000000000000" pitchFamily="2" charset="2"/>
              <a:buNone/>
            </a:pPr>
            <a:r>
              <a:rPr lang="en-US" altLang="zh-CN" b="1">
                <a:latin typeface="Courier New" panose="02070309020205020404" pitchFamily="49" charset="0"/>
              </a:rPr>
              <a:t>int i,j;</a:t>
            </a:r>
          </a:p>
          <a:p>
            <a:pPr lvl="1">
              <a:lnSpc>
                <a:spcPct val="85000"/>
              </a:lnSpc>
              <a:buFont typeface="Wingdings" panose="05000000000000000000" pitchFamily="2" charset="2"/>
              <a:buNone/>
            </a:pPr>
            <a:r>
              <a:rPr lang="en-US" altLang="zh-CN" b="1">
                <a:latin typeface="Courier New" panose="02070309020205020404" pitchFamily="49" charset="0"/>
              </a:rPr>
              <a:t>int &amp;ri=i;</a:t>
            </a:r>
            <a:br>
              <a:rPr lang="en-US" altLang="zh-CN" b="1">
                <a:latin typeface="Courier New" panose="02070309020205020404" pitchFamily="49" charset="0"/>
              </a:rPr>
            </a:br>
            <a:r>
              <a:rPr lang="en-US" altLang="zh-CN" b="1">
                <a:latin typeface="Courier New" panose="02070309020205020404" pitchFamily="49" charset="0"/>
              </a:rPr>
              <a:t>     </a:t>
            </a:r>
            <a:r>
              <a:rPr lang="en-US" altLang="zh-CN" b="1">
                <a:latin typeface="宋体" panose="02010600030101010101" pitchFamily="2" charset="-122"/>
              </a:rPr>
              <a:t>//</a:t>
            </a:r>
            <a:r>
              <a:rPr lang="zh-CN" altLang="en-US" b="1">
                <a:latin typeface="宋体" panose="02010600030101010101" pitchFamily="2" charset="-122"/>
              </a:rPr>
              <a:t>建立一个</a:t>
            </a:r>
            <a:r>
              <a:rPr lang="en-US" altLang="zh-CN" b="1">
                <a:latin typeface="宋体" panose="02010600030101010101" pitchFamily="2" charset="-122"/>
              </a:rPr>
              <a:t>int</a:t>
            </a:r>
            <a:r>
              <a:rPr lang="zh-CN" altLang="en-US" b="1">
                <a:latin typeface="宋体" panose="02010600030101010101" pitchFamily="2" charset="-122"/>
              </a:rPr>
              <a:t>型的引用</a:t>
            </a:r>
            <a:r>
              <a:rPr lang="en-US" altLang="zh-CN" b="1">
                <a:latin typeface="宋体" panose="02010600030101010101" pitchFamily="2" charset="-122"/>
              </a:rPr>
              <a:t>ri,</a:t>
            </a:r>
            <a:r>
              <a:rPr lang="zh-CN" altLang="en-US" b="1">
                <a:latin typeface="宋体" panose="02010600030101010101" pitchFamily="2" charset="-122"/>
              </a:rPr>
              <a:t>并将其</a:t>
            </a:r>
            <a:br>
              <a:rPr lang="zh-CN" altLang="en-US" b="1">
                <a:latin typeface="宋体" panose="02010600030101010101" pitchFamily="2" charset="-122"/>
              </a:rPr>
            </a:br>
            <a:r>
              <a:rPr lang="zh-CN" altLang="en-US" b="1">
                <a:latin typeface="宋体" panose="02010600030101010101" pitchFamily="2" charset="-122"/>
              </a:rPr>
              <a:t>      </a:t>
            </a:r>
            <a:r>
              <a:rPr lang="en-US" altLang="zh-CN" b="1">
                <a:latin typeface="宋体" panose="02010600030101010101" pitchFamily="2" charset="-122"/>
              </a:rPr>
              <a:t>//</a:t>
            </a:r>
            <a:r>
              <a:rPr lang="zh-CN" altLang="en-US" b="1">
                <a:latin typeface="宋体" panose="02010600030101010101" pitchFamily="2" charset="-122"/>
              </a:rPr>
              <a:t>初始化为变量</a:t>
            </a:r>
            <a:r>
              <a:rPr lang="en-US" altLang="zh-CN" b="1">
                <a:latin typeface="宋体" panose="02010600030101010101" pitchFamily="2" charset="-122"/>
              </a:rPr>
              <a:t>i</a:t>
            </a:r>
            <a:r>
              <a:rPr lang="zh-CN" altLang="en-US" b="1">
                <a:latin typeface="宋体" panose="02010600030101010101" pitchFamily="2" charset="-122"/>
              </a:rPr>
              <a:t>的一个别名</a:t>
            </a:r>
            <a:endParaRPr lang="zh-CN" altLang="en-US" b="1">
              <a:latin typeface="Courier New" panose="02070309020205020404" pitchFamily="49" charset="0"/>
            </a:endParaRPr>
          </a:p>
          <a:p>
            <a:pPr lvl="1">
              <a:lnSpc>
                <a:spcPct val="85000"/>
              </a:lnSpc>
              <a:buFont typeface="Wingdings" panose="05000000000000000000" pitchFamily="2" charset="2"/>
              <a:buNone/>
            </a:pPr>
            <a:r>
              <a:rPr lang="en-US" altLang="zh-CN" b="1">
                <a:latin typeface="Courier New" panose="02070309020205020404" pitchFamily="49" charset="0"/>
              </a:rPr>
              <a:t>j=10;</a:t>
            </a:r>
          </a:p>
          <a:p>
            <a:pPr lvl="1">
              <a:lnSpc>
                <a:spcPct val="85000"/>
              </a:lnSpc>
              <a:buFont typeface="Wingdings" panose="05000000000000000000" pitchFamily="2" charset="2"/>
              <a:buNone/>
            </a:pPr>
            <a:r>
              <a:rPr lang="en-US" altLang="zh-CN" b="1">
                <a:latin typeface="Courier New" panose="02070309020205020404" pitchFamily="49" charset="0"/>
              </a:rPr>
              <a:t>ri=j;//</a:t>
            </a:r>
            <a:r>
              <a:rPr lang="zh-CN" altLang="en-US" b="1">
                <a:latin typeface="Courier New" panose="02070309020205020404" pitchFamily="49" charset="0"/>
              </a:rPr>
              <a:t>相当于 </a:t>
            </a:r>
            <a:r>
              <a:rPr lang="en-US" altLang="zh-CN" b="1">
                <a:latin typeface="Courier New" panose="02070309020205020404" pitchFamily="49" charset="0"/>
              </a:rPr>
              <a:t>i=j;</a:t>
            </a:r>
            <a:endParaRPr lang="en-US" altLang="zh-CN" b="1"/>
          </a:p>
          <a:p>
            <a:r>
              <a:rPr lang="en-US" altLang="zh-CN" b="1"/>
              <a:t>&amp;</a:t>
            </a:r>
            <a:r>
              <a:rPr lang="zh-CN" altLang="en-US" b="1"/>
              <a:t>与取地址符类似 </a:t>
            </a:r>
          </a:p>
          <a:p>
            <a:pPr lvl="1"/>
            <a:r>
              <a:rPr lang="zh-CN" altLang="en-US" b="1"/>
              <a:t>如何区分？</a:t>
            </a:r>
          </a:p>
          <a:p>
            <a:r>
              <a:rPr lang="zh-CN" altLang="en-US" b="1"/>
              <a:t>引用的类型和被引用类型应该相同 </a:t>
            </a:r>
          </a:p>
        </p:txBody>
      </p:sp>
    </p:spTree>
    <p:extLst>
      <p:ext uri="{BB962C8B-B14F-4D97-AF65-F5344CB8AC3E}">
        <p14:creationId xmlns:p14="http://schemas.microsoft.com/office/powerpoint/2010/main" val="34460045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a:t>引用（续）</a:t>
            </a:r>
          </a:p>
        </p:txBody>
      </p:sp>
      <p:sp>
        <p:nvSpPr>
          <p:cNvPr id="12291" name="Rectangle 3"/>
          <p:cNvSpPr>
            <a:spLocks noGrp="1" noChangeArrowheads="1"/>
          </p:cNvSpPr>
          <p:nvPr>
            <p:ph type="body" idx="1"/>
          </p:nvPr>
        </p:nvSpPr>
        <p:spPr/>
        <p:txBody>
          <a:bodyPr/>
          <a:lstStyle/>
          <a:p>
            <a:pPr>
              <a:lnSpc>
                <a:spcPct val="85000"/>
              </a:lnSpc>
            </a:pPr>
            <a:r>
              <a:rPr lang="zh-CN" altLang="en-US" b="1"/>
              <a:t>声明一个引用时，必须同时对它进行初始化，使它指向一个已存在的对象。</a:t>
            </a:r>
          </a:p>
          <a:p>
            <a:pPr>
              <a:lnSpc>
                <a:spcPct val="85000"/>
              </a:lnSpc>
            </a:pPr>
            <a:r>
              <a:rPr lang="zh-CN" altLang="en-US" b="1"/>
              <a:t>一旦一个引用被初始化后，就不能改为指向其它对象。</a:t>
            </a:r>
          </a:p>
          <a:p>
            <a:r>
              <a:rPr lang="en-US" altLang="zh-CN" b="1"/>
              <a:t>C</a:t>
            </a:r>
            <a:r>
              <a:rPr lang="zh-CN" altLang="en-US" b="1"/>
              <a:t>语言函数参数的传递</a:t>
            </a:r>
          </a:p>
          <a:p>
            <a:pPr lvl="1"/>
            <a:r>
              <a:rPr lang="zh-CN" altLang="en-US" b="1"/>
              <a:t>按值传递：最多</a:t>
            </a:r>
          </a:p>
          <a:p>
            <a:pPr lvl="1"/>
            <a:r>
              <a:rPr lang="zh-CN" altLang="en-US" b="1"/>
              <a:t>按地址传递：靠数组和指针实现</a:t>
            </a:r>
          </a:p>
          <a:p>
            <a:r>
              <a:rPr lang="en-US" altLang="zh-CN" b="1"/>
              <a:t>C++</a:t>
            </a:r>
            <a:r>
              <a:rPr lang="zh-CN" altLang="en-US" b="1"/>
              <a:t>添加了引用传递参数</a:t>
            </a:r>
          </a:p>
        </p:txBody>
      </p:sp>
    </p:spTree>
    <p:extLst>
      <p:ext uri="{BB962C8B-B14F-4D97-AF65-F5344CB8AC3E}">
        <p14:creationId xmlns:p14="http://schemas.microsoft.com/office/powerpoint/2010/main" val="946342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a:t>例 </a:t>
            </a:r>
            <a:r>
              <a:rPr lang="zh-CN" altLang="en-US" sz="4000"/>
              <a:t>输入两个整数交换后输出</a:t>
            </a:r>
          </a:p>
        </p:txBody>
      </p:sp>
      <p:sp>
        <p:nvSpPr>
          <p:cNvPr id="13315" name="Rectangle 3"/>
          <p:cNvSpPr>
            <a:spLocks noGrp="1" noChangeArrowheads="1"/>
          </p:cNvSpPr>
          <p:nvPr>
            <p:ph type="body" idx="1"/>
          </p:nvPr>
        </p:nvSpPr>
        <p:spPr/>
        <p:txBody>
          <a:bodyPr>
            <a:normAutofit lnSpcReduction="10000"/>
          </a:bodyPr>
          <a:lstStyle/>
          <a:p>
            <a:pPr>
              <a:lnSpc>
                <a:spcPct val="80000"/>
              </a:lnSpc>
              <a:buFont typeface="Wingdings" panose="05000000000000000000" pitchFamily="2" charset="2"/>
              <a:buNone/>
            </a:pPr>
            <a:r>
              <a:rPr lang="en-US" altLang="zh-CN" sz="2800" dirty="0">
                <a:latin typeface="Courier New" panose="02070309020205020404" pitchFamily="49" charset="0"/>
              </a:rPr>
              <a:t>#</a:t>
            </a:r>
            <a:r>
              <a:rPr lang="en-US" altLang="zh-CN" sz="2800" b="1" dirty="0">
                <a:latin typeface="Courier New" panose="02070309020205020404" pitchFamily="49" charset="0"/>
              </a:rPr>
              <a:t>include&lt;</a:t>
            </a:r>
            <a:r>
              <a:rPr lang="en-US" altLang="zh-CN" sz="2800" b="1" dirty="0" err="1">
                <a:latin typeface="Courier New" panose="02070309020205020404" pitchFamily="49" charset="0"/>
              </a:rPr>
              <a:t>iostream.h</a:t>
            </a:r>
            <a:r>
              <a:rPr lang="en-US" altLang="zh-CN" sz="2800" b="1" dirty="0">
                <a:latin typeface="Courier New" panose="02070309020205020404" pitchFamily="49" charset="0"/>
              </a:rPr>
              <a:t>&gt;</a:t>
            </a:r>
          </a:p>
          <a:p>
            <a:pPr>
              <a:lnSpc>
                <a:spcPct val="80000"/>
              </a:lnSpc>
              <a:buFont typeface="Wingdings" panose="05000000000000000000" pitchFamily="2" charset="2"/>
              <a:buNone/>
            </a:pPr>
            <a:r>
              <a:rPr lang="en-US" altLang="zh-CN" sz="2800" b="1" dirty="0">
                <a:latin typeface="Courier New" panose="02070309020205020404" pitchFamily="49" charset="0"/>
              </a:rPr>
              <a:t>void Swap(</a:t>
            </a:r>
            <a:r>
              <a:rPr lang="en-US" altLang="zh-CN" sz="2800" b="1" dirty="0" err="1">
                <a:latin typeface="Courier New" panose="02070309020205020404" pitchFamily="49" charset="0"/>
              </a:rPr>
              <a:t>int</a:t>
            </a:r>
            <a:r>
              <a:rPr lang="en-US" altLang="zh-CN" sz="2800" b="1" dirty="0">
                <a:solidFill>
                  <a:srgbClr val="FF9999"/>
                </a:solidFill>
                <a:latin typeface="Courier New" panose="02070309020205020404" pitchFamily="49" charset="0"/>
              </a:rPr>
              <a:t>&amp;</a:t>
            </a:r>
            <a:r>
              <a:rPr lang="en-US" altLang="zh-CN" sz="2800" b="1" dirty="0">
                <a:latin typeface="Courier New" panose="02070309020205020404" pitchFamily="49" charset="0"/>
              </a:rPr>
              <a:t> a, </a:t>
            </a:r>
            <a:r>
              <a:rPr lang="en-US" altLang="zh-CN" sz="2800" b="1" dirty="0" err="1">
                <a:latin typeface="Courier New" panose="02070309020205020404" pitchFamily="49" charset="0"/>
              </a:rPr>
              <a:t>int</a:t>
            </a:r>
            <a:r>
              <a:rPr lang="en-US" altLang="zh-CN" sz="2800" b="1" dirty="0">
                <a:solidFill>
                  <a:srgbClr val="FF9999"/>
                </a:solidFill>
                <a:latin typeface="Courier New" panose="02070309020205020404" pitchFamily="49" charset="0"/>
              </a:rPr>
              <a:t>&amp;</a:t>
            </a:r>
            <a:r>
              <a:rPr lang="en-US" altLang="zh-CN" sz="2800" b="1" dirty="0">
                <a:latin typeface="Courier New" panose="02070309020205020404" pitchFamily="49" charset="0"/>
              </a:rPr>
              <a:t> b);</a:t>
            </a:r>
          </a:p>
          <a:p>
            <a:pPr>
              <a:lnSpc>
                <a:spcPct val="80000"/>
              </a:lnSpc>
              <a:buFont typeface="Wingdings" panose="05000000000000000000" pitchFamily="2" charset="2"/>
              <a:buNone/>
            </a:pPr>
            <a:r>
              <a:rPr lang="en-US" altLang="zh-CN" sz="2800" b="1" dirty="0" err="1">
                <a:latin typeface="Courier New" panose="02070309020205020404" pitchFamily="49" charset="0"/>
              </a:rPr>
              <a:t>int</a:t>
            </a:r>
            <a:r>
              <a:rPr lang="en-US" altLang="zh-CN" sz="2800" b="1" dirty="0">
                <a:latin typeface="Courier New" panose="02070309020205020404" pitchFamily="49" charset="0"/>
              </a:rPr>
              <a:t> main</a:t>
            </a:r>
            <a:r>
              <a:rPr lang="zh-CN" altLang="en-US" sz="2800" b="1" dirty="0">
                <a:latin typeface="Courier New" panose="02070309020205020404" pitchFamily="49" charset="0"/>
              </a:rPr>
              <a:t>（ ）</a:t>
            </a:r>
          </a:p>
          <a:p>
            <a:pPr>
              <a:lnSpc>
                <a:spcPct val="80000"/>
              </a:lnSpc>
              <a:buFont typeface="Wingdings" panose="05000000000000000000" pitchFamily="2" charset="2"/>
              <a:buNone/>
            </a:pPr>
            <a:r>
              <a:rPr lang="en-US" altLang="zh-CN" sz="2800" b="1" dirty="0">
                <a:latin typeface="Courier New" panose="02070309020205020404" pitchFamily="49" charset="0"/>
              </a:rPr>
              <a:t>{</a:t>
            </a:r>
          </a:p>
          <a:p>
            <a:pPr>
              <a:lnSpc>
                <a:spcPct val="80000"/>
              </a:lnSpc>
              <a:buFont typeface="Wingdings" panose="05000000000000000000" pitchFamily="2" charset="2"/>
              <a:buNone/>
            </a:pPr>
            <a:r>
              <a:rPr lang="en-US" altLang="zh-CN" sz="2800" b="1" dirty="0">
                <a:latin typeface="Courier New" panose="02070309020205020404" pitchFamily="49" charset="0"/>
              </a:rPr>
              <a:t>	</a:t>
            </a:r>
            <a:r>
              <a:rPr lang="en-US" altLang="zh-CN" sz="2800" b="1" dirty="0" err="1">
                <a:latin typeface="Courier New" panose="02070309020205020404" pitchFamily="49" charset="0"/>
              </a:rPr>
              <a:t>int</a:t>
            </a:r>
            <a:r>
              <a:rPr lang="en-US" altLang="zh-CN" sz="2800" b="1" dirty="0">
                <a:latin typeface="Courier New" panose="02070309020205020404" pitchFamily="49" charset="0"/>
              </a:rPr>
              <a:t> x(5), y(10);</a:t>
            </a:r>
          </a:p>
          <a:p>
            <a:pPr>
              <a:lnSpc>
                <a:spcPct val="80000"/>
              </a:lnSpc>
              <a:buFont typeface="Wingdings" panose="05000000000000000000" pitchFamily="2" charset="2"/>
              <a:buNone/>
            </a:pPr>
            <a:r>
              <a:rPr lang="en-US" altLang="zh-CN" sz="2800" b="1" dirty="0">
                <a:latin typeface="Courier New" panose="02070309020205020404" pitchFamily="49" charset="0"/>
              </a:rPr>
              <a:t>	</a:t>
            </a:r>
            <a:r>
              <a:rPr lang="en-US" altLang="zh-CN" sz="2800" b="1" dirty="0" err="1">
                <a:latin typeface="Courier New" panose="02070309020205020404" pitchFamily="49" charset="0"/>
              </a:rPr>
              <a:t>cout</a:t>
            </a:r>
            <a:r>
              <a:rPr lang="en-US" altLang="zh-CN" sz="2800" b="1" dirty="0">
                <a:latin typeface="Courier New" panose="02070309020205020404" pitchFamily="49" charset="0"/>
              </a:rPr>
              <a:t>&lt;&lt;"x="&lt;&lt;x&lt;&lt;"    y="&lt;&lt;y&lt;&lt;</a:t>
            </a:r>
            <a:r>
              <a:rPr lang="en-US" altLang="zh-CN" sz="2800" b="1" dirty="0" err="1">
                <a:latin typeface="Courier New" panose="02070309020205020404" pitchFamily="49" charset="0"/>
              </a:rPr>
              <a:t>endl</a:t>
            </a:r>
            <a:r>
              <a:rPr lang="en-US" altLang="zh-CN" sz="2800" b="1" dirty="0">
                <a:latin typeface="Courier New" panose="02070309020205020404" pitchFamily="49" charset="0"/>
              </a:rPr>
              <a:t>;</a:t>
            </a:r>
          </a:p>
          <a:p>
            <a:pPr>
              <a:lnSpc>
                <a:spcPct val="80000"/>
              </a:lnSpc>
              <a:buFont typeface="Wingdings" panose="05000000000000000000" pitchFamily="2" charset="2"/>
              <a:buNone/>
            </a:pPr>
            <a:r>
              <a:rPr lang="en-US" altLang="zh-CN" sz="2800" b="1" dirty="0">
                <a:latin typeface="Courier New" panose="02070309020205020404" pitchFamily="49" charset="0"/>
              </a:rPr>
              <a:t>	</a:t>
            </a:r>
            <a:r>
              <a:rPr lang="en-US" altLang="zh-CN" sz="2800" b="1" dirty="0">
                <a:solidFill>
                  <a:srgbClr val="FF0000"/>
                </a:solidFill>
                <a:latin typeface="Courier New" panose="02070309020205020404" pitchFamily="49" charset="0"/>
              </a:rPr>
              <a:t>Swap</a:t>
            </a:r>
            <a:r>
              <a:rPr lang="en-US" altLang="zh-CN" sz="2800" b="1" dirty="0">
                <a:latin typeface="Courier New" panose="02070309020205020404" pitchFamily="49" charset="0"/>
              </a:rPr>
              <a:t>(</a:t>
            </a:r>
            <a:r>
              <a:rPr lang="en-US" altLang="zh-CN" sz="2800" b="1" dirty="0" err="1">
                <a:latin typeface="Courier New" panose="02070309020205020404" pitchFamily="49" charset="0"/>
              </a:rPr>
              <a:t>x,y</a:t>
            </a:r>
            <a:r>
              <a:rPr lang="en-US" altLang="zh-CN" sz="2800" b="1" dirty="0">
                <a:latin typeface="Courier New" panose="02070309020205020404" pitchFamily="49" charset="0"/>
              </a:rPr>
              <a:t>);</a:t>
            </a:r>
          </a:p>
          <a:p>
            <a:pPr>
              <a:lnSpc>
                <a:spcPct val="80000"/>
              </a:lnSpc>
              <a:buFont typeface="Wingdings" panose="05000000000000000000" pitchFamily="2" charset="2"/>
              <a:buNone/>
            </a:pPr>
            <a:r>
              <a:rPr lang="en-US" altLang="zh-CN" sz="2800" b="1" dirty="0">
                <a:latin typeface="Courier New" panose="02070309020205020404" pitchFamily="49" charset="0"/>
              </a:rPr>
              <a:t>	</a:t>
            </a:r>
            <a:r>
              <a:rPr lang="en-US" altLang="zh-CN" sz="2800" b="1" dirty="0" err="1">
                <a:latin typeface="Courier New" panose="02070309020205020404" pitchFamily="49" charset="0"/>
              </a:rPr>
              <a:t>cout</a:t>
            </a:r>
            <a:r>
              <a:rPr lang="en-US" altLang="zh-CN" sz="2800" b="1" dirty="0">
                <a:latin typeface="Courier New" panose="02070309020205020404" pitchFamily="49" charset="0"/>
              </a:rPr>
              <a:t>&lt;&lt;"x="&lt;&lt;x&lt;&lt;"    y="&lt;&lt;y&lt;&lt;</a:t>
            </a:r>
            <a:r>
              <a:rPr lang="en-US" altLang="zh-CN" sz="2800" b="1" dirty="0" err="1">
                <a:latin typeface="Courier New" panose="02070309020205020404" pitchFamily="49" charset="0"/>
              </a:rPr>
              <a:t>endl</a:t>
            </a:r>
            <a:r>
              <a:rPr lang="en-US" altLang="zh-CN" sz="2800" b="1" dirty="0">
                <a:latin typeface="Courier New" panose="02070309020205020404" pitchFamily="49" charset="0"/>
              </a:rPr>
              <a:t>;</a:t>
            </a:r>
          </a:p>
          <a:p>
            <a:pPr>
              <a:lnSpc>
                <a:spcPct val="80000"/>
              </a:lnSpc>
              <a:buFont typeface="Wingdings" panose="05000000000000000000" pitchFamily="2" charset="2"/>
              <a:buNone/>
            </a:pPr>
            <a:r>
              <a:rPr lang="en-US" altLang="zh-CN" sz="2800" b="1" dirty="0">
                <a:latin typeface="Courier New" panose="02070309020205020404" pitchFamily="49" charset="0"/>
              </a:rPr>
              <a:t>	return 0;</a:t>
            </a:r>
          </a:p>
          <a:p>
            <a:pPr>
              <a:lnSpc>
                <a:spcPct val="80000"/>
              </a:lnSpc>
              <a:buFont typeface="Wingdings" panose="05000000000000000000" pitchFamily="2" charset="2"/>
              <a:buNone/>
            </a:pPr>
            <a:r>
              <a:rPr lang="en-US" altLang="zh-CN" sz="2800" b="1" dirty="0">
                <a:latin typeface="Courier New" panose="02070309020205020404" pitchFamily="49" charset="0"/>
              </a:rPr>
              <a:t>}</a:t>
            </a:r>
            <a:endParaRPr lang="en-US" altLang="zh-CN" sz="2800" b="1" dirty="0"/>
          </a:p>
        </p:txBody>
      </p:sp>
    </p:spTree>
    <p:extLst>
      <p:ext uri="{BB962C8B-B14F-4D97-AF65-F5344CB8AC3E}">
        <p14:creationId xmlns:p14="http://schemas.microsoft.com/office/powerpoint/2010/main" val="1980198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en-US" altLang="zh-CN"/>
              <a:t>Swap</a:t>
            </a:r>
            <a:r>
              <a:rPr lang="zh-CN" altLang="en-US"/>
              <a:t>用传值方法编写</a:t>
            </a:r>
          </a:p>
        </p:txBody>
      </p:sp>
      <p:sp>
        <p:nvSpPr>
          <p:cNvPr id="15363" name="Rectangle 3"/>
          <p:cNvSpPr>
            <a:spLocks noGrp="1" noChangeArrowheads="1"/>
          </p:cNvSpPr>
          <p:nvPr>
            <p:ph type="body" idx="1"/>
          </p:nvPr>
        </p:nvSpPr>
        <p:spPr/>
        <p:txBody>
          <a:bodyPr>
            <a:normAutofit lnSpcReduction="10000"/>
          </a:bodyPr>
          <a:lstStyle/>
          <a:p>
            <a:pPr>
              <a:lnSpc>
                <a:spcPct val="80000"/>
              </a:lnSpc>
              <a:buFont typeface="Wingdings" panose="05000000000000000000" pitchFamily="2" charset="2"/>
              <a:buNone/>
            </a:pPr>
            <a:r>
              <a:rPr lang="en-US" altLang="zh-CN" sz="2800" b="1" dirty="0">
                <a:latin typeface="Courier New" panose="02070309020205020404" pitchFamily="49" charset="0"/>
              </a:rPr>
              <a:t>void </a:t>
            </a:r>
            <a:r>
              <a:rPr lang="en-US" altLang="zh-CN" sz="2800" b="1" dirty="0">
                <a:solidFill>
                  <a:srgbClr val="FF0000"/>
                </a:solidFill>
                <a:latin typeface="Courier New" panose="02070309020205020404" pitchFamily="49" charset="0"/>
              </a:rPr>
              <a:t>Swap</a:t>
            </a:r>
            <a:r>
              <a:rPr lang="en-US" altLang="zh-CN" sz="2800" b="1" dirty="0">
                <a:latin typeface="Courier New" panose="02070309020205020404" pitchFamily="49" charset="0"/>
              </a:rPr>
              <a:t>(</a:t>
            </a:r>
            <a:r>
              <a:rPr lang="en-US" altLang="zh-CN" sz="2800" b="1" dirty="0" err="1">
                <a:latin typeface="Courier New" panose="02070309020205020404" pitchFamily="49" charset="0"/>
              </a:rPr>
              <a:t>int</a:t>
            </a:r>
            <a:r>
              <a:rPr lang="en-US" altLang="zh-CN" sz="2800" b="1" dirty="0">
                <a:latin typeface="Courier New" panose="02070309020205020404" pitchFamily="49" charset="0"/>
              </a:rPr>
              <a:t> a, </a:t>
            </a:r>
            <a:r>
              <a:rPr lang="en-US" altLang="zh-CN" sz="2800" b="1" dirty="0" err="1">
                <a:latin typeface="Courier New" panose="02070309020205020404" pitchFamily="49" charset="0"/>
              </a:rPr>
              <a:t>int</a:t>
            </a:r>
            <a:r>
              <a:rPr lang="en-US" altLang="zh-CN" sz="2800" b="1" dirty="0">
                <a:latin typeface="Courier New" panose="02070309020205020404" pitchFamily="49" charset="0"/>
              </a:rPr>
              <a:t> b)</a:t>
            </a:r>
          </a:p>
          <a:p>
            <a:pPr>
              <a:lnSpc>
                <a:spcPct val="80000"/>
              </a:lnSpc>
              <a:buFont typeface="Wingdings" panose="05000000000000000000" pitchFamily="2" charset="2"/>
              <a:buNone/>
            </a:pPr>
            <a:r>
              <a:rPr lang="en-US" altLang="zh-CN" sz="2800" b="1" dirty="0">
                <a:latin typeface="Courier New" panose="02070309020205020404" pitchFamily="49" charset="0"/>
              </a:rPr>
              <a:t>{</a:t>
            </a:r>
          </a:p>
          <a:p>
            <a:pPr>
              <a:lnSpc>
                <a:spcPct val="80000"/>
              </a:lnSpc>
              <a:buFont typeface="Wingdings" panose="05000000000000000000" pitchFamily="2" charset="2"/>
              <a:buNone/>
            </a:pPr>
            <a:r>
              <a:rPr lang="en-US" altLang="zh-CN" sz="2800" b="1" dirty="0">
                <a:latin typeface="Courier New" panose="02070309020205020404" pitchFamily="49" charset="0"/>
              </a:rPr>
              <a:t>	</a:t>
            </a:r>
            <a:r>
              <a:rPr lang="en-US" altLang="zh-CN" sz="2800" b="1" dirty="0" err="1">
                <a:latin typeface="Courier New" panose="02070309020205020404" pitchFamily="49" charset="0"/>
              </a:rPr>
              <a:t>int</a:t>
            </a:r>
            <a:r>
              <a:rPr lang="en-US" altLang="zh-CN" sz="2800" b="1" dirty="0">
                <a:latin typeface="Courier New" panose="02070309020205020404" pitchFamily="49" charset="0"/>
              </a:rPr>
              <a:t> t;</a:t>
            </a:r>
          </a:p>
          <a:p>
            <a:pPr>
              <a:lnSpc>
                <a:spcPct val="80000"/>
              </a:lnSpc>
              <a:buFont typeface="Wingdings" panose="05000000000000000000" pitchFamily="2" charset="2"/>
              <a:buNone/>
            </a:pPr>
            <a:r>
              <a:rPr lang="en-US" altLang="zh-CN" sz="2800" b="1" dirty="0">
                <a:latin typeface="Courier New" panose="02070309020205020404" pitchFamily="49" charset="0"/>
              </a:rPr>
              <a:t>	t=a;</a:t>
            </a:r>
          </a:p>
          <a:p>
            <a:pPr>
              <a:lnSpc>
                <a:spcPct val="80000"/>
              </a:lnSpc>
              <a:buFont typeface="Wingdings" panose="05000000000000000000" pitchFamily="2" charset="2"/>
              <a:buNone/>
            </a:pPr>
            <a:r>
              <a:rPr lang="en-US" altLang="zh-CN" sz="2800" b="1" dirty="0">
                <a:latin typeface="Courier New" panose="02070309020205020404" pitchFamily="49" charset="0"/>
              </a:rPr>
              <a:t>	a=b;</a:t>
            </a:r>
          </a:p>
          <a:p>
            <a:pPr>
              <a:lnSpc>
                <a:spcPct val="80000"/>
              </a:lnSpc>
              <a:buFont typeface="Wingdings" panose="05000000000000000000" pitchFamily="2" charset="2"/>
              <a:buNone/>
            </a:pPr>
            <a:r>
              <a:rPr lang="en-US" altLang="zh-CN" sz="2800" b="1" dirty="0">
                <a:latin typeface="Courier New" panose="02070309020205020404" pitchFamily="49" charset="0"/>
              </a:rPr>
              <a:t>	b=t;</a:t>
            </a:r>
          </a:p>
          <a:p>
            <a:pPr>
              <a:lnSpc>
                <a:spcPct val="80000"/>
              </a:lnSpc>
              <a:buFont typeface="Wingdings" panose="05000000000000000000" pitchFamily="2" charset="2"/>
              <a:buNone/>
            </a:pPr>
            <a:r>
              <a:rPr lang="en-US" altLang="zh-CN" sz="2800" b="1" dirty="0">
                <a:latin typeface="Courier New" panose="02070309020205020404" pitchFamily="49" charset="0"/>
              </a:rPr>
              <a:t>}</a:t>
            </a:r>
            <a:endParaRPr lang="en-US" altLang="zh-CN" b="1" dirty="0"/>
          </a:p>
          <a:p>
            <a:pPr>
              <a:lnSpc>
                <a:spcPct val="80000"/>
              </a:lnSpc>
              <a:buFont typeface="Wingdings" panose="05000000000000000000" pitchFamily="2" charset="2"/>
              <a:buNone/>
            </a:pPr>
            <a:r>
              <a:rPr lang="zh-CN" altLang="en-US" b="1" dirty="0"/>
              <a:t>运行结果</a:t>
            </a:r>
            <a:r>
              <a:rPr lang="en-US" altLang="zh-CN" b="1" dirty="0"/>
              <a:t>(</a:t>
            </a:r>
            <a:r>
              <a:rPr lang="zh-CN" altLang="en-US" b="1" dirty="0"/>
              <a:t>不能交换</a:t>
            </a:r>
            <a:r>
              <a:rPr lang="en-US" altLang="zh-CN" b="1" dirty="0"/>
              <a:t>)</a:t>
            </a:r>
          </a:p>
          <a:p>
            <a:pPr>
              <a:lnSpc>
                <a:spcPct val="80000"/>
              </a:lnSpc>
              <a:buFont typeface="Wingdings" panose="05000000000000000000" pitchFamily="2" charset="2"/>
              <a:buNone/>
            </a:pPr>
            <a:r>
              <a:rPr lang="en-US" altLang="zh-CN" b="1" dirty="0"/>
              <a:t>			x=</a:t>
            </a:r>
            <a:r>
              <a:rPr lang="en-US" altLang="zh-CN" b="1" dirty="0">
                <a:solidFill>
                  <a:srgbClr val="FF0000"/>
                </a:solidFill>
              </a:rPr>
              <a:t>5</a:t>
            </a:r>
            <a:r>
              <a:rPr lang="en-US" altLang="zh-CN" b="1" dirty="0"/>
              <a:t>      y=10</a:t>
            </a:r>
          </a:p>
          <a:p>
            <a:pPr>
              <a:lnSpc>
                <a:spcPct val="80000"/>
              </a:lnSpc>
              <a:buFont typeface="Wingdings" panose="05000000000000000000" pitchFamily="2" charset="2"/>
              <a:buNone/>
            </a:pPr>
            <a:r>
              <a:rPr lang="en-US" altLang="zh-CN" b="1" dirty="0"/>
              <a:t>			x=5      y=10</a:t>
            </a:r>
            <a:endParaRPr lang="en-US" altLang="zh-CN" sz="2800" b="1" dirty="0"/>
          </a:p>
        </p:txBody>
      </p:sp>
    </p:spTree>
    <p:extLst>
      <p:ext uri="{BB962C8B-B14F-4D97-AF65-F5344CB8AC3E}">
        <p14:creationId xmlns:p14="http://schemas.microsoft.com/office/powerpoint/2010/main" val="2069074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en-US" altLang="zh-CN"/>
              <a:t>Swap</a:t>
            </a:r>
            <a:r>
              <a:rPr lang="zh-CN" altLang="en-US"/>
              <a:t>用传址方法编写</a:t>
            </a:r>
          </a:p>
        </p:txBody>
      </p:sp>
      <p:sp>
        <p:nvSpPr>
          <p:cNvPr id="16387" name="Rectangle 3"/>
          <p:cNvSpPr>
            <a:spLocks noGrp="1" noChangeArrowheads="1"/>
          </p:cNvSpPr>
          <p:nvPr>
            <p:ph type="body" idx="1"/>
          </p:nvPr>
        </p:nvSpPr>
        <p:spPr>
          <a:xfrm>
            <a:off x="457200" y="1196975"/>
            <a:ext cx="8229600" cy="5184775"/>
          </a:xfrm>
        </p:spPr>
        <p:txBody>
          <a:bodyPr>
            <a:normAutofit lnSpcReduction="10000"/>
          </a:bodyPr>
          <a:lstStyle/>
          <a:p>
            <a:pPr>
              <a:lnSpc>
                <a:spcPct val="80000"/>
              </a:lnSpc>
              <a:buFont typeface="Wingdings" panose="05000000000000000000" pitchFamily="2" charset="2"/>
              <a:buNone/>
            </a:pPr>
            <a:r>
              <a:rPr lang="en-US" altLang="zh-CN" sz="2400" b="1" dirty="0">
                <a:latin typeface="Courier New" panose="02070309020205020404" pitchFamily="49" charset="0"/>
              </a:rPr>
              <a:t>void </a:t>
            </a:r>
            <a:r>
              <a:rPr lang="en-US" altLang="zh-CN" sz="2400" b="1" dirty="0">
                <a:solidFill>
                  <a:srgbClr val="FF0000"/>
                </a:solidFill>
                <a:latin typeface="Courier New" panose="02070309020205020404" pitchFamily="49" charset="0"/>
              </a:rPr>
              <a:t>Swap</a:t>
            </a:r>
            <a:r>
              <a:rPr lang="en-US" altLang="zh-CN" sz="2400" b="1" dirty="0">
                <a:latin typeface="Courier New" panose="02070309020205020404" pitchFamily="49" charset="0"/>
              </a:rPr>
              <a:t>(</a:t>
            </a:r>
            <a:r>
              <a:rPr lang="en-US" altLang="zh-CN" sz="2400" b="1" dirty="0" err="1">
                <a:latin typeface="Courier New" panose="02070309020205020404" pitchFamily="49" charset="0"/>
              </a:rPr>
              <a:t>int</a:t>
            </a:r>
            <a:r>
              <a:rPr lang="en-US" altLang="zh-CN" sz="2400" b="1" dirty="0">
                <a:latin typeface="Courier New" panose="02070309020205020404" pitchFamily="49" charset="0"/>
              </a:rPr>
              <a:t>* a, </a:t>
            </a:r>
            <a:r>
              <a:rPr lang="en-US" altLang="zh-CN" sz="2400" b="1" dirty="0" err="1">
                <a:latin typeface="Courier New" panose="02070309020205020404" pitchFamily="49" charset="0"/>
              </a:rPr>
              <a:t>int</a:t>
            </a:r>
            <a:r>
              <a:rPr lang="en-US" altLang="zh-CN" sz="2400" b="1" dirty="0">
                <a:latin typeface="Courier New" panose="02070309020205020404" pitchFamily="49" charset="0"/>
              </a:rPr>
              <a:t>* b)</a:t>
            </a:r>
          </a:p>
          <a:p>
            <a:pPr>
              <a:lnSpc>
                <a:spcPct val="80000"/>
              </a:lnSpc>
              <a:buFont typeface="Wingdings" panose="05000000000000000000" pitchFamily="2" charset="2"/>
              <a:buNone/>
            </a:pPr>
            <a:r>
              <a:rPr lang="en-US" altLang="zh-CN" sz="2400" b="1" dirty="0">
                <a:latin typeface="Courier New" panose="02070309020205020404" pitchFamily="49" charset="0"/>
              </a:rPr>
              <a:t>{</a:t>
            </a:r>
          </a:p>
          <a:p>
            <a:pPr>
              <a:lnSpc>
                <a:spcPct val="80000"/>
              </a:lnSpc>
              <a:buFont typeface="Wingdings" panose="05000000000000000000" pitchFamily="2" charset="2"/>
              <a:buNone/>
            </a:pPr>
            <a:r>
              <a:rPr lang="en-US" altLang="zh-CN" sz="2400" b="1" dirty="0">
                <a:latin typeface="Courier New" panose="02070309020205020404" pitchFamily="49" charset="0"/>
              </a:rPr>
              <a:t>	</a:t>
            </a:r>
            <a:r>
              <a:rPr lang="en-US" altLang="zh-CN" sz="2400" b="1" dirty="0" err="1">
                <a:latin typeface="Courier New" panose="02070309020205020404" pitchFamily="49" charset="0"/>
              </a:rPr>
              <a:t>int</a:t>
            </a:r>
            <a:r>
              <a:rPr lang="en-US" altLang="zh-CN" sz="2400" b="1" dirty="0">
                <a:latin typeface="Courier New" panose="02070309020205020404" pitchFamily="49" charset="0"/>
              </a:rPr>
              <a:t> t;</a:t>
            </a:r>
          </a:p>
          <a:p>
            <a:pPr>
              <a:lnSpc>
                <a:spcPct val="80000"/>
              </a:lnSpc>
              <a:buFont typeface="Wingdings" panose="05000000000000000000" pitchFamily="2" charset="2"/>
              <a:buNone/>
            </a:pPr>
            <a:r>
              <a:rPr lang="en-US" altLang="zh-CN" sz="2400" b="1" dirty="0">
                <a:latin typeface="Courier New" panose="02070309020205020404" pitchFamily="49" charset="0"/>
              </a:rPr>
              <a:t>	t=*a;</a:t>
            </a:r>
          </a:p>
          <a:p>
            <a:pPr>
              <a:lnSpc>
                <a:spcPct val="80000"/>
              </a:lnSpc>
              <a:buFont typeface="Wingdings" panose="05000000000000000000" pitchFamily="2" charset="2"/>
              <a:buNone/>
            </a:pPr>
            <a:r>
              <a:rPr lang="en-US" altLang="zh-CN" sz="2400" b="1" dirty="0">
                <a:latin typeface="Courier New" panose="02070309020205020404" pitchFamily="49" charset="0"/>
              </a:rPr>
              <a:t>	*a=*b;</a:t>
            </a:r>
          </a:p>
          <a:p>
            <a:pPr>
              <a:lnSpc>
                <a:spcPct val="80000"/>
              </a:lnSpc>
              <a:buFont typeface="Wingdings" panose="05000000000000000000" pitchFamily="2" charset="2"/>
              <a:buNone/>
            </a:pPr>
            <a:r>
              <a:rPr lang="en-US" altLang="zh-CN" sz="2400" b="1" dirty="0">
                <a:latin typeface="Courier New" panose="02070309020205020404" pitchFamily="49" charset="0"/>
              </a:rPr>
              <a:t>	*b=t;</a:t>
            </a:r>
          </a:p>
          <a:p>
            <a:pPr>
              <a:lnSpc>
                <a:spcPct val="80000"/>
              </a:lnSpc>
              <a:buFont typeface="Wingdings" panose="05000000000000000000" pitchFamily="2" charset="2"/>
              <a:buNone/>
            </a:pPr>
            <a:r>
              <a:rPr lang="en-US" altLang="zh-CN" sz="2400" b="1" dirty="0">
                <a:latin typeface="Courier New" panose="02070309020205020404" pitchFamily="49" charset="0"/>
              </a:rPr>
              <a:t>}</a:t>
            </a:r>
          </a:p>
          <a:p>
            <a:pPr>
              <a:lnSpc>
                <a:spcPct val="80000"/>
              </a:lnSpc>
              <a:buFont typeface="Wingdings" panose="05000000000000000000" pitchFamily="2" charset="2"/>
              <a:buNone/>
            </a:pPr>
            <a:r>
              <a:rPr lang="en-US" altLang="zh-CN" sz="2800" b="1" dirty="0"/>
              <a:t>Main</a:t>
            </a:r>
            <a:r>
              <a:rPr lang="zh-CN" altLang="en-US" sz="2800" b="1" dirty="0"/>
              <a:t>中调用语句需要修改为</a:t>
            </a:r>
          </a:p>
          <a:p>
            <a:pPr lvl="1">
              <a:lnSpc>
                <a:spcPct val="80000"/>
              </a:lnSpc>
              <a:buFont typeface="Wingdings" panose="05000000000000000000" pitchFamily="2" charset="2"/>
              <a:buNone/>
            </a:pPr>
            <a:r>
              <a:rPr lang="en-US" altLang="zh-CN" sz="2400" b="1" dirty="0"/>
              <a:t>Swap(&amp;</a:t>
            </a:r>
            <a:r>
              <a:rPr lang="en-US" altLang="zh-CN" sz="2400" b="1" dirty="0" err="1"/>
              <a:t>x,&amp;y</a:t>
            </a:r>
            <a:r>
              <a:rPr lang="en-US" altLang="zh-CN" sz="2400" b="1" dirty="0"/>
              <a:t>)</a:t>
            </a:r>
          </a:p>
          <a:p>
            <a:pPr>
              <a:lnSpc>
                <a:spcPct val="90000"/>
              </a:lnSpc>
              <a:buFont typeface="Wingdings" panose="05000000000000000000" pitchFamily="2" charset="2"/>
              <a:buNone/>
            </a:pPr>
            <a:r>
              <a:rPr lang="zh-CN" altLang="en-US" sz="2800" b="1" dirty="0"/>
              <a:t>运行结果</a:t>
            </a:r>
            <a:r>
              <a:rPr lang="en-US" altLang="zh-CN" sz="2800" b="1" dirty="0"/>
              <a:t>:</a:t>
            </a:r>
          </a:p>
          <a:p>
            <a:pPr>
              <a:lnSpc>
                <a:spcPct val="90000"/>
              </a:lnSpc>
              <a:buFont typeface="Wingdings" panose="05000000000000000000" pitchFamily="2" charset="2"/>
              <a:buNone/>
            </a:pPr>
            <a:r>
              <a:rPr lang="en-US" altLang="zh-CN" sz="2800" b="1" dirty="0"/>
              <a:t>			x=</a:t>
            </a:r>
            <a:r>
              <a:rPr lang="en-US" altLang="zh-CN" sz="2800" b="1" dirty="0">
                <a:solidFill>
                  <a:srgbClr val="FF0000"/>
                </a:solidFill>
              </a:rPr>
              <a:t>5</a:t>
            </a:r>
            <a:r>
              <a:rPr lang="en-US" altLang="zh-CN" sz="2800" b="1" dirty="0"/>
              <a:t>      y=</a:t>
            </a:r>
            <a:r>
              <a:rPr lang="en-US" altLang="zh-CN" sz="2800" b="1" dirty="0">
                <a:solidFill>
                  <a:srgbClr val="66FFCC"/>
                </a:solidFill>
              </a:rPr>
              <a:t>10</a:t>
            </a:r>
            <a:endParaRPr lang="en-US" altLang="zh-CN" sz="2800" b="1" dirty="0"/>
          </a:p>
          <a:p>
            <a:pPr>
              <a:lnSpc>
                <a:spcPct val="90000"/>
              </a:lnSpc>
              <a:buFont typeface="Wingdings" panose="05000000000000000000" pitchFamily="2" charset="2"/>
              <a:buNone/>
            </a:pPr>
            <a:r>
              <a:rPr lang="en-US" altLang="zh-CN" sz="2800" b="1" dirty="0"/>
              <a:t>			x=</a:t>
            </a:r>
            <a:r>
              <a:rPr lang="en-US" altLang="zh-CN" sz="2800" b="1" dirty="0">
                <a:solidFill>
                  <a:srgbClr val="66FFCC"/>
                </a:solidFill>
              </a:rPr>
              <a:t>10</a:t>
            </a:r>
            <a:r>
              <a:rPr lang="en-US" altLang="zh-CN" sz="2800" b="1" dirty="0"/>
              <a:t>      y=</a:t>
            </a:r>
            <a:r>
              <a:rPr lang="en-US" altLang="zh-CN" sz="2800" b="1" dirty="0">
                <a:solidFill>
                  <a:srgbClr val="FF0000"/>
                </a:solidFill>
              </a:rPr>
              <a:t>5</a:t>
            </a:r>
            <a:endParaRPr lang="en-US" altLang="zh-CN" sz="2400" b="1" dirty="0">
              <a:solidFill>
                <a:srgbClr val="FF0000"/>
              </a:solidFill>
            </a:endParaRPr>
          </a:p>
        </p:txBody>
      </p:sp>
    </p:spTree>
    <p:extLst>
      <p:ext uri="{BB962C8B-B14F-4D97-AF65-F5344CB8AC3E}">
        <p14:creationId xmlns:p14="http://schemas.microsoft.com/office/powerpoint/2010/main" val="1708159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r>
              <a:rPr lang="en-US" altLang="zh-CN"/>
              <a:t>Swap</a:t>
            </a:r>
            <a:r>
              <a:rPr lang="zh-CN" altLang="en-US"/>
              <a:t>用传引用方法</a:t>
            </a:r>
          </a:p>
        </p:txBody>
      </p:sp>
      <p:sp>
        <p:nvSpPr>
          <p:cNvPr id="14339" name="Rectangle 3"/>
          <p:cNvSpPr>
            <a:spLocks noGrp="1" noChangeArrowheads="1"/>
          </p:cNvSpPr>
          <p:nvPr>
            <p:ph type="body" idx="1"/>
          </p:nvPr>
        </p:nvSpPr>
        <p:spPr/>
        <p:txBody>
          <a:bodyPr>
            <a:normAutofit lnSpcReduction="10000"/>
          </a:bodyPr>
          <a:lstStyle/>
          <a:p>
            <a:pPr>
              <a:lnSpc>
                <a:spcPct val="80000"/>
              </a:lnSpc>
              <a:buFont typeface="Wingdings" panose="05000000000000000000" pitchFamily="2" charset="2"/>
              <a:buNone/>
            </a:pPr>
            <a:r>
              <a:rPr lang="en-US" altLang="zh-CN" sz="2800" b="1" dirty="0">
                <a:latin typeface="Courier New" panose="02070309020205020404" pitchFamily="49" charset="0"/>
              </a:rPr>
              <a:t>void </a:t>
            </a:r>
            <a:r>
              <a:rPr lang="en-US" altLang="zh-CN" sz="2800" b="1" dirty="0">
                <a:solidFill>
                  <a:srgbClr val="FF0000"/>
                </a:solidFill>
                <a:latin typeface="Courier New" panose="02070309020205020404" pitchFamily="49" charset="0"/>
              </a:rPr>
              <a:t>Swap</a:t>
            </a:r>
            <a:r>
              <a:rPr lang="en-US" altLang="zh-CN" sz="2800" b="1" dirty="0">
                <a:latin typeface="Courier New" panose="02070309020205020404" pitchFamily="49" charset="0"/>
              </a:rPr>
              <a:t>(</a:t>
            </a:r>
            <a:r>
              <a:rPr lang="en-US" altLang="zh-CN" sz="2800" b="1" dirty="0" err="1">
                <a:latin typeface="Courier New" panose="02070309020205020404" pitchFamily="49" charset="0"/>
              </a:rPr>
              <a:t>int</a:t>
            </a:r>
            <a:r>
              <a:rPr lang="en-US" altLang="zh-CN" sz="2800" b="1" dirty="0">
                <a:solidFill>
                  <a:srgbClr val="FF9999"/>
                </a:solidFill>
                <a:latin typeface="Courier New" panose="02070309020205020404" pitchFamily="49" charset="0"/>
              </a:rPr>
              <a:t>&amp;</a:t>
            </a:r>
            <a:r>
              <a:rPr lang="en-US" altLang="zh-CN" sz="2800" b="1" dirty="0">
                <a:latin typeface="Courier New" panose="02070309020205020404" pitchFamily="49" charset="0"/>
              </a:rPr>
              <a:t> a, </a:t>
            </a:r>
            <a:r>
              <a:rPr lang="en-US" altLang="zh-CN" sz="2800" b="1" dirty="0" err="1">
                <a:latin typeface="Courier New" panose="02070309020205020404" pitchFamily="49" charset="0"/>
              </a:rPr>
              <a:t>int</a:t>
            </a:r>
            <a:r>
              <a:rPr lang="en-US" altLang="zh-CN" sz="2800" b="1" dirty="0">
                <a:solidFill>
                  <a:srgbClr val="FF9999"/>
                </a:solidFill>
                <a:latin typeface="Courier New" panose="02070309020205020404" pitchFamily="49" charset="0"/>
              </a:rPr>
              <a:t>&amp;</a:t>
            </a:r>
            <a:r>
              <a:rPr lang="en-US" altLang="zh-CN" sz="2800" b="1" dirty="0">
                <a:latin typeface="Courier New" panose="02070309020205020404" pitchFamily="49" charset="0"/>
              </a:rPr>
              <a:t> b)</a:t>
            </a:r>
          </a:p>
          <a:p>
            <a:pPr>
              <a:lnSpc>
                <a:spcPct val="80000"/>
              </a:lnSpc>
              <a:buFont typeface="Wingdings" panose="05000000000000000000" pitchFamily="2" charset="2"/>
              <a:buNone/>
            </a:pPr>
            <a:r>
              <a:rPr lang="en-US" altLang="zh-CN" sz="2800" b="1" dirty="0">
                <a:latin typeface="Courier New" panose="02070309020205020404" pitchFamily="49" charset="0"/>
              </a:rPr>
              <a:t>{</a:t>
            </a:r>
          </a:p>
          <a:p>
            <a:pPr>
              <a:lnSpc>
                <a:spcPct val="80000"/>
              </a:lnSpc>
              <a:buFont typeface="Wingdings" panose="05000000000000000000" pitchFamily="2" charset="2"/>
              <a:buNone/>
            </a:pPr>
            <a:r>
              <a:rPr lang="en-US" altLang="zh-CN" sz="2800" b="1" dirty="0">
                <a:latin typeface="Courier New" panose="02070309020205020404" pitchFamily="49" charset="0"/>
              </a:rPr>
              <a:t>	</a:t>
            </a:r>
            <a:r>
              <a:rPr lang="en-US" altLang="zh-CN" sz="2800" b="1" dirty="0" err="1">
                <a:latin typeface="Courier New" panose="02070309020205020404" pitchFamily="49" charset="0"/>
              </a:rPr>
              <a:t>int</a:t>
            </a:r>
            <a:r>
              <a:rPr lang="en-US" altLang="zh-CN" sz="2800" b="1" dirty="0">
                <a:latin typeface="Courier New" panose="02070309020205020404" pitchFamily="49" charset="0"/>
              </a:rPr>
              <a:t> t;</a:t>
            </a:r>
          </a:p>
          <a:p>
            <a:pPr>
              <a:lnSpc>
                <a:spcPct val="80000"/>
              </a:lnSpc>
              <a:buFont typeface="Wingdings" panose="05000000000000000000" pitchFamily="2" charset="2"/>
              <a:buNone/>
            </a:pPr>
            <a:r>
              <a:rPr lang="en-US" altLang="zh-CN" sz="2800" b="1" dirty="0">
                <a:latin typeface="Courier New" panose="02070309020205020404" pitchFamily="49" charset="0"/>
              </a:rPr>
              <a:t>	t=a;</a:t>
            </a:r>
          </a:p>
          <a:p>
            <a:pPr>
              <a:lnSpc>
                <a:spcPct val="80000"/>
              </a:lnSpc>
              <a:buFont typeface="Wingdings" panose="05000000000000000000" pitchFamily="2" charset="2"/>
              <a:buNone/>
            </a:pPr>
            <a:r>
              <a:rPr lang="en-US" altLang="zh-CN" sz="2800" b="1" dirty="0">
                <a:latin typeface="Courier New" panose="02070309020205020404" pitchFamily="49" charset="0"/>
              </a:rPr>
              <a:t>	a=b;</a:t>
            </a:r>
          </a:p>
          <a:p>
            <a:pPr>
              <a:lnSpc>
                <a:spcPct val="80000"/>
              </a:lnSpc>
              <a:buFont typeface="Wingdings" panose="05000000000000000000" pitchFamily="2" charset="2"/>
              <a:buNone/>
            </a:pPr>
            <a:r>
              <a:rPr lang="en-US" altLang="zh-CN" sz="2800" b="1" dirty="0">
                <a:latin typeface="Courier New" panose="02070309020205020404" pitchFamily="49" charset="0"/>
              </a:rPr>
              <a:t>	b=t;</a:t>
            </a:r>
          </a:p>
          <a:p>
            <a:pPr>
              <a:lnSpc>
                <a:spcPct val="80000"/>
              </a:lnSpc>
              <a:buFont typeface="Wingdings" panose="05000000000000000000" pitchFamily="2" charset="2"/>
              <a:buNone/>
            </a:pPr>
            <a:r>
              <a:rPr lang="en-US" altLang="zh-CN" sz="2800" b="1" dirty="0">
                <a:latin typeface="Courier New" panose="02070309020205020404" pitchFamily="49" charset="0"/>
              </a:rPr>
              <a:t>}</a:t>
            </a:r>
            <a:endParaRPr lang="en-US" altLang="zh-CN" b="1" dirty="0"/>
          </a:p>
          <a:p>
            <a:pPr>
              <a:lnSpc>
                <a:spcPct val="80000"/>
              </a:lnSpc>
              <a:buFont typeface="Wingdings" panose="05000000000000000000" pitchFamily="2" charset="2"/>
              <a:buNone/>
            </a:pPr>
            <a:r>
              <a:rPr lang="zh-CN" altLang="en-US" b="1" dirty="0"/>
              <a:t>运行结果</a:t>
            </a:r>
            <a:r>
              <a:rPr lang="en-US" altLang="zh-CN" b="1" dirty="0"/>
              <a:t>:</a:t>
            </a:r>
          </a:p>
          <a:p>
            <a:pPr>
              <a:lnSpc>
                <a:spcPct val="80000"/>
              </a:lnSpc>
              <a:buFont typeface="Wingdings" panose="05000000000000000000" pitchFamily="2" charset="2"/>
              <a:buNone/>
            </a:pPr>
            <a:r>
              <a:rPr lang="en-US" altLang="zh-CN" b="1" dirty="0"/>
              <a:t>			x=</a:t>
            </a:r>
            <a:r>
              <a:rPr lang="en-US" altLang="zh-CN" b="1" dirty="0">
                <a:solidFill>
                  <a:srgbClr val="FF0000"/>
                </a:solidFill>
              </a:rPr>
              <a:t>5</a:t>
            </a:r>
            <a:r>
              <a:rPr lang="en-US" altLang="zh-CN" b="1" dirty="0"/>
              <a:t>      y=</a:t>
            </a:r>
            <a:r>
              <a:rPr lang="en-US" altLang="zh-CN" b="1" dirty="0">
                <a:solidFill>
                  <a:srgbClr val="66FFCC"/>
                </a:solidFill>
              </a:rPr>
              <a:t>10</a:t>
            </a:r>
            <a:endParaRPr lang="en-US" altLang="zh-CN" b="1" dirty="0"/>
          </a:p>
          <a:p>
            <a:pPr>
              <a:lnSpc>
                <a:spcPct val="80000"/>
              </a:lnSpc>
              <a:buFont typeface="Wingdings" panose="05000000000000000000" pitchFamily="2" charset="2"/>
              <a:buNone/>
            </a:pPr>
            <a:r>
              <a:rPr lang="en-US" altLang="zh-CN" b="1" dirty="0"/>
              <a:t>			x=</a:t>
            </a:r>
            <a:r>
              <a:rPr lang="en-US" altLang="zh-CN" b="1" dirty="0">
                <a:solidFill>
                  <a:srgbClr val="66FFCC"/>
                </a:solidFill>
              </a:rPr>
              <a:t>10</a:t>
            </a:r>
            <a:r>
              <a:rPr lang="en-US" altLang="zh-CN" b="1" dirty="0"/>
              <a:t>      y=</a:t>
            </a:r>
            <a:r>
              <a:rPr lang="en-US" altLang="zh-CN" b="1" dirty="0">
                <a:solidFill>
                  <a:srgbClr val="FF0000"/>
                </a:solidFill>
              </a:rPr>
              <a:t>5</a:t>
            </a:r>
            <a:endParaRPr lang="en-US" altLang="zh-CN" sz="2800" b="1" dirty="0">
              <a:solidFill>
                <a:srgbClr val="FF0000"/>
              </a:solidFill>
            </a:endParaRPr>
          </a:p>
        </p:txBody>
      </p:sp>
    </p:spTree>
    <p:extLst>
      <p:ext uri="{BB962C8B-B14F-4D97-AF65-F5344CB8AC3E}">
        <p14:creationId xmlns:p14="http://schemas.microsoft.com/office/powerpoint/2010/main" val="25560001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0" name="Group 4"/>
          <p:cNvGrpSpPr>
            <a:grpSpLocks/>
          </p:cNvGrpSpPr>
          <p:nvPr/>
        </p:nvGrpSpPr>
        <p:grpSpPr bwMode="auto">
          <a:xfrm>
            <a:off x="5270500" y="749300"/>
            <a:ext cx="3251200" cy="2408238"/>
            <a:chOff x="3184" y="1488"/>
            <a:chExt cx="2048" cy="1517"/>
          </a:xfrm>
        </p:grpSpPr>
        <p:sp>
          <p:nvSpPr>
            <p:cNvPr id="19461" name="Text Box 5"/>
            <p:cNvSpPr txBox="1">
              <a:spLocks noChangeArrowheads="1"/>
            </p:cNvSpPr>
            <p:nvPr/>
          </p:nvSpPr>
          <p:spPr bwMode="auto">
            <a:xfrm>
              <a:off x="3888" y="1488"/>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Courier New" panose="02070309020205020404" pitchFamily="49" charset="0"/>
                </a:rPr>
                <a:t>t=a;</a:t>
              </a:r>
            </a:p>
          </p:txBody>
        </p:sp>
        <p:grpSp>
          <p:nvGrpSpPr>
            <p:cNvPr id="19462" name="Group 6"/>
            <p:cNvGrpSpPr>
              <a:grpSpLocks/>
            </p:cNvGrpSpPr>
            <p:nvPr/>
          </p:nvGrpSpPr>
          <p:grpSpPr bwMode="auto">
            <a:xfrm>
              <a:off x="3411" y="1824"/>
              <a:ext cx="573" cy="492"/>
              <a:chOff x="3387" y="1824"/>
              <a:chExt cx="573" cy="492"/>
            </a:xfrm>
          </p:grpSpPr>
          <p:sp>
            <p:nvSpPr>
              <p:cNvPr id="19463" name="Rectangle 7"/>
              <p:cNvSpPr>
                <a:spLocks noChangeArrowheads="1"/>
              </p:cNvSpPr>
              <p:nvPr/>
            </p:nvSpPr>
            <p:spPr bwMode="auto">
              <a:xfrm>
                <a:off x="3387" y="1824"/>
                <a:ext cx="573" cy="230"/>
              </a:xfrm>
              <a:prstGeom prst="rect">
                <a:avLst/>
              </a:prstGeom>
              <a:solidFill>
                <a:schemeClr val="accent1">
                  <a:lumMod val="75000"/>
                </a:schemeClr>
              </a:solidFill>
              <a:ln w="12700">
                <a:solidFill>
                  <a:schemeClr val="tx1"/>
                </a:solidFill>
                <a:miter lim="800000"/>
                <a:headEnd/>
                <a:tailEnd/>
              </a:ln>
            </p:spPr>
            <p:txBody>
              <a:bodyPr/>
              <a:lstStyle/>
              <a:p>
                <a:endParaRPr kumimoji="1" lang="zh-CN" altLang="zh-CN" sz="2400">
                  <a:latin typeface="Times New Roman" panose="02020603050405020304" pitchFamily="18" charset="0"/>
                </a:endParaRPr>
              </a:p>
            </p:txBody>
          </p:sp>
          <p:sp>
            <p:nvSpPr>
              <p:cNvPr id="19464" name="Rectangle 8"/>
              <p:cNvSpPr>
                <a:spLocks noChangeArrowheads="1"/>
              </p:cNvSpPr>
              <p:nvPr/>
            </p:nvSpPr>
            <p:spPr bwMode="auto">
              <a:xfrm>
                <a:off x="3624" y="204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x</a:t>
                </a:r>
                <a:endParaRPr kumimoji="1" lang="en-US" altLang="zh-CN" sz="3200">
                  <a:solidFill>
                    <a:schemeClr val="tx2"/>
                  </a:solidFill>
                  <a:latin typeface="Times New Roman" panose="02020603050405020304" pitchFamily="18" charset="0"/>
                </a:endParaRPr>
              </a:p>
            </p:txBody>
          </p:sp>
          <p:sp>
            <p:nvSpPr>
              <p:cNvPr id="19465" name="Rectangle 9"/>
              <p:cNvSpPr>
                <a:spLocks noChangeArrowheads="1"/>
              </p:cNvSpPr>
              <p:nvPr/>
            </p:nvSpPr>
            <p:spPr bwMode="auto">
              <a:xfrm>
                <a:off x="3636" y="184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dirty="0">
                    <a:solidFill>
                      <a:schemeClr val="bg2"/>
                    </a:solidFill>
                    <a:latin typeface="Times New Roman" panose="02020603050405020304" pitchFamily="18" charset="0"/>
                  </a:rPr>
                  <a:t>5</a:t>
                </a:r>
              </a:p>
            </p:txBody>
          </p:sp>
        </p:grpSp>
        <p:grpSp>
          <p:nvGrpSpPr>
            <p:cNvPr id="19466" name="Group 10"/>
            <p:cNvGrpSpPr>
              <a:grpSpLocks/>
            </p:cNvGrpSpPr>
            <p:nvPr/>
          </p:nvGrpSpPr>
          <p:grpSpPr bwMode="auto">
            <a:xfrm>
              <a:off x="4660" y="1824"/>
              <a:ext cx="572" cy="543"/>
              <a:chOff x="4126" y="1824"/>
              <a:chExt cx="572" cy="543"/>
            </a:xfrm>
          </p:grpSpPr>
          <p:sp>
            <p:nvSpPr>
              <p:cNvPr id="19467" name="Rectangle 11"/>
              <p:cNvSpPr>
                <a:spLocks noChangeArrowheads="1"/>
              </p:cNvSpPr>
              <p:nvPr/>
            </p:nvSpPr>
            <p:spPr bwMode="auto">
              <a:xfrm>
                <a:off x="4126" y="1824"/>
                <a:ext cx="572" cy="230"/>
              </a:xfrm>
              <a:prstGeom prst="rect">
                <a:avLst/>
              </a:prstGeom>
              <a:solidFill>
                <a:schemeClr val="accent1">
                  <a:lumMod val="75000"/>
                </a:schemeClr>
              </a:solidFill>
              <a:ln w="12700">
                <a:solidFill>
                  <a:schemeClr val="tx1"/>
                </a:solidFill>
                <a:miter lim="800000"/>
                <a:headEnd/>
                <a:tailEnd/>
              </a:ln>
            </p:spPr>
            <p:txBody>
              <a:bodyPr/>
              <a:lstStyle/>
              <a:p>
                <a:endParaRPr lang="zh-CN" altLang="en-US"/>
              </a:p>
            </p:txBody>
          </p:sp>
          <p:sp>
            <p:nvSpPr>
              <p:cNvPr id="19468" name="Rectangle 12"/>
              <p:cNvSpPr>
                <a:spLocks noChangeArrowheads="1"/>
              </p:cNvSpPr>
              <p:nvPr/>
            </p:nvSpPr>
            <p:spPr bwMode="auto">
              <a:xfrm>
                <a:off x="4361" y="2060"/>
                <a:ext cx="7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3200">
                    <a:latin typeface="Times New Roman" panose="02020603050405020304" pitchFamily="18" charset="0"/>
                  </a:rPr>
                  <a:t>t</a:t>
                </a:r>
                <a:endParaRPr kumimoji="1" lang="en-US" altLang="zh-CN" sz="3200">
                  <a:solidFill>
                    <a:schemeClr val="bg2"/>
                  </a:solidFill>
                  <a:latin typeface="Times New Roman" panose="02020603050405020304" pitchFamily="18" charset="0"/>
                </a:endParaRPr>
              </a:p>
            </p:txBody>
          </p:sp>
          <p:sp>
            <p:nvSpPr>
              <p:cNvPr id="19469" name="Rectangle 13"/>
              <p:cNvSpPr>
                <a:spLocks noChangeArrowheads="1"/>
              </p:cNvSpPr>
              <p:nvPr/>
            </p:nvSpPr>
            <p:spPr bwMode="auto">
              <a:xfrm>
                <a:off x="4361" y="184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5</a:t>
                </a:r>
              </a:p>
            </p:txBody>
          </p:sp>
        </p:grpSp>
        <p:sp>
          <p:nvSpPr>
            <p:cNvPr id="19470" name="Rectangle 14"/>
            <p:cNvSpPr>
              <a:spLocks noChangeArrowheads="1"/>
            </p:cNvSpPr>
            <p:nvPr/>
          </p:nvSpPr>
          <p:spPr bwMode="auto">
            <a:xfrm>
              <a:off x="3184" y="2398"/>
              <a:ext cx="802" cy="344"/>
            </a:xfrm>
            <a:prstGeom prst="rect">
              <a:avLst/>
            </a:prstGeom>
            <a:solidFill>
              <a:schemeClr val="accent1">
                <a:lumMod val="75000"/>
              </a:schemeClr>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9471" name="Rectangle 15"/>
            <p:cNvSpPr>
              <a:spLocks noChangeArrowheads="1"/>
            </p:cNvSpPr>
            <p:nvPr/>
          </p:nvSpPr>
          <p:spPr bwMode="auto">
            <a:xfrm>
              <a:off x="3216" y="2507"/>
              <a:ext cx="7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dirty="0">
                  <a:solidFill>
                    <a:schemeClr val="bg2"/>
                  </a:solidFill>
                  <a:latin typeface="Times New Roman" panose="02020603050405020304" pitchFamily="18" charset="0"/>
                </a:rPr>
                <a:t>x </a:t>
              </a:r>
              <a:r>
                <a:rPr kumimoji="1" lang="zh-CN" altLang="zh-CN" sz="2400" dirty="0">
                  <a:solidFill>
                    <a:schemeClr val="bg2"/>
                  </a:solidFill>
                  <a:latin typeface="Times New Roman" panose="02020603050405020304" pitchFamily="18" charset="0"/>
                </a:rPr>
                <a:t>的地址</a:t>
              </a:r>
              <a:endParaRPr kumimoji="1" lang="zh-CN" altLang="en-US" sz="2400" dirty="0">
                <a:solidFill>
                  <a:schemeClr val="bg2"/>
                </a:solidFill>
                <a:latin typeface="Times New Roman" panose="02020603050405020304" pitchFamily="18" charset="0"/>
              </a:endParaRPr>
            </a:p>
          </p:txBody>
        </p:sp>
        <p:sp>
          <p:nvSpPr>
            <p:cNvPr id="19472" name="Rectangle 16"/>
            <p:cNvSpPr>
              <a:spLocks noChangeArrowheads="1"/>
            </p:cNvSpPr>
            <p:nvPr/>
          </p:nvSpPr>
          <p:spPr bwMode="auto">
            <a:xfrm>
              <a:off x="3573" y="273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a</a:t>
              </a:r>
              <a:endParaRPr kumimoji="1" lang="en-US" altLang="zh-CN" sz="2400">
                <a:solidFill>
                  <a:schemeClr val="bg2"/>
                </a:solidFill>
                <a:latin typeface="Times New Roman" panose="02020603050405020304" pitchFamily="18" charset="0"/>
              </a:endParaRPr>
            </a:p>
          </p:txBody>
        </p:sp>
        <p:sp>
          <p:nvSpPr>
            <p:cNvPr id="19473" name="Line 17"/>
            <p:cNvSpPr>
              <a:spLocks noChangeShapeType="1"/>
            </p:cNvSpPr>
            <p:nvPr/>
          </p:nvSpPr>
          <p:spPr bwMode="auto">
            <a:xfrm flipV="1">
              <a:off x="3552" y="2064"/>
              <a:ext cx="0" cy="336"/>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Line 18"/>
            <p:cNvSpPr>
              <a:spLocks noChangeShapeType="1"/>
            </p:cNvSpPr>
            <p:nvPr/>
          </p:nvSpPr>
          <p:spPr bwMode="auto">
            <a:xfrm>
              <a:off x="3984" y="1942"/>
              <a:ext cx="672" cy="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5" name="Group 19"/>
          <p:cNvGrpSpPr>
            <a:grpSpLocks/>
          </p:cNvGrpSpPr>
          <p:nvPr/>
        </p:nvGrpSpPr>
        <p:grpSpPr bwMode="auto">
          <a:xfrm>
            <a:off x="749300" y="1333500"/>
            <a:ext cx="4038600" cy="1874838"/>
            <a:chOff x="336" y="704"/>
            <a:chExt cx="2544" cy="1181"/>
          </a:xfrm>
        </p:grpSpPr>
        <p:sp>
          <p:nvSpPr>
            <p:cNvPr id="19476" name="Rectangle 20"/>
            <p:cNvSpPr>
              <a:spLocks noChangeArrowheads="1"/>
            </p:cNvSpPr>
            <p:nvPr/>
          </p:nvSpPr>
          <p:spPr bwMode="auto">
            <a:xfrm>
              <a:off x="939" y="704"/>
              <a:ext cx="573" cy="230"/>
            </a:xfrm>
            <a:prstGeom prst="rect">
              <a:avLst/>
            </a:prstGeom>
            <a:solidFill>
              <a:schemeClr val="accent1">
                <a:lumMod val="75000"/>
              </a:schemeClr>
            </a:solidFill>
            <a:ln w="12700">
              <a:solidFill>
                <a:schemeClr val="tx1"/>
              </a:solidFill>
              <a:miter lim="800000"/>
              <a:headEnd/>
              <a:tailEnd/>
            </a:ln>
          </p:spPr>
          <p:txBody>
            <a:bodyPr/>
            <a:lstStyle/>
            <a:p>
              <a:endParaRPr kumimoji="1" lang="zh-CN" altLang="zh-CN" sz="2400">
                <a:latin typeface="Times New Roman" panose="02020603050405020304" pitchFamily="18" charset="0"/>
              </a:endParaRPr>
            </a:p>
          </p:txBody>
        </p:sp>
        <p:sp>
          <p:nvSpPr>
            <p:cNvPr id="19477" name="Rectangle 21"/>
            <p:cNvSpPr>
              <a:spLocks noChangeArrowheads="1"/>
            </p:cNvSpPr>
            <p:nvPr/>
          </p:nvSpPr>
          <p:spPr bwMode="auto">
            <a:xfrm>
              <a:off x="1678" y="704"/>
              <a:ext cx="572" cy="230"/>
            </a:xfrm>
            <a:prstGeom prst="rect">
              <a:avLst/>
            </a:prstGeom>
            <a:solidFill>
              <a:schemeClr val="accent1">
                <a:lumMod val="75000"/>
              </a:schemeClr>
            </a:solidFill>
            <a:ln w="12700">
              <a:solidFill>
                <a:schemeClr val="tx1"/>
              </a:solidFill>
              <a:miter lim="800000"/>
              <a:headEnd/>
              <a:tailEnd/>
            </a:ln>
          </p:spPr>
          <p:txBody>
            <a:bodyPr/>
            <a:lstStyle/>
            <a:p>
              <a:endParaRPr lang="zh-CN" altLang="en-US"/>
            </a:p>
          </p:txBody>
        </p:sp>
        <p:sp>
          <p:nvSpPr>
            <p:cNvPr id="19478" name="Rectangle 22"/>
            <p:cNvSpPr>
              <a:spLocks noChangeArrowheads="1"/>
            </p:cNvSpPr>
            <p:nvPr/>
          </p:nvSpPr>
          <p:spPr bwMode="auto">
            <a:xfrm>
              <a:off x="1176" y="92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x</a:t>
              </a:r>
              <a:endParaRPr kumimoji="1" lang="en-US" altLang="zh-CN" sz="3200">
                <a:solidFill>
                  <a:schemeClr val="tx2"/>
                </a:solidFill>
                <a:latin typeface="Times New Roman" panose="02020603050405020304" pitchFamily="18" charset="0"/>
              </a:endParaRPr>
            </a:p>
          </p:txBody>
        </p:sp>
        <p:sp>
          <p:nvSpPr>
            <p:cNvPr id="19479" name="Rectangle 23"/>
            <p:cNvSpPr>
              <a:spLocks noChangeArrowheads="1"/>
            </p:cNvSpPr>
            <p:nvPr/>
          </p:nvSpPr>
          <p:spPr bwMode="auto">
            <a:xfrm>
              <a:off x="1913" y="94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y</a:t>
              </a:r>
              <a:endParaRPr kumimoji="1" lang="en-US" altLang="zh-CN" sz="3200">
                <a:solidFill>
                  <a:schemeClr val="tx2"/>
                </a:solidFill>
                <a:latin typeface="Times New Roman" panose="02020603050405020304" pitchFamily="18" charset="0"/>
              </a:endParaRPr>
            </a:p>
          </p:txBody>
        </p:sp>
        <p:sp>
          <p:nvSpPr>
            <p:cNvPr id="19480" name="Rectangle 24"/>
            <p:cNvSpPr>
              <a:spLocks noChangeArrowheads="1"/>
            </p:cNvSpPr>
            <p:nvPr/>
          </p:nvSpPr>
          <p:spPr bwMode="auto">
            <a:xfrm>
              <a:off x="1188" y="72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dirty="0">
                  <a:solidFill>
                    <a:schemeClr val="bg2"/>
                  </a:solidFill>
                  <a:latin typeface="Times New Roman" panose="02020603050405020304" pitchFamily="18" charset="0"/>
                </a:rPr>
                <a:t>5</a:t>
              </a:r>
            </a:p>
          </p:txBody>
        </p:sp>
        <p:grpSp>
          <p:nvGrpSpPr>
            <p:cNvPr id="19481" name="Group 25"/>
            <p:cNvGrpSpPr>
              <a:grpSpLocks/>
            </p:cNvGrpSpPr>
            <p:nvPr/>
          </p:nvGrpSpPr>
          <p:grpSpPr bwMode="auto">
            <a:xfrm>
              <a:off x="2562" y="1412"/>
              <a:ext cx="318" cy="97"/>
              <a:chOff x="11584" y="10370"/>
              <a:chExt cx="458" cy="140"/>
            </a:xfrm>
          </p:grpSpPr>
          <p:sp>
            <p:nvSpPr>
              <p:cNvPr id="19482" name="Freeform 26"/>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Lst>
                <a:ahLst/>
                <a:cxnLst>
                  <a:cxn ang="0">
                    <a:pos x="T0" y="T1"/>
                  </a:cxn>
                  <a:cxn ang="0">
                    <a:pos x="T2" y="T3"/>
                  </a:cxn>
                  <a:cxn ang="0">
                    <a:pos x="T4" y="T5"/>
                  </a:cxn>
                  <a:cxn ang="0">
                    <a:pos x="T6" y="T7"/>
                  </a:cxn>
                  <a:cxn ang="0">
                    <a:pos x="T8" y="T9"/>
                  </a:cxn>
                </a:cxnLst>
                <a:rect l="0" t="0" r="r" b="b"/>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19483" name="Line 27"/>
              <p:cNvSpPr>
                <a:spLocks noChangeShapeType="1"/>
              </p:cNvSpPr>
              <p:nvPr/>
            </p:nvSpPr>
            <p:spPr bwMode="auto">
              <a:xfrm>
                <a:off x="11863" y="10450"/>
                <a:ext cx="1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4" name="Line 28"/>
            <p:cNvSpPr>
              <a:spLocks noChangeShapeType="1"/>
            </p:cNvSpPr>
            <p:nvPr/>
          </p:nvSpPr>
          <p:spPr bwMode="auto">
            <a:xfrm flipV="1">
              <a:off x="2880"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85" name="Group 29"/>
            <p:cNvGrpSpPr>
              <a:grpSpLocks/>
            </p:cNvGrpSpPr>
            <p:nvPr/>
          </p:nvGrpSpPr>
          <p:grpSpPr bwMode="auto">
            <a:xfrm>
              <a:off x="2460" y="786"/>
              <a:ext cx="420" cy="90"/>
              <a:chOff x="11425" y="9389"/>
              <a:chExt cx="657" cy="140"/>
            </a:xfrm>
          </p:grpSpPr>
          <p:sp>
            <p:nvSpPr>
              <p:cNvPr id="19486" name="Freeform 30"/>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Lst>
                <a:ahLst/>
                <a:cxnLst>
                  <a:cxn ang="0">
                    <a:pos x="T0" y="T1"/>
                  </a:cxn>
                  <a:cxn ang="0">
                    <a:pos x="T2" y="T3"/>
                  </a:cxn>
                  <a:cxn ang="0">
                    <a:pos x="T4" y="T5"/>
                  </a:cxn>
                  <a:cxn ang="0">
                    <a:pos x="T6" y="T7"/>
                  </a:cxn>
                  <a:cxn ang="0">
                    <a:pos x="T8" y="T9"/>
                  </a:cxn>
                </a:cxnLst>
                <a:rect l="0" t="0" r="r" b="b"/>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19487" name="Line 31"/>
              <p:cNvSpPr>
                <a:spLocks noChangeShapeType="1"/>
              </p:cNvSpPr>
              <p:nvPr/>
            </p:nvSpPr>
            <p:spPr bwMode="auto">
              <a:xfrm flipH="1">
                <a:off x="11703" y="9469"/>
                <a:ext cx="3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8" name="Rectangle 32"/>
            <p:cNvSpPr>
              <a:spLocks noChangeArrowheads="1"/>
            </p:cNvSpPr>
            <p:nvPr/>
          </p:nvSpPr>
          <p:spPr bwMode="auto">
            <a:xfrm>
              <a:off x="1913" y="723"/>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10</a:t>
              </a:r>
              <a:endParaRPr kumimoji="1" lang="en-US" altLang="zh-CN" sz="2400">
                <a:solidFill>
                  <a:schemeClr val="tx2"/>
                </a:solidFill>
                <a:latin typeface="Times New Roman" panose="02020603050405020304" pitchFamily="18" charset="0"/>
              </a:endParaRPr>
            </a:p>
          </p:txBody>
        </p:sp>
        <p:grpSp>
          <p:nvGrpSpPr>
            <p:cNvPr id="19489" name="Group 33"/>
            <p:cNvGrpSpPr>
              <a:grpSpLocks/>
            </p:cNvGrpSpPr>
            <p:nvPr/>
          </p:nvGrpSpPr>
          <p:grpSpPr bwMode="auto">
            <a:xfrm>
              <a:off x="736" y="1278"/>
              <a:ext cx="1718" cy="607"/>
              <a:chOff x="8725" y="10160"/>
              <a:chExt cx="2690" cy="954"/>
            </a:xfrm>
          </p:grpSpPr>
          <p:sp>
            <p:nvSpPr>
              <p:cNvPr id="19490" name="Rectangle 34"/>
              <p:cNvSpPr>
                <a:spLocks noChangeArrowheads="1"/>
              </p:cNvSpPr>
              <p:nvPr/>
            </p:nvSpPr>
            <p:spPr bwMode="auto">
              <a:xfrm>
                <a:off x="8725" y="10160"/>
                <a:ext cx="1255" cy="540"/>
              </a:xfrm>
              <a:prstGeom prst="rect">
                <a:avLst/>
              </a:prstGeom>
              <a:solidFill>
                <a:schemeClr val="accent1">
                  <a:lumMod val="75000"/>
                </a:schemeClr>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9491" name="Rectangle 35"/>
              <p:cNvSpPr>
                <a:spLocks noChangeArrowheads="1"/>
              </p:cNvSpPr>
              <p:nvPr/>
            </p:nvSpPr>
            <p:spPr bwMode="auto">
              <a:xfrm>
                <a:off x="10159" y="10160"/>
                <a:ext cx="1256" cy="540"/>
              </a:xfrm>
              <a:prstGeom prst="rect">
                <a:avLst/>
              </a:prstGeom>
              <a:solidFill>
                <a:schemeClr val="accent1">
                  <a:lumMod val="75000"/>
                </a:schemeClr>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9492" name="Rectangle 36"/>
              <p:cNvSpPr>
                <a:spLocks noChangeArrowheads="1"/>
              </p:cNvSpPr>
              <p:nvPr/>
            </p:nvSpPr>
            <p:spPr bwMode="auto">
              <a:xfrm>
                <a:off x="10206" y="10352"/>
                <a:ext cx="112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y </a:t>
                </a:r>
                <a:r>
                  <a:rPr kumimoji="1" lang="zh-CN" altLang="en-US" sz="2400">
                    <a:solidFill>
                      <a:schemeClr val="bg2"/>
                    </a:solidFill>
                    <a:latin typeface="Times New Roman" panose="02020603050405020304" pitchFamily="18" charset="0"/>
                  </a:rPr>
                  <a:t>的地址</a:t>
                </a:r>
              </a:p>
            </p:txBody>
          </p:sp>
          <p:sp>
            <p:nvSpPr>
              <p:cNvPr id="19493" name="Rectangle 37"/>
              <p:cNvSpPr>
                <a:spLocks noChangeArrowheads="1"/>
              </p:cNvSpPr>
              <p:nvPr/>
            </p:nvSpPr>
            <p:spPr bwMode="auto">
              <a:xfrm>
                <a:off x="8775" y="10331"/>
                <a:ext cx="112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dirty="0">
                    <a:solidFill>
                      <a:schemeClr val="bg2"/>
                    </a:solidFill>
                    <a:latin typeface="Times New Roman" panose="02020603050405020304" pitchFamily="18" charset="0"/>
                  </a:rPr>
                  <a:t>x </a:t>
                </a:r>
                <a:r>
                  <a:rPr kumimoji="1" lang="zh-CN" altLang="zh-CN" sz="2400" dirty="0">
                    <a:solidFill>
                      <a:schemeClr val="bg2"/>
                    </a:solidFill>
                    <a:latin typeface="Times New Roman" panose="02020603050405020304" pitchFamily="18" charset="0"/>
                  </a:rPr>
                  <a:t>的地址</a:t>
                </a:r>
                <a:endParaRPr kumimoji="1" lang="zh-CN" altLang="en-US" sz="2400" dirty="0">
                  <a:solidFill>
                    <a:schemeClr val="bg2"/>
                  </a:solidFill>
                  <a:latin typeface="Times New Roman" panose="02020603050405020304" pitchFamily="18" charset="0"/>
                </a:endParaRPr>
              </a:p>
            </p:txBody>
          </p:sp>
          <p:sp>
            <p:nvSpPr>
              <p:cNvPr id="19494" name="Rectangle 38"/>
              <p:cNvSpPr>
                <a:spLocks noChangeArrowheads="1"/>
              </p:cNvSpPr>
              <p:nvPr/>
            </p:nvSpPr>
            <p:spPr bwMode="auto">
              <a:xfrm>
                <a:off x="9334" y="10691"/>
                <a:ext cx="17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a</a:t>
                </a:r>
                <a:endParaRPr kumimoji="1" lang="en-US" altLang="zh-CN" sz="2400">
                  <a:solidFill>
                    <a:schemeClr val="bg2"/>
                  </a:solidFill>
                  <a:latin typeface="Times New Roman" panose="02020603050405020304" pitchFamily="18" charset="0"/>
                </a:endParaRPr>
              </a:p>
            </p:txBody>
          </p:sp>
          <p:sp>
            <p:nvSpPr>
              <p:cNvPr id="19495" name="Rectangle 39"/>
              <p:cNvSpPr>
                <a:spLocks noChangeArrowheads="1"/>
              </p:cNvSpPr>
              <p:nvPr/>
            </p:nvSpPr>
            <p:spPr bwMode="auto">
              <a:xfrm>
                <a:off x="10768" y="10691"/>
                <a:ext cx="19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b</a:t>
                </a:r>
                <a:endParaRPr kumimoji="1" lang="en-US" altLang="zh-CN" sz="2400">
                  <a:solidFill>
                    <a:schemeClr val="bg2"/>
                  </a:solidFill>
                  <a:latin typeface="Times New Roman" panose="02020603050405020304" pitchFamily="18" charset="0"/>
                </a:endParaRPr>
              </a:p>
            </p:txBody>
          </p:sp>
        </p:grpSp>
        <p:grpSp>
          <p:nvGrpSpPr>
            <p:cNvPr id="19496" name="Group 40"/>
            <p:cNvGrpSpPr>
              <a:grpSpLocks/>
            </p:cNvGrpSpPr>
            <p:nvPr/>
          </p:nvGrpSpPr>
          <p:grpSpPr bwMode="auto">
            <a:xfrm>
              <a:off x="336" y="1412"/>
              <a:ext cx="318" cy="97"/>
              <a:chOff x="8137" y="10370"/>
              <a:chExt cx="458" cy="140"/>
            </a:xfrm>
          </p:grpSpPr>
          <p:sp>
            <p:nvSpPr>
              <p:cNvPr id="19497" name="Freeform 41"/>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Lst>
                <a:ahLst/>
                <a:cxnLst>
                  <a:cxn ang="0">
                    <a:pos x="T0" y="T1"/>
                  </a:cxn>
                  <a:cxn ang="0">
                    <a:pos x="T2" y="T3"/>
                  </a:cxn>
                  <a:cxn ang="0">
                    <a:pos x="T4" y="T5"/>
                  </a:cxn>
                  <a:cxn ang="0">
                    <a:pos x="T6" y="T7"/>
                  </a:cxn>
                  <a:cxn ang="0">
                    <a:pos x="T8" y="T9"/>
                  </a:cxn>
                </a:cxnLst>
                <a:rect l="0" t="0" r="r" b="b"/>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19498" name="Line 42"/>
              <p:cNvSpPr>
                <a:spLocks noChangeShapeType="1"/>
              </p:cNvSpPr>
              <p:nvPr/>
            </p:nvSpPr>
            <p:spPr bwMode="auto">
              <a:xfrm flipH="1">
                <a:off x="8137" y="10450"/>
                <a:ext cx="1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99" name="Line 43"/>
            <p:cNvSpPr>
              <a:spLocks noChangeShapeType="1"/>
            </p:cNvSpPr>
            <p:nvPr/>
          </p:nvSpPr>
          <p:spPr bwMode="auto">
            <a:xfrm flipV="1">
              <a:off x="336"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500" name="Group 44"/>
            <p:cNvGrpSpPr>
              <a:grpSpLocks/>
            </p:cNvGrpSpPr>
            <p:nvPr/>
          </p:nvGrpSpPr>
          <p:grpSpPr bwMode="auto">
            <a:xfrm>
              <a:off x="336" y="786"/>
              <a:ext cx="420" cy="90"/>
              <a:chOff x="8097" y="9389"/>
              <a:chExt cx="657" cy="140"/>
            </a:xfrm>
          </p:grpSpPr>
          <p:sp>
            <p:nvSpPr>
              <p:cNvPr id="19501" name="Freeform 45"/>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Lst>
                <a:ahLst/>
                <a:cxnLst>
                  <a:cxn ang="0">
                    <a:pos x="T0" y="T1"/>
                  </a:cxn>
                  <a:cxn ang="0">
                    <a:pos x="T2" y="T3"/>
                  </a:cxn>
                  <a:cxn ang="0">
                    <a:pos x="T4" y="T5"/>
                  </a:cxn>
                  <a:cxn ang="0">
                    <a:pos x="T6" y="T7"/>
                  </a:cxn>
                  <a:cxn ang="0">
                    <a:pos x="T8" y="T9"/>
                  </a:cxn>
                </a:cxnLst>
                <a:rect l="0" t="0" r="r" b="b"/>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19502" name="Line 46"/>
              <p:cNvSpPr>
                <a:spLocks noChangeShapeType="1"/>
              </p:cNvSpPr>
              <p:nvPr/>
            </p:nvSpPr>
            <p:spPr bwMode="auto">
              <a:xfrm>
                <a:off x="8097" y="9469"/>
                <a:ext cx="378"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503" name="Group 47"/>
          <p:cNvGrpSpPr>
            <a:grpSpLocks/>
          </p:cNvGrpSpPr>
          <p:nvPr/>
        </p:nvGrpSpPr>
        <p:grpSpPr bwMode="auto">
          <a:xfrm>
            <a:off x="596900" y="3340100"/>
            <a:ext cx="4038600" cy="2487613"/>
            <a:chOff x="240" y="2496"/>
            <a:chExt cx="2544" cy="1567"/>
          </a:xfrm>
        </p:grpSpPr>
        <p:grpSp>
          <p:nvGrpSpPr>
            <p:cNvPr id="19504" name="Group 48"/>
            <p:cNvGrpSpPr>
              <a:grpSpLocks/>
            </p:cNvGrpSpPr>
            <p:nvPr/>
          </p:nvGrpSpPr>
          <p:grpSpPr bwMode="auto">
            <a:xfrm>
              <a:off x="640" y="3456"/>
              <a:ext cx="1718" cy="607"/>
              <a:chOff x="8725" y="10160"/>
              <a:chExt cx="2690" cy="954"/>
            </a:xfrm>
          </p:grpSpPr>
          <p:sp>
            <p:nvSpPr>
              <p:cNvPr id="19505" name="Rectangle 49"/>
              <p:cNvSpPr>
                <a:spLocks noChangeArrowheads="1"/>
              </p:cNvSpPr>
              <p:nvPr/>
            </p:nvSpPr>
            <p:spPr bwMode="auto">
              <a:xfrm>
                <a:off x="8725" y="10160"/>
                <a:ext cx="1255" cy="540"/>
              </a:xfrm>
              <a:prstGeom prst="rect">
                <a:avLst/>
              </a:prstGeom>
              <a:solidFill>
                <a:schemeClr val="accent1">
                  <a:lumMod val="75000"/>
                </a:schemeClr>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9506" name="Rectangle 50"/>
              <p:cNvSpPr>
                <a:spLocks noChangeArrowheads="1"/>
              </p:cNvSpPr>
              <p:nvPr/>
            </p:nvSpPr>
            <p:spPr bwMode="auto">
              <a:xfrm>
                <a:off x="10159" y="10160"/>
                <a:ext cx="1256" cy="540"/>
              </a:xfrm>
              <a:prstGeom prst="rect">
                <a:avLst/>
              </a:prstGeom>
              <a:solidFill>
                <a:schemeClr val="accent1">
                  <a:lumMod val="75000"/>
                </a:schemeClr>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9507" name="Rectangle 51"/>
              <p:cNvSpPr>
                <a:spLocks noChangeArrowheads="1"/>
              </p:cNvSpPr>
              <p:nvPr/>
            </p:nvSpPr>
            <p:spPr bwMode="auto">
              <a:xfrm>
                <a:off x="10206" y="10352"/>
                <a:ext cx="112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y </a:t>
                </a:r>
                <a:r>
                  <a:rPr kumimoji="1" lang="zh-CN" altLang="en-US" sz="2400">
                    <a:solidFill>
                      <a:schemeClr val="bg2"/>
                    </a:solidFill>
                    <a:latin typeface="Times New Roman" panose="02020603050405020304" pitchFamily="18" charset="0"/>
                  </a:rPr>
                  <a:t>的地址</a:t>
                </a:r>
              </a:p>
            </p:txBody>
          </p:sp>
          <p:sp>
            <p:nvSpPr>
              <p:cNvPr id="19508" name="Rectangle 52"/>
              <p:cNvSpPr>
                <a:spLocks noChangeArrowheads="1"/>
              </p:cNvSpPr>
              <p:nvPr/>
            </p:nvSpPr>
            <p:spPr bwMode="auto">
              <a:xfrm>
                <a:off x="8775" y="10331"/>
                <a:ext cx="112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x </a:t>
                </a:r>
                <a:r>
                  <a:rPr kumimoji="1" lang="zh-CN" altLang="zh-CN" sz="2400">
                    <a:solidFill>
                      <a:schemeClr val="bg2"/>
                    </a:solidFill>
                    <a:latin typeface="Times New Roman" panose="02020603050405020304" pitchFamily="18" charset="0"/>
                  </a:rPr>
                  <a:t>的地址</a:t>
                </a:r>
                <a:endParaRPr kumimoji="1" lang="zh-CN" altLang="en-US" sz="2400">
                  <a:solidFill>
                    <a:schemeClr val="bg2"/>
                  </a:solidFill>
                  <a:latin typeface="Times New Roman" panose="02020603050405020304" pitchFamily="18" charset="0"/>
                </a:endParaRPr>
              </a:p>
            </p:txBody>
          </p:sp>
          <p:sp>
            <p:nvSpPr>
              <p:cNvPr id="19509" name="Rectangle 53"/>
              <p:cNvSpPr>
                <a:spLocks noChangeArrowheads="1"/>
              </p:cNvSpPr>
              <p:nvPr/>
            </p:nvSpPr>
            <p:spPr bwMode="auto">
              <a:xfrm>
                <a:off x="9334" y="10691"/>
                <a:ext cx="17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a</a:t>
                </a:r>
                <a:endParaRPr kumimoji="1" lang="en-US" altLang="zh-CN" sz="2400">
                  <a:solidFill>
                    <a:schemeClr val="bg2"/>
                  </a:solidFill>
                  <a:latin typeface="Times New Roman" panose="02020603050405020304" pitchFamily="18" charset="0"/>
                </a:endParaRPr>
              </a:p>
            </p:txBody>
          </p:sp>
          <p:sp>
            <p:nvSpPr>
              <p:cNvPr id="19510" name="Rectangle 54"/>
              <p:cNvSpPr>
                <a:spLocks noChangeArrowheads="1"/>
              </p:cNvSpPr>
              <p:nvPr/>
            </p:nvSpPr>
            <p:spPr bwMode="auto">
              <a:xfrm>
                <a:off x="10768" y="10691"/>
                <a:ext cx="19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b</a:t>
                </a:r>
                <a:endParaRPr kumimoji="1" lang="en-US" altLang="zh-CN" sz="2400">
                  <a:solidFill>
                    <a:schemeClr val="bg2"/>
                  </a:solidFill>
                  <a:latin typeface="Times New Roman" panose="02020603050405020304" pitchFamily="18" charset="0"/>
                </a:endParaRPr>
              </a:p>
            </p:txBody>
          </p:sp>
        </p:grpSp>
        <p:grpSp>
          <p:nvGrpSpPr>
            <p:cNvPr id="19511" name="Group 55"/>
            <p:cNvGrpSpPr>
              <a:grpSpLocks/>
            </p:cNvGrpSpPr>
            <p:nvPr/>
          </p:nvGrpSpPr>
          <p:grpSpPr bwMode="auto">
            <a:xfrm>
              <a:off x="240" y="2496"/>
              <a:ext cx="2544" cy="1160"/>
              <a:chOff x="240" y="2784"/>
              <a:chExt cx="2544" cy="1160"/>
            </a:xfrm>
          </p:grpSpPr>
          <p:grpSp>
            <p:nvGrpSpPr>
              <p:cNvPr id="19512" name="Group 56"/>
              <p:cNvGrpSpPr>
                <a:grpSpLocks/>
              </p:cNvGrpSpPr>
              <p:nvPr/>
            </p:nvGrpSpPr>
            <p:grpSpPr bwMode="auto">
              <a:xfrm>
                <a:off x="672" y="3139"/>
                <a:ext cx="573" cy="492"/>
                <a:chOff x="843" y="3139"/>
                <a:chExt cx="573" cy="492"/>
              </a:xfrm>
            </p:grpSpPr>
            <p:sp>
              <p:nvSpPr>
                <p:cNvPr id="19513" name="Rectangle 57"/>
                <p:cNvSpPr>
                  <a:spLocks noChangeArrowheads="1"/>
                </p:cNvSpPr>
                <p:nvPr/>
              </p:nvSpPr>
              <p:spPr bwMode="auto">
                <a:xfrm>
                  <a:off x="843" y="3139"/>
                  <a:ext cx="573" cy="230"/>
                </a:xfrm>
                <a:prstGeom prst="rect">
                  <a:avLst/>
                </a:prstGeom>
                <a:solidFill>
                  <a:schemeClr val="accent1">
                    <a:lumMod val="75000"/>
                  </a:schemeClr>
                </a:solidFill>
                <a:ln w="12700">
                  <a:solidFill>
                    <a:schemeClr val="tx1"/>
                  </a:solidFill>
                  <a:miter lim="800000"/>
                  <a:headEnd/>
                  <a:tailEnd/>
                </a:ln>
              </p:spPr>
              <p:txBody>
                <a:bodyPr/>
                <a:lstStyle/>
                <a:p>
                  <a:endParaRPr kumimoji="1" lang="zh-CN" altLang="zh-CN" sz="2400">
                    <a:latin typeface="Times New Roman" panose="02020603050405020304" pitchFamily="18" charset="0"/>
                  </a:endParaRPr>
                </a:p>
              </p:txBody>
            </p:sp>
            <p:sp>
              <p:nvSpPr>
                <p:cNvPr id="19514" name="Rectangle 58"/>
                <p:cNvSpPr>
                  <a:spLocks noChangeArrowheads="1"/>
                </p:cNvSpPr>
                <p:nvPr/>
              </p:nvSpPr>
              <p:spPr bwMode="auto">
                <a:xfrm>
                  <a:off x="1080" y="336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x</a:t>
                  </a:r>
                  <a:endParaRPr kumimoji="1" lang="en-US" altLang="zh-CN" sz="3200">
                    <a:solidFill>
                      <a:schemeClr val="tx2"/>
                    </a:solidFill>
                    <a:latin typeface="Times New Roman" panose="02020603050405020304" pitchFamily="18" charset="0"/>
                  </a:endParaRPr>
                </a:p>
              </p:txBody>
            </p:sp>
            <p:sp>
              <p:nvSpPr>
                <p:cNvPr id="19515" name="Rectangle 59"/>
                <p:cNvSpPr>
                  <a:spLocks noChangeArrowheads="1"/>
                </p:cNvSpPr>
                <p:nvPr/>
              </p:nvSpPr>
              <p:spPr bwMode="auto">
                <a:xfrm>
                  <a:off x="1092" y="315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10</a:t>
                  </a:r>
                </a:p>
              </p:txBody>
            </p:sp>
          </p:grpSp>
          <p:grpSp>
            <p:nvGrpSpPr>
              <p:cNvPr id="19516" name="Group 60"/>
              <p:cNvGrpSpPr>
                <a:grpSpLocks/>
              </p:cNvGrpSpPr>
              <p:nvPr/>
            </p:nvGrpSpPr>
            <p:grpSpPr bwMode="auto">
              <a:xfrm>
                <a:off x="2466" y="3847"/>
                <a:ext cx="318" cy="97"/>
                <a:chOff x="11584" y="10370"/>
                <a:chExt cx="458" cy="140"/>
              </a:xfrm>
            </p:grpSpPr>
            <p:sp>
              <p:nvSpPr>
                <p:cNvPr id="19517" name="Freeform 61"/>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Lst>
                  <a:ahLst/>
                  <a:cxnLst>
                    <a:cxn ang="0">
                      <a:pos x="T0" y="T1"/>
                    </a:cxn>
                    <a:cxn ang="0">
                      <a:pos x="T2" y="T3"/>
                    </a:cxn>
                    <a:cxn ang="0">
                      <a:pos x="T4" y="T5"/>
                    </a:cxn>
                    <a:cxn ang="0">
                      <a:pos x="T6" y="T7"/>
                    </a:cxn>
                    <a:cxn ang="0">
                      <a:pos x="T8" y="T9"/>
                    </a:cxn>
                  </a:cxnLst>
                  <a:rect l="0" t="0" r="r" b="b"/>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19518" name="Line 62"/>
                <p:cNvSpPr>
                  <a:spLocks noChangeShapeType="1"/>
                </p:cNvSpPr>
                <p:nvPr/>
              </p:nvSpPr>
              <p:spPr bwMode="auto">
                <a:xfrm>
                  <a:off x="11863" y="10450"/>
                  <a:ext cx="1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19" name="Line 63"/>
              <p:cNvSpPr>
                <a:spLocks noChangeShapeType="1"/>
              </p:cNvSpPr>
              <p:nvPr/>
            </p:nvSpPr>
            <p:spPr bwMode="auto">
              <a:xfrm flipV="1">
                <a:off x="2784"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520" name="Group 64"/>
              <p:cNvGrpSpPr>
                <a:grpSpLocks/>
              </p:cNvGrpSpPr>
              <p:nvPr/>
            </p:nvGrpSpPr>
            <p:grpSpPr bwMode="auto">
              <a:xfrm>
                <a:off x="2364" y="3221"/>
                <a:ext cx="420" cy="90"/>
                <a:chOff x="11425" y="9389"/>
                <a:chExt cx="657" cy="140"/>
              </a:xfrm>
            </p:grpSpPr>
            <p:sp>
              <p:nvSpPr>
                <p:cNvPr id="19521" name="Freeform 65"/>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Lst>
                  <a:ahLst/>
                  <a:cxnLst>
                    <a:cxn ang="0">
                      <a:pos x="T0" y="T1"/>
                    </a:cxn>
                    <a:cxn ang="0">
                      <a:pos x="T2" y="T3"/>
                    </a:cxn>
                    <a:cxn ang="0">
                      <a:pos x="T4" y="T5"/>
                    </a:cxn>
                    <a:cxn ang="0">
                      <a:pos x="T6" y="T7"/>
                    </a:cxn>
                    <a:cxn ang="0">
                      <a:pos x="T8" y="T9"/>
                    </a:cxn>
                  </a:cxnLst>
                  <a:rect l="0" t="0" r="r" b="b"/>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19522" name="Line 66"/>
                <p:cNvSpPr>
                  <a:spLocks noChangeShapeType="1"/>
                </p:cNvSpPr>
                <p:nvPr/>
              </p:nvSpPr>
              <p:spPr bwMode="auto">
                <a:xfrm flipH="1">
                  <a:off x="11703" y="9469"/>
                  <a:ext cx="3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523" name="Group 67"/>
              <p:cNvGrpSpPr>
                <a:grpSpLocks/>
              </p:cNvGrpSpPr>
              <p:nvPr/>
            </p:nvGrpSpPr>
            <p:grpSpPr bwMode="auto">
              <a:xfrm>
                <a:off x="1780" y="3139"/>
                <a:ext cx="572" cy="505"/>
                <a:chOff x="1582" y="3139"/>
                <a:chExt cx="572" cy="505"/>
              </a:xfrm>
            </p:grpSpPr>
            <p:sp>
              <p:nvSpPr>
                <p:cNvPr id="19524" name="Rectangle 68"/>
                <p:cNvSpPr>
                  <a:spLocks noChangeArrowheads="1"/>
                </p:cNvSpPr>
                <p:nvPr/>
              </p:nvSpPr>
              <p:spPr bwMode="auto">
                <a:xfrm>
                  <a:off x="1582" y="3139"/>
                  <a:ext cx="572" cy="230"/>
                </a:xfrm>
                <a:prstGeom prst="rect">
                  <a:avLst/>
                </a:prstGeom>
                <a:solidFill>
                  <a:schemeClr val="accent1">
                    <a:lumMod val="75000"/>
                  </a:schemeClr>
                </a:solidFill>
                <a:ln w="12700">
                  <a:solidFill>
                    <a:schemeClr val="tx1"/>
                  </a:solidFill>
                  <a:miter lim="800000"/>
                  <a:headEnd/>
                  <a:tailEnd/>
                </a:ln>
              </p:spPr>
              <p:txBody>
                <a:bodyPr/>
                <a:lstStyle/>
                <a:p>
                  <a:endParaRPr lang="zh-CN" altLang="en-US"/>
                </a:p>
              </p:txBody>
            </p:sp>
            <p:sp>
              <p:nvSpPr>
                <p:cNvPr id="19525" name="Rectangle 69"/>
                <p:cNvSpPr>
                  <a:spLocks noChangeArrowheads="1"/>
                </p:cNvSpPr>
                <p:nvPr/>
              </p:nvSpPr>
              <p:spPr bwMode="auto">
                <a:xfrm>
                  <a:off x="1817" y="337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y</a:t>
                  </a:r>
                  <a:endParaRPr kumimoji="1" lang="en-US" altLang="zh-CN" sz="3200">
                    <a:solidFill>
                      <a:schemeClr val="tx2"/>
                    </a:solidFill>
                    <a:latin typeface="Times New Roman" panose="02020603050405020304" pitchFamily="18" charset="0"/>
                  </a:endParaRPr>
                </a:p>
              </p:txBody>
            </p:sp>
            <p:sp>
              <p:nvSpPr>
                <p:cNvPr id="19526" name="Rectangle 70"/>
                <p:cNvSpPr>
                  <a:spLocks noChangeArrowheads="1"/>
                </p:cNvSpPr>
                <p:nvPr/>
              </p:nvSpPr>
              <p:spPr bwMode="auto">
                <a:xfrm>
                  <a:off x="1817" y="315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10</a:t>
                  </a:r>
                  <a:endParaRPr kumimoji="1" lang="en-US" altLang="zh-CN" sz="2400">
                    <a:solidFill>
                      <a:schemeClr val="tx2"/>
                    </a:solidFill>
                    <a:latin typeface="Times New Roman" panose="02020603050405020304" pitchFamily="18" charset="0"/>
                  </a:endParaRPr>
                </a:p>
              </p:txBody>
            </p:sp>
          </p:grpSp>
          <p:grpSp>
            <p:nvGrpSpPr>
              <p:cNvPr id="19527" name="Group 71"/>
              <p:cNvGrpSpPr>
                <a:grpSpLocks/>
              </p:cNvGrpSpPr>
              <p:nvPr/>
            </p:nvGrpSpPr>
            <p:grpSpPr bwMode="auto">
              <a:xfrm>
                <a:off x="240" y="3847"/>
                <a:ext cx="318" cy="97"/>
                <a:chOff x="8137" y="10370"/>
                <a:chExt cx="458" cy="140"/>
              </a:xfrm>
            </p:grpSpPr>
            <p:sp>
              <p:nvSpPr>
                <p:cNvPr id="19528" name="Freeform 72"/>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Lst>
                  <a:ahLst/>
                  <a:cxnLst>
                    <a:cxn ang="0">
                      <a:pos x="T0" y="T1"/>
                    </a:cxn>
                    <a:cxn ang="0">
                      <a:pos x="T2" y="T3"/>
                    </a:cxn>
                    <a:cxn ang="0">
                      <a:pos x="T4" y="T5"/>
                    </a:cxn>
                    <a:cxn ang="0">
                      <a:pos x="T6" y="T7"/>
                    </a:cxn>
                    <a:cxn ang="0">
                      <a:pos x="T8" y="T9"/>
                    </a:cxn>
                  </a:cxnLst>
                  <a:rect l="0" t="0" r="r" b="b"/>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19529" name="Line 73"/>
                <p:cNvSpPr>
                  <a:spLocks noChangeShapeType="1"/>
                </p:cNvSpPr>
                <p:nvPr/>
              </p:nvSpPr>
              <p:spPr bwMode="auto">
                <a:xfrm flipH="1">
                  <a:off x="8137" y="10450"/>
                  <a:ext cx="17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30" name="Line 74"/>
              <p:cNvSpPr>
                <a:spLocks noChangeShapeType="1"/>
              </p:cNvSpPr>
              <p:nvPr/>
            </p:nvSpPr>
            <p:spPr bwMode="auto">
              <a:xfrm flipV="1">
                <a:off x="240"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531" name="Group 75"/>
              <p:cNvGrpSpPr>
                <a:grpSpLocks/>
              </p:cNvGrpSpPr>
              <p:nvPr/>
            </p:nvGrpSpPr>
            <p:grpSpPr bwMode="auto">
              <a:xfrm>
                <a:off x="240" y="3221"/>
                <a:ext cx="420" cy="90"/>
                <a:chOff x="8097" y="9389"/>
                <a:chExt cx="657" cy="140"/>
              </a:xfrm>
            </p:grpSpPr>
            <p:sp>
              <p:nvSpPr>
                <p:cNvPr id="19532" name="Freeform 76"/>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Lst>
                  <a:ahLst/>
                  <a:cxnLst>
                    <a:cxn ang="0">
                      <a:pos x="T0" y="T1"/>
                    </a:cxn>
                    <a:cxn ang="0">
                      <a:pos x="T2" y="T3"/>
                    </a:cxn>
                    <a:cxn ang="0">
                      <a:pos x="T4" y="T5"/>
                    </a:cxn>
                    <a:cxn ang="0">
                      <a:pos x="T6" y="T7"/>
                    </a:cxn>
                    <a:cxn ang="0">
                      <a:pos x="T8" y="T9"/>
                    </a:cxn>
                  </a:cxnLst>
                  <a:rect l="0" t="0" r="r" b="b"/>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19533" name="Line 77"/>
                <p:cNvSpPr>
                  <a:spLocks noChangeShapeType="1"/>
                </p:cNvSpPr>
                <p:nvPr/>
              </p:nvSpPr>
              <p:spPr bwMode="auto">
                <a:xfrm>
                  <a:off x="8097" y="9469"/>
                  <a:ext cx="378"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34" name="Line 78"/>
              <p:cNvSpPr>
                <a:spLocks noChangeShapeType="1"/>
              </p:cNvSpPr>
              <p:nvPr/>
            </p:nvSpPr>
            <p:spPr bwMode="auto">
              <a:xfrm flipH="1">
                <a:off x="1248" y="3264"/>
                <a:ext cx="528" cy="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5" name="Text Box 79"/>
              <p:cNvSpPr txBox="1">
                <a:spLocks noChangeArrowheads="1"/>
              </p:cNvSpPr>
              <p:nvPr/>
            </p:nvSpPr>
            <p:spPr bwMode="auto">
              <a:xfrm>
                <a:off x="1248" y="2784"/>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Courier New" panose="02070309020205020404" pitchFamily="49" charset="0"/>
                  </a:rPr>
                  <a:t>a=b</a:t>
                </a:r>
              </a:p>
            </p:txBody>
          </p:sp>
        </p:grpSp>
      </p:grpSp>
      <p:grpSp>
        <p:nvGrpSpPr>
          <p:cNvPr id="19536" name="Group 80"/>
          <p:cNvGrpSpPr>
            <a:grpSpLocks/>
          </p:cNvGrpSpPr>
          <p:nvPr/>
        </p:nvGrpSpPr>
        <p:grpSpPr bwMode="auto">
          <a:xfrm>
            <a:off x="5473700" y="3370263"/>
            <a:ext cx="3251200" cy="2408237"/>
            <a:chOff x="3312" y="2803"/>
            <a:chExt cx="2048" cy="1517"/>
          </a:xfrm>
        </p:grpSpPr>
        <p:sp>
          <p:nvSpPr>
            <p:cNvPr id="19537" name="Text Box 81"/>
            <p:cNvSpPr txBox="1">
              <a:spLocks noChangeArrowheads="1"/>
            </p:cNvSpPr>
            <p:nvPr/>
          </p:nvSpPr>
          <p:spPr bwMode="auto">
            <a:xfrm flipH="1">
              <a:off x="3888" y="2803"/>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Courier New" panose="02070309020205020404" pitchFamily="49" charset="0"/>
                </a:rPr>
                <a:t>b=t;</a:t>
              </a:r>
            </a:p>
          </p:txBody>
        </p:sp>
        <p:grpSp>
          <p:nvGrpSpPr>
            <p:cNvPr id="19538" name="Group 82"/>
            <p:cNvGrpSpPr>
              <a:grpSpLocks/>
            </p:cNvGrpSpPr>
            <p:nvPr/>
          </p:nvGrpSpPr>
          <p:grpSpPr bwMode="auto">
            <a:xfrm flipH="1">
              <a:off x="4560" y="3139"/>
              <a:ext cx="573" cy="530"/>
              <a:chOff x="3387" y="1824"/>
              <a:chExt cx="573" cy="530"/>
            </a:xfrm>
          </p:grpSpPr>
          <p:sp>
            <p:nvSpPr>
              <p:cNvPr id="19539" name="Rectangle 83"/>
              <p:cNvSpPr>
                <a:spLocks noChangeArrowheads="1"/>
              </p:cNvSpPr>
              <p:nvPr/>
            </p:nvSpPr>
            <p:spPr bwMode="auto">
              <a:xfrm>
                <a:off x="3387" y="1824"/>
                <a:ext cx="573" cy="230"/>
              </a:xfrm>
              <a:prstGeom prst="rect">
                <a:avLst/>
              </a:prstGeom>
              <a:solidFill>
                <a:schemeClr val="accent1">
                  <a:lumMod val="75000"/>
                </a:schemeClr>
              </a:solidFill>
              <a:ln w="12700">
                <a:solidFill>
                  <a:schemeClr val="tx1"/>
                </a:solidFill>
                <a:miter lim="800000"/>
                <a:headEnd/>
                <a:tailEnd/>
              </a:ln>
            </p:spPr>
            <p:txBody>
              <a:bodyPr/>
              <a:lstStyle/>
              <a:p>
                <a:endParaRPr kumimoji="1" lang="zh-CN" altLang="zh-CN" sz="2400">
                  <a:latin typeface="Times New Roman" panose="02020603050405020304" pitchFamily="18" charset="0"/>
                </a:endParaRPr>
              </a:p>
            </p:txBody>
          </p:sp>
          <p:sp>
            <p:nvSpPr>
              <p:cNvPr id="19540" name="Rectangle 84"/>
              <p:cNvSpPr>
                <a:spLocks noChangeArrowheads="1"/>
              </p:cNvSpPr>
              <p:nvPr/>
            </p:nvSpPr>
            <p:spPr bwMode="auto">
              <a:xfrm>
                <a:off x="3611" y="204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3200">
                    <a:latin typeface="Times New Roman" panose="02020603050405020304" pitchFamily="18" charset="0"/>
                  </a:rPr>
                  <a:t>y</a:t>
                </a:r>
                <a:endParaRPr kumimoji="1" lang="en-US" altLang="zh-CN" sz="3200">
                  <a:solidFill>
                    <a:schemeClr val="tx2"/>
                  </a:solidFill>
                  <a:latin typeface="Times New Roman" panose="02020603050405020304" pitchFamily="18" charset="0"/>
                </a:endParaRPr>
              </a:p>
            </p:txBody>
          </p:sp>
          <p:sp>
            <p:nvSpPr>
              <p:cNvPr id="19541" name="Rectangle 85"/>
              <p:cNvSpPr>
                <a:spLocks noChangeArrowheads="1"/>
              </p:cNvSpPr>
              <p:nvPr/>
            </p:nvSpPr>
            <p:spPr bwMode="auto">
              <a:xfrm>
                <a:off x="3636" y="184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5</a:t>
                </a:r>
              </a:p>
            </p:txBody>
          </p:sp>
        </p:grpSp>
        <p:grpSp>
          <p:nvGrpSpPr>
            <p:cNvPr id="19542" name="Group 86"/>
            <p:cNvGrpSpPr>
              <a:grpSpLocks/>
            </p:cNvGrpSpPr>
            <p:nvPr/>
          </p:nvGrpSpPr>
          <p:grpSpPr bwMode="auto">
            <a:xfrm flipH="1">
              <a:off x="3312" y="3139"/>
              <a:ext cx="572" cy="543"/>
              <a:chOff x="4126" y="1824"/>
              <a:chExt cx="572" cy="543"/>
            </a:xfrm>
          </p:grpSpPr>
          <p:sp>
            <p:nvSpPr>
              <p:cNvPr id="19543" name="Rectangle 87"/>
              <p:cNvSpPr>
                <a:spLocks noChangeArrowheads="1"/>
              </p:cNvSpPr>
              <p:nvPr/>
            </p:nvSpPr>
            <p:spPr bwMode="auto">
              <a:xfrm>
                <a:off x="4126" y="1824"/>
                <a:ext cx="572" cy="230"/>
              </a:xfrm>
              <a:prstGeom prst="rect">
                <a:avLst/>
              </a:prstGeom>
              <a:solidFill>
                <a:schemeClr val="accent1">
                  <a:lumMod val="75000"/>
                </a:schemeClr>
              </a:solidFill>
              <a:ln w="12700">
                <a:solidFill>
                  <a:schemeClr val="tx1"/>
                </a:solidFill>
                <a:miter lim="800000"/>
                <a:headEnd/>
                <a:tailEnd/>
              </a:ln>
            </p:spPr>
            <p:txBody>
              <a:bodyPr/>
              <a:lstStyle/>
              <a:p>
                <a:endParaRPr lang="zh-CN" altLang="en-US"/>
              </a:p>
            </p:txBody>
          </p:sp>
          <p:sp>
            <p:nvSpPr>
              <p:cNvPr id="19544" name="Rectangle 88"/>
              <p:cNvSpPr>
                <a:spLocks noChangeArrowheads="1"/>
              </p:cNvSpPr>
              <p:nvPr/>
            </p:nvSpPr>
            <p:spPr bwMode="auto">
              <a:xfrm>
                <a:off x="4361" y="2060"/>
                <a:ext cx="7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3200">
                    <a:latin typeface="Times New Roman" panose="02020603050405020304" pitchFamily="18" charset="0"/>
                  </a:rPr>
                  <a:t>t</a:t>
                </a:r>
                <a:endParaRPr kumimoji="1" lang="en-US" altLang="zh-CN" sz="3200">
                  <a:solidFill>
                    <a:schemeClr val="bg2"/>
                  </a:solidFill>
                  <a:latin typeface="Times New Roman" panose="02020603050405020304" pitchFamily="18" charset="0"/>
                </a:endParaRPr>
              </a:p>
            </p:txBody>
          </p:sp>
          <p:sp>
            <p:nvSpPr>
              <p:cNvPr id="19545" name="Rectangle 89"/>
              <p:cNvSpPr>
                <a:spLocks noChangeArrowheads="1"/>
              </p:cNvSpPr>
              <p:nvPr/>
            </p:nvSpPr>
            <p:spPr bwMode="auto">
              <a:xfrm>
                <a:off x="4361" y="184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5</a:t>
                </a:r>
              </a:p>
            </p:txBody>
          </p:sp>
        </p:grpSp>
        <p:sp>
          <p:nvSpPr>
            <p:cNvPr id="19546" name="Rectangle 90"/>
            <p:cNvSpPr>
              <a:spLocks noChangeArrowheads="1"/>
            </p:cNvSpPr>
            <p:nvPr/>
          </p:nvSpPr>
          <p:spPr bwMode="auto">
            <a:xfrm flipH="1">
              <a:off x="4558" y="3713"/>
              <a:ext cx="802" cy="344"/>
            </a:xfrm>
            <a:prstGeom prst="rect">
              <a:avLst/>
            </a:prstGeom>
            <a:solidFill>
              <a:schemeClr val="accent1">
                <a:lumMod val="75000"/>
              </a:schemeClr>
            </a:solidFill>
            <a:ln>
              <a:noFill/>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zh-CN" altLang="en-US"/>
            </a:p>
          </p:txBody>
        </p:sp>
        <p:sp>
          <p:nvSpPr>
            <p:cNvPr id="19547" name="Rectangle 91"/>
            <p:cNvSpPr>
              <a:spLocks noChangeArrowheads="1"/>
            </p:cNvSpPr>
            <p:nvPr/>
          </p:nvSpPr>
          <p:spPr bwMode="auto">
            <a:xfrm flipH="1">
              <a:off x="4608" y="3822"/>
              <a:ext cx="7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y </a:t>
              </a:r>
              <a:r>
                <a:rPr kumimoji="1" lang="zh-CN" altLang="zh-CN" sz="2400">
                  <a:solidFill>
                    <a:schemeClr val="bg2"/>
                  </a:solidFill>
                  <a:latin typeface="Times New Roman" panose="02020603050405020304" pitchFamily="18" charset="0"/>
                </a:rPr>
                <a:t>的地址</a:t>
              </a:r>
              <a:endParaRPr kumimoji="1" lang="zh-CN" altLang="en-US" sz="2400">
                <a:solidFill>
                  <a:schemeClr val="bg2"/>
                </a:solidFill>
                <a:latin typeface="Times New Roman" panose="02020603050405020304" pitchFamily="18" charset="0"/>
              </a:endParaRPr>
            </a:p>
          </p:txBody>
        </p:sp>
        <p:sp>
          <p:nvSpPr>
            <p:cNvPr id="19548" name="Rectangle 92"/>
            <p:cNvSpPr>
              <a:spLocks noChangeArrowheads="1"/>
            </p:cNvSpPr>
            <p:nvPr/>
          </p:nvSpPr>
          <p:spPr bwMode="auto">
            <a:xfrm flipH="1">
              <a:off x="4859" y="4051"/>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b</a:t>
              </a:r>
              <a:endParaRPr kumimoji="1" lang="en-US" altLang="zh-CN" sz="2400">
                <a:solidFill>
                  <a:schemeClr val="bg2"/>
                </a:solidFill>
                <a:latin typeface="Times New Roman" panose="02020603050405020304" pitchFamily="18" charset="0"/>
              </a:endParaRPr>
            </a:p>
          </p:txBody>
        </p:sp>
        <p:sp>
          <p:nvSpPr>
            <p:cNvPr id="19549" name="Line 93"/>
            <p:cNvSpPr>
              <a:spLocks noChangeShapeType="1"/>
            </p:cNvSpPr>
            <p:nvPr/>
          </p:nvSpPr>
          <p:spPr bwMode="auto">
            <a:xfrm flipH="1" flipV="1">
              <a:off x="4992" y="3379"/>
              <a:ext cx="0" cy="336"/>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0" name="Line 94"/>
            <p:cNvSpPr>
              <a:spLocks noChangeShapeType="1"/>
            </p:cNvSpPr>
            <p:nvPr/>
          </p:nvSpPr>
          <p:spPr bwMode="auto">
            <a:xfrm flipH="1">
              <a:off x="3888" y="3257"/>
              <a:ext cx="672" cy="0"/>
            </a:xfrm>
            <a:prstGeom prst="line">
              <a:avLst/>
            </a:prstGeom>
            <a:noFill/>
            <a:ln w="9525">
              <a:solidFill>
                <a:schemeClr val="tx1"/>
              </a:solidFill>
              <a:prstDash val="dash"/>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51" name="Group 95"/>
          <p:cNvGrpSpPr>
            <a:grpSpLocks/>
          </p:cNvGrpSpPr>
          <p:nvPr/>
        </p:nvGrpSpPr>
        <p:grpSpPr bwMode="auto">
          <a:xfrm>
            <a:off x="3873500" y="6007100"/>
            <a:ext cx="2081213" cy="801688"/>
            <a:chOff x="2304" y="3648"/>
            <a:chExt cx="1311" cy="505"/>
          </a:xfrm>
        </p:grpSpPr>
        <p:sp>
          <p:nvSpPr>
            <p:cNvPr id="19552" name="Rectangle 96"/>
            <p:cNvSpPr>
              <a:spLocks noChangeArrowheads="1"/>
            </p:cNvSpPr>
            <p:nvPr/>
          </p:nvSpPr>
          <p:spPr bwMode="auto">
            <a:xfrm>
              <a:off x="2304" y="3648"/>
              <a:ext cx="573" cy="230"/>
            </a:xfrm>
            <a:prstGeom prst="rect">
              <a:avLst/>
            </a:prstGeom>
            <a:solidFill>
              <a:schemeClr val="accent1">
                <a:lumMod val="75000"/>
              </a:schemeClr>
            </a:solidFill>
            <a:ln w="12700">
              <a:solidFill>
                <a:schemeClr val="tx1"/>
              </a:solidFill>
              <a:miter lim="800000"/>
              <a:headEnd/>
              <a:tailEnd/>
            </a:ln>
          </p:spPr>
          <p:txBody>
            <a:bodyPr/>
            <a:lstStyle/>
            <a:p>
              <a:endParaRPr kumimoji="1" lang="zh-CN" altLang="zh-CN" sz="2400">
                <a:latin typeface="Times New Roman" panose="02020603050405020304" pitchFamily="18" charset="0"/>
              </a:endParaRPr>
            </a:p>
          </p:txBody>
        </p:sp>
        <p:sp>
          <p:nvSpPr>
            <p:cNvPr id="19553" name="Rectangle 97"/>
            <p:cNvSpPr>
              <a:spLocks noChangeArrowheads="1"/>
            </p:cNvSpPr>
            <p:nvPr/>
          </p:nvSpPr>
          <p:spPr bwMode="auto">
            <a:xfrm>
              <a:off x="3043" y="3648"/>
              <a:ext cx="572" cy="230"/>
            </a:xfrm>
            <a:prstGeom prst="rect">
              <a:avLst/>
            </a:prstGeom>
            <a:solidFill>
              <a:schemeClr val="accent1">
                <a:lumMod val="75000"/>
              </a:schemeClr>
            </a:solidFill>
            <a:ln w="12700">
              <a:solidFill>
                <a:schemeClr val="tx1"/>
              </a:solidFill>
              <a:miter lim="800000"/>
              <a:headEnd/>
              <a:tailEnd/>
            </a:ln>
          </p:spPr>
          <p:txBody>
            <a:bodyPr/>
            <a:lstStyle/>
            <a:p>
              <a:endParaRPr lang="zh-CN" altLang="en-US"/>
            </a:p>
          </p:txBody>
        </p:sp>
        <p:sp>
          <p:nvSpPr>
            <p:cNvPr id="19554" name="Rectangle 98"/>
            <p:cNvSpPr>
              <a:spLocks noChangeArrowheads="1"/>
            </p:cNvSpPr>
            <p:nvPr/>
          </p:nvSpPr>
          <p:spPr bwMode="auto">
            <a:xfrm>
              <a:off x="2541" y="387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x</a:t>
              </a:r>
              <a:endParaRPr kumimoji="1" lang="en-US" altLang="zh-CN" sz="3200">
                <a:solidFill>
                  <a:schemeClr val="tx2"/>
                </a:solidFill>
                <a:latin typeface="Times New Roman" panose="02020603050405020304" pitchFamily="18" charset="0"/>
              </a:endParaRPr>
            </a:p>
          </p:txBody>
        </p:sp>
        <p:sp>
          <p:nvSpPr>
            <p:cNvPr id="19555" name="Rectangle 99"/>
            <p:cNvSpPr>
              <a:spLocks noChangeArrowheads="1"/>
            </p:cNvSpPr>
            <p:nvPr/>
          </p:nvSpPr>
          <p:spPr bwMode="auto">
            <a:xfrm>
              <a:off x="3278" y="388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800" b="1">
                  <a:latin typeface="Geneva"/>
                </a:rPr>
                <a:t>y</a:t>
              </a:r>
              <a:endParaRPr kumimoji="1" lang="en-US" altLang="zh-CN" sz="3200">
                <a:solidFill>
                  <a:schemeClr val="tx2"/>
                </a:solidFill>
                <a:latin typeface="Times New Roman" panose="02020603050405020304" pitchFamily="18" charset="0"/>
              </a:endParaRPr>
            </a:p>
          </p:txBody>
        </p:sp>
        <p:sp>
          <p:nvSpPr>
            <p:cNvPr id="19556" name="Rectangle 100"/>
            <p:cNvSpPr>
              <a:spLocks noChangeArrowheads="1"/>
            </p:cNvSpPr>
            <p:nvPr/>
          </p:nvSpPr>
          <p:spPr bwMode="auto">
            <a:xfrm>
              <a:off x="2553" y="366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dirty="0">
                  <a:solidFill>
                    <a:schemeClr val="bg2"/>
                  </a:solidFill>
                  <a:latin typeface="Times New Roman" panose="02020603050405020304" pitchFamily="18" charset="0"/>
                </a:rPr>
                <a:t>10</a:t>
              </a:r>
            </a:p>
          </p:txBody>
        </p:sp>
        <p:sp>
          <p:nvSpPr>
            <p:cNvPr id="19557" name="Rectangle 101"/>
            <p:cNvSpPr>
              <a:spLocks noChangeArrowheads="1"/>
            </p:cNvSpPr>
            <p:nvPr/>
          </p:nvSpPr>
          <p:spPr bwMode="auto">
            <a:xfrm>
              <a:off x="3278" y="366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just"/>
              <a:r>
                <a:rPr kumimoji="1" lang="en-US" altLang="zh-CN" sz="2400">
                  <a:solidFill>
                    <a:schemeClr val="bg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grpSp>
      <p:sp>
        <p:nvSpPr>
          <p:cNvPr id="19558" name="Text Box 102"/>
          <p:cNvSpPr txBox="1">
            <a:spLocks noChangeArrowheads="1"/>
          </p:cNvSpPr>
          <p:nvPr/>
        </p:nvSpPr>
        <p:spPr bwMode="auto">
          <a:xfrm>
            <a:off x="825500" y="5969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Courier New" panose="02070309020205020404" pitchFamily="49" charset="0"/>
              </a:rPr>
              <a:t>Swap(x,y);</a:t>
            </a:r>
          </a:p>
        </p:txBody>
      </p:sp>
    </p:spTree>
    <p:extLst>
      <p:ext uri="{BB962C8B-B14F-4D97-AF65-F5344CB8AC3E}">
        <p14:creationId xmlns:p14="http://schemas.microsoft.com/office/powerpoint/2010/main" val="141088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strips(upRight)">
                                      <p:cBhvr>
                                        <p:cTn id="7" dur="500"/>
                                        <p:tgtEl>
                                          <p:spTgt spid="1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9503"/>
                                        </p:tgtEl>
                                        <p:attrNameLst>
                                          <p:attrName>style.visibility</p:attrName>
                                        </p:attrNameLst>
                                      </p:cBhvr>
                                      <p:to>
                                        <p:strVal val="visible"/>
                                      </p:to>
                                    </p:set>
                                    <p:animEffect transition="in" filter="strips(downLeft)">
                                      <p:cBhvr>
                                        <p:cTn id="12" dur="500"/>
                                        <p:tgtEl>
                                          <p:spTgt spid="195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536"/>
                                        </p:tgtEl>
                                        <p:attrNameLst>
                                          <p:attrName>style.visibility</p:attrName>
                                        </p:attrNameLst>
                                      </p:cBhvr>
                                      <p:to>
                                        <p:strVal val="visible"/>
                                      </p:to>
                                    </p:set>
                                    <p:animEffect transition="in" filter="strips(downRight)">
                                      <p:cBhvr>
                                        <p:cTn id="17" dur="500"/>
                                        <p:tgtEl>
                                          <p:spTgt spid="195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9551"/>
                                        </p:tgtEl>
                                        <p:attrNameLst>
                                          <p:attrName>style.visibility</p:attrName>
                                        </p:attrNameLst>
                                      </p:cBhvr>
                                      <p:to>
                                        <p:strVal val="visible"/>
                                      </p:to>
                                    </p:set>
                                    <p:animEffect transition="in" filter="wipe(up)">
                                      <p:cBhvr>
                                        <p:cTn id="22" dur="500"/>
                                        <p:tgtEl>
                                          <p:spTgt spid="19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smtClean="0"/>
              <a:t>原</a:t>
            </a:r>
            <a:r>
              <a:rPr lang="zh-CN" altLang="en-US" dirty="0"/>
              <a:t>码，反码，</a:t>
            </a:r>
            <a:r>
              <a:rPr lang="zh-CN" altLang="en-US" dirty="0" smtClean="0"/>
              <a:t>补码（续</a:t>
            </a:r>
            <a:r>
              <a:rPr lang="en-US" altLang="zh-CN" dirty="0" smtClean="0"/>
              <a:t>2</a:t>
            </a:r>
            <a:r>
              <a:rPr lang="zh-CN" altLang="en-US" dirty="0" smtClean="0"/>
              <a:t>）</a:t>
            </a:r>
            <a:endParaRPr lang="zh-CN" altLang="en-US" dirty="0"/>
          </a:p>
        </p:txBody>
      </p:sp>
      <p:sp>
        <p:nvSpPr>
          <p:cNvPr id="15363" name="Rectangle 3"/>
          <p:cNvSpPr>
            <a:spLocks noGrp="1" noChangeArrowheads="1"/>
          </p:cNvSpPr>
          <p:nvPr>
            <p:ph type="body" idx="1"/>
          </p:nvPr>
        </p:nvSpPr>
        <p:spPr>
          <a:xfrm>
            <a:off x="628650" y="1825625"/>
            <a:ext cx="8191154" cy="4351338"/>
          </a:xfrm>
        </p:spPr>
        <p:txBody>
          <a:bodyPr/>
          <a:lstStyle/>
          <a:p>
            <a:r>
              <a:rPr kumimoji="1" lang="zh-CN" altLang="en-US" dirty="0">
                <a:solidFill>
                  <a:srgbClr val="0000FF"/>
                </a:solidFill>
              </a:rPr>
              <a:t>补码</a:t>
            </a:r>
            <a:r>
              <a:rPr kumimoji="1" lang="zh-CN" altLang="en-US" dirty="0" smtClean="0">
                <a:solidFill>
                  <a:srgbClr val="0000FF"/>
                </a:solidFill>
              </a:rPr>
              <a:t>：</a:t>
            </a:r>
            <a:endParaRPr kumimoji="1" lang="en-US" altLang="zh-CN" dirty="0" smtClean="0">
              <a:solidFill>
                <a:srgbClr val="0000FF"/>
              </a:solidFill>
            </a:endParaRPr>
          </a:p>
          <a:p>
            <a:pPr lvl="1"/>
            <a:r>
              <a:rPr kumimoji="1" lang="zh-CN" altLang="en-US" dirty="0" smtClean="0"/>
              <a:t>正数</a:t>
            </a:r>
            <a:r>
              <a:rPr kumimoji="1" lang="zh-CN" altLang="en-US" dirty="0"/>
              <a:t>的补码与原码</a:t>
            </a:r>
            <a:r>
              <a:rPr kumimoji="1" lang="zh-CN" altLang="en-US" dirty="0" smtClean="0"/>
              <a:t>相同</a:t>
            </a:r>
            <a:endParaRPr kumimoji="1" lang="en-US" altLang="zh-CN" dirty="0" smtClean="0"/>
          </a:p>
          <a:p>
            <a:pPr lvl="1"/>
            <a:r>
              <a:rPr kumimoji="1" lang="zh-CN" altLang="en-US" dirty="0" smtClean="0"/>
              <a:t>负数</a:t>
            </a:r>
            <a:r>
              <a:rPr kumimoji="1" lang="zh-CN" altLang="en-US" dirty="0"/>
              <a:t>的补码是将其原码除符号位外按位取反后加</a:t>
            </a:r>
            <a:r>
              <a:rPr kumimoji="1" lang="en-US" altLang="zh-CN" dirty="0"/>
              <a:t>1</a:t>
            </a:r>
            <a:r>
              <a:rPr kumimoji="1" lang="zh-CN" altLang="en-US" dirty="0" smtClean="0"/>
              <a:t>得到</a:t>
            </a:r>
            <a:endParaRPr kumimoji="1" lang="zh-CN" altLang="en-US" dirty="0"/>
          </a:p>
          <a:p>
            <a:r>
              <a:rPr kumimoji="1" lang="zh-CN" altLang="en-US" dirty="0"/>
              <a:t>大多数计算机系统采用补码来表示</a:t>
            </a:r>
            <a:r>
              <a:rPr kumimoji="1" lang="zh-CN" altLang="en-US" dirty="0" smtClean="0"/>
              <a:t>整数</a:t>
            </a:r>
            <a:endParaRPr kumimoji="1" lang="zh-CN" altLang="en-US" dirty="0"/>
          </a:p>
          <a:p>
            <a:pPr lvl="1"/>
            <a:r>
              <a:rPr kumimoji="1" lang="zh-CN" altLang="en-US" dirty="0"/>
              <a:t> 使用补码，可以将符号位和其它位统一</a:t>
            </a:r>
            <a:r>
              <a:rPr kumimoji="1" lang="zh-CN" altLang="en-US" dirty="0" smtClean="0"/>
              <a:t>处理</a:t>
            </a:r>
            <a:endParaRPr kumimoji="1" lang="en-US" altLang="zh-CN" dirty="0"/>
          </a:p>
          <a:p>
            <a:pPr lvl="1"/>
            <a:r>
              <a:rPr kumimoji="1" lang="zh-CN" altLang="en-US" dirty="0" smtClean="0"/>
              <a:t>减法</a:t>
            </a:r>
            <a:r>
              <a:rPr kumimoji="1" lang="zh-CN" altLang="en-US" dirty="0"/>
              <a:t>也可按加法来处理。</a:t>
            </a:r>
          </a:p>
          <a:p>
            <a:pPr lvl="1"/>
            <a:endParaRPr kumimoji="1" lang="zh-CN" altLang="en-US" b="1" dirty="0"/>
          </a:p>
          <a:p>
            <a:endParaRPr kumimoji="1" lang="en-US" altLang="zh-CN" b="1" dirty="0"/>
          </a:p>
        </p:txBody>
      </p:sp>
    </p:spTree>
    <p:extLst>
      <p:ext uri="{BB962C8B-B14F-4D97-AF65-F5344CB8AC3E}">
        <p14:creationId xmlns:p14="http://schemas.microsoft.com/office/powerpoint/2010/main" val="268993030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zh-CN" altLang="en-US"/>
              <a:t>引用（续）</a:t>
            </a:r>
          </a:p>
        </p:txBody>
      </p:sp>
      <p:sp>
        <p:nvSpPr>
          <p:cNvPr id="17411" name="Rectangle 3"/>
          <p:cNvSpPr>
            <a:spLocks noGrp="1" noChangeArrowheads="1"/>
          </p:cNvSpPr>
          <p:nvPr>
            <p:ph type="body" idx="1"/>
          </p:nvPr>
        </p:nvSpPr>
        <p:spPr/>
        <p:txBody>
          <a:bodyPr/>
          <a:lstStyle/>
          <a:p>
            <a:r>
              <a:rPr lang="zh-CN" altLang="en-US"/>
              <a:t>引用作为形式参数的优点</a:t>
            </a:r>
          </a:p>
          <a:p>
            <a:pPr lvl="1"/>
            <a:r>
              <a:rPr lang="zh-CN" altLang="en-US"/>
              <a:t>书写简单</a:t>
            </a:r>
          </a:p>
          <a:p>
            <a:pPr lvl="1"/>
            <a:r>
              <a:rPr lang="zh-CN" altLang="en-US"/>
              <a:t>高效（节约存储）</a:t>
            </a:r>
          </a:p>
          <a:p>
            <a:pPr lvl="1"/>
            <a:r>
              <a:rPr lang="zh-CN" altLang="en-US"/>
              <a:t>可以从函数中带回值</a:t>
            </a:r>
          </a:p>
          <a:p>
            <a:pPr lvl="2"/>
            <a:r>
              <a:rPr lang="zh-CN" altLang="en-US"/>
              <a:t>函数需要返回多个值，可以使用</a:t>
            </a:r>
          </a:p>
          <a:p>
            <a:pPr lvl="1"/>
            <a:endParaRPr lang="en-US" altLang="zh-CN"/>
          </a:p>
        </p:txBody>
      </p:sp>
    </p:spTree>
    <p:extLst>
      <p:ext uri="{BB962C8B-B14F-4D97-AF65-F5344CB8AC3E}">
        <p14:creationId xmlns:p14="http://schemas.microsoft.com/office/powerpoint/2010/main" val="1053713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zh-CN" altLang="en-US" b="0"/>
              <a:t>注释</a:t>
            </a:r>
            <a:endParaRPr lang="zh-CN" altLang="en-US"/>
          </a:p>
        </p:txBody>
      </p:sp>
      <p:sp>
        <p:nvSpPr>
          <p:cNvPr id="3075" name="Rectangle 3"/>
          <p:cNvSpPr>
            <a:spLocks noGrp="1" noChangeArrowheads="1"/>
          </p:cNvSpPr>
          <p:nvPr>
            <p:ph type="body" idx="1"/>
          </p:nvPr>
        </p:nvSpPr>
        <p:spPr/>
        <p:txBody>
          <a:bodyPr/>
          <a:lstStyle/>
          <a:p>
            <a:r>
              <a:rPr lang="en-US" altLang="zh-CN" b="1"/>
              <a:t>C</a:t>
            </a:r>
            <a:r>
              <a:rPr lang="zh-CN" altLang="en-US" b="1"/>
              <a:t>语言注释</a:t>
            </a:r>
          </a:p>
          <a:p>
            <a:pPr lvl="1"/>
            <a:r>
              <a:rPr lang="en-US" altLang="zh-CN" b="1"/>
              <a:t>/*      */</a:t>
            </a:r>
          </a:p>
          <a:p>
            <a:r>
              <a:rPr lang="en-US" altLang="zh-CN" b="1"/>
              <a:t>C++</a:t>
            </a:r>
            <a:r>
              <a:rPr lang="zh-CN" altLang="en-US" b="1"/>
              <a:t>注释</a:t>
            </a:r>
          </a:p>
          <a:p>
            <a:pPr lvl="1"/>
            <a:r>
              <a:rPr lang="en-US" altLang="zh-CN" b="1"/>
              <a:t>/*    */		</a:t>
            </a:r>
            <a:r>
              <a:rPr lang="zh-CN" altLang="en-US" b="1"/>
              <a:t>注释一段</a:t>
            </a:r>
          </a:p>
          <a:p>
            <a:pPr lvl="1"/>
            <a:r>
              <a:rPr lang="en-US" altLang="zh-CN" b="1"/>
              <a:t>//		</a:t>
            </a:r>
            <a:r>
              <a:rPr lang="zh-CN" altLang="en-US" b="1"/>
              <a:t>注释一行或一行的后半部分</a:t>
            </a:r>
          </a:p>
          <a:p>
            <a:r>
              <a:rPr lang="zh-CN" altLang="en-US" b="1"/>
              <a:t>更加灵活</a:t>
            </a:r>
          </a:p>
          <a:p>
            <a:r>
              <a:rPr lang="zh-CN" altLang="en-US" b="1"/>
              <a:t>良好注释可以增强程序可读性</a:t>
            </a:r>
          </a:p>
          <a:p>
            <a:r>
              <a:rPr lang="zh-CN" altLang="en-US" b="1"/>
              <a:t>注释是调试程序的常用手段</a:t>
            </a:r>
          </a:p>
        </p:txBody>
      </p:sp>
    </p:spTree>
    <p:extLst>
      <p:ext uri="{BB962C8B-B14F-4D97-AF65-F5344CB8AC3E}">
        <p14:creationId xmlns:p14="http://schemas.microsoft.com/office/powerpoint/2010/main" val="11300689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457200" y="274638"/>
            <a:ext cx="8229600" cy="1066800"/>
          </a:xfrm>
        </p:spPr>
        <p:txBody>
          <a:bodyPr/>
          <a:lstStyle/>
          <a:p>
            <a:r>
              <a:rPr lang="zh-CN" altLang="en-US" b="0" dirty="0">
                <a:solidFill>
                  <a:srgbClr val="FF0000"/>
                </a:solidFill>
              </a:rPr>
              <a:t>重载</a:t>
            </a:r>
          </a:p>
        </p:txBody>
      </p:sp>
      <p:sp>
        <p:nvSpPr>
          <p:cNvPr id="27651" name="Rectangle 3"/>
          <p:cNvSpPr>
            <a:spLocks noGrp="1" noChangeArrowheads="1"/>
          </p:cNvSpPr>
          <p:nvPr>
            <p:ph type="body" idx="1"/>
          </p:nvPr>
        </p:nvSpPr>
        <p:spPr>
          <a:xfrm>
            <a:off x="468313" y="1341438"/>
            <a:ext cx="8229600" cy="5183187"/>
          </a:xfrm>
        </p:spPr>
        <p:txBody>
          <a:bodyPr/>
          <a:lstStyle/>
          <a:p>
            <a:r>
              <a:rPr lang="zh-CN" altLang="en-US" sz="3600"/>
              <a:t>面向对象的重要特征之一</a:t>
            </a:r>
          </a:p>
          <a:p>
            <a:r>
              <a:rPr lang="zh-CN" altLang="en-US" sz="3600"/>
              <a:t>静态的多态</a:t>
            </a:r>
          </a:p>
          <a:p>
            <a:r>
              <a:rPr lang="zh-CN" altLang="en-US" sz="3600"/>
              <a:t>所谓重载就是同一个符号在不同的上下文中代表不同的含义。</a:t>
            </a:r>
          </a:p>
          <a:p>
            <a:r>
              <a:rPr lang="zh-CN" altLang="en-US" sz="3600"/>
              <a:t>分类</a:t>
            </a:r>
          </a:p>
          <a:p>
            <a:pPr lvl="1">
              <a:buClr>
                <a:schemeClr val="hlink"/>
              </a:buClr>
            </a:pPr>
            <a:r>
              <a:rPr lang="zh-CN" altLang="en-US" sz="3200"/>
              <a:t>重载函数</a:t>
            </a:r>
          </a:p>
          <a:p>
            <a:pPr lvl="1">
              <a:buClr>
                <a:schemeClr val="hlink"/>
              </a:buClr>
            </a:pPr>
            <a:r>
              <a:rPr lang="zh-CN" altLang="en-US" sz="3200"/>
              <a:t>重载运算符</a:t>
            </a:r>
          </a:p>
          <a:p>
            <a:r>
              <a:rPr lang="zh-CN" altLang="en-US" sz="3600"/>
              <a:t>方便使用，便于记忆</a:t>
            </a:r>
          </a:p>
        </p:txBody>
      </p:sp>
    </p:spTree>
    <p:extLst>
      <p:ext uri="{BB962C8B-B14F-4D97-AF65-F5344CB8AC3E}">
        <p14:creationId xmlns:p14="http://schemas.microsoft.com/office/powerpoint/2010/main" val="23101298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468313" y="260350"/>
            <a:ext cx="8229600" cy="1143000"/>
          </a:xfrm>
        </p:spPr>
        <p:txBody>
          <a:bodyPr/>
          <a:lstStyle/>
          <a:p>
            <a:r>
              <a:rPr lang="zh-CN" altLang="en-US" b="0" dirty="0">
                <a:solidFill>
                  <a:srgbClr val="FF0000"/>
                </a:solidFill>
              </a:rPr>
              <a:t>一个实际问题</a:t>
            </a:r>
          </a:p>
        </p:txBody>
      </p:sp>
      <p:sp>
        <p:nvSpPr>
          <p:cNvPr id="28675" name="Rectangle 3"/>
          <p:cNvSpPr>
            <a:spLocks noGrp="1" noChangeArrowheads="1"/>
          </p:cNvSpPr>
          <p:nvPr>
            <p:ph type="body" idx="1"/>
          </p:nvPr>
        </p:nvSpPr>
        <p:spPr>
          <a:xfrm>
            <a:off x="457200" y="1600200"/>
            <a:ext cx="8229600" cy="5068888"/>
          </a:xfrm>
        </p:spPr>
        <p:txBody>
          <a:bodyPr/>
          <a:lstStyle/>
          <a:p>
            <a:r>
              <a:rPr lang="en-US" altLang="zh-CN" sz="3600"/>
              <a:t>C</a:t>
            </a:r>
            <a:r>
              <a:rPr lang="zh-CN" altLang="en-US" sz="3600"/>
              <a:t>语言中求绝对值</a:t>
            </a:r>
          </a:p>
          <a:p>
            <a:pPr lvl="1">
              <a:buClr>
                <a:schemeClr val="hlink"/>
              </a:buClr>
            </a:pPr>
            <a:r>
              <a:rPr lang="en-US" altLang="zh-CN" sz="3200"/>
              <a:t>int abs(int)</a:t>
            </a:r>
          </a:p>
          <a:p>
            <a:pPr lvl="1">
              <a:buClr>
                <a:schemeClr val="hlink"/>
              </a:buClr>
            </a:pPr>
            <a:r>
              <a:rPr lang="en-US" altLang="zh-CN" sz="3200"/>
              <a:t>double fabs(double)</a:t>
            </a:r>
          </a:p>
          <a:p>
            <a:pPr lvl="1">
              <a:buClr>
                <a:schemeClr val="hlink"/>
              </a:buClr>
            </a:pPr>
            <a:r>
              <a:rPr lang="en-US" altLang="zh-CN" sz="3200"/>
              <a:t>long labs(long) </a:t>
            </a:r>
          </a:p>
          <a:p>
            <a:pPr lvl="1">
              <a:buClr>
                <a:schemeClr val="hlink"/>
              </a:buClr>
            </a:pPr>
            <a:r>
              <a:rPr lang="zh-CN" altLang="en-US" sz="3200"/>
              <a:t>函数的调用者负担大</a:t>
            </a:r>
          </a:p>
          <a:p>
            <a:r>
              <a:rPr lang="zh-CN" altLang="en-US" sz="3600"/>
              <a:t>能否三个函数具有相同名称？</a:t>
            </a:r>
          </a:p>
          <a:p>
            <a:pPr lvl="1">
              <a:buClr>
                <a:schemeClr val="hlink"/>
              </a:buClr>
            </a:pPr>
            <a:r>
              <a:rPr lang="zh-CN" altLang="en-US" sz="3200"/>
              <a:t>重载函数</a:t>
            </a:r>
          </a:p>
        </p:txBody>
      </p:sp>
    </p:spTree>
    <p:extLst>
      <p:ext uri="{BB962C8B-B14F-4D97-AF65-F5344CB8AC3E}">
        <p14:creationId xmlns:p14="http://schemas.microsoft.com/office/powerpoint/2010/main" val="1653033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468313" y="260350"/>
            <a:ext cx="8229600" cy="1143000"/>
          </a:xfrm>
        </p:spPr>
        <p:txBody>
          <a:bodyPr/>
          <a:lstStyle/>
          <a:p>
            <a:r>
              <a:rPr lang="zh-CN" altLang="en-US" b="0" dirty="0">
                <a:solidFill>
                  <a:srgbClr val="FF0000"/>
                </a:solidFill>
              </a:rPr>
              <a:t>重载函数</a:t>
            </a:r>
          </a:p>
        </p:txBody>
      </p:sp>
      <p:sp>
        <p:nvSpPr>
          <p:cNvPr id="29699" name="Rectangle 3"/>
          <p:cNvSpPr>
            <a:spLocks noGrp="1" noChangeArrowheads="1"/>
          </p:cNvSpPr>
          <p:nvPr>
            <p:ph type="body" idx="1"/>
          </p:nvPr>
        </p:nvSpPr>
        <p:spPr>
          <a:xfrm>
            <a:off x="468313" y="1557338"/>
            <a:ext cx="8207375" cy="4997450"/>
          </a:xfrm>
        </p:spPr>
        <p:txBody>
          <a:bodyPr/>
          <a:lstStyle/>
          <a:p>
            <a:pPr>
              <a:lnSpc>
                <a:spcPct val="90000"/>
              </a:lnSpc>
            </a:pPr>
            <a:r>
              <a:rPr lang="zh-CN" altLang="en-US" sz="3600" b="1" dirty="0"/>
              <a:t>功能相近的函数在相同的作用域内具有相同函数名</a:t>
            </a:r>
          </a:p>
          <a:p>
            <a:pPr>
              <a:lnSpc>
                <a:spcPct val="90000"/>
              </a:lnSpc>
            </a:pPr>
            <a:r>
              <a:rPr lang="zh-CN" altLang="en-US" sz="3600" dirty="0"/>
              <a:t>要求：</a:t>
            </a:r>
          </a:p>
          <a:p>
            <a:pPr lvl="1">
              <a:lnSpc>
                <a:spcPct val="90000"/>
              </a:lnSpc>
              <a:buClr>
                <a:schemeClr val="hlink"/>
              </a:buClr>
            </a:pPr>
            <a:r>
              <a:rPr lang="zh-CN" altLang="en-US" sz="3200" dirty="0"/>
              <a:t>函数形式参数类型不同</a:t>
            </a:r>
          </a:p>
          <a:p>
            <a:pPr lvl="2">
              <a:lnSpc>
                <a:spcPct val="90000"/>
              </a:lnSpc>
              <a:buClr>
                <a:schemeClr val="hlink"/>
              </a:buClr>
            </a:pPr>
            <a:r>
              <a:rPr lang="en-US" altLang="zh-CN" sz="3200" dirty="0" err="1"/>
              <a:t>int</a:t>
            </a:r>
            <a:r>
              <a:rPr lang="en-US" altLang="zh-CN" sz="3200" dirty="0"/>
              <a:t> add(</a:t>
            </a:r>
            <a:r>
              <a:rPr lang="en-US" altLang="zh-CN" sz="3200" dirty="0" err="1"/>
              <a:t>int</a:t>
            </a:r>
            <a:r>
              <a:rPr lang="en-US" altLang="zh-CN" sz="3200" dirty="0"/>
              <a:t> x, </a:t>
            </a:r>
            <a:r>
              <a:rPr lang="en-US" altLang="zh-CN" sz="3200" dirty="0" err="1"/>
              <a:t>int</a:t>
            </a:r>
            <a:r>
              <a:rPr lang="en-US" altLang="zh-CN" sz="3200" dirty="0"/>
              <a:t> y);</a:t>
            </a:r>
          </a:p>
          <a:p>
            <a:pPr lvl="2">
              <a:lnSpc>
                <a:spcPct val="90000"/>
              </a:lnSpc>
              <a:buClr>
                <a:schemeClr val="hlink"/>
              </a:buClr>
            </a:pPr>
            <a:r>
              <a:rPr lang="en-US" altLang="zh-CN" sz="3200" dirty="0"/>
              <a:t>float add(float x, float y);</a:t>
            </a:r>
          </a:p>
          <a:p>
            <a:pPr lvl="1">
              <a:lnSpc>
                <a:spcPct val="90000"/>
              </a:lnSpc>
              <a:buClr>
                <a:schemeClr val="hlink"/>
              </a:buClr>
            </a:pPr>
            <a:r>
              <a:rPr lang="zh-CN" altLang="en-US" sz="3200" dirty="0"/>
              <a:t>函数形式参数个数不同</a:t>
            </a:r>
          </a:p>
          <a:p>
            <a:pPr lvl="2">
              <a:lnSpc>
                <a:spcPct val="90000"/>
              </a:lnSpc>
              <a:buClr>
                <a:schemeClr val="hlink"/>
              </a:buClr>
            </a:pPr>
            <a:r>
              <a:rPr lang="en-US" altLang="zh-CN" sz="3200" dirty="0" err="1"/>
              <a:t>int</a:t>
            </a:r>
            <a:r>
              <a:rPr lang="en-US" altLang="zh-CN" sz="3200" dirty="0"/>
              <a:t> add(</a:t>
            </a:r>
            <a:r>
              <a:rPr lang="en-US" altLang="zh-CN" sz="3200" dirty="0" err="1"/>
              <a:t>int</a:t>
            </a:r>
            <a:r>
              <a:rPr lang="en-US" altLang="zh-CN" sz="3200" dirty="0"/>
              <a:t> x, </a:t>
            </a:r>
            <a:r>
              <a:rPr lang="en-US" altLang="zh-CN" sz="3200" dirty="0" err="1"/>
              <a:t>int</a:t>
            </a:r>
            <a:r>
              <a:rPr lang="en-US" altLang="zh-CN" sz="3200" dirty="0"/>
              <a:t> y);</a:t>
            </a:r>
          </a:p>
          <a:p>
            <a:pPr lvl="2">
              <a:lnSpc>
                <a:spcPct val="90000"/>
              </a:lnSpc>
              <a:buClr>
                <a:schemeClr val="hlink"/>
              </a:buClr>
            </a:pPr>
            <a:r>
              <a:rPr lang="en-US" altLang="zh-CN" sz="3200" dirty="0" err="1"/>
              <a:t>int</a:t>
            </a:r>
            <a:r>
              <a:rPr lang="en-US" altLang="zh-CN" sz="3200" dirty="0"/>
              <a:t> add(</a:t>
            </a:r>
            <a:r>
              <a:rPr lang="en-US" altLang="zh-CN" sz="3200" dirty="0" err="1"/>
              <a:t>int</a:t>
            </a:r>
            <a:r>
              <a:rPr lang="en-US" altLang="zh-CN" sz="3200" dirty="0"/>
              <a:t> x, </a:t>
            </a:r>
            <a:r>
              <a:rPr lang="en-US" altLang="zh-CN" sz="3200" dirty="0" err="1"/>
              <a:t>int</a:t>
            </a:r>
            <a:r>
              <a:rPr lang="en-US" altLang="zh-CN" sz="3200" dirty="0"/>
              <a:t> y, </a:t>
            </a:r>
            <a:r>
              <a:rPr lang="en-US" altLang="zh-CN" sz="3200" dirty="0" err="1"/>
              <a:t>int</a:t>
            </a:r>
            <a:r>
              <a:rPr lang="en-US" altLang="zh-CN" sz="3200" dirty="0"/>
              <a:t> z);</a:t>
            </a:r>
          </a:p>
        </p:txBody>
      </p:sp>
    </p:spTree>
    <p:extLst>
      <p:ext uri="{BB962C8B-B14F-4D97-AF65-F5344CB8AC3E}">
        <p14:creationId xmlns:p14="http://schemas.microsoft.com/office/powerpoint/2010/main" val="34060128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468313" y="0"/>
            <a:ext cx="8229600" cy="936625"/>
          </a:xfrm>
        </p:spPr>
        <p:txBody>
          <a:bodyPr/>
          <a:lstStyle/>
          <a:p>
            <a:r>
              <a:rPr lang="zh-CN" altLang="en-US" b="0" dirty="0">
                <a:solidFill>
                  <a:srgbClr val="FF0000"/>
                </a:solidFill>
              </a:rPr>
              <a:t>绝对值函数的重载实现</a:t>
            </a:r>
          </a:p>
        </p:txBody>
      </p:sp>
      <p:sp>
        <p:nvSpPr>
          <p:cNvPr id="30723" name="Rectangle 3"/>
          <p:cNvSpPr>
            <a:spLocks noGrp="1" noChangeArrowheads="1"/>
          </p:cNvSpPr>
          <p:nvPr>
            <p:ph type="body" idx="1"/>
          </p:nvPr>
        </p:nvSpPr>
        <p:spPr>
          <a:xfrm>
            <a:off x="2268538" y="981075"/>
            <a:ext cx="5554662" cy="5068888"/>
          </a:xfrm>
        </p:spPr>
        <p:txBody>
          <a:bodyPr>
            <a:normAutofit fontScale="92500" lnSpcReduction="10000"/>
          </a:bodyPr>
          <a:lstStyle/>
          <a:p>
            <a:pPr>
              <a:lnSpc>
                <a:spcPct val="80000"/>
              </a:lnSpc>
              <a:buFont typeface="Wingdings" panose="05000000000000000000" pitchFamily="2" charset="2"/>
              <a:buNone/>
            </a:pPr>
            <a:r>
              <a:rPr lang="en-US" altLang="zh-CN" dirty="0" err="1"/>
              <a:t>int</a:t>
            </a:r>
            <a:r>
              <a:rPr lang="en-US" altLang="zh-CN" dirty="0"/>
              <a:t> abs(</a:t>
            </a:r>
            <a:r>
              <a:rPr lang="en-US" altLang="zh-CN" dirty="0" err="1"/>
              <a:t>int</a:t>
            </a:r>
            <a:r>
              <a:rPr lang="en-US" altLang="zh-CN" dirty="0"/>
              <a:t> x)</a:t>
            </a:r>
          </a:p>
          <a:p>
            <a:pPr>
              <a:lnSpc>
                <a:spcPct val="80000"/>
              </a:lnSpc>
              <a:buFont typeface="Wingdings" panose="05000000000000000000" pitchFamily="2" charset="2"/>
              <a:buNone/>
            </a:pPr>
            <a:r>
              <a:rPr lang="en-US" altLang="zh-CN" dirty="0"/>
              <a:t>{</a:t>
            </a:r>
          </a:p>
          <a:p>
            <a:pPr>
              <a:lnSpc>
                <a:spcPct val="80000"/>
              </a:lnSpc>
              <a:buFont typeface="Wingdings" panose="05000000000000000000" pitchFamily="2" charset="2"/>
              <a:buNone/>
            </a:pPr>
            <a:r>
              <a:rPr lang="en-US" altLang="zh-CN" dirty="0"/>
              <a:t>	return x&gt;0?x:-x;</a:t>
            </a:r>
          </a:p>
          <a:p>
            <a:pPr>
              <a:lnSpc>
                <a:spcPct val="80000"/>
              </a:lnSpc>
              <a:buFont typeface="Wingdings" panose="05000000000000000000" pitchFamily="2" charset="2"/>
              <a:buNone/>
            </a:pPr>
            <a:r>
              <a:rPr lang="en-US" altLang="zh-CN" dirty="0"/>
              <a:t>}</a:t>
            </a:r>
          </a:p>
          <a:p>
            <a:pPr>
              <a:lnSpc>
                <a:spcPct val="80000"/>
              </a:lnSpc>
              <a:buFont typeface="Wingdings" panose="05000000000000000000" pitchFamily="2" charset="2"/>
              <a:buNone/>
            </a:pPr>
            <a:r>
              <a:rPr lang="en-US" altLang="zh-CN" dirty="0"/>
              <a:t>double abs(double x)</a:t>
            </a:r>
          </a:p>
          <a:p>
            <a:pPr>
              <a:lnSpc>
                <a:spcPct val="80000"/>
              </a:lnSpc>
              <a:buFont typeface="Wingdings" panose="05000000000000000000" pitchFamily="2" charset="2"/>
              <a:buNone/>
            </a:pPr>
            <a:r>
              <a:rPr lang="en-US" altLang="zh-CN" dirty="0"/>
              <a:t>{</a:t>
            </a:r>
          </a:p>
          <a:p>
            <a:pPr>
              <a:lnSpc>
                <a:spcPct val="80000"/>
              </a:lnSpc>
              <a:buFont typeface="Wingdings" panose="05000000000000000000" pitchFamily="2" charset="2"/>
              <a:buNone/>
            </a:pPr>
            <a:r>
              <a:rPr lang="en-US" altLang="zh-CN" dirty="0"/>
              <a:t>	return x&gt;0?x:-x;</a:t>
            </a:r>
          </a:p>
          <a:p>
            <a:pPr>
              <a:lnSpc>
                <a:spcPct val="80000"/>
              </a:lnSpc>
              <a:buFont typeface="Wingdings" panose="05000000000000000000" pitchFamily="2" charset="2"/>
              <a:buNone/>
            </a:pPr>
            <a:r>
              <a:rPr lang="en-US" altLang="zh-CN" dirty="0"/>
              <a:t>}</a:t>
            </a:r>
          </a:p>
          <a:p>
            <a:pPr>
              <a:lnSpc>
                <a:spcPct val="80000"/>
              </a:lnSpc>
              <a:buFont typeface="Wingdings" panose="05000000000000000000" pitchFamily="2" charset="2"/>
              <a:buNone/>
            </a:pPr>
            <a:r>
              <a:rPr lang="en-US" altLang="zh-CN" dirty="0"/>
              <a:t>long abs(long x)</a:t>
            </a:r>
          </a:p>
          <a:p>
            <a:pPr>
              <a:lnSpc>
                <a:spcPct val="80000"/>
              </a:lnSpc>
              <a:buFont typeface="Wingdings" panose="05000000000000000000" pitchFamily="2" charset="2"/>
              <a:buNone/>
            </a:pPr>
            <a:r>
              <a:rPr lang="en-US" altLang="zh-CN" dirty="0"/>
              <a:t>{</a:t>
            </a:r>
          </a:p>
          <a:p>
            <a:pPr>
              <a:lnSpc>
                <a:spcPct val="80000"/>
              </a:lnSpc>
              <a:buFont typeface="Wingdings" panose="05000000000000000000" pitchFamily="2" charset="2"/>
              <a:buNone/>
            </a:pPr>
            <a:r>
              <a:rPr lang="en-US" altLang="zh-CN" dirty="0"/>
              <a:t>	return x&gt;0?x:-x;</a:t>
            </a:r>
          </a:p>
          <a:p>
            <a:pPr>
              <a:lnSpc>
                <a:spcPct val="80000"/>
              </a:lnSpc>
              <a:buFont typeface="Wingdings" panose="05000000000000000000" pitchFamily="2" charset="2"/>
              <a:buNone/>
            </a:pPr>
            <a:r>
              <a:rPr lang="en-US" altLang="zh-CN" dirty="0"/>
              <a:t>}</a:t>
            </a:r>
          </a:p>
        </p:txBody>
      </p:sp>
    </p:spTree>
    <p:extLst>
      <p:ext uri="{BB962C8B-B14F-4D97-AF65-F5344CB8AC3E}">
        <p14:creationId xmlns:p14="http://schemas.microsoft.com/office/powerpoint/2010/main" val="16903947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468313" y="333375"/>
            <a:ext cx="8229600" cy="936625"/>
          </a:xfrm>
        </p:spPr>
        <p:txBody>
          <a:bodyPr/>
          <a:lstStyle/>
          <a:p>
            <a:r>
              <a:rPr lang="zh-CN" altLang="en-US" b="0" dirty="0">
                <a:solidFill>
                  <a:srgbClr val="FF0000"/>
                </a:solidFill>
              </a:rPr>
              <a:t>绝对值重载函数的调用</a:t>
            </a:r>
          </a:p>
        </p:txBody>
      </p:sp>
      <p:sp>
        <p:nvSpPr>
          <p:cNvPr id="31747" name="Rectangle 3"/>
          <p:cNvSpPr>
            <a:spLocks noGrp="1" noChangeArrowheads="1"/>
          </p:cNvSpPr>
          <p:nvPr>
            <p:ph type="body" idx="1"/>
          </p:nvPr>
        </p:nvSpPr>
        <p:spPr>
          <a:xfrm>
            <a:off x="2268538" y="1789113"/>
            <a:ext cx="5554662" cy="5068887"/>
          </a:xfrm>
        </p:spPr>
        <p:txBody>
          <a:bodyPr/>
          <a:lstStyle/>
          <a:p>
            <a:pPr>
              <a:lnSpc>
                <a:spcPct val="80000"/>
              </a:lnSpc>
              <a:buFont typeface="Wingdings" panose="05000000000000000000" pitchFamily="2" charset="2"/>
              <a:buNone/>
            </a:pPr>
            <a:r>
              <a:rPr lang="fr-FR" altLang="zh-CN" dirty="0"/>
              <a:t>#include &lt;iostream.h&gt;</a:t>
            </a:r>
          </a:p>
          <a:p>
            <a:pPr>
              <a:lnSpc>
                <a:spcPct val="80000"/>
              </a:lnSpc>
              <a:buFont typeface="Wingdings" panose="05000000000000000000" pitchFamily="2" charset="2"/>
              <a:buNone/>
            </a:pPr>
            <a:r>
              <a:rPr lang="fr-FR" altLang="zh-CN" dirty="0"/>
              <a:t>void main()</a:t>
            </a:r>
          </a:p>
          <a:p>
            <a:pPr>
              <a:lnSpc>
                <a:spcPct val="80000"/>
              </a:lnSpc>
              <a:buFont typeface="Wingdings" panose="05000000000000000000" pitchFamily="2" charset="2"/>
              <a:buNone/>
            </a:pPr>
            <a:r>
              <a:rPr lang="fr-FR" altLang="zh-CN" dirty="0"/>
              <a:t>{</a:t>
            </a:r>
          </a:p>
          <a:p>
            <a:pPr>
              <a:lnSpc>
                <a:spcPct val="80000"/>
              </a:lnSpc>
              <a:buFont typeface="Wingdings" panose="05000000000000000000" pitchFamily="2" charset="2"/>
              <a:buNone/>
            </a:pPr>
            <a:r>
              <a:rPr lang="fr-FR" altLang="zh-CN" dirty="0"/>
              <a:t>	int x1=32;</a:t>
            </a:r>
          </a:p>
          <a:p>
            <a:pPr>
              <a:lnSpc>
                <a:spcPct val="80000"/>
              </a:lnSpc>
              <a:buFont typeface="Wingdings" panose="05000000000000000000" pitchFamily="2" charset="2"/>
              <a:buNone/>
            </a:pPr>
            <a:r>
              <a:rPr lang="fr-FR" altLang="zh-CN" dirty="0"/>
              <a:t>	double x2=-156.4;</a:t>
            </a:r>
          </a:p>
          <a:p>
            <a:pPr>
              <a:lnSpc>
                <a:spcPct val="80000"/>
              </a:lnSpc>
              <a:buFont typeface="Wingdings" panose="05000000000000000000" pitchFamily="2" charset="2"/>
              <a:buNone/>
            </a:pPr>
            <a:r>
              <a:rPr lang="fr-FR" altLang="zh-CN" dirty="0"/>
              <a:t>	long x3=-45768L;</a:t>
            </a:r>
          </a:p>
          <a:p>
            <a:pPr>
              <a:lnSpc>
                <a:spcPct val="80000"/>
              </a:lnSpc>
              <a:buFont typeface="Wingdings" panose="05000000000000000000" pitchFamily="2" charset="2"/>
              <a:buNone/>
            </a:pPr>
            <a:r>
              <a:rPr lang="fr-FR" altLang="zh-CN" dirty="0"/>
              <a:t>	cout&lt;&lt;abs(x1)&lt;&lt;endl;</a:t>
            </a:r>
          </a:p>
          <a:p>
            <a:pPr>
              <a:lnSpc>
                <a:spcPct val="80000"/>
              </a:lnSpc>
              <a:buFont typeface="Wingdings" panose="05000000000000000000" pitchFamily="2" charset="2"/>
              <a:buNone/>
            </a:pPr>
            <a:r>
              <a:rPr lang="fr-FR" altLang="zh-CN" dirty="0"/>
              <a:t>	cout&lt;&lt;abs(x2)&lt;&lt;endl;</a:t>
            </a:r>
          </a:p>
          <a:p>
            <a:pPr>
              <a:lnSpc>
                <a:spcPct val="80000"/>
              </a:lnSpc>
              <a:buFont typeface="Wingdings" panose="05000000000000000000" pitchFamily="2" charset="2"/>
              <a:buNone/>
            </a:pPr>
            <a:r>
              <a:rPr lang="fr-FR" altLang="zh-CN" dirty="0"/>
              <a:t>	cout&lt;&lt;abs(x3)&lt;&lt;endl;</a:t>
            </a:r>
          </a:p>
          <a:p>
            <a:pPr>
              <a:lnSpc>
                <a:spcPct val="80000"/>
              </a:lnSpc>
              <a:buFont typeface="Wingdings" panose="05000000000000000000" pitchFamily="2" charset="2"/>
              <a:buNone/>
            </a:pPr>
            <a:r>
              <a:rPr lang="fr-FR" altLang="zh-CN" dirty="0"/>
              <a:t>}</a:t>
            </a:r>
            <a:endParaRPr lang="en-US" altLang="zh-CN" dirty="0"/>
          </a:p>
        </p:txBody>
      </p:sp>
    </p:spTree>
    <p:extLst>
      <p:ext uri="{BB962C8B-B14F-4D97-AF65-F5344CB8AC3E}">
        <p14:creationId xmlns:p14="http://schemas.microsoft.com/office/powerpoint/2010/main" val="13101904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468313" y="260350"/>
            <a:ext cx="8229600" cy="1143000"/>
          </a:xfrm>
        </p:spPr>
        <p:txBody>
          <a:bodyPr/>
          <a:lstStyle/>
          <a:p>
            <a:r>
              <a:rPr lang="zh-CN" altLang="en-US" b="0" dirty="0">
                <a:solidFill>
                  <a:srgbClr val="FF0000"/>
                </a:solidFill>
              </a:rPr>
              <a:t>重载函数注意事项</a:t>
            </a:r>
          </a:p>
        </p:txBody>
      </p:sp>
      <p:sp>
        <p:nvSpPr>
          <p:cNvPr id="32771" name="Rectangle 3"/>
          <p:cNvSpPr>
            <a:spLocks noGrp="1" noChangeArrowheads="1"/>
          </p:cNvSpPr>
          <p:nvPr>
            <p:ph type="body" idx="1"/>
          </p:nvPr>
        </p:nvSpPr>
        <p:spPr>
          <a:xfrm>
            <a:off x="179388" y="1557338"/>
            <a:ext cx="8964612" cy="4997450"/>
          </a:xfrm>
        </p:spPr>
        <p:txBody>
          <a:bodyPr/>
          <a:lstStyle/>
          <a:p>
            <a:r>
              <a:rPr lang="zh-CN" altLang="en-US" sz="3600" b="1"/>
              <a:t>不可以通过函数形式参数的名称进行重载</a:t>
            </a:r>
          </a:p>
          <a:p>
            <a:pPr lvl="1">
              <a:buClr>
                <a:schemeClr val="hlink"/>
              </a:buClr>
            </a:pPr>
            <a:r>
              <a:rPr lang="en-US" altLang="zh-CN" sz="3200"/>
              <a:t>int add(int x, int y);</a:t>
            </a:r>
          </a:p>
          <a:p>
            <a:pPr lvl="1">
              <a:buClr>
                <a:schemeClr val="hlink"/>
              </a:buClr>
            </a:pPr>
            <a:r>
              <a:rPr lang="en-US" altLang="zh-CN" sz="3200"/>
              <a:t>int add(int a, int b);</a:t>
            </a:r>
          </a:p>
          <a:p>
            <a:r>
              <a:rPr lang="zh-CN" altLang="en-US" sz="3600" b="1"/>
              <a:t>不可以通过函数返回值的类型进行重载</a:t>
            </a:r>
            <a:endParaRPr lang="zh-CN" altLang="en-US" sz="3600"/>
          </a:p>
          <a:p>
            <a:pPr lvl="1">
              <a:buClr>
                <a:schemeClr val="hlink"/>
              </a:buClr>
            </a:pPr>
            <a:r>
              <a:rPr lang="en-US" altLang="zh-CN" sz="3200"/>
              <a:t>int add(int x, int y);</a:t>
            </a:r>
          </a:p>
          <a:p>
            <a:pPr lvl="1">
              <a:buClr>
                <a:schemeClr val="hlink"/>
              </a:buClr>
            </a:pPr>
            <a:r>
              <a:rPr lang="en-US" altLang="zh-CN" sz="3200"/>
              <a:t>long add(int x, int y);</a:t>
            </a:r>
          </a:p>
          <a:p>
            <a:r>
              <a:rPr lang="zh-CN" altLang="en-US" sz="3600"/>
              <a:t>不要将不同功能的函数声明为重载函数</a:t>
            </a:r>
          </a:p>
          <a:p>
            <a:pPr>
              <a:buClr>
                <a:schemeClr val="bg1"/>
              </a:buClr>
              <a:buFont typeface="Wingdings" panose="05000000000000000000" pitchFamily="2" charset="2"/>
              <a:buNone/>
            </a:pPr>
            <a:endParaRPr lang="en-US" altLang="zh-CN" sz="3600"/>
          </a:p>
        </p:txBody>
      </p:sp>
    </p:spTree>
    <p:extLst>
      <p:ext uri="{BB962C8B-B14F-4D97-AF65-F5344CB8AC3E}">
        <p14:creationId xmlns:p14="http://schemas.microsoft.com/office/powerpoint/2010/main" val="3111387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468313" y="260350"/>
            <a:ext cx="8229600" cy="1143000"/>
          </a:xfrm>
        </p:spPr>
        <p:txBody>
          <a:bodyPr/>
          <a:lstStyle/>
          <a:p>
            <a:r>
              <a:rPr lang="zh-CN" altLang="en-US" b="0" dirty="0">
                <a:solidFill>
                  <a:srgbClr val="FF0000"/>
                </a:solidFill>
              </a:rPr>
              <a:t>误用重载的例子</a:t>
            </a:r>
          </a:p>
        </p:txBody>
      </p:sp>
      <p:sp>
        <p:nvSpPr>
          <p:cNvPr id="33795" name="Rectangle 3"/>
          <p:cNvSpPr>
            <a:spLocks noGrp="1" noChangeArrowheads="1"/>
          </p:cNvSpPr>
          <p:nvPr>
            <p:ph type="body" idx="1"/>
          </p:nvPr>
        </p:nvSpPr>
        <p:spPr>
          <a:xfrm>
            <a:off x="1871663" y="1341438"/>
            <a:ext cx="7272337" cy="5516562"/>
          </a:xfrm>
        </p:spPr>
        <p:txBody>
          <a:bodyPr/>
          <a:lstStyle/>
          <a:p>
            <a:pPr>
              <a:lnSpc>
                <a:spcPct val="90000"/>
              </a:lnSpc>
              <a:buClr>
                <a:schemeClr val="bg1"/>
              </a:buClr>
              <a:buFont typeface="Wingdings" panose="05000000000000000000" pitchFamily="2" charset="2"/>
              <a:buNone/>
            </a:pPr>
            <a:r>
              <a:rPr lang="en-US" altLang="zh-CN" sz="3600"/>
              <a:t>int add(int x,int y)</a:t>
            </a:r>
          </a:p>
          <a:p>
            <a:pPr>
              <a:lnSpc>
                <a:spcPct val="90000"/>
              </a:lnSpc>
              <a:buClr>
                <a:schemeClr val="bg1"/>
              </a:buClr>
              <a:buFont typeface="Wingdings" panose="05000000000000000000" pitchFamily="2" charset="2"/>
              <a:buNone/>
            </a:pPr>
            <a:r>
              <a:rPr lang="en-US" altLang="zh-CN" sz="3600"/>
              <a:t>{ </a:t>
            </a:r>
          </a:p>
          <a:p>
            <a:pPr lvl="1">
              <a:lnSpc>
                <a:spcPct val="90000"/>
              </a:lnSpc>
              <a:buClr>
                <a:schemeClr val="bg1"/>
              </a:buClr>
              <a:buFont typeface="Wingdings" panose="05000000000000000000" pitchFamily="2" charset="2"/>
              <a:buNone/>
            </a:pPr>
            <a:r>
              <a:rPr lang="en-US" altLang="zh-CN" sz="3200"/>
              <a:t>return x+y; </a:t>
            </a:r>
          </a:p>
          <a:p>
            <a:pPr>
              <a:lnSpc>
                <a:spcPct val="90000"/>
              </a:lnSpc>
              <a:buClr>
                <a:schemeClr val="bg1"/>
              </a:buClr>
              <a:buFont typeface="Wingdings" panose="05000000000000000000" pitchFamily="2" charset="2"/>
              <a:buNone/>
            </a:pPr>
            <a:r>
              <a:rPr lang="en-US" altLang="zh-CN" sz="3600"/>
              <a:t>}</a:t>
            </a:r>
          </a:p>
          <a:p>
            <a:pPr>
              <a:lnSpc>
                <a:spcPct val="90000"/>
              </a:lnSpc>
              <a:buClr>
                <a:schemeClr val="bg1"/>
              </a:buClr>
              <a:buFont typeface="Wingdings" panose="05000000000000000000" pitchFamily="2" charset="2"/>
              <a:buNone/>
            </a:pPr>
            <a:endParaRPr lang="en-US" altLang="zh-CN" sz="3600"/>
          </a:p>
          <a:p>
            <a:pPr>
              <a:lnSpc>
                <a:spcPct val="90000"/>
              </a:lnSpc>
              <a:buClr>
                <a:schemeClr val="bg1"/>
              </a:buClr>
              <a:buFont typeface="Wingdings" panose="05000000000000000000" pitchFamily="2" charset="2"/>
              <a:buNone/>
            </a:pPr>
            <a:r>
              <a:rPr lang="en-US" altLang="zh-CN" sz="3600"/>
              <a:t>float add(float x,float y)</a:t>
            </a:r>
          </a:p>
          <a:p>
            <a:pPr>
              <a:lnSpc>
                <a:spcPct val="90000"/>
              </a:lnSpc>
              <a:buClr>
                <a:schemeClr val="bg1"/>
              </a:buClr>
              <a:buFont typeface="Wingdings" panose="05000000000000000000" pitchFamily="2" charset="2"/>
              <a:buNone/>
            </a:pPr>
            <a:r>
              <a:rPr lang="en-US" altLang="zh-CN" sz="3600"/>
              <a:t>{ </a:t>
            </a:r>
          </a:p>
          <a:p>
            <a:pPr lvl="1">
              <a:lnSpc>
                <a:spcPct val="90000"/>
              </a:lnSpc>
              <a:buClr>
                <a:schemeClr val="bg1"/>
              </a:buClr>
              <a:buFont typeface="Wingdings" panose="05000000000000000000" pitchFamily="2" charset="2"/>
              <a:buNone/>
            </a:pPr>
            <a:r>
              <a:rPr lang="en-US" altLang="zh-CN" sz="3200"/>
              <a:t>return x-y;</a:t>
            </a:r>
          </a:p>
          <a:p>
            <a:pPr>
              <a:lnSpc>
                <a:spcPct val="90000"/>
              </a:lnSpc>
              <a:buClr>
                <a:schemeClr val="bg1"/>
              </a:buClr>
              <a:buFont typeface="Wingdings" panose="05000000000000000000" pitchFamily="2" charset="2"/>
              <a:buNone/>
            </a:pPr>
            <a:r>
              <a:rPr lang="en-US" altLang="zh-CN" sz="3600"/>
              <a:t> }</a:t>
            </a:r>
          </a:p>
        </p:txBody>
      </p:sp>
    </p:spTree>
    <p:extLst>
      <p:ext uri="{BB962C8B-B14F-4D97-AF65-F5344CB8AC3E}">
        <p14:creationId xmlns:p14="http://schemas.microsoft.com/office/powerpoint/2010/main" val="38739238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468313" y="0"/>
            <a:ext cx="8229600" cy="1143000"/>
          </a:xfrm>
        </p:spPr>
        <p:txBody>
          <a:bodyPr/>
          <a:lstStyle/>
          <a:p>
            <a:r>
              <a:rPr lang="zh-CN" altLang="en-US" b="0" dirty="0">
                <a:solidFill>
                  <a:srgbClr val="FF0000"/>
                </a:solidFill>
              </a:rPr>
              <a:t>重载典型例题</a:t>
            </a:r>
          </a:p>
        </p:txBody>
      </p:sp>
      <p:sp>
        <p:nvSpPr>
          <p:cNvPr id="34819" name="Rectangle 3"/>
          <p:cNvSpPr>
            <a:spLocks noGrp="1" noChangeArrowheads="1"/>
          </p:cNvSpPr>
          <p:nvPr>
            <p:ph type="body" idx="1"/>
          </p:nvPr>
        </p:nvSpPr>
        <p:spPr>
          <a:xfrm>
            <a:off x="468313" y="1125538"/>
            <a:ext cx="8675687" cy="5500687"/>
          </a:xfrm>
        </p:spPr>
        <p:txBody>
          <a:bodyPr>
            <a:normAutofit lnSpcReduction="10000"/>
          </a:bodyPr>
          <a:lstStyle/>
          <a:p>
            <a:pPr>
              <a:lnSpc>
                <a:spcPct val="90000"/>
              </a:lnSpc>
              <a:buClr>
                <a:schemeClr val="bg1"/>
              </a:buClr>
              <a:buFont typeface="Wingdings" panose="05000000000000000000" pitchFamily="2" charset="2"/>
              <a:buNone/>
            </a:pPr>
            <a:r>
              <a:rPr lang="en-US" altLang="zh-CN" sz="3600"/>
              <a:t>void Display(char * string) {</a:t>
            </a:r>
            <a:r>
              <a:rPr lang="en-US" altLang="zh-CN" sz="3600">
                <a:latin typeface="Arial" panose="020B0604020202020204" pitchFamily="34" charset="0"/>
              </a:rPr>
              <a:t>……</a:t>
            </a:r>
            <a:r>
              <a:rPr lang="en-US" altLang="zh-CN" sz="3600"/>
              <a:t>}</a:t>
            </a:r>
          </a:p>
          <a:p>
            <a:pPr>
              <a:lnSpc>
                <a:spcPct val="90000"/>
              </a:lnSpc>
              <a:buClr>
                <a:schemeClr val="bg1"/>
              </a:buClr>
              <a:buFont typeface="Wingdings" panose="05000000000000000000" pitchFamily="2" charset="2"/>
              <a:buNone/>
            </a:pPr>
            <a:r>
              <a:rPr lang="en-US" altLang="zh-CN" sz="3600"/>
              <a:t>void Display(long value) {</a:t>
            </a:r>
            <a:r>
              <a:rPr lang="en-US" altLang="zh-CN" sz="3600">
                <a:latin typeface="Arial" panose="020B0604020202020204" pitchFamily="34" charset="0"/>
              </a:rPr>
              <a:t>……</a:t>
            </a:r>
            <a:r>
              <a:rPr lang="en-US" altLang="zh-CN" sz="3600"/>
              <a:t>}</a:t>
            </a:r>
          </a:p>
          <a:p>
            <a:pPr>
              <a:lnSpc>
                <a:spcPct val="90000"/>
              </a:lnSpc>
              <a:buClr>
                <a:schemeClr val="bg1"/>
              </a:buClr>
              <a:buFont typeface="Wingdings" panose="05000000000000000000" pitchFamily="2" charset="2"/>
              <a:buNone/>
            </a:pPr>
            <a:r>
              <a:rPr lang="en-US" altLang="zh-CN" sz="3600"/>
              <a:t>void Display(double value) {</a:t>
            </a:r>
            <a:r>
              <a:rPr lang="en-US" altLang="zh-CN" sz="3600">
                <a:latin typeface="Arial" panose="020B0604020202020204" pitchFamily="34" charset="0"/>
              </a:rPr>
              <a:t>……</a:t>
            </a:r>
            <a:r>
              <a:rPr lang="en-US" altLang="zh-CN" sz="3600"/>
              <a:t>}</a:t>
            </a:r>
          </a:p>
          <a:p>
            <a:pPr>
              <a:lnSpc>
                <a:spcPct val="90000"/>
              </a:lnSpc>
              <a:buClr>
                <a:schemeClr val="bg1"/>
              </a:buClr>
              <a:buFont typeface="Wingdings" panose="05000000000000000000" pitchFamily="2" charset="2"/>
              <a:buNone/>
            </a:pPr>
            <a:r>
              <a:rPr lang="en-US" altLang="zh-CN" sz="3600"/>
              <a:t>void main()</a:t>
            </a:r>
          </a:p>
          <a:p>
            <a:pPr>
              <a:lnSpc>
                <a:spcPct val="90000"/>
              </a:lnSpc>
              <a:buClr>
                <a:schemeClr val="bg1"/>
              </a:buClr>
              <a:buFont typeface="Wingdings" panose="05000000000000000000" pitchFamily="2" charset="2"/>
              <a:buNone/>
            </a:pPr>
            <a:r>
              <a:rPr lang="en-US" altLang="zh-CN" sz="3600"/>
              <a:t>{</a:t>
            </a:r>
          </a:p>
          <a:p>
            <a:pPr>
              <a:lnSpc>
                <a:spcPct val="90000"/>
              </a:lnSpc>
              <a:buClr>
                <a:schemeClr val="bg1"/>
              </a:buClr>
              <a:buFont typeface="Wingdings" panose="05000000000000000000" pitchFamily="2" charset="2"/>
              <a:buNone/>
            </a:pPr>
            <a:r>
              <a:rPr lang="en-US" altLang="zh-CN" sz="3600"/>
              <a:t>	Display(</a:t>
            </a:r>
            <a:r>
              <a:rPr lang="en-US" altLang="zh-CN" sz="3600">
                <a:latin typeface="Arial" panose="020B0604020202020204" pitchFamily="34" charset="0"/>
              </a:rPr>
              <a:t>“</a:t>
            </a:r>
            <a:r>
              <a:rPr lang="en-US" altLang="zh-CN" sz="3600"/>
              <a:t>\nPrintthis,please!</a:t>
            </a:r>
            <a:r>
              <a:rPr lang="en-US" altLang="zh-CN" sz="3600">
                <a:latin typeface="Arial" panose="020B0604020202020204" pitchFamily="34" charset="0"/>
              </a:rPr>
              <a:t>”</a:t>
            </a:r>
            <a:r>
              <a:rPr lang="en-US" altLang="zh-CN" sz="3600"/>
              <a:t>);</a:t>
            </a:r>
          </a:p>
          <a:p>
            <a:pPr>
              <a:lnSpc>
                <a:spcPct val="90000"/>
              </a:lnSpc>
              <a:buClr>
                <a:schemeClr val="bg1"/>
              </a:buClr>
              <a:buFont typeface="Wingdings" panose="05000000000000000000" pitchFamily="2" charset="2"/>
              <a:buNone/>
            </a:pPr>
            <a:r>
              <a:rPr lang="en-US" altLang="zh-CN" sz="3600"/>
              <a:t>	Display(123456789);</a:t>
            </a:r>
          </a:p>
          <a:p>
            <a:pPr>
              <a:lnSpc>
                <a:spcPct val="90000"/>
              </a:lnSpc>
              <a:buClr>
                <a:schemeClr val="bg1"/>
              </a:buClr>
              <a:buFont typeface="Wingdings" panose="05000000000000000000" pitchFamily="2" charset="2"/>
              <a:buNone/>
            </a:pPr>
            <a:r>
              <a:rPr lang="en-US" altLang="zh-CN" sz="3600"/>
              <a:t>	Display(3.14159);</a:t>
            </a:r>
          </a:p>
          <a:p>
            <a:pPr>
              <a:lnSpc>
                <a:spcPct val="90000"/>
              </a:lnSpc>
              <a:buClr>
                <a:schemeClr val="bg1"/>
              </a:buClr>
              <a:buFont typeface="Wingdings" panose="05000000000000000000" pitchFamily="2" charset="2"/>
              <a:buNone/>
            </a:pPr>
            <a:r>
              <a:rPr lang="en-US" altLang="zh-CN" sz="3600"/>
              <a:t>}</a:t>
            </a:r>
          </a:p>
        </p:txBody>
      </p:sp>
    </p:spTree>
    <p:extLst>
      <p:ext uri="{BB962C8B-B14F-4D97-AF65-F5344CB8AC3E}">
        <p14:creationId xmlns:p14="http://schemas.microsoft.com/office/powerpoint/2010/main" val="3402872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395288" y="549275"/>
            <a:ext cx="7561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4000" b="1" dirty="0">
                <a:latin typeface="隶书" panose="02010509060101010101" pitchFamily="49" charset="-122"/>
              </a:rPr>
              <a:t>C++</a:t>
            </a:r>
            <a:r>
              <a:rPr lang="zh-CN" altLang="en-US" sz="4000" b="1" dirty="0" smtClean="0">
                <a:latin typeface="隶书" panose="02010509060101010101" pitchFamily="49" charset="-122"/>
              </a:rPr>
              <a:t>数据类型</a:t>
            </a:r>
            <a:endParaRPr lang="zh-CN" altLang="en-US" sz="4000" b="1" dirty="0"/>
          </a:p>
        </p:txBody>
      </p:sp>
      <p:sp>
        <p:nvSpPr>
          <p:cNvPr id="10245" name="Rectangle 5"/>
          <p:cNvSpPr>
            <a:spLocks noChangeArrowheads="1"/>
          </p:cNvSpPr>
          <p:nvPr/>
        </p:nvSpPr>
        <p:spPr bwMode="auto">
          <a:xfrm>
            <a:off x="468313" y="1268413"/>
            <a:ext cx="7696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pPr algn="just">
              <a:buClrTx/>
            </a:pPr>
            <a:r>
              <a:rPr lang="zh-CN" altLang="en-US" sz="3000" b="1" dirty="0">
                <a:solidFill>
                  <a:srgbClr val="3333CC"/>
                </a:solidFill>
              </a:rPr>
              <a:t>数据类型</a:t>
            </a:r>
          </a:p>
          <a:p>
            <a:pPr lvl="1" algn="just">
              <a:buClrTx/>
            </a:pPr>
            <a:r>
              <a:rPr lang="zh-CN" altLang="en-US" sz="2600" b="1" dirty="0">
                <a:solidFill>
                  <a:srgbClr val="3333CC"/>
                </a:solidFill>
              </a:rPr>
              <a:t>数据以变量或常量的形式</a:t>
            </a:r>
            <a:r>
              <a:rPr lang="zh-CN" altLang="en-US" sz="2600" b="1" dirty="0" smtClean="0">
                <a:solidFill>
                  <a:srgbClr val="3333CC"/>
                </a:solidFill>
              </a:rPr>
              <a:t>存在</a:t>
            </a:r>
            <a:endParaRPr lang="en-US" altLang="zh-CN" sz="2600" b="1" dirty="0" smtClean="0">
              <a:solidFill>
                <a:srgbClr val="3333CC"/>
              </a:solidFill>
            </a:endParaRPr>
          </a:p>
          <a:p>
            <a:pPr lvl="1" algn="just">
              <a:buClrTx/>
            </a:pPr>
            <a:r>
              <a:rPr lang="zh-CN" altLang="en-US" sz="2600" b="1" dirty="0" smtClean="0">
                <a:solidFill>
                  <a:srgbClr val="3333CC"/>
                </a:solidFill>
              </a:rPr>
              <a:t>变量</a:t>
            </a:r>
            <a:r>
              <a:rPr lang="zh-CN" altLang="en-US" sz="2600" b="1" dirty="0">
                <a:solidFill>
                  <a:srgbClr val="3333CC"/>
                </a:solidFill>
              </a:rPr>
              <a:t>和常量都有</a:t>
            </a:r>
            <a:r>
              <a:rPr lang="zh-CN" altLang="en-US" sz="2600" b="1" dirty="0" smtClean="0">
                <a:solidFill>
                  <a:srgbClr val="3333CC"/>
                </a:solidFill>
              </a:rPr>
              <a:t>数据类型</a:t>
            </a:r>
            <a:endParaRPr lang="zh-CN" altLang="en-US" sz="2600" b="1" dirty="0">
              <a:solidFill>
                <a:srgbClr val="3333CC"/>
              </a:solidFill>
            </a:endParaRPr>
          </a:p>
          <a:p>
            <a:pPr algn="just">
              <a:buClrTx/>
            </a:pPr>
            <a:r>
              <a:rPr lang="zh-CN" altLang="en-US" sz="2900" dirty="0" smtClean="0"/>
              <a:t>预定</a:t>
            </a:r>
            <a:r>
              <a:rPr lang="zh-CN" altLang="en-US" sz="2900" dirty="0"/>
              <a:t>义</a:t>
            </a:r>
            <a:r>
              <a:rPr lang="zh-CN" altLang="en-US" sz="2900" dirty="0" smtClean="0"/>
              <a:t>数据类型</a:t>
            </a:r>
            <a:endParaRPr lang="en-US" altLang="zh-CN" sz="2900" dirty="0"/>
          </a:p>
          <a:p>
            <a:pPr lvl="1" algn="just">
              <a:buClrTx/>
            </a:pPr>
            <a:r>
              <a:rPr lang="en-US" altLang="zh-CN" sz="2500" dirty="0" smtClean="0"/>
              <a:t>char</a:t>
            </a:r>
            <a:r>
              <a:rPr lang="zh-CN" altLang="en-US" sz="2500" dirty="0" smtClean="0"/>
              <a:t>、</a:t>
            </a:r>
            <a:r>
              <a:rPr lang="en-US" altLang="zh-CN" sz="2500" dirty="0" err="1" smtClean="0"/>
              <a:t>int</a:t>
            </a:r>
            <a:r>
              <a:rPr lang="zh-CN" altLang="en-US" sz="2500" dirty="0" smtClean="0"/>
              <a:t>、</a:t>
            </a:r>
            <a:r>
              <a:rPr lang="en-US" altLang="zh-CN" sz="2500" dirty="0" smtClean="0"/>
              <a:t>float</a:t>
            </a:r>
            <a:r>
              <a:rPr lang="zh-CN" altLang="en-US" sz="2500" dirty="0" smtClean="0"/>
              <a:t>、</a:t>
            </a:r>
            <a:r>
              <a:rPr lang="en-US" altLang="zh-CN" sz="2500" dirty="0" smtClean="0"/>
              <a:t>double</a:t>
            </a:r>
            <a:endParaRPr lang="zh-CN" altLang="en-US" sz="2500" dirty="0"/>
          </a:p>
          <a:p>
            <a:pPr algn="just">
              <a:buClrTx/>
            </a:pPr>
            <a:r>
              <a:rPr lang="zh-CN" altLang="en-US" sz="2900" dirty="0" smtClean="0"/>
              <a:t>构造数据类型</a:t>
            </a:r>
            <a:endParaRPr lang="en-US" altLang="zh-CN" sz="2900" dirty="0" smtClean="0"/>
          </a:p>
          <a:p>
            <a:pPr lvl="1" algn="just">
              <a:buClrTx/>
            </a:pPr>
            <a:r>
              <a:rPr lang="zh-CN" altLang="en-US" sz="2500" dirty="0" smtClean="0"/>
              <a:t>数组</a:t>
            </a:r>
            <a:r>
              <a:rPr lang="zh-CN" altLang="en-US" sz="2500" dirty="0"/>
              <a:t>、指针、联合、结构、枚举、类</a:t>
            </a:r>
            <a:r>
              <a:rPr lang="zh-CN" altLang="en-US" sz="2500" dirty="0" smtClean="0"/>
              <a:t>等</a:t>
            </a:r>
            <a:endParaRPr lang="zh-CN" altLang="en-US" sz="2500" dirty="0"/>
          </a:p>
        </p:txBody>
      </p:sp>
    </p:spTree>
    <p:extLst>
      <p:ext uri="{BB962C8B-B14F-4D97-AF65-F5344CB8AC3E}">
        <p14:creationId xmlns:p14="http://schemas.microsoft.com/office/powerpoint/2010/main" val="3118018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dissolve">
                                      <p:cBhvr>
                                        <p:cTn id="7" dur="500"/>
                                        <p:tgtEl>
                                          <p:spTgt spid="1024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5">
                                            <p:txEl>
                                              <p:pRg st="1" end="1"/>
                                            </p:txEl>
                                          </p:spTgt>
                                        </p:tgtEl>
                                        <p:attrNameLst>
                                          <p:attrName>style.visibility</p:attrName>
                                        </p:attrNameLst>
                                      </p:cBhvr>
                                      <p:to>
                                        <p:strVal val="visible"/>
                                      </p:to>
                                    </p:set>
                                    <p:animEffect transition="in" filter="dissolve">
                                      <p:cBhvr>
                                        <p:cTn id="10" dur="500"/>
                                        <p:tgtEl>
                                          <p:spTgt spid="1024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45">
                                            <p:txEl>
                                              <p:pRg st="2" end="2"/>
                                            </p:txEl>
                                          </p:spTgt>
                                        </p:tgtEl>
                                        <p:attrNameLst>
                                          <p:attrName>style.visibility</p:attrName>
                                        </p:attrNameLst>
                                      </p:cBhvr>
                                      <p:to>
                                        <p:strVal val="visible"/>
                                      </p:to>
                                    </p:set>
                                    <p:animEffect transition="in" filter="dissolve">
                                      <p:cBhvr>
                                        <p:cTn id="13" dur="500"/>
                                        <p:tgtEl>
                                          <p:spTgt spid="1024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245">
                                            <p:txEl>
                                              <p:pRg st="3" end="3"/>
                                            </p:txEl>
                                          </p:spTgt>
                                        </p:tgtEl>
                                        <p:attrNameLst>
                                          <p:attrName>style.visibility</p:attrName>
                                        </p:attrNameLst>
                                      </p:cBhvr>
                                      <p:to>
                                        <p:strVal val="visible"/>
                                      </p:to>
                                    </p:set>
                                    <p:animEffect transition="in" filter="dissolve">
                                      <p:cBhvr>
                                        <p:cTn id="18" dur="500"/>
                                        <p:tgtEl>
                                          <p:spTgt spid="1024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245">
                                            <p:txEl>
                                              <p:pRg st="4" end="4"/>
                                            </p:txEl>
                                          </p:spTgt>
                                        </p:tgtEl>
                                        <p:attrNameLst>
                                          <p:attrName>style.visibility</p:attrName>
                                        </p:attrNameLst>
                                      </p:cBhvr>
                                      <p:to>
                                        <p:strVal val="visible"/>
                                      </p:to>
                                    </p:set>
                                    <p:animEffect transition="in" filter="dissolve">
                                      <p:cBhvr>
                                        <p:cTn id="21" dur="500"/>
                                        <p:tgtEl>
                                          <p:spTgt spid="1024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245">
                                            <p:txEl>
                                              <p:pRg st="5" end="5"/>
                                            </p:txEl>
                                          </p:spTgt>
                                        </p:tgtEl>
                                        <p:attrNameLst>
                                          <p:attrName>style.visibility</p:attrName>
                                        </p:attrNameLst>
                                      </p:cBhvr>
                                      <p:to>
                                        <p:strVal val="visible"/>
                                      </p:to>
                                    </p:set>
                                    <p:animEffect transition="in" filter="dissolve">
                                      <p:cBhvr>
                                        <p:cTn id="26" dur="500"/>
                                        <p:tgtEl>
                                          <p:spTgt spid="10245">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245">
                                            <p:txEl>
                                              <p:pRg st="6" end="6"/>
                                            </p:txEl>
                                          </p:spTgt>
                                        </p:tgtEl>
                                        <p:attrNameLst>
                                          <p:attrName>style.visibility</p:attrName>
                                        </p:attrNameLst>
                                      </p:cBhvr>
                                      <p:to>
                                        <p:strVal val="visible"/>
                                      </p:to>
                                    </p:set>
                                    <p:animEffect transition="in" filter="dissolve">
                                      <p:cBhvr>
                                        <p:cTn id="29" dur="500"/>
                                        <p:tgtEl>
                                          <p:spTgt spid="102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468313" y="0"/>
            <a:ext cx="8229600" cy="1143000"/>
          </a:xfrm>
        </p:spPr>
        <p:txBody>
          <a:bodyPr/>
          <a:lstStyle/>
          <a:p>
            <a:r>
              <a:rPr lang="zh-CN" altLang="en-US" b="0" dirty="0">
                <a:solidFill>
                  <a:srgbClr val="FF0000"/>
                </a:solidFill>
              </a:rPr>
              <a:t>函数模板</a:t>
            </a:r>
          </a:p>
        </p:txBody>
      </p:sp>
      <p:sp>
        <p:nvSpPr>
          <p:cNvPr id="35843" name="Rectangle 3"/>
          <p:cNvSpPr>
            <a:spLocks noGrp="1" noChangeArrowheads="1"/>
          </p:cNvSpPr>
          <p:nvPr>
            <p:ph type="body" idx="1"/>
          </p:nvPr>
        </p:nvSpPr>
        <p:spPr>
          <a:xfrm>
            <a:off x="468313" y="1125538"/>
            <a:ext cx="8675687" cy="5500687"/>
          </a:xfrm>
        </p:spPr>
        <p:txBody>
          <a:bodyPr/>
          <a:lstStyle/>
          <a:p>
            <a:pPr>
              <a:lnSpc>
                <a:spcPct val="90000"/>
              </a:lnSpc>
            </a:pPr>
            <a:r>
              <a:rPr lang="zh-CN" altLang="en-US" sz="3600"/>
              <a:t>创建通用函数的途径</a:t>
            </a:r>
          </a:p>
          <a:p>
            <a:pPr lvl="1">
              <a:lnSpc>
                <a:spcPct val="90000"/>
              </a:lnSpc>
              <a:buClr>
                <a:schemeClr val="hlink"/>
              </a:buClr>
            </a:pPr>
            <a:r>
              <a:rPr lang="zh-CN" altLang="en-US" sz="3200"/>
              <a:t>因为很多算法的处理过程本质上与数据类型无关</a:t>
            </a:r>
          </a:p>
          <a:p>
            <a:pPr>
              <a:lnSpc>
                <a:spcPct val="90000"/>
              </a:lnSpc>
            </a:pPr>
            <a:r>
              <a:rPr lang="zh-CN" altLang="en-US" sz="3600"/>
              <a:t>可以大大降低代码冗余</a:t>
            </a:r>
          </a:p>
          <a:p>
            <a:pPr>
              <a:lnSpc>
                <a:spcPct val="90000"/>
              </a:lnSpc>
            </a:pPr>
            <a:r>
              <a:rPr lang="zh-CN" altLang="en-US" sz="3600"/>
              <a:t>函数模板定义形式</a:t>
            </a:r>
          </a:p>
          <a:p>
            <a:pPr lvl="1">
              <a:lnSpc>
                <a:spcPct val="90000"/>
              </a:lnSpc>
              <a:buClr>
                <a:schemeClr val="hlink"/>
              </a:buClr>
            </a:pPr>
            <a:r>
              <a:rPr lang="en-US" altLang="zh-CN" sz="3200"/>
              <a:t>Template &lt;</a:t>
            </a:r>
            <a:r>
              <a:rPr lang="zh-CN" altLang="en-US" sz="3200"/>
              <a:t>类型参数表</a:t>
            </a:r>
            <a:r>
              <a:rPr lang="en-US" altLang="zh-CN" sz="3200"/>
              <a:t>&gt;</a:t>
            </a:r>
          </a:p>
          <a:p>
            <a:pPr lvl="1">
              <a:lnSpc>
                <a:spcPct val="90000"/>
              </a:lnSpc>
              <a:buClr>
                <a:schemeClr val="hlink"/>
              </a:buClr>
            </a:pPr>
            <a:r>
              <a:rPr lang="zh-CN" altLang="en-US" sz="3200"/>
              <a:t>返回值类型   函数名称（形参列表）</a:t>
            </a:r>
          </a:p>
          <a:p>
            <a:pPr lvl="1">
              <a:lnSpc>
                <a:spcPct val="90000"/>
              </a:lnSpc>
              <a:buClr>
                <a:schemeClr val="hlink"/>
              </a:buClr>
            </a:pPr>
            <a:r>
              <a:rPr lang="en-US" altLang="zh-CN" sz="3200"/>
              <a:t>{</a:t>
            </a:r>
          </a:p>
          <a:p>
            <a:pPr lvl="2">
              <a:lnSpc>
                <a:spcPct val="90000"/>
              </a:lnSpc>
              <a:buClr>
                <a:schemeClr val="hlink"/>
              </a:buClr>
            </a:pPr>
            <a:r>
              <a:rPr lang="zh-CN" altLang="en-US" sz="2800"/>
              <a:t>函数体</a:t>
            </a:r>
          </a:p>
          <a:p>
            <a:pPr lvl="1">
              <a:lnSpc>
                <a:spcPct val="90000"/>
              </a:lnSpc>
              <a:buClr>
                <a:schemeClr val="hlink"/>
              </a:buClr>
            </a:pPr>
            <a:r>
              <a:rPr lang="en-US" altLang="zh-CN" sz="3200"/>
              <a:t>}</a:t>
            </a:r>
          </a:p>
        </p:txBody>
      </p:sp>
    </p:spTree>
    <p:extLst>
      <p:ext uri="{BB962C8B-B14F-4D97-AF65-F5344CB8AC3E}">
        <p14:creationId xmlns:p14="http://schemas.microsoft.com/office/powerpoint/2010/main" val="675001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468313" y="0"/>
            <a:ext cx="8229600" cy="1143000"/>
          </a:xfrm>
        </p:spPr>
        <p:txBody>
          <a:bodyPr/>
          <a:lstStyle/>
          <a:p>
            <a:r>
              <a:rPr lang="zh-CN" altLang="en-US" b="0" dirty="0">
                <a:solidFill>
                  <a:srgbClr val="FF0000"/>
                </a:solidFill>
              </a:rPr>
              <a:t>函数模板典型例题</a:t>
            </a:r>
          </a:p>
        </p:txBody>
      </p:sp>
      <p:sp>
        <p:nvSpPr>
          <p:cNvPr id="36867" name="Rectangle 3"/>
          <p:cNvSpPr>
            <a:spLocks noGrp="1" noChangeArrowheads="1"/>
          </p:cNvSpPr>
          <p:nvPr>
            <p:ph type="body" idx="1"/>
          </p:nvPr>
        </p:nvSpPr>
        <p:spPr>
          <a:xfrm>
            <a:off x="468313" y="1125538"/>
            <a:ext cx="8675687" cy="5500687"/>
          </a:xfrm>
        </p:spPr>
        <p:txBody>
          <a:bodyPr/>
          <a:lstStyle/>
          <a:p>
            <a:pPr>
              <a:lnSpc>
                <a:spcPct val="80000"/>
              </a:lnSpc>
            </a:pPr>
            <a:r>
              <a:rPr lang="zh-CN" altLang="en-US"/>
              <a:t>求绝对值问题</a:t>
            </a:r>
          </a:p>
          <a:p>
            <a:pPr lvl="1">
              <a:lnSpc>
                <a:spcPct val="80000"/>
              </a:lnSpc>
              <a:buClr>
                <a:schemeClr val="hlink"/>
              </a:buClr>
            </a:pPr>
            <a:r>
              <a:rPr lang="zh-CN" altLang="en-US" sz="3200"/>
              <a:t>前面用了三个重载函数</a:t>
            </a:r>
          </a:p>
          <a:p>
            <a:pPr lvl="1">
              <a:lnSpc>
                <a:spcPct val="80000"/>
              </a:lnSpc>
              <a:buClr>
                <a:schemeClr val="hlink"/>
              </a:buClr>
            </a:pPr>
            <a:r>
              <a:rPr lang="en-US" altLang="zh-CN" sz="3200"/>
              <a:t>int abs(int x)</a:t>
            </a:r>
          </a:p>
          <a:p>
            <a:pPr lvl="1">
              <a:lnSpc>
                <a:spcPct val="80000"/>
              </a:lnSpc>
              <a:buClr>
                <a:schemeClr val="hlink"/>
              </a:buClr>
            </a:pPr>
            <a:r>
              <a:rPr lang="en-US" altLang="zh-CN" sz="3200"/>
              <a:t>double abs(double x)</a:t>
            </a:r>
          </a:p>
          <a:p>
            <a:pPr lvl="1">
              <a:lnSpc>
                <a:spcPct val="80000"/>
              </a:lnSpc>
              <a:buClr>
                <a:schemeClr val="hlink"/>
              </a:buClr>
            </a:pPr>
            <a:r>
              <a:rPr lang="en-US" altLang="zh-CN" sz="3200"/>
              <a:t>double abs(double x)</a:t>
            </a:r>
          </a:p>
          <a:p>
            <a:pPr>
              <a:lnSpc>
                <a:spcPct val="80000"/>
              </a:lnSpc>
            </a:pPr>
            <a:r>
              <a:rPr lang="zh-CN" altLang="en-US"/>
              <a:t>用模板技术解决求绝对值问题</a:t>
            </a:r>
          </a:p>
          <a:p>
            <a:pPr>
              <a:lnSpc>
                <a:spcPct val="80000"/>
              </a:lnSpc>
              <a:buFont typeface="Wingdings" panose="05000000000000000000" pitchFamily="2" charset="2"/>
              <a:buNone/>
            </a:pPr>
            <a:r>
              <a:rPr lang="fr-FR" altLang="zh-CN"/>
              <a:t>	template &lt;typename T&gt;</a:t>
            </a:r>
          </a:p>
          <a:p>
            <a:pPr>
              <a:lnSpc>
                <a:spcPct val="80000"/>
              </a:lnSpc>
              <a:buFont typeface="Wingdings" panose="05000000000000000000" pitchFamily="2" charset="2"/>
              <a:buNone/>
            </a:pPr>
            <a:r>
              <a:rPr lang="fr-FR" altLang="zh-CN"/>
              <a:t>	T abs(T x)</a:t>
            </a:r>
          </a:p>
          <a:p>
            <a:pPr>
              <a:lnSpc>
                <a:spcPct val="80000"/>
              </a:lnSpc>
              <a:buFont typeface="Wingdings" panose="05000000000000000000" pitchFamily="2" charset="2"/>
              <a:buNone/>
            </a:pPr>
            <a:r>
              <a:rPr lang="fr-FR" altLang="zh-CN"/>
              <a:t>	{</a:t>
            </a:r>
          </a:p>
          <a:p>
            <a:pPr>
              <a:lnSpc>
                <a:spcPct val="80000"/>
              </a:lnSpc>
              <a:buFont typeface="Wingdings" panose="05000000000000000000" pitchFamily="2" charset="2"/>
              <a:buNone/>
            </a:pPr>
            <a:r>
              <a:rPr lang="fr-FR" altLang="zh-CN"/>
              <a:t>		return x&gt;0?x:-x;</a:t>
            </a:r>
          </a:p>
          <a:p>
            <a:pPr>
              <a:lnSpc>
                <a:spcPct val="80000"/>
              </a:lnSpc>
              <a:buFont typeface="Wingdings" panose="05000000000000000000" pitchFamily="2" charset="2"/>
              <a:buNone/>
            </a:pPr>
            <a:r>
              <a:rPr lang="fr-FR" altLang="zh-CN"/>
              <a:t>	}</a:t>
            </a:r>
            <a:endParaRPr lang="en-US" altLang="zh-CN"/>
          </a:p>
        </p:txBody>
      </p:sp>
    </p:spTree>
    <p:extLst>
      <p:ext uri="{BB962C8B-B14F-4D97-AF65-F5344CB8AC3E}">
        <p14:creationId xmlns:p14="http://schemas.microsoft.com/office/powerpoint/2010/main" val="19883237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468313" y="0"/>
            <a:ext cx="8229600" cy="1143000"/>
          </a:xfrm>
        </p:spPr>
        <p:txBody>
          <a:bodyPr/>
          <a:lstStyle/>
          <a:p>
            <a:r>
              <a:rPr lang="zh-CN" altLang="en-US" b="0" dirty="0">
                <a:solidFill>
                  <a:srgbClr val="FF0000"/>
                </a:solidFill>
              </a:rPr>
              <a:t>模板与重载比较</a:t>
            </a:r>
          </a:p>
        </p:txBody>
      </p:sp>
      <p:sp>
        <p:nvSpPr>
          <p:cNvPr id="37891" name="Rectangle 3"/>
          <p:cNvSpPr>
            <a:spLocks noGrp="1" noChangeArrowheads="1"/>
          </p:cNvSpPr>
          <p:nvPr>
            <p:ph type="body" idx="1"/>
          </p:nvPr>
        </p:nvSpPr>
        <p:spPr>
          <a:xfrm>
            <a:off x="468313" y="1125538"/>
            <a:ext cx="8675687" cy="5500687"/>
          </a:xfrm>
        </p:spPr>
        <p:txBody>
          <a:bodyPr/>
          <a:lstStyle/>
          <a:p>
            <a:r>
              <a:rPr lang="zh-CN" altLang="en-US" sz="3600"/>
              <a:t>模板</a:t>
            </a:r>
          </a:p>
          <a:p>
            <a:pPr lvl="1">
              <a:buClr>
                <a:schemeClr val="hlink"/>
              </a:buClr>
            </a:pPr>
            <a:r>
              <a:rPr lang="zh-CN" altLang="en-US" sz="3200"/>
              <a:t>功能相近或类似的多个函数</a:t>
            </a:r>
          </a:p>
          <a:p>
            <a:pPr lvl="1">
              <a:buClr>
                <a:schemeClr val="hlink"/>
              </a:buClr>
            </a:pPr>
            <a:r>
              <a:rPr lang="zh-CN" altLang="en-US" sz="3200"/>
              <a:t>函数体中代码类似（只是数据类型有区别）</a:t>
            </a:r>
          </a:p>
          <a:p>
            <a:pPr lvl="1">
              <a:buClr>
                <a:schemeClr val="hlink"/>
              </a:buClr>
            </a:pPr>
            <a:r>
              <a:rPr lang="zh-CN" altLang="en-US" sz="3200"/>
              <a:t>大大减少了代码重复</a:t>
            </a:r>
          </a:p>
          <a:p>
            <a:pPr lvl="1">
              <a:buClr>
                <a:schemeClr val="hlink"/>
              </a:buClr>
            </a:pPr>
            <a:r>
              <a:rPr lang="zh-CN" altLang="en-US" sz="3200"/>
              <a:t>例如前面的求绝对值函数</a:t>
            </a:r>
          </a:p>
          <a:p>
            <a:r>
              <a:rPr lang="zh-CN" altLang="en-US" sz="3600"/>
              <a:t>重载</a:t>
            </a:r>
          </a:p>
          <a:p>
            <a:pPr lvl="1">
              <a:buClr>
                <a:schemeClr val="hlink"/>
              </a:buClr>
            </a:pPr>
            <a:r>
              <a:rPr lang="zh-CN" altLang="en-US" sz="3200"/>
              <a:t>功能相近或类似的多个函数</a:t>
            </a:r>
          </a:p>
          <a:p>
            <a:pPr lvl="1">
              <a:buClr>
                <a:schemeClr val="hlink"/>
              </a:buClr>
            </a:pPr>
            <a:r>
              <a:rPr lang="zh-CN" altLang="en-US" sz="3200"/>
              <a:t>函数体中代码不同</a:t>
            </a:r>
          </a:p>
          <a:p>
            <a:pPr lvl="1">
              <a:buClr>
                <a:schemeClr val="hlink"/>
              </a:buClr>
            </a:pPr>
            <a:r>
              <a:rPr lang="zh-CN" altLang="en-US" sz="3200"/>
              <a:t>例如前面的</a:t>
            </a:r>
            <a:r>
              <a:rPr lang="en-US" altLang="zh-CN" sz="3200"/>
              <a:t>Display</a:t>
            </a:r>
            <a:r>
              <a:rPr lang="zh-CN" altLang="en-US" sz="3200"/>
              <a:t>问题</a:t>
            </a:r>
          </a:p>
        </p:txBody>
      </p:sp>
    </p:spTree>
    <p:extLst>
      <p:ext uri="{BB962C8B-B14F-4D97-AF65-F5344CB8AC3E}">
        <p14:creationId xmlns:p14="http://schemas.microsoft.com/office/powerpoint/2010/main" val="30826013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468313" y="0"/>
            <a:ext cx="8229600" cy="1143000"/>
          </a:xfrm>
        </p:spPr>
        <p:txBody>
          <a:bodyPr/>
          <a:lstStyle/>
          <a:p>
            <a:r>
              <a:rPr lang="zh-CN" altLang="en-US" b="0" dirty="0">
                <a:solidFill>
                  <a:srgbClr val="FF0000"/>
                </a:solidFill>
              </a:rPr>
              <a:t>模板与重载总结</a:t>
            </a:r>
          </a:p>
        </p:txBody>
      </p:sp>
      <p:sp>
        <p:nvSpPr>
          <p:cNvPr id="38915" name="Rectangle 3"/>
          <p:cNvSpPr>
            <a:spLocks noGrp="1" noChangeArrowheads="1"/>
          </p:cNvSpPr>
          <p:nvPr>
            <p:ph type="body" idx="1"/>
          </p:nvPr>
        </p:nvSpPr>
        <p:spPr>
          <a:xfrm>
            <a:off x="323850" y="1196975"/>
            <a:ext cx="8675688" cy="5111750"/>
          </a:xfrm>
        </p:spPr>
        <p:txBody>
          <a:bodyPr/>
          <a:lstStyle/>
          <a:p>
            <a:pPr>
              <a:lnSpc>
                <a:spcPct val="90000"/>
              </a:lnSpc>
            </a:pPr>
            <a:r>
              <a:rPr lang="zh-CN" altLang="en-US"/>
              <a:t>没有重载函数，调用复杂</a:t>
            </a:r>
          </a:p>
          <a:p>
            <a:pPr>
              <a:lnSpc>
                <a:spcPct val="90000"/>
              </a:lnSpc>
            </a:pPr>
            <a:endParaRPr lang="zh-CN" altLang="en-US"/>
          </a:p>
          <a:p>
            <a:pPr>
              <a:lnSpc>
                <a:spcPct val="90000"/>
              </a:lnSpc>
            </a:pPr>
            <a:r>
              <a:rPr lang="zh-CN" altLang="en-US"/>
              <a:t>没有模板，程序会变得冗长和呆板</a:t>
            </a:r>
          </a:p>
          <a:p>
            <a:pPr>
              <a:lnSpc>
                <a:spcPct val="90000"/>
              </a:lnSpc>
            </a:pPr>
            <a:endParaRPr lang="zh-CN" altLang="en-US"/>
          </a:p>
          <a:p>
            <a:pPr>
              <a:lnSpc>
                <a:spcPct val="90000"/>
              </a:lnSpc>
            </a:pPr>
            <a:r>
              <a:rPr lang="zh-CN" altLang="en-US"/>
              <a:t>重载是为函数调用者服务的</a:t>
            </a:r>
          </a:p>
          <a:p>
            <a:pPr>
              <a:lnSpc>
                <a:spcPct val="90000"/>
              </a:lnSpc>
            </a:pPr>
            <a:endParaRPr lang="zh-CN" altLang="en-US"/>
          </a:p>
          <a:p>
            <a:pPr>
              <a:lnSpc>
                <a:spcPct val="90000"/>
              </a:lnSpc>
            </a:pPr>
            <a:r>
              <a:rPr lang="zh-CN" altLang="en-US"/>
              <a:t>模板是为函数编写者服务的</a:t>
            </a:r>
          </a:p>
          <a:p>
            <a:pPr>
              <a:lnSpc>
                <a:spcPct val="90000"/>
              </a:lnSpc>
            </a:pPr>
            <a:endParaRPr lang="zh-CN" altLang="en-US"/>
          </a:p>
          <a:p>
            <a:pPr>
              <a:lnSpc>
                <a:spcPct val="90000"/>
              </a:lnSpc>
            </a:pPr>
            <a:r>
              <a:rPr lang="zh-CN" altLang="en-US"/>
              <a:t>二者各有所长</a:t>
            </a:r>
          </a:p>
          <a:p>
            <a:pPr>
              <a:lnSpc>
                <a:spcPct val="90000"/>
              </a:lnSpc>
              <a:buClr>
                <a:schemeClr val="bg1"/>
              </a:buClr>
              <a:buFont typeface="Wingdings" panose="05000000000000000000" pitchFamily="2" charset="2"/>
              <a:buChar char="Ø"/>
            </a:pPr>
            <a:endParaRPr lang="en-US" altLang="zh-CN"/>
          </a:p>
        </p:txBody>
      </p:sp>
    </p:spTree>
    <p:extLst>
      <p:ext uri="{BB962C8B-B14F-4D97-AF65-F5344CB8AC3E}">
        <p14:creationId xmlns:p14="http://schemas.microsoft.com/office/powerpoint/2010/main" val="15512077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zh-CN" altLang="en-US"/>
              <a:t>动态分配内存 </a:t>
            </a:r>
          </a:p>
        </p:txBody>
      </p:sp>
      <p:sp>
        <p:nvSpPr>
          <p:cNvPr id="44035" name="Rectangle 3"/>
          <p:cNvSpPr>
            <a:spLocks noGrp="1" noChangeArrowheads="1"/>
          </p:cNvSpPr>
          <p:nvPr>
            <p:ph type="body" idx="1"/>
          </p:nvPr>
        </p:nvSpPr>
        <p:spPr/>
        <p:txBody>
          <a:bodyPr/>
          <a:lstStyle/>
          <a:p>
            <a:r>
              <a:rPr lang="en-US" altLang="zh-CN" b="1"/>
              <a:t>C </a:t>
            </a:r>
          </a:p>
          <a:p>
            <a:pPr lvl="1"/>
            <a:r>
              <a:rPr lang="en-US" altLang="zh-CN" sz="3200" b="1"/>
              <a:t>malloc free</a:t>
            </a:r>
          </a:p>
          <a:p>
            <a:pPr lvl="1"/>
            <a:r>
              <a:rPr lang="zh-CN" altLang="en-US" sz="3200" b="1"/>
              <a:t>函数</a:t>
            </a:r>
          </a:p>
          <a:p>
            <a:r>
              <a:rPr lang="en-US" altLang="zh-CN" b="1"/>
              <a:t>C++</a:t>
            </a:r>
          </a:p>
          <a:p>
            <a:pPr lvl="1"/>
            <a:r>
              <a:rPr lang="en-US" altLang="zh-CN" sz="3200" b="1"/>
              <a:t>new delete</a:t>
            </a:r>
          </a:p>
          <a:p>
            <a:pPr lvl="1"/>
            <a:r>
              <a:rPr lang="zh-CN" altLang="en-US" sz="3200" b="1"/>
              <a:t>运算符</a:t>
            </a:r>
          </a:p>
          <a:p>
            <a:r>
              <a:rPr lang="zh-CN" altLang="en-US" b="1"/>
              <a:t>提供了一种完成动态数组功能的方法</a:t>
            </a:r>
          </a:p>
        </p:txBody>
      </p:sp>
    </p:spTree>
    <p:extLst>
      <p:ext uri="{BB962C8B-B14F-4D97-AF65-F5344CB8AC3E}">
        <p14:creationId xmlns:p14="http://schemas.microsoft.com/office/powerpoint/2010/main" val="26462411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en-US" altLang="zh-CN"/>
              <a:t>const</a:t>
            </a:r>
            <a:r>
              <a:rPr lang="zh-CN" altLang="en-US"/>
              <a:t>指针</a:t>
            </a:r>
          </a:p>
        </p:txBody>
      </p:sp>
      <p:sp>
        <p:nvSpPr>
          <p:cNvPr id="45059" name="Rectangle 3"/>
          <p:cNvSpPr>
            <a:spLocks noGrp="1" noChangeArrowheads="1"/>
          </p:cNvSpPr>
          <p:nvPr>
            <p:ph type="body" idx="1"/>
          </p:nvPr>
        </p:nvSpPr>
        <p:spPr>
          <a:xfrm>
            <a:off x="457200" y="1268413"/>
            <a:ext cx="8229600" cy="5256212"/>
          </a:xfrm>
        </p:spPr>
        <p:txBody>
          <a:bodyPr/>
          <a:lstStyle/>
          <a:p>
            <a:r>
              <a:rPr lang="zh-CN" altLang="en-US" sz="2800"/>
              <a:t>指向常量的指针</a:t>
            </a:r>
          </a:p>
          <a:p>
            <a:pPr lvl="1"/>
            <a:r>
              <a:rPr lang="en-US" altLang="zh-CN" sz="2400"/>
              <a:t>const &lt;</a:t>
            </a:r>
            <a:r>
              <a:rPr lang="zh-CN" altLang="en-US" sz="2400"/>
              <a:t>类型</a:t>
            </a:r>
            <a:r>
              <a:rPr lang="en-US" altLang="zh-CN" sz="2400"/>
              <a:t>&gt; *  &lt;</a:t>
            </a:r>
            <a:r>
              <a:rPr lang="zh-CN" altLang="en-US" sz="2400"/>
              <a:t>指针变量</a:t>
            </a:r>
            <a:r>
              <a:rPr lang="en-US" altLang="zh-CN" sz="2400"/>
              <a:t>&gt;</a:t>
            </a:r>
          </a:p>
          <a:p>
            <a:pPr lvl="1"/>
            <a:r>
              <a:rPr lang="en-US" altLang="zh-CN" sz="2400"/>
              <a:t>&lt;</a:t>
            </a:r>
            <a:r>
              <a:rPr lang="zh-CN" altLang="en-US" sz="2400"/>
              <a:t>类型</a:t>
            </a:r>
            <a:r>
              <a:rPr lang="en-US" altLang="zh-CN" sz="2400"/>
              <a:t>&gt; const * &lt;</a:t>
            </a:r>
            <a:r>
              <a:rPr lang="zh-CN" altLang="en-US" sz="2400"/>
              <a:t>指针变量</a:t>
            </a:r>
            <a:r>
              <a:rPr lang="en-US" altLang="zh-CN" sz="2400"/>
              <a:t>&gt;</a:t>
            </a:r>
          </a:p>
          <a:p>
            <a:pPr lvl="1"/>
            <a:r>
              <a:rPr lang="zh-CN" altLang="en-US" sz="2400"/>
              <a:t>指针所指向的对象不可以修改</a:t>
            </a:r>
          </a:p>
          <a:p>
            <a:r>
              <a:rPr lang="zh-CN" altLang="en-US" sz="2800"/>
              <a:t>常量指针</a:t>
            </a:r>
          </a:p>
          <a:p>
            <a:pPr lvl="1"/>
            <a:r>
              <a:rPr lang="en-US" altLang="zh-CN" sz="2400"/>
              <a:t>&lt;</a:t>
            </a:r>
            <a:r>
              <a:rPr lang="zh-CN" altLang="en-US" sz="2400"/>
              <a:t>类型</a:t>
            </a:r>
            <a:r>
              <a:rPr lang="en-US" altLang="zh-CN" sz="2400"/>
              <a:t>&gt; * const &lt;</a:t>
            </a:r>
            <a:r>
              <a:rPr lang="zh-CN" altLang="en-US" sz="2400"/>
              <a:t>指针变量</a:t>
            </a:r>
            <a:r>
              <a:rPr lang="en-US" altLang="zh-CN" sz="2400"/>
              <a:t>&gt;</a:t>
            </a:r>
          </a:p>
          <a:p>
            <a:pPr lvl="1"/>
            <a:r>
              <a:rPr lang="zh-CN" altLang="en-US" sz="2400"/>
              <a:t>指针本身不能修改，但其指向的对象可以修改</a:t>
            </a:r>
          </a:p>
          <a:p>
            <a:r>
              <a:rPr lang="zh-CN" altLang="en-US" sz="2800"/>
              <a:t>指向常量的常量指针</a:t>
            </a:r>
          </a:p>
          <a:p>
            <a:pPr lvl="1"/>
            <a:r>
              <a:rPr lang="en-US" altLang="zh-CN" sz="2400"/>
              <a:t>&lt;</a:t>
            </a:r>
            <a:r>
              <a:rPr lang="zh-CN" altLang="en-US" sz="2400"/>
              <a:t>类型</a:t>
            </a:r>
            <a:r>
              <a:rPr lang="en-US" altLang="zh-CN" sz="2400"/>
              <a:t>&gt; const * const &lt;</a:t>
            </a:r>
            <a:r>
              <a:rPr lang="zh-CN" altLang="en-US" sz="2400"/>
              <a:t>指针变量</a:t>
            </a:r>
            <a:r>
              <a:rPr lang="en-US" altLang="zh-CN" sz="2400"/>
              <a:t>&gt;</a:t>
            </a:r>
          </a:p>
          <a:p>
            <a:pPr lvl="1"/>
            <a:r>
              <a:rPr lang="en-US" altLang="zh-CN" sz="2400"/>
              <a:t>const &lt;</a:t>
            </a:r>
            <a:r>
              <a:rPr lang="zh-CN" altLang="en-US" sz="2400"/>
              <a:t>类型</a:t>
            </a:r>
            <a:r>
              <a:rPr lang="en-US" altLang="zh-CN" sz="2400"/>
              <a:t>&gt; * const &lt;</a:t>
            </a:r>
            <a:r>
              <a:rPr lang="zh-CN" altLang="en-US" sz="2400"/>
              <a:t>指针变量</a:t>
            </a:r>
            <a:r>
              <a:rPr lang="en-US" altLang="zh-CN" sz="2400"/>
              <a:t>&gt;</a:t>
            </a:r>
          </a:p>
          <a:p>
            <a:pPr lvl="1"/>
            <a:r>
              <a:rPr lang="zh-CN" altLang="en-US" sz="2400"/>
              <a:t>指针与所指东西全部为常量</a:t>
            </a:r>
          </a:p>
        </p:txBody>
      </p:sp>
    </p:spTree>
    <p:extLst>
      <p:ext uri="{BB962C8B-B14F-4D97-AF65-F5344CB8AC3E}">
        <p14:creationId xmlns:p14="http://schemas.microsoft.com/office/powerpoint/2010/main" val="7984488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r>
              <a:rPr lang="zh-CN" altLang="en-US"/>
              <a:t>向量</a:t>
            </a:r>
          </a:p>
        </p:txBody>
      </p:sp>
      <p:sp>
        <p:nvSpPr>
          <p:cNvPr id="57347" name="Rectangle 3"/>
          <p:cNvSpPr>
            <a:spLocks noGrp="1" noChangeArrowheads="1"/>
          </p:cNvSpPr>
          <p:nvPr>
            <p:ph type="body" idx="1"/>
          </p:nvPr>
        </p:nvSpPr>
        <p:spPr/>
        <p:txBody>
          <a:bodyPr/>
          <a:lstStyle/>
          <a:p>
            <a:pPr>
              <a:lnSpc>
                <a:spcPct val="90000"/>
              </a:lnSpc>
            </a:pPr>
            <a:r>
              <a:rPr lang="en-US" altLang="zh-CN"/>
              <a:t>vector</a:t>
            </a:r>
          </a:p>
          <a:p>
            <a:pPr>
              <a:lnSpc>
                <a:spcPct val="90000"/>
              </a:lnSpc>
            </a:pPr>
            <a:r>
              <a:rPr lang="zh-CN" altLang="en-US"/>
              <a:t>使用方式</a:t>
            </a:r>
          </a:p>
          <a:p>
            <a:pPr lvl="1">
              <a:lnSpc>
                <a:spcPct val="90000"/>
              </a:lnSpc>
            </a:pPr>
            <a:r>
              <a:rPr lang="en-US" altLang="zh-CN"/>
              <a:t>#include &lt;vector&gt;</a:t>
            </a:r>
          </a:p>
          <a:p>
            <a:pPr lvl="1">
              <a:lnSpc>
                <a:spcPct val="90000"/>
              </a:lnSpc>
            </a:pPr>
            <a:r>
              <a:rPr lang="en-US" altLang="zh-CN"/>
              <a:t>vector &lt;typename&gt; </a:t>
            </a:r>
            <a:r>
              <a:rPr lang="zh-CN" altLang="en-US"/>
              <a:t>变量名</a:t>
            </a:r>
          </a:p>
          <a:p>
            <a:pPr>
              <a:lnSpc>
                <a:spcPct val="90000"/>
              </a:lnSpc>
            </a:pPr>
            <a:r>
              <a:rPr lang="en-US" altLang="zh-CN"/>
              <a:t>C++</a:t>
            </a:r>
            <a:r>
              <a:rPr lang="zh-CN" altLang="en-US"/>
              <a:t>的安全数组</a:t>
            </a:r>
          </a:p>
          <a:p>
            <a:pPr lvl="1">
              <a:lnSpc>
                <a:spcPct val="90000"/>
              </a:lnSpc>
            </a:pPr>
            <a:r>
              <a:rPr lang="zh-CN" altLang="en-US"/>
              <a:t>能防止越界</a:t>
            </a:r>
          </a:p>
          <a:p>
            <a:pPr lvl="1">
              <a:lnSpc>
                <a:spcPct val="90000"/>
              </a:lnSpc>
            </a:pPr>
            <a:r>
              <a:rPr lang="zh-CN" altLang="en-US"/>
              <a:t>自己知道自己的大小</a:t>
            </a:r>
          </a:p>
          <a:p>
            <a:pPr lvl="1">
              <a:lnSpc>
                <a:spcPct val="90000"/>
              </a:lnSpc>
            </a:pPr>
            <a:r>
              <a:rPr lang="zh-CN" altLang="en-US"/>
              <a:t>能动态改变大小</a:t>
            </a:r>
          </a:p>
          <a:p>
            <a:pPr>
              <a:lnSpc>
                <a:spcPct val="90000"/>
              </a:lnSpc>
            </a:pPr>
            <a:r>
              <a:rPr lang="zh-CN" altLang="en-US"/>
              <a:t>具体成员函数，大家自己查阅</a:t>
            </a:r>
          </a:p>
        </p:txBody>
      </p:sp>
    </p:spTree>
    <p:extLst>
      <p:ext uri="{BB962C8B-B14F-4D97-AF65-F5344CB8AC3E}">
        <p14:creationId xmlns:p14="http://schemas.microsoft.com/office/powerpoint/2010/main" val="4967180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r>
              <a:rPr lang="zh-CN" altLang="en-US"/>
              <a:t>字符串</a:t>
            </a:r>
            <a:r>
              <a:rPr lang="en-US" altLang="zh-CN"/>
              <a:t>string</a:t>
            </a:r>
          </a:p>
        </p:txBody>
      </p:sp>
      <p:sp>
        <p:nvSpPr>
          <p:cNvPr id="58371" name="Rectangle 3"/>
          <p:cNvSpPr>
            <a:spLocks noGrp="1" noChangeArrowheads="1"/>
          </p:cNvSpPr>
          <p:nvPr>
            <p:ph type="body" idx="1"/>
          </p:nvPr>
        </p:nvSpPr>
        <p:spPr/>
        <p:txBody>
          <a:bodyPr/>
          <a:lstStyle/>
          <a:p>
            <a:r>
              <a:rPr lang="zh-CN" altLang="en-US"/>
              <a:t>可以用等号直接赋值</a:t>
            </a:r>
          </a:p>
          <a:p>
            <a:r>
              <a:rPr lang="zh-CN" altLang="en-US"/>
              <a:t>可以直接判相等</a:t>
            </a:r>
          </a:p>
          <a:p>
            <a:r>
              <a:rPr lang="zh-CN" altLang="en-US"/>
              <a:t>可以知道自己的长度</a:t>
            </a:r>
          </a:p>
          <a:p>
            <a:r>
              <a:rPr lang="zh-CN" altLang="en-US"/>
              <a:t>自己直接连接字符串</a:t>
            </a:r>
          </a:p>
          <a:p>
            <a:r>
              <a:rPr lang="zh-CN" altLang="en-US"/>
              <a:t>相关成员函数大家自行查阅</a:t>
            </a:r>
          </a:p>
        </p:txBody>
      </p:sp>
    </p:spTree>
    <p:extLst>
      <p:ext uri="{BB962C8B-B14F-4D97-AF65-F5344CB8AC3E}">
        <p14:creationId xmlns:p14="http://schemas.microsoft.com/office/powerpoint/2010/main" val="1993196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5" name="Rectangle 41"/>
          <p:cNvSpPr>
            <a:spLocks noGrp="1" noChangeArrowheads="1"/>
          </p:cNvSpPr>
          <p:nvPr>
            <p:ph type="title"/>
          </p:nvPr>
        </p:nvSpPr>
        <p:spPr/>
        <p:txBody>
          <a:bodyPr/>
          <a:lstStyle/>
          <a:p>
            <a:r>
              <a:rPr lang="en-US" altLang="zh-CN" sz="4000" b="1" dirty="0">
                <a:latin typeface="隶书" panose="02010509060101010101" pitchFamily="49" charset="-122"/>
              </a:rPr>
              <a:t>C++</a:t>
            </a:r>
            <a:r>
              <a:rPr lang="zh-CN" altLang="en-US" sz="4000" b="1" dirty="0" smtClean="0">
                <a:latin typeface="隶书" panose="02010509060101010101" pitchFamily="49" charset="-122"/>
              </a:rPr>
              <a:t>数据类型</a:t>
            </a:r>
            <a:endParaRPr lang="zh-CN" altLang="en-US" sz="4000" b="1" dirty="0"/>
          </a:p>
        </p:txBody>
      </p:sp>
      <p:graphicFrame>
        <p:nvGraphicFramePr>
          <p:cNvPr id="11310" name="Group 46"/>
          <p:cNvGraphicFramePr>
            <a:graphicFrameLocks noGrp="1"/>
          </p:cNvGraphicFramePr>
          <p:nvPr>
            <p:ph idx="1"/>
            <p:extLst>
              <p:ext uri="{D42A27DB-BD31-4B8C-83A1-F6EECF244321}">
                <p14:modId xmlns:p14="http://schemas.microsoft.com/office/powerpoint/2010/main" val="1183161802"/>
              </p:ext>
            </p:extLst>
          </p:nvPr>
        </p:nvGraphicFramePr>
        <p:xfrm>
          <a:off x="340822" y="2593427"/>
          <a:ext cx="8462356" cy="2695258"/>
        </p:xfrm>
        <a:graphic>
          <a:graphicData uri="http://schemas.openxmlformats.org/drawingml/2006/table">
            <a:tbl>
              <a:tblPr/>
              <a:tblGrid>
                <a:gridCol w="2331872">
                  <a:extLst>
                    <a:ext uri="{9D8B030D-6E8A-4147-A177-3AD203B41FA5}">
                      <a16:colId xmlns:a16="http://schemas.microsoft.com/office/drawing/2014/main" val="1093309561"/>
                    </a:ext>
                  </a:extLst>
                </a:gridCol>
                <a:gridCol w="1326242">
                  <a:extLst>
                    <a:ext uri="{9D8B030D-6E8A-4147-A177-3AD203B41FA5}">
                      <a16:colId xmlns:a16="http://schemas.microsoft.com/office/drawing/2014/main" val="2288461284"/>
                    </a:ext>
                  </a:extLst>
                </a:gridCol>
                <a:gridCol w="1407440">
                  <a:extLst>
                    <a:ext uri="{9D8B030D-6E8A-4147-A177-3AD203B41FA5}">
                      <a16:colId xmlns:a16="http://schemas.microsoft.com/office/drawing/2014/main" val="1335330427"/>
                    </a:ext>
                  </a:extLst>
                </a:gridCol>
                <a:gridCol w="3396802">
                  <a:extLst>
                    <a:ext uri="{9D8B030D-6E8A-4147-A177-3AD203B41FA5}">
                      <a16:colId xmlns:a16="http://schemas.microsoft.com/office/drawing/2014/main" val="505578771"/>
                    </a:ext>
                  </a:extLst>
                </a:gridCol>
              </a:tblGrid>
              <a:tr h="4159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7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数据类型</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7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字节数</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数值范围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9075772"/>
                  </a:ext>
                </a:extLst>
              </a:tr>
              <a:tr h="4762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字符型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char</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bg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-128</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127</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0796099"/>
                  </a:ext>
                </a:extLst>
              </a:tr>
              <a:tr h="6207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bg1"/>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整  型</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int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-2147483648</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2147483647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0276501"/>
                  </a:ext>
                </a:extLst>
              </a:tr>
              <a:tr h="5810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单精度浮点型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float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bg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±(3.4E-38</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3.4E38)</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3371785"/>
                  </a:ext>
                </a:extLst>
              </a:tr>
              <a:tr h="4619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bg1"/>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双精度符点型</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±(1.7E-308</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1.7E308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8042240"/>
                  </a:ext>
                </a:extLst>
              </a:tr>
            </a:tbl>
          </a:graphicData>
        </a:graphic>
      </p:graphicFrame>
    </p:spTree>
    <p:extLst>
      <p:ext uri="{BB962C8B-B14F-4D97-AF65-F5344CB8AC3E}">
        <p14:creationId xmlns:p14="http://schemas.microsoft.com/office/powerpoint/2010/main" val="3198350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68313" y="1773238"/>
            <a:ext cx="8229600" cy="3886200"/>
          </a:xfrm>
        </p:spPr>
        <p:txBody>
          <a:bodyPr>
            <a:normAutofit/>
          </a:bodyPr>
          <a:lstStyle/>
          <a:p>
            <a:pPr algn="just">
              <a:lnSpc>
                <a:spcPct val="90000"/>
              </a:lnSpc>
            </a:pPr>
            <a:r>
              <a:rPr lang="zh-CN" altLang="en-US" sz="2900" b="1" dirty="0">
                <a:latin typeface="Times New Roman" panose="02020603050405020304" pitchFamily="18" charset="0"/>
              </a:rPr>
              <a:t>类型修饰符</a:t>
            </a:r>
          </a:p>
          <a:p>
            <a:pPr lvl="1" algn="just"/>
            <a:r>
              <a:rPr lang="en-US" altLang="zh-CN" sz="2500" dirty="0" smtClean="0">
                <a:latin typeface="Times New Roman" panose="02020603050405020304" pitchFamily="18" charset="0"/>
              </a:rPr>
              <a:t>signed</a:t>
            </a:r>
            <a:r>
              <a:rPr lang="en-US" altLang="zh-CN" sz="2500" dirty="0">
                <a:latin typeface="Times New Roman" panose="02020603050405020304" pitchFamily="18" charset="0"/>
              </a:rPr>
              <a:t>		           </a:t>
            </a:r>
            <a:r>
              <a:rPr lang="zh-CN" altLang="en-US" sz="2500" dirty="0">
                <a:latin typeface="Times New Roman" panose="02020603050405020304" pitchFamily="18" charset="0"/>
              </a:rPr>
              <a:t>有符号</a:t>
            </a:r>
          </a:p>
          <a:p>
            <a:pPr lvl="1" algn="just"/>
            <a:r>
              <a:rPr lang="en-US" altLang="zh-CN" sz="2500" dirty="0">
                <a:latin typeface="Times New Roman" panose="02020603050405020304" pitchFamily="18" charset="0"/>
              </a:rPr>
              <a:t>unsigned		</a:t>
            </a:r>
            <a:r>
              <a:rPr lang="zh-CN" altLang="en-US" sz="2500" dirty="0" smtClean="0">
                <a:latin typeface="Times New Roman" panose="02020603050405020304" pitchFamily="18" charset="0"/>
              </a:rPr>
              <a:t>无</a:t>
            </a:r>
            <a:r>
              <a:rPr lang="zh-CN" altLang="en-US" sz="2500" dirty="0">
                <a:latin typeface="Times New Roman" panose="02020603050405020304" pitchFamily="18" charset="0"/>
              </a:rPr>
              <a:t>符号</a:t>
            </a:r>
          </a:p>
          <a:p>
            <a:pPr lvl="1" algn="just"/>
            <a:r>
              <a:rPr lang="en-US" altLang="zh-CN" sz="2500" dirty="0">
                <a:latin typeface="Times New Roman" panose="02020603050405020304" pitchFamily="18" charset="0"/>
              </a:rPr>
              <a:t>short			</a:t>
            </a:r>
            <a:r>
              <a:rPr lang="zh-CN" altLang="en-US" sz="2500" dirty="0">
                <a:latin typeface="Times New Roman" panose="02020603050405020304" pitchFamily="18" charset="0"/>
              </a:rPr>
              <a:t>短型</a:t>
            </a:r>
          </a:p>
          <a:p>
            <a:pPr lvl="1" algn="just"/>
            <a:r>
              <a:rPr lang="en-US" altLang="zh-CN" sz="2500" dirty="0">
                <a:latin typeface="Times New Roman" panose="02020603050405020304" pitchFamily="18" charset="0"/>
              </a:rPr>
              <a:t>long			</a:t>
            </a:r>
            <a:r>
              <a:rPr lang="zh-CN" altLang="en-US" sz="2500" dirty="0">
                <a:latin typeface="Times New Roman" panose="02020603050405020304" pitchFamily="18" charset="0"/>
              </a:rPr>
              <a:t>长型</a:t>
            </a:r>
          </a:p>
          <a:p>
            <a:pPr>
              <a:lnSpc>
                <a:spcPct val="90000"/>
              </a:lnSpc>
            </a:pPr>
            <a:endParaRPr lang="en-US" altLang="zh-CN" sz="2800" dirty="0">
              <a:latin typeface="Times New Roman" panose="02020603050405020304" pitchFamily="18" charset="0"/>
            </a:endParaRPr>
          </a:p>
        </p:txBody>
      </p:sp>
      <p:sp>
        <p:nvSpPr>
          <p:cNvPr id="13316" name="Rectangle 4"/>
          <p:cNvSpPr>
            <a:spLocks noChangeArrowheads="1"/>
          </p:cNvSpPr>
          <p:nvPr/>
        </p:nvSpPr>
        <p:spPr bwMode="auto">
          <a:xfrm>
            <a:off x="395288" y="836613"/>
            <a:ext cx="7561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4000" b="1" dirty="0">
                <a:latin typeface="隶书" panose="02010509060101010101" pitchFamily="49" charset="-122"/>
              </a:rPr>
              <a:t>C++</a:t>
            </a:r>
            <a:r>
              <a:rPr lang="zh-CN" altLang="en-US" sz="4000" b="1" dirty="0" smtClean="0">
                <a:latin typeface="隶书" panose="02010509060101010101" pitchFamily="49" charset="-122"/>
              </a:rPr>
              <a:t>数据类型</a:t>
            </a:r>
            <a:endParaRPr lang="zh-CN" altLang="en-US" sz="4000" b="1" dirty="0"/>
          </a:p>
        </p:txBody>
      </p:sp>
    </p:spTree>
    <p:extLst>
      <p:ext uri="{BB962C8B-B14F-4D97-AF65-F5344CB8AC3E}">
        <p14:creationId xmlns:p14="http://schemas.microsoft.com/office/powerpoint/2010/main" val="363731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 name="Group 4"/>
          <p:cNvGrpSpPr>
            <a:grpSpLocks/>
          </p:cNvGrpSpPr>
          <p:nvPr/>
        </p:nvGrpSpPr>
        <p:grpSpPr bwMode="auto">
          <a:xfrm>
            <a:off x="227214" y="1313410"/>
            <a:ext cx="8110451" cy="4735483"/>
            <a:chOff x="-3" y="-3"/>
            <a:chExt cx="3991" cy="3846"/>
          </a:xfrm>
        </p:grpSpPr>
        <p:grpSp>
          <p:nvGrpSpPr>
            <p:cNvPr id="14341" name="Group 5"/>
            <p:cNvGrpSpPr>
              <a:grpSpLocks/>
            </p:cNvGrpSpPr>
            <p:nvPr/>
          </p:nvGrpSpPr>
          <p:grpSpPr bwMode="auto">
            <a:xfrm>
              <a:off x="0" y="0"/>
              <a:ext cx="3985" cy="3840"/>
              <a:chOff x="0" y="0"/>
              <a:chExt cx="3985" cy="3840"/>
            </a:xfrm>
          </p:grpSpPr>
          <p:grpSp>
            <p:nvGrpSpPr>
              <p:cNvPr id="14342" name="Group 6"/>
              <p:cNvGrpSpPr>
                <a:grpSpLocks/>
              </p:cNvGrpSpPr>
              <p:nvPr/>
            </p:nvGrpSpPr>
            <p:grpSpPr bwMode="auto">
              <a:xfrm>
                <a:off x="0" y="0"/>
                <a:ext cx="1173" cy="384"/>
                <a:chOff x="0" y="0"/>
                <a:chExt cx="1173" cy="384"/>
              </a:xfrm>
            </p:grpSpPr>
            <p:sp>
              <p:nvSpPr>
                <p:cNvPr id="14343" name="Rectangle 7"/>
                <p:cNvSpPr>
                  <a:spLocks noChangeArrowheads="1"/>
                </p:cNvSpPr>
                <p:nvPr/>
              </p:nvSpPr>
              <p:spPr bwMode="auto">
                <a:xfrm>
                  <a:off x="43" y="0"/>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数据类型标识符</a:t>
                  </a:r>
                  <a:endParaRPr kumimoji="1" lang="zh-CN" altLang="en-US">
                    <a:latin typeface="Times New Roman" panose="02020603050405020304" pitchFamily="18" charset="0"/>
                  </a:endParaRPr>
                </a:p>
                <a:p>
                  <a:pPr algn="ctr" eaLnBrk="0" hangingPunct="0"/>
                  <a:endParaRPr kumimoji="1" lang="en-US" altLang="zh-CN">
                    <a:latin typeface="Times New Roman" panose="02020603050405020304" pitchFamily="18" charset="0"/>
                  </a:endParaRPr>
                </a:p>
              </p:txBody>
            </p:sp>
            <p:sp>
              <p:nvSpPr>
                <p:cNvPr id="14344" name="Rectangle 8"/>
                <p:cNvSpPr>
                  <a:spLocks noChangeArrowheads="1"/>
                </p:cNvSpPr>
                <p:nvPr/>
              </p:nvSpPr>
              <p:spPr bwMode="auto">
                <a:xfrm>
                  <a:off x="0" y="0"/>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45" name="Group 9"/>
              <p:cNvGrpSpPr>
                <a:grpSpLocks/>
              </p:cNvGrpSpPr>
              <p:nvPr/>
            </p:nvGrpSpPr>
            <p:grpSpPr bwMode="auto">
              <a:xfrm>
                <a:off x="1173" y="0"/>
                <a:ext cx="688" cy="384"/>
                <a:chOff x="1173" y="0"/>
                <a:chExt cx="688" cy="384"/>
              </a:xfrm>
            </p:grpSpPr>
            <p:sp>
              <p:nvSpPr>
                <p:cNvPr id="14346" name="Rectangle 10"/>
                <p:cNvSpPr>
                  <a:spLocks noChangeArrowheads="1"/>
                </p:cNvSpPr>
                <p:nvPr/>
              </p:nvSpPr>
              <p:spPr bwMode="auto">
                <a:xfrm>
                  <a:off x="1216" y="0"/>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latin typeface="Times New Roman" panose="02020603050405020304" pitchFamily="18" charset="0"/>
                    </a:rPr>
                    <a:t>字节数</a:t>
                  </a:r>
                  <a:endParaRPr kumimoji="1" lang="zh-CN" altLang="en-US">
                    <a:latin typeface="Times New Roman" panose="02020603050405020304" pitchFamily="18" charset="0"/>
                  </a:endParaRPr>
                </a:p>
                <a:p>
                  <a:pPr algn="ctr" eaLnBrk="0" hangingPunct="0"/>
                  <a:endParaRPr kumimoji="1" lang="en-US" altLang="zh-CN">
                    <a:latin typeface="Times New Roman" panose="02020603050405020304" pitchFamily="18" charset="0"/>
                  </a:endParaRPr>
                </a:p>
              </p:txBody>
            </p:sp>
            <p:sp>
              <p:nvSpPr>
                <p:cNvPr id="14347" name="Rectangle 11"/>
                <p:cNvSpPr>
                  <a:spLocks noChangeArrowheads="1"/>
                </p:cNvSpPr>
                <p:nvPr/>
              </p:nvSpPr>
              <p:spPr bwMode="auto">
                <a:xfrm>
                  <a:off x="1173" y="0"/>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48" name="Group 12"/>
              <p:cNvGrpSpPr>
                <a:grpSpLocks/>
              </p:cNvGrpSpPr>
              <p:nvPr/>
            </p:nvGrpSpPr>
            <p:grpSpPr bwMode="auto">
              <a:xfrm>
                <a:off x="1861" y="0"/>
                <a:ext cx="1238" cy="384"/>
                <a:chOff x="1861" y="0"/>
                <a:chExt cx="1238" cy="384"/>
              </a:xfrm>
            </p:grpSpPr>
            <p:sp>
              <p:nvSpPr>
                <p:cNvPr id="14349" name="Rectangle 13"/>
                <p:cNvSpPr>
                  <a:spLocks noChangeArrowheads="1"/>
                </p:cNvSpPr>
                <p:nvPr/>
              </p:nvSpPr>
              <p:spPr bwMode="auto">
                <a:xfrm>
                  <a:off x="1904" y="0"/>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数值范围</a:t>
                  </a:r>
                  <a:endParaRPr kumimoji="1" lang="zh-CN" altLang="en-US">
                    <a:latin typeface="Times New Roman" panose="02020603050405020304" pitchFamily="18" charset="0"/>
                  </a:endParaRPr>
                </a:p>
                <a:p>
                  <a:pPr algn="ctr" eaLnBrk="0" hangingPunct="0"/>
                  <a:endParaRPr kumimoji="1" lang="en-US" altLang="zh-CN">
                    <a:latin typeface="Times New Roman" panose="02020603050405020304" pitchFamily="18" charset="0"/>
                  </a:endParaRPr>
                </a:p>
              </p:txBody>
            </p:sp>
            <p:sp>
              <p:nvSpPr>
                <p:cNvPr id="14350" name="Rectangle 14"/>
                <p:cNvSpPr>
                  <a:spLocks noChangeArrowheads="1"/>
                </p:cNvSpPr>
                <p:nvPr/>
              </p:nvSpPr>
              <p:spPr bwMode="auto">
                <a:xfrm>
                  <a:off x="1861" y="0"/>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51" name="Group 15"/>
              <p:cNvGrpSpPr>
                <a:grpSpLocks/>
              </p:cNvGrpSpPr>
              <p:nvPr/>
            </p:nvGrpSpPr>
            <p:grpSpPr bwMode="auto">
              <a:xfrm>
                <a:off x="3099" y="0"/>
                <a:ext cx="886" cy="384"/>
                <a:chOff x="3099" y="0"/>
                <a:chExt cx="886" cy="384"/>
              </a:xfrm>
            </p:grpSpPr>
            <p:sp>
              <p:nvSpPr>
                <p:cNvPr id="14352" name="Rectangle 16"/>
                <p:cNvSpPr>
                  <a:spLocks noChangeArrowheads="1"/>
                </p:cNvSpPr>
                <p:nvPr/>
              </p:nvSpPr>
              <p:spPr bwMode="auto">
                <a:xfrm>
                  <a:off x="3142" y="0"/>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Times New Roman" panose="02020603050405020304" pitchFamily="18" charset="0"/>
                    </a:rPr>
                    <a:t>常量写法举例</a:t>
                  </a:r>
                  <a:endParaRPr kumimoji="1" lang="zh-CN" altLang="en-US">
                    <a:latin typeface="Times New Roman" panose="02020603050405020304" pitchFamily="18" charset="0"/>
                  </a:endParaRPr>
                </a:p>
                <a:p>
                  <a:pPr algn="ctr" eaLnBrk="0" hangingPunct="0"/>
                  <a:endParaRPr kumimoji="1" lang="en-US" altLang="zh-CN">
                    <a:latin typeface="Times New Roman" panose="02020603050405020304" pitchFamily="18" charset="0"/>
                  </a:endParaRPr>
                </a:p>
              </p:txBody>
            </p:sp>
            <p:sp>
              <p:nvSpPr>
                <p:cNvPr id="14353" name="Rectangle 17"/>
                <p:cNvSpPr>
                  <a:spLocks noChangeArrowheads="1"/>
                </p:cNvSpPr>
                <p:nvPr/>
              </p:nvSpPr>
              <p:spPr bwMode="auto">
                <a:xfrm>
                  <a:off x="3099" y="0"/>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54" name="Group 18"/>
              <p:cNvGrpSpPr>
                <a:grpSpLocks/>
              </p:cNvGrpSpPr>
              <p:nvPr/>
            </p:nvGrpSpPr>
            <p:grpSpPr bwMode="auto">
              <a:xfrm>
                <a:off x="0" y="384"/>
                <a:ext cx="1173" cy="384"/>
                <a:chOff x="0" y="384"/>
                <a:chExt cx="1173" cy="384"/>
              </a:xfrm>
            </p:grpSpPr>
            <p:sp>
              <p:nvSpPr>
                <p:cNvPr id="14355" name="Rectangle 19"/>
                <p:cNvSpPr>
                  <a:spLocks noChangeArrowheads="1"/>
                </p:cNvSpPr>
                <p:nvPr/>
              </p:nvSpPr>
              <p:spPr bwMode="auto">
                <a:xfrm>
                  <a:off x="43" y="384"/>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Char</a:t>
                  </a:r>
                </a:p>
              </p:txBody>
            </p:sp>
            <p:sp>
              <p:nvSpPr>
                <p:cNvPr id="14356" name="Rectangle 20"/>
                <p:cNvSpPr>
                  <a:spLocks noChangeArrowheads="1"/>
                </p:cNvSpPr>
                <p:nvPr/>
              </p:nvSpPr>
              <p:spPr bwMode="auto">
                <a:xfrm>
                  <a:off x="0" y="384"/>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57" name="Group 21"/>
              <p:cNvGrpSpPr>
                <a:grpSpLocks/>
              </p:cNvGrpSpPr>
              <p:nvPr/>
            </p:nvGrpSpPr>
            <p:grpSpPr bwMode="auto">
              <a:xfrm>
                <a:off x="1173" y="384"/>
                <a:ext cx="688" cy="384"/>
                <a:chOff x="1173" y="384"/>
                <a:chExt cx="688" cy="384"/>
              </a:xfrm>
            </p:grpSpPr>
            <p:sp>
              <p:nvSpPr>
                <p:cNvPr id="14358" name="Rectangle 22"/>
                <p:cNvSpPr>
                  <a:spLocks noChangeArrowheads="1"/>
                </p:cNvSpPr>
                <p:nvPr/>
              </p:nvSpPr>
              <p:spPr bwMode="auto">
                <a:xfrm>
                  <a:off x="1216" y="384"/>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a:latin typeface="Times New Roman" panose="02020603050405020304" pitchFamily="18" charset="0"/>
                    </a:rPr>
                    <a:t>1</a:t>
                  </a:r>
                </a:p>
              </p:txBody>
            </p:sp>
            <p:sp>
              <p:nvSpPr>
                <p:cNvPr id="14359" name="Rectangle 23"/>
                <p:cNvSpPr>
                  <a:spLocks noChangeArrowheads="1"/>
                </p:cNvSpPr>
                <p:nvPr/>
              </p:nvSpPr>
              <p:spPr bwMode="auto">
                <a:xfrm>
                  <a:off x="1173" y="384"/>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60" name="Group 24"/>
              <p:cNvGrpSpPr>
                <a:grpSpLocks/>
              </p:cNvGrpSpPr>
              <p:nvPr/>
            </p:nvGrpSpPr>
            <p:grpSpPr bwMode="auto">
              <a:xfrm>
                <a:off x="1861" y="384"/>
                <a:ext cx="1238" cy="384"/>
                <a:chOff x="1861" y="384"/>
                <a:chExt cx="1238" cy="384"/>
              </a:xfrm>
            </p:grpSpPr>
            <p:sp>
              <p:nvSpPr>
                <p:cNvPr id="14361" name="Rectangle 25"/>
                <p:cNvSpPr>
                  <a:spLocks noChangeArrowheads="1"/>
                </p:cNvSpPr>
                <p:nvPr/>
              </p:nvSpPr>
              <p:spPr bwMode="auto">
                <a:xfrm>
                  <a:off x="1904" y="384"/>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-128</a:t>
                  </a:r>
                  <a:r>
                    <a:rPr kumimoji="1" lang="zh-CN" altLang="en-US">
                      <a:latin typeface="Times New Roman" panose="02020603050405020304" pitchFamily="18" charset="0"/>
                    </a:rPr>
                    <a:t>～</a:t>
                  </a:r>
                  <a:r>
                    <a:rPr kumimoji="1" lang="en-US" altLang="zh-CN">
                      <a:latin typeface="Times New Roman" panose="02020603050405020304" pitchFamily="18" charset="0"/>
                    </a:rPr>
                    <a:t>127</a:t>
                  </a:r>
                </a:p>
              </p:txBody>
            </p:sp>
            <p:sp>
              <p:nvSpPr>
                <p:cNvPr id="14362" name="Rectangle 26"/>
                <p:cNvSpPr>
                  <a:spLocks noChangeArrowheads="1"/>
                </p:cNvSpPr>
                <p:nvPr/>
              </p:nvSpPr>
              <p:spPr bwMode="auto">
                <a:xfrm>
                  <a:off x="1861" y="384"/>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63" name="Group 27"/>
              <p:cNvGrpSpPr>
                <a:grpSpLocks/>
              </p:cNvGrpSpPr>
              <p:nvPr/>
            </p:nvGrpSpPr>
            <p:grpSpPr bwMode="auto">
              <a:xfrm>
                <a:off x="3099" y="384"/>
                <a:ext cx="886" cy="384"/>
                <a:chOff x="3099" y="384"/>
                <a:chExt cx="886" cy="384"/>
              </a:xfrm>
            </p:grpSpPr>
            <p:sp>
              <p:nvSpPr>
                <p:cNvPr id="14364" name="Rectangle 28"/>
                <p:cNvSpPr>
                  <a:spLocks noChangeArrowheads="1"/>
                </p:cNvSpPr>
                <p:nvPr/>
              </p:nvSpPr>
              <p:spPr bwMode="auto">
                <a:xfrm>
                  <a:off x="3142" y="384"/>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‘A’, ‘0’,’\n’</a:t>
                  </a:r>
                </a:p>
              </p:txBody>
            </p:sp>
            <p:sp>
              <p:nvSpPr>
                <p:cNvPr id="14365" name="Rectangle 29"/>
                <p:cNvSpPr>
                  <a:spLocks noChangeArrowheads="1"/>
                </p:cNvSpPr>
                <p:nvPr/>
              </p:nvSpPr>
              <p:spPr bwMode="auto">
                <a:xfrm>
                  <a:off x="3099" y="384"/>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66" name="Group 30"/>
              <p:cNvGrpSpPr>
                <a:grpSpLocks/>
              </p:cNvGrpSpPr>
              <p:nvPr/>
            </p:nvGrpSpPr>
            <p:grpSpPr bwMode="auto">
              <a:xfrm>
                <a:off x="0" y="768"/>
                <a:ext cx="1173" cy="384"/>
                <a:chOff x="0" y="768"/>
                <a:chExt cx="1173" cy="384"/>
              </a:xfrm>
            </p:grpSpPr>
            <p:sp>
              <p:nvSpPr>
                <p:cNvPr id="14367" name="Rectangle 31"/>
                <p:cNvSpPr>
                  <a:spLocks noChangeArrowheads="1"/>
                </p:cNvSpPr>
                <p:nvPr/>
              </p:nvSpPr>
              <p:spPr bwMode="auto">
                <a:xfrm>
                  <a:off x="43" y="768"/>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signed char</a:t>
                  </a:r>
                </a:p>
                <a:p>
                  <a:pPr algn="just" eaLnBrk="0" hangingPunct="0"/>
                  <a:endParaRPr kumimoji="1" lang="en-US" altLang="zh-CN">
                    <a:latin typeface="Times New Roman" panose="02020603050405020304" pitchFamily="18" charset="0"/>
                  </a:endParaRPr>
                </a:p>
              </p:txBody>
            </p:sp>
            <p:sp>
              <p:nvSpPr>
                <p:cNvPr id="14368" name="Rectangle 32"/>
                <p:cNvSpPr>
                  <a:spLocks noChangeArrowheads="1"/>
                </p:cNvSpPr>
                <p:nvPr/>
              </p:nvSpPr>
              <p:spPr bwMode="auto">
                <a:xfrm>
                  <a:off x="0" y="768"/>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69" name="Group 33"/>
              <p:cNvGrpSpPr>
                <a:grpSpLocks/>
              </p:cNvGrpSpPr>
              <p:nvPr/>
            </p:nvGrpSpPr>
            <p:grpSpPr bwMode="auto">
              <a:xfrm>
                <a:off x="1173" y="768"/>
                <a:ext cx="688" cy="384"/>
                <a:chOff x="1173" y="768"/>
                <a:chExt cx="688" cy="384"/>
              </a:xfrm>
            </p:grpSpPr>
            <p:sp>
              <p:nvSpPr>
                <p:cNvPr id="14370" name="Rectangle 34"/>
                <p:cNvSpPr>
                  <a:spLocks noChangeArrowheads="1"/>
                </p:cNvSpPr>
                <p:nvPr/>
              </p:nvSpPr>
              <p:spPr bwMode="auto">
                <a:xfrm>
                  <a:off x="1216" y="768"/>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kumimoji="1" lang="en-US" altLang="zh-CN">
                    <a:latin typeface="Times New Roman" panose="02020603050405020304" pitchFamily="18" charset="0"/>
                  </a:endParaRPr>
                </a:p>
                <a:p>
                  <a:pPr algn="ctr"/>
                  <a:r>
                    <a:rPr kumimoji="1" lang="en-US" altLang="zh-CN">
                      <a:latin typeface="Times New Roman" panose="02020603050405020304" pitchFamily="18" charset="0"/>
                    </a:rPr>
                    <a:t>1</a:t>
                  </a:r>
                </a:p>
                <a:p>
                  <a:pPr algn="ctr" eaLnBrk="0" hangingPunct="0"/>
                  <a:endParaRPr kumimoji="1" lang="en-US" altLang="zh-CN">
                    <a:latin typeface="Times New Roman" panose="02020603050405020304" pitchFamily="18" charset="0"/>
                  </a:endParaRPr>
                </a:p>
              </p:txBody>
            </p:sp>
            <p:sp>
              <p:nvSpPr>
                <p:cNvPr id="14371" name="Rectangle 35"/>
                <p:cNvSpPr>
                  <a:spLocks noChangeArrowheads="1"/>
                </p:cNvSpPr>
                <p:nvPr/>
              </p:nvSpPr>
              <p:spPr bwMode="auto">
                <a:xfrm>
                  <a:off x="1173" y="768"/>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72" name="Group 36"/>
              <p:cNvGrpSpPr>
                <a:grpSpLocks/>
              </p:cNvGrpSpPr>
              <p:nvPr/>
            </p:nvGrpSpPr>
            <p:grpSpPr bwMode="auto">
              <a:xfrm>
                <a:off x="1861" y="768"/>
                <a:ext cx="1238" cy="384"/>
                <a:chOff x="1861" y="768"/>
                <a:chExt cx="1238" cy="384"/>
              </a:xfrm>
            </p:grpSpPr>
            <p:sp>
              <p:nvSpPr>
                <p:cNvPr id="14373" name="Rectangle 37"/>
                <p:cNvSpPr>
                  <a:spLocks noChangeArrowheads="1"/>
                </p:cNvSpPr>
                <p:nvPr/>
              </p:nvSpPr>
              <p:spPr bwMode="auto">
                <a:xfrm>
                  <a:off x="1904" y="768"/>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-128</a:t>
                  </a:r>
                  <a:r>
                    <a:rPr kumimoji="1" lang="zh-CN" altLang="en-US">
                      <a:latin typeface="Times New Roman" panose="02020603050405020304" pitchFamily="18" charset="0"/>
                    </a:rPr>
                    <a:t>～</a:t>
                  </a:r>
                  <a:r>
                    <a:rPr kumimoji="1" lang="en-US" altLang="zh-CN">
                      <a:latin typeface="Times New Roman" panose="02020603050405020304" pitchFamily="18" charset="0"/>
                    </a:rPr>
                    <a:t>127</a:t>
                  </a:r>
                </a:p>
                <a:p>
                  <a:pPr algn="just" eaLnBrk="0" hangingPunct="0"/>
                  <a:endParaRPr kumimoji="1" lang="en-US" altLang="zh-CN">
                    <a:latin typeface="Times New Roman" panose="02020603050405020304" pitchFamily="18" charset="0"/>
                  </a:endParaRPr>
                </a:p>
              </p:txBody>
            </p:sp>
            <p:sp>
              <p:nvSpPr>
                <p:cNvPr id="14374" name="Rectangle 38"/>
                <p:cNvSpPr>
                  <a:spLocks noChangeArrowheads="1"/>
                </p:cNvSpPr>
                <p:nvPr/>
              </p:nvSpPr>
              <p:spPr bwMode="auto">
                <a:xfrm>
                  <a:off x="1861" y="768"/>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75" name="Group 39"/>
              <p:cNvGrpSpPr>
                <a:grpSpLocks/>
              </p:cNvGrpSpPr>
              <p:nvPr/>
            </p:nvGrpSpPr>
            <p:grpSpPr bwMode="auto">
              <a:xfrm>
                <a:off x="3099" y="768"/>
                <a:ext cx="886" cy="384"/>
                <a:chOff x="3099" y="768"/>
                <a:chExt cx="886" cy="384"/>
              </a:xfrm>
            </p:grpSpPr>
            <p:sp>
              <p:nvSpPr>
                <p:cNvPr id="14376" name="Rectangle 40"/>
                <p:cNvSpPr>
                  <a:spLocks noChangeArrowheads="1"/>
                </p:cNvSpPr>
                <p:nvPr/>
              </p:nvSpPr>
              <p:spPr bwMode="auto">
                <a:xfrm>
                  <a:off x="3142" y="768"/>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56</a:t>
                  </a:r>
                </a:p>
                <a:p>
                  <a:pPr algn="just" eaLnBrk="0" hangingPunct="0"/>
                  <a:endParaRPr kumimoji="1" lang="en-US" altLang="zh-CN">
                    <a:latin typeface="Times New Roman" panose="02020603050405020304" pitchFamily="18" charset="0"/>
                  </a:endParaRPr>
                </a:p>
              </p:txBody>
            </p:sp>
            <p:sp>
              <p:nvSpPr>
                <p:cNvPr id="14377" name="Rectangle 41"/>
                <p:cNvSpPr>
                  <a:spLocks noChangeArrowheads="1"/>
                </p:cNvSpPr>
                <p:nvPr/>
              </p:nvSpPr>
              <p:spPr bwMode="auto">
                <a:xfrm>
                  <a:off x="3099" y="768"/>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78" name="Group 42"/>
              <p:cNvGrpSpPr>
                <a:grpSpLocks/>
              </p:cNvGrpSpPr>
              <p:nvPr/>
            </p:nvGrpSpPr>
            <p:grpSpPr bwMode="auto">
              <a:xfrm>
                <a:off x="0" y="1152"/>
                <a:ext cx="1173" cy="384"/>
                <a:chOff x="0" y="1152"/>
                <a:chExt cx="1173" cy="384"/>
              </a:xfrm>
            </p:grpSpPr>
            <p:sp>
              <p:nvSpPr>
                <p:cNvPr id="14379" name="Rectangle 43"/>
                <p:cNvSpPr>
                  <a:spLocks noChangeArrowheads="1"/>
                </p:cNvSpPr>
                <p:nvPr/>
              </p:nvSpPr>
              <p:spPr bwMode="auto">
                <a:xfrm>
                  <a:off x="43" y="1152"/>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unsigned char</a:t>
                  </a:r>
                </a:p>
                <a:p>
                  <a:pPr algn="just" eaLnBrk="0" hangingPunct="0"/>
                  <a:endParaRPr kumimoji="1" lang="en-US" altLang="zh-CN">
                    <a:latin typeface="Times New Roman" panose="02020603050405020304" pitchFamily="18" charset="0"/>
                  </a:endParaRPr>
                </a:p>
              </p:txBody>
            </p:sp>
            <p:sp>
              <p:nvSpPr>
                <p:cNvPr id="14380" name="Rectangle 44"/>
                <p:cNvSpPr>
                  <a:spLocks noChangeArrowheads="1"/>
                </p:cNvSpPr>
                <p:nvPr/>
              </p:nvSpPr>
              <p:spPr bwMode="auto">
                <a:xfrm>
                  <a:off x="0" y="1152"/>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81" name="Group 45"/>
              <p:cNvGrpSpPr>
                <a:grpSpLocks/>
              </p:cNvGrpSpPr>
              <p:nvPr/>
            </p:nvGrpSpPr>
            <p:grpSpPr bwMode="auto">
              <a:xfrm>
                <a:off x="1173" y="1152"/>
                <a:ext cx="688" cy="384"/>
                <a:chOff x="1173" y="1152"/>
                <a:chExt cx="688" cy="384"/>
              </a:xfrm>
            </p:grpSpPr>
            <p:sp>
              <p:nvSpPr>
                <p:cNvPr id="14382" name="Rectangle 46"/>
                <p:cNvSpPr>
                  <a:spLocks noChangeArrowheads="1"/>
                </p:cNvSpPr>
                <p:nvPr/>
              </p:nvSpPr>
              <p:spPr bwMode="auto">
                <a:xfrm>
                  <a:off x="1216" y="1152"/>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kumimoji="1" lang="en-US" altLang="zh-CN">
                    <a:latin typeface="Times New Roman" panose="02020603050405020304" pitchFamily="18" charset="0"/>
                  </a:endParaRPr>
                </a:p>
                <a:p>
                  <a:pPr algn="ctr"/>
                  <a:r>
                    <a:rPr kumimoji="1" lang="en-US" altLang="zh-CN">
                      <a:latin typeface="Times New Roman" panose="02020603050405020304" pitchFamily="18" charset="0"/>
                    </a:rPr>
                    <a:t>1</a:t>
                  </a:r>
                </a:p>
                <a:p>
                  <a:pPr algn="ctr" eaLnBrk="0" hangingPunct="0"/>
                  <a:endParaRPr kumimoji="1" lang="en-US" altLang="zh-CN">
                    <a:latin typeface="Times New Roman" panose="02020603050405020304" pitchFamily="18" charset="0"/>
                  </a:endParaRPr>
                </a:p>
              </p:txBody>
            </p:sp>
            <p:sp>
              <p:nvSpPr>
                <p:cNvPr id="14383" name="Rectangle 47"/>
                <p:cNvSpPr>
                  <a:spLocks noChangeArrowheads="1"/>
                </p:cNvSpPr>
                <p:nvPr/>
              </p:nvSpPr>
              <p:spPr bwMode="auto">
                <a:xfrm>
                  <a:off x="1173" y="1152"/>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84" name="Group 48"/>
              <p:cNvGrpSpPr>
                <a:grpSpLocks/>
              </p:cNvGrpSpPr>
              <p:nvPr/>
            </p:nvGrpSpPr>
            <p:grpSpPr bwMode="auto">
              <a:xfrm>
                <a:off x="1861" y="1152"/>
                <a:ext cx="1238" cy="384"/>
                <a:chOff x="1861" y="1152"/>
                <a:chExt cx="1238" cy="384"/>
              </a:xfrm>
            </p:grpSpPr>
            <p:sp>
              <p:nvSpPr>
                <p:cNvPr id="14385" name="Rectangle 49"/>
                <p:cNvSpPr>
                  <a:spLocks noChangeArrowheads="1"/>
                </p:cNvSpPr>
                <p:nvPr/>
              </p:nvSpPr>
              <p:spPr bwMode="auto">
                <a:xfrm>
                  <a:off x="1904" y="1152"/>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0</a:t>
                  </a:r>
                  <a:r>
                    <a:rPr kumimoji="1" lang="zh-CN" altLang="en-US">
                      <a:latin typeface="Times New Roman" panose="02020603050405020304" pitchFamily="18" charset="0"/>
                    </a:rPr>
                    <a:t>～</a:t>
                  </a:r>
                  <a:r>
                    <a:rPr kumimoji="1" lang="en-US" altLang="zh-CN">
                      <a:latin typeface="Times New Roman" panose="02020603050405020304" pitchFamily="18" charset="0"/>
                    </a:rPr>
                    <a:t>255</a:t>
                  </a:r>
                </a:p>
                <a:p>
                  <a:pPr algn="just" eaLnBrk="0" hangingPunct="0"/>
                  <a:endParaRPr kumimoji="1" lang="en-US" altLang="zh-CN">
                    <a:latin typeface="Times New Roman" panose="02020603050405020304" pitchFamily="18" charset="0"/>
                  </a:endParaRPr>
                </a:p>
              </p:txBody>
            </p:sp>
            <p:sp>
              <p:nvSpPr>
                <p:cNvPr id="14386" name="Rectangle 50"/>
                <p:cNvSpPr>
                  <a:spLocks noChangeArrowheads="1"/>
                </p:cNvSpPr>
                <p:nvPr/>
              </p:nvSpPr>
              <p:spPr bwMode="auto">
                <a:xfrm>
                  <a:off x="1861" y="1152"/>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87" name="Group 51"/>
              <p:cNvGrpSpPr>
                <a:grpSpLocks/>
              </p:cNvGrpSpPr>
              <p:nvPr/>
            </p:nvGrpSpPr>
            <p:grpSpPr bwMode="auto">
              <a:xfrm>
                <a:off x="3099" y="1152"/>
                <a:ext cx="886" cy="384"/>
                <a:chOff x="3099" y="1152"/>
                <a:chExt cx="886" cy="384"/>
              </a:xfrm>
            </p:grpSpPr>
            <p:sp>
              <p:nvSpPr>
                <p:cNvPr id="14388" name="Rectangle 52"/>
                <p:cNvSpPr>
                  <a:spLocks noChangeArrowheads="1"/>
                </p:cNvSpPr>
                <p:nvPr/>
              </p:nvSpPr>
              <p:spPr bwMode="auto">
                <a:xfrm>
                  <a:off x="3142" y="1152"/>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100</a:t>
                  </a:r>
                </a:p>
                <a:p>
                  <a:pPr algn="just" eaLnBrk="0" hangingPunct="0"/>
                  <a:endParaRPr kumimoji="1" lang="en-US" altLang="zh-CN">
                    <a:latin typeface="Times New Roman" panose="02020603050405020304" pitchFamily="18" charset="0"/>
                  </a:endParaRPr>
                </a:p>
              </p:txBody>
            </p:sp>
            <p:sp>
              <p:nvSpPr>
                <p:cNvPr id="14389" name="Rectangle 53"/>
                <p:cNvSpPr>
                  <a:spLocks noChangeArrowheads="1"/>
                </p:cNvSpPr>
                <p:nvPr/>
              </p:nvSpPr>
              <p:spPr bwMode="auto">
                <a:xfrm>
                  <a:off x="3099" y="1152"/>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90" name="Group 54"/>
              <p:cNvGrpSpPr>
                <a:grpSpLocks/>
              </p:cNvGrpSpPr>
              <p:nvPr/>
            </p:nvGrpSpPr>
            <p:grpSpPr bwMode="auto">
              <a:xfrm>
                <a:off x="0" y="1536"/>
                <a:ext cx="1173" cy="384"/>
                <a:chOff x="0" y="1536"/>
                <a:chExt cx="1173" cy="384"/>
              </a:xfrm>
            </p:grpSpPr>
            <p:sp>
              <p:nvSpPr>
                <p:cNvPr id="14391" name="Rectangle 55"/>
                <p:cNvSpPr>
                  <a:spLocks noChangeArrowheads="1"/>
                </p:cNvSpPr>
                <p:nvPr/>
              </p:nvSpPr>
              <p:spPr bwMode="auto">
                <a:xfrm>
                  <a:off x="43" y="1536"/>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short [int]</a:t>
                  </a:r>
                </a:p>
                <a:p>
                  <a:pPr algn="just" eaLnBrk="0" hangingPunct="0"/>
                  <a:endParaRPr kumimoji="1" lang="en-US" altLang="zh-CN">
                    <a:latin typeface="Times New Roman" panose="02020603050405020304" pitchFamily="18" charset="0"/>
                  </a:endParaRPr>
                </a:p>
              </p:txBody>
            </p:sp>
            <p:sp>
              <p:nvSpPr>
                <p:cNvPr id="14392" name="Rectangle 56"/>
                <p:cNvSpPr>
                  <a:spLocks noChangeArrowheads="1"/>
                </p:cNvSpPr>
                <p:nvPr/>
              </p:nvSpPr>
              <p:spPr bwMode="auto">
                <a:xfrm>
                  <a:off x="0" y="1536"/>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93" name="Group 57"/>
              <p:cNvGrpSpPr>
                <a:grpSpLocks/>
              </p:cNvGrpSpPr>
              <p:nvPr/>
            </p:nvGrpSpPr>
            <p:grpSpPr bwMode="auto">
              <a:xfrm>
                <a:off x="1173" y="1536"/>
                <a:ext cx="688" cy="384"/>
                <a:chOff x="1173" y="1536"/>
                <a:chExt cx="688" cy="384"/>
              </a:xfrm>
            </p:grpSpPr>
            <p:sp>
              <p:nvSpPr>
                <p:cNvPr id="14394" name="Rectangle 58"/>
                <p:cNvSpPr>
                  <a:spLocks noChangeArrowheads="1"/>
                </p:cNvSpPr>
                <p:nvPr/>
              </p:nvSpPr>
              <p:spPr bwMode="auto">
                <a:xfrm>
                  <a:off x="1216" y="1536"/>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kumimoji="1" lang="en-US" altLang="zh-CN">
                    <a:latin typeface="Times New Roman" panose="02020603050405020304" pitchFamily="18" charset="0"/>
                  </a:endParaRPr>
                </a:p>
                <a:p>
                  <a:pPr algn="ctr"/>
                  <a:r>
                    <a:rPr kumimoji="1" lang="en-US" altLang="zh-CN">
                      <a:latin typeface="Times New Roman" panose="02020603050405020304" pitchFamily="18" charset="0"/>
                    </a:rPr>
                    <a:t>2</a:t>
                  </a:r>
                </a:p>
                <a:p>
                  <a:pPr algn="ctr" eaLnBrk="0" hangingPunct="0"/>
                  <a:endParaRPr kumimoji="1" lang="en-US" altLang="zh-CN">
                    <a:latin typeface="Times New Roman" panose="02020603050405020304" pitchFamily="18" charset="0"/>
                  </a:endParaRPr>
                </a:p>
              </p:txBody>
            </p:sp>
            <p:sp>
              <p:nvSpPr>
                <p:cNvPr id="14395" name="Rectangle 59"/>
                <p:cNvSpPr>
                  <a:spLocks noChangeArrowheads="1"/>
                </p:cNvSpPr>
                <p:nvPr/>
              </p:nvSpPr>
              <p:spPr bwMode="auto">
                <a:xfrm>
                  <a:off x="1173" y="1536"/>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96" name="Group 60"/>
              <p:cNvGrpSpPr>
                <a:grpSpLocks/>
              </p:cNvGrpSpPr>
              <p:nvPr/>
            </p:nvGrpSpPr>
            <p:grpSpPr bwMode="auto">
              <a:xfrm>
                <a:off x="1861" y="1536"/>
                <a:ext cx="1238" cy="384"/>
                <a:chOff x="1861" y="1536"/>
                <a:chExt cx="1238" cy="384"/>
              </a:xfrm>
            </p:grpSpPr>
            <p:sp>
              <p:nvSpPr>
                <p:cNvPr id="14397" name="Rectangle 61"/>
                <p:cNvSpPr>
                  <a:spLocks noChangeArrowheads="1"/>
                </p:cNvSpPr>
                <p:nvPr/>
              </p:nvSpPr>
              <p:spPr bwMode="auto">
                <a:xfrm>
                  <a:off x="1904" y="1536"/>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-32768</a:t>
                  </a:r>
                  <a:r>
                    <a:rPr kumimoji="1" lang="zh-CN" altLang="en-US">
                      <a:latin typeface="Times New Roman" panose="02020603050405020304" pitchFamily="18" charset="0"/>
                    </a:rPr>
                    <a:t>～</a:t>
                  </a:r>
                  <a:r>
                    <a:rPr kumimoji="1" lang="en-US" altLang="zh-CN">
                      <a:latin typeface="Times New Roman" panose="02020603050405020304" pitchFamily="18" charset="0"/>
                    </a:rPr>
                    <a:t>32767</a:t>
                  </a:r>
                </a:p>
                <a:p>
                  <a:pPr algn="just" eaLnBrk="0" hangingPunct="0"/>
                  <a:endParaRPr kumimoji="1" lang="en-US" altLang="zh-CN">
                    <a:latin typeface="Times New Roman" panose="02020603050405020304" pitchFamily="18" charset="0"/>
                  </a:endParaRPr>
                </a:p>
              </p:txBody>
            </p:sp>
            <p:sp>
              <p:nvSpPr>
                <p:cNvPr id="14398" name="Rectangle 62"/>
                <p:cNvSpPr>
                  <a:spLocks noChangeArrowheads="1"/>
                </p:cNvSpPr>
                <p:nvPr/>
              </p:nvSpPr>
              <p:spPr bwMode="auto">
                <a:xfrm>
                  <a:off x="1861" y="1536"/>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99" name="Group 63"/>
              <p:cNvGrpSpPr>
                <a:grpSpLocks/>
              </p:cNvGrpSpPr>
              <p:nvPr/>
            </p:nvGrpSpPr>
            <p:grpSpPr bwMode="auto">
              <a:xfrm>
                <a:off x="3099" y="1536"/>
                <a:ext cx="886" cy="384"/>
                <a:chOff x="3099" y="1536"/>
                <a:chExt cx="886" cy="384"/>
              </a:xfrm>
            </p:grpSpPr>
            <p:sp>
              <p:nvSpPr>
                <p:cNvPr id="14400" name="Rectangle 64"/>
                <p:cNvSpPr>
                  <a:spLocks noChangeArrowheads="1"/>
                </p:cNvSpPr>
                <p:nvPr/>
              </p:nvSpPr>
              <p:spPr bwMode="auto">
                <a:xfrm>
                  <a:off x="3142" y="1536"/>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100</a:t>
                  </a:r>
                </a:p>
                <a:p>
                  <a:pPr algn="just" eaLnBrk="0" hangingPunct="0"/>
                  <a:endParaRPr kumimoji="1" lang="en-US" altLang="zh-CN">
                    <a:latin typeface="Times New Roman" panose="02020603050405020304" pitchFamily="18" charset="0"/>
                  </a:endParaRPr>
                </a:p>
              </p:txBody>
            </p:sp>
            <p:sp>
              <p:nvSpPr>
                <p:cNvPr id="14401" name="Rectangle 65"/>
                <p:cNvSpPr>
                  <a:spLocks noChangeArrowheads="1"/>
                </p:cNvSpPr>
                <p:nvPr/>
              </p:nvSpPr>
              <p:spPr bwMode="auto">
                <a:xfrm>
                  <a:off x="3099" y="1536"/>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02" name="Group 66"/>
              <p:cNvGrpSpPr>
                <a:grpSpLocks/>
              </p:cNvGrpSpPr>
              <p:nvPr/>
            </p:nvGrpSpPr>
            <p:grpSpPr bwMode="auto">
              <a:xfrm>
                <a:off x="0" y="1920"/>
                <a:ext cx="1173" cy="384"/>
                <a:chOff x="0" y="1920"/>
                <a:chExt cx="1173" cy="384"/>
              </a:xfrm>
            </p:grpSpPr>
            <p:sp>
              <p:nvSpPr>
                <p:cNvPr id="14403" name="Rectangle 67"/>
                <p:cNvSpPr>
                  <a:spLocks noChangeArrowheads="1"/>
                </p:cNvSpPr>
                <p:nvPr/>
              </p:nvSpPr>
              <p:spPr bwMode="auto">
                <a:xfrm>
                  <a:off x="43" y="1920"/>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signed short [int]</a:t>
                  </a:r>
                </a:p>
                <a:p>
                  <a:pPr algn="just" eaLnBrk="0" hangingPunct="0"/>
                  <a:endParaRPr kumimoji="1" lang="en-US" altLang="zh-CN">
                    <a:latin typeface="Times New Roman" panose="02020603050405020304" pitchFamily="18" charset="0"/>
                  </a:endParaRPr>
                </a:p>
              </p:txBody>
            </p:sp>
            <p:sp>
              <p:nvSpPr>
                <p:cNvPr id="14404" name="Rectangle 68"/>
                <p:cNvSpPr>
                  <a:spLocks noChangeArrowheads="1"/>
                </p:cNvSpPr>
                <p:nvPr/>
              </p:nvSpPr>
              <p:spPr bwMode="auto">
                <a:xfrm>
                  <a:off x="0" y="1920"/>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05" name="Group 69"/>
              <p:cNvGrpSpPr>
                <a:grpSpLocks/>
              </p:cNvGrpSpPr>
              <p:nvPr/>
            </p:nvGrpSpPr>
            <p:grpSpPr bwMode="auto">
              <a:xfrm>
                <a:off x="1173" y="1920"/>
                <a:ext cx="688" cy="384"/>
                <a:chOff x="1173" y="1920"/>
                <a:chExt cx="688" cy="384"/>
              </a:xfrm>
            </p:grpSpPr>
            <p:sp>
              <p:nvSpPr>
                <p:cNvPr id="14406" name="Rectangle 70"/>
                <p:cNvSpPr>
                  <a:spLocks noChangeArrowheads="1"/>
                </p:cNvSpPr>
                <p:nvPr/>
              </p:nvSpPr>
              <p:spPr bwMode="auto">
                <a:xfrm>
                  <a:off x="1216" y="1920"/>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kumimoji="1" lang="en-US" altLang="zh-CN">
                    <a:latin typeface="Times New Roman" panose="02020603050405020304" pitchFamily="18" charset="0"/>
                  </a:endParaRPr>
                </a:p>
                <a:p>
                  <a:pPr algn="ctr"/>
                  <a:r>
                    <a:rPr kumimoji="1" lang="en-US" altLang="zh-CN">
                      <a:latin typeface="Times New Roman" panose="02020603050405020304" pitchFamily="18" charset="0"/>
                    </a:rPr>
                    <a:t>2</a:t>
                  </a:r>
                </a:p>
                <a:p>
                  <a:pPr algn="ctr" eaLnBrk="0" hangingPunct="0"/>
                  <a:endParaRPr kumimoji="1" lang="en-US" altLang="zh-CN">
                    <a:latin typeface="Times New Roman" panose="02020603050405020304" pitchFamily="18" charset="0"/>
                  </a:endParaRPr>
                </a:p>
              </p:txBody>
            </p:sp>
            <p:sp>
              <p:nvSpPr>
                <p:cNvPr id="14407" name="Rectangle 71"/>
                <p:cNvSpPr>
                  <a:spLocks noChangeArrowheads="1"/>
                </p:cNvSpPr>
                <p:nvPr/>
              </p:nvSpPr>
              <p:spPr bwMode="auto">
                <a:xfrm>
                  <a:off x="1173" y="1920"/>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08" name="Group 72"/>
              <p:cNvGrpSpPr>
                <a:grpSpLocks/>
              </p:cNvGrpSpPr>
              <p:nvPr/>
            </p:nvGrpSpPr>
            <p:grpSpPr bwMode="auto">
              <a:xfrm>
                <a:off x="1861" y="1920"/>
                <a:ext cx="1238" cy="384"/>
                <a:chOff x="1861" y="1920"/>
                <a:chExt cx="1238" cy="384"/>
              </a:xfrm>
            </p:grpSpPr>
            <p:sp>
              <p:nvSpPr>
                <p:cNvPr id="14409" name="Rectangle 73"/>
                <p:cNvSpPr>
                  <a:spLocks noChangeArrowheads="1"/>
                </p:cNvSpPr>
                <p:nvPr/>
              </p:nvSpPr>
              <p:spPr bwMode="auto">
                <a:xfrm>
                  <a:off x="1904" y="1920"/>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-32768</a:t>
                  </a:r>
                  <a:r>
                    <a:rPr kumimoji="1" lang="zh-CN" altLang="en-US">
                      <a:latin typeface="Times New Roman" panose="02020603050405020304" pitchFamily="18" charset="0"/>
                    </a:rPr>
                    <a:t>～</a:t>
                  </a:r>
                  <a:r>
                    <a:rPr kumimoji="1" lang="en-US" altLang="zh-CN">
                      <a:latin typeface="Times New Roman" panose="02020603050405020304" pitchFamily="18" charset="0"/>
                    </a:rPr>
                    <a:t>32767</a:t>
                  </a:r>
                </a:p>
                <a:p>
                  <a:pPr algn="just" eaLnBrk="0" hangingPunct="0"/>
                  <a:endParaRPr kumimoji="1" lang="en-US" altLang="zh-CN">
                    <a:latin typeface="Times New Roman" panose="02020603050405020304" pitchFamily="18" charset="0"/>
                  </a:endParaRPr>
                </a:p>
              </p:txBody>
            </p:sp>
            <p:sp>
              <p:nvSpPr>
                <p:cNvPr id="14410" name="Rectangle 74"/>
                <p:cNvSpPr>
                  <a:spLocks noChangeArrowheads="1"/>
                </p:cNvSpPr>
                <p:nvPr/>
              </p:nvSpPr>
              <p:spPr bwMode="auto">
                <a:xfrm>
                  <a:off x="1861" y="1920"/>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11" name="Group 75"/>
              <p:cNvGrpSpPr>
                <a:grpSpLocks/>
              </p:cNvGrpSpPr>
              <p:nvPr/>
            </p:nvGrpSpPr>
            <p:grpSpPr bwMode="auto">
              <a:xfrm>
                <a:off x="3099" y="1920"/>
                <a:ext cx="886" cy="384"/>
                <a:chOff x="3099" y="1920"/>
                <a:chExt cx="886" cy="384"/>
              </a:xfrm>
            </p:grpSpPr>
            <p:sp>
              <p:nvSpPr>
                <p:cNvPr id="14412" name="Rectangle 76"/>
                <p:cNvSpPr>
                  <a:spLocks noChangeArrowheads="1"/>
                </p:cNvSpPr>
                <p:nvPr/>
              </p:nvSpPr>
              <p:spPr bwMode="auto">
                <a:xfrm>
                  <a:off x="3142" y="1920"/>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-3456</a:t>
                  </a:r>
                </a:p>
                <a:p>
                  <a:pPr algn="just" eaLnBrk="0" hangingPunct="0"/>
                  <a:endParaRPr kumimoji="1" lang="en-US" altLang="zh-CN">
                    <a:latin typeface="Times New Roman" panose="02020603050405020304" pitchFamily="18" charset="0"/>
                  </a:endParaRPr>
                </a:p>
              </p:txBody>
            </p:sp>
            <p:sp>
              <p:nvSpPr>
                <p:cNvPr id="14413" name="Rectangle 77"/>
                <p:cNvSpPr>
                  <a:spLocks noChangeArrowheads="1"/>
                </p:cNvSpPr>
                <p:nvPr/>
              </p:nvSpPr>
              <p:spPr bwMode="auto">
                <a:xfrm>
                  <a:off x="3099" y="1920"/>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14" name="Group 78"/>
              <p:cNvGrpSpPr>
                <a:grpSpLocks/>
              </p:cNvGrpSpPr>
              <p:nvPr/>
            </p:nvGrpSpPr>
            <p:grpSpPr bwMode="auto">
              <a:xfrm>
                <a:off x="0" y="2304"/>
                <a:ext cx="1173" cy="384"/>
                <a:chOff x="0" y="2304"/>
                <a:chExt cx="1173" cy="384"/>
              </a:xfrm>
            </p:grpSpPr>
            <p:sp>
              <p:nvSpPr>
                <p:cNvPr id="14415" name="Rectangle 79"/>
                <p:cNvSpPr>
                  <a:spLocks noChangeArrowheads="1"/>
                </p:cNvSpPr>
                <p:nvPr/>
              </p:nvSpPr>
              <p:spPr bwMode="auto">
                <a:xfrm>
                  <a:off x="43" y="2304"/>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unsigned short [int] </a:t>
                  </a:r>
                </a:p>
                <a:p>
                  <a:pPr algn="just" eaLnBrk="0" hangingPunct="0"/>
                  <a:endParaRPr kumimoji="1" lang="en-US" altLang="zh-CN">
                    <a:latin typeface="Times New Roman" panose="02020603050405020304" pitchFamily="18" charset="0"/>
                  </a:endParaRPr>
                </a:p>
              </p:txBody>
            </p:sp>
            <p:sp>
              <p:nvSpPr>
                <p:cNvPr id="14416" name="Rectangle 80"/>
                <p:cNvSpPr>
                  <a:spLocks noChangeArrowheads="1"/>
                </p:cNvSpPr>
                <p:nvPr/>
              </p:nvSpPr>
              <p:spPr bwMode="auto">
                <a:xfrm>
                  <a:off x="0" y="2304"/>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17" name="Group 81"/>
              <p:cNvGrpSpPr>
                <a:grpSpLocks/>
              </p:cNvGrpSpPr>
              <p:nvPr/>
            </p:nvGrpSpPr>
            <p:grpSpPr bwMode="auto">
              <a:xfrm>
                <a:off x="1173" y="2304"/>
                <a:ext cx="688" cy="384"/>
                <a:chOff x="1173" y="2304"/>
                <a:chExt cx="688" cy="384"/>
              </a:xfrm>
            </p:grpSpPr>
            <p:sp>
              <p:nvSpPr>
                <p:cNvPr id="14418" name="Rectangle 82"/>
                <p:cNvSpPr>
                  <a:spLocks noChangeArrowheads="1"/>
                </p:cNvSpPr>
                <p:nvPr/>
              </p:nvSpPr>
              <p:spPr bwMode="auto">
                <a:xfrm>
                  <a:off x="1216" y="2304"/>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kumimoji="1" lang="en-US" altLang="zh-CN">
                    <a:latin typeface="Times New Roman" panose="02020603050405020304" pitchFamily="18" charset="0"/>
                  </a:endParaRPr>
                </a:p>
                <a:p>
                  <a:pPr algn="ctr"/>
                  <a:r>
                    <a:rPr kumimoji="1" lang="en-US" altLang="zh-CN">
                      <a:latin typeface="Times New Roman" panose="02020603050405020304" pitchFamily="18" charset="0"/>
                    </a:rPr>
                    <a:t>2</a:t>
                  </a:r>
                </a:p>
                <a:p>
                  <a:pPr algn="ctr" eaLnBrk="0" hangingPunct="0"/>
                  <a:endParaRPr kumimoji="1" lang="en-US" altLang="zh-CN">
                    <a:latin typeface="Times New Roman" panose="02020603050405020304" pitchFamily="18" charset="0"/>
                  </a:endParaRPr>
                </a:p>
              </p:txBody>
            </p:sp>
            <p:sp>
              <p:nvSpPr>
                <p:cNvPr id="14419" name="Rectangle 83"/>
                <p:cNvSpPr>
                  <a:spLocks noChangeArrowheads="1"/>
                </p:cNvSpPr>
                <p:nvPr/>
              </p:nvSpPr>
              <p:spPr bwMode="auto">
                <a:xfrm>
                  <a:off x="1173" y="2304"/>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20" name="Group 84"/>
              <p:cNvGrpSpPr>
                <a:grpSpLocks/>
              </p:cNvGrpSpPr>
              <p:nvPr/>
            </p:nvGrpSpPr>
            <p:grpSpPr bwMode="auto">
              <a:xfrm>
                <a:off x="1861" y="2304"/>
                <a:ext cx="1238" cy="384"/>
                <a:chOff x="1861" y="2304"/>
                <a:chExt cx="1238" cy="384"/>
              </a:xfrm>
            </p:grpSpPr>
            <p:sp>
              <p:nvSpPr>
                <p:cNvPr id="14421" name="Rectangle 85"/>
                <p:cNvSpPr>
                  <a:spLocks noChangeArrowheads="1"/>
                </p:cNvSpPr>
                <p:nvPr/>
              </p:nvSpPr>
              <p:spPr bwMode="auto">
                <a:xfrm>
                  <a:off x="1904" y="2304"/>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0</a:t>
                  </a:r>
                  <a:r>
                    <a:rPr kumimoji="1" lang="zh-CN" altLang="en-US">
                      <a:latin typeface="Times New Roman" panose="02020603050405020304" pitchFamily="18" charset="0"/>
                    </a:rPr>
                    <a:t>～</a:t>
                  </a:r>
                  <a:r>
                    <a:rPr kumimoji="1" lang="en-US" altLang="zh-CN">
                      <a:latin typeface="Times New Roman" panose="02020603050405020304" pitchFamily="18" charset="0"/>
                    </a:rPr>
                    <a:t>65535</a:t>
                  </a:r>
                </a:p>
                <a:p>
                  <a:pPr algn="just" eaLnBrk="0" hangingPunct="0"/>
                  <a:endParaRPr kumimoji="1" lang="en-US" altLang="zh-CN">
                    <a:latin typeface="Times New Roman" panose="02020603050405020304" pitchFamily="18" charset="0"/>
                  </a:endParaRPr>
                </a:p>
              </p:txBody>
            </p:sp>
            <p:sp>
              <p:nvSpPr>
                <p:cNvPr id="14422" name="Rectangle 86"/>
                <p:cNvSpPr>
                  <a:spLocks noChangeArrowheads="1"/>
                </p:cNvSpPr>
                <p:nvPr/>
              </p:nvSpPr>
              <p:spPr bwMode="auto">
                <a:xfrm>
                  <a:off x="1861" y="2304"/>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23" name="Group 87"/>
              <p:cNvGrpSpPr>
                <a:grpSpLocks/>
              </p:cNvGrpSpPr>
              <p:nvPr/>
            </p:nvGrpSpPr>
            <p:grpSpPr bwMode="auto">
              <a:xfrm>
                <a:off x="3099" y="2304"/>
                <a:ext cx="886" cy="384"/>
                <a:chOff x="3099" y="2304"/>
                <a:chExt cx="886" cy="384"/>
              </a:xfrm>
            </p:grpSpPr>
            <p:sp>
              <p:nvSpPr>
                <p:cNvPr id="14424" name="Rectangle 88"/>
                <p:cNvSpPr>
                  <a:spLocks noChangeArrowheads="1"/>
                </p:cNvSpPr>
                <p:nvPr/>
              </p:nvSpPr>
              <p:spPr bwMode="auto">
                <a:xfrm>
                  <a:off x="3142" y="2304"/>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0xff</a:t>
                  </a:r>
                </a:p>
                <a:p>
                  <a:pPr algn="just" eaLnBrk="0" hangingPunct="0"/>
                  <a:endParaRPr kumimoji="1" lang="en-US" altLang="zh-CN">
                    <a:latin typeface="Times New Roman" panose="02020603050405020304" pitchFamily="18" charset="0"/>
                  </a:endParaRPr>
                </a:p>
              </p:txBody>
            </p:sp>
            <p:sp>
              <p:nvSpPr>
                <p:cNvPr id="14425" name="Rectangle 89"/>
                <p:cNvSpPr>
                  <a:spLocks noChangeArrowheads="1"/>
                </p:cNvSpPr>
                <p:nvPr/>
              </p:nvSpPr>
              <p:spPr bwMode="auto">
                <a:xfrm>
                  <a:off x="3099" y="2304"/>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26" name="Group 90"/>
              <p:cNvGrpSpPr>
                <a:grpSpLocks/>
              </p:cNvGrpSpPr>
              <p:nvPr/>
            </p:nvGrpSpPr>
            <p:grpSpPr bwMode="auto">
              <a:xfrm>
                <a:off x="0" y="2688"/>
                <a:ext cx="1173" cy="384"/>
                <a:chOff x="0" y="2688"/>
                <a:chExt cx="1173" cy="384"/>
              </a:xfrm>
            </p:grpSpPr>
            <p:sp>
              <p:nvSpPr>
                <p:cNvPr id="14427" name="Rectangle 91"/>
                <p:cNvSpPr>
                  <a:spLocks noChangeArrowheads="1"/>
                </p:cNvSpPr>
                <p:nvPr/>
              </p:nvSpPr>
              <p:spPr bwMode="auto">
                <a:xfrm>
                  <a:off x="43" y="2688"/>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int </a:t>
                  </a:r>
                </a:p>
                <a:p>
                  <a:pPr algn="just" eaLnBrk="0" hangingPunct="0"/>
                  <a:endParaRPr kumimoji="1" lang="en-US" altLang="zh-CN">
                    <a:latin typeface="Times New Roman" panose="02020603050405020304" pitchFamily="18" charset="0"/>
                  </a:endParaRPr>
                </a:p>
              </p:txBody>
            </p:sp>
            <p:sp>
              <p:nvSpPr>
                <p:cNvPr id="14428" name="Rectangle 92"/>
                <p:cNvSpPr>
                  <a:spLocks noChangeArrowheads="1"/>
                </p:cNvSpPr>
                <p:nvPr/>
              </p:nvSpPr>
              <p:spPr bwMode="auto">
                <a:xfrm>
                  <a:off x="0" y="2688"/>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29" name="Group 93"/>
              <p:cNvGrpSpPr>
                <a:grpSpLocks/>
              </p:cNvGrpSpPr>
              <p:nvPr/>
            </p:nvGrpSpPr>
            <p:grpSpPr bwMode="auto">
              <a:xfrm>
                <a:off x="1173" y="2688"/>
                <a:ext cx="688" cy="384"/>
                <a:chOff x="1173" y="2688"/>
                <a:chExt cx="688" cy="384"/>
              </a:xfrm>
            </p:grpSpPr>
            <p:sp>
              <p:nvSpPr>
                <p:cNvPr id="14430" name="Rectangle 94"/>
                <p:cNvSpPr>
                  <a:spLocks noChangeArrowheads="1"/>
                </p:cNvSpPr>
                <p:nvPr/>
              </p:nvSpPr>
              <p:spPr bwMode="auto">
                <a:xfrm>
                  <a:off x="1216" y="2688"/>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kumimoji="1" lang="en-US" altLang="zh-CN">
                    <a:latin typeface="Times New Roman" panose="02020603050405020304" pitchFamily="18" charset="0"/>
                  </a:endParaRPr>
                </a:p>
                <a:p>
                  <a:pPr algn="ctr"/>
                  <a:r>
                    <a:rPr kumimoji="1" lang="en-US" altLang="zh-CN">
                      <a:latin typeface="Times New Roman" panose="02020603050405020304" pitchFamily="18" charset="0"/>
                    </a:rPr>
                    <a:t>4</a:t>
                  </a:r>
                </a:p>
                <a:p>
                  <a:pPr algn="ctr" eaLnBrk="0" hangingPunct="0"/>
                  <a:endParaRPr kumimoji="1" lang="en-US" altLang="zh-CN">
                    <a:latin typeface="Times New Roman" panose="02020603050405020304" pitchFamily="18" charset="0"/>
                  </a:endParaRPr>
                </a:p>
              </p:txBody>
            </p:sp>
            <p:sp>
              <p:nvSpPr>
                <p:cNvPr id="14431" name="Rectangle 95"/>
                <p:cNvSpPr>
                  <a:spLocks noChangeArrowheads="1"/>
                </p:cNvSpPr>
                <p:nvPr/>
              </p:nvSpPr>
              <p:spPr bwMode="auto">
                <a:xfrm>
                  <a:off x="1173" y="2688"/>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32" name="Group 96"/>
              <p:cNvGrpSpPr>
                <a:grpSpLocks/>
              </p:cNvGrpSpPr>
              <p:nvPr/>
            </p:nvGrpSpPr>
            <p:grpSpPr bwMode="auto">
              <a:xfrm>
                <a:off x="1861" y="2688"/>
                <a:ext cx="1238" cy="384"/>
                <a:chOff x="1861" y="2688"/>
                <a:chExt cx="1238" cy="384"/>
              </a:xfrm>
            </p:grpSpPr>
            <p:sp>
              <p:nvSpPr>
                <p:cNvPr id="14433" name="Rectangle 97"/>
                <p:cNvSpPr>
                  <a:spLocks noChangeArrowheads="1"/>
                </p:cNvSpPr>
                <p:nvPr/>
              </p:nvSpPr>
              <p:spPr bwMode="auto">
                <a:xfrm>
                  <a:off x="1904" y="2688"/>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-2147483648</a:t>
                  </a:r>
                  <a:r>
                    <a:rPr kumimoji="1" lang="zh-CN" altLang="en-US">
                      <a:latin typeface="Times New Roman" panose="02020603050405020304" pitchFamily="18" charset="0"/>
                    </a:rPr>
                    <a:t>～</a:t>
                  </a:r>
                  <a:r>
                    <a:rPr kumimoji="1" lang="en-US" altLang="zh-CN">
                      <a:latin typeface="Times New Roman" panose="02020603050405020304" pitchFamily="18" charset="0"/>
                    </a:rPr>
                    <a:t>2147483647</a:t>
                  </a:r>
                </a:p>
                <a:p>
                  <a:pPr algn="just" eaLnBrk="0" hangingPunct="0"/>
                  <a:endParaRPr kumimoji="1" lang="en-US" altLang="zh-CN">
                    <a:latin typeface="Times New Roman" panose="02020603050405020304" pitchFamily="18" charset="0"/>
                  </a:endParaRPr>
                </a:p>
              </p:txBody>
            </p:sp>
            <p:sp>
              <p:nvSpPr>
                <p:cNvPr id="14434" name="Rectangle 98"/>
                <p:cNvSpPr>
                  <a:spLocks noChangeArrowheads="1"/>
                </p:cNvSpPr>
                <p:nvPr/>
              </p:nvSpPr>
              <p:spPr bwMode="auto">
                <a:xfrm>
                  <a:off x="1861" y="2688"/>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35" name="Group 99"/>
              <p:cNvGrpSpPr>
                <a:grpSpLocks/>
              </p:cNvGrpSpPr>
              <p:nvPr/>
            </p:nvGrpSpPr>
            <p:grpSpPr bwMode="auto">
              <a:xfrm>
                <a:off x="3099" y="2688"/>
                <a:ext cx="886" cy="384"/>
                <a:chOff x="3099" y="2688"/>
                <a:chExt cx="886" cy="384"/>
              </a:xfrm>
            </p:grpSpPr>
            <p:sp>
              <p:nvSpPr>
                <p:cNvPr id="14436" name="Rectangle 100"/>
                <p:cNvSpPr>
                  <a:spLocks noChangeArrowheads="1"/>
                </p:cNvSpPr>
                <p:nvPr/>
              </p:nvSpPr>
              <p:spPr bwMode="auto">
                <a:xfrm>
                  <a:off x="3142" y="2688"/>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1000</a:t>
                  </a:r>
                </a:p>
                <a:p>
                  <a:pPr algn="just" eaLnBrk="0" hangingPunct="0"/>
                  <a:endParaRPr kumimoji="1" lang="en-US" altLang="zh-CN">
                    <a:latin typeface="Times New Roman" panose="02020603050405020304" pitchFamily="18" charset="0"/>
                  </a:endParaRPr>
                </a:p>
              </p:txBody>
            </p:sp>
            <p:sp>
              <p:nvSpPr>
                <p:cNvPr id="14437" name="Rectangle 101"/>
                <p:cNvSpPr>
                  <a:spLocks noChangeArrowheads="1"/>
                </p:cNvSpPr>
                <p:nvPr/>
              </p:nvSpPr>
              <p:spPr bwMode="auto">
                <a:xfrm>
                  <a:off x="3099" y="2688"/>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38" name="Group 102"/>
              <p:cNvGrpSpPr>
                <a:grpSpLocks/>
              </p:cNvGrpSpPr>
              <p:nvPr/>
            </p:nvGrpSpPr>
            <p:grpSpPr bwMode="auto">
              <a:xfrm>
                <a:off x="0" y="3072"/>
                <a:ext cx="1173" cy="384"/>
                <a:chOff x="0" y="3072"/>
                <a:chExt cx="1173" cy="384"/>
              </a:xfrm>
            </p:grpSpPr>
            <p:sp>
              <p:nvSpPr>
                <p:cNvPr id="14439" name="Rectangle 103"/>
                <p:cNvSpPr>
                  <a:spLocks noChangeArrowheads="1"/>
                </p:cNvSpPr>
                <p:nvPr/>
              </p:nvSpPr>
              <p:spPr bwMode="auto">
                <a:xfrm>
                  <a:off x="43" y="3072"/>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signed int</a:t>
                  </a:r>
                </a:p>
                <a:p>
                  <a:pPr algn="just" eaLnBrk="0" hangingPunct="0"/>
                  <a:endParaRPr kumimoji="1" lang="en-US" altLang="zh-CN">
                    <a:latin typeface="Times New Roman" panose="02020603050405020304" pitchFamily="18" charset="0"/>
                  </a:endParaRPr>
                </a:p>
              </p:txBody>
            </p:sp>
            <p:sp>
              <p:nvSpPr>
                <p:cNvPr id="14440" name="Rectangle 104"/>
                <p:cNvSpPr>
                  <a:spLocks noChangeArrowheads="1"/>
                </p:cNvSpPr>
                <p:nvPr/>
              </p:nvSpPr>
              <p:spPr bwMode="auto">
                <a:xfrm>
                  <a:off x="0" y="3072"/>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1" name="Group 105"/>
              <p:cNvGrpSpPr>
                <a:grpSpLocks/>
              </p:cNvGrpSpPr>
              <p:nvPr/>
            </p:nvGrpSpPr>
            <p:grpSpPr bwMode="auto">
              <a:xfrm>
                <a:off x="1173" y="3072"/>
                <a:ext cx="688" cy="384"/>
                <a:chOff x="1173" y="3072"/>
                <a:chExt cx="688" cy="384"/>
              </a:xfrm>
            </p:grpSpPr>
            <p:sp>
              <p:nvSpPr>
                <p:cNvPr id="14442" name="Rectangle 106"/>
                <p:cNvSpPr>
                  <a:spLocks noChangeArrowheads="1"/>
                </p:cNvSpPr>
                <p:nvPr/>
              </p:nvSpPr>
              <p:spPr bwMode="auto">
                <a:xfrm>
                  <a:off x="1216" y="3072"/>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kumimoji="1" lang="en-US" altLang="zh-CN">
                    <a:latin typeface="Times New Roman" panose="02020603050405020304" pitchFamily="18" charset="0"/>
                  </a:endParaRPr>
                </a:p>
                <a:p>
                  <a:pPr algn="ctr"/>
                  <a:r>
                    <a:rPr kumimoji="1" lang="en-US" altLang="zh-CN">
                      <a:latin typeface="Times New Roman" panose="02020603050405020304" pitchFamily="18" charset="0"/>
                    </a:rPr>
                    <a:t>4</a:t>
                  </a:r>
                </a:p>
                <a:p>
                  <a:pPr algn="ctr" eaLnBrk="0" hangingPunct="0"/>
                  <a:endParaRPr kumimoji="1" lang="en-US" altLang="zh-CN">
                    <a:latin typeface="Times New Roman" panose="02020603050405020304" pitchFamily="18" charset="0"/>
                  </a:endParaRPr>
                </a:p>
              </p:txBody>
            </p:sp>
            <p:sp>
              <p:nvSpPr>
                <p:cNvPr id="14443" name="Rectangle 107"/>
                <p:cNvSpPr>
                  <a:spLocks noChangeArrowheads="1"/>
                </p:cNvSpPr>
                <p:nvPr/>
              </p:nvSpPr>
              <p:spPr bwMode="auto">
                <a:xfrm>
                  <a:off x="1173" y="3072"/>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4" name="Group 108"/>
              <p:cNvGrpSpPr>
                <a:grpSpLocks/>
              </p:cNvGrpSpPr>
              <p:nvPr/>
            </p:nvGrpSpPr>
            <p:grpSpPr bwMode="auto">
              <a:xfrm>
                <a:off x="1861" y="3072"/>
                <a:ext cx="1238" cy="384"/>
                <a:chOff x="1861" y="3072"/>
                <a:chExt cx="1238" cy="384"/>
              </a:xfrm>
            </p:grpSpPr>
            <p:sp>
              <p:nvSpPr>
                <p:cNvPr id="14445" name="Rectangle 109"/>
                <p:cNvSpPr>
                  <a:spLocks noChangeArrowheads="1"/>
                </p:cNvSpPr>
                <p:nvPr/>
              </p:nvSpPr>
              <p:spPr bwMode="auto">
                <a:xfrm>
                  <a:off x="1904" y="3072"/>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-2147483648</a:t>
                  </a:r>
                  <a:r>
                    <a:rPr kumimoji="1" lang="zh-CN" altLang="en-US">
                      <a:latin typeface="Times New Roman" panose="02020603050405020304" pitchFamily="18" charset="0"/>
                    </a:rPr>
                    <a:t>～</a:t>
                  </a:r>
                  <a:r>
                    <a:rPr kumimoji="1" lang="en-US" altLang="zh-CN">
                      <a:latin typeface="Times New Roman" panose="02020603050405020304" pitchFamily="18" charset="0"/>
                    </a:rPr>
                    <a:t>2147483647</a:t>
                  </a:r>
                </a:p>
                <a:p>
                  <a:pPr algn="just" eaLnBrk="0" hangingPunct="0"/>
                  <a:endParaRPr kumimoji="1" lang="en-US" altLang="zh-CN">
                    <a:latin typeface="Times New Roman" panose="02020603050405020304" pitchFamily="18" charset="0"/>
                  </a:endParaRPr>
                </a:p>
              </p:txBody>
            </p:sp>
            <p:sp>
              <p:nvSpPr>
                <p:cNvPr id="14446" name="Rectangle 110"/>
                <p:cNvSpPr>
                  <a:spLocks noChangeArrowheads="1"/>
                </p:cNvSpPr>
                <p:nvPr/>
              </p:nvSpPr>
              <p:spPr bwMode="auto">
                <a:xfrm>
                  <a:off x="1861" y="3072"/>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7" name="Group 111"/>
              <p:cNvGrpSpPr>
                <a:grpSpLocks/>
              </p:cNvGrpSpPr>
              <p:nvPr/>
            </p:nvGrpSpPr>
            <p:grpSpPr bwMode="auto">
              <a:xfrm>
                <a:off x="3099" y="3072"/>
                <a:ext cx="886" cy="384"/>
                <a:chOff x="3099" y="3072"/>
                <a:chExt cx="886" cy="384"/>
              </a:xfrm>
            </p:grpSpPr>
            <p:sp>
              <p:nvSpPr>
                <p:cNvPr id="14448" name="Rectangle 112"/>
                <p:cNvSpPr>
                  <a:spLocks noChangeArrowheads="1"/>
                </p:cNvSpPr>
                <p:nvPr/>
              </p:nvSpPr>
              <p:spPr bwMode="auto">
                <a:xfrm>
                  <a:off x="3142" y="3072"/>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-123456</a:t>
                  </a:r>
                </a:p>
                <a:p>
                  <a:pPr algn="just" eaLnBrk="0" hangingPunct="0"/>
                  <a:endParaRPr kumimoji="1" lang="en-US" altLang="zh-CN">
                    <a:latin typeface="Times New Roman" panose="02020603050405020304" pitchFamily="18" charset="0"/>
                  </a:endParaRPr>
                </a:p>
              </p:txBody>
            </p:sp>
            <p:sp>
              <p:nvSpPr>
                <p:cNvPr id="14449" name="Rectangle 113"/>
                <p:cNvSpPr>
                  <a:spLocks noChangeArrowheads="1"/>
                </p:cNvSpPr>
                <p:nvPr/>
              </p:nvSpPr>
              <p:spPr bwMode="auto">
                <a:xfrm>
                  <a:off x="3099" y="3072"/>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50" name="Group 114"/>
              <p:cNvGrpSpPr>
                <a:grpSpLocks/>
              </p:cNvGrpSpPr>
              <p:nvPr/>
            </p:nvGrpSpPr>
            <p:grpSpPr bwMode="auto">
              <a:xfrm>
                <a:off x="0" y="3456"/>
                <a:ext cx="1173" cy="384"/>
                <a:chOff x="0" y="3456"/>
                <a:chExt cx="1173" cy="384"/>
              </a:xfrm>
            </p:grpSpPr>
            <p:sp>
              <p:nvSpPr>
                <p:cNvPr id="14451" name="Rectangle 115"/>
                <p:cNvSpPr>
                  <a:spLocks noChangeArrowheads="1"/>
                </p:cNvSpPr>
                <p:nvPr/>
              </p:nvSpPr>
              <p:spPr bwMode="auto">
                <a:xfrm>
                  <a:off x="43" y="3456"/>
                  <a:ext cx="10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unsigned int</a:t>
                  </a:r>
                </a:p>
                <a:p>
                  <a:pPr algn="just" eaLnBrk="0" hangingPunct="0"/>
                  <a:endParaRPr kumimoji="1" lang="en-US" altLang="zh-CN">
                    <a:latin typeface="Times New Roman" panose="02020603050405020304" pitchFamily="18" charset="0"/>
                  </a:endParaRPr>
                </a:p>
              </p:txBody>
            </p:sp>
            <p:sp>
              <p:nvSpPr>
                <p:cNvPr id="14452" name="Rectangle 116"/>
                <p:cNvSpPr>
                  <a:spLocks noChangeArrowheads="1"/>
                </p:cNvSpPr>
                <p:nvPr/>
              </p:nvSpPr>
              <p:spPr bwMode="auto">
                <a:xfrm>
                  <a:off x="0" y="3456"/>
                  <a:ext cx="11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53" name="Group 117"/>
              <p:cNvGrpSpPr>
                <a:grpSpLocks/>
              </p:cNvGrpSpPr>
              <p:nvPr/>
            </p:nvGrpSpPr>
            <p:grpSpPr bwMode="auto">
              <a:xfrm>
                <a:off x="1173" y="3456"/>
                <a:ext cx="688" cy="384"/>
                <a:chOff x="1173" y="3456"/>
                <a:chExt cx="688" cy="384"/>
              </a:xfrm>
            </p:grpSpPr>
            <p:sp>
              <p:nvSpPr>
                <p:cNvPr id="14454" name="Rectangle 118"/>
                <p:cNvSpPr>
                  <a:spLocks noChangeArrowheads="1"/>
                </p:cNvSpPr>
                <p:nvPr/>
              </p:nvSpPr>
              <p:spPr bwMode="auto">
                <a:xfrm>
                  <a:off x="1216" y="3456"/>
                  <a:ext cx="6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kumimoji="1" lang="en-US" altLang="zh-CN">
                    <a:latin typeface="Times New Roman" panose="02020603050405020304" pitchFamily="18" charset="0"/>
                  </a:endParaRPr>
                </a:p>
                <a:p>
                  <a:pPr algn="ctr"/>
                  <a:r>
                    <a:rPr kumimoji="1" lang="en-US" altLang="zh-CN">
                      <a:latin typeface="Times New Roman" panose="02020603050405020304" pitchFamily="18" charset="0"/>
                    </a:rPr>
                    <a:t>4</a:t>
                  </a:r>
                </a:p>
                <a:p>
                  <a:pPr algn="ctr" eaLnBrk="0" hangingPunct="0"/>
                  <a:endParaRPr kumimoji="1" lang="en-US" altLang="zh-CN">
                    <a:latin typeface="Times New Roman" panose="02020603050405020304" pitchFamily="18" charset="0"/>
                  </a:endParaRPr>
                </a:p>
              </p:txBody>
            </p:sp>
            <p:sp>
              <p:nvSpPr>
                <p:cNvPr id="14455" name="Rectangle 119"/>
                <p:cNvSpPr>
                  <a:spLocks noChangeArrowheads="1"/>
                </p:cNvSpPr>
                <p:nvPr/>
              </p:nvSpPr>
              <p:spPr bwMode="auto">
                <a:xfrm>
                  <a:off x="1173" y="3456"/>
                  <a:ext cx="6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56" name="Group 120"/>
              <p:cNvGrpSpPr>
                <a:grpSpLocks/>
              </p:cNvGrpSpPr>
              <p:nvPr/>
            </p:nvGrpSpPr>
            <p:grpSpPr bwMode="auto">
              <a:xfrm>
                <a:off x="1861" y="3456"/>
                <a:ext cx="1238" cy="384"/>
                <a:chOff x="1861" y="3456"/>
                <a:chExt cx="1238" cy="384"/>
              </a:xfrm>
            </p:grpSpPr>
            <p:sp>
              <p:nvSpPr>
                <p:cNvPr id="14457" name="Rectangle 121"/>
                <p:cNvSpPr>
                  <a:spLocks noChangeArrowheads="1"/>
                </p:cNvSpPr>
                <p:nvPr/>
              </p:nvSpPr>
              <p:spPr bwMode="auto">
                <a:xfrm>
                  <a:off x="1904" y="3456"/>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0</a:t>
                  </a:r>
                  <a:r>
                    <a:rPr kumimoji="1" lang="zh-CN" altLang="en-US">
                      <a:latin typeface="Times New Roman" panose="02020603050405020304" pitchFamily="18" charset="0"/>
                    </a:rPr>
                    <a:t>～</a:t>
                  </a:r>
                  <a:r>
                    <a:rPr kumimoji="1" lang="en-US" altLang="zh-CN">
                      <a:latin typeface="Times New Roman" panose="02020603050405020304" pitchFamily="18" charset="0"/>
                    </a:rPr>
                    <a:t>4294967295</a:t>
                  </a:r>
                </a:p>
                <a:p>
                  <a:pPr algn="just" eaLnBrk="0" hangingPunct="0"/>
                  <a:endParaRPr kumimoji="1" lang="en-US" altLang="zh-CN">
                    <a:latin typeface="Times New Roman" panose="02020603050405020304" pitchFamily="18" charset="0"/>
                  </a:endParaRPr>
                </a:p>
              </p:txBody>
            </p:sp>
            <p:sp>
              <p:nvSpPr>
                <p:cNvPr id="14458" name="Rectangle 122"/>
                <p:cNvSpPr>
                  <a:spLocks noChangeArrowheads="1"/>
                </p:cNvSpPr>
                <p:nvPr/>
              </p:nvSpPr>
              <p:spPr bwMode="auto">
                <a:xfrm>
                  <a:off x="1861" y="3456"/>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59" name="Group 123"/>
              <p:cNvGrpSpPr>
                <a:grpSpLocks/>
              </p:cNvGrpSpPr>
              <p:nvPr/>
            </p:nvGrpSpPr>
            <p:grpSpPr bwMode="auto">
              <a:xfrm>
                <a:off x="3099" y="3456"/>
                <a:ext cx="886" cy="384"/>
                <a:chOff x="3099" y="3456"/>
                <a:chExt cx="886" cy="384"/>
              </a:xfrm>
            </p:grpSpPr>
            <p:sp>
              <p:nvSpPr>
                <p:cNvPr id="14460" name="Rectangle 124"/>
                <p:cNvSpPr>
                  <a:spLocks noChangeArrowheads="1"/>
                </p:cNvSpPr>
                <p:nvPr/>
              </p:nvSpPr>
              <p:spPr bwMode="auto">
                <a:xfrm>
                  <a:off x="3142" y="3456"/>
                  <a:ext cx="8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latin typeface="Times New Roman" panose="02020603050405020304" pitchFamily="18" charset="0"/>
                    </a:rPr>
                    <a:t>0xffff</a:t>
                  </a:r>
                </a:p>
                <a:p>
                  <a:pPr algn="just" eaLnBrk="0" hangingPunct="0"/>
                  <a:endParaRPr kumimoji="1" lang="en-US" altLang="zh-CN">
                    <a:latin typeface="Times New Roman" panose="02020603050405020304" pitchFamily="18" charset="0"/>
                  </a:endParaRPr>
                </a:p>
              </p:txBody>
            </p:sp>
            <p:sp>
              <p:nvSpPr>
                <p:cNvPr id="14461" name="Rectangle 125"/>
                <p:cNvSpPr>
                  <a:spLocks noChangeArrowheads="1"/>
                </p:cNvSpPr>
                <p:nvPr/>
              </p:nvSpPr>
              <p:spPr bwMode="auto">
                <a:xfrm>
                  <a:off x="3099" y="3456"/>
                  <a:ext cx="88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462" name="Rectangle 126"/>
            <p:cNvSpPr>
              <a:spLocks noChangeArrowheads="1"/>
            </p:cNvSpPr>
            <p:nvPr/>
          </p:nvSpPr>
          <p:spPr bwMode="auto">
            <a:xfrm>
              <a:off x="-3" y="-3"/>
              <a:ext cx="3991" cy="384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953773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TotalTime>
  <Words>2644</Words>
  <Application>Microsoft Office PowerPoint</Application>
  <PresentationFormat>全屏显示(4:3)</PresentationFormat>
  <Paragraphs>732</Paragraphs>
  <Slides>67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67</vt:i4>
      </vt:variant>
    </vt:vector>
  </HeadingPairs>
  <TitlesOfParts>
    <vt:vector size="80" baseType="lpstr">
      <vt:lpstr>Geneva</vt:lpstr>
      <vt:lpstr>等线</vt:lpstr>
      <vt:lpstr>等线 Light</vt:lpstr>
      <vt:lpstr>隶书</vt:lpstr>
      <vt:lpstr>宋体</vt:lpstr>
      <vt:lpstr>Arial</vt:lpstr>
      <vt:lpstr>Calibri</vt:lpstr>
      <vt:lpstr>Calibri Light</vt:lpstr>
      <vt:lpstr>Courier New</vt:lpstr>
      <vt:lpstr>Times New Roman</vt:lpstr>
      <vt:lpstr>Verdana</vt:lpstr>
      <vt:lpstr>Wingdings</vt:lpstr>
      <vt:lpstr>Office 主题​​</vt:lpstr>
      <vt:lpstr>C++的基础知识</vt:lpstr>
      <vt:lpstr>计算机和二进制</vt:lpstr>
      <vt:lpstr>原码，反码，补码</vt:lpstr>
      <vt:lpstr>原码，反码，补码(续1)</vt:lpstr>
      <vt:lpstr>原码，反码，补码（续2）</vt:lpstr>
      <vt:lpstr>PowerPoint 演示文稿</vt:lpstr>
      <vt:lpstr>C++数据类型</vt:lpstr>
      <vt:lpstr>PowerPoint 演示文稿</vt:lpstr>
      <vt:lpstr>PowerPoint 演示文稿</vt:lpstr>
      <vt:lpstr>PowerPoint 演示文稿</vt:lpstr>
      <vt:lpstr>变量定义和赋值</vt:lpstr>
      <vt:lpstr>变量和输入输出</vt:lpstr>
      <vt:lpstr>变量命名规则</vt:lpstr>
      <vt:lpstr>深度理解变量</vt:lpstr>
      <vt:lpstr>常量</vt:lpstr>
      <vt:lpstr>整数的溢出</vt:lpstr>
      <vt:lpstr>PowerPoint 演示文稿</vt:lpstr>
      <vt:lpstr>浮点数的舍入误差</vt:lpstr>
      <vt:lpstr>PowerPoint 演示文稿</vt:lpstr>
      <vt:lpstr>运算符</vt:lpstr>
      <vt:lpstr>逻辑运算符的注意</vt:lpstr>
      <vt:lpstr>条件运算符</vt:lpstr>
      <vt:lpstr>逗号运算符</vt:lpstr>
      <vt:lpstr>强制类型转换</vt:lpstr>
      <vt:lpstr>C++运算符的优先级和结合性</vt:lpstr>
      <vt:lpstr>输入输出流</vt:lpstr>
      <vt:lpstr>输入输出流（续）</vt:lpstr>
      <vt:lpstr>输出格式控制</vt:lpstr>
      <vt:lpstr>输出格式控制（续）</vt:lpstr>
      <vt:lpstr>三种基本结构</vt:lpstr>
      <vt:lpstr>分支</vt:lpstr>
      <vt:lpstr>循环</vt:lpstr>
      <vt:lpstr>流程控制语句</vt:lpstr>
      <vt:lpstr>循环嵌套</vt:lpstr>
      <vt:lpstr>数组</vt:lpstr>
      <vt:lpstr>函数</vt:lpstr>
      <vt:lpstr>内联函数</vt:lpstr>
      <vt:lpstr>内联函数例子</vt:lpstr>
      <vt:lpstr>具有缺省参数值的函数 </vt:lpstr>
      <vt:lpstr>具有缺省参数值的函数（续1）</vt:lpstr>
      <vt:lpstr>具有缺省参数值的函数（续2）</vt:lpstr>
      <vt:lpstr>指针</vt:lpstr>
      <vt:lpstr>引用</vt:lpstr>
      <vt:lpstr>引用（续）</vt:lpstr>
      <vt:lpstr>例 输入两个整数交换后输出</vt:lpstr>
      <vt:lpstr>Swap用传值方法编写</vt:lpstr>
      <vt:lpstr>Swap用传址方法编写</vt:lpstr>
      <vt:lpstr>Swap用传引用方法</vt:lpstr>
      <vt:lpstr>PowerPoint 演示文稿</vt:lpstr>
      <vt:lpstr>引用（续）</vt:lpstr>
      <vt:lpstr>注释</vt:lpstr>
      <vt:lpstr>重载</vt:lpstr>
      <vt:lpstr>一个实际问题</vt:lpstr>
      <vt:lpstr>重载函数</vt:lpstr>
      <vt:lpstr>绝对值函数的重载实现</vt:lpstr>
      <vt:lpstr>绝对值重载函数的调用</vt:lpstr>
      <vt:lpstr>重载函数注意事项</vt:lpstr>
      <vt:lpstr>误用重载的例子</vt:lpstr>
      <vt:lpstr>重载典型例题</vt:lpstr>
      <vt:lpstr>函数模板</vt:lpstr>
      <vt:lpstr>函数模板典型例题</vt:lpstr>
      <vt:lpstr>模板与重载比较</vt:lpstr>
      <vt:lpstr>模板与重载总结</vt:lpstr>
      <vt:lpstr>动态分配内存 </vt:lpstr>
      <vt:lpstr>const指针</vt:lpstr>
      <vt:lpstr>向量</vt:lpstr>
      <vt:lpstr>字符串string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C++的基础知识</dc:title>
  <dc:creator>xxzhu</dc:creator>
  <cp:lastModifiedBy>xxzhu</cp:lastModifiedBy>
  <cp:revision>73</cp:revision>
  <dcterms:created xsi:type="dcterms:W3CDTF">2017-02-23T01:38:05Z</dcterms:created>
  <dcterms:modified xsi:type="dcterms:W3CDTF">2018-03-08T01:01:21Z</dcterms:modified>
</cp:coreProperties>
</file>